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86" r:id="rId5"/>
    <p:sldId id="319" r:id="rId6"/>
    <p:sldId id="296" r:id="rId7"/>
    <p:sldId id="297" r:id="rId8"/>
    <p:sldId id="327" r:id="rId9"/>
    <p:sldId id="339" r:id="rId10"/>
    <p:sldId id="334" r:id="rId11"/>
    <p:sldId id="338" r:id="rId12"/>
    <p:sldId id="320" r:id="rId13"/>
    <p:sldId id="321" r:id="rId14"/>
    <p:sldId id="303" r:id="rId15"/>
    <p:sldId id="322" r:id="rId16"/>
    <p:sldId id="332" r:id="rId17"/>
    <p:sldId id="304" r:id="rId18"/>
    <p:sldId id="340" r:id="rId19"/>
    <p:sldId id="341" r:id="rId20"/>
    <p:sldId id="324" r:id="rId21"/>
    <p:sldId id="312" r:id="rId22"/>
    <p:sldId id="336" r:id="rId23"/>
    <p:sldId id="342" r:id="rId24"/>
    <p:sldId id="343" r:id="rId25"/>
    <p:sldId id="344" r:id="rId26"/>
    <p:sldId id="345" r:id="rId27"/>
    <p:sldId id="346" r:id="rId28"/>
    <p:sldId id="325" r:id="rId29"/>
    <p:sldId id="315" r:id="rId30"/>
    <p:sldId id="317" r:id="rId3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404040"/>
    <a:srgbClr val="004C97"/>
    <a:srgbClr val="63666A"/>
    <a:srgbClr val="99D6EA"/>
    <a:srgbClr val="505050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29" autoAdjust="0"/>
    <p:restoredTop sz="94660"/>
  </p:normalViewPr>
  <p:slideViewPr>
    <p:cSldViewPr snapToGrid="0" snapToObjects="1" showGuides="1">
      <p:cViewPr varScale="1">
        <p:scale>
          <a:sx n="108" d="100"/>
          <a:sy n="108" d="100"/>
        </p:scale>
        <p:origin x="1008" y="184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3" Type="http://schemas.openxmlformats.org/officeDocument/2006/relationships/handoutMaster" Target="handoutMasters/handout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10/4/17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10/4/17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417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4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emf"/><Relationship Id="rId3" Type="http://schemas.openxmlformats.org/officeDocument/2006/relationships/image" Target="../media/image4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" y="874754"/>
            <a:ext cx="9161762" cy="3068205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5670218" y="5236572"/>
            <a:ext cx="314372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India Institutes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Fermilab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Collaboration</a:t>
            </a: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Istituto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Nazionale di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Fisica</a:t>
            </a: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Nucleare</a:t>
            </a:r>
            <a:endParaRPr lang="en-US" sz="1200" kern="1200" baseline="0" dirty="0">
              <a:solidFill>
                <a:schemeClr val="tx1"/>
              </a:solidFill>
              <a:latin typeface="Helvetica"/>
              <a:ea typeface="Geneva" charset="0"/>
              <a:cs typeface="Helvetica"/>
            </a:endParaRPr>
          </a:p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   Science and Technology Facilities Council   </a:t>
            </a:r>
          </a:p>
          <a:p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670218" y="5977379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495482"/>
            <a:ext cx="5541561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336532"/>
            <a:ext cx="4941110" cy="1529241"/>
          </a:xfrm>
        </p:spPr>
        <p:txBody>
          <a:bodyPr/>
          <a:lstStyle/>
          <a:p>
            <a:r>
              <a:rPr lang="en-US" dirty="0" smtClean="0"/>
              <a:t>Paul Derwent</a:t>
            </a:r>
            <a:endParaRPr lang="en-US" dirty="0"/>
          </a:p>
          <a:p>
            <a:r>
              <a:rPr lang="en-US" dirty="0"/>
              <a:t>PIP-II Director’s Review</a:t>
            </a:r>
          </a:p>
          <a:p>
            <a:r>
              <a:rPr lang="en-US" smtClean="0"/>
              <a:t>10-12 October 2017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38469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Linac Accelerator Support Systems</a:t>
            </a:r>
          </a:p>
          <a:p>
            <a:r>
              <a:rPr lang="en-US" dirty="0" smtClean="0"/>
              <a:t>Installation and Commissioning</a:t>
            </a:r>
          </a:p>
          <a:p>
            <a:r>
              <a:rPr lang="mr-IN" dirty="0">
                <a:latin typeface="Helvetica" charset="0"/>
                <a:ea typeface="Helvetica" charset="0"/>
                <a:cs typeface="Helvetica" charset="0"/>
              </a:rPr>
              <a:t>121.3.3,12-15,18-22</a:t>
            </a:r>
            <a:endParaRPr lang="en-US" dirty="0" smtClean="0"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7"/>
          </p:nvPr>
        </p:nvSpPr>
        <p:spPr>
          <a:xfrm>
            <a:off x="0" y="1043694"/>
            <a:ext cx="4434840" cy="5119600"/>
          </a:xfrm>
        </p:spPr>
        <p:txBody>
          <a:bodyPr/>
          <a:lstStyle/>
          <a:p>
            <a:r>
              <a:rPr lang="en-US" sz="2000" dirty="0"/>
              <a:t>Scope:</a:t>
            </a:r>
          </a:p>
          <a:p>
            <a:pPr lvl="1"/>
            <a:r>
              <a:rPr lang="en-US" sz="2000" dirty="0"/>
              <a:t>This group of L3 activities </a:t>
            </a:r>
            <a:endParaRPr lang="en-US" sz="2000" dirty="0" smtClean="0"/>
          </a:p>
          <a:p>
            <a:pPr lvl="2"/>
            <a:r>
              <a:rPr lang="en-US" sz="1800" dirty="0" smtClean="0"/>
              <a:t>Warm Front End</a:t>
            </a:r>
          </a:p>
          <a:p>
            <a:pPr lvl="2"/>
            <a:r>
              <a:rPr lang="en-US" sz="1800" dirty="0" smtClean="0"/>
              <a:t>Conventional Magnets for transfer lines</a:t>
            </a:r>
          </a:p>
          <a:p>
            <a:pPr lvl="2"/>
            <a:r>
              <a:rPr lang="en-US" sz="1800" dirty="0" smtClean="0"/>
              <a:t>Infrastructure systems:  </a:t>
            </a:r>
          </a:p>
          <a:p>
            <a:pPr lvl="3"/>
            <a:r>
              <a:rPr lang="en-US" sz="1600" dirty="0" smtClean="0"/>
              <a:t>vacuum, magnet power supplies</a:t>
            </a:r>
          </a:p>
          <a:p>
            <a:pPr lvl="3"/>
            <a:r>
              <a:rPr lang="en-US" sz="1600" dirty="0" smtClean="0"/>
              <a:t>Fluids and electrical </a:t>
            </a:r>
          </a:p>
          <a:p>
            <a:pPr lvl="3"/>
            <a:r>
              <a:rPr lang="en-US" dirty="0" smtClean="0"/>
              <a:t>Test facilities</a:t>
            </a:r>
          </a:p>
          <a:p>
            <a:pPr lvl="4"/>
            <a:r>
              <a:rPr lang="en-US" dirty="0" smtClean="0"/>
              <a:t>STC, CMTS1, PIP2IT</a:t>
            </a:r>
            <a:endParaRPr lang="en-US" dirty="0"/>
          </a:p>
          <a:p>
            <a:pPr lvl="2"/>
            <a:r>
              <a:rPr lang="en-US" dirty="0" smtClean="0"/>
              <a:t>Installation and Beam Commissioning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5119600"/>
          </a:xfrm>
        </p:spPr>
        <p:txBody>
          <a:bodyPr/>
          <a:lstStyle/>
          <a:p>
            <a:r>
              <a:rPr lang="en-US" sz="2000" dirty="0"/>
              <a:t>Deliverables:</a:t>
            </a:r>
          </a:p>
          <a:p>
            <a:pPr lvl="1"/>
            <a:r>
              <a:rPr lang="en-US" sz="1800" dirty="0" smtClean="0"/>
              <a:t>Tunnel </a:t>
            </a:r>
            <a:r>
              <a:rPr lang="en-US" sz="1800" dirty="0"/>
              <a:t>Components</a:t>
            </a:r>
          </a:p>
          <a:p>
            <a:pPr lvl="2"/>
            <a:r>
              <a:rPr lang="en-US" sz="1600" dirty="0" smtClean="0"/>
              <a:t>Warm Front End</a:t>
            </a:r>
          </a:p>
          <a:p>
            <a:pPr lvl="2"/>
            <a:r>
              <a:rPr lang="en-US" sz="1600" dirty="0" smtClean="0"/>
              <a:t>Vacuum </a:t>
            </a:r>
            <a:r>
              <a:rPr lang="en-US" sz="1600" dirty="0"/>
              <a:t>pumps, </a:t>
            </a:r>
            <a:r>
              <a:rPr lang="en-US" sz="1600" dirty="0" smtClean="0"/>
              <a:t>gauges</a:t>
            </a:r>
          </a:p>
          <a:p>
            <a:pPr lvl="2"/>
            <a:r>
              <a:rPr lang="en-US" sz="1600" dirty="0" smtClean="0"/>
              <a:t>Beam Pipe</a:t>
            </a:r>
          </a:p>
          <a:p>
            <a:pPr lvl="2"/>
            <a:r>
              <a:rPr lang="en-US" sz="1600" dirty="0" smtClean="0"/>
              <a:t>Magnets</a:t>
            </a:r>
          </a:p>
          <a:p>
            <a:pPr lvl="2"/>
            <a:r>
              <a:rPr lang="en-US" sz="1600" dirty="0" smtClean="0"/>
              <a:t>Collimators and Absorbers</a:t>
            </a:r>
          </a:p>
          <a:p>
            <a:pPr lvl="1"/>
            <a:r>
              <a:rPr lang="en-US" sz="1800" dirty="0" smtClean="0"/>
              <a:t>Gallery Components</a:t>
            </a:r>
          </a:p>
          <a:p>
            <a:pPr lvl="2"/>
            <a:r>
              <a:rPr lang="en-US" sz="1600" dirty="0" smtClean="0"/>
              <a:t>Power Supplies</a:t>
            </a:r>
          </a:p>
          <a:p>
            <a:pPr lvl="1"/>
            <a:r>
              <a:rPr lang="en-US" sz="1800" dirty="0" smtClean="0"/>
              <a:t>Test Stands</a:t>
            </a:r>
          </a:p>
          <a:p>
            <a:pPr lvl="1"/>
            <a:r>
              <a:rPr lang="en-US" sz="1800" dirty="0" smtClean="0"/>
              <a:t>Integration Documents</a:t>
            </a:r>
          </a:p>
          <a:p>
            <a:pPr lvl="2"/>
            <a:r>
              <a:rPr lang="en-US" sz="1600" dirty="0" smtClean="0"/>
              <a:t>3D Tunnel Model</a:t>
            </a:r>
          </a:p>
          <a:p>
            <a:pPr lvl="2"/>
            <a:endParaRPr lang="en-US" sz="1600" dirty="0"/>
          </a:p>
          <a:p>
            <a:pPr lvl="1"/>
            <a:r>
              <a:rPr lang="en-US" sz="2000" dirty="0"/>
              <a:t>Software and firmware deliverables are </a:t>
            </a:r>
            <a:r>
              <a:rPr lang="en-US" sz="2000" dirty="0" smtClean="0"/>
              <a:t>associated with many systems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and Deliverables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40132" y="889943"/>
            <a:ext cx="1567543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Breakout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7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9" y="877629"/>
            <a:ext cx="8205849" cy="5411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08923" y="2388997"/>
            <a:ext cx="1662545" cy="332509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708922" y="5509077"/>
            <a:ext cx="1662545" cy="67796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88193" y="907500"/>
            <a:ext cx="1712025" cy="377092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30747" y="2992807"/>
            <a:ext cx="1758178" cy="67796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630747" y="4439617"/>
            <a:ext cx="1758178" cy="1747427"/>
          </a:xfrm>
          <a:prstGeom prst="rect">
            <a:avLst/>
          </a:prstGeom>
          <a:noFill/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23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06" y="907613"/>
            <a:ext cx="7862672" cy="5388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40132" y="889943"/>
            <a:ext cx="1567543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Breakout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49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306" y="907613"/>
            <a:ext cx="7862672" cy="5388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Interfaces</a:t>
            </a:r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228600" y="3033685"/>
            <a:ext cx="8672513" cy="1580451"/>
          </a:xfrm>
          <a:solidFill>
            <a:schemeClr val="bg2"/>
          </a:solidFill>
        </p:spPr>
        <p:txBody>
          <a:bodyPr/>
          <a:lstStyle/>
          <a:p>
            <a:r>
              <a:rPr lang="en-US" dirty="0" smtClean="0"/>
              <a:t>Internal interfaces : many, some already detailed and defined</a:t>
            </a:r>
          </a:p>
          <a:p>
            <a:r>
              <a:rPr lang="en-US" dirty="0" smtClean="0"/>
              <a:t>Partner interfaces</a:t>
            </a:r>
          </a:p>
          <a:p>
            <a:pPr lvl="1"/>
            <a:r>
              <a:rPr lang="en-US" dirty="0" smtClean="0"/>
              <a:t>DAE (BARC) provides Warm unit magnets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40132" y="889943"/>
            <a:ext cx="1567543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Breakout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99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</a:t>
            </a:r>
            <a:r>
              <a:rPr lang="en-US" dirty="0" smtClean="0"/>
              <a:t>date: Warm Front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103" y="1043046"/>
            <a:ext cx="4434512" cy="4987867"/>
          </a:xfrm>
        </p:spPr>
        <p:txBody>
          <a:bodyPr/>
          <a:lstStyle/>
          <a:p>
            <a:r>
              <a:rPr lang="en-US" dirty="0" smtClean="0"/>
              <a:t>PIP-II Injector Test:</a:t>
            </a:r>
          </a:p>
          <a:p>
            <a:pPr lvl="1"/>
            <a:r>
              <a:rPr lang="en-US" dirty="0" smtClean="0"/>
              <a:t>Delivered 2.1 MeV beam pulses</a:t>
            </a:r>
          </a:p>
          <a:p>
            <a:pPr lvl="2"/>
            <a:r>
              <a:rPr lang="en-US" dirty="0" smtClean="0"/>
              <a:t>20 Hz, 550 microsecond, 2mA</a:t>
            </a:r>
          </a:p>
          <a:p>
            <a:pPr lvl="2"/>
            <a:r>
              <a:rPr lang="en-US" dirty="0" smtClean="0"/>
              <a:t>Demonstrated many necessary systems</a:t>
            </a:r>
          </a:p>
          <a:p>
            <a:r>
              <a:rPr lang="en-US" dirty="0" smtClean="0"/>
              <a:t>Working towards testing additional systems over next several years at PIP2IT</a:t>
            </a:r>
          </a:p>
          <a:p>
            <a:pPr lvl="2"/>
            <a:r>
              <a:rPr lang="en-US" dirty="0" smtClean="0"/>
              <a:t>Vacuum, </a:t>
            </a:r>
            <a:r>
              <a:rPr lang="en-US" dirty="0"/>
              <a:t>CM </a:t>
            </a:r>
            <a:r>
              <a:rPr lang="en-US" dirty="0" smtClean="0"/>
              <a:t>installation, Magnet PS, ODH &amp; Rad Safety, </a:t>
            </a:r>
            <a:r>
              <a:rPr lang="en-US" smtClean="0"/>
              <a:t>Infrastructure 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40132" y="889943"/>
            <a:ext cx="1567543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Breakout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9615" y="1716992"/>
            <a:ext cx="4604385" cy="3453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8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/>
          <p:nvPr/>
        </p:nvPicPr>
        <p:blipFill>
          <a:blip r:embed="rId2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82100" y="400838"/>
            <a:ext cx="2385600" cy="30359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Progress to Date: STC TI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588" y="6495482"/>
            <a:ext cx="775607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9" name="Content Placeholder 8"/>
          <p:cNvPicPr>
            <a:picLocks noGrp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" t="4280" r="6150" b="11796"/>
          <a:stretch/>
        </p:blipFill>
        <p:spPr bwMode="auto">
          <a:xfrm rot="5400000">
            <a:off x="1599118" y="3848853"/>
            <a:ext cx="2545764" cy="22345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/>
          <p:cNvPicPr/>
          <p:nvPr/>
        </p:nvPicPr>
        <p:blipFill rotWithShape="1">
          <a:blip r:embed="rId4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</a:blip>
          <a:srcRect t="408"/>
          <a:stretch/>
        </p:blipFill>
        <p:spPr bwMode="auto">
          <a:xfrm>
            <a:off x="285883" y="1066799"/>
            <a:ext cx="1762452" cy="27315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/>
          <p:cNvPicPr/>
          <p:nvPr/>
        </p:nvPicPr>
        <p:blipFill>
          <a:blip r:embed="rId5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63206" y="2172309"/>
            <a:ext cx="2187735" cy="16834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93718" y="1066799"/>
            <a:ext cx="1816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Existing STC cryostat as used for SSR1 cavity testing</a:t>
            </a:r>
          </a:p>
        </p:txBody>
      </p:sp>
      <p:cxnSp>
        <p:nvCxnSpPr>
          <p:cNvPr id="15" name="Straight Arrow Connector 14"/>
          <p:cNvCxnSpPr>
            <a:stCxn id="13" idx="2"/>
            <a:endCxn id="10" idx="3"/>
          </p:cNvCxnSpPr>
          <p:nvPr/>
        </p:nvCxnSpPr>
        <p:spPr>
          <a:xfrm flipH="1">
            <a:off x="2048335" y="1897796"/>
            <a:ext cx="953554" cy="534758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2"/>
          </p:cNvCxnSpPr>
          <p:nvPr/>
        </p:nvCxnSpPr>
        <p:spPr>
          <a:xfrm flipH="1">
            <a:off x="2739771" y="1897796"/>
            <a:ext cx="262118" cy="1939869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5883" y="4304365"/>
            <a:ext cx="1245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SSR1 cavity</a:t>
            </a:r>
          </a:p>
        </p:txBody>
      </p:sp>
      <p:cxnSp>
        <p:nvCxnSpPr>
          <p:cNvPr id="20" name="Straight Arrow Connector 19"/>
          <p:cNvCxnSpPr>
            <a:stCxn id="19" idx="0"/>
          </p:cNvCxnSpPr>
          <p:nvPr/>
        </p:nvCxnSpPr>
        <p:spPr>
          <a:xfrm flipV="1">
            <a:off x="908811" y="3124774"/>
            <a:ext cx="145014" cy="1179591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01463" y="1084859"/>
            <a:ext cx="2558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STC cryostat modified with extension to accommodate 650MHz cavities.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6096000" y="1482297"/>
            <a:ext cx="367206" cy="415499"/>
          </a:xfrm>
          <a:prstGeom prst="straightConnector1">
            <a:avLst/>
          </a:prstGeom>
          <a:ln w="22225">
            <a:solidFill>
              <a:srgbClr val="FF0000"/>
            </a:solidFill>
            <a:headEnd type="none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255767" y="1886745"/>
            <a:ext cx="180014" cy="859386"/>
          </a:xfrm>
          <a:prstGeom prst="straightConnector1">
            <a:avLst/>
          </a:prstGeom>
          <a:ln w="25400">
            <a:solidFill>
              <a:srgbClr val="FF0000"/>
            </a:solidFill>
            <a:headEnd type="none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/>
          <p:nvPr/>
        </p:nvPicPr>
        <p:blipFill rotWithShape="1">
          <a:blip r:embed="rId6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</a:blip>
          <a:srcRect l="6702"/>
          <a:stretch/>
        </p:blipFill>
        <p:spPr bwMode="auto">
          <a:xfrm>
            <a:off x="4868483" y="4270717"/>
            <a:ext cx="1859915" cy="19831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/>
          <p:cNvPicPr/>
          <p:nvPr/>
        </p:nvPicPr>
        <p:blipFill>
          <a:blip r:embed="rId7">
            <a:clrChange>
              <a:clrFrom>
                <a:srgbClr val="232528"/>
              </a:clrFrom>
              <a:clrTo>
                <a:srgbClr val="2325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2163" y="4507129"/>
            <a:ext cx="1303978" cy="1597158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178769" y="3537486"/>
            <a:ext cx="2558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Existing cryostat modified with extended He piping,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736813" y="4168575"/>
            <a:ext cx="18229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Cryostat extension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68238" y="428240"/>
            <a:ext cx="1567543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Breakout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30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to </a:t>
            </a:r>
            <a:r>
              <a:rPr lang="en-US" dirty="0" smtClean="0"/>
              <a:t>date: GSS - Cooling </a:t>
            </a:r>
            <a:r>
              <a:rPr lang="en-US" dirty="0"/>
              <a:t>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5577" y="6495482"/>
            <a:ext cx="616960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xmlns="" id="{21E6B7A8-B361-4F66-8FA1-8F6EC0523C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5469" y="1042989"/>
            <a:ext cx="4908679" cy="3681510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5B5C2B1-CAF9-4C85-9C85-6A1A21EA0AB8}"/>
              </a:ext>
            </a:extLst>
          </p:cNvPr>
          <p:cNvSpPr txBox="1"/>
          <p:nvPr/>
        </p:nvSpPr>
        <p:spPr>
          <a:xfrm>
            <a:off x="525469" y="4824549"/>
            <a:ext cx="25660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Vane and wall skids outside cave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0EEDB91-AA4A-47F5-B4DC-6AD47E096486}"/>
              </a:ext>
            </a:extLst>
          </p:cNvPr>
          <p:cNvSpPr txBox="1"/>
          <p:nvPr/>
        </p:nvSpPr>
        <p:spPr>
          <a:xfrm>
            <a:off x="7215189" y="2386113"/>
            <a:ext cx="2008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Manifolding</a:t>
            </a:r>
            <a:r>
              <a:rPr lang="en-US" dirty="0"/>
              <a:t> inside cave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7625D9B-AA99-4664-9DB4-3B3452561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139"/>
          <a:stretch/>
        </p:blipFill>
        <p:spPr>
          <a:xfrm>
            <a:off x="4180115" y="3228659"/>
            <a:ext cx="4515532" cy="29078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40132" y="889943"/>
            <a:ext cx="1567543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Breakout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08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toward CD-2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Complete high level system design and correlate combined L3 scope functional requirements with individual L3 functional requirements.</a:t>
            </a:r>
          </a:p>
          <a:p>
            <a:r>
              <a:rPr lang="en-US" dirty="0"/>
              <a:t>Complete interface specifications between L3 systems, followed by technical requirement specifications.</a:t>
            </a:r>
          </a:p>
          <a:p>
            <a:r>
              <a:rPr lang="en-US" dirty="0"/>
              <a:t>Derive a design and construction schedule for </a:t>
            </a:r>
            <a:r>
              <a:rPr lang="en-US" dirty="0" smtClean="0"/>
              <a:t>the various systems, installation, </a:t>
            </a:r>
            <a:r>
              <a:rPr lang="en-US" smtClean="0"/>
              <a:t>and integration.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#3</a:t>
            </a:r>
          </a:p>
        </p:txBody>
      </p:sp>
    </p:spTree>
    <p:extLst>
      <p:ext uri="{BB962C8B-B14F-4D97-AF65-F5344CB8AC3E}">
        <p14:creationId xmlns:p14="http://schemas.microsoft.com/office/powerpoint/2010/main" val="133810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ESH&amp;Q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774724" cy="498786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Project team is committed to construct PIP-II in a safe, environmentally respectful, and cost efficient manner that meets our stakeholder’s needs </a:t>
            </a:r>
          </a:p>
          <a:p>
            <a:endParaRPr lang="en-US" dirty="0"/>
          </a:p>
          <a:p>
            <a:r>
              <a:rPr lang="en-US" dirty="0" smtClean="0"/>
              <a:t>Safety is an essential element in all work we do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roject Integrated Safety Management Plan (</a:t>
            </a:r>
            <a:r>
              <a:rPr lang="en-US" dirty="0" err="1" smtClean="0"/>
              <a:t>docdb</a:t>
            </a:r>
            <a:r>
              <a:rPr lang="en-US" dirty="0" smtClean="0"/>
              <a:t> #141)</a:t>
            </a:r>
          </a:p>
          <a:p>
            <a:pPr lvl="1"/>
            <a:r>
              <a:rPr lang="en-US" dirty="0" smtClean="0"/>
              <a:t>Laboratory and DOE standards and practices</a:t>
            </a:r>
          </a:p>
          <a:p>
            <a:pPr lvl="2"/>
            <a:r>
              <a:rPr lang="en-US" dirty="0" smtClean="0"/>
              <a:t>Fermi Radiological Control Manual</a:t>
            </a:r>
          </a:p>
          <a:p>
            <a:pPr lvl="2"/>
            <a:r>
              <a:rPr lang="en-US" dirty="0" smtClean="0"/>
              <a:t>Fermi ES&amp;H Manual</a:t>
            </a:r>
          </a:p>
          <a:p>
            <a:pPr lvl="2"/>
            <a:r>
              <a:rPr lang="en-US" dirty="0" smtClean="0"/>
              <a:t>DOE O402-2C</a:t>
            </a:r>
          </a:p>
          <a:p>
            <a:pPr lvl="1"/>
            <a:r>
              <a:rPr lang="en-US" dirty="0" smtClean="0"/>
              <a:t>Apply ”Lessons Learned” from internal and external project work</a:t>
            </a:r>
          </a:p>
          <a:p>
            <a:pPr lvl="1"/>
            <a:r>
              <a:rPr lang="en-US" dirty="0" smtClean="0"/>
              <a:t>Partner deliverables are required to meet Laboratory Safety Standards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Quality Assurance and Control</a:t>
            </a:r>
          </a:p>
          <a:p>
            <a:pPr lvl="1"/>
            <a:r>
              <a:rPr lang="en-US" dirty="0" smtClean="0"/>
              <a:t>Project Quality Assurance Plan (</a:t>
            </a:r>
            <a:r>
              <a:rPr lang="en-US" dirty="0" err="1" smtClean="0"/>
              <a:t>docdb</a:t>
            </a:r>
            <a:r>
              <a:rPr lang="en-US" dirty="0" smtClean="0"/>
              <a:t> #142)</a:t>
            </a:r>
          </a:p>
          <a:p>
            <a:pPr lvl="1"/>
            <a:r>
              <a:rPr lang="en-US" dirty="0" smtClean="0"/>
              <a:t>Communicate and work with vendors and collaborators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#4</a:t>
            </a:r>
          </a:p>
        </p:txBody>
      </p:sp>
    </p:spTree>
    <p:extLst>
      <p:ext uri="{BB962C8B-B14F-4D97-AF65-F5344CB8AC3E}">
        <p14:creationId xmlns:p14="http://schemas.microsoft.com/office/powerpoint/2010/main" val="193762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Risk: Linac Support System, Installation and Commissioning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743" y="1117375"/>
            <a:ext cx="8672513" cy="2502411"/>
          </a:xfrm>
        </p:spPr>
        <p:txBody>
          <a:bodyPr>
            <a:normAutofit fontScale="92500"/>
          </a:bodyPr>
          <a:lstStyle/>
          <a:p>
            <a:r>
              <a:rPr lang="en-US" dirty="0"/>
              <a:t>Unable to maintain proper vacuum between MEBT absorber and SRF</a:t>
            </a:r>
          </a:p>
          <a:p>
            <a:r>
              <a:rPr lang="en-US" dirty="0"/>
              <a:t>MEBT scrapers unable to absorb amount of beam loss</a:t>
            </a:r>
          </a:p>
          <a:p>
            <a:r>
              <a:rPr lang="en-US" dirty="0"/>
              <a:t>MEBT kickers performance is unsatisfactory</a:t>
            </a:r>
          </a:p>
          <a:p>
            <a:r>
              <a:rPr lang="en-US" dirty="0"/>
              <a:t>Late subsystem delivery makes installation less efficient</a:t>
            </a:r>
          </a:p>
          <a:p>
            <a:r>
              <a:rPr lang="en-US" dirty="0"/>
              <a:t>Requirements or interface definition for LCW </a:t>
            </a:r>
            <a:r>
              <a:rPr lang="en-US" dirty="0" smtClean="0"/>
              <a:t>Less Than Adequate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8" y="3843593"/>
            <a:ext cx="9062281" cy="131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79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Requirements</a:t>
            </a:r>
          </a:p>
          <a:p>
            <a:r>
              <a:rPr lang="en-US" dirty="0"/>
              <a:t>Conceptual Design, Maturity</a:t>
            </a:r>
          </a:p>
          <a:p>
            <a:r>
              <a:rPr lang="en-US" dirty="0"/>
              <a:t>Scope/Deliverables</a:t>
            </a:r>
          </a:p>
          <a:p>
            <a:r>
              <a:rPr lang="en-US" dirty="0"/>
              <a:t>Organization</a:t>
            </a:r>
          </a:p>
          <a:p>
            <a:r>
              <a:rPr lang="en-US" dirty="0"/>
              <a:t>Interfaces</a:t>
            </a:r>
          </a:p>
          <a:p>
            <a:r>
              <a:rPr lang="en-US" dirty="0"/>
              <a:t>Technical Progress to Date</a:t>
            </a:r>
          </a:p>
          <a:p>
            <a:r>
              <a:rPr lang="en-US" dirty="0" smtClean="0"/>
              <a:t>Plan </a:t>
            </a:r>
            <a:r>
              <a:rPr lang="en-US" dirty="0"/>
              <a:t>for CD-2/Preliminary Design</a:t>
            </a:r>
          </a:p>
          <a:p>
            <a:r>
              <a:rPr lang="en-US" dirty="0"/>
              <a:t>ESH&amp;Q</a:t>
            </a:r>
          </a:p>
          <a:p>
            <a:r>
              <a:rPr lang="en-US" dirty="0"/>
              <a:t>Risk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Schedule</a:t>
            </a:r>
          </a:p>
          <a:p>
            <a:r>
              <a:rPr lang="en-US" dirty="0"/>
              <a:t>Breakout Session topics</a:t>
            </a:r>
          </a:p>
          <a:p>
            <a:r>
              <a:rPr lang="en-US" dirty="0"/>
              <a:t>Summary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84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39" y="951325"/>
            <a:ext cx="6930886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Summary – Level 3 – </a:t>
            </a:r>
            <a:r>
              <a:rPr lang="en-US" dirty="0" err="1"/>
              <a:t>Linac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9F550CC-53C7-E047-A556-AEF57AF12111}" type="datetime1">
              <a:rPr lang="en-US" smtClean="0"/>
              <a:t>10/4/17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</p:spTree>
    <p:extLst>
      <p:ext uri="{BB962C8B-B14F-4D97-AF65-F5344CB8AC3E}">
        <p14:creationId xmlns:p14="http://schemas.microsoft.com/office/powerpoint/2010/main" val="1458379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4984" y="1030932"/>
            <a:ext cx="5154031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Drivers – Labor vs M&amp;S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6CBF588-E078-8742-8B52-4985520BE68A}" type="datetime1">
              <a:rPr lang="en-US" smtClean="0"/>
              <a:t>10/4/17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9419" y="5325933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8600" y="5602931"/>
            <a:ext cx="8672513" cy="702865"/>
          </a:xfrm>
        </p:spPr>
        <p:txBody>
          <a:bodyPr/>
          <a:lstStyle/>
          <a:p>
            <a:r>
              <a:rPr lang="en-US" dirty="0" smtClean="0"/>
              <a:t>Different elements </a:t>
            </a:r>
            <a:r>
              <a:rPr lang="mr-IN" dirty="0" smtClean="0"/>
              <a:t>–</a:t>
            </a:r>
            <a:r>
              <a:rPr lang="en-US" dirty="0" smtClean="0"/>
              <a:t> different mix of Labor vs M&amp;S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023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Drivers – Estimate Maturity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06CBF588-E078-8742-8B52-4985520BE68A}" type="datetime1">
              <a:rPr lang="en-US" smtClean="0"/>
              <a:t>10/4/17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6393" y="4767613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939" y="1146378"/>
            <a:ext cx="8686800" cy="326783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8600" y="5044611"/>
            <a:ext cx="8672513" cy="1225560"/>
          </a:xfrm>
        </p:spPr>
        <p:txBody>
          <a:bodyPr/>
          <a:lstStyle/>
          <a:p>
            <a:r>
              <a:rPr lang="en-US" dirty="0" smtClean="0"/>
              <a:t>82</a:t>
            </a:r>
            <a:r>
              <a:rPr lang="en-US" dirty="0" smtClean="0"/>
              <a:t>% Labor Estimates and 85% M&amp;S </a:t>
            </a:r>
          </a:p>
          <a:p>
            <a:pPr lvl="1"/>
            <a:r>
              <a:rPr lang="en-US" dirty="0" smtClean="0"/>
              <a:t>Advanced and Preliminary Stage</a:t>
            </a:r>
            <a:r>
              <a:rPr lang="en-US" dirty="0"/>
              <a:t> </a:t>
            </a:r>
            <a:r>
              <a:rPr lang="en-US" dirty="0" smtClean="0"/>
              <a:t>(higher level understanding than Conceptual)</a:t>
            </a:r>
          </a:p>
        </p:txBody>
      </p:sp>
    </p:spTree>
    <p:extLst>
      <p:ext uri="{BB962C8B-B14F-4D97-AF65-F5344CB8AC3E}">
        <p14:creationId xmlns:p14="http://schemas.microsoft.com/office/powerpoint/2010/main" val="4241671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716" y="868728"/>
            <a:ext cx="6730567" cy="4346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Profile – P6 Base Cost Only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250" y="5524807"/>
            <a:ext cx="8672513" cy="73531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Procurement peaks after CD-3</a:t>
            </a:r>
          </a:p>
          <a:p>
            <a:pPr marL="0" indent="0">
              <a:buNone/>
            </a:pPr>
            <a:r>
              <a:rPr lang="en-US" sz="2000" dirty="0" smtClean="0"/>
              <a:t>Labor effort peak in FY24 associated with installation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5D2727BD-33C5-D44D-B599-0CBC9FE0A2DB}" type="datetime1">
              <a:rPr lang="en-US" smtClean="0"/>
              <a:t>10/4/17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2807" y="5196258"/>
            <a:ext cx="74558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E4E4E"/>
                </a:solidFill>
              </a:rPr>
              <a:t>P6 Base Costs = BOE + Overheads + Escalation</a:t>
            </a:r>
          </a:p>
        </p:txBody>
      </p:sp>
    </p:spTree>
    <p:extLst>
      <p:ext uri="{BB962C8B-B14F-4D97-AF65-F5344CB8AC3E}">
        <p14:creationId xmlns:p14="http://schemas.microsoft.com/office/powerpoint/2010/main" val="1478931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 – P6 Hours/FTE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999F0B27-4B89-9A4E-865A-85B090A0568B}" type="datetime1">
              <a:rPr lang="en-US" smtClean="0"/>
              <a:t>10/4/17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| Breakout Session Title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26" y="977330"/>
            <a:ext cx="8411148" cy="4572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22250" y="5524807"/>
            <a:ext cx="8672513" cy="73531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Labor effort peak in FY24 associated with installation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growth in technicians during that time period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20964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Sessions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Breakout Session Tuesday pm / Wednesday am</a:t>
            </a:r>
          </a:p>
          <a:p>
            <a:pPr lvl="1"/>
            <a:r>
              <a:rPr lang="en-US" dirty="0" smtClean="0"/>
              <a:t>More details on each topic available from these speakers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0" y="2430484"/>
            <a:ext cx="9144000" cy="2948518"/>
            <a:chOff x="0" y="3309258"/>
            <a:chExt cx="9144000" cy="294851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309258"/>
              <a:ext cx="9144000" cy="74199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384" y="4027333"/>
              <a:ext cx="3786071" cy="223044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4033188"/>
              <a:ext cx="3906982" cy="2224588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440132" y="889943"/>
            <a:ext cx="1567543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Breakouts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6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Requirements </a:t>
            </a:r>
            <a:r>
              <a:rPr lang="en-US" dirty="0"/>
              <a:t>are </a:t>
            </a:r>
            <a:r>
              <a:rPr lang="en-US" dirty="0" smtClean="0"/>
              <a:t>defined and understood for these elements</a:t>
            </a:r>
            <a:endParaRPr lang="en-US" dirty="0"/>
          </a:p>
          <a:p>
            <a:r>
              <a:rPr lang="en-US" dirty="0"/>
              <a:t>Conceptual design is sound and meets the </a:t>
            </a:r>
            <a:r>
              <a:rPr lang="en-US" dirty="0" smtClean="0"/>
              <a:t>requirements</a:t>
            </a:r>
          </a:p>
          <a:p>
            <a:pPr lvl="1"/>
            <a:r>
              <a:rPr lang="en-US" dirty="0" smtClean="0"/>
              <a:t>PIP2IT beam operation </a:t>
            </a:r>
          </a:p>
          <a:p>
            <a:pPr lvl="2"/>
            <a:r>
              <a:rPr lang="en-US" dirty="0" smtClean="0"/>
              <a:t>Demonstrated requirements</a:t>
            </a:r>
          </a:p>
          <a:p>
            <a:pPr lvl="2"/>
            <a:r>
              <a:rPr lang="en-US" dirty="0" smtClean="0"/>
              <a:t>Test bed for continued work</a:t>
            </a:r>
          </a:p>
          <a:p>
            <a:pPr lvl="1"/>
            <a:r>
              <a:rPr lang="en-US" dirty="0" smtClean="0"/>
              <a:t>Many based on similar systems/facilities in operation at </a:t>
            </a:r>
            <a:r>
              <a:rPr lang="en-US" dirty="0" smtClean="0"/>
              <a:t>Fermilab</a:t>
            </a:r>
          </a:p>
          <a:p>
            <a:pPr lvl="2"/>
            <a:r>
              <a:rPr lang="en-US" smtClean="0"/>
              <a:t>CMTS1, Vacuum, STC</a:t>
            </a:r>
            <a:endParaRPr lang="en-US" dirty="0"/>
          </a:p>
          <a:p>
            <a:r>
              <a:rPr lang="en-US" dirty="0" smtClean="0"/>
              <a:t>Cost</a:t>
            </a:r>
            <a:r>
              <a:rPr lang="en-US" dirty="0"/>
              <a:t>, schedule, and risks are </a:t>
            </a:r>
            <a:r>
              <a:rPr lang="en-US" dirty="0" smtClean="0"/>
              <a:t>understood</a:t>
            </a:r>
          </a:p>
          <a:p>
            <a:pPr lvl="1"/>
            <a:r>
              <a:rPr lang="en-US" dirty="0" smtClean="0"/>
              <a:t>Not on critical path (until beam commissioning)</a:t>
            </a:r>
            <a:endParaRPr lang="en-US" dirty="0"/>
          </a:p>
          <a:p>
            <a:r>
              <a:rPr lang="en-US" dirty="0" smtClean="0"/>
              <a:t>Safety is the number 1 priority</a:t>
            </a:r>
          </a:p>
          <a:p>
            <a:pPr lvl="1"/>
            <a:r>
              <a:rPr lang="en-US" dirty="0" smtClean="0"/>
              <a:t>ESH&amp;Q </a:t>
            </a:r>
            <a:r>
              <a:rPr lang="en-US" dirty="0"/>
              <a:t>elements </a:t>
            </a:r>
            <a:r>
              <a:rPr lang="en-US" dirty="0" smtClean="0"/>
              <a:t>addressed</a:t>
            </a:r>
          </a:p>
          <a:p>
            <a:r>
              <a:rPr lang="en-US" dirty="0" smtClean="0"/>
              <a:t>We </a:t>
            </a:r>
            <a:r>
              <a:rPr lang="en-US" dirty="0"/>
              <a:t>are ready for CD-1 and look forward to your </a:t>
            </a:r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81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88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Paul Derwent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Role:</a:t>
            </a:r>
          </a:p>
          <a:p>
            <a:pPr lvl="1"/>
            <a:r>
              <a:rPr lang="en-US" dirty="0" smtClean="0"/>
              <a:t>Deputy Project Manager</a:t>
            </a:r>
          </a:p>
          <a:p>
            <a:r>
              <a:rPr lang="en-US" dirty="0" smtClean="0"/>
              <a:t>Relevant Experience:</a:t>
            </a:r>
          </a:p>
          <a:p>
            <a:pPr lvl="1"/>
            <a:r>
              <a:rPr lang="en-US" dirty="0" smtClean="0"/>
              <a:t>Scientist </a:t>
            </a:r>
            <a:r>
              <a:rPr lang="en-US" dirty="0"/>
              <a:t>, PhD 1990 University of Chicago</a:t>
            </a:r>
          </a:p>
          <a:p>
            <a:pPr lvl="1"/>
            <a:r>
              <a:rPr lang="en-US" dirty="0"/>
              <a:t>20+ years in Accelerator Division</a:t>
            </a:r>
          </a:p>
          <a:p>
            <a:pPr lvl="2"/>
            <a:r>
              <a:rPr lang="en-US" dirty="0"/>
              <a:t>Associate Project Manager for Accelerator &amp; </a:t>
            </a:r>
            <a:r>
              <a:rPr lang="en-US" dirty="0" err="1"/>
              <a:t>NuMI</a:t>
            </a:r>
            <a:r>
              <a:rPr lang="en-US" dirty="0"/>
              <a:t> Upgrades, </a:t>
            </a:r>
            <a:r>
              <a:rPr lang="en-US" dirty="0" err="1"/>
              <a:t>NOvA</a:t>
            </a:r>
            <a:r>
              <a:rPr lang="en-US" dirty="0"/>
              <a:t>  CD-4 2014 (2009-2014)</a:t>
            </a:r>
          </a:p>
          <a:p>
            <a:pPr lvl="2"/>
            <a:r>
              <a:rPr lang="en-US" dirty="0"/>
              <a:t>Department Head:  Recycler (2006-2009), PIP-II (2014-present)</a:t>
            </a:r>
          </a:p>
          <a:p>
            <a:pPr lvl="2"/>
            <a:r>
              <a:rPr lang="en-US" dirty="0" smtClean="0"/>
              <a:t>Antiproton </a:t>
            </a:r>
            <a:r>
              <a:rPr lang="en-US" dirty="0"/>
              <a:t>source:  design, fabrication, installation, commissioning of Accumulator </a:t>
            </a:r>
            <a:r>
              <a:rPr lang="en-US" dirty="0" err="1"/>
              <a:t>stacktail</a:t>
            </a:r>
            <a:r>
              <a:rPr lang="en-US" dirty="0"/>
              <a:t> stochastic cooling system, achieved record accumulation </a:t>
            </a:r>
            <a:r>
              <a:rPr lang="en-US" dirty="0" smtClean="0"/>
              <a:t>rates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15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</a:t>
            </a:r>
            <a:r>
              <a:rPr lang="en-US" dirty="0" smtClean="0"/>
              <a:t>L3 </a:t>
            </a:r>
            <a:r>
              <a:rPr lang="en-US" dirty="0"/>
              <a:t>System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33938"/>
            <a:ext cx="8672513" cy="5348109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121.3.3 Warm Front End</a:t>
            </a:r>
          </a:p>
          <a:p>
            <a:pPr lvl="1"/>
            <a:r>
              <a:rPr lang="en-US" dirty="0" smtClean="0"/>
              <a:t>Prepare and deliver 2.1 MeV beam to SC Linac</a:t>
            </a:r>
          </a:p>
          <a:p>
            <a:pPr lvl="2"/>
            <a:r>
              <a:rPr lang="en-US" dirty="0" smtClean="0"/>
              <a:t>Bunch pattern to match Booster Injection</a:t>
            </a:r>
          </a:p>
          <a:p>
            <a:pPr lvl="2"/>
            <a:r>
              <a:rPr lang="en-US" dirty="0" smtClean="0"/>
              <a:t>Emittance for efficient transfer </a:t>
            </a:r>
          </a:p>
          <a:p>
            <a:pPr lvl="2"/>
            <a:r>
              <a:rPr lang="en-US" dirty="0" smtClean="0"/>
              <a:t>2 mA, 550 microsecond pulse, 20 Hz</a:t>
            </a:r>
          </a:p>
          <a:p>
            <a:r>
              <a:rPr lang="en-US" dirty="0" smtClean="0"/>
              <a:t>121.3.12 Warm Units</a:t>
            </a:r>
          </a:p>
          <a:p>
            <a:pPr lvl="1"/>
            <a:r>
              <a:rPr lang="en-US" dirty="0" smtClean="0"/>
              <a:t>Focusing between LB650 and HB650 Cryomodules</a:t>
            </a:r>
          </a:p>
          <a:p>
            <a:r>
              <a:rPr lang="en-US" dirty="0" smtClean="0"/>
              <a:t>121.3.13 Magnet Power Supplies</a:t>
            </a:r>
          </a:p>
          <a:p>
            <a:pPr lvl="1"/>
            <a:r>
              <a:rPr lang="en-US" dirty="0" smtClean="0"/>
              <a:t>Regulation and control of cold and warm magnet Power Supplies</a:t>
            </a:r>
          </a:p>
          <a:p>
            <a:pPr lvl="2"/>
            <a:r>
              <a:rPr lang="en-US" dirty="0" smtClean="0"/>
              <a:t>Including Quench protection in cold magnets</a:t>
            </a:r>
          </a:p>
          <a:p>
            <a:r>
              <a:rPr lang="en-US" dirty="0" smtClean="0"/>
              <a:t>121.3.14 &amp; 121.3.15 Beam Transfer Line &amp; Beam Absorber Line</a:t>
            </a:r>
          </a:p>
          <a:p>
            <a:pPr lvl="1"/>
            <a:r>
              <a:rPr lang="en-US" dirty="0" smtClean="0"/>
              <a:t>Transfer H</a:t>
            </a:r>
            <a:r>
              <a:rPr lang="en-US" baseline="60000" dirty="0" smtClean="0"/>
              <a:t>-</a:t>
            </a:r>
            <a:r>
              <a:rPr lang="en-US" dirty="0" smtClean="0"/>
              <a:t> beam from </a:t>
            </a:r>
            <a:r>
              <a:rPr lang="en-US" dirty="0"/>
              <a:t>the exit of the SRF linac to the injection girder of the </a:t>
            </a:r>
            <a:r>
              <a:rPr lang="en-US" dirty="0" smtClean="0"/>
              <a:t>Booster</a:t>
            </a:r>
          </a:p>
          <a:p>
            <a:pPr lvl="1"/>
            <a:r>
              <a:rPr lang="en-US" dirty="0" smtClean="0"/>
              <a:t>50 kW beam dump</a:t>
            </a:r>
          </a:p>
          <a:p>
            <a:r>
              <a:rPr lang="en-US" dirty="0"/>
              <a:t>121.3.18 Vacuum</a:t>
            </a:r>
          </a:p>
          <a:p>
            <a:pPr lvl="1"/>
            <a:r>
              <a:rPr lang="en-US" dirty="0"/>
              <a:t>UHV and Low Particulate Practice for SC Linac; </a:t>
            </a:r>
          </a:p>
          <a:p>
            <a:pPr lvl="1"/>
            <a:r>
              <a:rPr lang="en-US" dirty="0"/>
              <a:t>UHV and Low Particulate Practice for the transition regions located upstream and downstream of the SC Linac; </a:t>
            </a:r>
          </a:p>
          <a:p>
            <a:pPr lvl="1"/>
            <a:r>
              <a:rPr lang="en-US" dirty="0"/>
              <a:t>High Vacuum for the regions from Ion source to the MEBT absorber and the beam transfer line to Booster, Beam Absorb Line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170901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</a:t>
            </a:r>
            <a:r>
              <a:rPr lang="en-US" dirty="0" smtClean="0"/>
              <a:t>L3 </a:t>
            </a:r>
            <a:r>
              <a:rPr lang="en-US" dirty="0"/>
              <a:t>System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33938"/>
            <a:ext cx="8672513" cy="534810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121.3.19 General Support Services</a:t>
            </a:r>
          </a:p>
          <a:p>
            <a:pPr lvl="1"/>
            <a:r>
              <a:rPr lang="en-US" dirty="0" smtClean="0"/>
              <a:t>Fluids (LCW, RAW) Infrastructure</a:t>
            </a:r>
          </a:p>
          <a:p>
            <a:pPr lvl="2"/>
            <a:r>
              <a:rPr lang="en-US" dirty="0" smtClean="0"/>
              <a:t>Warm Front End, Magnets, Gallery Racks</a:t>
            </a:r>
          </a:p>
          <a:p>
            <a:pPr lvl="1"/>
            <a:r>
              <a:rPr lang="en-US" dirty="0" smtClean="0"/>
              <a:t>Electrical Infrastructure in Gallery</a:t>
            </a:r>
          </a:p>
          <a:p>
            <a:pPr lvl="2"/>
            <a:r>
              <a:rPr lang="en-US" dirty="0" smtClean="0"/>
              <a:t>Racks, Power distribution</a:t>
            </a:r>
          </a:p>
          <a:p>
            <a:r>
              <a:rPr lang="en-US" dirty="0" smtClean="0"/>
              <a:t>121.3.20 Safety Systems</a:t>
            </a:r>
          </a:p>
          <a:p>
            <a:pPr lvl="1"/>
            <a:r>
              <a:rPr lang="en-US" dirty="0" smtClean="0"/>
              <a:t>Radiation, ODH, and Electrical Safety Interlocks systems for linac tunnel and </a:t>
            </a:r>
            <a:r>
              <a:rPr lang="en-US" dirty="0" err="1" smtClean="0"/>
              <a:t>Cryo</a:t>
            </a:r>
            <a:r>
              <a:rPr lang="en-US" dirty="0" smtClean="0"/>
              <a:t> buildings</a:t>
            </a:r>
          </a:p>
          <a:p>
            <a:r>
              <a:rPr lang="en-US" dirty="0" smtClean="0"/>
              <a:t>121.3.21 Test Infrastructure</a:t>
            </a:r>
          </a:p>
          <a:p>
            <a:pPr lvl="1"/>
            <a:r>
              <a:rPr lang="en-US" dirty="0" smtClean="0"/>
              <a:t>Support for test areas for cryomodules</a:t>
            </a:r>
          </a:p>
          <a:p>
            <a:pPr lvl="2"/>
            <a:r>
              <a:rPr lang="en-US" dirty="0" smtClean="0"/>
              <a:t>Spoke Test Cryostat</a:t>
            </a:r>
          </a:p>
          <a:p>
            <a:pPr lvl="2"/>
            <a:r>
              <a:rPr lang="en-US" dirty="0" err="1" smtClean="0"/>
              <a:t>CryoModule</a:t>
            </a:r>
            <a:r>
              <a:rPr lang="en-US" dirty="0" smtClean="0"/>
              <a:t> Test Stand</a:t>
            </a:r>
          </a:p>
          <a:p>
            <a:pPr lvl="2"/>
            <a:r>
              <a:rPr lang="en-US" dirty="0" smtClean="0"/>
              <a:t>PIP2IT </a:t>
            </a:r>
          </a:p>
          <a:p>
            <a:r>
              <a:rPr lang="en-US" dirty="0" smtClean="0"/>
              <a:t>121.3.22 Installation, Integration, and Commissioning</a:t>
            </a:r>
          </a:p>
          <a:p>
            <a:pPr lvl="1"/>
            <a:r>
              <a:rPr lang="en-US" dirty="0"/>
              <a:t>Execute installation scope as defined in L3-L3 </a:t>
            </a:r>
            <a:r>
              <a:rPr lang="en-US" dirty="0" smtClean="0"/>
              <a:t>Interface Control Documents</a:t>
            </a:r>
            <a:endParaRPr lang="en-US" dirty="0"/>
          </a:p>
          <a:p>
            <a:pPr lvl="1"/>
            <a:r>
              <a:rPr lang="en-US" dirty="0"/>
              <a:t>Execute commissioning (at super-system and machine levels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  <a:p>
            <a:r>
              <a:rPr lang="en-US" dirty="0">
                <a:solidFill>
                  <a:srgbClr val="FF0000"/>
                </a:solidFill>
              </a:rPr>
              <a:t>Specific requirements for individual L3 covered in </a:t>
            </a:r>
            <a:r>
              <a:rPr lang="en-US" dirty="0" smtClean="0">
                <a:solidFill>
                  <a:srgbClr val="FF0000"/>
                </a:solidFill>
              </a:rPr>
              <a:t>breakouts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184415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and Design Maturity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5060870"/>
          </a:xfrm>
        </p:spPr>
        <p:txBody>
          <a:bodyPr>
            <a:normAutofit/>
          </a:bodyPr>
          <a:lstStyle/>
          <a:p>
            <a:r>
              <a:rPr lang="en-US" dirty="0" smtClean="0"/>
              <a:t>Individual L3 systems </a:t>
            </a:r>
          </a:p>
          <a:p>
            <a:pPr lvl="1"/>
            <a:r>
              <a:rPr lang="en-US" dirty="0" smtClean="0"/>
              <a:t>Conceptual Design of L3 </a:t>
            </a:r>
            <a:r>
              <a:rPr lang="en-US" dirty="0"/>
              <a:t>subsystems borrowed heavily from experience with current linac, </a:t>
            </a:r>
            <a:r>
              <a:rPr lang="en-US" dirty="0" smtClean="0"/>
              <a:t>transfer lines, FAST</a:t>
            </a:r>
            <a:r>
              <a:rPr lang="en-US" dirty="0"/>
              <a:t>, LCLSII, and PIP2IT operations.</a:t>
            </a:r>
          </a:p>
          <a:p>
            <a:pPr lvl="1"/>
            <a:r>
              <a:rPr lang="en-US" dirty="0" smtClean="0"/>
              <a:t>PIP2IT serves as a test bed for many systems </a:t>
            </a:r>
            <a:endParaRPr lang="en-US" dirty="0"/>
          </a:p>
          <a:p>
            <a:pPr lvl="1"/>
            <a:r>
              <a:rPr lang="en-US" dirty="0" smtClean="0"/>
              <a:t>Breakout </a:t>
            </a:r>
            <a:r>
              <a:rPr lang="en-US" dirty="0"/>
              <a:t>talks will cover specific L3 component </a:t>
            </a:r>
            <a:r>
              <a:rPr lang="en-US" dirty="0" smtClean="0"/>
              <a:t>designs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40132" y="889943"/>
            <a:ext cx="1567543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Breakout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3300"/>
            <a:ext cx="9144000" cy="194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0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Design and Design Maturity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5227125"/>
          </a:xfrm>
        </p:spPr>
        <p:txBody>
          <a:bodyPr/>
          <a:lstStyle/>
          <a:p>
            <a:r>
              <a:rPr lang="en-US" dirty="0" smtClean="0"/>
              <a:t>Warm Front End:</a:t>
            </a:r>
          </a:p>
          <a:p>
            <a:pPr lvl="1"/>
            <a:r>
              <a:rPr lang="en-US" dirty="0"/>
              <a:t>Mature and stable design with focus on factors that may determine reliability and uptime</a:t>
            </a:r>
          </a:p>
          <a:p>
            <a:pPr lvl="2"/>
            <a:r>
              <a:rPr lang="en-US" dirty="0" smtClean="0"/>
              <a:t>Well past conceptual design </a:t>
            </a:r>
            <a:r>
              <a:rPr lang="mr-IN" dirty="0" smtClean="0"/>
              <a:t>–</a:t>
            </a:r>
            <a:r>
              <a:rPr lang="en-US" dirty="0"/>
              <a:t> </a:t>
            </a:r>
            <a:r>
              <a:rPr lang="en-US" dirty="0" smtClean="0"/>
              <a:t>in commissioning &amp; operation</a:t>
            </a:r>
          </a:p>
          <a:p>
            <a:endParaRPr lang="en-US" dirty="0" smtClean="0"/>
          </a:p>
          <a:p>
            <a:r>
              <a:rPr lang="en-US" dirty="0" smtClean="0"/>
              <a:t>650 Warm Units (between </a:t>
            </a:r>
            <a:r>
              <a:rPr lang="en-US" dirty="0" err="1" smtClean="0"/>
              <a:t>CryoModules</a:t>
            </a:r>
            <a:r>
              <a:rPr lang="en-US" dirty="0" smtClean="0"/>
              <a:t>):</a:t>
            </a:r>
          </a:p>
          <a:p>
            <a:pPr lvl="1"/>
            <a:r>
              <a:rPr lang="en-US" dirty="0" smtClean="0"/>
              <a:t>Magnets, stands, BPMs, vacuum have completed conceptual design</a:t>
            </a:r>
          </a:p>
          <a:p>
            <a:pPr lvl="1"/>
            <a:r>
              <a:rPr lang="en-US" dirty="0"/>
              <a:t>Engineering analyses were done</a:t>
            </a:r>
          </a:p>
          <a:p>
            <a:pPr lvl="2"/>
            <a:r>
              <a:rPr lang="en-US" dirty="0"/>
              <a:t>TRS: </a:t>
            </a:r>
            <a:r>
              <a:rPr lang="en-US" dirty="0" smtClean="0">
                <a:solidFill>
                  <a:schemeClr val="accent4"/>
                </a:solidFill>
              </a:rPr>
              <a:t>TC # ED0003401</a:t>
            </a:r>
            <a:endParaRPr lang="en-US" dirty="0">
              <a:solidFill>
                <a:schemeClr val="accent4"/>
              </a:solidFill>
            </a:endParaRPr>
          </a:p>
          <a:p>
            <a:pPr lvl="2"/>
            <a:r>
              <a:rPr lang="en-US" dirty="0"/>
              <a:t>FRS: </a:t>
            </a:r>
            <a:r>
              <a:rPr lang="en-US" dirty="0" smtClean="0">
                <a:solidFill>
                  <a:schemeClr val="accent4"/>
                </a:solidFill>
              </a:rPr>
              <a:t>TC # ED0003403</a:t>
            </a:r>
            <a:endParaRPr lang="en-US" dirty="0">
              <a:solidFill>
                <a:schemeClr val="accent4"/>
              </a:solidFill>
            </a:endParaRPr>
          </a:p>
          <a:p>
            <a:pPr lvl="2"/>
            <a:r>
              <a:rPr lang="en-US" dirty="0"/>
              <a:t>RA: </a:t>
            </a:r>
            <a:r>
              <a:rPr lang="en-US" dirty="0" smtClean="0">
                <a:solidFill>
                  <a:schemeClr val="accent4"/>
                </a:solidFill>
              </a:rPr>
              <a:t>TC # ED0005885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40132" y="889943"/>
            <a:ext cx="1567543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Breakout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660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Conceptual Design and Design Maturity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General Support Services:</a:t>
            </a:r>
          </a:p>
          <a:p>
            <a:pPr lvl="1"/>
            <a:r>
              <a:rPr lang="en-US" dirty="0" smtClean="0"/>
              <a:t>Conventional fluids systems with direct analogues to PIP2IT systems</a:t>
            </a:r>
          </a:p>
          <a:p>
            <a:pPr lvl="1"/>
            <a:r>
              <a:rPr lang="en-US" dirty="0" smtClean="0"/>
              <a:t>Conceptual Design understood, working closely on configurations with CF team</a:t>
            </a:r>
          </a:p>
          <a:p>
            <a:endParaRPr lang="en-US" dirty="0" smtClean="0"/>
          </a:p>
          <a:p>
            <a:r>
              <a:rPr lang="en-US" dirty="0" smtClean="0"/>
              <a:t>Test Infrastructure</a:t>
            </a:r>
          </a:p>
          <a:p>
            <a:pPr lvl="1"/>
            <a:r>
              <a:rPr lang="en-US" dirty="0" smtClean="0"/>
              <a:t>STC:  Design is at advanced stage  (</a:t>
            </a:r>
            <a:r>
              <a:rPr lang="en-US" dirty="0"/>
              <a:t>FDR/PRR </a:t>
            </a:r>
            <a:r>
              <a:rPr lang="en-US" dirty="0" smtClean="0"/>
              <a:t>February 2017)</a:t>
            </a:r>
          </a:p>
          <a:p>
            <a:pPr lvl="1"/>
            <a:r>
              <a:rPr lang="en-US" dirty="0" smtClean="0"/>
              <a:t>CMTS1 &amp; PIP2IT modifications</a:t>
            </a:r>
          </a:p>
          <a:p>
            <a:pPr lvl="2"/>
            <a:r>
              <a:rPr lang="en-US" dirty="0" smtClean="0"/>
              <a:t>Conceptual design complete</a:t>
            </a:r>
          </a:p>
          <a:p>
            <a:pPr lvl="2"/>
            <a:r>
              <a:rPr lang="en-US" dirty="0" smtClean="0"/>
              <a:t>Based on understanding of work for existing LCLS-II Test Stand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40132" y="889943"/>
            <a:ext cx="1567543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Breakout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811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Design and Design Maturity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7"/>
            <a:ext cx="8672513" cy="5060870"/>
          </a:xfrm>
        </p:spPr>
        <p:txBody>
          <a:bodyPr>
            <a:normAutofit/>
          </a:bodyPr>
          <a:lstStyle/>
          <a:p>
            <a:r>
              <a:rPr lang="en-US" dirty="0" smtClean="0"/>
              <a:t>Individual L3 systems </a:t>
            </a:r>
          </a:p>
          <a:p>
            <a:pPr lvl="1"/>
            <a:r>
              <a:rPr lang="en-US" dirty="0" smtClean="0"/>
              <a:t>Conceptual Design of L3 </a:t>
            </a:r>
            <a:r>
              <a:rPr lang="en-US" dirty="0"/>
              <a:t>subsystems borrowed heavily from experience with current linac, </a:t>
            </a:r>
            <a:r>
              <a:rPr lang="en-US" dirty="0" smtClean="0"/>
              <a:t>transfer lines, FAST</a:t>
            </a:r>
            <a:r>
              <a:rPr lang="en-US" dirty="0"/>
              <a:t>, LCLSII, and PIP2IT operations.</a:t>
            </a:r>
          </a:p>
          <a:p>
            <a:pPr lvl="1"/>
            <a:r>
              <a:rPr lang="en-US" dirty="0" smtClean="0"/>
              <a:t>PIP2IT serves as a test bed for many systems </a:t>
            </a:r>
            <a:endParaRPr lang="en-US" dirty="0"/>
          </a:p>
          <a:p>
            <a:pPr lvl="1"/>
            <a:r>
              <a:rPr lang="en-US" dirty="0" smtClean="0"/>
              <a:t>Breakout </a:t>
            </a:r>
            <a:r>
              <a:rPr lang="en-US" dirty="0"/>
              <a:t>talks will cover specific L3 component </a:t>
            </a:r>
            <a:r>
              <a:rPr lang="en-US" dirty="0" smtClean="0"/>
              <a:t>designs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b="1" dirty="0"/>
              <a:t>Conceptual design is </a:t>
            </a:r>
            <a:r>
              <a:rPr lang="en-US" b="1" dirty="0" smtClean="0"/>
              <a:t>complete </a:t>
            </a:r>
            <a:r>
              <a:rPr lang="en-US" b="1" dirty="0"/>
              <a:t>and meets the requirements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10/10/17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Paul Derwent | Linac Support Systems Installation and Commissioning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35781" y="425321"/>
            <a:ext cx="1567543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Charge #1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40132" y="889943"/>
            <a:ext cx="1567543" cy="46166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Breakout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3300"/>
            <a:ext cx="9144000" cy="194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8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F92619A-EA3F-48C6-8353-0E1D78874E9E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12582</TotalTime>
  <Words>1554</Words>
  <Application>Microsoft Macintosh PowerPoint</Application>
  <PresentationFormat>On-screen Show (4:3)</PresentationFormat>
  <Paragraphs>320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Calibri</vt:lpstr>
      <vt:lpstr>Geneva</vt:lpstr>
      <vt:lpstr>Helvetica</vt:lpstr>
      <vt:lpstr>ＭＳ Ｐゴシック</vt:lpstr>
      <vt:lpstr>Arial</vt:lpstr>
      <vt:lpstr>FermilabPartnerships_PPT_090915</vt:lpstr>
      <vt:lpstr>PowerPoint Presentation</vt:lpstr>
      <vt:lpstr>Outline</vt:lpstr>
      <vt:lpstr>Paul Derwent</vt:lpstr>
      <vt:lpstr>WBS L3 System Requirements</vt:lpstr>
      <vt:lpstr>WBS L3 System Requirements</vt:lpstr>
      <vt:lpstr>Conceptual Design and Design Maturity</vt:lpstr>
      <vt:lpstr>Conceptual Design and Design Maturity</vt:lpstr>
      <vt:lpstr>Conceptual Design and Design Maturity</vt:lpstr>
      <vt:lpstr>Conceptual Design and Design Maturity</vt:lpstr>
      <vt:lpstr>Scope and Deliverables</vt:lpstr>
      <vt:lpstr>Organization</vt:lpstr>
      <vt:lpstr>Interfaces</vt:lpstr>
      <vt:lpstr>Interfaces</vt:lpstr>
      <vt:lpstr>Progress to date: Warm Front End</vt:lpstr>
      <vt:lpstr>Progress to Date: STC TI</vt:lpstr>
      <vt:lpstr>Progress to date: GSS - Cooling System</vt:lpstr>
      <vt:lpstr>Next Steps toward CD-2</vt:lpstr>
      <vt:lpstr>ESH&amp;Q</vt:lpstr>
      <vt:lpstr>Risk: Linac Support System, Installation and Commissioning</vt:lpstr>
      <vt:lpstr>Cost Summary – Level 3 – Linac</vt:lpstr>
      <vt:lpstr>Cost Drivers – Labor vs M&amp;S</vt:lpstr>
      <vt:lpstr>Cost Drivers – Estimate Maturity</vt:lpstr>
      <vt:lpstr>Cost Profile – P6 Base Cost Only</vt:lpstr>
      <vt:lpstr>Labor Profile – P6 Hours/FTE</vt:lpstr>
      <vt:lpstr>Breakout Sessions</vt:lpstr>
      <vt:lpstr>Summary</vt:lpstr>
      <vt:lpstr>END</vt:lpstr>
    </vt:vector>
  </TitlesOfParts>
  <Company>Sandbox Studio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Paul Derwent</cp:lastModifiedBy>
  <cp:revision>178</cp:revision>
  <cp:lastPrinted>2014-01-20T19:40:21Z</cp:lastPrinted>
  <dcterms:created xsi:type="dcterms:W3CDTF">2017-04-21T15:07:14Z</dcterms:created>
  <dcterms:modified xsi:type="dcterms:W3CDTF">2017-10-04T21:38:46Z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