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122" r:id="rId5"/>
  </p:sldMasterIdLst>
  <p:notesMasterIdLst>
    <p:notesMasterId r:id="rId27"/>
  </p:notesMasterIdLst>
  <p:handoutMasterIdLst>
    <p:handoutMasterId r:id="rId28"/>
  </p:handoutMasterIdLst>
  <p:sldIdLst>
    <p:sldId id="330" r:id="rId6"/>
    <p:sldId id="319" r:id="rId7"/>
    <p:sldId id="296" r:id="rId8"/>
    <p:sldId id="297" r:id="rId9"/>
    <p:sldId id="320" r:id="rId10"/>
    <p:sldId id="328" r:id="rId11"/>
    <p:sldId id="321" r:id="rId12"/>
    <p:sldId id="329" r:id="rId13"/>
    <p:sldId id="304" r:id="rId14"/>
    <p:sldId id="331" r:id="rId15"/>
    <p:sldId id="323" r:id="rId16"/>
    <p:sldId id="324" r:id="rId17"/>
    <p:sldId id="312" r:id="rId18"/>
    <p:sldId id="311" r:id="rId19"/>
    <p:sldId id="307" r:id="rId20"/>
    <p:sldId id="310" r:id="rId21"/>
    <p:sldId id="308" r:id="rId22"/>
    <p:sldId id="309" r:id="rId23"/>
    <p:sldId id="306" r:id="rId24"/>
    <p:sldId id="325" r:id="rId25"/>
    <p:sldId id="315" r:id="rId26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7" autoAdjust="0"/>
    <p:restoredTop sz="92371" autoAdjust="0"/>
  </p:normalViewPr>
  <p:slideViewPr>
    <p:cSldViewPr snapToGrid="0" snapToObjects="1" showGuides="1">
      <p:cViewPr varScale="1">
        <p:scale>
          <a:sx n="72" d="100"/>
          <a:sy n="72" d="100"/>
        </p:scale>
        <p:origin x="630" y="54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7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06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9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0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56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762E774-CE8A-46C8-9EAA-D70D3E1D7142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428E44CB-7C73-4D97-AF6B-06B073970B16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2AAB122B-2F54-4DCE-9493-5C817BDD32AB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9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5707F-4847-490B-8C84-0A59A469F125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8F626-4FDE-4A37-89D7-692E8595FC26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5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1C42EA5-CB2A-4054-BB8B-F18A79F7F74A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4046915-89F3-4F59-A0B0-B4085C9A6D04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D04B501-A886-4C66-849D-4AC79B5EA6BA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5601889-1E3F-45B4-9F3B-4E6916DD8791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9284E-805F-4E99-9732-065469ADCD7B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B2EFA-1A05-4415-89FA-1289002278C0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670218" y="5236572"/>
            <a:ext cx="314372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India Institutes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Fermilab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Collaboration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Istituto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Nazionale di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Fisica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Nucleare</a:t>
            </a:r>
            <a:endParaRPr lang="en-US" sz="1200" kern="1200" baseline="0" dirty="0">
              <a:solidFill>
                <a:schemeClr val="tx1"/>
              </a:solidFill>
              <a:latin typeface="Helvetica"/>
              <a:ea typeface="Geneva" charset="0"/>
              <a:cs typeface="Helvetica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Science and Technology Facilities Council   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5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8717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1627946-3659-435E-995D-F812E7DCA21E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85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9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8B5F40-A97A-4B23-83B9-2D7DFC287320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7D16676-7DFA-4547-B80B-1E4E02F3F5E2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9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Ioanis Kourbanis</a:t>
            </a:r>
          </a:p>
          <a:p>
            <a:r>
              <a:rPr lang="en-US" dirty="0"/>
              <a:t>PIP-II Director’s Review</a:t>
            </a:r>
          </a:p>
          <a:p>
            <a:r>
              <a:rPr lang="en-US" dirty="0"/>
              <a:t>10-12 October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816706" cy="1003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Booster/Recycler/Main Injector (WBS121.4.1-2)</a:t>
            </a:r>
          </a:p>
        </p:txBody>
      </p:sp>
    </p:spTree>
    <p:extLst>
      <p:ext uri="{BB962C8B-B14F-4D97-AF65-F5344CB8AC3E}">
        <p14:creationId xmlns:p14="http://schemas.microsoft.com/office/powerpoint/2010/main" val="291533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 (Recycler/Main Injector)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80" y="3487122"/>
            <a:ext cx="2822062" cy="27183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C4E9CDB-1997-4A50-B697-DFBFB3ABE53C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599" y="3487122"/>
            <a:ext cx="2601335" cy="27183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022" y="957646"/>
            <a:ext cx="8794377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Made a mockup of the new Recycler 53 MHz cavity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Validated RF design.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We are ready to start low level tests of the spare MI RF cavity with two PAs.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Helvetica"/>
                <a:ea typeface="ＭＳ Ｐゴシック" charset="0"/>
              </a:rPr>
              <a:t>Bought a new more powerful tube for the MI RF cavity (used as an alternative solution to the two PAs)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949" y="3891890"/>
            <a:ext cx="186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highlight>
                  <a:srgbClr val="008080"/>
                </a:highlight>
              </a:rPr>
              <a:t>RR 53 MHz Cavity mockup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3479" y="3900029"/>
            <a:ext cx="1385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highlight>
                  <a:srgbClr val="000080"/>
                </a:highlight>
              </a:rPr>
              <a:t>New Power Tube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2848" y="3779895"/>
            <a:ext cx="1102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</a:rPr>
              <a:t>Current Tube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434" y="3487122"/>
            <a:ext cx="3118673" cy="2696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9321" y="348712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00FF00"/>
                </a:highlight>
              </a:rPr>
              <a:t>MI Cavity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2456" y="3966806"/>
            <a:ext cx="977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Place for extra PA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996509" y="4131444"/>
            <a:ext cx="338385" cy="62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Review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941560"/>
            <a:ext cx="8672513" cy="5445854"/>
          </a:xfrm>
        </p:spPr>
        <p:txBody>
          <a:bodyPr/>
          <a:lstStyle/>
          <a:p>
            <a:r>
              <a:rPr lang="en-US" dirty="0"/>
              <a:t>Design reviews are organized as follows:</a:t>
            </a:r>
          </a:p>
          <a:p>
            <a:pPr lvl="1"/>
            <a:r>
              <a:rPr lang="en-US" dirty="0"/>
              <a:t>Critical component, subsystem, and primary system all progress through Preliminary (PDR), Final (FDR), and Production Readiness Reviews (PRR).  This cycle enables the procurement cycle to begin.</a:t>
            </a:r>
          </a:p>
          <a:p>
            <a:pPr lvl="1"/>
            <a:r>
              <a:rPr lang="en-US" dirty="0"/>
              <a:t>Non-critical components or subsystems are managed within the Division or Department review process as indicated by the FNAL Engineering Manual.</a:t>
            </a:r>
          </a:p>
          <a:p>
            <a:r>
              <a:rPr lang="en-US" dirty="0"/>
              <a:t>PIP-II Machine Advisory Committee (P2MAC) Review (April 2017).</a:t>
            </a:r>
          </a:p>
          <a:p>
            <a:pPr marL="0" indent="0">
              <a:buNone/>
            </a:pPr>
            <a:r>
              <a:rPr lang="en-US" sz="2000" dirty="0">
                <a:cs typeface="Helvetica"/>
              </a:rPr>
              <a:t>Recommendations</a:t>
            </a:r>
          </a:p>
          <a:p>
            <a:pPr lvl="1"/>
            <a:r>
              <a:rPr lang="en-US" dirty="0"/>
              <a:t>“Flesh out and finalize the Booster injection girder design”.</a:t>
            </a:r>
          </a:p>
          <a:p>
            <a:pPr lvl="1"/>
            <a:r>
              <a:rPr lang="en-US" dirty="0"/>
              <a:t>“Develop milestones for hardware upgrade R&amp;D including Main Injector RF system design down-selection and Recycler new 53 MHz RF cavity design”.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322301C-6ABE-48A6-A1B4-E75CC89122B2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229795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toward CD-2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high level system design.</a:t>
            </a:r>
          </a:p>
          <a:p>
            <a:pPr lvl="1"/>
            <a:r>
              <a:rPr lang="en-US" dirty="0"/>
              <a:t>Booster:</a:t>
            </a:r>
          </a:p>
          <a:p>
            <a:pPr lvl="2"/>
            <a:r>
              <a:rPr lang="en-US" dirty="0"/>
              <a:t>Start work on the optimized new Girder design for Booster Injection.</a:t>
            </a:r>
          </a:p>
          <a:p>
            <a:pPr lvl="2"/>
            <a:r>
              <a:rPr lang="en-US" dirty="0"/>
              <a:t>Complete the 20 Hz Booster measurements.</a:t>
            </a:r>
          </a:p>
          <a:p>
            <a:pPr lvl="1"/>
            <a:r>
              <a:rPr lang="en-US" dirty="0"/>
              <a:t>Recycler/MI:</a:t>
            </a:r>
          </a:p>
          <a:p>
            <a:pPr lvl="2"/>
            <a:r>
              <a:rPr lang="en-US" dirty="0"/>
              <a:t>Develop milestones for the Main Injector RF system design down-selection and Recycler new 53 MHz RF cavity design.</a:t>
            </a:r>
          </a:p>
          <a:p>
            <a:pPr lvl="2"/>
            <a:r>
              <a:rPr lang="en-US" dirty="0"/>
              <a:t>Work on making a prototype 53 MHz Recycler cavity.</a:t>
            </a:r>
          </a:p>
          <a:p>
            <a:pPr lvl="2"/>
            <a:r>
              <a:rPr lang="en-US" dirty="0"/>
              <a:t>Work on testing both power upgrade options for MI RF.</a:t>
            </a:r>
          </a:p>
          <a:p>
            <a:r>
              <a:rPr lang="en-US" dirty="0"/>
              <a:t>Derive a design and construction schedule for Booster/RR/MI upgrades.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5F23EF1-9477-459F-8DD0-E9ADE45EF96A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133810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is an essential element in all the work we do.</a:t>
            </a:r>
          </a:p>
          <a:p>
            <a:pPr lvl="1"/>
            <a:r>
              <a:rPr lang="en-US" dirty="0"/>
              <a:t>We follow Laboratory and DOE standards and practices.</a:t>
            </a:r>
          </a:p>
          <a:p>
            <a:pPr lvl="1"/>
            <a:r>
              <a:rPr lang="en-US" dirty="0"/>
              <a:t>Apply “Lessons Learned” from project work.</a:t>
            </a:r>
          </a:p>
          <a:p>
            <a:pPr lvl="1"/>
            <a:r>
              <a:rPr lang="en-US" dirty="0"/>
              <a:t>Hazards and mitigations associated with L2 work scope.  </a:t>
            </a:r>
          </a:p>
          <a:p>
            <a:pPr lvl="1"/>
            <a:r>
              <a:rPr lang="en-US" dirty="0"/>
              <a:t>Quality Assurance and Control:</a:t>
            </a:r>
          </a:p>
          <a:p>
            <a:pPr lvl="2"/>
            <a:r>
              <a:rPr lang="en-US" dirty="0"/>
              <a:t>Following the Project Quality Assurance Plan</a:t>
            </a:r>
          </a:p>
          <a:p>
            <a:pPr lvl="2"/>
            <a:r>
              <a:rPr lang="en-US" dirty="0"/>
              <a:t>Communicate with vendors/collaborators</a:t>
            </a:r>
          </a:p>
          <a:p>
            <a:pPr lvl="2"/>
            <a:r>
              <a:rPr lang="en-US" dirty="0"/>
              <a:t>Test protocols in development</a:t>
            </a:r>
          </a:p>
          <a:p>
            <a:pPr lvl="1"/>
            <a:r>
              <a:rPr lang="en-US" dirty="0"/>
              <a:t>We are working with the project’s ESH&amp;Q coordinator</a:t>
            </a:r>
          </a:p>
          <a:p>
            <a:pPr lvl="2"/>
            <a:r>
              <a:rPr lang="en-US" dirty="0"/>
              <a:t>Hazard Analysis Document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851FBB5-8484-4ED3-A7E0-8FB7068723F2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193762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485001"/>
          </a:xfrm>
        </p:spPr>
        <p:txBody>
          <a:bodyPr/>
          <a:lstStyle/>
          <a:p>
            <a:r>
              <a:rPr lang="en-US" dirty="0"/>
              <a:t>MR RF System Upgrade</a:t>
            </a:r>
          </a:p>
          <a:p>
            <a:pPr lvl="1"/>
            <a:r>
              <a:rPr lang="en-US" dirty="0"/>
              <a:t>Default option (two tubes) does not work.</a:t>
            </a:r>
          </a:p>
          <a:p>
            <a:pPr lvl="1"/>
            <a:r>
              <a:rPr lang="en-US" dirty="0"/>
              <a:t>Backup option (single tube) costs more.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8151118-2424-42EC-A6B8-643C9CD1E444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" y="3105884"/>
            <a:ext cx="880338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6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559" y="4262342"/>
            <a:ext cx="8687553" cy="11049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C7FA017-C459-476E-A12B-1E29A91BD821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8" y="1586783"/>
            <a:ext cx="8687553" cy="1969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5809" y="3833088"/>
            <a:ext cx="22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MI/RR BOE BASED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1217" y="1170694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BOOSTER P6</a:t>
            </a:r>
          </a:p>
        </p:txBody>
      </p:sp>
    </p:spTree>
    <p:extLst>
      <p:ext uri="{BB962C8B-B14F-4D97-AF65-F5344CB8AC3E}">
        <p14:creationId xmlns:p14="http://schemas.microsoft.com/office/powerpoint/2010/main" val="349642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287"/>
            <a:ext cx="8686800" cy="862267"/>
          </a:xfrm>
        </p:spPr>
        <p:txBody>
          <a:bodyPr/>
          <a:lstStyle/>
          <a:p>
            <a:r>
              <a:rPr lang="en-US" dirty="0"/>
              <a:t>Cost Drivers and Estimate Maturity </a:t>
            </a:r>
            <a:br>
              <a:rPr lang="en-US" dirty="0"/>
            </a:br>
            <a:r>
              <a:rPr lang="en-US" dirty="0"/>
              <a:t>(Booster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59965"/>
            <a:ext cx="8672513" cy="16709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AF61AD7-F22D-41F4-9C5B-6CB595951FB6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29742"/>
            <a:ext cx="8686800" cy="2594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827" y="3821723"/>
            <a:ext cx="337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4E4E"/>
                </a:solidFill>
              </a:rPr>
              <a:t>P6 Base Costs = BOE + Overheads + Escalation</a:t>
            </a:r>
          </a:p>
        </p:txBody>
      </p:sp>
    </p:spTree>
    <p:extLst>
      <p:ext uri="{BB962C8B-B14F-4D97-AF65-F5344CB8AC3E}">
        <p14:creationId xmlns:p14="http://schemas.microsoft.com/office/powerpoint/2010/main" val="320660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Profile (Booster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64431"/>
            <a:ext cx="8672513" cy="66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ACCD177-E487-4F5E-BE40-56381F453C3E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11" y="893568"/>
            <a:ext cx="6462320" cy="4346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6943" y="5252523"/>
            <a:ext cx="337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E4E4E"/>
                </a:solidFill>
              </a:rPr>
              <a:t>P6 Base Costs = BOE + Overheads + Escalation</a:t>
            </a:r>
          </a:p>
        </p:txBody>
      </p:sp>
    </p:spTree>
    <p:extLst>
      <p:ext uri="{BB962C8B-B14F-4D97-AF65-F5344CB8AC3E}">
        <p14:creationId xmlns:p14="http://schemas.microsoft.com/office/powerpoint/2010/main" val="309576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 (Booster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61113"/>
            <a:ext cx="8672513" cy="7698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2B97E4A-8543-4431-BEBE-44EA5FB6F6E0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6" y="974906"/>
            <a:ext cx="739448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9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(Booster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0BCE743-0056-4EB5-8883-8A5E5AF21B88}" type="datetime1">
              <a:rPr lang="en-US" smtClean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348"/>
            <a:ext cx="9144000" cy="1840675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8536"/>
            <a:ext cx="9144000" cy="1657556"/>
          </a:xfrm>
          <a:prstGeom prst="rect">
            <a:avLst/>
          </a:prstGeom>
          <a:ln>
            <a:solidFill>
              <a:srgbClr val="99D6EA"/>
            </a:solidFill>
          </a:ln>
        </p:spPr>
      </p:pic>
    </p:spTree>
    <p:extLst>
      <p:ext uri="{BB962C8B-B14F-4D97-AF65-F5344CB8AC3E}">
        <p14:creationId xmlns:p14="http://schemas.microsoft.com/office/powerpoint/2010/main" val="79936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Requirements</a:t>
            </a:r>
          </a:p>
          <a:p>
            <a:r>
              <a:rPr lang="en-US" dirty="0"/>
              <a:t>Conceptual Design, Maturity</a:t>
            </a:r>
          </a:p>
          <a:p>
            <a:r>
              <a:rPr lang="en-US" dirty="0"/>
              <a:t>Scope/Deliverables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Technical Progress to Date</a:t>
            </a:r>
          </a:p>
          <a:p>
            <a:r>
              <a:rPr lang="en-US" dirty="0"/>
              <a:t>Design Review Plan</a:t>
            </a:r>
          </a:p>
          <a:p>
            <a:r>
              <a:rPr lang="en-US" dirty="0"/>
              <a:t>Plan for CD-2/Preliminary Design</a:t>
            </a:r>
          </a:p>
          <a:p>
            <a:r>
              <a:rPr lang="en-US" dirty="0"/>
              <a:t>ESH&amp;Q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Breakout Session topics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08C97D-F206-4BAB-8B0F-AA51C453E86E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3857A53-2073-4026-A8F9-20A60F58C0E9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0036"/>
              </p:ext>
            </p:extLst>
          </p:nvPr>
        </p:nvGraphicFramePr>
        <p:xfrm>
          <a:off x="424707" y="2104551"/>
          <a:ext cx="7753350" cy="124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3" imgW="7753279" imgH="981204" progId="Excel.Sheet.12">
                  <p:embed/>
                </p:oleObj>
              </mc:Choice>
              <mc:Fallback>
                <p:oleObj name="Worksheet" r:id="rId3" imgW="7753279" imgH="9812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707" y="2104551"/>
                        <a:ext cx="7753350" cy="1243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296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are defined.</a:t>
            </a:r>
          </a:p>
          <a:p>
            <a:pPr lvl="1"/>
            <a:r>
              <a:rPr lang="en-US" dirty="0"/>
              <a:t>Technical requirements flow down from the Science requirements</a:t>
            </a:r>
          </a:p>
          <a:p>
            <a:r>
              <a:rPr lang="en-US" dirty="0"/>
              <a:t>We have conceptual designs that meet the requirements, and working on finalizing them.</a:t>
            </a:r>
          </a:p>
          <a:p>
            <a:pPr lvl="1"/>
            <a:r>
              <a:rPr lang="en-US" dirty="0"/>
              <a:t>Improved design for Booster Injection Area.</a:t>
            </a:r>
          </a:p>
          <a:p>
            <a:r>
              <a:rPr lang="en-US" dirty="0"/>
              <a:t>Cost, schedule, and risks are understood</a:t>
            </a:r>
          </a:p>
          <a:p>
            <a:pPr lvl="1"/>
            <a:r>
              <a:rPr lang="en-US" dirty="0"/>
              <a:t>Second upgrade option for MI RF</a:t>
            </a:r>
          </a:p>
          <a:p>
            <a:r>
              <a:rPr lang="en-US" dirty="0"/>
              <a:t>ESH&amp;Q elements addressed.</a:t>
            </a:r>
          </a:p>
          <a:p>
            <a:r>
              <a:rPr lang="en-US" dirty="0"/>
              <a:t>Project team is in place.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3A3D846-E0B5-4BC8-A799-62DC5AD8B823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1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Ioanis Kourbanis:</a:t>
            </a:r>
          </a:p>
          <a:p>
            <a:pPr lvl="1"/>
            <a:r>
              <a:rPr lang="en-US" dirty="0"/>
              <a:t>L2 Manager for Accelerator Upgrades.</a:t>
            </a:r>
          </a:p>
          <a:p>
            <a:pPr lvl="1"/>
            <a:r>
              <a:rPr lang="en-US" dirty="0"/>
              <a:t>Project Manager of two Muon Campus AIPs.</a:t>
            </a:r>
          </a:p>
          <a:p>
            <a:pPr lvl="1"/>
            <a:r>
              <a:rPr lang="en-US" dirty="0"/>
              <a:t>Level 3 Manager and CAM for the Main Injector Upgrades in the ANU (</a:t>
            </a:r>
            <a:r>
              <a:rPr lang="en-US" dirty="0" err="1"/>
              <a:t>NOvA</a:t>
            </a:r>
            <a:r>
              <a:rPr lang="en-US" dirty="0"/>
              <a:t>) Plan.</a:t>
            </a:r>
          </a:p>
          <a:p>
            <a:pPr lvl="1"/>
            <a:r>
              <a:rPr lang="en-US" dirty="0"/>
              <a:t>Main Injector Department Head.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0772D8C-C412-4959-94C4-6D9899B7FC22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5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L2 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requirements: Deliver 1.2 MW of proton beam power from Main Injector, over the energy range 60-120 GeV. </a:t>
            </a:r>
          </a:p>
          <a:p>
            <a:r>
              <a:rPr lang="en-US" dirty="0"/>
              <a:t>Technical requirements flow-down:</a:t>
            </a:r>
          </a:p>
          <a:p>
            <a:pPr lvl="1"/>
            <a:r>
              <a:rPr lang="en-US" dirty="0"/>
              <a:t>Booster requirements</a:t>
            </a:r>
          </a:p>
          <a:p>
            <a:pPr lvl="2"/>
            <a:r>
              <a:rPr lang="en-US" dirty="0"/>
              <a:t>Operate at 20 Hz</a:t>
            </a:r>
          </a:p>
          <a:p>
            <a:pPr lvl="2"/>
            <a:r>
              <a:rPr lang="en-US" dirty="0"/>
              <a:t>Accommodate 800 MeV Injection, and accelerate 6.5E12ppp.</a:t>
            </a:r>
          </a:p>
          <a:p>
            <a:pPr lvl="1"/>
            <a:r>
              <a:rPr lang="en-US" dirty="0"/>
              <a:t>Recycler requirements</a:t>
            </a:r>
          </a:p>
          <a:p>
            <a:pPr lvl="2"/>
            <a:r>
              <a:rPr lang="en-US" dirty="0"/>
              <a:t>Slip Stack at 20 Hz</a:t>
            </a:r>
          </a:p>
          <a:p>
            <a:pPr lvl="2"/>
            <a:r>
              <a:rPr lang="en-US" dirty="0"/>
              <a:t>Support Main Injector Operations from 60-120 GeV.</a:t>
            </a:r>
          </a:p>
          <a:p>
            <a:pPr lvl="1"/>
            <a:r>
              <a:rPr lang="en-US" dirty="0"/>
              <a:t>Main Injector requirements.</a:t>
            </a:r>
          </a:p>
          <a:p>
            <a:pPr lvl="2"/>
            <a:r>
              <a:rPr lang="en-US" dirty="0"/>
              <a:t>Accelerate up to 7.5E13ppp with a 0.6-1.2 sec cycle time.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49A943A-7EB9-41F4-B194-E2DD521E4EB9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170901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 and Design Maturity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Booster Injection Girder operating at 800 MeV with a new foil system and a new dump.</a:t>
            </a:r>
          </a:p>
          <a:p>
            <a:pPr lvl="1"/>
            <a:r>
              <a:rPr lang="en-US" dirty="0"/>
              <a:t>Design described in CDR</a:t>
            </a:r>
          </a:p>
          <a:p>
            <a:pPr lvl="1"/>
            <a:r>
              <a:rPr lang="en-US" dirty="0"/>
              <a:t>Opportunities for improvement identified(better absorber, separate painting magnets)</a:t>
            </a:r>
          </a:p>
          <a:p>
            <a:pPr lvl="1"/>
            <a:r>
              <a:rPr lang="en-US" dirty="0"/>
              <a:t>Concept of an optimized design is presented at this review, and is costed</a:t>
            </a:r>
          </a:p>
          <a:p>
            <a:r>
              <a:rPr lang="en-US" dirty="0"/>
              <a:t> Booster magnet system capable of operating at 20 Hz.</a:t>
            </a:r>
          </a:p>
          <a:p>
            <a:pPr lvl="1"/>
            <a:r>
              <a:rPr lang="en-US" dirty="0"/>
              <a:t>Tests and measurements on a Booster magnet indicate concept is understood </a:t>
            </a:r>
          </a:p>
          <a:p>
            <a:pPr lvl="1"/>
            <a:r>
              <a:rPr lang="en-US" dirty="0"/>
              <a:t>Design for modifications is mature.</a:t>
            </a:r>
          </a:p>
          <a:p>
            <a:r>
              <a:rPr lang="en-US" dirty="0"/>
              <a:t>Modify and upgrade the Accelerator Control System to operate at 20 Hz.</a:t>
            </a:r>
          </a:p>
          <a:p>
            <a:pPr lvl="1"/>
            <a:r>
              <a:rPr lang="en-US" dirty="0"/>
              <a:t>Conceptual design complete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4191C10-87F8-4CCF-8620-099395693BC4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0132" y="889943"/>
            <a:ext cx="156754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Pellico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8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 and Design Maturity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New Recycler 53 MHz cavities with higher voltage able to run CW in order to support slip stacking at 20 Hz and MI operation at 60 GeV.</a:t>
            </a:r>
          </a:p>
          <a:p>
            <a:pPr lvl="1"/>
            <a:r>
              <a:rPr lang="en-US" dirty="0"/>
              <a:t>Prototype cavity design exists.</a:t>
            </a:r>
          </a:p>
          <a:p>
            <a:r>
              <a:rPr lang="en-US" dirty="0"/>
              <a:t>Increase RF power in all 20 of the MI stations in order to be able to accelerate the design intensity.</a:t>
            </a:r>
          </a:p>
          <a:p>
            <a:pPr lvl="1"/>
            <a:r>
              <a:rPr lang="en-US" dirty="0"/>
              <a:t>Have identified two possible upgrade options.</a:t>
            </a:r>
          </a:p>
          <a:p>
            <a:pPr lvl="2"/>
            <a:r>
              <a:rPr lang="en-US" dirty="0"/>
              <a:t>Preferred option : two tube – costed</a:t>
            </a:r>
          </a:p>
          <a:p>
            <a:pPr lvl="2"/>
            <a:r>
              <a:rPr lang="en-US" dirty="0"/>
              <a:t>Backup: single tube – risk register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99E20-F2FE-498A-B3C4-310F2AB447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10/2/2017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Ioanis Kourbanis | Booster/Recycler/Main Injector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Charge #1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0132" y="889943"/>
            <a:ext cx="156754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</a:rPr>
              <a:t>Dey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4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Booster Injection Region (Girder) operating at 800 MeV</a:t>
            </a:r>
          </a:p>
          <a:p>
            <a:pPr lvl="1"/>
            <a:r>
              <a:rPr lang="en-US" dirty="0"/>
              <a:t>New stripping foil</a:t>
            </a:r>
          </a:p>
          <a:p>
            <a:pPr lvl="1"/>
            <a:r>
              <a:rPr lang="en-US" dirty="0"/>
              <a:t>New orbit bump magnets</a:t>
            </a:r>
          </a:p>
          <a:p>
            <a:pPr lvl="1"/>
            <a:r>
              <a:rPr lang="en-US" dirty="0"/>
              <a:t>Phase space painting magnets</a:t>
            </a:r>
          </a:p>
          <a:p>
            <a:pPr lvl="1"/>
            <a:r>
              <a:rPr lang="en-US" dirty="0"/>
              <a:t>New dump</a:t>
            </a:r>
          </a:p>
          <a:p>
            <a:r>
              <a:rPr lang="en-US" dirty="0"/>
              <a:t>New Booster Magnet power system operating at 20 Hz.</a:t>
            </a:r>
          </a:p>
          <a:p>
            <a:r>
              <a:rPr lang="en-US" dirty="0"/>
              <a:t>Upgraded Accelerator control system operating at 20 Hz.</a:t>
            </a:r>
          </a:p>
          <a:p>
            <a:r>
              <a:rPr lang="en-US" dirty="0"/>
              <a:t>3 new 53 MHz cavities (Recycler) along with their driver amplifiers.</a:t>
            </a:r>
          </a:p>
          <a:p>
            <a:r>
              <a:rPr lang="en-US" dirty="0"/>
              <a:t>20 upgraded MI RF stations along with their corresponding modulators and their solid state drivers.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6F50878-E098-4A67-A740-082E732DF5ED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6747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A8044C4-2811-47AB-8817-2F838E439286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76732" y="1339273"/>
            <a:ext cx="2904" cy="26785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5779" y="877608"/>
            <a:ext cx="259244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PIP-II Project Office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29" y="1731223"/>
            <a:ext cx="9144000" cy="4114886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4476731" y="1722104"/>
            <a:ext cx="2314033" cy="1445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1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 (Booster)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Booster Injection Girder with shorter gradient magnets</a:t>
            </a:r>
          </a:p>
          <a:p>
            <a:r>
              <a:rPr lang="en-US" dirty="0"/>
              <a:t>Completed 20 Hz Booster magnet measurements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C6D91C1-0071-41E2-B5C2-012A13B15FBE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Ioanis Kourbanis | Booster/Recycler/Main Injector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0" y="3098483"/>
            <a:ext cx="4423290" cy="2932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175" y="3095957"/>
            <a:ext cx="3561260" cy="2932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412" y="4437529"/>
            <a:ext cx="57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00FF00"/>
                </a:highlight>
              </a:rPr>
              <a:t>Choke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9587" y="4314418"/>
            <a:ext cx="1437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highlight>
                  <a:srgbClr val="FFFF00"/>
                </a:highlight>
              </a:rPr>
              <a:t>Resonant Capacitor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3602" y="3874384"/>
            <a:ext cx="1048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008000"/>
                </a:highlight>
              </a:rPr>
              <a:t>F-magnet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2387" y="3711349"/>
            <a:ext cx="94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0000"/>
                </a:highlight>
              </a:rPr>
              <a:t>D-magnet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827" y="2681717"/>
            <a:ext cx="411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New concept Design of the Booster Injection Girder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3972" y="2713441"/>
            <a:ext cx="1598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Booster Magnets</a:t>
            </a:r>
          </a:p>
        </p:txBody>
      </p:sp>
    </p:spTree>
    <p:extLst>
      <p:ext uri="{BB962C8B-B14F-4D97-AF65-F5344CB8AC3E}">
        <p14:creationId xmlns:p14="http://schemas.microsoft.com/office/powerpoint/2010/main" val="21845831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2619A-EA3F-48C6-8353-0E1D78874E9E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25744</TotalTime>
  <Words>1240</Words>
  <Application>Microsoft Office PowerPoint</Application>
  <PresentationFormat>On-screen Show (4:3)</PresentationFormat>
  <Paragraphs>235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Arial</vt:lpstr>
      <vt:lpstr>Calibri</vt:lpstr>
      <vt:lpstr>Geneva</vt:lpstr>
      <vt:lpstr>Helvetica</vt:lpstr>
      <vt:lpstr>FermilabPartnerships_PPT_090915</vt:lpstr>
      <vt:lpstr>1_FermilabPartnerships_PPT_090915</vt:lpstr>
      <vt:lpstr>Worksheet</vt:lpstr>
      <vt:lpstr>PowerPoint Presentation</vt:lpstr>
      <vt:lpstr>Outline</vt:lpstr>
      <vt:lpstr>About Me:</vt:lpstr>
      <vt:lpstr>WBS L2 System Requirements</vt:lpstr>
      <vt:lpstr>Conceptual Design and Design Maturity (1)</vt:lpstr>
      <vt:lpstr>Conceptual Design and Design Maturity (2)</vt:lpstr>
      <vt:lpstr>Scope and Deliverables</vt:lpstr>
      <vt:lpstr>Organization</vt:lpstr>
      <vt:lpstr>Progress to date (Booster)</vt:lpstr>
      <vt:lpstr>Progress to date (Recycler/Main Injector)</vt:lpstr>
      <vt:lpstr>Design Review Plan</vt:lpstr>
      <vt:lpstr>Next Steps toward CD-2</vt:lpstr>
      <vt:lpstr>ESH&amp;Q</vt:lpstr>
      <vt:lpstr>Risk Management</vt:lpstr>
      <vt:lpstr>Cost Summary</vt:lpstr>
      <vt:lpstr>Cost Drivers and Estimate Maturity  (Booster Only)</vt:lpstr>
      <vt:lpstr>Cost Profile (Booster only)</vt:lpstr>
      <vt:lpstr>Labor Profile (Booster only)</vt:lpstr>
      <vt:lpstr>Schedule (Booster Only)</vt:lpstr>
      <vt:lpstr>Breakout Sessions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Ioanis Kourbanis x4423 09037N</cp:lastModifiedBy>
  <cp:revision>222</cp:revision>
  <cp:lastPrinted>2017-08-24T22:50:08Z</cp:lastPrinted>
  <dcterms:created xsi:type="dcterms:W3CDTF">2017-04-21T15:07:14Z</dcterms:created>
  <dcterms:modified xsi:type="dcterms:W3CDTF">2017-10-04T21:12:25Z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