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5"/>
  </p:notesMasterIdLst>
  <p:handoutMasterIdLst>
    <p:handoutMasterId r:id="rId36"/>
  </p:handoutMasterIdLst>
  <p:sldIdLst>
    <p:sldId id="286" r:id="rId5"/>
    <p:sldId id="319" r:id="rId6"/>
    <p:sldId id="296" r:id="rId7"/>
    <p:sldId id="344" r:id="rId8"/>
    <p:sldId id="321" r:id="rId9"/>
    <p:sldId id="297" r:id="rId10"/>
    <p:sldId id="345" r:id="rId11"/>
    <p:sldId id="322" r:id="rId12"/>
    <p:sldId id="320" r:id="rId13"/>
    <p:sldId id="347" r:id="rId14"/>
    <p:sldId id="348" r:id="rId15"/>
    <p:sldId id="349" r:id="rId16"/>
    <p:sldId id="350" r:id="rId17"/>
    <p:sldId id="352" r:id="rId18"/>
    <p:sldId id="304" r:id="rId19"/>
    <p:sldId id="346" r:id="rId20"/>
    <p:sldId id="323" r:id="rId21"/>
    <p:sldId id="343" r:id="rId22"/>
    <p:sldId id="312" r:id="rId23"/>
    <p:sldId id="353" r:id="rId24"/>
    <p:sldId id="324" r:id="rId25"/>
    <p:sldId id="354" r:id="rId26"/>
    <p:sldId id="355" r:id="rId27"/>
    <p:sldId id="356" r:id="rId28"/>
    <p:sldId id="357" r:id="rId29"/>
    <p:sldId id="358" r:id="rId30"/>
    <p:sldId id="359" r:id="rId31"/>
    <p:sldId id="306" r:id="rId32"/>
    <p:sldId id="315" r:id="rId33"/>
    <p:sldId id="317" r:id="rId3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3655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688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174">
          <p15:clr>
            <a:srgbClr val="A4A3A4"/>
          </p15:clr>
        </p15:guide>
        <p15:guide id="7" orient="horz" pos="128">
          <p15:clr>
            <a:srgbClr val="A4A3A4"/>
          </p15:clr>
        </p15:guide>
        <p15:guide id="8" pos="5621">
          <p15:clr>
            <a:srgbClr val="A4A3A4"/>
          </p15:clr>
        </p15:guide>
        <p15:guide id="9" pos="136">
          <p15:clr>
            <a:srgbClr val="A4A3A4"/>
          </p15:clr>
        </p15:guide>
        <p15:guide id="10" pos="589">
          <p15:clr>
            <a:srgbClr val="A4A3A4"/>
          </p15:clr>
        </p15:guide>
        <p15:guide id="11" pos="3572">
          <p15:clr>
            <a:srgbClr val="A4A3A4"/>
          </p15:clr>
        </p15:guide>
        <p15:guide id="12" pos="5163">
          <p15:clr>
            <a:srgbClr val="A4A3A4"/>
          </p15:clr>
        </p15:guide>
        <p15:guide id="13" pos="4632">
          <p15:clr>
            <a:srgbClr val="A4A3A4"/>
          </p15:clr>
        </p15:guide>
        <p15:guide id="14" pos="444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4C97"/>
    <a:srgbClr val="4E4E4E"/>
    <a:srgbClr val="404040"/>
    <a:srgbClr val="63666A"/>
    <a:srgbClr val="99D6EA"/>
    <a:srgbClr val="505050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0" autoAdjust="0"/>
    <p:restoredTop sz="94660"/>
  </p:normalViewPr>
  <p:slideViewPr>
    <p:cSldViewPr snapToGrid="0" snapToObjects="1" showGuides="1">
      <p:cViewPr varScale="1">
        <p:scale>
          <a:sx n="54" d="100"/>
          <a:sy n="54" d="100"/>
        </p:scale>
        <p:origin x="437" y="58"/>
      </p:cViewPr>
      <p:guideLst>
        <p:guide orient="horz" pos="4142"/>
        <p:guide orient="horz" pos="3655"/>
        <p:guide orient="horz" pos="1698"/>
        <p:guide orient="horz" pos="688"/>
        <p:guide orient="horz" pos="2790"/>
        <p:guide orient="horz" pos="174"/>
        <p:guide orient="horz" pos="128"/>
        <p:guide pos="5621"/>
        <p:guide pos="136"/>
        <p:guide pos="589"/>
        <p:guide pos="3572"/>
        <p:guide pos="5163"/>
        <p:guide pos="4632"/>
        <p:guide pos="444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'IIC CP Base'!$A$35</c:f>
              <c:strCache>
                <c:ptCount val="1"/>
                <c:pt idx="0">
                  <c:v>Labor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'IIC CP Base'!$B$34:$J$34</c:f>
              <c:strCache>
                <c:ptCount val="9"/>
                <c:pt idx="0">
                  <c:v>FY18</c:v>
                </c:pt>
                <c:pt idx="1">
                  <c:v>FY19</c:v>
                </c:pt>
                <c:pt idx="2">
                  <c:v>FY20</c:v>
                </c:pt>
                <c:pt idx="3">
                  <c:v>FY21</c:v>
                </c:pt>
                <c:pt idx="4">
                  <c:v>FY22</c:v>
                </c:pt>
                <c:pt idx="5">
                  <c:v>FY23</c:v>
                </c:pt>
                <c:pt idx="6">
                  <c:v>FY24</c:v>
                </c:pt>
                <c:pt idx="7">
                  <c:v>FY25</c:v>
                </c:pt>
                <c:pt idx="8">
                  <c:v>FY26</c:v>
                </c:pt>
              </c:strCache>
            </c:strRef>
          </c:cat>
          <c:val>
            <c:numRef>
              <c:f>'IIC CP Base'!$B$35:$J$35</c:f>
              <c:numCache>
                <c:formatCode>_("$"* #,##0.0_);_("$"* \(#,##0.0\);_("$"* "-"?_);_(@_)</c:formatCode>
                <c:ptCount val="9"/>
                <c:pt idx="0">
                  <c:v>250.07</c:v>
                </c:pt>
                <c:pt idx="1">
                  <c:v>289.11599999999999</c:v>
                </c:pt>
                <c:pt idx="2">
                  <c:v>458.09399999999999</c:v>
                </c:pt>
                <c:pt idx="3">
                  <c:v>496.95100000000002</c:v>
                </c:pt>
                <c:pt idx="4">
                  <c:v>509.06799999999998</c:v>
                </c:pt>
                <c:pt idx="5">
                  <c:v>3344.51</c:v>
                </c:pt>
                <c:pt idx="6">
                  <c:v>8539.4179999999997</c:v>
                </c:pt>
                <c:pt idx="7">
                  <c:v>8317.2950000000001</c:v>
                </c:pt>
                <c:pt idx="8">
                  <c:v>1425.627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D2-4EC5-977F-C48516680E16}"/>
            </c:ext>
          </c:extLst>
        </c:ser>
        <c:ser>
          <c:idx val="1"/>
          <c:order val="1"/>
          <c:tx>
            <c:strRef>
              <c:f>'IIC CP Base'!$A$36</c:f>
              <c:strCache>
                <c:ptCount val="1"/>
                <c:pt idx="0">
                  <c:v>Material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'IIC CP Base'!$B$34:$J$34</c:f>
              <c:strCache>
                <c:ptCount val="9"/>
                <c:pt idx="0">
                  <c:v>FY18</c:v>
                </c:pt>
                <c:pt idx="1">
                  <c:v>FY19</c:v>
                </c:pt>
                <c:pt idx="2">
                  <c:v>FY20</c:v>
                </c:pt>
                <c:pt idx="3">
                  <c:v>FY21</c:v>
                </c:pt>
                <c:pt idx="4">
                  <c:v>FY22</c:v>
                </c:pt>
                <c:pt idx="5">
                  <c:v>FY23</c:v>
                </c:pt>
                <c:pt idx="6">
                  <c:v>FY24</c:v>
                </c:pt>
                <c:pt idx="7">
                  <c:v>FY25</c:v>
                </c:pt>
                <c:pt idx="8">
                  <c:v>FY26</c:v>
                </c:pt>
              </c:strCache>
            </c:strRef>
          </c:cat>
          <c:val>
            <c:numRef>
              <c:f>'IIC CP Base'!$B$36:$J$36</c:f>
              <c:numCache>
                <c:formatCode>_("$"* #,##0.0_);_("$"* \(#,##0.0\);_("$"* "-"?_);_(@_)</c:formatCode>
                <c:ptCount val="9"/>
                <c:pt idx="0">
                  <c:v>0</c:v>
                </c:pt>
                <c:pt idx="1">
                  <c:v>0</c:v>
                </c:pt>
                <c:pt idx="2">
                  <c:v>149.495</c:v>
                </c:pt>
                <c:pt idx="3">
                  <c:v>657.09</c:v>
                </c:pt>
                <c:pt idx="4">
                  <c:v>597.25099999999998</c:v>
                </c:pt>
                <c:pt idx="5">
                  <c:v>4826.6019999999999</c:v>
                </c:pt>
                <c:pt idx="6">
                  <c:v>5825.06</c:v>
                </c:pt>
                <c:pt idx="7">
                  <c:v>1103.5350000000001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0D2-4EC5-977F-C48516680E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438635056"/>
        <c:axId val="438635384"/>
      </c:barChart>
      <c:lineChart>
        <c:grouping val="standard"/>
        <c:varyColors val="0"/>
        <c:ser>
          <c:idx val="2"/>
          <c:order val="2"/>
          <c:tx>
            <c:strRef>
              <c:f>'IIC CP Base'!$A$37</c:f>
              <c:strCache>
                <c:ptCount val="1"/>
                <c:pt idx="0">
                  <c:v>Cumulative Tot.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strRef>
              <c:f>'IIC CP Base'!$B$34:$J$34</c:f>
              <c:strCache>
                <c:ptCount val="9"/>
                <c:pt idx="0">
                  <c:v>FY18</c:v>
                </c:pt>
                <c:pt idx="1">
                  <c:v>FY19</c:v>
                </c:pt>
                <c:pt idx="2">
                  <c:v>FY20</c:v>
                </c:pt>
                <c:pt idx="3">
                  <c:v>FY21</c:v>
                </c:pt>
                <c:pt idx="4">
                  <c:v>FY22</c:v>
                </c:pt>
                <c:pt idx="5">
                  <c:v>FY23</c:v>
                </c:pt>
                <c:pt idx="6">
                  <c:v>FY24</c:v>
                </c:pt>
                <c:pt idx="7">
                  <c:v>FY25</c:v>
                </c:pt>
                <c:pt idx="8">
                  <c:v>FY26</c:v>
                </c:pt>
              </c:strCache>
            </c:strRef>
          </c:cat>
          <c:val>
            <c:numRef>
              <c:f>'IIC CP Base'!$B$37:$J$37</c:f>
              <c:numCache>
                <c:formatCode>_("$"* #,##0.0_);_("$"* \(#,##0.0\);_("$"* "-"?_);_(@_)</c:formatCode>
                <c:ptCount val="9"/>
                <c:pt idx="0">
                  <c:v>250.07</c:v>
                </c:pt>
                <c:pt idx="1">
                  <c:v>539.18599999999992</c:v>
                </c:pt>
                <c:pt idx="2">
                  <c:v>1146.7749999999999</c:v>
                </c:pt>
                <c:pt idx="3">
                  <c:v>2300.8159999999998</c:v>
                </c:pt>
                <c:pt idx="4">
                  <c:v>3407.1349999999998</c:v>
                </c:pt>
                <c:pt idx="5">
                  <c:v>11578.246999999999</c:v>
                </c:pt>
                <c:pt idx="6">
                  <c:v>25942.724999999999</c:v>
                </c:pt>
                <c:pt idx="7">
                  <c:v>35363.555</c:v>
                </c:pt>
                <c:pt idx="8">
                  <c:v>36789.182000000001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0D2-4EC5-977F-C48516680E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33549632"/>
        <c:axId val="1133549960"/>
      </c:lineChart>
      <c:catAx>
        <c:axId val="438635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8635384"/>
        <c:crosses val="autoZero"/>
        <c:auto val="1"/>
        <c:lblAlgn val="ctr"/>
        <c:lblOffset val="100"/>
        <c:noMultiLvlLbl val="0"/>
      </c:catAx>
      <c:valAx>
        <c:axId val="438635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/>
                  <a:t>Annual Costs ($000)</a:t>
                </a:r>
              </a:p>
            </c:rich>
          </c:tx>
          <c:layout>
            <c:manualLayout>
              <c:xMode val="edge"/>
              <c:yMode val="edge"/>
              <c:x val="6.6715125788636198E-2"/>
              <c:y val="0.2582748865227009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&quot;$&quot;* #,##0_);_(&quot;$&quot;* \(#,##0\);_(&quot;$&quot;* &quot;-&quot;_);_(@_)" sourceLinked="0"/>
        <c:majorTickMark val="none"/>
        <c:minorTickMark val="out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8635056"/>
        <c:crosses val="autoZero"/>
        <c:crossBetween val="between"/>
      </c:valAx>
      <c:valAx>
        <c:axId val="1133549960"/>
        <c:scaling>
          <c:orientation val="minMax"/>
        </c:scaling>
        <c:delete val="0"/>
        <c:axPos val="r"/>
        <c:minorGridlines>
          <c:spPr>
            <a:ln w="9525" cap="flat" cmpd="sng" algn="ctr">
              <a:noFill/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/>
                  <a:t>Cumulative</a:t>
                </a:r>
                <a:r>
                  <a:rPr lang="en-US" sz="1400" b="1" baseline="0"/>
                  <a:t> Total ($000)</a:t>
                </a:r>
                <a:endParaRPr lang="en-US" sz="1400" b="1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&quot;$&quot;* #,##0_);_(&quot;$&quot;* \(#,##0\);_(&quot;$&quot;* &quot;-&quot;_);_(@_)" sourceLinked="0"/>
        <c:majorTickMark val="out"/>
        <c:minorTickMark val="out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3549632"/>
        <c:crosses val="max"/>
        <c:crossBetween val="between"/>
      </c:valAx>
      <c:catAx>
        <c:axId val="11335496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33549960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solidFill>
            <a:schemeClr val="bg1">
              <a:lumMod val="75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'IIC FTE Chrt'!$A$27</c:f>
              <c:strCache>
                <c:ptCount val="1"/>
                <c:pt idx="0">
                  <c:v>Engineer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'IIC FTE Chrt'!$B$26:$J$26</c:f>
              <c:strCache>
                <c:ptCount val="9"/>
                <c:pt idx="0">
                  <c:v>FY18</c:v>
                </c:pt>
                <c:pt idx="1">
                  <c:v>FY19</c:v>
                </c:pt>
                <c:pt idx="2">
                  <c:v>FY20</c:v>
                </c:pt>
                <c:pt idx="3">
                  <c:v>FY21</c:v>
                </c:pt>
                <c:pt idx="4">
                  <c:v>FY22</c:v>
                </c:pt>
                <c:pt idx="5">
                  <c:v>FY23</c:v>
                </c:pt>
                <c:pt idx="6">
                  <c:v>FY24</c:v>
                </c:pt>
                <c:pt idx="7">
                  <c:v>FY25</c:v>
                </c:pt>
                <c:pt idx="8">
                  <c:v>FY26</c:v>
                </c:pt>
              </c:strCache>
            </c:strRef>
          </c:cat>
          <c:val>
            <c:numRef>
              <c:f>'IIC FTE Chrt'!$B$27:$J$27</c:f>
              <c:numCache>
                <c:formatCode>General</c:formatCode>
                <c:ptCount val="9"/>
                <c:pt idx="0">
                  <c:v>0.86999999999999988</c:v>
                </c:pt>
                <c:pt idx="1">
                  <c:v>1</c:v>
                </c:pt>
                <c:pt idx="2">
                  <c:v>1.1200000000000001</c:v>
                </c:pt>
                <c:pt idx="3">
                  <c:v>1.6000000000000003</c:v>
                </c:pt>
                <c:pt idx="4">
                  <c:v>1.6000000000000003</c:v>
                </c:pt>
                <c:pt idx="5">
                  <c:v>2.8499999999999956</c:v>
                </c:pt>
                <c:pt idx="6">
                  <c:v>7.1699999999999937</c:v>
                </c:pt>
                <c:pt idx="7">
                  <c:v>8.3999999999999986</c:v>
                </c:pt>
                <c:pt idx="8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C1-480F-B45C-29BDD4917FFE}"/>
            </c:ext>
          </c:extLst>
        </c:ser>
        <c:ser>
          <c:idx val="1"/>
          <c:order val="1"/>
          <c:tx>
            <c:strRef>
              <c:f>'IIC FTE Chrt'!$A$28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'IIC FTE Chrt'!$B$26:$J$26</c:f>
              <c:strCache>
                <c:ptCount val="9"/>
                <c:pt idx="0">
                  <c:v>FY18</c:v>
                </c:pt>
                <c:pt idx="1">
                  <c:v>FY19</c:v>
                </c:pt>
                <c:pt idx="2">
                  <c:v>FY20</c:v>
                </c:pt>
                <c:pt idx="3">
                  <c:v>FY21</c:v>
                </c:pt>
                <c:pt idx="4">
                  <c:v>FY22</c:v>
                </c:pt>
                <c:pt idx="5">
                  <c:v>FY23</c:v>
                </c:pt>
                <c:pt idx="6">
                  <c:v>FY24</c:v>
                </c:pt>
                <c:pt idx="7">
                  <c:v>FY25</c:v>
                </c:pt>
                <c:pt idx="8">
                  <c:v>FY26</c:v>
                </c:pt>
              </c:strCache>
            </c:strRef>
          </c:cat>
          <c:val>
            <c:numRef>
              <c:f>'IIC FTE Chrt'!$B$28:$J$28</c:f>
              <c:numCache>
                <c:formatCode>General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0.53</c:v>
                </c:pt>
                <c:pt idx="6">
                  <c:v>1.6600000000000001</c:v>
                </c:pt>
                <c:pt idx="7">
                  <c:v>1.03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CC1-480F-B45C-29BDD4917FFE}"/>
            </c:ext>
          </c:extLst>
        </c:ser>
        <c:ser>
          <c:idx val="2"/>
          <c:order val="2"/>
          <c:tx>
            <c:strRef>
              <c:f>'IIC FTE Chrt'!$A$29</c:f>
              <c:strCache>
                <c:ptCount val="1"/>
                <c:pt idx="0">
                  <c:v>Scientist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'IIC FTE Chrt'!$B$26:$J$26</c:f>
              <c:strCache>
                <c:ptCount val="9"/>
                <c:pt idx="0">
                  <c:v>FY18</c:v>
                </c:pt>
                <c:pt idx="1">
                  <c:v>FY19</c:v>
                </c:pt>
                <c:pt idx="2">
                  <c:v>FY20</c:v>
                </c:pt>
                <c:pt idx="3">
                  <c:v>FY21</c:v>
                </c:pt>
                <c:pt idx="4">
                  <c:v>FY22</c:v>
                </c:pt>
                <c:pt idx="5">
                  <c:v>FY23</c:v>
                </c:pt>
                <c:pt idx="6">
                  <c:v>FY24</c:v>
                </c:pt>
                <c:pt idx="7">
                  <c:v>FY25</c:v>
                </c:pt>
                <c:pt idx="8">
                  <c:v>FY26</c:v>
                </c:pt>
              </c:strCache>
            </c:strRef>
          </c:cat>
          <c:val>
            <c:numRef>
              <c:f>'IIC FTE Chrt'!$B$29:$J$29</c:f>
              <c:numCache>
                <c:formatCode>General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0.92</c:v>
                </c:pt>
                <c:pt idx="6">
                  <c:v>2.589999999999999</c:v>
                </c:pt>
                <c:pt idx="7">
                  <c:v>8.2199999999999989</c:v>
                </c:pt>
                <c:pt idx="8">
                  <c:v>4.3000000000000007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CC1-480F-B45C-29BDD4917FFE}"/>
            </c:ext>
          </c:extLst>
        </c:ser>
        <c:ser>
          <c:idx val="3"/>
          <c:order val="3"/>
          <c:tx>
            <c:strRef>
              <c:f>'IIC FTE Chrt'!$A$30</c:f>
              <c:strCache>
                <c:ptCount val="1"/>
                <c:pt idx="0">
                  <c:v>Technician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'IIC FTE Chrt'!$B$26:$J$26</c:f>
              <c:strCache>
                <c:ptCount val="9"/>
                <c:pt idx="0">
                  <c:v>FY18</c:v>
                </c:pt>
                <c:pt idx="1">
                  <c:v>FY19</c:v>
                </c:pt>
                <c:pt idx="2">
                  <c:v>FY20</c:v>
                </c:pt>
                <c:pt idx="3">
                  <c:v>FY21</c:v>
                </c:pt>
                <c:pt idx="4">
                  <c:v>FY22</c:v>
                </c:pt>
                <c:pt idx="5">
                  <c:v>FY23</c:v>
                </c:pt>
                <c:pt idx="6">
                  <c:v>FY24</c:v>
                </c:pt>
                <c:pt idx="7">
                  <c:v>FY25</c:v>
                </c:pt>
                <c:pt idx="8">
                  <c:v>FY26</c:v>
                </c:pt>
              </c:strCache>
            </c:strRef>
          </c:cat>
          <c:val>
            <c:numRef>
              <c:f>'IIC FTE Chrt'!$B$30:$J$30</c:f>
              <c:numCache>
                <c:formatCode>General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0.19999999999999998</c:v>
                </c:pt>
                <c:pt idx="4">
                  <c:v>0.19999999999999998</c:v>
                </c:pt>
                <c:pt idx="5">
                  <c:v>4.5599999999999978</c:v>
                </c:pt>
                <c:pt idx="6">
                  <c:v>18.529999999999994</c:v>
                </c:pt>
                <c:pt idx="7">
                  <c:v>15.05</c:v>
                </c:pt>
                <c:pt idx="8">
                  <c:v>1.97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CC1-480F-B45C-29BDD4917F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9"/>
        <c:overlap val="100"/>
        <c:axId val="1010908096"/>
        <c:axId val="1010908424"/>
        <c:extLst/>
      </c:barChart>
      <c:catAx>
        <c:axId val="10109080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0908424"/>
        <c:crosses val="autoZero"/>
        <c:auto val="1"/>
        <c:lblAlgn val="ctr"/>
        <c:lblOffset val="100"/>
        <c:noMultiLvlLbl val="0"/>
      </c:catAx>
      <c:valAx>
        <c:axId val="1010908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/>
                  <a:t>Annual</a:t>
                </a:r>
                <a:r>
                  <a:rPr lang="en-US" sz="1200" b="1" baseline="0"/>
                  <a:t> FTE</a:t>
                </a:r>
                <a:endParaRPr lang="en-US" sz="1200" b="1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.00_);_(* \(#,##0.00\);_(* &quot;-&quot;??_);_(@_)" sourceLinked="0"/>
        <c:majorTickMark val="none"/>
        <c:minorTickMark val="out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0908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81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ermilab + Extra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19719" y="4963772"/>
            <a:ext cx="4941110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5670218" y="5977379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19718" y="3951841"/>
            <a:ext cx="8667106" cy="1003049"/>
          </a:xfrm>
          <a:prstGeom prst="rect">
            <a:avLst/>
          </a:prstGeom>
        </p:spPr>
        <p:txBody>
          <a:bodyPr vert="horz" wrap="square" lIns="0" tIns="27432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3" name="Picture 32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88917"/>
            <a:ext cx="9010786" cy="3018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" y="874754"/>
            <a:ext cx="9161762" cy="30682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8CF9D2-7BDA-4FC9-81C9-5953B3E14A48}"/>
              </a:ext>
            </a:extLst>
          </p:cNvPr>
          <p:cNvSpPr txBox="1"/>
          <p:nvPr userDrawn="1"/>
        </p:nvSpPr>
        <p:spPr>
          <a:xfrm>
            <a:off x="5670218" y="5174394"/>
            <a:ext cx="3143723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 partnership with: 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   India Institutes </a:t>
            </a:r>
            <a:r>
              <a:rPr lang="en-US" sz="1200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Fermilab</a:t>
            </a: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 Collaboration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   </a:t>
            </a:r>
            <a:r>
              <a:rPr lang="en-US" sz="1200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Istituto</a:t>
            </a: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 Nazionale di </a:t>
            </a:r>
            <a:r>
              <a:rPr lang="en-US" sz="1200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Fisica</a:t>
            </a: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Nucleare</a:t>
            </a:r>
            <a:endParaRPr lang="en-US" sz="1200" kern="1200" baseline="0" dirty="0">
              <a:solidFill>
                <a:schemeClr val="tx1"/>
              </a:solidFill>
              <a:latin typeface="Helvetica"/>
              <a:ea typeface="Geneva" charset="0"/>
              <a:cs typeface="Helvetica"/>
            </a:endParaRP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   Science and Technology Facilities Council 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8268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28600" y="6315146"/>
            <a:ext cx="8677275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391EF5-C760-C04B-A75E-ECFBD161C3B5}" type="datetime1">
              <a:rPr lang="en-US" smtClean="0"/>
              <a:t>10/3/2017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495482"/>
            <a:ext cx="5541561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C. Baffes | 121.3.22 - Linac - II&amp;C | Linac Accelerator Support Systems, II&amp;C</a:t>
            </a:r>
            <a:endParaRPr lang="en-US" b="1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769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8600" y="4765101"/>
            <a:ext cx="420624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87970" y="4765101"/>
            <a:ext cx="420624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0" y="1043694"/>
            <a:ext cx="4206240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87970" y="1043694"/>
            <a:ext cx="4206240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395D54D-4ED0-4141-A95D-62BA2F1290A3}" type="datetime1">
              <a:rPr lang="en-US" smtClean="0"/>
              <a:t>10/3/2017</a:t>
            </a:fld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1" y="6495482"/>
            <a:ext cx="5538537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C. Baffes | 121.3.22 - Linac - II&amp;C | Linac Accelerator Support Systems, II&amp;C</a:t>
            </a:r>
            <a:endParaRPr lang="en-US" b="1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56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1043694"/>
            <a:ext cx="5347605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36A15828-3D9F-6E4D-A4DD-A7664D08B785}" type="datetime1">
              <a:rPr lang="en-US" smtClean="0"/>
              <a:t>10/3/2017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495482"/>
            <a:ext cx="5538537" cy="242873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/>
              <a:t>C. Baffes | 121.3.22 - Linac - II&amp;C | Linac Accelerator Support Systems, II&amp;C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05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686800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8ADDA34F-C36A-5544-B436-C0A9A70DB962}" type="datetime1">
              <a:rPr lang="en-US" smtClean="0"/>
              <a:t>10/3/2017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42873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/>
              <a:t>C. Baffes | 121.3.22 - Linac - II&amp;C | Linac Accelerator Support Systems, II&amp;C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64DF0CCB-7EA3-7341-A46D-36EC5E85EB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4073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13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36192D-4311-324F-ADFE-CA20F479172B}" type="datetime1">
              <a:rPr lang="en-US" smtClean="0"/>
              <a:t>10/3/2017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37285"/>
          </a:xfrm>
        </p:spPr>
        <p:txBody>
          <a:bodyPr/>
          <a:lstStyle/>
          <a:p>
            <a:pPr>
              <a:defRPr/>
            </a:pPr>
            <a:r>
              <a:rPr lang="en-US" dirty="0"/>
              <a:t>C. Baffes | 121.3.22 - Linac - II&amp;C | Linac Accelerator Support Systems, II&amp;C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468311"/>
            <a:ext cx="8675688" cy="568486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216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C2E457-85BC-2944-A981-AD7D3E009BA7}" type="datetime1">
              <a:rPr lang="en-US" smtClean="0"/>
              <a:t>10/3/2017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C. Baffes | 121.3.22 - Linac - II&amp;C | Linac Accelerator Support Systems, II&amp;C</a:t>
            </a:r>
            <a:endParaRPr lang="en-US" b="1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3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228600" y="463790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66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5E4554A-802E-C34E-9114-65C52DA2363A}" type="datetime1">
              <a:rPr lang="en-US" smtClean="0"/>
              <a:t>10/3/2017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1" y="6495482"/>
            <a:ext cx="7367337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C. Baffes | 121.3.22 - Linac - II&amp;C | Linac Accelerator Support Systems, II&amp;C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14800" y="6315146"/>
            <a:ext cx="8704708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Slide Number Placeholder 5"/>
          <p:cNvSpPr txBox="1">
            <a:spLocks/>
          </p:cNvSpPr>
          <p:nvPr/>
        </p:nvSpPr>
        <p:spPr>
          <a:xfrm>
            <a:off x="381001" y="6667500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endParaRPr lang="en-US" dirty="0"/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209721" y="136401"/>
            <a:ext cx="8723157" cy="197990"/>
            <a:chOff x="577653" y="6258863"/>
            <a:chExt cx="8320285" cy="188846"/>
          </a:xfrm>
        </p:grpSpPr>
        <p:cxnSp>
          <p:nvCxnSpPr>
            <p:cNvPr id="14" name="Straight Connector 13"/>
            <p:cNvCxnSpPr/>
            <p:nvPr userDrawn="1"/>
          </p:nvCxnSpPr>
          <p:spPr>
            <a:xfrm>
              <a:off x="577653" y="6351018"/>
              <a:ext cx="7213350" cy="6918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0" r:id="rId1"/>
    <p:sldLayoutId id="2147484098" r:id="rId2"/>
    <p:sldLayoutId id="2147484099" r:id="rId3"/>
    <p:sldLayoutId id="2147484100" r:id="rId4"/>
    <p:sldLayoutId id="2147484101" r:id="rId5"/>
    <p:sldLayoutId id="2147484121" r:id="rId6"/>
    <p:sldLayoutId id="2147484113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pip2-docdb.fnal.gov/cgi-bin/private/ShowDocument?docid=875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pip2-docdb.fnal.gov/cgi-bin/private/ShowDocument?docid=140" TargetMode="External"/><Relationship Id="rId2" Type="http://schemas.openxmlformats.org/officeDocument/2006/relationships/hyperlink" Target="https://pip2-docdb.fnal.gov/cgi-bin/private/ShowDocument?docid=141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ip2-docdb.fnal.gov/cgi-bin/private/ShowDocument?docid=142" TargetMode="External"/><Relationship Id="rId4" Type="http://schemas.openxmlformats.org/officeDocument/2006/relationships/hyperlink" Target="http://eshq.fnal.gov/manuals/feshm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pip2-docdb.fnal.gov/cgi-bin/private/ShowDocument?docid=809" TargetMode="External"/><Relationship Id="rId2" Type="http://schemas.openxmlformats.org/officeDocument/2006/relationships/hyperlink" Target="https://pip2-docdb.fnal.gov/cgi-bin/private/ShowDocument?docid=80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ip2-docdb.fnal.gov/cgi-bin/private/ShowDocument?docid=818" TargetMode="External"/><Relationship Id="rId5" Type="http://schemas.openxmlformats.org/officeDocument/2006/relationships/hyperlink" Target="https://pip2-docdb.fnal.gov/cgi-bin/private/ShowDocument?docid=815" TargetMode="External"/><Relationship Id="rId4" Type="http://schemas.openxmlformats.org/officeDocument/2006/relationships/hyperlink" Target="https://pip2-docdb.fnal.gov/cgi-bin/private/ShowDocument?docid=812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ip2-docdb.fnal.gov/cgi-bin/private/ShowDocument?docid=142" TargetMode="External"/><Relationship Id="rId2" Type="http://schemas.openxmlformats.org/officeDocument/2006/relationships/hyperlink" Target="https://pip2-docdb.fnal.gov/cgi-bin/private/ShowDocument?docid=141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19719" y="5004021"/>
            <a:ext cx="4941110" cy="1529241"/>
          </a:xfrm>
        </p:spPr>
        <p:txBody>
          <a:bodyPr/>
          <a:lstStyle/>
          <a:p>
            <a:r>
              <a:rPr lang="en-US" dirty="0"/>
              <a:t>Curt Baffes</a:t>
            </a:r>
          </a:p>
          <a:p>
            <a:r>
              <a:rPr lang="en-US" dirty="0"/>
              <a:t>PIP-II Director’s Review</a:t>
            </a:r>
          </a:p>
          <a:p>
            <a:r>
              <a:rPr lang="en-US" dirty="0"/>
              <a:t>10-12 October 2017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19719" y="4000972"/>
            <a:ext cx="8667106" cy="100304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121.3.22 – Linac – Installation, Integration and Commissioning (II&amp;C)</a:t>
            </a:r>
          </a:p>
          <a:p>
            <a:r>
              <a:rPr lang="en-US" sz="1800" dirty="0"/>
              <a:t>Breakout Session:  Linac Accelerator Support Systems, Installation and Commissioning</a:t>
            </a:r>
          </a:p>
        </p:txBody>
      </p:sp>
    </p:spTree>
    <p:extLst>
      <p:ext uri="{BB962C8B-B14F-4D97-AF65-F5344CB8AC3E}">
        <p14:creationId xmlns:p14="http://schemas.microsoft.com/office/powerpoint/2010/main" val="2506810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Conceptual Design and Design Maturity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5167749"/>
          </a:xfrm>
        </p:spPr>
        <p:txBody>
          <a:bodyPr>
            <a:normAutofit/>
          </a:bodyPr>
          <a:lstStyle/>
          <a:p>
            <a:r>
              <a:rPr lang="en-US" dirty="0"/>
              <a:t>After receiving BO of each area, begin a support services installation phase</a:t>
            </a:r>
          </a:p>
          <a:p>
            <a:pPr lvl="1"/>
            <a:r>
              <a:rPr lang="en-US" dirty="0"/>
              <a:t>Alignment network creation</a:t>
            </a:r>
          </a:p>
          <a:p>
            <a:pPr lvl="1"/>
            <a:r>
              <a:rPr lang="en-US" dirty="0"/>
              <a:t>Installation of electrical infrastructure</a:t>
            </a:r>
          </a:p>
          <a:p>
            <a:pPr lvl="1"/>
            <a:r>
              <a:rPr lang="en-US" dirty="0"/>
              <a:t>Installation of fluids infrastructure</a:t>
            </a:r>
          </a:p>
          <a:p>
            <a:pPr lvl="1"/>
            <a:r>
              <a:rPr lang="en-US" dirty="0"/>
              <a:t>Installation of cryo transfer line (assumed to be subcontracted)</a:t>
            </a:r>
          </a:p>
          <a:p>
            <a:pPr lvl="1"/>
            <a:r>
              <a:rPr lang="en-US" dirty="0"/>
              <a:t>Installation of (empty) stands </a:t>
            </a:r>
          </a:p>
          <a:p>
            <a:pPr lvl="1"/>
            <a:endParaRPr lang="en-US" dirty="0"/>
          </a:p>
          <a:p>
            <a:r>
              <a:rPr lang="en-US" dirty="0"/>
              <a:t>Then begin installing accelerator components in sections</a:t>
            </a:r>
          </a:p>
          <a:p>
            <a:pPr lvl="1"/>
            <a:r>
              <a:rPr lang="en-US" dirty="0"/>
              <a:t>WFE campaign</a:t>
            </a:r>
          </a:p>
          <a:p>
            <a:pPr lvl="1"/>
            <a:r>
              <a:rPr lang="en-US" dirty="0"/>
              <a:t>SCL campaign (several chunks)</a:t>
            </a:r>
          </a:p>
          <a:p>
            <a:pPr lvl="1"/>
            <a:r>
              <a:rPr lang="en-US" dirty="0"/>
              <a:t>BTL campaign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FCBB9DE-8E9E-CB48-8B1F-7ADF62DAF4CD}" type="datetime1">
              <a:rPr lang="en-US" smtClean="0"/>
              <a:t>10/3/2017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C. Baffes | 121.3.22 - Linac - II&amp;C | Linac Accelerator Support Systems, II&amp;C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</p:spTree>
    <p:extLst>
      <p:ext uri="{BB962C8B-B14F-4D97-AF65-F5344CB8AC3E}">
        <p14:creationId xmlns:p14="http://schemas.microsoft.com/office/powerpoint/2010/main" val="872353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097C17D-98F8-4CF9-A6C7-41EB2C7431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31" r="3593"/>
          <a:stretch/>
        </p:blipFill>
        <p:spPr>
          <a:xfrm>
            <a:off x="4119419" y="3624932"/>
            <a:ext cx="4461163" cy="24515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Warm Front End Installation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7"/>
            <a:ext cx="8672513" cy="2490446"/>
          </a:xfrm>
        </p:spPr>
        <p:txBody>
          <a:bodyPr>
            <a:normAutofit/>
          </a:bodyPr>
          <a:lstStyle/>
          <a:p>
            <a:r>
              <a:rPr lang="en-US" sz="2000" dirty="0"/>
              <a:t>Removal from CMTF is part of II&amp;C WBS</a:t>
            </a:r>
          </a:p>
          <a:p>
            <a:r>
              <a:rPr lang="en-US" sz="2000" dirty="0"/>
              <a:t>Philosophy: do disassembly and reassembly in one campaign as soon as highbay readiness allows, to minimize “memory loss” in PIP2IT team</a:t>
            </a:r>
          </a:p>
          <a:p>
            <a:r>
              <a:rPr lang="en-US" sz="2000" dirty="0"/>
              <a:t>Disassembly scheme</a:t>
            </a:r>
          </a:p>
          <a:p>
            <a:pPr lvl="1"/>
            <a:r>
              <a:rPr lang="en-US" sz="2000" dirty="0"/>
              <a:t>Confirm labeling and documentation</a:t>
            </a:r>
          </a:p>
          <a:p>
            <a:pPr lvl="1"/>
            <a:r>
              <a:rPr lang="en-US" sz="2000" dirty="0"/>
              <a:t>Disassemble to movable chunks (RFQ, HWR require dedicated transport fixtures, MEBT girders can be left largely intact)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FCBB9DE-8E9E-CB48-8B1F-7ADF62DAF4CD}" type="datetime1">
              <a:rPr lang="en-US" smtClean="0"/>
              <a:t>10/3/2017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C. Baffes | 121.3.22 - Linac - II&amp;C | Linac Accelerator Support Systems, II&amp;C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477884-6D56-4758-A0EA-09512D893C90}"/>
              </a:ext>
            </a:extLst>
          </p:cNvPr>
          <p:cNvSpPr txBox="1"/>
          <p:nvPr/>
        </p:nvSpPr>
        <p:spPr>
          <a:xfrm>
            <a:off x="4119419" y="3563972"/>
            <a:ext cx="4426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RFQ transport fixture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CE55B19-85C2-4EF1-948A-FD10092DCC74}"/>
              </a:ext>
            </a:extLst>
          </p:cNvPr>
          <p:cNvSpPr txBox="1">
            <a:spLocks/>
          </p:cNvSpPr>
          <p:nvPr/>
        </p:nvSpPr>
        <p:spPr>
          <a:xfrm>
            <a:off x="226507" y="3524559"/>
            <a:ext cx="3745129" cy="250926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Reassembly Scheme</a:t>
            </a:r>
          </a:p>
          <a:p>
            <a:pPr lvl="1"/>
            <a:r>
              <a:rPr lang="en-US" sz="2000" dirty="0"/>
              <a:t>Reinstall major components</a:t>
            </a:r>
          </a:p>
          <a:p>
            <a:pPr lvl="1"/>
            <a:r>
              <a:rPr lang="en-US" sz="2000" dirty="0"/>
              <a:t>Interleave addition of (new) utilities in highbay building</a:t>
            </a:r>
          </a:p>
          <a:p>
            <a:pPr lvl="1"/>
            <a:r>
              <a:rPr lang="en-US" sz="2000" dirty="0"/>
              <a:t>Cable pull campaign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5478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SCL Installation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5164714"/>
          </a:xfrm>
        </p:spPr>
        <p:txBody>
          <a:bodyPr>
            <a:normAutofit/>
          </a:bodyPr>
          <a:lstStyle/>
          <a:p>
            <a:r>
              <a:rPr lang="en-US" dirty="0"/>
              <a:t>Philosophy: </a:t>
            </a:r>
          </a:p>
          <a:p>
            <a:pPr lvl="1"/>
            <a:r>
              <a:rPr lang="en-US" sz="2000" dirty="0"/>
              <a:t>After support services phase, do other heavy and “scissors lift” work</a:t>
            </a:r>
          </a:p>
          <a:p>
            <a:pPr lvl="1"/>
            <a:r>
              <a:rPr lang="en-US" sz="2000" dirty="0"/>
              <a:t>Perform cryomodule + warm unit installation in chunks of similar cryomodules, at a pace dictated by cryomodule delivery</a:t>
            </a:r>
          </a:p>
          <a:p>
            <a:pPr lvl="1"/>
            <a:r>
              <a:rPr lang="en-US" sz="2000" dirty="0"/>
              <a:t>Penetration work driven by gallery readiness</a:t>
            </a:r>
          </a:p>
          <a:p>
            <a:pPr lvl="1"/>
            <a:endParaRPr lang="en-US" sz="800" dirty="0"/>
          </a:p>
          <a:p>
            <a:r>
              <a:rPr lang="en-US" dirty="0"/>
              <a:t>Notional chunking</a:t>
            </a:r>
          </a:p>
          <a:p>
            <a:pPr lvl="1"/>
            <a:r>
              <a:rPr lang="en-US" sz="2000" dirty="0"/>
              <a:t>HWR (1 cryomodule)</a:t>
            </a:r>
          </a:p>
          <a:p>
            <a:pPr lvl="1"/>
            <a:r>
              <a:rPr lang="en-US" sz="2000" dirty="0"/>
              <a:t>SSR1 (2 cryomodules)</a:t>
            </a:r>
          </a:p>
          <a:p>
            <a:pPr lvl="1"/>
            <a:r>
              <a:rPr lang="en-US" sz="2000" dirty="0"/>
              <a:t>SSR2 1-3 (3 cryomodules)</a:t>
            </a:r>
          </a:p>
          <a:p>
            <a:pPr lvl="1"/>
            <a:r>
              <a:rPr lang="en-US" sz="2000" dirty="0"/>
              <a:t>SSR2 4-7 (4 cryomodules)</a:t>
            </a:r>
          </a:p>
          <a:p>
            <a:pPr lvl="1"/>
            <a:r>
              <a:rPr lang="en-US" sz="2000" dirty="0"/>
              <a:t>LB650 1-5 (5 cryomodules)</a:t>
            </a:r>
          </a:p>
          <a:p>
            <a:pPr lvl="1"/>
            <a:r>
              <a:rPr lang="en-US" sz="2000" dirty="0"/>
              <a:t>LB650 6-11 (6 cryomodules)</a:t>
            </a:r>
          </a:p>
          <a:p>
            <a:pPr lvl="1"/>
            <a:r>
              <a:rPr lang="en-US" sz="2000" dirty="0"/>
              <a:t>HB650 1-4 (4 cryomodules)</a:t>
            </a:r>
          </a:p>
          <a:p>
            <a:pPr lvl="2"/>
            <a:endParaRPr lang="en-US" sz="2400" dirty="0"/>
          </a:p>
          <a:p>
            <a:pPr lvl="2"/>
            <a:endParaRPr lang="en-US" sz="2400" dirty="0"/>
          </a:p>
          <a:p>
            <a:pPr lvl="2"/>
            <a:endParaRPr lang="en-US" sz="2400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FCBB9DE-8E9E-CB48-8B1F-7ADF62DAF4CD}" type="datetime1">
              <a:rPr lang="en-US" smtClean="0"/>
              <a:t>10/3/2017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C. Baffes | 121.3.22 - Linac - II&amp;C | Linac Accelerator Support Systems, II&amp;C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E2CE8F-A0E4-4993-A524-438F7B09B4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279"/>
          <a:stretch/>
        </p:blipFill>
        <p:spPr>
          <a:xfrm>
            <a:off x="5730408" y="3025987"/>
            <a:ext cx="2683510" cy="24946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17B253E-4701-4925-B77E-B5307A28AA2C}"/>
              </a:ext>
            </a:extLst>
          </p:cNvPr>
          <p:cNvSpPr txBox="1"/>
          <p:nvPr/>
        </p:nvSpPr>
        <p:spPr>
          <a:xfrm>
            <a:off x="5353287" y="5520624"/>
            <a:ext cx="31214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CM/Warm Unit interface setup at SNS</a:t>
            </a:r>
          </a:p>
        </p:txBody>
      </p:sp>
    </p:spTree>
    <p:extLst>
      <p:ext uri="{BB962C8B-B14F-4D97-AF65-F5344CB8AC3E}">
        <p14:creationId xmlns:p14="http://schemas.microsoft.com/office/powerpoint/2010/main" val="1136161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BTL Installation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1043046"/>
            <a:ext cx="8417560" cy="5164714"/>
          </a:xfrm>
        </p:spPr>
        <p:txBody>
          <a:bodyPr>
            <a:normAutofit/>
          </a:bodyPr>
          <a:lstStyle/>
          <a:p>
            <a:r>
              <a:rPr lang="en-US" dirty="0"/>
              <a:t>Philosophy: </a:t>
            </a:r>
          </a:p>
          <a:p>
            <a:pPr lvl="1"/>
            <a:r>
              <a:rPr lang="en-US" sz="2000" dirty="0"/>
              <a:t>Magnet installation requires magnet mover access through main linac aisle</a:t>
            </a:r>
          </a:p>
          <a:p>
            <a:pPr lvl="1"/>
            <a:r>
              <a:rPr lang="en-US" sz="2000" dirty="0"/>
              <a:t>Move magnets during an intermission between cryomodule chunks</a:t>
            </a:r>
          </a:p>
          <a:p>
            <a:pPr lvl="1"/>
            <a:r>
              <a:rPr lang="en-US" sz="2000" dirty="0"/>
              <a:t>BTL vacuum installation non-particle-free after first bend dipole</a:t>
            </a:r>
          </a:p>
          <a:p>
            <a:pPr lvl="1"/>
            <a:endParaRPr lang="en-US" sz="800" dirty="0"/>
          </a:p>
          <a:p>
            <a:pPr lvl="2"/>
            <a:endParaRPr lang="en-US" sz="2400" dirty="0"/>
          </a:p>
          <a:p>
            <a:pPr lvl="2"/>
            <a:endParaRPr lang="en-US" sz="2400" dirty="0"/>
          </a:p>
          <a:p>
            <a:pPr lvl="2"/>
            <a:endParaRPr lang="en-US" sz="2400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FCBB9DE-8E9E-CB48-8B1F-7ADF62DAF4CD}" type="datetime1">
              <a:rPr lang="en-US" smtClean="0"/>
              <a:t>10/3/2017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C. Baffes | 121.3.22 - Linac - II&amp;C | Linac Accelerator Support Systems, II&amp;C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</p:spTree>
    <p:extLst>
      <p:ext uri="{BB962C8B-B14F-4D97-AF65-F5344CB8AC3E}">
        <p14:creationId xmlns:p14="http://schemas.microsoft.com/office/powerpoint/2010/main" val="3840030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Conceptual Design – II&amp;C Design Scope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5167749"/>
          </a:xfrm>
        </p:spPr>
        <p:txBody>
          <a:bodyPr>
            <a:normAutofit/>
          </a:bodyPr>
          <a:lstStyle/>
          <a:p>
            <a:r>
              <a:rPr lang="en-US" sz="2000" dirty="0"/>
              <a:t>II&amp;C WBS element is responsible for some traditional “design” scope</a:t>
            </a:r>
          </a:p>
          <a:p>
            <a:pPr lvl="1"/>
            <a:r>
              <a:rPr lang="en-US" sz="2000" dirty="0"/>
              <a:t>System-level 3D CAD model</a:t>
            </a:r>
          </a:p>
          <a:p>
            <a:pPr lvl="1"/>
            <a:r>
              <a:rPr lang="en-US" sz="2000" dirty="0"/>
              <a:t>Cryomodule Stands</a:t>
            </a:r>
          </a:p>
          <a:p>
            <a:pPr lvl="1"/>
            <a:r>
              <a:rPr lang="en-US" sz="2000" dirty="0"/>
              <a:t>Magnet Stands</a:t>
            </a:r>
          </a:p>
          <a:p>
            <a:pPr lvl="1"/>
            <a:r>
              <a:rPr lang="en-US" sz="2000" dirty="0"/>
              <a:t>Cryomodule Mover</a:t>
            </a:r>
          </a:p>
          <a:p>
            <a:r>
              <a:rPr lang="en-US" sz="2000" dirty="0"/>
              <a:t>Will rely on existing tools, methods and designs as much as possible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FCBB9DE-8E9E-CB48-8B1F-7ADF62DAF4CD}" type="datetime1">
              <a:rPr lang="en-US" smtClean="0"/>
              <a:t>10/3/2017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C. Baffes | 121.3.22 - Linac - II&amp;C | Linac Accelerator Support Systems, II&amp;C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8548A5-C99F-4C94-9211-F1A279ADB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5200" y="3334327"/>
            <a:ext cx="3343562" cy="25076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B70DE10-722F-4819-982B-421A8B0E208B}"/>
              </a:ext>
            </a:extLst>
          </p:cNvPr>
          <p:cNvSpPr txBox="1"/>
          <p:nvPr/>
        </p:nvSpPr>
        <p:spPr>
          <a:xfrm>
            <a:off x="4610138" y="5841999"/>
            <a:ext cx="312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SNS cryomodule mover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4B70BB-99DE-491C-BAB5-3F4F66411426}"/>
              </a:ext>
            </a:extLst>
          </p:cNvPr>
          <p:cNvSpPr txBox="1"/>
          <p:nvPr/>
        </p:nvSpPr>
        <p:spPr>
          <a:xfrm>
            <a:off x="550756" y="5841998"/>
            <a:ext cx="3365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FAST cryomodule stand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7B25E48-6B33-493D-AA9B-2B7424B27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397" y="3353425"/>
            <a:ext cx="3318098" cy="2488574"/>
          </a:xfrm>
          <a:prstGeom prst="rect">
            <a:avLst/>
          </a:prstGeom>
        </p:spPr>
      </p:pic>
      <p:sp>
        <p:nvSpPr>
          <p:cNvPr id="14" name="Right Brace 13">
            <a:extLst>
              <a:ext uri="{FF2B5EF4-FFF2-40B4-BE49-F238E27FC236}">
                <a16:creationId xmlns:a16="http://schemas.microsoft.com/office/drawing/2014/main" id="{8968083E-9768-4038-AB97-3C2464FE5769}"/>
              </a:ext>
            </a:extLst>
          </p:cNvPr>
          <p:cNvSpPr/>
          <p:nvPr/>
        </p:nvSpPr>
        <p:spPr>
          <a:xfrm>
            <a:off x="2847703" y="4606834"/>
            <a:ext cx="757646" cy="836023"/>
          </a:xfrm>
          <a:prstGeom prst="rightBrac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606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to 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Effort to date has been limited to scoping and cost estimation work in support of CD1 review</a:t>
            </a:r>
          </a:p>
          <a:p>
            <a:endParaRPr lang="en-US" dirty="0"/>
          </a:p>
          <a:p>
            <a:r>
              <a:rPr lang="en-US" dirty="0"/>
              <a:t>Begin ramp-up in FY18 to develop installation plan</a:t>
            </a:r>
          </a:p>
          <a:p>
            <a:endParaRPr lang="en-US" dirty="0"/>
          </a:p>
          <a:p>
            <a:r>
              <a:rPr lang="en-US" dirty="0"/>
              <a:t>Team has been involved in II&amp;C of PIP2IT, lessons learned there will be carried forward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22199C32-497D-BB4C-878A-35F405DC7C35}" type="datetime1">
              <a:rPr lang="en-US" smtClean="0"/>
              <a:t>10/3/2017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C. Baffes | 121.3.22 - Linac - II&amp;C | Linac Accelerator Support Systems, II&amp;C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</p:spTree>
    <p:extLst>
      <p:ext uri="{BB962C8B-B14F-4D97-AF65-F5344CB8AC3E}">
        <p14:creationId xmlns:p14="http://schemas.microsoft.com/office/powerpoint/2010/main" val="2184583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PIP2IT II&amp;C Lessons Learned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Maintenance of complete volume envelopes in the CAD model is critical, especially for “non-mechanical” systems</a:t>
            </a:r>
          </a:p>
          <a:p>
            <a:endParaRPr lang="en-US" sz="700" dirty="0"/>
          </a:p>
          <a:p>
            <a:r>
              <a:rPr lang="en-US" sz="2000" dirty="0"/>
              <a:t>Make sure the subsystems folks can populate the cable database, properly and consistently</a:t>
            </a:r>
          </a:p>
          <a:p>
            <a:endParaRPr lang="en-US" sz="700" dirty="0"/>
          </a:p>
          <a:p>
            <a:r>
              <a:rPr lang="en-US" sz="2000" dirty="0"/>
              <a:t>Re-verify hardware documentation at the moment of delivery (EPDM, survey referencing, drawings, procedures are all complete and stored in the appropriate database)</a:t>
            </a:r>
          </a:p>
          <a:p>
            <a:endParaRPr lang="en-US" sz="700" dirty="0"/>
          </a:p>
          <a:p>
            <a:r>
              <a:rPr lang="en-US" sz="2000" dirty="0"/>
              <a:t>Re-verify system pressure specifications prior to fluids connection and keep track of discrepancies</a:t>
            </a:r>
          </a:p>
          <a:p>
            <a:endParaRPr lang="en-US" sz="400" dirty="0"/>
          </a:p>
          <a:p>
            <a:r>
              <a:rPr lang="en-US" sz="2000" dirty="0"/>
              <a:t>Confirm that machine protection features are fully implemented and tested at the subsystem level prior to responsible engineers handing off to operations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22199C32-497D-BB4C-878A-35F405DC7C35}" type="datetime1">
              <a:rPr lang="en-US" smtClean="0"/>
              <a:t>10/3/2017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C. Baffes | 121.3.22 - Linac - II&amp;C | Linac Accelerator Support Systems, II&amp;C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8225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Review Plan - Installation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0608"/>
            <a:ext cx="8672513" cy="4987867"/>
          </a:xfrm>
        </p:spPr>
        <p:txBody>
          <a:bodyPr/>
          <a:lstStyle/>
          <a:p>
            <a:pPr lvl="1"/>
            <a:endParaRPr lang="en-US" sz="800" dirty="0"/>
          </a:p>
          <a:p>
            <a:r>
              <a:rPr lang="en-US" sz="2000" dirty="0"/>
              <a:t>Division/Department review procedures apply</a:t>
            </a:r>
          </a:p>
          <a:p>
            <a:r>
              <a:rPr lang="en-US" sz="2000" dirty="0"/>
              <a:t>Installation Plan Reviews</a:t>
            </a:r>
          </a:p>
          <a:p>
            <a:pPr lvl="1"/>
            <a:r>
              <a:rPr lang="en-US" sz="2000" dirty="0"/>
              <a:t>Preliminary – FY19</a:t>
            </a:r>
          </a:p>
          <a:p>
            <a:pPr lvl="1"/>
            <a:r>
              <a:rPr lang="en-US" sz="2000" dirty="0"/>
              <a:t>Final – FY22</a:t>
            </a:r>
          </a:p>
          <a:p>
            <a:pPr lvl="1"/>
            <a:endParaRPr lang="en-US" sz="700" dirty="0"/>
          </a:p>
          <a:p>
            <a:r>
              <a:rPr lang="en-US" sz="2000" dirty="0"/>
              <a:t>Installation readiness reviews (per area, phased to mirror beneficial occupancy)</a:t>
            </a:r>
          </a:p>
          <a:p>
            <a:pPr lvl="1"/>
            <a:r>
              <a:rPr lang="en-US" sz="2000" dirty="0"/>
              <a:t>High Bay – FY22</a:t>
            </a:r>
          </a:p>
          <a:p>
            <a:pPr lvl="1"/>
            <a:r>
              <a:rPr lang="en-US" sz="2000" dirty="0"/>
              <a:t>Linac – FY23</a:t>
            </a:r>
          </a:p>
          <a:p>
            <a:pPr lvl="1"/>
            <a:r>
              <a:rPr lang="en-US" sz="2000" dirty="0"/>
              <a:t>Gallery – FY23</a:t>
            </a:r>
          </a:p>
          <a:p>
            <a:pPr lvl="1"/>
            <a:endParaRPr lang="en-US" sz="700" dirty="0"/>
          </a:p>
          <a:p>
            <a:r>
              <a:rPr lang="en-US" sz="2000" dirty="0"/>
              <a:t>Other project-level reviews will be ongoing (P2MAC, DR, CD)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68DD9CE-0E9A-2741-BAC1-C5EAA4860FA8}" type="datetime1">
              <a:rPr lang="en-US" smtClean="0"/>
              <a:t>10/3/2017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C. Baffes | 121.3.22 - Linac - II&amp;C | Linac Accelerator Support Systems, II&amp;C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#3</a:t>
            </a:r>
          </a:p>
        </p:txBody>
      </p:sp>
    </p:spTree>
    <p:extLst>
      <p:ext uri="{BB962C8B-B14F-4D97-AF65-F5344CB8AC3E}">
        <p14:creationId xmlns:p14="http://schemas.microsoft.com/office/powerpoint/2010/main" val="2297950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Review Plan - Commissioning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0608"/>
            <a:ext cx="8672513" cy="4987867"/>
          </a:xfrm>
        </p:spPr>
        <p:txBody>
          <a:bodyPr/>
          <a:lstStyle/>
          <a:p>
            <a:pPr lvl="1"/>
            <a:endParaRPr lang="en-US" sz="800" dirty="0"/>
          </a:p>
          <a:p>
            <a:r>
              <a:rPr lang="en-US" sz="2000" dirty="0"/>
              <a:t>Commissioning Plan Internal Review – FY24</a:t>
            </a:r>
          </a:p>
          <a:p>
            <a:pPr lvl="1"/>
            <a:r>
              <a:rPr lang="en-US" sz="1800" dirty="0"/>
              <a:t>Commissioning Plan then becomes a component to the Accelerator Readiness Review (ARR) process.  </a:t>
            </a:r>
          </a:p>
          <a:p>
            <a:endParaRPr lang="en-US" sz="800" dirty="0"/>
          </a:p>
          <a:p>
            <a:r>
              <a:rPr lang="en-US" sz="2000" dirty="0"/>
              <a:t>ARR to begin beam operation</a:t>
            </a:r>
          </a:p>
          <a:p>
            <a:pPr lvl="1"/>
            <a:r>
              <a:rPr lang="en-US" sz="1800" dirty="0"/>
              <a:t>ARR and other DOE-order required documentation executed by the project/systems engineering team</a:t>
            </a:r>
          </a:p>
          <a:p>
            <a:pPr lvl="1"/>
            <a:endParaRPr lang="en-US" sz="800" dirty="0"/>
          </a:p>
          <a:p>
            <a:r>
              <a:rPr lang="en-US" sz="2000" dirty="0"/>
              <a:t>ORCs at subsystem level</a:t>
            </a:r>
          </a:p>
          <a:p>
            <a:pPr marL="457200" lvl="1" indent="0">
              <a:buNone/>
            </a:pPr>
            <a:endParaRPr lang="en-US" sz="800" dirty="0"/>
          </a:p>
          <a:p>
            <a:r>
              <a:rPr lang="en-US" sz="2000" dirty="0"/>
              <a:t>Other project-level reviews will be ongoing (P2MAC, DR, CD)</a:t>
            </a:r>
          </a:p>
          <a:p>
            <a:pPr lvl="1"/>
            <a:r>
              <a:rPr lang="en-US" sz="2000" dirty="0"/>
              <a:t>2017 P2MAC Recommendation: “Consider the addition of a low power beam dump in a straight section at the end of the linac tunnel for beam tuning/study”</a:t>
            </a:r>
          </a:p>
          <a:p>
            <a:pPr lvl="1"/>
            <a:r>
              <a:rPr lang="en-US" sz="2000" dirty="0"/>
              <a:t>Disposition: current straw-man solution is to build an absorber identical to the BTL absorber for temporary use.  See BoE in doc </a:t>
            </a:r>
            <a:r>
              <a:rPr lang="en-US" sz="2000" dirty="0">
                <a:hlinkClick r:id="rId2"/>
              </a:rPr>
              <a:t>875</a:t>
            </a:r>
            <a:endParaRPr lang="en-US" sz="2000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68DD9CE-0E9A-2741-BAC1-C5EAA4860FA8}" type="datetime1">
              <a:rPr lang="en-US" smtClean="0"/>
              <a:t>10/3/2017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C. Baffes | 121.3.22 - Linac - II&amp;C | Linac Accelerator Support Systems, II&amp;C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#3</a:t>
            </a:r>
          </a:p>
        </p:txBody>
      </p:sp>
    </p:spTree>
    <p:extLst>
      <p:ext uri="{BB962C8B-B14F-4D97-AF65-F5344CB8AC3E}">
        <p14:creationId xmlns:p14="http://schemas.microsoft.com/office/powerpoint/2010/main" val="14361845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ESH&amp;Q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ES&amp;H</a:t>
            </a:r>
          </a:p>
          <a:p>
            <a:pPr lvl="1"/>
            <a:r>
              <a:rPr lang="en-US" sz="2000" dirty="0"/>
              <a:t>Guided by the Project Integrated ESH Management Plan (Doc </a:t>
            </a:r>
            <a:r>
              <a:rPr lang="en-US" sz="2000" dirty="0">
                <a:hlinkClick r:id="rId2"/>
              </a:rPr>
              <a:t>141</a:t>
            </a:r>
            <a:r>
              <a:rPr lang="en-US" sz="2000" dirty="0"/>
              <a:t>) and PIP-II Hazard Analysis Report: Doc </a:t>
            </a:r>
            <a:r>
              <a:rPr lang="en-US" sz="2000" dirty="0">
                <a:hlinkClick r:id="rId3"/>
              </a:rPr>
              <a:t>140</a:t>
            </a:r>
            <a:endParaRPr lang="en-US" sz="2000" dirty="0"/>
          </a:p>
          <a:p>
            <a:pPr lvl="1"/>
            <a:r>
              <a:rPr lang="en-US" sz="2000" dirty="0"/>
              <a:t>Every identified hazard is relevant during the II&amp;C phase</a:t>
            </a:r>
          </a:p>
          <a:p>
            <a:pPr lvl="1"/>
            <a:r>
              <a:rPr lang="en-US" sz="2000" dirty="0"/>
              <a:t>Will work closely with ESH&amp;Q staff to implement the identified hazard mitigations</a:t>
            </a:r>
          </a:p>
          <a:p>
            <a:pPr lvl="1"/>
            <a:r>
              <a:rPr lang="en-US" sz="2000" dirty="0"/>
              <a:t>Will follow the Fermilab ES&amp;H manual (</a:t>
            </a:r>
            <a:r>
              <a:rPr lang="en-US" sz="2000" dirty="0">
                <a:hlinkClick r:id="rId4"/>
              </a:rPr>
              <a:t>FESHM</a:t>
            </a:r>
            <a:r>
              <a:rPr lang="en-US" sz="2000" dirty="0"/>
              <a:t>) - Safety will be the primary consideration in all phases of II&amp;C work</a:t>
            </a:r>
          </a:p>
          <a:p>
            <a:pPr lvl="1"/>
            <a:endParaRPr lang="en-US" sz="700" dirty="0"/>
          </a:p>
          <a:p>
            <a:r>
              <a:rPr lang="en-US" dirty="0"/>
              <a:t>Quality</a:t>
            </a:r>
          </a:p>
          <a:p>
            <a:pPr lvl="1"/>
            <a:r>
              <a:rPr lang="en-US" sz="2000" dirty="0"/>
              <a:t>Will adhere to Quality Assurance Program: Doc </a:t>
            </a:r>
            <a:r>
              <a:rPr lang="en-US" sz="2000" dirty="0">
                <a:hlinkClick r:id="rId5"/>
              </a:rPr>
              <a:t>142</a:t>
            </a:r>
            <a:endParaRPr lang="en-US" sz="2000" dirty="0"/>
          </a:p>
          <a:p>
            <a:pPr lvl="2"/>
            <a:r>
              <a:rPr lang="en-US" sz="1800" dirty="0"/>
              <a:t>Many areas of IIC will be Level 1 or 2</a:t>
            </a:r>
          </a:p>
          <a:p>
            <a:pPr lvl="1"/>
            <a:r>
              <a:rPr lang="en-US" sz="2000" dirty="0"/>
              <a:t>Models for hardware acceptance are in discussion</a:t>
            </a:r>
          </a:p>
          <a:p>
            <a:pPr lvl="2"/>
            <a:r>
              <a:rPr lang="en-US" sz="1800" dirty="0"/>
              <a:t>E.g. Hardware Acceptance Review with complete walk-through of EPDM documentation index</a:t>
            </a:r>
          </a:p>
          <a:p>
            <a:pPr lvl="2"/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BB56566-86AC-8346-8419-D578827E5136}" type="datetime1">
              <a:rPr lang="en-US" smtClean="0"/>
              <a:t>10/3/2017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C. Baffes | 121.3.22 - Linac - II&amp;C | Linac Accelerator Support Systems, II&amp;C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#4</a:t>
            </a:r>
          </a:p>
        </p:txBody>
      </p:sp>
    </p:spTree>
    <p:extLst>
      <p:ext uri="{BB962C8B-B14F-4D97-AF65-F5344CB8AC3E}">
        <p14:creationId xmlns:p14="http://schemas.microsoft.com/office/powerpoint/2010/main" val="1937627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Scope/Deliverables</a:t>
            </a:r>
          </a:p>
          <a:p>
            <a:r>
              <a:rPr lang="en-US" dirty="0"/>
              <a:t>Requirements</a:t>
            </a:r>
          </a:p>
          <a:p>
            <a:r>
              <a:rPr lang="en-US" dirty="0"/>
              <a:t>Interfaces</a:t>
            </a:r>
          </a:p>
          <a:p>
            <a:r>
              <a:rPr lang="en-US" dirty="0"/>
              <a:t>Conceptual Design</a:t>
            </a:r>
          </a:p>
          <a:p>
            <a:r>
              <a:rPr lang="en-US" dirty="0"/>
              <a:t>Technical Progress to Date</a:t>
            </a:r>
          </a:p>
          <a:p>
            <a:r>
              <a:rPr lang="en-US" dirty="0"/>
              <a:t>ESH&amp;Q</a:t>
            </a:r>
          </a:p>
          <a:p>
            <a:r>
              <a:rPr lang="en-US" dirty="0"/>
              <a:t>Risk</a:t>
            </a:r>
          </a:p>
          <a:p>
            <a:r>
              <a:rPr lang="en-US" dirty="0"/>
              <a:t>Cost</a:t>
            </a:r>
          </a:p>
          <a:p>
            <a:r>
              <a:rPr lang="en-US" dirty="0"/>
              <a:t>Schedule</a:t>
            </a:r>
          </a:p>
          <a:p>
            <a:r>
              <a:rPr lang="en-US" dirty="0"/>
              <a:t>Summary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CCCC128-AC65-E64D-A172-E99C44B57D45}" type="datetime1">
              <a:rPr lang="en-US" smtClean="0"/>
              <a:t>10/3/2017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C. Baffes | 121.3.22 - Linac - II&amp;C | Linac Accelerator Support Systems, II&amp;C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467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09F550CC-53C7-E047-A556-AEF57AF12111}" type="datetime1">
              <a:rPr lang="en-US" smtClean="0"/>
              <a:t>10/3/2017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C. Baffes | 121.3.22 - Linac - II&amp;C | Linac Accelerator Support Systems, II&amp;C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43A8A54-7CCD-478A-A73E-08E74904D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Risk: Installation and Commissioning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F5EBC1C-CCEA-41EA-AA92-FC3AD36A0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</p:spPr>
        <p:txBody>
          <a:bodyPr/>
          <a:lstStyle/>
          <a:p>
            <a:r>
              <a:rPr lang="en-US" dirty="0"/>
              <a:t>Late subsystem delivery makes installation less efficient</a:t>
            </a:r>
          </a:p>
          <a:p>
            <a:r>
              <a:rPr lang="en-US" dirty="0"/>
              <a:t>Machine performance problems during commissioning</a:t>
            </a:r>
          </a:p>
          <a:p>
            <a:r>
              <a:rPr lang="en-US" dirty="0"/>
              <a:t>Mismatch between subsystem delivery and installation schedule creates need for storage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2D7D2D-2EBE-4E6C-BF70-03ED8FBEA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28" y="2863023"/>
            <a:ext cx="9007943" cy="98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6177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BOE Summary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09F550CC-53C7-E047-A556-AEF57AF12111}" type="datetime1">
              <a:rPr lang="en-US" smtClean="0"/>
              <a:t>10/3/2017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C. Baffes | 121.3.22 - Linac - II&amp;C | Linac Accelerator Support Systems, II&amp;C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843892"/>
              </p:ext>
            </p:extLst>
          </p:nvPr>
        </p:nvGraphicFramePr>
        <p:xfrm>
          <a:off x="478971" y="1397000"/>
          <a:ext cx="8194765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3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048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65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WBS 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Title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Docdb</a:t>
                      </a:r>
                      <a:r>
                        <a:rPr lang="en-US" dirty="0"/>
                        <a:t> #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121.3.22.2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Linac Installation, Integration and Commissioning PM and Coordination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linkClick r:id="rId2"/>
                        </a:rPr>
                        <a:t>806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121.3.22.3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Linac Installation Planning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linkClick r:id="rId3"/>
                        </a:rPr>
                        <a:t>809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121.3.22.4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Linac Accelerator Installation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linkClick r:id="rId4"/>
                        </a:rPr>
                        <a:t>812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121.3.22.5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Linac Gallery Installation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linkClick r:id="rId5"/>
                        </a:rPr>
                        <a:t>815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121.3.22.6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Linac Commissioning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linkClick r:id="rId6"/>
                        </a:rPr>
                        <a:t>818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89951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68173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Estimate Methodology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676" y="790494"/>
            <a:ext cx="8862647" cy="4987867"/>
          </a:xfrm>
        </p:spPr>
        <p:txBody>
          <a:bodyPr/>
          <a:lstStyle/>
          <a:p>
            <a:pPr lvl="1"/>
            <a:endParaRPr lang="en-US" dirty="0"/>
          </a:p>
          <a:p>
            <a:r>
              <a:rPr lang="en-US" sz="2000" dirty="0"/>
              <a:t>The cost estimate for each area was developed as follows</a:t>
            </a:r>
          </a:p>
          <a:p>
            <a:pPr lvl="1"/>
            <a:r>
              <a:rPr lang="en-US" sz="2000" dirty="0">
                <a:solidFill>
                  <a:schemeClr val="accent6"/>
                </a:solidFill>
              </a:rPr>
              <a:t>PM and coordination (121.3.22.2)</a:t>
            </a:r>
            <a:r>
              <a:rPr lang="en-US" sz="2000" dirty="0">
                <a:solidFill>
                  <a:schemeClr val="accent6"/>
                </a:solidFill>
                <a:sym typeface="Wingdings" panose="05000000000000000000" pitchFamily="2" charset="2"/>
              </a:rPr>
              <a:t>Bottoms-up estimate (Baffes)</a:t>
            </a:r>
          </a:p>
          <a:p>
            <a:pPr lvl="1"/>
            <a:endParaRPr lang="en-US" sz="2000" dirty="0">
              <a:solidFill>
                <a:schemeClr val="accent6"/>
              </a:solidFill>
            </a:endParaRPr>
          </a:p>
          <a:p>
            <a:pPr lvl="1"/>
            <a:r>
              <a:rPr lang="en-US" sz="2000" dirty="0">
                <a:solidFill>
                  <a:schemeClr val="accent6"/>
                </a:solidFill>
              </a:rPr>
              <a:t>Installation planning (121.3.22.3) </a:t>
            </a:r>
            <a:r>
              <a:rPr lang="en-US" sz="2000" dirty="0">
                <a:solidFill>
                  <a:schemeClr val="accent6"/>
                </a:solidFill>
                <a:sym typeface="Wingdings" panose="05000000000000000000" pitchFamily="2" charset="2"/>
              </a:rPr>
              <a:t> Bottoms-up estimate (Baffes)</a:t>
            </a:r>
          </a:p>
          <a:p>
            <a:pPr lvl="1"/>
            <a:endParaRPr lang="en-US" sz="2000" dirty="0">
              <a:solidFill>
                <a:schemeClr val="accent6"/>
              </a:solidFill>
            </a:endParaRPr>
          </a:p>
          <a:p>
            <a:pPr lvl="1"/>
            <a:r>
              <a:rPr lang="en-US" sz="2000" dirty="0">
                <a:solidFill>
                  <a:schemeClr val="accent6"/>
                </a:solidFill>
              </a:rPr>
              <a:t>Linac Accelerator installation (121.3.22.4)</a:t>
            </a:r>
          </a:p>
          <a:p>
            <a:pPr lvl="1"/>
            <a:endParaRPr lang="en-US" sz="2000" dirty="0">
              <a:solidFill>
                <a:schemeClr val="accent6"/>
              </a:solidFill>
            </a:endParaRPr>
          </a:p>
          <a:p>
            <a:pPr lvl="1"/>
            <a:r>
              <a:rPr lang="en-US" sz="2000" dirty="0">
                <a:solidFill>
                  <a:schemeClr val="accent6"/>
                </a:solidFill>
              </a:rPr>
              <a:t>Linac Gallery installation (121.3.22.5)</a:t>
            </a:r>
          </a:p>
          <a:p>
            <a:pPr lvl="1"/>
            <a:endParaRPr lang="en-US" sz="2000" dirty="0">
              <a:solidFill>
                <a:schemeClr val="accent6"/>
              </a:solidFill>
            </a:endParaRPr>
          </a:p>
          <a:p>
            <a:pPr lvl="1"/>
            <a:r>
              <a:rPr lang="en-US" sz="2000" dirty="0">
                <a:solidFill>
                  <a:schemeClr val="accent6"/>
                </a:solidFill>
              </a:rPr>
              <a:t>Linac Commissioning (121.3.22.6)</a:t>
            </a:r>
          </a:p>
          <a:p>
            <a:pPr lvl="2"/>
            <a:r>
              <a:rPr lang="en-US" sz="1800" dirty="0">
                <a:solidFill>
                  <a:schemeClr val="accent6"/>
                </a:solidFill>
              </a:rPr>
              <a:t>Pre-beam commissioning activities</a:t>
            </a:r>
          </a:p>
          <a:p>
            <a:pPr lvl="2"/>
            <a:r>
              <a:rPr lang="en-US" sz="1800" dirty="0">
                <a:solidFill>
                  <a:schemeClr val="accent6"/>
                </a:solidFill>
              </a:rPr>
              <a:t>Commissioning with beam </a:t>
            </a:r>
            <a:r>
              <a:rPr lang="en-US" sz="1800" dirty="0">
                <a:solidFill>
                  <a:schemeClr val="accent6"/>
                </a:solidFill>
                <a:sym typeface="Wingdings" panose="05000000000000000000" pitchFamily="2" charset="2"/>
              </a:rPr>
              <a:t> Bottoms-up estimate (Garcia/Steimel/</a:t>
            </a:r>
            <a:r>
              <a:rPr lang="en-US" sz="1800" dirty="0" err="1">
                <a:solidFill>
                  <a:schemeClr val="accent6"/>
                </a:solidFill>
                <a:sym typeface="Wingdings" panose="05000000000000000000" pitchFamily="2" charset="2"/>
              </a:rPr>
              <a:t>Pellico</a:t>
            </a:r>
            <a:r>
              <a:rPr lang="en-US" sz="1800" dirty="0">
                <a:solidFill>
                  <a:schemeClr val="accent6"/>
                </a:solidFill>
                <a:sym typeface="Wingdings" panose="05000000000000000000" pitchFamily="2" charset="2"/>
              </a:rPr>
              <a:t>)</a:t>
            </a:r>
            <a:endParaRPr lang="en-US" sz="1800" dirty="0">
              <a:solidFill>
                <a:schemeClr val="accent6"/>
              </a:solidFill>
            </a:endParaRPr>
          </a:p>
          <a:p>
            <a:pPr lvl="1"/>
            <a:endParaRPr lang="en-US" dirty="0">
              <a:solidFill>
                <a:srgbClr val="FF0000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09F550CC-53C7-E047-A556-AEF57AF12111}" type="datetime1">
              <a:rPr lang="en-US" smtClean="0"/>
              <a:t>10/3/2017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C. Baffes | 121.3.22 - Linac - II&amp;C | Linac Accelerator Support Systems, II&amp;C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F2F895-729E-4B84-AEBC-9E40C1906033}"/>
              </a:ext>
            </a:extLst>
          </p:cNvPr>
          <p:cNvSpPr txBox="1"/>
          <p:nvPr/>
        </p:nvSpPr>
        <p:spPr>
          <a:xfrm>
            <a:off x="6255769" y="3247236"/>
            <a:ext cx="23600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Mix of historical analogy and bottoms-up estimates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DD06A6B-BA4A-4C02-891F-2F3F03B18E04}"/>
              </a:ext>
            </a:extLst>
          </p:cNvPr>
          <p:cNvSpPr/>
          <p:nvPr/>
        </p:nvSpPr>
        <p:spPr>
          <a:xfrm>
            <a:off x="391886" y="2917367"/>
            <a:ext cx="5651862" cy="2229399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2673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Analogy-Based Cost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676" y="790495"/>
            <a:ext cx="8862647" cy="2684226"/>
          </a:xfrm>
        </p:spPr>
        <p:txBody>
          <a:bodyPr/>
          <a:lstStyle/>
          <a:p>
            <a:pPr lvl="1"/>
            <a:endParaRPr lang="en-US" dirty="0"/>
          </a:p>
          <a:p>
            <a:r>
              <a:rPr lang="en-US" sz="2000" dirty="0"/>
              <a:t>Before beam, WFE, SCL and BTL commissioning are not strongly tied</a:t>
            </a:r>
          </a:p>
          <a:p>
            <a:r>
              <a:rPr lang="en-US" sz="2000" dirty="0"/>
              <a:t>We can build an analogy for each area as follows:</a:t>
            </a:r>
          </a:p>
          <a:p>
            <a:pPr marL="0" indent="0">
              <a:buNone/>
            </a:pPr>
            <a:endParaRPr lang="en-US" sz="2000" dirty="0">
              <a:solidFill>
                <a:schemeClr val="accent6"/>
              </a:solidFill>
              <a:sym typeface="Wingdings" panose="05000000000000000000" pitchFamily="2" charset="2"/>
            </a:endParaRPr>
          </a:p>
          <a:p>
            <a:pPr lvl="1"/>
            <a:endParaRPr lang="en-US" sz="2000" dirty="0">
              <a:solidFill>
                <a:schemeClr val="accent6"/>
              </a:solidFill>
            </a:endParaRPr>
          </a:p>
          <a:p>
            <a:pPr lvl="1"/>
            <a:endParaRPr lang="en-US" dirty="0">
              <a:solidFill>
                <a:srgbClr val="FF0000"/>
              </a:solidFill>
            </a:endParaRPr>
          </a:p>
          <a:p>
            <a:pPr lvl="1"/>
            <a:endParaRPr lang="en-US" dirty="0">
              <a:solidFill>
                <a:srgbClr val="FF0000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09F550CC-53C7-E047-A556-AEF57AF12111}" type="datetime1">
              <a:rPr lang="en-US" smtClean="0"/>
              <a:t>10/3/2017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C. Baffes | 121.3.22 - Linac - II&amp;C | Linac Accelerator Support Systems, II&amp;C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85583D6-92F7-41AD-9F46-310D2D324068}"/>
              </a:ext>
            </a:extLst>
          </p:cNvPr>
          <p:cNvSpPr/>
          <p:nvPr/>
        </p:nvSpPr>
        <p:spPr>
          <a:xfrm>
            <a:off x="680133" y="2601891"/>
            <a:ext cx="2209258" cy="184820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6"/>
                </a:solidFill>
              </a:rPr>
              <a:t>WFE System</a:t>
            </a:r>
          </a:p>
          <a:p>
            <a:pPr algn="ctr"/>
            <a:r>
              <a:rPr lang="en-US" sz="2000" dirty="0">
                <a:solidFill>
                  <a:schemeClr val="accent6"/>
                </a:solidFill>
              </a:rPr>
              <a:t>accelerator + gallery + 2.1MeV beam commissioning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B27B453-D152-4153-95E2-5772FF46A2F1}"/>
              </a:ext>
            </a:extLst>
          </p:cNvPr>
          <p:cNvSpPr/>
          <p:nvPr/>
        </p:nvSpPr>
        <p:spPr>
          <a:xfrm>
            <a:off x="3449956" y="2599350"/>
            <a:ext cx="2209258" cy="18507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>
                <a:solidFill>
                  <a:schemeClr val="accent6"/>
                </a:solidFill>
              </a:rPr>
              <a:t>SCL System</a:t>
            </a:r>
          </a:p>
          <a:p>
            <a:pPr algn="ctr"/>
            <a:r>
              <a:rPr lang="en-US" sz="2000" dirty="0">
                <a:solidFill>
                  <a:schemeClr val="accent6"/>
                </a:solidFill>
              </a:rPr>
              <a:t>accelerator + gallery + warm/cold    pre-beam commissioning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552FBCC-CFDE-438E-A822-070B63B09EF5}"/>
              </a:ext>
            </a:extLst>
          </p:cNvPr>
          <p:cNvSpPr/>
          <p:nvPr/>
        </p:nvSpPr>
        <p:spPr>
          <a:xfrm>
            <a:off x="6204193" y="2588550"/>
            <a:ext cx="2209258" cy="184820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>
                <a:solidFill>
                  <a:schemeClr val="accent6"/>
                </a:solidFill>
              </a:rPr>
              <a:t>BTL System</a:t>
            </a:r>
          </a:p>
          <a:p>
            <a:pPr algn="ctr"/>
            <a:r>
              <a:rPr lang="en-US" sz="2000" dirty="0">
                <a:solidFill>
                  <a:schemeClr val="accent6"/>
                </a:solidFill>
              </a:rPr>
              <a:t>accelerator, </a:t>
            </a:r>
          </a:p>
          <a:p>
            <a:pPr algn="ctr"/>
            <a:r>
              <a:rPr lang="en-US" sz="2000" dirty="0">
                <a:solidFill>
                  <a:schemeClr val="accent6"/>
                </a:solidFill>
              </a:rPr>
              <a:t>shares SCL gallery,             + pre-beam commissioning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5C66323-6EA5-457E-913B-4F8A93812FF1}"/>
              </a:ext>
            </a:extLst>
          </p:cNvPr>
          <p:cNvSpPr/>
          <p:nvPr/>
        </p:nvSpPr>
        <p:spPr>
          <a:xfrm>
            <a:off x="435431" y="2019835"/>
            <a:ext cx="8238308" cy="2665375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976ED5-E9DC-4B53-BAC6-4D358BF1E46E}"/>
              </a:ext>
            </a:extLst>
          </p:cNvPr>
          <p:cNvSpPr txBox="1"/>
          <p:nvPr/>
        </p:nvSpPr>
        <p:spPr>
          <a:xfrm>
            <a:off x="809896" y="2098762"/>
            <a:ext cx="4849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Scope to capture with analogy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5AD6B6B-65B6-44B1-BF4E-AE9F75872A86}"/>
              </a:ext>
            </a:extLst>
          </p:cNvPr>
          <p:cNvSpPr/>
          <p:nvPr/>
        </p:nvSpPr>
        <p:spPr>
          <a:xfrm>
            <a:off x="684573" y="4964892"/>
            <a:ext cx="2209258" cy="110498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>
                <a:solidFill>
                  <a:schemeClr val="accent6"/>
                </a:solidFill>
              </a:rPr>
              <a:t>PIP2IT build-out to “MEBT 3”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82C218B-E237-42F5-B4FA-6C71FC0B883E}"/>
              </a:ext>
            </a:extLst>
          </p:cNvPr>
          <p:cNvSpPr/>
          <p:nvPr/>
        </p:nvSpPr>
        <p:spPr>
          <a:xfrm>
            <a:off x="3283130" y="4964891"/>
            <a:ext cx="2569029" cy="110498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>
                <a:solidFill>
                  <a:schemeClr val="accent6"/>
                </a:solidFill>
              </a:rPr>
              <a:t>CMTS1 buildout + LCLS2 CM installation and test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FE521BD-434F-4E5B-9E4A-CD40E7DAB32E}"/>
              </a:ext>
            </a:extLst>
          </p:cNvPr>
          <p:cNvSpPr/>
          <p:nvPr/>
        </p:nvSpPr>
        <p:spPr>
          <a:xfrm>
            <a:off x="6210167" y="4976895"/>
            <a:ext cx="2209258" cy="110498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>
                <a:solidFill>
                  <a:schemeClr val="accent6"/>
                </a:solidFill>
              </a:rPr>
              <a:t>Mu2e M4 line CD3a estimate (D. Still)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B186F4C-F0A2-4512-B178-E4F18C8D9C53}"/>
              </a:ext>
            </a:extLst>
          </p:cNvPr>
          <p:cNvCxnSpPr>
            <a:cxnSpLocks/>
            <a:stCxn id="19" idx="0"/>
            <a:endCxn id="12" idx="2"/>
          </p:cNvCxnSpPr>
          <p:nvPr/>
        </p:nvCxnSpPr>
        <p:spPr>
          <a:xfrm flipH="1" flipV="1">
            <a:off x="7308822" y="4436754"/>
            <a:ext cx="5974" cy="540141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A525EEA-8F7F-4DA0-B57A-3F6FA3E67E20}"/>
              </a:ext>
            </a:extLst>
          </p:cNvPr>
          <p:cNvCxnSpPr>
            <a:cxnSpLocks/>
            <a:stCxn id="18" idx="0"/>
            <a:endCxn id="11" idx="2"/>
          </p:cNvCxnSpPr>
          <p:nvPr/>
        </p:nvCxnSpPr>
        <p:spPr>
          <a:xfrm flipH="1" flipV="1">
            <a:off x="4554585" y="4450095"/>
            <a:ext cx="13060" cy="514796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1D9850A-F140-44E3-B2C6-2C0099E446A3}"/>
              </a:ext>
            </a:extLst>
          </p:cNvPr>
          <p:cNvCxnSpPr>
            <a:cxnSpLocks/>
            <a:stCxn id="17" idx="0"/>
            <a:endCxn id="10" idx="2"/>
          </p:cNvCxnSpPr>
          <p:nvPr/>
        </p:nvCxnSpPr>
        <p:spPr>
          <a:xfrm flipH="1" flipV="1">
            <a:off x="1784762" y="4450095"/>
            <a:ext cx="4440" cy="514797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46144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Summary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09F550CC-53C7-E047-A556-AEF57AF12111}" type="datetime1">
              <a:rPr lang="en-US" smtClean="0"/>
              <a:t>10/3/2017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C. Baffes | 121.3.22 - Linac - II&amp;C | Linac Accelerator Support Systems, II&amp;C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28600" y="5139629"/>
            <a:ext cx="8672513" cy="904998"/>
          </a:xfrm>
        </p:spPr>
        <p:txBody>
          <a:bodyPr/>
          <a:lstStyle/>
          <a:p>
            <a:r>
              <a:rPr lang="en-US" sz="2000" dirty="0"/>
              <a:t>Installation itself is ~65% of total cost</a:t>
            </a:r>
          </a:p>
          <a:p>
            <a:r>
              <a:rPr lang="en-US" sz="2000" dirty="0"/>
              <a:t>Commissioning is ~24% of total cost</a:t>
            </a:r>
          </a:p>
          <a:p>
            <a:r>
              <a:rPr lang="en-US" sz="2000" dirty="0"/>
              <a:t>Remaining ~11% is LOE, planning, stands, etc.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9CC1BA-52C8-42F3-899C-FEBFB9800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59831"/>
            <a:ext cx="8686800" cy="408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4747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Drivers and Estimate Maturity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712677"/>
            <a:ext cx="8672513" cy="1318236"/>
          </a:xfrm>
        </p:spPr>
        <p:txBody>
          <a:bodyPr/>
          <a:lstStyle/>
          <a:p>
            <a:r>
              <a:rPr lang="en-US" dirty="0"/>
              <a:t>Labor cost is the driver</a:t>
            </a:r>
          </a:p>
          <a:p>
            <a:r>
              <a:rPr lang="en-US" dirty="0"/>
              <a:t>M&amp;S costs are driven by T&amp;M and subcontracted installation tasks, e.g. Cryo Distribution System installation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06CBF588-E078-8742-8B52-4985520BE68A}" type="datetime1">
              <a:rPr lang="en-US" smtClean="0"/>
              <a:t>10/3/2017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C. Baffes | 121.3.22 - Linac - II&amp;C | Linac Accelerator Support Systems, II&amp;C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6393" y="3650985"/>
            <a:ext cx="74558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4E4E4E"/>
                </a:solidFill>
              </a:rPr>
              <a:t>P6 Base Costs = BOE + Overheads + Escalation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56" y="989097"/>
            <a:ext cx="8686800" cy="256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0319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Profile – P6 Base Cost Only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250" y="5524807"/>
            <a:ext cx="8672513" cy="73531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Costs peak during the installation window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D2727BD-33C5-D44D-B599-0CBC9FE0A2DB}" type="datetime1">
              <a:rPr lang="en-US" smtClean="0"/>
              <a:t>10/3/2017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C. Baffes | 121.3.22 - Linac - II&amp;C | Linac Accelerator Support Systems, II&amp;C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03484" y="5196258"/>
            <a:ext cx="74558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4E4E4E"/>
                </a:solidFill>
              </a:rPr>
              <a:t>P6 Base Costs = BOE + Overheads + Escalation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841DB1DF-D1AC-414B-AB1D-876F8AB3EC61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347354" y="897166"/>
          <a:ext cx="6449291" cy="4332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14674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Labor Profile – P6 Hours/FTE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250" y="5073162"/>
            <a:ext cx="8672513" cy="122152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Labor peaks during the installation window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999F0B27-4B89-9A4E-865A-85B090A0568B}" type="datetime1">
              <a:rPr lang="en-US" smtClean="0"/>
              <a:t>10/3/2017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C. Baffes | 121.3.22 - Linac - II&amp;C | Linac Accelerator Support Systems, II&amp;C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F564BEBF-5016-4141-8D6F-791938250547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959286" y="1040338"/>
          <a:ext cx="7148378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003506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89A44DC-168E-8A4B-9970-5C822CC45289}" type="datetime1">
              <a:rPr lang="en-US" smtClean="0"/>
              <a:t>10/3/2017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C. Baffes | 121.3.22 - Linac - II&amp;C | Linac Accelerator Support Systems, II&amp;C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31EF8C4-E559-4EAC-8D14-98C391CCD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Schedule – Installation &amp; Commissioning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E3AAEE2-ADF5-41CC-BE00-AA3619479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4220"/>
            <a:ext cx="9144000" cy="1989389"/>
          </a:xfrm>
          <a:prstGeom prst="rect">
            <a:avLst/>
          </a:prstGeom>
          <a:ln>
            <a:solidFill>
              <a:srgbClr val="99D6EA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256334-2B5B-480F-A478-7B54C72BE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32761"/>
            <a:ext cx="9144000" cy="1652649"/>
          </a:xfrm>
          <a:prstGeom prst="rect">
            <a:avLst/>
          </a:prstGeom>
          <a:ln>
            <a:solidFill>
              <a:srgbClr val="99D6EA"/>
            </a:solidFill>
          </a:ln>
        </p:spPr>
      </p:pic>
    </p:spTree>
    <p:extLst>
      <p:ext uri="{BB962C8B-B14F-4D97-AF65-F5344CB8AC3E}">
        <p14:creationId xmlns:p14="http://schemas.microsoft.com/office/powerpoint/2010/main" val="7993668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Installation concepts will be developed in parallel with RLS development</a:t>
            </a:r>
          </a:p>
          <a:p>
            <a:endParaRPr lang="en-US" dirty="0"/>
          </a:p>
          <a:p>
            <a:r>
              <a:rPr lang="en-US" dirty="0"/>
              <a:t>Focus of the team in the near term will be interface documentation</a:t>
            </a:r>
          </a:p>
          <a:p>
            <a:endParaRPr lang="en-US" dirty="0"/>
          </a:p>
          <a:p>
            <a:r>
              <a:rPr lang="en-US" dirty="0"/>
              <a:t>The team’s past (and future) efforts at PIP2IT provide guidance and training for the PIP2 installation effort  </a:t>
            </a:r>
          </a:p>
          <a:p>
            <a:endParaRPr lang="en-US" dirty="0"/>
          </a:p>
          <a:p>
            <a:r>
              <a:rPr lang="en-US" dirty="0"/>
              <a:t>We look forward to your feedback, thank you for your attention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73C20B1-A92E-7E49-B27F-B6C713327BF7}" type="datetime1">
              <a:rPr lang="en-US" smtClean="0"/>
              <a:t>10/3/2017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C. Baffes | 121.3.22 - Linac - II&amp;C | Linac Accelerator Support Systems, II&amp;C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812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Me: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PIP2 Roles</a:t>
            </a:r>
          </a:p>
          <a:p>
            <a:pPr lvl="1"/>
            <a:r>
              <a:rPr lang="en-US" dirty="0"/>
              <a:t>L3 Manager for General Support Services</a:t>
            </a:r>
          </a:p>
          <a:p>
            <a:pPr lvl="1"/>
            <a:r>
              <a:rPr lang="en-US" dirty="0"/>
              <a:t>L3 Manager for Installation, Integration and Commissioning</a:t>
            </a:r>
          </a:p>
          <a:p>
            <a:pPr lvl="1"/>
            <a:r>
              <a:rPr lang="en-US" dirty="0"/>
              <a:t>Installation lead for PIP2IT</a:t>
            </a:r>
          </a:p>
          <a:p>
            <a:pPr lvl="1"/>
            <a:endParaRPr lang="en-US" dirty="0"/>
          </a:p>
          <a:p>
            <a:r>
              <a:rPr lang="en-US" dirty="0"/>
              <a:t>Other Fermilab experience</a:t>
            </a:r>
          </a:p>
          <a:p>
            <a:pPr lvl="1"/>
            <a:r>
              <a:rPr lang="en-US" dirty="0"/>
              <a:t>Participated in build-out of FAST, PIP2IT, and CMTS1 machines</a:t>
            </a:r>
          </a:p>
          <a:p>
            <a:pPr lvl="1"/>
            <a:r>
              <a:rPr lang="en-US" dirty="0"/>
              <a:t>Led design and installation of FAST 50 and 300MeV beamlines</a:t>
            </a:r>
          </a:p>
          <a:p>
            <a:pPr lvl="1"/>
            <a:r>
              <a:rPr lang="en-US" dirty="0"/>
              <a:t>Led installation of 1.3GHz CC1 and CM2 cryomodules at FAST</a:t>
            </a:r>
          </a:p>
          <a:p>
            <a:pPr lvl="1"/>
            <a:r>
              <a:rPr lang="en-US" dirty="0"/>
              <a:t>Led installation of first LCLS2 cryomodule in CMTS1 test stand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0AF49F1-6B04-264A-8CFA-2B0F50F2ECB1}" type="datetime1">
              <a:rPr lang="en-US" smtClean="0"/>
              <a:t>10/3/2017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C. Baffes | 121.3.22 - Linac - II&amp;C | Linac Accelerator Support Systems, II&amp;C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1582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67D25D36-5E77-5841-A7D1-415E57E5D384}" type="datetime1">
              <a:rPr lang="en-US" smtClean="0"/>
              <a:t>10/3/2017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C. Baffes | 121.3.22 - Linac - II&amp;C | Linac Accelerator Support Systems, II&amp;C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885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04772"/>
            <a:ext cx="8686800" cy="427877"/>
          </a:xfrm>
        </p:spPr>
        <p:txBody>
          <a:bodyPr/>
          <a:lstStyle/>
          <a:p>
            <a:r>
              <a:rPr lang="en-US" dirty="0"/>
              <a:t>Scope and Deliverables for II&amp;C WBS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509" y="935718"/>
            <a:ext cx="8672513" cy="4987867"/>
          </a:xfrm>
        </p:spPr>
        <p:txBody>
          <a:bodyPr/>
          <a:lstStyle/>
          <a:p>
            <a:r>
              <a:rPr lang="en-US" sz="2200" dirty="0">
                <a:solidFill>
                  <a:schemeClr val="accent6"/>
                </a:solidFill>
              </a:rPr>
              <a:t>Management and coordination (121.3.22.2)</a:t>
            </a:r>
          </a:p>
          <a:p>
            <a:r>
              <a:rPr lang="en-US" sz="2200" dirty="0">
                <a:solidFill>
                  <a:schemeClr val="accent6"/>
                </a:solidFill>
              </a:rPr>
              <a:t>Installation planning (121.3.22.3)</a:t>
            </a:r>
          </a:p>
          <a:p>
            <a:pPr lvl="1"/>
            <a:r>
              <a:rPr lang="en-US" sz="2000" dirty="0">
                <a:solidFill>
                  <a:schemeClr val="accent6"/>
                </a:solidFill>
              </a:rPr>
              <a:t>Creation of an installation plan</a:t>
            </a:r>
          </a:p>
          <a:p>
            <a:pPr lvl="1"/>
            <a:r>
              <a:rPr lang="en-US" sz="2000" dirty="0">
                <a:solidFill>
                  <a:schemeClr val="accent6"/>
                </a:solidFill>
              </a:rPr>
              <a:t>PIP2 3D CAD model</a:t>
            </a:r>
          </a:p>
          <a:p>
            <a:pPr lvl="1"/>
            <a:r>
              <a:rPr lang="en-US" sz="2000" dirty="0">
                <a:solidFill>
                  <a:schemeClr val="accent6"/>
                </a:solidFill>
              </a:rPr>
              <a:t>CM and magnet stands, in-tunnel cryomodule mover</a:t>
            </a:r>
          </a:p>
          <a:p>
            <a:r>
              <a:rPr lang="en-US" sz="2200" dirty="0">
                <a:solidFill>
                  <a:schemeClr val="accent6"/>
                </a:solidFill>
              </a:rPr>
              <a:t>Linac Accelerator Installation (121.3.22.4)</a:t>
            </a:r>
          </a:p>
          <a:p>
            <a:pPr lvl="1"/>
            <a:r>
              <a:rPr lang="en-US" sz="2000" dirty="0">
                <a:solidFill>
                  <a:schemeClr val="accent6"/>
                </a:solidFill>
              </a:rPr>
              <a:t>Installation at the tunnel elevation (WFE, SCL, BTL/BAL)</a:t>
            </a:r>
          </a:p>
          <a:p>
            <a:pPr lvl="1"/>
            <a:r>
              <a:rPr lang="en-US" sz="2000" dirty="0">
                <a:solidFill>
                  <a:schemeClr val="accent6"/>
                </a:solidFill>
              </a:rPr>
              <a:t>Broken out as a WBS to match phasing of beneficial occupancy</a:t>
            </a:r>
          </a:p>
          <a:p>
            <a:r>
              <a:rPr lang="en-US" sz="2200" dirty="0">
                <a:solidFill>
                  <a:schemeClr val="accent6"/>
                </a:solidFill>
              </a:rPr>
              <a:t>Linac Gallery Installation (121.3.22.5)</a:t>
            </a:r>
          </a:p>
          <a:p>
            <a:pPr lvl="1"/>
            <a:r>
              <a:rPr lang="en-US" sz="2000" dirty="0">
                <a:solidFill>
                  <a:schemeClr val="accent6"/>
                </a:solidFill>
              </a:rPr>
              <a:t>Installation at the gallery elevation (Highbay + SCL gallery)</a:t>
            </a:r>
          </a:p>
          <a:p>
            <a:pPr lvl="1"/>
            <a:r>
              <a:rPr lang="en-US" sz="2000" dirty="0">
                <a:solidFill>
                  <a:schemeClr val="accent6"/>
                </a:solidFill>
              </a:rPr>
              <a:t>Broken out as a WBS to match phasing of beneficial occupancy</a:t>
            </a:r>
          </a:p>
          <a:p>
            <a:r>
              <a:rPr lang="en-US" sz="2200" dirty="0">
                <a:solidFill>
                  <a:schemeClr val="accent6"/>
                </a:solidFill>
              </a:rPr>
              <a:t>Linac Commissioning (121.3.22.6)</a:t>
            </a:r>
          </a:p>
          <a:p>
            <a:pPr lvl="1"/>
            <a:r>
              <a:rPr lang="en-US" sz="2000" dirty="0">
                <a:solidFill>
                  <a:schemeClr val="accent6"/>
                </a:solidFill>
              </a:rPr>
              <a:t>Begins with ORC for power in a given subsystem</a:t>
            </a:r>
          </a:p>
          <a:p>
            <a:pPr lvl="1"/>
            <a:r>
              <a:rPr lang="en-US" sz="2000" dirty="0">
                <a:solidFill>
                  <a:schemeClr val="accent6"/>
                </a:solidFill>
              </a:rPr>
              <a:t>Ends with achievement of project KPPs</a:t>
            </a:r>
          </a:p>
          <a:p>
            <a:pPr lvl="1"/>
            <a:endParaRPr lang="en-US" dirty="0">
              <a:solidFill>
                <a:srgbClr val="FF0000"/>
              </a:solidFill>
            </a:endParaRPr>
          </a:p>
          <a:p>
            <a:pPr lvl="1"/>
            <a:endParaRPr lang="en-US" dirty="0">
              <a:solidFill>
                <a:srgbClr val="FF0000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09F550CC-53C7-E047-A556-AEF57AF12111}" type="datetime1">
              <a:rPr lang="en-US" smtClean="0"/>
              <a:t>10/3/2017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C. Baffes | 121.3.22 - Linac - II&amp;C | Linac Accelerator Support Systems, II&amp;C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</p:spTree>
    <p:extLst>
      <p:ext uri="{BB962C8B-B14F-4D97-AF65-F5344CB8AC3E}">
        <p14:creationId xmlns:p14="http://schemas.microsoft.com/office/powerpoint/2010/main" val="1139797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KPPs in the II&amp;C Phase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8881BBE-CB35-2648-A699-DF6BC26233F9}" type="datetime1">
              <a:rPr lang="en-US" smtClean="0"/>
              <a:t>10/3/2017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C. Baffes | 121.3.22 - Linac - II&amp;C | Linac Accelerator Support Systems, II&amp;C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8211DA7D-36C6-418A-8CD9-A3B419BE8C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8851118"/>
              </p:ext>
            </p:extLst>
          </p:nvPr>
        </p:nvGraphicFramePr>
        <p:xfrm>
          <a:off x="429419" y="933938"/>
          <a:ext cx="8263891" cy="52671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027">
                  <a:extLst>
                    <a:ext uri="{9D8B030D-6E8A-4147-A177-3AD203B41FA5}">
                      <a16:colId xmlns:a16="http://schemas.microsoft.com/office/drawing/2014/main" val="1976065147"/>
                    </a:ext>
                  </a:extLst>
                </a:gridCol>
                <a:gridCol w="1521572">
                  <a:extLst>
                    <a:ext uri="{9D8B030D-6E8A-4147-A177-3AD203B41FA5}">
                      <a16:colId xmlns:a16="http://schemas.microsoft.com/office/drawing/2014/main" val="3448556217"/>
                    </a:ext>
                  </a:extLst>
                </a:gridCol>
                <a:gridCol w="2382982">
                  <a:extLst>
                    <a:ext uri="{9D8B030D-6E8A-4147-A177-3AD203B41FA5}">
                      <a16:colId xmlns:a16="http://schemas.microsoft.com/office/drawing/2014/main" val="1557529597"/>
                    </a:ext>
                  </a:extLst>
                </a:gridCol>
                <a:gridCol w="2190275">
                  <a:extLst>
                    <a:ext uri="{9D8B030D-6E8A-4147-A177-3AD203B41FA5}">
                      <a16:colId xmlns:a16="http://schemas.microsoft.com/office/drawing/2014/main" val="761176313"/>
                    </a:ext>
                  </a:extLst>
                </a:gridCol>
                <a:gridCol w="1931035">
                  <a:extLst>
                    <a:ext uri="{9D8B030D-6E8A-4147-A177-3AD203B41FA5}">
                      <a16:colId xmlns:a16="http://schemas.microsoft.com/office/drawing/2014/main" val="3044102476"/>
                    </a:ext>
                  </a:extLst>
                </a:gridCol>
              </a:tblGrid>
              <a:tr h="59397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</a:rPr>
                        <a:t>#</a:t>
                      </a:r>
                      <a:endParaRPr lang="en-US" sz="160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Description of Scope</a:t>
                      </a:r>
                      <a:endParaRPr lang="en-US" sz="1600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Threshold KPP</a:t>
                      </a:r>
                      <a:endParaRPr lang="en-US" sz="1600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</a:rPr>
                        <a:t>Objective KPP</a:t>
                      </a:r>
                      <a:endParaRPr lang="en-US" sz="160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II&amp;C Phase Comments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4159456"/>
                  </a:ext>
                </a:extLst>
              </a:tr>
              <a:tr h="95036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</a:rPr>
                        <a:t>1</a:t>
                      </a:r>
                      <a:endParaRPr lang="en-US" sz="160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SRF linac</a:t>
                      </a:r>
                      <a:endParaRPr lang="en-US" sz="1600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700 MeV beam delivered to the Booster Injection Region </a:t>
                      </a:r>
                      <a:endParaRPr lang="en-US" sz="1600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800 MeV beam delivered to Booster Injection Region</a:t>
                      </a:r>
                      <a:endParaRPr lang="en-US" sz="1600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Linac II&amp;C phase ends when KPP is achieved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71335664"/>
                  </a:ext>
                </a:extLst>
              </a:tr>
              <a:tr h="56024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</a:rPr>
                        <a:t>2</a:t>
                      </a:r>
                      <a:endParaRPr lang="en-US" sz="160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4C97"/>
                          </a:solidFill>
                          <a:effectLst/>
                          <a:latin typeface="+mj-lt"/>
                        </a:rPr>
                        <a:t>Booster upgrades</a:t>
                      </a:r>
                      <a:endParaRPr lang="en-US" sz="1600" dirty="0">
                        <a:solidFill>
                          <a:srgbClr val="004C97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L11 Booster injection region hardware installed in the Booster.  </a:t>
                      </a:r>
                      <a:r>
                        <a:rPr lang="en-US" sz="1600" dirty="0">
                          <a:solidFill>
                            <a:srgbClr val="004C97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Linac beam injected and circulated in the Booster</a:t>
                      </a:r>
                      <a:r>
                        <a:rPr lang="en-US" sz="16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en-US" sz="1600" dirty="0">
                        <a:solidFill>
                          <a:srgbClr val="004C97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4C97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 GeV beam transmitted through Booster and delivered to Recycler Ring.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004C97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4C97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Booster beam commissioning is in II&amp;C scope.  Commissioning activities before beam are not. 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34581741"/>
                  </a:ext>
                </a:extLst>
              </a:tr>
              <a:tr h="133009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</a:rPr>
                        <a:t>3</a:t>
                      </a:r>
                      <a:endParaRPr lang="en-US" sz="160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Cryogenic Infrastructure</a:t>
                      </a:r>
                      <a:endParaRPr lang="en-US" sz="1600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Cryogenic plant and distribution lines ready to support pulsed RF operation, and operated to 2 K.</a:t>
                      </a:r>
                      <a:endParaRPr lang="en-US" sz="1600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Cryogenic plant and distribution lines ready to support CW RF operation, and operated to 2 K.</a:t>
                      </a:r>
                      <a:endParaRPr lang="en-US" sz="1600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Threshold KPP achieved when SCL achieves 2K.  Cryo operations off-project thereafter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79018204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</a:rPr>
                        <a:t>4</a:t>
                      </a:r>
                      <a:endParaRPr lang="en-US" sz="160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j-lt"/>
                        </a:rPr>
                        <a:t>Civil Construction</a:t>
                      </a:r>
                      <a:endParaRPr lang="en-US" sz="16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Not in II&amp;C scope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06995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471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04728"/>
            <a:ext cx="8686800" cy="427877"/>
          </a:xfrm>
        </p:spPr>
        <p:txBody>
          <a:bodyPr/>
          <a:lstStyle/>
          <a:p>
            <a:r>
              <a:rPr lang="en-US" dirty="0"/>
              <a:t>II&amp;C WBS L3 System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94993"/>
            <a:ext cx="8672513" cy="4987867"/>
          </a:xfrm>
        </p:spPr>
        <p:txBody>
          <a:bodyPr/>
          <a:lstStyle/>
          <a:p>
            <a:r>
              <a:rPr lang="en-US" dirty="0"/>
              <a:t>Functional</a:t>
            </a:r>
          </a:p>
          <a:p>
            <a:pPr lvl="1"/>
            <a:r>
              <a:rPr lang="en-US" sz="2000" dirty="0"/>
              <a:t>Execute installation scope as defined in L3-L3 ICDs</a:t>
            </a:r>
          </a:p>
          <a:p>
            <a:pPr lvl="1"/>
            <a:r>
              <a:rPr lang="en-US" sz="2000" dirty="0"/>
              <a:t>Execute commissioning (at super-system and machine levels)</a:t>
            </a:r>
          </a:p>
          <a:p>
            <a:pPr lvl="1"/>
            <a:r>
              <a:rPr lang="en-US" sz="2000" dirty="0"/>
              <a:t>Achieve KPPs #3 (cryo), #1 (beam delivery to booster), #2 (beam extracted from booster)</a:t>
            </a:r>
          </a:p>
          <a:p>
            <a:r>
              <a:rPr lang="en-US" dirty="0"/>
              <a:t>Performance</a:t>
            </a:r>
          </a:p>
          <a:p>
            <a:pPr lvl="1"/>
            <a:r>
              <a:rPr lang="en-US" sz="2000" dirty="0"/>
              <a:t>Perform value engineering to minimize cost, schedule, risk</a:t>
            </a:r>
          </a:p>
          <a:p>
            <a:pPr lvl="1"/>
            <a:r>
              <a:rPr lang="en-US" sz="2000" dirty="0"/>
              <a:t>Take most direct path to achievement of KPPs</a:t>
            </a:r>
          </a:p>
          <a:p>
            <a:pPr lvl="1"/>
            <a:r>
              <a:rPr lang="en-US" sz="2000" dirty="0"/>
              <a:t>In collaboration with Systems Engineering and ESH&amp;Q, ensure all documentation is delivered and in place</a:t>
            </a:r>
          </a:p>
          <a:p>
            <a:r>
              <a:rPr lang="en-US" dirty="0"/>
              <a:t>ESH&amp;Q</a:t>
            </a:r>
          </a:p>
          <a:p>
            <a:pPr lvl="1"/>
            <a:r>
              <a:rPr lang="en-US" sz="2000" dirty="0"/>
              <a:t>Adhere to all FESHM requirements</a:t>
            </a:r>
          </a:p>
          <a:p>
            <a:pPr lvl="1"/>
            <a:r>
              <a:rPr lang="en-US" sz="2000" dirty="0"/>
              <a:t>Adhere to the Integrated ES&amp;H Management Plan (Doc </a:t>
            </a:r>
            <a:r>
              <a:rPr lang="en-US" sz="2000" dirty="0">
                <a:hlinkClick r:id="rId2"/>
              </a:rPr>
              <a:t>141</a:t>
            </a:r>
            <a:r>
              <a:rPr lang="en-US" sz="2000" dirty="0"/>
              <a:t>)</a:t>
            </a:r>
          </a:p>
          <a:p>
            <a:pPr lvl="1"/>
            <a:r>
              <a:rPr lang="en-US" sz="2000" dirty="0"/>
              <a:t>Adhere to the Quality Assurance Program (Doc </a:t>
            </a:r>
            <a:r>
              <a:rPr lang="en-US" sz="2000" dirty="0">
                <a:hlinkClick r:id="rId3"/>
              </a:rPr>
              <a:t>142</a:t>
            </a:r>
            <a:r>
              <a:rPr lang="en-US" sz="2000" dirty="0"/>
              <a:t>)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369817DA-B268-5D4F-BFB2-A9DA49C85981}" type="datetime1">
              <a:rPr lang="en-US" smtClean="0"/>
              <a:t>10/3/2017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C. Baffes | 121.3.22 - Linac - II&amp;C | Linac Accelerator Support Systems, II&amp;C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</p:spTree>
    <p:extLst>
      <p:ext uri="{BB962C8B-B14F-4D97-AF65-F5344CB8AC3E}">
        <p14:creationId xmlns:p14="http://schemas.microsoft.com/office/powerpoint/2010/main" val="1709011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Interfaces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F9F6F7C-03DE-0A4E-8EC8-B17A2C0B14E1}" type="datetime1">
              <a:rPr lang="en-US" smtClean="0"/>
              <a:t>10/3/2017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C. Baffes | 121.3.22 - Linac - II&amp;C | Linac Accelerator Support Systems, II&amp;C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4D06EC3-3B99-4E87-8F9E-D047F1E39D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088649"/>
            <a:ext cx="8672513" cy="489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158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Interfaces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II&amp;C must interface with nearly every Linac L3</a:t>
            </a:r>
          </a:p>
          <a:p>
            <a:endParaRPr lang="en-US" dirty="0">
              <a:solidFill>
                <a:schemeClr val="accent6"/>
              </a:solidFill>
            </a:endParaRPr>
          </a:p>
          <a:p>
            <a:r>
              <a:rPr lang="en-US" dirty="0">
                <a:solidFill>
                  <a:schemeClr val="accent6"/>
                </a:solidFill>
              </a:rPr>
              <a:t>Currently, interface assumptions are negotiated, but documented in the CD1 BoE documents</a:t>
            </a:r>
          </a:p>
          <a:p>
            <a:endParaRPr lang="en-US" dirty="0">
              <a:solidFill>
                <a:schemeClr val="accent6"/>
              </a:solidFill>
            </a:endParaRPr>
          </a:p>
          <a:p>
            <a:r>
              <a:rPr lang="en-US" dirty="0">
                <a:solidFill>
                  <a:schemeClr val="accent6"/>
                </a:solidFill>
              </a:rPr>
              <a:t>Plan for CD2 is to develop L3-L3 ICDs documenting II&amp;C interfaces and requirements </a:t>
            </a:r>
          </a:p>
          <a:p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F9F6F7C-03DE-0A4E-8EC8-B17A2C0B14E1}" type="datetime1">
              <a:rPr lang="en-US" smtClean="0"/>
              <a:t>10/3/2017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C. Baffes | 121.3.22 - Linac - II&amp;C | Linac Accelerator Support Systems, II&amp;C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</p:spTree>
    <p:extLst>
      <p:ext uri="{BB962C8B-B14F-4D97-AF65-F5344CB8AC3E}">
        <p14:creationId xmlns:p14="http://schemas.microsoft.com/office/powerpoint/2010/main" val="2299494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Conceptual Design and Design Maturity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5167749"/>
          </a:xfrm>
        </p:spPr>
        <p:txBody>
          <a:bodyPr>
            <a:normAutofit/>
          </a:bodyPr>
          <a:lstStyle/>
          <a:p>
            <a:r>
              <a:rPr lang="en-US" dirty="0"/>
              <a:t>Concepts for II&amp;C are just beginning</a:t>
            </a:r>
          </a:p>
          <a:p>
            <a:pPr lvl="1"/>
            <a:r>
              <a:rPr lang="en-US" dirty="0"/>
              <a:t>Plan is to allow cryomodule RLS to develop further, and use this as the framework to plan installation in more detail (pre CD2)</a:t>
            </a:r>
          </a:p>
          <a:p>
            <a:pPr lvl="1"/>
            <a:r>
              <a:rPr lang="en-US" dirty="0"/>
              <a:t>Working within a time window dictated by the pace of cryomodule delivery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FCBB9DE-8E9E-CB48-8B1F-7ADF62DAF4CD}" type="datetime1">
              <a:rPr lang="en-US" smtClean="0"/>
              <a:t>10/3/2017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C. Baffes | 121.3.22 - Linac - II&amp;C | Linac Accelerator Support Systems, II&amp;C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</p:spTree>
    <p:extLst>
      <p:ext uri="{BB962C8B-B14F-4D97-AF65-F5344CB8AC3E}">
        <p14:creationId xmlns:p14="http://schemas.microsoft.com/office/powerpoint/2010/main" val="3622287949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Partnerships_PPT_090915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3D17A152F8CA44A95588D9440E0A03" ma:contentTypeVersion="3" ma:contentTypeDescription="Create a new document." ma:contentTypeScope="" ma:versionID="a2ac3a4fb08969989250a758a5950be2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bc46782115e7dfa4fabf0fe74a7b6865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9CB6ABB5-8F35-4442-A096-1590B930434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CB03382-2E78-4944-BB95-D9CE5573A4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F92619A-EA3F-48C6-8353-0E1D78874E9E}">
  <ds:schemaRefs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microsoft.com/office/infopath/2007/PartnerControls"/>
    <ds:schemaRef ds:uri="http://www.w3.org/XML/1998/namespace"/>
    <ds:schemaRef ds:uri="http://purl.org/dc/dcmitype/"/>
    <ds:schemaRef ds:uri="http://schemas.openxmlformats.org/package/2006/metadata/core-properties"/>
    <ds:schemaRef ds:uri="http://schemas.microsoft.com/sharepoint/v3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FNAL_Partnership_PowerPoint_4x3_100716</Template>
  <TotalTime>14475</TotalTime>
  <Words>2484</Words>
  <Application>Microsoft Office PowerPoint</Application>
  <PresentationFormat>On-screen Show (4:3)</PresentationFormat>
  <Paragraphs>416</Paragraphs>
  <Slides>30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ＭＳ Ｐゴシック</vt:lpstr>
      <vt:lpstr>Arial</vt:lpstr>
      <vt:lpstr>Calibri</vt:lpstr>
      <vt:lpstr>Geneva</vt:lpstr>
      <vt:lpstr>Helvetica</vt:lpstr>
      <vt:lpstr>Wingdings</vt:lpstr>
      <vt:lpstr>FermilabPartnerships_PPT_090915</vt:lpstr>
      <vt:lpstr>PowerPoint Presentation</vt:lpstr>
      <vt:lpstr>Outline</vt:lpstr>
      <vt:lpstr>About Me:</vt:lpstr>
      <vt:lpstr>Scope and Deliverables for II&amp;C WBS</vt:lpstr>
      <vt:lpstr>KPPs in the II&amp;C Phase</vt:lpstr>
      <vt:lpstr>II&amp;C WBS L3 System Requirements</vt:lpstr>
      <vt:lpstr>Interfaces</vt:lpstr>
      <vt:lpstr>Interfaces</vt:lpstr>
      <vt:lpstr>Conceptual Design and Design Maturity</vt:lpstr>
      <vt:lpstr>Conceptual Design and Design Maturity</vt:lpstr>
      <vt:lpstr>Warm Front End Installation</vt:lpstr>
      <vt:lpstr>SCL Installation</vt:lpstr>
      <vt:lpstr>BTL Installation</vt:lpstr>
      <vt:lpstr>Conceptual Design – II&amp;C Design Scope</vt:lpstr>
      <vt:lpstr>Progress to date</vt:lpstr>
      <vt:lpstr>PIP2IT II&amp;C Lessons Learned</vt:lpstr>
      <vt:lpstr>Design Review Plan - Installation</vt:lpstr>
      <vt:lpstr>Design Review Plan - Commissioning</vt:lpstr>
      <vt:lpstr>ESH&amp;Q</vt:lpstr>
      <vt:lpstr>Risk: Installation and Commissioning</vt:lpstr>
      <vt:lpstr>BOE Summary</vt:lpstr>
      <vt:lpstr>Cost Estimate Methodology</vt:lpstr>
      <vt:lpstr>Analogy-Based Cost Model</vt:lpstr>
      <vt:lpstr>Cost Summary</vt:lpstr>
      <vt:lpstr>Cost Drivers and Estimate Maturity</vt:lpstr>
      <vt:lpstr>Cost Profile – P6 Base Cost Only</vt:lpstr>
      <vt:lpstr>Labor Profile – P6 Hours/FTE</vt:lpstr>
      <vt:lpstr>Schedule – Installation &amp; Commissioning</vt:lpstr>
      <vt:lpstr>Summary</vt:lpstr>
      <vt:lpstr>END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 L Kaducak</dc:creator>
  <cp:lastModifiedBy>Curt Baffes</cp:lastModifiedBy>
  <cp:revision>221</cp:revision>
  <cp:lastPrinted>2014-01-20T19:40:21Z</cp:lastPrinted>
  <dcterms:created xsi:type="dcterms:W3CDTF">2017-04-21T15:07:14Z</dcterms:created>
  <dcterms:modified xsi:type="dcterms:W3CDTF">2017-10-04T01:53:34Z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0x010100243D17A152F8CA44A95588D9440E0A03</vt:lpwstr>
  </property>
</Properties>
</file>