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svg" ContentType="image/svg+xml"/>
  <Default Extension="jp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86" r:id="rId5"/>
    <p:sldId id="360" r:id="rId6"/>
    <p:sldId id="413" r:id="rId7"/>
    <p:sldId id="362" r:id="rId8"/>
    <p:sldId id="388" r:id="rId9"/>
    <p:sldId id="389" r:id="rId10"/>
    <p:sldId id="390" r:id="rId11"/>
    <p:sldId id="391" r:id="rId12"/>
    <p:sldId id="395" r:id="rId13"/>
    <p:sldId id="409" r:id="rId14"/>
    <p:sldId id="394" r:id="rId15"/>
    <p:sldId id="364" r:id="rId16"/>
    <p:sldId id="365" r:id="rId17"/>
    <p:sldId id="369" r:id="rId18"/>
    <p:sldId id="376" r:id="rId19"/>
    <p:sldId id="411" r:id="rId20"/>
    <p:sldId id="408" r:id="rId21"/>
    <p:sldId id="396" r:id="rId22"/>
    <p:sldId id="397" r:id="rId23"/>
    <p:sldId id="398" r:id="rId24"/>
    <p:sldId id="406" r:id="rId25"/>
    <p:sldId id="402" r:id="rId26"/>
    <p:sldId id="405" r:id="rId27"/>
    <p:sldId id="407" r:id="rId28"/>
    <p:sldId id="323" r:id="rId29"/>
    <p:sldId id="312" r:id="rId30"/>
    <p:sldId id="324" r:id="rId31"/>
    <p:sldId id="307" r:id="rId32"/>
    <p:sldId id="310" r:id="rId33"/>
    <p:sldId id="308" r:id="rId34"/>
    <p:sldId id="309" r:id="rId35"/>
    <p:sldId id="410" r:id="rId36"/>
    <p:sldId id="306" r:id="rId37"/>
    <p:sldId id="315" r:id="rId38"/>
    <p:sldId id="317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17628C6E-6416-4082-BA90-A778F37EEFA4}">
          <p14:sldIdLst>
            <p14:sldId id="286"/>
            <p14:sldId id="360"/>
            <p14:sldId id="413"/>
            <p14:sldId id="362"/>
            <p14:sldId id="388"/>
            <p14:sldId id="389"/>
            <p14:sldId id="390"/>
          </p14:sldIdLst>
        </p14:section>
        <p14:section name="Conceptual Design" id="{6EAA9103-054A-4808-AB08-07AC18000310}">
          <p14:sldIdLst>
            <p14:sldId id="391"/>
            <p14:sldId id="395"/>
            <p14:sldId id="409"/>
            <p14:sldId id="394"/>
            <p14:sldId id="364"/>
            <p14:sldId id="365"/>
            <p14:sldId id="369"/>
            <p14:sldId id="376"/>
            <p14:sldId id="411"/>
            <p14:sldId id="408"/>
            <p14:sldId id="396"/>
            <p14:sldId id="397"/>
            <p14:sldId id="398"/>
            <p14:sldId id="406"/>
            <p14:sldId id="402"/>
            <p14:sldId id="405"/>
            <p14:sldId id="407"/>
            <p14:sldId id="323"/>
            <p14:sldId id="312"/>
            <p14:sldId id="324"/>
            <p14:sldId id="307"/>
            <p14:sldId id="310"/>
            <p14:sldId id="308"/>
            <p14:sldId id="309"/>
            <p14:sldId id="410"/>
            <p14:sldId id="306"/>
            <p14:sldId id="315"/>
            <p14:sldId id="31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ndya Chakravarty x3000 32348N" initials="ACx3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2D62"/>
    <a:srgbClr val="4E4E4E"/>
    <a:srgbClr val="404040"/>
    <a:srgbClr val="004C97"/>
    <a:srgbClr val="63666A"/>
    <a:srgbClr val="99D6EA"/>
    <a:srgbClr val="505050"/>
    <a:srgbClr val="A7A8AA"/>
    <a:srgbClr val="00308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126" d="100"/>
          <a:sy n="126" d="100"/>
        </p:scale>
        <p:origin x="-472" y="-11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48" Type="http://schemas.microsoft.com/office/2016/11/relationships/changesInfo" Target="changesInfos/changesInfo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kadiy L Klebaner" userId="f31f6de0-6cd3-4c22-b0e7-9a49900462a2" providerId="ADAL" clId="{5AC98F35-1C1A-444D-999D-D1A755C3DCFB}"/>
    <pc:docChg chg="custSel modSld">
      <pc:chgData name="Arkadiy L Klebaner" userId="f31f6de0-6cd3-4c22-b0e7-9a49900462a2" providerId="ADAL" clId="{5AC98F35-1C1A-444D-999D-D1A755C3DCFB}" dt="2017-10-06T16:55:25.703" v="3"/>
      <pc:docMkLst>
        <pc:docMk/>
      </pc:docMkLst>
      <pc:sldChg chg="addSp delSp">
        <pc:chgData name="Arkadiy L Klebaner" userId="f31f6de0-6cd3-4c22-b0e7-9a49900462a2" providerId="ADAL" clId="{5AC98F35-1C1A-444D-999D-D1A755C3DCFB}" dt="2017-10-06T16:54:50.918" v="1"/>
        <pc:sldMkLst>
          <pc:docMk/>
          <pc:sldMk cId="3496429167" sldId="307"/>
        </pc:sldMkLst>
        <pc:picChg chg="add">
          <ac:chgData name="Arkadiy L Klebaner" userId="f31f6de0-6cd3-4c22-b0e7-9a49900462a2" providerId="ADAL" clId="{5AC98F35-1C1A-444D-999D-D1A755C3DCFB}" dt="2017-10-06T16:54:50.918" v="1"/>
          <ac:picMkLst>
            <pc:docMk/>
            <pc:sldMk cId="3496429167" sldId="307"/>
            <ac:picMk id="9" creationId="{58F6B1E7-D32A-40DF-AFA7-0074F200D632}"/>
          </ac:picMkLst>
        </pc:picChg>
        <pc:picChg chg="del">
          <ac:chgData name="Arkadiy L Klebaner" userId="f31f6de0-6cd3-4c22-b0e7-9a49900462a2" providerId="ADAL" clId="{5AC98F35-1C1A-444D-999D-D1A755C3DCFB}" dt="2017-10-06T16:54:45.786" v="0" actId="478"/>
          <ac:picMkLst>
            <pc:docMk/>
            <pc:sldMk cId="3496429167" sldId="307"/>
            <ac:picMk id="11" creationId="{A772F369-E169-4738-8411-F994A4E49663}"/>
          </ac:picMkLst>
        </pc:picChg>
      </pc:sldChg>
      <pc:sldChg chg="addSp delSp">
        <pc:chgData name="Arkadiy L Klebaner" userId="f31f6de0-6cd3-4c22-b0e7-9a49900462a2" providerId="ADAL" clId="{5AC98F35-1C1A-444D-999D-D1A755C3DCFB}" dt="2017-10-06T16:55:25.703" v="3"/>
        <pc:sldMkLst>
          <pc:docMk/>
          <pc:sldMk cId="2820169055" sldId="309"/>
        </pc:sldMkLst>
        <pc:graphicFrameChg chg="del">
          <ac:chgData name="Arkadiy L Klebaner" userId="f31f6de0-6cd3-4c22-b0e7-9a49900462a2" providerId="ADAL" clId="{5AC98F35-1C1A-444D-999D-D1A755C3DCFB}" dt="2017-10-06T16:55:20.378" v="2"/>
          <ac:graphicFrameMkLst>
            <pc:docMk/>
            <pc:sldMk cId="2820169055" sldId="309"/>
            <ac:graphicFrameMk id="10" creationId="{4EFBF334-EE62-45B7-97EC-B1C9979014C2}"/>
          </ac:graphicFrameMkLst>
        </pc:graphicFrameChg>
        <pc:picChg chg="add">
          <ac:chgData name="Arkadiy L Klebaner" userId="f31f6de0-6cd3-4c22-b0e7-9a49900462a2" providerId="ADAL" clId="{5AC98F35-1C1A-444D-999D-D1A755C3DCFB}" dt="2017-10-06T16:55:25.703" v="3"/>
          <ac:picMkLst>
            <pc:docMk/>
            <pc:sldMk cId="2820169055" sldId="309"/>
            <ac:picMk id="9" creationId="{8000045F-B6F1-40A4-B41A-2735FEB7F2B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'Cryo CP Base'!$A$35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'Cryo CP Base'!$B$34:$H$34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'Cryo CP Base'!$B$35:$H$35</c:f>
              <c:numCache>
                <c:formatCode>_("$"* #,##0.0_);_("$"* \(#,##0.0\);_("$"* "-"?_);_(@_)</c:formatCode>
                <c:ptCount val="7"/>
                <c:pt idx="0">
                  <c:v>664.3469999999999</c:v>
                </c:pt>
                <c:pt idx="1">
                  <c:v>408.5059999999999</c:v>
                </c:pt>
                <c:pt idx="2">
                  <c:v>868.4609999999999</c:v>
                </c:pt>
                <c:pt idx="3">
                  <c:v>1236.447</c:v>
                </c:pt>
                <c:pt idx="4">
                  <c:v>1911.767</c:v>
                </c:pt>
                <c:pt idx="5">
                  <c:v>2113.09</c:v>
                </c:pt>
                <c:pt idx="6">
                  <c:v>404.21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03-4185-BA84-51041189985E}"/>
            </c:ext>
          </c:extLst>
        </c:ser>
        <c:ser>
          <c:idx val="1"/>
          <c:order val="1"/>
          <c:tx>
            <c:strRef>
              <c:f>'Cryo CP Base'!$A$36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'Cryo CP Base'!$B$34:$H$34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'Cryo CP Base'!$B$36:$H$36</c:f>
              <c:numCache>
                <c:formatCode>_("$"* #,##0.0_);_("$"* \(#,##0.0\);_("$"* "-"?_);_(@_)</c:formatCode>
                <c:ptCount val="7"/>
                <c:pt idx="0">
                  <c:v>696.721</c:v>
                </c:pt>
                <c:pt idx="1">
                  <c:v>22.949</c:v>
                </c:pt>
                <c:pt idx="2">
                  <c:v>32.267</c:v>
                </c:pt>
                <c:pt idx="3">
                  <c:v>6.29</c:v>
                </c:pt>
                <c:pt idx="4">
                  <c:v>3667.895</c:v>
                </c:pt>
                <c:pt idx="5">
                  <c:v>6299.541</c:v>
                </c:pt>
                <c:pt idx="6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03-4185-BA84-510411899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2098612680"/>
        <c:axId val="-2098609208"/>
      </c:barChart>
      <c:lineChart>
        <c:grouping val="standard"/>
        <c:varyColors val="0"/>
        <c:ser>
          <c:idx val="2"/>
          <c:order val="2"/>
          <c:tx>
            <c:strRef>
              <c:f>'Cryo CP Base'!$A$37</c:f>
              <c:strCache>
                <c:ptCount val="1"/>
                <c:pt idx="0">
                  <c:v>Cumulative Tot.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'Cryo CP Base'!$B$34:$H$34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'Cryo CP Base'!$B$37:$H$37</c:f>
              <c:numCache>
                <c:formatCode>_("$"* #,##0.0_);_("$"* \(#,##0.0\);_("$"* "-"?_);_(@_)</c:formatCode>
                <c:ptCount val="7"/>
                <c:pt idx="0">
                  <c:v>1361.068</c:v>
                </c:pt>
                <c:pt idx="1">
                  <c:v>1792.523</c:v>
                </c:pt>
                <c:pt idx="2">
                  <c:v>2693.251</c:v>
                </c:pt>
                <c:pt idx="3">
                  <c:v>3935.988</c:v>
                </c:pt>
                <c:pt idx="4">
                  <c:v>9515.650000000001</c:v>
                </c:pt>
                <c:pt idx="5">
                  <c:v>17928.28100000001</c:v>
                </c:pt>
                <c:pt idx="6">
                  <c:v>18332.49100000001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E03-4185-BA84-510411899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8595208"/>
        <c:axId val="-2098602024"/>
      </c:lineChart>
      <c:catAx>
        <c:axId val="-209861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609208"/>
        <c:crosses val="autoZero"/>
        <c:auto val="1"/>
        <c:lblAlgn val="ctr"/>
        <c:lblOffset val="100"/>
        <c:noMultiLvlLbl val="0"/>
      </c:catAx>
      <c:valAx>
        <c:axId val="-209860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Annual Costs ($000)</a:t>
                </a:r>
              </a:p>
            </c:rich>
          </c:tx>
          <c:layout>
            <c:manualLayout>
              <c:xMode val="edge"/>
              <c:yMode val="edge"/>
              <c:x val="0.0667151257886362"/>
              <c:y val="0.2582748865227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_(&quot;$&quot;* #,##0_);_(&quot;$&quot;* \(#,##0\);_(&quot;$&quot;* &quot;-&quot;_);_(@_)" sourceLinked="0"/>
        <c:majorTickMark val="none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612680"/>
        <c:crosses val="autoZero"/>
        <c:crossBetween val="between"/>
      </c:valAx>
      <c:valAx>
        <c:axId val="-2098602024"/>
        <c:scaling>
          <c:orientation val="minMax"/>
        </c:scaling>
        <c:delete val="0"/>
        <c:axPos val="r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Cumulative</a:t>
                </a:r>
                <a:r>
                  <a:rPr lang="en-US" sz="1400" b="1" baseline="0"/>
                  <a:t> Total ($000)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&quot;$&quot;* #,##0_);_(&quot;$&quot;* \(#,##0\);_(&quot;$&quot;* &quot;-&quot;_);_(@_)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595208"/>
        <c:crosses val="max"/>
        <c:crossBetween val="between"/>
        <c:majorUnit val="2500.0"/>
        <c:minorUnit val="1250.0"/>
      </c:valAx>
      <c:catAx>
        <c:axId val="-2098595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9860202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0EC781-FA84-4105-A0BA-5CBDCC51DBC7}"/>
              </a:ext>
            </a:extLst>
          </p:cNvPr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ermipoint.fnal.gov/organization/ocoo/ippm/_layouts/15/listform.aspx?PageType=4&amp;ListId=%7B11265885-6617-476A-B941-F7E43E1C2263%7D&amp;ID=819&amp;ContentTypeID=0x01008B016DE0E58B7949A6E51E9B54695B1D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5" Type="http://schemas.openxmlformats.org/officeDocument/2006/relationships/image" Target="../media/image10.sv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u="sng" dirty="0"/>
              <a:t>Anindya Chakravarty</a:t>
            </a:r>
            <a:r>
              <a:rPr lang="en-US" dirty="0"/>
              <a:t> and Arkadiy Klebaner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WBS 121.3.11 Cryogenics</a:t>
            </a:r>
          </a:p>
          <a:p>
            <a:r>
              <a:rPr lang="en-US" sz="1800" dirty="0"/>
              <a:t> SC Acceleration Modules and Cryogenics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E5102787-0A18-4830-BCB1-D1394A7E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763228"/>
            <a:ext cx="8686800" cy="427877"/>
          </a:xfrm>
        </p:spPr>
        <p:txBody>
          <a:bodyPr/>
          <a:lstStyle/>
          <a:p>
            <a:r>
              <a:rPr lang="en-US" dirty="0"/>
              <a:t>PIP-II Cryogenic Distribution System (CDS) – Conceptual Design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28B205C6-B7FC-422A-9550-6C29465993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BF361E80-AE31-4A8B-A4BA-AE1DEDA88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A4162D-7A9D-4B51-AC70-9CC2C7576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xmlns="" id="{1D966CD8-BE76-4DE9-897A-99B4A31AD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" t="11120" r="2298" b="8492"/>
          <a:stretch/>
        </p:blipFill>
        <p:spPr>
          <a:xfrm>
            <a:off x="1412195" y="3407343"/>
            <a:ext cx="6122232" cy="2343752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xmlns="" id="{ECC11217-ED52-4CF9-8204-D9593DAF4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320137"/>
            <a:ext cx="8672513" cy="498786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Fully segmented Linac</a:t>
            </a:r>
          </a:p>
          <a:p>
            <a:pPr>
              <a:spcBef>
                <a:spcPts val="1800"/>
              </a:spcBef>
            </a:pPr>
            <a:r>
              <a:rPr lang="en-US" dirty="0"/>
              <a:t>Distribution box located in the refrigerator room</a:t>
            </a:r>
          </a:p>
          <a:p>
            <a:pPr>
              <a:spcBef>
                <a:spcPts val="1800"/>
              </a:spcBef>
            </a:pPr>
            <a:r>
              <a:rPr lang="en-US" dirty="0"/>
              <a:t>Cryogenic transferline with bayonet cans that runs parallel to the cryomodules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2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4C90A-CB31-46D5-A688-522718AC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Systems – Conceptual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CA0AF3-3382-403F-B13F-0F1A7EACA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/>
              <a:t>Warm and cold interconnect piping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dirty="0"/>
              <a:t>Warm helium storage tanks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Liquid helium Dewar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Helium recovery system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Initial system purification equipment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FAED1B-05BA-4D5B-B363-F345D55A3D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DDEA83-DF8D-4FFE-BED9-9B75EF217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3F4162-C3AB-45B4-931C-1938C2DD5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65C5EC44-BE4C-46F3-BD20-332400120F7A}"/>
              </a:ext>
            </a:extLst>
          </p:cNvPr>
          <p:cNvSpPr/>
          <p:nvPr/>
        </p:nvSpPr>
        <p:spPr>
          <a:xfrm>
            <a:off x="5698156" y="1043046"/>
            <a:ext cx="495610" cy="2912937"/>
          </a:xfrm>
          <a:prstGeom prst="rightBrac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41F6AF-7F3C-4288-A914-F08E755E9BFA}"/>
              </a:ext>
            </a:extLst>
          </p:cNvPr>
          <p:cNvSpPr txBox="1"/>
          <p:nvPr/>
        </p:nvSpPr>
        <p:spPr>
          <a:xfrm>
            <a:off x="6400800" y="2084015"/>
            <a:ext cx="2059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Reuse from the </a:t>
            </a:r>
            <a:r>
              <a:rPr lang="en-US" b="1" dirty="0" err="1"/>
              <a:t>Tevatron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5D760E-862B-4B9B-8466-ABFE3B7BDD47}"/>
              </a:ext>
            </a:extLst>
          </p:cNvPr>
          <p:cNvSpPr txBox="1"/>
          <p:nvPr/>
        </p:nvSpPr>
        <p:spPr>
          <a:xfrm>
            <a:off x="7347857" y="5129050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1E1832-DCB1-4503-B7C7-EF1F415EB80C}"/>
              </a:ext>
            </a:extLst>
          </p:cNvPr>
          <p:cNvSpPr txBox="1"/>
          <p:nvPr/>
        </p:nvSpPr>
        <p:spPr>
          <a:xfrm>
            <a:off x="736827" y="5732214"/>
            <a:ext cx="7434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ctr">
              <a:buNone/>
            </a:pPr>
            <a:r>
              <a:rPr lang="en-US" b="1" dirty="0">
                <a:highlight>
                  <a:srgbClr val="FFFF00"/>
                </a:highlight>
              </a:rPr>
              <a:t>Conceptual design is supporting key design requirements</a:t>
            </a:r>
          </a:p>
        </p:txBody>
      </p:sp>
    </p:spTree>
    <p:extLst>
      <p:ext uri="{BB962C8B-B14F-4D97-AF65-F5344CB8AC3E}">
        <p14:creationId xmlns:p14="http://schemas.microsoft.com/office/powerpoint/2010/main" val="150303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300751"/>
            <a:ext cx="9144001" cy="4987867"/>
          </a:xfrm>
        </p:spPr>
        <p:txBody>
          <a:bodyPr/>
          <a:lstStyle/>
          <a:p>
            <a:pPr lvl="1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PIP-II Cryogenic Plant (121.3.11.2)</a:t>
            </a:r>
          </a:p>
          <a:p>
            <a:pPr marL="744538" lvl="1" indent="-234950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PIP-II Cryogenic Distribution System (121.3.11.3)</a:t>
            </a:r>
          </a:p>
          <a:p>
            <a:pPr lvl="1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PIP2IT Cryogenic Distribution System (121.3.11.1)</a:t>
            </a:r>
          </a:p>
        </p:txBody>
      </p:sp>
    </p:spTree>
    <p:extLst>
      <p:ext uri="{BB962C8B-B14F-4D97-AF65-F5344CB8AC3E}">
        <p14:creationId xmlns:p14="http://schemas.microsoft.com/office/powerpoint/2010/main" val="308531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 – Cryogenic Plant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986" y="893568"/>
            <a:ext cx="9062028" cy="4987867"/>
          </a:xfrm>
        </p:spPr>
        <p:txBody>
          <a:bodyPr/>
          <a:lstStyle/>
          <a:p>
            <a:pPr marL="0" lvl="0" indent="0">
              <a:buNone/>
            </a:pPr>
            <a:r>
              <a:rPr lang="en-US" sz="1400" dirty="0"/>
              <a:t> </a:t>
            </a:r>
          </a:p>
          <a:p>
            <a:r>
              <a:rPr lang="en-US" b="1" dirty="0"/>
              <a:t>2kW at 2.0 K Cryogenic plant </a:t>
            </a:r>
          </a:p>
          <a:p>
            <a:pPr lvl="1"/>
            <a:r>
              <a:rPr lang="en-US" dirty="0"/>
              <a:t>Warm recirculation compressors with associated cooling, oil-removal systems and dryers, gas management system, refrigerator cold box(s) with heat exchangers, turbines, cold compressors, plant controls and instrumentation, acceptance test cryostat, and commissioning services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b="1" dirty="0">
                <a:highlight>
                  <a:srgbClr val="FFFF00"/>
                </a:highlight>
              </a:rPr>
              <a:t>DAE/BARC Deliverables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/>
              <a:t>Ancillary support equipment </a:t>
            </a:r>
          </a:p>
          <a:p>
            <a:pPr lvl="1"/>
            <a:r>
              <a:rPr lang="en-US" dirty="0"/>
              <a:t>Warm and cold interconnect piping, helium purification system, helium gas and liquid storage, liquid nitrogen storage – </a:t>
            </a:r>
            <a:r>
              <a:rPr lang="en-US" b="1" dirty="0">
                <a:highlight>
                  <a:srgbClr val="FFFF00"/>
                </a:highlight>
              </a:rPr>
              <a:t>FNAL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1" dirty="0"/>
              <a:t>Plant equipment installation services</a:t>
            </a:r>
          </a:p>
          <a:p>
            <a:pPr lvl="1"/>
            <a:r>
              <a:rPr lang="en-US" dirty="0"/>
              <a:t>Rigging, welding, cabling, leak checking, pressure testing - </a:t>
            </a:r>
            <a:r>
              <a:rPr lang="en-US" b="1" dirty="0">
                <a:highlight>
                  <a:srgbClr val="FFFF00"/>
                </a:highlight>
              </a:rPr>
              <a:t>FNAL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7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4614" y="505586"/>
            <a:ext cx="8686800" cy="427877"/>
          </a:xfrm>
        </p:spPr>
        <p:txBody>
          <a:bodyPr/>
          <a:lstStyle/>
          <a:p>
            <a:r>
              <a:rPr lang="en-US" dirty="0"/>
              <a:t>Scope – Cryogenic Distribution System (CDS)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0963" y="1157075"/>
            <a:ext cx="8672513" cy="4581377"/>
          </a:xfrm>
        </p:spPr>
        <p:txBody>
          <a:bodyPr/>
          <a:lstStyle/>
          <a:p>
            <a:r>
              <a:rPr lang="en-US" dirty="0"/>
              <a:t>Design and fabricate components needed to feed and return the cryogens to the </a:t>
            </a:r>
            <a:r>
              <a:rPr lang="en-US" dirty="0" err="1"/>
              <a:t>Linac</a:t>
            </a:r>
            <a:r>
              <a:rPr lang="en-US" dirty="0"/>
              <a:t> components in accordance with functional requirements and other applicable specifications including: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Distribution Box</a:t>
            </a:r>
          </a:p>
          <a:p>
            <a:pPr lvl="1"/>
            <a:r>
              <a:rPr lang="en-US" dirty="0"/>
              <a:t>Tunnel cryogenic </a:t>
            </a:r>
            <a:r>
              <a:rPr lang="en-US" dirty="0" err="1"/>
              <a:t>transferlines</a:t>
            </a:r>
            <a:endParaRPr lang="en-US" dirty="0"/>
          </a:p>
          <a:p>
            <a:pPr lvl="1"/>
            <a:r>
              <a:rPr lang="en-US" dirty="0"/>
              <a:t>Cryomodule bayonet can(s)</a:t>
            </a:r>
          </a:p>
          <a:p>
            <a:pPr lvl="1"/>
            <a:r>
              <a:rPr lang="en-US" dirty="0"/>
              <a:t>Vacuum insulated jumpers</a:t>
            </a:r>
          </a:p>
          <a:p>
            <a:pPr lvl="1"/>
            <a:r>
              <a:rPr lang="en-US" dirty="0"/>
              <a:t>Helium recovery headers</a:t>
            </a:r>
          </a:p>
          <a:p>
            <a:pPr lvl="1"/>
            <a:r>
              <a:rPr lang="en-US" dirty="0"/>
              <a:t>Turn around box</a:t>
            </a:r>
          </a:p>
          <a:p>
            <a:pPr lvl="1"/>
            <a:r>
              <a:rPr lang="en-US" dirty="0"/>
              <a:t>Pressure safety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4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 – PIP2IT Cryogenic Distribution System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Design, fabricate, install, and commission components needed to feed and return the cryogens to the PIP2IT cryogenic system in accordance with functional requirements and other applicable specifications including: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External transferline</a:t>
            </a:r>
          </a:p>
          <a:p>
            <a:pPr lvl="1"/>
            <a:r>
              <a:rPr lang="en-US" dirty="0"/>
              <a:t>Cave transferline and turn around box</a:t>
            </a:r>
          </a:p>
          <a:p>
            <a:pPr lvl="1"/>
            <a:r>
              <a:rPr lang="en-US" dirty="0"/>
              <a:t>Vacuum insulated jumpers (u-tubes)</a:t>
            </a:r>
          </a:p>
          <a:p>
            <a:pPr lvl="1"/>
            <a:r>
              <a:rPr lang="en-US" dirty="0"/>
              <a:t>Cryogenic instrumentation and controls</a:t>
            </a:r>
          </a:p>
          <a:p>
            <a:pPr lvl="1"/>
            <a:r>
              <a:rPr lang="en-US" dirty="0"/>
              <a:t>Warm recovery headers</a:t>
            </a:r>
          </a:p>
          <a:p>
            <a:pPr lvl="1"/>
            <a:r>
              <a:rPr lang="en-US" dirty="0"/>
              <a:t>Installation and commissioning services</a:t>
            </a:r>
          </a:p>
          <a:p>
            <a:pPr lvl="1"/>
            <a:r>
              <a:rPr lang="en-US" dirty="0"/>
              <a:t>Transfer to operation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C73768-582A-4234-8511-99D5EA57FC8A}"/>
              </a:ext>
            </a:extLst>
          </p:cNvPr>
          <p:cNvSpPr txBox="1"/>
          <p:nvPr/>
        </p:nvSpPr>
        <p:spPr>
          <a:xfrm>
            <a:off x="7072163" y="5036812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B93D89-4357-4024-8E29-35388A75B1E0}"/>
              </a:ext>
            </a:extLst>
          </p:cNvPr>
          <p:cNvSpPr txBox="1"/>
          <p:nvPr/>
        </p:nvSpPr>
        <p:spPr>
          <a:xfrm>
            <a:off x="-109324" y="5835465"/>
            <a:ext cx="8821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highlight>
                  <a:srgbClr val="FFFF00"/>
                </a:highlight>
              </a:rPr>
              <a:t>Cryogenic system technical scope is defined for FNAL and BARC</a:t>
            </a:r>
          </a:p>
        </p:txBody>
      </p:sp>
    </p:spTree>
    <p:extLst>
      <p:ext uri="{BB962C8B-B14F-4D97-AF65-F5344CB8AC3E}">
        <p14:creationId xmlns:p14="http://schemas.microsoft.com/office/powerpoint/2010/main" val="17272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893568"/>
            <a:ext cx="8915400" cy="498786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Cryogenic System interfaces with the following sub systems:</a:t>
            </a:r>
          </a:p>
          <a:p>
            <a:pPr marL="8001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Conventional Facilities (WBS 121.5)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Control System (WBS 121.3.17)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HWR (WBS 121.3.4)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HB650 (WBS 121.3.8)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pt-BR" sz="1800" dirty="0"/>
              <a:t>Instal</a:t>
            </a:r>
            <a:r>
              <a:rPr lang="en-US" sz="1800" dirty="0" err="1"/>
              <a:t>lation</a:t>
            </a:r>
            <a:r>
              <a:rPr lang="pt-BR" sz="1800" dirty="0"/>
              <a:t>, Integration, Commmisioning (WBS 121.3.22)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LB650 (WBS 121.3.7)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Safety Systems  (WBS 121.3.20)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SSR1 (WBS 121.3.5)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SSR2 (WBS 121.3.6) </a:t>
            </a:r>
          </a:p>
          <a:p>
            <a:pPr marL="800100">
              <a:buFont typeface="Wingdings" panose="05000000000000000000" pitchFamily="2" charset="2"/>
              <a:buChar char="v"/>
            </a:pPr>
            <a:r>
              <a:rPr lang="en-US" sz="1800" dirty="0"/>
              <a:t>Vacuum System (WBS 121.3.18)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2000" b="1" dirty="0"/>
              <a:t>PIP-II DocDB </a:t>
            </a:r>
            <a:r>
              <a:rPr lang="fr-FR" sz="2000" b="1" dirty="0">
                <a:solidFill>
                  <a:srgbClr val="C00000"/>
                </a:solidFill>
                <a:ea typeface="ＭＳ Ｐゴシック" charset="0"/>
              </a:rPr>
              <a:t>doc#1160-v3  </a:t>
            </a:r>
            <a:r>
              <a:rPr lang="fr-FR" sz="2000" b="1" dirty="0"/>
              <a:t>«PIP-II Interface Matrix »</a:t>
            </a:r>
          </a:p>
          <a:p>
            <a:pPr marL="0" lvl="2" indent="0" algn="ctr">
              <a:spcBef>
                <a:spcPts val="0"/>
              </a:spcBef>
              <a:buNone/>
            </a:pPr>
            <a:r>
              <a:rPr lang="en-US" b="1" dirty="0"/>
              <a:t>Cryogenic System Interface Control Document (ICD) </a:t>
            </a:r>
            <a:r>
              <a:rPr lang="en-US" b="1" dirty="0">
                <a:solidFill>
                  <a:srgbClr val="C00000"/>
                </a:solidFill>
              </a:rPr>
              <a:t>TC#ED0006893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A59058-03AA-4743-A7C4-A314AEF45972}"/>
              </a:ext>
            </a:extLst>
          </p:cNvPr>
          <p:cNvSpPr txBox="1"/>
          <p:nvPr/>
        </p:nvSpPr>
        <p:spPr>
          <a:xfrm>
            <a:off x="45720" y="5415527"/>
            <a:ext cx="9052559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highlight>
                  <a:srgbClr val="FFFF00"/>
                </a:highlight>
              </a:rPr>
              <a:t>Interfaces are defined and documented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highlight>
                  <a:srgbClr val="FFFF00"/>
                </a:highlight>
              </a:rPr>
              <a:t>The level of interface details is commensurate for the current project stage</a:t>
            </a:r>
          </a:p>
        </p:txBody>
      </p:sp>
    </p:spTree>
    <p:extLst>
      <p:ext uri="{BB962C8B-B14F-4D97-AF65-F5344CB8AC3E}">
        <p14:creationId xmlns:p14="http://schemas.microsoft.com/office/powerpoint/2010/main" val="787504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08B16-C07F-46E1-9FA9-D481D5BC0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14F807-BD8D-4993-8EC8-DFCF3B598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0ABA93-B8C7-4E26-BD13-BEEB374BD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530DAD-9084-4506-A219-C143BA8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BA1A97-8C3E-4B3C-AAA6-E208474A550E}"/>
              </a:ext>
            </a:extLst>
          </p:cNvPr>
          <p:cNvGrpSpPr/>
          <p:nvPr/>
        </p:nvGrpSpPr>
        <p:grpSpPr>
          <a:xfrm>
            <a:off x="1530602" y="1044034"/>
            <a:ext cx="5997034" cy="3974778"/>
            <a:chOff x="1530602" y="1044034"/>
            <a:chExt cx="5997034" cy="39747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964F8D2-F495-44DF-AC6E-8A4E180A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0602" y="1044034"/>
              <a:ext cx="5997034" cy="397477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8023DF5-9FA0-4FF4-AA89-40EF1C832A9F}"/>
                </a:ext>
              </a:extLst>
            </p:cNvPr>
            <p:cNvSpPr txBox="1"/>
            <p:nvPr/>
          </p:nvSpPr>
          <p:spPr>
            <a:xfrm>
              <a:off x="4156361" y="2650838"/>
              <a:ext cx="8682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121.3.11.2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3843E8B-991B-49CA-AF1A-E377E6653DDB}"/>
                </a:ext>
              </a:extLst>
            </p:cNvPr>
            <p:cNvSpPr txBox="1"/>
            <p:nvPr/>
          </p:nvSpPr>
          <p:spPr>
            <a:xfrm>
              <a:off x="2073561" y="2650837"/>
              <a:ext cx="8682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121.3.11.3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302E98-98A6-4A35-956F-3EA8B8392290}"/>
                </a:ext>
              </a:extLst>
            </p:cNvPr>
            <p:cNvSpPr txBox="1"/>
            <p:nvPr/>
          </p:nvSpPr>
          <p:spPr>
            <a:xfrm>
              <a:off x="6239161" y="2680127"/>
              <a:ext cx="8682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121.3.11.1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E94C8E-F2DD-4B92-A09E-CB3811F7C97E}"/>
              </a:ext>
            </a:extLst>
          </p:cNvPr>
          <p:cNvSpPr txBox="1"/>
          <p:nvPr/>
        </p:nvSpPr>
        <p:spPr>
          <a:xfrm>
            <a:off x="578377" y="5453792"/>
            <a:ext cx="790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Qualified project personnel are in place at </a:t>
            </a:r>
            <a:r>
              <a:rPr lang="en-US" dirty="0" err="1">
                <a:highlight>
                  <a:srgbClr val="FFFF00"/>
                </a:highlight>
              </a:rPr>
              <a:t>Fermilab</a:t>
            </a:r>
            <a:r>
              <a:rPr lang="en-US" dirty="0">
                <a:highlight>
                  <a:srgbClr val="FFFF00"/>
                </a:highlight>
              </a:rPr>
              <a:t> and BARC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94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9" y="1215504"/>
            <a:ext cx="3857564" cy="5050465"/>
          </a:xfrm>
          <a:prstGeom prst="rect">
            <a:avLst/>
          </a:prstGeom>
        </p:spPr>
      </p:pic>
      <p:sp>
        <p:nvSpPr>
          <p:cNvPr id="8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154049" y="466108"/>
            <a:ext cx="8686800" cy="427877"/>
          </a:xfrm>
        </p:spPr>
        <p:txBody>
          <a:bodyPr/>
          <a:lstStyle/>
          <a:p>
            <a:r>
              <a:rPr lang="en-US" dirty="0"/>
              <a:t>Technical Progress to Date </a:t>
            </a:r>
            <a:r>
              <a:rPr lang="en-US" b="0" dirty="0"/>
              <a:t>- Cryogenic Plant</a:t>
            </a:r>
          </a:p>
        </p:txBody>
      </p:sp>
      <p:sp>
        <p:nvSpPr>
          <p:cNvPr id="9" name="Text Placeholder 13">
            <a:extLst/>
          </p:cNvPr>
          <p:cNvSpPr txBox="1">
            <a:spLocks/>
          </p:cNvSpPr>
          <p:nvPr/>
        </p:nvSpPr>
        <p:spPr>
          <a:xfrm>
            <a:off x="4301382" y="1634143"/>
            <a:ext cx="4656790" cy="3118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004C97"/>
                </a:solidFill>
              </a:rPr>
              <a:t>Hybrid compression cycle </a:t>
            </a:r>
          </a:p>
        </p:txBody>
      </p:sp>
      <p:pic>
        <p:nvPicPr>
          <p:cNvPr id="10" name="Content Placeholder 7">
            <a:extLst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1613" y="2998445"/>
            <a:ext cx="5107340" cy="3215995"/>
          </a:xfrm>
        </p:spPr>
      </p:pic>
    </p:spTree>
    <p:extLst>
      <p:ext uri="{BB962C8B-B14F-4D97-AF65-F5344CB8AC3E}">
        <p14:creationId xmlns:p14="http://schemas.microsoft.com/office/powerpoint/2010/main" val="3244425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Baseline </a:t>
            </a:r>
            <a:r>
              <a:rPr lang="en-US" dirty="0" err="1"/>
              <a:t>Cryoplant</a:t>
            </a:r>
            <a:r>
              <a:rPr lang="en-US" dirty="0"/>
              <a:t> Specifications</a:t>
            </a: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xmlns="" id="{98C38016-3602-456F-A287-1D5217BBE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208355"/>
              </p:ext>
            </p:extLst>
          </p:nvPr>
        </p:nvGraphicFramePr>
        <p:xfrm>
          <a:off x="129397" y="1554480"/>
          <a:ext cx="8695426" cy="2225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63637">
                  <a:extLst>
                    <a:ext uri="{9D8B030D-6E8A-4147-A177-3AD203B41FA5}">
                      <a16:colId xmlns:a16="http://schemas.microsoft.com/office/drawing/2014/main" xmlns="" val="329695170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xmlns="" val="1992386798"/>
                    </a:ext>
                  </a:extLst>
                </a:gridCol>
                <a:gridCol w="2096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07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Refrigeration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2K 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– 9K 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 – 75K 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1071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charset="0"/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9,100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9590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Supply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 ≤ P ≤ 4 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 ≤ P ≤ 4 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≤ P ≤ 18 bar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525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Return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 mbar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 ≤ P ≤ 4 bar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≤ P ≤ 18 </a:t>
                      </a:r>
                      <a:r>
                        <a:rPr lang="en-US" dirty="0"/>
                        <a:t>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9767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Supply 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4.5</a:t>
                      </a:r>
                      <a:r>
                        <a:rPr lang="en-US" dirty="0"/>
                        <a:t>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4.5</a:t>
                      </a:r>
                      <a:r>
                        <a:rPr lang="en-US" dirty="0"/>
                        <a:t>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– 40 </a:t>
                      </a:r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120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Return 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3.8 </a:t>
                      </a:r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9 </a:t>
                      </a:r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 80 </a:t>
                      </a:r>
                      <a:r>
                        <a:rPr lang="en-US" dirty="0"/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6311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2250" y="1028321"/>
            <a:ext cx="8672513" cy="4987867"/>
          </a:xfrm>
        </p:spPr>
        <p:txBody>
          <a:bodyPr/>
          <a:lstStyle/>
          <a:p>
            <a:pPr lvl="0"/>
            <a:r>
              <a:rPr lang="en-US" sz="2200" dirty="0"/>
              <a:t>System overview</a:t>
            </a:r>
          </a:p>
          <a:p>
            <a:pPr lvl="0"/>
            <a:r>
              <a:rPr lang="en-US" sz="2200" dirty="0"/>
              <a:t>About Me</a:t>
            </a:r>
          </a:p>
          <a:p>
            <a:pPr lvl="0"/>
            <a:r>
              <a:rPr lang="en-US" sz="2200" dirty="0"/>
              <a:t>Performance Requirements</a:t>
            </a:r>
          </a:p>
          <a:p>
            <a:pPr lvl="0"/>
            <a:r>
              <a:rPr lang="en-US" sz="2200" dirty="0"/>
              <a:t>Conceptual Design, Maturity</a:t>
            </a:r>
          </a:p>
          <a:p>
            <a:pPr lvl="0"/>
            <a:r>
              <a:rPr lang="en-US" sz="2200" dirty="0"/>
              <a:t>Scope/Deliverables</a:t>
            </a:r>
          </a:p>
          <a:p>
            <a:pPr lvl="0"/>
            <a:r>
              <a:rPr lang="en-US" sz="2200" dirty="0"/>
              <a:t>Interfaces</a:t>
            </a:r>
          </a:p>
          <a:p>
            <a:pPr lvl="0"/>
            <a:r>
              <a:rPr lang="en-US" sz="2200" dirty="0"/>
              <a:t>Organization</a:t>
            </a:r>
          </a:p>
          <a:p>
            <a:pPr lvl="0"/>
            <a:r>
              <a:rPr lang="en-US" sz="2200" dirty="0"/>
              <a:t>Technical Progress to Date/Design Review Plan</a:t>
            </a:r>
          </a:p>
          <a:p>
            <a:pPr lvl="0"/>
            <a:r>
              <a:rPr lang="en-US" sz="2200" dirty="0"/>
              <a:t>ESH&amp;Q</a:t>
            </a:r>
          </a:p>
          <a:p>
            <a:pPr lvl="0"/>
            <a:r>
              <a:rPr lang="en-US" sz="2200" dirty="0"/>
              <a:t>Cost</a:t>
            </a:r>
          </a:p>
          <a:p>
            <a:pPr lvl="0"/>
            <a:r>
              <a:rPr lang="en-US" sz="2200" dirty="0"/>
              <a:t>Risk</a:t>
            </a:r>
          </a:p>
          <a:p>
            <a:pPr lvl="0"/>
            <a:r>
              <a:rPr lang="en-US" sz="2200" dirty="0"/>
              <a:t>Schedule</a:t>
            </a:r>
          </a:p>
          <a:p>
            <a:r>
              <a:rPr lang="en-US" sz="22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505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6246B-0220-4CBB-B01C-98E05F2A4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752018"/>
            <a:ext cx="8686800" cy="427877"/>
          </a:xfrm>
        </p:spPr>
        <p:txBody>
          <a:bodyPr/>
          <a:lstStyle/>
          <a:p>
            <a:r>
              <a:rPr lang="en-US" dirty="0"/>
              <a:t>Technical Progress to Date - </a:t>
            </a:r>
            <a:r>
              <a:rPr lang="en-US" b="0" dirty="0"/>
              <a:t>PIP-II Cryogenic Distribution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CEBFB1-A679-4A2A-8DFF-CA759707A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25939"/>
            <a:ext cx="8672513" cy="4987867"/>
          </a:xfrm>
        </p:spPr>
        <p:txBody>
          <a:bodyPr/>
          <a:lstStyle/>
          <a:p>
            <a:r>
              <a:rPr lang="en-US" sz="1800" dirty="0"/>
              <a:t>Developed preliminary detailed list of requirements </a:t>
            </a:r>
          </a:p>
          <a:p>
            <a:r>
              <a:rPr lang="en-US" sz="1800" dirty="0"/>
              <a:t>Defined  preliminary loads, steady-state and transient modes</a:t>
            </a:r>
            <a:r>
              <a:rPr lang="en-US" sz="1800" dirty="0">
                <a:solidFill>
                  <a:srgbClr val="C00000"/>
                </a:solidFill>
              </a:rPr>
              <a:t> – TC#ED0003531</a:t>
            </a:r>
            <a:endParaRPr lang="en-US" sz="1800" dirty="0"/>
          </a:p>
          <a:p>
            <a:r>
              <a:rPr lang="en-US" sz="1800" dirty="0"/>
              <a:t>Defined  preliminary interfaces and boundaries – </a:t>
            </a:r>
            <a:r>
              <a:rPr lang="en-US" sz="1800" dirty="0">
                <a:solidFill>
                  <a:srgbClr val="C00000"/>
                </a:solidFill>
              </a:rPr>
              <a:t>TC#ED0006893</a:t>
            </a:r>
            <a:endParaRPr lang="en-US" sz="1800" dirty="0"/>
          </a:p>
          <a:p>
            <a:r>
              <a:rPr lang="en-US" sz="1800" dirty="0"/>
              <a:t>Surveyed similar designs</a:t>
            </a:r>
          </a:p>
          <a:p>
            <a:r>
              <a:rPr lang="en-US" sz="1800" dirty="0"/>
              <a:t>Refined heat load estimates – </a:t>
            </a:r>
            <a:r>
              <a:rPr lang="en-US" sz="1800" dirty="0">
                <a:solidFill>
                  <a:srgbClr val="C00000"/>
                </a:solidFill>
              </a:rPr>
              <a:t>TC#ED0003531</a:t>
            </a:r>
          </a:p>
          <a:p>
            <a:pPr lvl="0"/>
            <a:r>
              <a:rPr lang="en-US" sz="1800" dirty="0"/>
              <a:t>Interface Control Document – </a:t>
            </a:r>
            <a:r>
              <a:rPr lang="en-US" sz="1800" dirty="0">
                <a:solidFill>
                  <a:srgbClr val="C00000"/>
                </a:solidFill>
              </a:rPr>
              <a:t>TC#ED0006893</a:t>
            </a:r>
          </a:p>
          <a:p>
            <a:pPr lvl="0"/>
            <a:r>
              <a:rPr lang="en-US" sz="1800" dirty="0"/>
              <a:t>Valve and Instrument List – </a:t>
            </a:r>
            <a:r>
              <a:rPr lang="en-US" sz="1800" dirty="0">
                <a:solidFill>
                  <a:srgbClr val="C00000"/>
                </a:solidFill>
              </a:rPr>
              <a:t>TC#ED0006894</a:t>
            </a:r>
          </a:p>
          <a:p>
            <a:pPr lvl="0"/>
            <a:r>
              <a:rPr lang="en-US" sz="1800" dirty="0"/>
              <a:t>CDS Functional Analysis – </a:t>
            </a:r>
            <a:r>
              <a:rPr lang="en-US" sz="1800" dirty="0">
                <a:solidFill>
                  <a:srgbClr val="C00000"/>
                </a:solidFill>
              </a:rPr>
              <a:t>TC#ED0006895</a:t>
            </a:r>
          </a:p>
          <a:p>
            <a:pPr lvl="0"/>
            <a:r>
              <a:rPr lang="en-US" sz="1800" dirty="0"/>
              <a:t>Bayonet Box Functional Analysis – </a:t>
            </a:r>
            <a:r>
              <a:rPr lang="en-US" sz="1800" dirty="0">
                <a:solidFill>
                  <a:srgbClr val="C00000"/>
                </a:solidFill>
              </a:rPr>
              <a:t>TC#ED0006896</a:t>
            </a:r>
          </a:p>
          <a:p>
            <a:pPr lvl="0"/>
            <a:r>
              <a:rPr lang="en-US" sz="1800" dirty="0"/>
              <a:t>Cryomodule Bayonet Boxes P&amp;ID - </a:t>
            </a:r>
            <a:r>
              <a:rPr lang="en-US" sz="1800" dirty="0">
                <a:solidFill>
                  <a:srgbClr val="C00000"/>
                </a:solidFill>
              </a:rPr>
              <a:t>TC#ED0006897</a:t>
            </a:r>
            <a:r>
              <a:rPr lang="en-US" sz="1800" dirty="0"/>
              <a:t>        </a:t>
            </a:r>
          </a:p>
          <a:p>
            <a:pPr lvl="0"/>
            <a:r>
              <a:rPr lang="en-US" sz="1800" dirty="0"/>
              <a:t>Site Layout of Cryogenic Distribution Lines – </a:t>
            </a:r>
            <a:r>
              <a:rPr lang="en-US" sz="1800" dirty="0">
                <a:solidFill>
                  <a:srgbClr val="C00000"/>
                </a:solidFill>
              </a:rPr>
              <a:t>TC#ED0006898</a:t>
            </a:r>
          </a:p>
          <a:p>
            <a:pPr lvl="0"/>
            <a:r>
              <a:rPr lang="en-US" sz="1800" dirty="0"/>
              <a:t>Pressure drop calculations – </a:t>
            </a:r>
            <a:r>
              <a:rPr lang="en-US" sz="1800" dirty="0">
                <a:solidFill>
                  <a:srgbClr val="C00000"/>
                </a:solidFill>
              </a:rPr>
              <a:t>TC#ED0006899</a:t>
            </a:r>
          </a:p>
          <a:p>
            <a:pPr lvl="0"/>
            <a:r>
              <a:rPr lang="en-US" sz="1800" dirty="0"/>
              <a:t>Preliminary relief valves calculations – </a:t>
            </a:r>
            <a:r>
              <a:rPr lang="en-US" sz="1800" dirty="0">
                <a:solidFill>
                  <a:srgbClr val="C00000"/>
                </a:solidFill>
              </a:rPr>
              <a:t>TC#ED0006900</a:t>
            </a:r>
          </a:p>
          <a:p>
            <a:r>
              <a:rPr lang="en-US" sz="1800" dirty="0"/>
              <a:t>Preliminary piping layout – </a:t>
            </a:r>
            <a:r>
              <a:rPr lang="en-US" sz="1800" dirty="0">
                <a:solidFill>
                  <a:srgbClr val="C00000"/>
                </a:solidFill>
              </a:rPr>
              <a:t>TC#ED0006901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50E630-0B6C-4E3E-BD52-992106B9A8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8301A0-2CBB-43CD-BA02-D9F0ADFFF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B7DFC4-24D1-43CA-BC0E-DB2E71590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00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Progress to Date </a:t>
            </a:r>
            <a:r>
              <a:rPr lang="en-US" b="0" dirty="0"/>
              <a:t>- PIP2IT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sz="2000" dirty="0"/>
              <a:t>External transferline is under fabrication at Fermilab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Cave transferline design-built contract was awarded to Demaco B.V. Holland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Integration and installation plans are being developed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5BBBC732-D245-454A-B242-1F3C8CD74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2844083"/>
            <a:ext cx="6459678" cy="38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Technical Progress to Date </a:t>
            </a:r>
            <a:r>
              <a:rPr lang="en-US" b="0" dirty="0"/>
              <a:t>- Cave transferline</a:t>
            </a:r>
          </a:p>
        </p:txBody>
      </p:sp>
      <p:pic>
        <p:nvPicPr>
          <p:cNvPr id="8" name="Content Placeholder 7">
            <a:extLst/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74108"/>
            <a:ext cx="8672513" cy="3725684"/>
          </a:xfrm>
        </p:spPr>
      </p:pic>
    </p:spTree>
    <p:extLst>
      <p:ext uri="{BB962C8B-B14F-4D97-AF65-F5344CB8AC3E}">
        <p14:creationId xmlns:p14="http://schemas.microsoft.com/office/powerpoint/2010/main" val="3522023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Technical Progress to Date </a:t>
            </a:r>
            <a:r>
              <a:rPr lang="en-US" b="0" dirty="0"/>
              <a:t>- CM bayonet boxes</a:t>
            </a:r>
          </a:p>
        </p:txBody>
      </p:sp>
      <p:pic>
        <p:nvPicPr>
          <p:cNvPr id="8" name="Content Placeholder 11">
            <a:extLst/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94" y="1042988"/>
            <a:ext cx="8485125" cy="4987925"/>
          </a:xfrm>
        </p:spPr>
      </p:pic>
    </p:spTree>
    <p:extLst>
      <p:ext uri="{BB962C8B-B14F-4D97-AF65-F5344CB8AC3E}">
        <p14:creationId xmlns:p14="http://schemas.microsoft.com/office/powerpoint/2010/main" val="4080452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xmlns="" id="{11666CFF-E347-49BE-8FCC-75BB5787B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" t="11120" r="2298" b="8492"/>
          <a:stretch/>
        </p:blipFill>
        <p:spPr>
          <a:xfrm>
            <a:off x="1691912" y="4819650"/>
            <a:ext cx="5324476" cy="20383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06E64B0-71A2-449D-AAE9-7FCEEA2FFC22}"/>
              </a:ext>
            </a:extLst>
          </p:cNvPr>
          <p:cNvCxnSpPr>
            <a:cxnSpLocks/>
          </p:cNvCxnSpPr>
          <p:nvPr/>
        </p:nvCxnSpPr>
        <p:spPr>
          <a:xfrm flipH="1" flipV="1">
            <a:off x="5649914" y="2768926"/>
            <a:ext cx="1924287" cy="126674"/>
          </a:xfrm>
          <a:prstGeom prst="straightConnector1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AA249E-E5AE-4D9A-A5D4-4990202DF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22" y="944135"/>
            <a:ext cx="6171507" cy="4027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6F8433-0B92-4C32-ACB6-5A348B254786}"/>
              </a:ext>
            </a:extLst>
          </p:cNvPr>
          <p:cNvSpPr txBox="1"/>
          <p:nvPr/>
        </p:nvSpPr>
        <p:spPr>
          <a:xfrm>
            <a:off x="331595" y="2511388"/>
            <a:ext cx="848080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WBS 121.3.11 Design is sufficiently developed and supported for the current state of the project</a:t>
            </a:r>
          </a:p>
          <a:p>
            <a:endParaRPr lang="en-US" sz="3000" dirty="0"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Alternative solutions have been analyzed</a:t>
            </a:r>
          </a:p>
        </p:txBody>
      </p:sp>
    </p:spTree>
    <p:extLst>
      <p:ext uri="{BB962C8B-B14F-4D97-AF65-F5344CB8AC3E}">
        <p14:creationId xmlns:p14="http://schemas.microsoft.com/office/powerpoint/2010/main" val="343687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dirty="0"/>
              <a:t>Cryogenic System is subject to Project Reviews</a:t>
            </a:r>
          </a:p>
          <a:p>
            <a:r>
              <a:rPr lang="en-US" sz="1900" dirty="0" err="1"/>
              <a:t>Divi</a:t>
            </a:r>
            <a:r>
              <a:rPr lang="en-US" sz="1900" dirty="0"/>
              <a:t>/</a:t>
            </a:r>
            <a:r>
              <a:rPr lang="en-US" sz="1900" dirty="0" err="1"/>
              <a:t>Dept</a:t>
            </a:r>
            <a:r>
              <a:rPr lang="en-US" sz="1900" dirty="0"/>
              <a:t> review procedures based on the Fermilab Engineering Manual</a:t>
            </a:r>
          </a:p>
          <a:p>
            <a:r>
              <a:rPr lang="en-US" sz="1900" dirty="0"/>
              <a:t>Technical reviews (PDR, FDR, PRR whenever appropriate)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PIP2IT CDS Internal Review – </a:t>
            </a:r>
            <a:r>
              <a:rPr lang="en-US" sz="1900" dirty="0">
                <a:solidFill>
                  <a:schemeClr val="tx1"/>
                </a:solidFill>
              </a:rPr>
              <a:t>April 2017 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 all recommendations are closed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PIP2IT Cave TL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Preliminary Design Review – </a:t>
            </a:r>
            <a:r>
              <a:rPr lang="en-US" sz="1900" dirty="0">
                <a:solidFill>
                  <a:schemeClr val="tx1"/>
                </a:solidFill>
              </a:rPr>
              <a:t>October 2017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Final Design Review – </a:t>
            </a:r>
            <a:r>
              <a:rPr lang="en-US" sz="1900" dirty="0">
                <a:solidFill>
                  <a:schemeClr val="tx1"/>
                </a:solidFill>
              </a:rPr>
              <a:t>November 2017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Production Readiness Review – </a:t>
            </a:r>
            <a:r>
              <a:rPr lang="en-US" sz="1900" dirty="0">
                <a:solidFill>
                  <a:schemeClr val="tx1"/>
                </a:solidFill>
              </a:rPr>
              <a:t>January 2018</a:t>
            </a:r>
          </a:p>
          <a:p>
            <a:pPr>
              <a:spcBef>
                <a:spcPts val="600"/>
              </a:spcBef>
            </a:pPr>
            <a:r>
              <a:rPr lang="en-US" sz="1900" dirty="0"/>
              <a:t>Cryogenic Plant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ESD review – </a:t>
            </a:r>
            <a:r>
              <a:rPr lang="en-US" sz="1900" dirty="0">
                <a:solidFill>
                  <a:schemeClr val="tx1"/>
                </a:solidFill>
              </a:rPr>
              <a:t>April 2016</a:t>
            </a:r>
            <a:endParaRPr lang="en-US" sz="19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/>
              <a:t>BARC committee review – </a:t>
            </a:r>
            <a:r>
              <a:rPr lang="en-US" sz="1900" dirty="0">
                <a:solidFill>
                  <a:schemeClr val="tx1"/>
                </a:solidFill>
              </a:rPr>
              <a:t>May 2016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All recommendations are closed, RFP was issued December 2016</a:t>
            </a:r>
          </a:p>
          <a:p>
            <a:pPr lvl="1">
              <a:spcBef>
                <a:spcPts val="600"/>
              </a:spcBef>
            </a:pPr>
            <a:r>
              <a:rPr lang="en-US" sz="1900" dirty="0">
                <a:solidFill>
                  <a:schemeClr val="tx1"/>
                </a:solidFill>
              </a:rPr>
              <a:t>PO likely to be released by mid 2018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spcBef>
                <a:spcPts val="1800"/>
              </a:spcBef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B966A36-233D-482B-8637-82FFB6EB2453}"/>
              </a:ext>
            </a:extLst>
          </p:cNvPr>
          <p:cNvSpPr txBox="1"/>
          <p:nvPr/>
        </p:nvSpPr>
        <p:spPr>
          <a:xfrm>
            <a:off x="343158" y="5965723"/>
            <a:ext cx="867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Appropriate number of engineering and project reviews have been completed or planned </a:t>
            </a:r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93AFE01B-5FFF-4817-8CDE-CFD69F45D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1700" dirty="0">
                <a:solidFill>
                  <a:schemeClr val="tx1"/>
                </a:solidFill>
              </a:rPr>
              <a:t>PIP-II Cryogenic system will use compressed and liquefied Helium </a:t>
            </a:r>
          </a:p>
          <a:p>
            <a:pPr lvl="0">
              <a:spcBef>
                <a:spcPts val="1200"/>
              </a:spcBef>
            </a:pPr>
            <a:r>
              <a:rPr lang="en-US" sz="1700" dirty="0">
                <a:solidFill>
                  <a:schemeClr val="tx1"/>
                </a:solidFill>
              </a:rPr>
              <a:t>This presents following potential hazards: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Extreme cold hazard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Oxygen Deficiency Hazard (ODH)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Oxygen enriched hazard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Over pressurization or explosion due to rapid expansion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High noise levels </a:t>
            </a:r>
          </a:p>
          <a:p>
            <a:pPr>
              <a:spcBef>
                <a:spcPts val="1200"/>
              </a:spcBef>
            </a:pPr>
            <a:r>
              <a:rPr lang="en-US" sz="1700" dirty="0">
                <a:solidFill>
                  <a:schemeClr val="tx1"/>
                </a:solidFill>
              </a:rPr>
              <a:t>The approach to protection from hazards by minimizing potential hazards at levels as low as is reasonable will be incorporated in a design for the PIP-II Cryogenic system</a:t>
            </a:r>
          </a:p>
          <a:p>
            <a:pPr marL="800100" lvl="1" indent="-342900">
              <a:lnSpc>
                <a:spcPct val="90000"/>
              </a:lnSpc>
              <a:spcBef>
                <a:spcPts val="60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Utilizing National and International Codes and Standards for pressure systems design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Segment insulating vacuum (reduces release rate)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Move relief valves out of the tunnel wherever possible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Pipe all relief valves outside (wherever possible)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Reduce heat flux by adding insulation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  <a:buSzPct val="83000"/>
              <a:buFont typeface="Wingdings" charset="2"/>
              <a:buChar char="Ø"/>
            </a:pP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Provide barriers to minimize external effects/damages </a:t>
            </a:r>
          </a:p>
          <a:p>
            <a:pPr marL="342900" lvl="1" indent="-342900">
              <a:lnSpc>
                <a:spcPct val="90000"/>
              </a:lnSpc>
              <a:spcBef>
                <a:spcPts val="1200"/>
              </a:spcBef>
              <a:buSzPct val="83000"/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Project ISM and QA plans (</a:t>
            </a:r>
            <a:r>
              <a:rPr lang="en-US" sz="1700" dirty="0" err="1">
                <a:solidFill>
                  <a:schemeClr val="tx1"/>
                </a:solidFill>
              </a:rPr>
              <a:t>docdb</a:t>
            </a:r>
            <a:r>
              <a:rPr lang="en-US" sz="1700" dirty="0">
                <a:solidFill>
                  <a:schemeClr val="tx1"/>
                </a:solidFill>
              </a:rPr>
              <a:t> #141 and 142)</a:t>
            </a:r>
          </a:p>
          <a:p>
            <a:pPr lvl="1"/>
            <a:endParaRPr lang="en-US" dirty="0">
              <a:hlinkClick r:id="rId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15D35B-20A3-4360-8DDC-1D405CB94B8A}"/>
              </a:ext>
            </a:extLst>
          </p:cNvPr>
          <p:cNvSpPr txBox="1"/>
          <p:nvPr/>
        </p:nvSpPr>
        <p:spPr>
          <a:xfrm>
            <a:off x="222250" y="5878476"/>
            <a:ext cx="86725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highlight>
                  <a:srgbClr val="FFFF00"/>
                </a:highlight>
              </a:rPr>
              <a:t>Cryogenic System is designed to be safe and to minimize impact on the environment 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3279156"/>
            <a:ext cx="8901113" cy="2440154"/>
          </a:xfrm>
        </p:spPr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Labor and M&amp;S estimate cover the entire scope of work defined in the WBS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Cost Estimating procedure #12.PM-005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TC#ED0003758 </a:t>
            </a:r>
            <a:r>
              <a:rPr lang="en-US" sz="2000" dirty="0"/>
              <a:t>“Assumptions for Cryogenic Components Estimate”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Historical data and recent vendor quotes are used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 contingency is included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P6 contains raw hours and dollars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21373"/>
              </p:ext>
            </p:extLst>
          </p:nvPr>
        </p:nvGraphicFramePr>
        <p:xfrm>
          <a:off x="1524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WBS Number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Title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121.3.11.1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PIP2IT CDS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297-v4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121.3.11.2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PIP-II Cryoplant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300-v3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121.3.11.3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PIP-II CDS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309-v4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22A798-CEC2-4F5C-BC41-6EC98E10E1AD}"/>
              </a:ext>
            </a:extLst>
          </p:cNvPr>
          <p:cNvSpPr txBox="1"/>
          <p:nvPr/>
        </p:nvSpPr>
        <p:spPr>
          <a:xfrm>
            <a:off x="170494" y="5805893"/>
            <a:ext cx="8921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highlight>
                  <a:srgbClr val="FFFF00"/>
                </a:highlight>
              </a:rPr>
              <a:t>Cost Estimate is documented using consistent assumptions and is traceable</a:t>
            </a:r>
          </a:p>
        </p:txBody>
      </p:sp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10BA2F73-1486-4E63-813D-7F4A583EA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4144303"/>
            <a:ext cx="8672513" cy="9049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Oversee delivery of all scope of WBS 121.11.3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Costs generated from resource loaded schedule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Estimate developed by people experienced with cryogenics. Estimate Uncertainty follows project guidelines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Collaborative methods used while developing cost estimate assumptions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Assumptions are realistic and used consistently</a:t>
            </a:r>
          </a:p>
          <a:p>
            <a:pPr marL="285750" lvl="1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71" y="984555"/>
            <a:ext cx="8686800" cy="30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0F814CED-4022-4A16-BC11-1ABAA7986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3894529"/>
            <a:ext cx="8672513" cy="2130885"/>
          </a:xfrm>
        </p:spPr>
        <p:txBody>
          <a:bodyPr/>
          <a:lstStyle/>
          <a:p>
            <a:pPr lvl="1" indent="-342900"/>
            <a:r>
              <a:rPr lang="en-US" sz="2000" dirty="0"/>
              <a:t>Design, fabricate, procure, and install PIP2IT CDS components</a:t>
            </a:r>
          </a:p>
          <a:p>
            <a:pPr lvl="1" indent="-342900"/>
            <a:r>
              <a:rPr lang="en-US" sz="2000" dirty="0"/>
              <a:t>Cryogenic plant contract oversight, cryogenic plant and associated auxiliary systems installation and commissioning </a:t>
            </a:r>
          </a:p>
          <a:p>
            <a:pPr lvl="1" indent="-342900"/>
            <a:r>
              <a:rPr lang="en-US" sz="2000" dirty="0"/>
              <a:t>Design, fabricate, procure, and install PIP-II CDS components</a:t>
            </a:r>
          </a:p>
          <a:p>
            <a:pPr lvl="1"/>
            <a:r>
              <a:rPr lang="en-US" sz="2000" dirty="0"/>
              <a:t>Cost drivers identified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57489E-C771-4421-9DA1-9D1DA2CCE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2" y="1022219"/>
            <a:ext cx="8686800" cy="26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AB9FF-E9FD-4408-BF40-C6B45B40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E00A00-A225-4E82-8AEB-A0B8D7967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 in PIP-II</a:t>
            </a:r>
            <a:r>
              <a:rPr lang="en-US"/>
              <a:t>: Scientist</a:t>
            </a:r>
            <a:endParaRPr lang="en-US" dirty="0"/>
          </a:p>
          <a:p>
            <a:pPr marL="403225" indent="0">
              <a:buNone/>
            </a:pPr>
            <a:r>
              <a:rPr lang="en-US" dirty="0"/>
              <a:t>- Superfluid Helium Cryogenic Plant and associated systems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Relevant experience:</a:t>
            </a:r>
          </a:p>
          <a:p>
            <a:pPr marL="346075" indent="0">
              <a:buNone/>
            </a:pPr>
            <a:r>
              <a:rPr lang="en-US" dirty="0"/>
              <a:t> - SO-G, </a:t>
            </a:r>
            <a:r>
              <a:rPr lang="en-US" dirty="0" err="1"/>
              <a:t>CrTD</a:t>
            </a:r>
            <a:r>
              <a:rPr lang="en-US" dirty="0"/>
              <a:t>, BARC (current position)</a:t>
            </a:r>
          </a:p>
          <a:p>
            <a:pPr marL="346075" indent="0">
              <a:buNone/>
            </a:pPr>
            <a:r>
              <a:rPr lang="en-US" dirty="0"/>
              <a:t> - Group Leader, </a:t>
            </a:r>
            <a:r>
              <a:rPr lang="en-US" dirty="0" err="1"/>
              <a:t>CrTD</a:t>
            </a:r>
            <a:r>
              <a:rPr lang="en-US" dirty="0"/>
              <a:t>, BARC</a:t>
            </a:r>
          </a:p>
          <a:p>
            <a:pPr marL="625475" indent="-279400">
              <a:buNone/>
            </a:pPr>
            <a:r>
              <a:rPr lang="en-US" dirty="0"/>
              <a:t> - Development of helium liquefaction and refrigeration systems at BARC</a:t>
            </a:r>
          </a:p>
          <a:p>
            <a:pPr marL="625475" indent="-279400">
              <a:buNone/>
            </a:pPr>
            <a:r>
              <a:rPr lang="en-US" dirty="0"/>
              <a:t> - Development of cryogenic turboexpanders at BARC</a:t>
            </a:r>
          </a:p>
          <a:p>
            <a:pPr marL="625475" indent="-279400">
              <a:buNone/>
            </a:pPr>
            <a:r>
              <a:rPr lang="en-US" dirty="0"/>
              <a:t> - Ph. D. in Cryogenic Engineering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C4580-EDA2-4903-A626-1CB50D5F1C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0564B-10AD-4173-AB50-18869C017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390A25-9C26-44EC-A973-C3E4A5F89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31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39A28EB-2F8D-4352-A0F3-C57896066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524807"/>
            <a:ext cx="8672513" cy="73531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 understand our funding demands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A5318D72-185A-4FAB-993C-BD4A784EC5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422271"/>
              </p:ext>
            </p:extLst>
          </p:nvPr>
        </p:nvGraphicFramePr>
        <p:xfrm>
          <a:off x="1347354" y="913793"/>
          <a:ext cx="6449291" cy="433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D7B5DF-725D-431C-88A2-DB19D4E02027}"/>
              </a:ext>
            </a:extLst>
          </p:cNvPr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785D34-7DB5-46FF-B786-7E4058F73484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09576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913C702-1455-4EFC-ACCD-D4882A89303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DB4766FA-AE36-49F4-BA68-F90CFFB1D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1" y="5524807"/>
            <a:ext cx="9076189" cy="7353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Labor profile is consistent with WBS121.11.3 scope needs and can be supported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00045F-B6F1-40A4-B41A-2735FEB7F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83" y="981775"/>
            <a:ext cx="714239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9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ECDD8D-45F7-4136-A252-5519C13A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B15C6-14B7-4706-A52B-D51D9991A9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C515DB-6C72-451D-886E-0199D4134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AA7E40-C6E6-4480-B808-930AD6C5A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ADCC14C-79E1-420B-BD78-88AFCDC4F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564220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dirty="0"/>
              <a:t>Two high risks associated with Cryogenic System are documented in the Risk Register</a:t>
            </a:r>
          </a:p>
          <a:p>
            <a:pPr marL="914400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/>
              <a:t>Pulsed and CW cryomodule operating modes cause cryogenic or mechanical instabilities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Insufficient Cryogenic system vendor manufacturing capacity and priority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E745FC-90C6-41C1-B9A4-E63F921E4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01"/>
          <a:stretch/>
        </p:blipFill>
        <p:spPr>
          <a:xfrm>
            <a:off x="116471" y="3681748"/>
            <a:ext cx="8784642" cy="8902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566C0A0-C723-4F7D-90FF-2A290D1F8CAB}"/>
              </a:ext>
            </a:extLst>
          </p:cNvPr>
          <p:cNvSpPr txBox="1">
            <a:spLocks/>
          </p:cNvSpPr>
          <p:nvPr/>
        </p:nvSpPr>
        <p:spPr>
          <a:xfrm>
            <a:off x="228600" y="5001056"/>
            <a:ext cx="8672513" cy="10593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Risks associated with delay of the Cryogenic Plant delivery is included in </a:t>
            </a:r>
            <a:r>
              <a:rPr lang="en-US" sz="1800" b="1" dirty="0"/>
              <a:t>the PIP-II Project Risk </a:t>
            </a:r>
            <a:r>
              <a:rPr lang="en-US" sz="1800" dirty="0"/>
              <a:t>section of the Risk Register – see presentation by S. Mishra</a:t>
            </a:r>
          </a:p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28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BF2A6E-9B62-4C37-B96A-B96F5C5A0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6" y="1168400"/>
            <a:ext cx="7861300" cy="132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DEF027-E4E4-40D5-A944-8698FEE27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26" y="2489200"/>
            <a:ext cx="7861300" cy="66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898D83-4B79-4E60-B345-1BF7E362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40" y="3149600"/>
            <a:ext cx="7848600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837616-F7F2-47B1-B7E1-6C61CEF47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18067"/>
            <a:ext cx="9144000" cy="1269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B8CC50-6070-471C-BC2C-E213E9718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87382"/>
            <a:ext cx="9144000" cy="665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B2E35A-C3D0-4649-A8D5-DDF1C5036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42242"/>
            <a:ext cx="9144000" cy="6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6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893567"/>
            <a:ext cx="8672513" cy="5144923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Cryogenic system technical scope is defined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Functional performance requirements and key interfaces are identified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Strategy and technical solutions to support wide range of cryogenic load is developed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WBS 121.3.11 design is sufficiently developed and is supported for the current state of the project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CDS and Cryoplant are being designed as a single system with safety considerations in the design phase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Cost and schedule are understood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Detailed budget and schedule, in P6, are structured to achieve the technical scope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Qualified project team is in place both at FNAL and BARC</a:t>
            </a:r>
          </a:p>
          <a:p>
            <a:pPr marL="0" lvl="1" indent="0" algn="ctr">
              <a:buNone/>
            </a:pP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We are ready for CD-1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42686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System Overview</a:t>
            </a:r>
          </a:p>
        </p:txBody>
      </p:sp>
      <p:graphicFrame>
        <p:nvGraphicFramePr>
          <p:cNvPr id="8" name="Object 7">
            <a:extLst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520646"/>
              </p:ext>
            </p:extLst>
          </p:nvPr>
        </p:nvGraphicFramePr>
        <p:xfrm>
          <a:off x="204443" y="1020802"/>
          <a:ext cx="6297338" cy="5395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3" imgW="6611282" imgH="5663140" progId="Visio.Drawing.11">
                  <p:embed/>
                </p:oleObj>
              </mc:Choice>
              <mc:Fallback>
                <p:oleObj name="Visio" r:id="rId3" imgW="6611282" imgH="5663140" progId="Visio.Drawing.11">
                  <p:embed/>
                  <p:pic>
                    <p:nvPicPr>
                      <p:cNvPr id="8" name="Object 7">
                        <a:extLst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43" y="1020802"/>
                        <a:ext cx="6297338" cy="53959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A55B0F87-FDE6-4E36-B4A2-78EA6B7DF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072" y="1043046"/>
            <a:ext cx="5658928" cy="4987867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000" dirty="0"/>
              <a:t>Fully segmented Linac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Single cold box with turbines and cold compressors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Distribution box located in the refrigerator room</a:t>
            </a:r>
          </a:p>
          <a:p>
            <a:pPr>
              <a:spcBef>
                <a:spcPts val="1800"/>
              </a:spcBef>
            </a:pPr>
            <a:r>
              <a:rPr lang="en-US" sz="2000" dirty="0"/>
              <a:t>Cryogenic transferline with bayonet cans that runs parallel to the cryomodules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3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121.11.3 Requirements flow down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15099" y="1327253"/>
            <a:ext cx="7904876" cy="424920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PIP-II Conceptual Design Report</a:t>
            </a:r>
          </a:p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</a:rPr>
              <a:t>	PIP-II Conceptual Design Report </a:t>
            </a:r>
            <a:endParaRPr lang="en-US" i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		</a:t>
            </a:r>
            <a:r>
              <a:rPr lang="en-US" sz="2000" b="1" dirty="0">
                <a:sym typeface="Wingdings" panose="05000000000000000000" pitchFamily="2" charset="2"/>
              </a:rPr>
              <a:t></a:t>
            </a:r>
            <a:r>
              <a:rPr lang="en-US" sz="2000" b="1" dirty="0"/>
              <a:t>Engineering Manual, Fermilab ESH&amp;Q Manual</a:t>
            </a:r>
          </a:p>
          <a:p>
            <a:pPr marL="0" indent="0">
              <a:buNone/>
            </a:pPr>
            <a:r>
              <a:rPr lang="en-US" sz="2000" b="1" dirty="0">
                <a:sym typeface="Wingdings" panose="05000000000000000000" pitchFamily="2" charset="2"/>
              </a:rPr>
              <a:t>		</a:t>
            </a:r>
            <a:r>
              <a:rPr lang="en-US" sz="2000" b="1" dirty="0"/>
              <a:t>Cryomodules requirement documents</a:t>
            </a:r>
          </a:p>
          <a:p>
            <a:pPr marL="1431925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TC#ED0001313, TC#ED0001316, TC#ED0001829, TC#ED0001830, TC#ED0001322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>
                <a:sym typeface="Wingdings" panose="05000000000000000000" pitchFamily="2" charset="2"/>
              </a:rPr>
              <a:t>				</a:t>
            </a:r>
            <a:r>
              <a:rPr lang="en-US" sz="1800" b="1" dirty="0">
                <a:sym typeface="Wingdings" panose="05000000000000000000" pitchFamily="2" charset="2"/>
              </a:rPr>
              <a:t></a:t>
            </a:r>
            <a:r>
              <a:rPr lang="en-US" sz="1800" b="1" dirty="0"/>
              <a:t>Cryogenic System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/>
              <a:t>						</a:t>
            </a:r>
            <a:r>
              <a:rPr lang="en-US" sz="1200" i="1" dirty="0"/>
              <a:t>Functional Requirements Specifications (</a:t>
            </a:r>
            <a:r>
              <a:rPr lang="en-US" sz="1200" dirty="0">
                <a:solidFill>
                  <a:srgbClr val="C00000"/>
                </a:solidFill>
              </a:rPr>
              <a:t>TC#ED0003531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Engineering Specifications (</a:t>
            </a:r>
            <a:r>
              <a:rPr lang="en-US" sz="1200" dirty="0">
                <a:solidFill>
                  <a:srgbClr val="C00000"/>
                </a:solidFill>
              </a:rPr>
              <a:t>TC#ED0005493,5587, etc.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Design Criteria Documents (</a:t>
            </a:r>
            <a:r>
              <a:rPr lang="en-US" sz="1200" dirty="0">
                <a:solidFill>
                  <a:srgbClr val="C00000"/>
                </a:solidFill>
              </a:rPr>
              <a:t>TC#ED0004748, 6895, etc.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Engineering Notes (</a:t>
            </a:r>
            <a:r>
              <a:rPr lang="en-US" sz="1200" dirty="0">
                <a:solidFill>
                  <a:srgbClr val="C00000"/>
                </a:solidFill>
              </a:rPr>
              <a:t>TC#ED0003531,6860, 6901, etc.</a:t>
            </a:r>
            <a:r>
              <a:rPr lang="en-US" sz="1200" i="1" dirty="0"/>
              <a:t>)</a:t>
            </a:r>
          </a:p>
          <a:p>
            <a:pPr marL="0" indent="0">
              <a:buNone/>
            </a:pPr>
            <a:r>
              <a:rPr lang="en-US" sz="1200" i="1" dirty="0"/>
              <a:t>						Interface Control Documents (</a:t>
            </a:r>
            <a:r>
              <a:rPr lang="en-US" sz="1200" dirty="0">
                <a:solidFill>
                  <a:srgbClr val="C00000"/>
                </a:solidFill>
              </a:rPr>
              <a:t>TC#ED0006893</a:t>
            </a:r>
            <a:r>
              <a:rPr lang="en-US" sz="1200" i="1" dirty="0"/>
              <a:t>) 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xmlns="" id="{BD4F98FD-F8CE-474F-B872-E566EDA6A5E6}"/>
              </a:ext>
            </a:extLst>
          </p:cNvPr>
          <p:cNvSpPr/>
          <p:nvPr/>
        </p:nvSpPr>
        <p:spPr>
          <a:xfrm>
            <a:off x="144379" y="1982804"/>
            <a:ext cx="592448" cy="616017"/>
          </a:xfrm>
          <a:prstGeom prst="curv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xmlns="" id="{90E198F0-ABE7-4578-9591-3A6927905F28}"/>
              </a:ext>
            </a:extLst>
          </p:cNvPr>
          <p:cNvSpPr/>
          <p:nvPr/>
        </p:nvSpPr>
        <p:spPr>
          <a:xfrm>
            <a:off x="885524" y="2261937"/>
            <a:ext cx="182880" cy="73152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101A2EA5-0803-466C-B552-3717B5ACBF9D}"/>
              </a:ext>
            </a:extLst>
          </p:cNvPr>
          <p:cNvSpPr/>
          <p:nvPr/>
        </p:nvSpPr>
        <p:spPr>
          <a:xfrm>
            <a:off x="7344341" y="2261937"/>
            <a:ext cx="182880" cy="731520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EAF5671C-C62A-4D40-88C7-F73112744BB5}"/>
              </a:ext>
            </a:extLst>
          </p:cNvPr>
          <p:cNvSpPr/>
          <p:nvPr/>
        </p:nvSpPr>
        <p:spPr>
          <a:xfrm>
            <a:off x="7267074" y="3562381"/>
            <a:ext cx="303726" cy="1702638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C635C452-FAB7-4611-B1E1-54B1340FE920}"/>
              </a:ext>
            </a:extLst>
          </p:cNvPr>
          <p:cNvSpPr/>
          <p:nvPr/>
        </p:nvSpPr>
        <p:spPr>
          <a:xfrm>
            <a:off x="1751983" y="3562381"/>
            <a:ext cx="301752" cy="1700784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xmlns="" id="{111C8261-9E0D-443E-9574-13D8547A80C0}"/>
              </a:ext>
            </a:extLst>
          </p:cNvPr>
          <p:cNvSpPr/>
          <p:nvPr/>
        </p:nvSpPr>
        <p:spPr>
          <a:xfrm>
            <a:off x="7883091" y="2598821"/>
            <a:ext cx="631181" cy="1973179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1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/>
          </p:cNvPr>
          <p:cNvSpPr txBox="1"/>
          <p:nvPr/>
        </p:nvSpPr>
        <p:spPr>
          <a:xfrm>
            <a:off x="5098502" y="538653"/>
            <a:ext cx="236462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Details are in TC#ED0003531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480312"/>
            <a:ext cx="8686800" cy="427877"/>
          </a:xfrm>
        </p:spPr>
        <p:txBody>
          <a:bodyPr/>
          <a:lstStyle/>
          <a:p>
            <a:r>
              <a:rPr lang="en-US" dirty="0"/>
              <a:t>Key Requirements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2250" y="1092447"/>
            <a:ext cx="8672513" cy="4987867"/>
          </a:xfrm>
        </p:spPr>
        <p:txBody>
          <a:bodyPr/>
          <a:lstStyle/>
          <a:p>
            <a:pPr lvl="0"/>
            <a:r>
              <a:rPr lang="en-US" b="1" i="1" dirty="0"/>
              <a:t>Project Key Performance Parameters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i="1" dirty="0"/>
              <a:t>Physics Requirements</a:t>
            </a:r>
            <a:r>
              <a:rPr lang="en-US" dirty="0"/>
              <a:t> shall be met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Linac operating modes: </a:t>
            </a:r>
          </a:p>
          <a:p>
            <a:pPr lvl="1"/>
            <a:r>
              <a:rPr lang="en-US" sz="2000" dirty="0"/>
              <a:t>CW or pulsed mode</a:t>
            </a:r>
          </a:p>
          <a:p>
            <a:pPr lvl="1"/>
            <a:r>
              <a:rPr lang="en-US" sz="2000" dirty="0"/>
              <a:t>2.0 K in the standby mode</a:t>
            </a:r>
          </a:p>
          <a:p>
            <a:pPr lvl="1"/>
            <a:r>
              <a:rPr lang="en-US" sz="2000" dirty="0"/>
              <a:t>4.5 K in standby mode</a:t>
            </a:r>
          </a:p>
          <a:p>
            <a:pPr lvl="1"/>
            <a:r>
              <a:rPr lang="en-US" sz="2000" dirty="0"/>
              <a:t>Cool-down and warm-up</a:t>
            </a:r>
          </a:p>
          <a:p>
            <a:pPr>
              <a:spcBef>
                <a:spcPts val="1200"/>
              </a:spcBef>
            </a:pPr>
            <a:r>
              <a:rPr lang="en-US" dirty="0"/>
              <a:t>Cavity helium pressure – 31 mbar</a:t>
            </a:r>
          </a:p>
          <a:p>
            <a:r>
              <a:rPr lang="en-US" dirty="0"/>
              <a:t>Cavity helium pressure stability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 ± 0.1 mbar</a:t>
            </a:r>
          </a:p>
          <a:p>
            <a:pPr>
              <a:spcBef>
                <a:spcPts val="1200"/>
              </a:spcBef>
            </a:pPr>
            <a:r>
              <a:rPr lang="en-US" dirty="0"/>
              <a:t>Expected availability during scheduled beam operation – 98%</a:t>
            </a:r>
          </a:p>
          <a:p>
            <a:pPr>
              <a:spcBef>
                <a:spcPts val="1200"/>
              </a:spcBef>
            </a:pPr>
            <a:r>
              <a:rPr lang="en-US" dirty="0"/>
              <a:t>Support cool-down or warm-up of the Linac in &lt; 20 days</a:t>
            </a:r>
          </a:p>
          <a:p>
            <a:pPr marL="285750" lvl="2" indent="0">
              <a:lnSpc>
                <a:spcPct val="130000"/>
              </a:lnSpc>
              <a:spcBef>
                <a:spcPts val="18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5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Key Requirements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3962" y="1475117"/>
            <a:ext cx="668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Cryomodule Static and Dynamic Heat loads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8A5425-2C71-4326-9B48-6E0A189352AC}"/>
              </a:ext>
            </a:extLst>
          </p:cNvPr>
          <p:cNvSpPr txBox="1"/>
          <p:nvPr/>
        </p:nvSpPr>
        <p:spPr>
          <a:xfrm>
            <a:off x="1155630" y="5721561"/>
            <a:ext cx="591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ctr">
              <a:buNone/>
            </a:pPr>
            <a:r>
              <a:rPr lang="en-US" b="1" dirty="0">
                <a:highlight>
                  <a:srgbClr val="FFFF00"/>
                </a:highlight>
              </a:rPr>
              <a:t>Requirements are defined and traceable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1CD48DD6-231D-4E27-A1FE-6B6670796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044764"/>
              </p:ext>
            </p:extLst>
          </p:nvPr>
        </p:nvGraphicFramePr>
        <p:xfrm>
          <a:off x="228600" y="2146301"/>
          <a:ext cx="8333509" cy="2281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222">
                  <a:extLst>
                    <a:ext uri="{9D8B030D-6E8A-4147-A177-3AD203B41FA5}">
                      <a16:colId xmlns:a16="http://schemas.microsoft.com/office/drawing/2014/main" xmlns="" val="1370763205"/>
                    </a:ext>
                  </a:extLst>
                </a:gridCol>
                <a:gridCol w="906021">
                  <a:extLst>
                    <a:ext uri="{9D8B030D-6E8A-4147-A177-3AD203B41FA5}">
                      <a16:colId xmlns:a16="http://schemas.microsoft.com/office/drawing/2014/main" xmlns="" val="316249219"/>
                    </a:ext>
                  </a:extLst>
                </a:gridCol>
                <a:gridCol w="1487399">
                  <a:extLst>
                    <a:ext uri="{9D8B030D-6E8A-4147-A177-3AD203B41FA5}">
                      <a16:colId xmlns:a16="http://schemas.microsoft.com/office/drawing/2014/main" xmlns="" val="3014743181"/>
                    </a:ext>
                  </a:extLst>
                </a:gridCol>
                <a:gridCol w="1679885">
                  <a:extLst>
                    <a:ext uri="{9D8B030D-6E8A-4147-A177-3AD203B41FA5}">
                      <a16:colId xmlns:a16="http://schemas.microsoft.com/office/drawing/2014/main" xmlns="" val="3638804065"/>
                    </a:ext>
                  </a:extLst>
                </a:gridCol>
                <a:gridCol w="1403928">
                  <a:extLst>
                    <a:ext uri="{9D8B030D-6E8A-4147-A177-3AD203B41FA5}">
                      <a16:colId xmlns:a16="http://schemas.microsoft.com/office/drawing/2014/main" xmlns="" val="505484065"/>
                    </a:ext>
                  </a:extLst>
                </a:gridCol>
                <a:gridCol w="1487054">
                  <a:extLst>
                    <a:ext uri="{9D8B030D-6E8A-4147-A177-3AD203B41FA5}">
                      <a16:colId xmlns:a16="http://schemas.microsoft.com/office/drawing/2014/main" xmlns="" val="2566299270"/>
                    </a:ext>
                  </a:extLst>
                </a:gridCol>
              </a:tblGrid>
              <a:tr h="5109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CM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2K CW mode, (W)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2K Pulsed mode, (W)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5K Intercept, (W)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K Shield, (W)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60049488"/>
                  </a:ext>
                </a:extLst>
              </a:tr>
              <a:tr h="258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42466453"/>
                  </a:ext>
                </a:extLst>
              </a:tr>
              <a:tr h="258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68856220"/>
                  </a:ext>
                </a:extLst>
              </a:tr>
              <a:tr h="258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75257024"/>
                  </a:ext>
                </a:extLst>
              </a:tr>
              <a:tr h="258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MHz Low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286911877"/>
                  </a:ext>
                </a:extLst>
              </a:tr>
              <a:tr h="3469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MHz High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19608649"/>
                  </a:ext>
                </a:extLst>
              </a:tr>
              <a:tr h="25879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D62"/>
                          </a:solidFill>
                          <a:effectLst/>
                          <a:latin typeface="Calibri" panose="020F0502020204030204" pitchFamily="34" charset="0"/>
                        </a:rPr>
                        <a:t>1728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D62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D62"/>
                          </a:solidFill>
                          <a:effectLst/>
                          <a:latin typeface="Calibri" panose="020F0502020204030204" pitchFamily="34" charset="0"/>
                        </a:rPr>
                        <a:t>974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F2D62"/>
                          </a:solidFill>
                          <a:effectLst/>
                          <a:latin typeface="Calibri" panose="020F0502020204030204" pitchFamily="34" charset="0"/>
                        </a:rPr>
                        <a:t>2336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07156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93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Design – Conceptual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06E64B0-71A2-449D-AAE9-7FCEEA2FFC22}"/>
              </a:ext>
            </a:extLst>
          </p:cNvPr>
          <p:cNvCxnSpPr>
            <a:cxnSpLocks/>
          </p:cNvCxnSpPr>
          <p:nvPr/>
        </p:nvCxnSpPr>
        <p:spPr>
          <a:xfrm flipH="1" flipV="1">
            <a:off x="5649914" y="3558202"/>
            <a:ext cx="1924287" cy="126674"/>
          </a:xfrm>
          <a:prstGeom prst="straightConnector1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AA249E-E5AE-4D9A-A5D4-4990202D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6" y="1071419"/>
            <a:ext cx="7185802" cy="4689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92E569-5301-4DB9-A015-5EF5FE19A434}"/>
              </a:ext>
            </a:extLst>
          </p:cNvPr>
          <p:cNvSpPr txBox="1"/>
          <p:nvPr/>
        </p:nvSpPr>
        <p:spPr>
          <a:xfrm>
            <a:off x="7241388" y="3118700"/>
            <a:ext cx="1569799" cy="24622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Used for pulsed mode only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2D8FF8E-0D9A-4A90-B531-93505E5E70F0}"/>
              </a:ext>
            </a:extLst>
          </p:cNvPr>
          <p:cNvCxnSpPr>
            <a:cxnSpLocks/>
          </p:cNvCxnSpPr>
          <p:nvPr/>
        </p:nvCxnSpPr>
        <p:spPr>
          <a:xfrm flipH="1">
            <a:off x="5649914" y="3241811"/>
            <a:ext cx="1591474" cy="1"/>
          </a:xfrm>
          <a:prstGeom prst="straightConnector1">
            <a:avLst/>
          </a:prstGeom>
          <a:ln w="19050">
            <a:solidFill>
              <a:schemeClr val="tx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3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5A0A0586-B965-4C9E-9F5D-D98C2B891A6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29" y="6003694"/>
            <a:ext cx="4206240" cy="311863"/>
          </a:xfrm>
        </p:spPr>
        <p:txBody>
          <a:bodyPr/>
          <a:lstStyle/>
          <a:p>
            <a:pPr algn="ctr"/>
            <a:r>
              <a:rPr lang="en-US" u="sng" dirty="0"/>
              <a:t>Hybrid cycle design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628F5DF0-0134-414A-99AE-B88425F7DA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477475" y="5952604"/>
            <a:ext cx="2627230" cy="362953"/>
          </a:xfrm>
        </p:spPr>
        <p:txBody>
          <a:bodyPr/>
          <a:lstStyle/>
          <a:p>
            <a:pPr algn="ctr"/>
            <a:r>
              <a:rPr lang="en-US" dirty="0"/>
              <a:t>Cold compression design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AF06C2D7-086A-4DE1-AAF5-91E916EB31DE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en-US" dirty="0"/>
              <a:t>Baseline	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50D0F965-60E1-4F80-AB8F-32AD91A515D6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r>
              <a:rPr lang="en-US" dirty="0"/>
              <a:t>Alternative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Chakravarty/Klebaner | WBS 121.3.11 | SC Acceleration Modules and Cryogenics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Cryogenic Plant Design – Conceptual Design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D9AEDD5-E62A-4339-B5A8-81FFF9BD7C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1423219"/>
            <a:ext cx="3252788" cy="44005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5244781-6395-4F42-9068-5943115AB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840" y="1423219"/>
            <a:ext cx="3651238" cy="4439422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xmlns="" id="{CB139E1F-30F0-490E-9016-B370223AF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68396" y="5618843"/>
            <a:ext cx="613811" cy="6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0614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16129</TotalTime>
  <Words>2322</Words>
  <Application>Microsoft Macintosh PowerPoint</Application>
  <PresentationFormat>On-screen Show (4:3)</PresentationFormat>
  <Paragraphs>425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FermilabPartnerships_PPT_090915</vt:lpstr>
      <vt:lpstr>Visio</vt:lpstr>
      <vt:lpstr>PowerPoint Presentation</vt:lpstr>
      <vt:lpstr>Outline</vt:lpstr>
      <vt:lpstr>About Me:</vt:lpstr>
      <vt:lpstr>System Overview</vt:lpstr>
      <vt:lpstr>WBS 121.11.3 Requirements flow down</vt:lpstr>
      <vt:lpstr>Key Requirements</vt:lpstr>
      <vt:lpstr>Key Requirements</vt:lpstr>
      <vt:lpstr>Cryogenic System Design – Conceptual Design</vt:lpstr>
      <vt:lpstr>Cryogenic Plant Design – Conceptual Design</vt:lpstr>
      <vt:lpstr>PIP-II Cryogenic Distribution System (CDS) – Conceptual Design</vt:lpstr>
      <vt:lpstr>Auxiliary Systems – Conceptual Design</vt:lpstr>
      <vt:lpstr>Scope</vt:lpstr>
      <vt:lpstr>Scope – Cryogenic Plant</vt:lpstr>
      <vt:lpstr>Scope – Cryogenic Distribution System (CDS)</vt:lpstr>
      <vt:lpstr>Scope – PIP2IT Cryogenic Distribution System</vt:lpstr>
      <vt:lpstr>Interfaces</vt:lpstr>
      <vt:lpstr>Organization</vt:lpstr>
      <vt:lpstr>Technical Progress to Date - Cryogenic Plant</vt:lpstr>
      <vt:lpstr>Baseline Cryoplant Specifications</vt:lpstr>
      <vt:lpstr>Technical Progress to Date - PIP-II Cryogenic Distribution System</vt:lpstr>
      <vt:lpstr>Technical Progress to Date - PIP2IT</vt:lpstr>
      <vt:lpstr>Technical Progress to Date - Cave transferline</vt:lpstr>
      <vt:lpstr>Technical Progress to Date - CM bayonet boxes</vt:lpstr>
      <vt:lpstr>Cryogenic System Design</vt:lpstr>
      <vt:lpstr>Design Review Plan</vt:lpstr>
      <vt:lpstr>ESH&amp;Q</vt:lpstr>
      <vt:lpstr>BOE Summary</vt:lpstr>
      <vt:lpstr>Cost Summary</vt:lpstr>
      <vt:lpstr>Cost Drivers and Estimate Maturity</vt:lpstr>
      <vt:lpstr>Cost Profile</vt:lpstr>
      <vt:lpstr>Labor Profile</vt:lpstr>
      <vt:lpstr>Risk</vt:lpstr>
      <vt:lpstr>Schedule</vt:lpstr>
      <vt:lpstr>Summary</vt:lpstr>
      <vt:lpstr>Thank you!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Arkadiy Klebaner</cp:lastModifiedBy>
  <cp:revision>192</cp:revision>
  <cp:lastPrinted>2014-01-20T19:40:21Z</cp:lastPrinted>
  <dcterms:created xsi:type="dcterms:W3CDTF">2017-04-21T15:07:14Z</dcterms:created>
  <dcterms:modified xsi:type="dcterms:W3CDTF">2017-10-07T14:45:50Z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