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6" r:id="rId5"/>
    <p:sldId id="319" r:id="rId6"/>
    <p:sldId id="326" r:id="rId7"/>
    <p:sldId id="328" r:id="rId8"/>
    <p:sldId id="338" r:id="rId9"/>
    <p:sldId id="327" r:id="rId10"/>
    <p:sldId id="329" r:id="rId11"/>
    <p:sldId id="330" r:id="rId12"/>
    <p:sldId id="331" r:id="rId13"/>
    <p:sldId id="332" r:id="rId14"/>
    <p:sldId id="333" r:id="rId15"/>
    <p:sldId id="342" r:id="rId16"/>
    <p:sldId id="345" r:id="rId17"/>
    <p:sldId id="339" r:id="rId18"/>
    <p:sldId id="341" r:id="rId19"/>
    <p:sldId id="334" r:id="rId20"/>
    <p:sldId id="335" r:id="rId21"/>
    <p:sldId id="346" r:id="rId22"/>
    <p:sldId id="347" r:id="rId23"/>
    <p:sldId id="336" r:id="rId24"/>
    <p:sldId id="337" r:id="rId25"/>
    <p:sldId id="317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004C97"/>
    <a:srgbClr val="404040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89254" autoAdjust="0"/>
  </p:normalViewPr>
  <p:slideViewPr>
    <p:cSldViewPr snapToGrid="0" snapToObjects="1" showGuides="1">
      <p:cViewPr varScale="1">
        <p:scale>
          <a:sx n="76" d="100"/>
          <a:sy n="76" d="100"/>
        </p:scale>
        <p:origin x="960" y="96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6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Offset IIFC arrows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5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9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7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70218" y="5255503"/>
            <a:ext cx="314372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  India Institutes Fermilab Collaboration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 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Istituto</a:t>
            </a: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Nazionale di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Fisica</a:t>
            </a: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Nucleare</a:t>
            </a:r>
            <a:endParaRPr lang="en-US" sz="1200" kern="1200" baseline="0" dirty="0">
              <a:solidFill>
                <a:schemeClr val="tx1"/>
              </a:solidFill>
              <a:latin typeface="Helvetica"/>
              <a:ea typeface="Geneva" charset="0"/>
              <a:cs typeface="Helvetica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  Science and Technology Facilities Council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87089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2806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Steve Holmes</a:t>
            </a:r>
          </a:p>
          <a:p>
            <a:r>
              <a:rPr lang="en-US" dirty="0"/>
              <a:t>PIP-II Director’s Review</a:t>
            </a:r>
          </a:p>
          <a:p>
            <a:r>
              <a:rPr lang="en-US" dirty="0"/>
              <a:t>10-12 October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International Collaboration</a:t>
            </a:r>
          </a:p>
          <a:p>
            <a:r>
              <a:rPr lang="en-US" sz="1800" dirty="0"/>
              <a:t>Project Management Breakout Session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onto PIP-II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03790"/>
            <a:ext cx="8672513" cy="53916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DAE laboratories are completely integrated into nearly all aspects of the PIP-II superconducting </a:t>
            </a:r>
            <a:r>
              <a:rPr lang="en-US" dirty="0" err="1"/>
              <a:t>linac</a:t>
            </a:r>
            <a:endParaRPr lang="en-US" dirty="0"/>
          </a:p>
          <a:p>
            <a:r>
              <a:rPr lang="en-US" dirty="0"/>
              <a:t>INFN and STFC are more limited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4200"/>
              </a:spcBef>
            </a:pPr>
            <a:r>
              <a:rPr lang="en-US" dirty="0"/>
              <a:t>IIFC areas of collaborative development include:</a:t>
            </a:r>
          </a:p>
          <a:p>
            <a:pPr lvl="1"/>
            <a:r>
              <a:rPr lang="en-US" dirty="0"/>
              <a:t>Superconducting radio frequency accelerating modules</a:t>
            </a:r>
          </a:p>
          <a:p>
            <a:pPr lvl="1"/>
            <a:r>
              <a:rPr lang="en-US" dirty="0"/>
              <a:t>Radio frequency power sources and RF controls</a:t>
            </a:r>
          </a:p>
          <a:p>
            <a:pPr lvl="1"/>
            <a:r>
              <a:rPr lang="en-US" dirty="0"/>
              <a:t>Super- and normal-conducting magnets</a:t>
            </a:r>
          </a:p>
          <a:p>
            <a:pPr lvl="1"/>
            <a:r>
              <a:rPr lang="en-US" dirty="0"/>
              <a:t>Cryogenic Plant</a:t>
            </a:r>
          </a:p>
          <a:p>
            <a:pPr lvl="1"/>
            <a:r>
              <a:rPr lang="en-US" dirty="0"/>
              <a:t>Beam diagnostics</a:t>
            </a:r>
          </a:p>
          <a:p>
            <a:pPr lvl="1"/>
            <a:r>
              <a:rPr lang="en-US" dirty="0"/>
              <a:t>Controls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78787"/>
            <a:ext cx="8368643" cy="21935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218643" y="2789550"/>
            <a:ext cx="398907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06109" y="2595094"/>
            <a:ext cx="5822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</a:rPr>
              <a:t>IIFC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44967" y="2792956"/>
            <a:ext cx="881894" cy="2193"/>
          </a:xfrm>
          <a:prstGeom prst="straightConnector1">
            <a:avLst/>
          </a:prstGeom>
          <a:ln w="28575"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42693" y="1878787"/>
            <a:ext cx="1138217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80910" y="1862224"/>
            <a:ext cx="926803" cy="16563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84597" y="1433703"/>
            <a:ext cx="7545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STFC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2058" y="1433703"/>
            <a:ext cx="7616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INFN</a:t>
            </a:r>
          </a:p>
        </p:txBody>
      </p:sp>
    </p:spTree>
    <p:extLst>
      <p:ext uri="{BB962C8B-B14F-4D97-AF65-F5344CB8AC3E}">
        <p14:creationId xmlns:p14="http://schemas.microsoft.com/office/powerpoint/2010/main" val="287562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IIFC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21576"/>
            <a:ext cx="8672513" cy="357935"/>
          </a:xfrm>
        </p:spPr>
        <p:txBody>
          <a:bodyPr>
            <a:normAutofit/>
          </a:bodyPr>
          <a:lstStyle/>
          <a:p>
            <a:pPr marL="111125" lvl="1" indent="0">
              <a:spcBef>
                <a:spcPts val="200"/>
              </a:spcBef>
              <a:buNone/>
            </a:pPr>
            <a:r>
              <a:rPr lang="en-US" sz="1700" dirty="0"/>
              <a:t>* Scope to be formalized in advance of CD-2</a:t>
            </a:r>
            <a:endParaRPr lang="en-US" sz="1700" dirty="0">
              <a:solidFill>
                <a:srgbClr val="FF0000"/>
              </a:solidFill>
            </a:endParaRPr>
          </a:p>
          <a:p>
            <a:pPr lvl="1"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endParaRPr lang="en-US" dirty="0"/>
          </a:p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/>
              <a:t>10/10/2017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769052"/>
              </p:ext>
            </p:extLst>
          </p:nvPr>
        </p:nvGraphicFramePr>
        <p:xfrm>
          <a:off x="134816" y="917745"/>
          <a:ext cx="8820398" cy="50945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0361">
                  <a:extLst>
                    <a:ext uri="{9D8B030D-6E8A-4147-A177-3AD203B41FA5}">
                      <a16:colId xmlns:a16="http://schemas.microsoft.com/office/drawing/2014/main" val="2663148768"/>
                    </a:ext>
                  </a:extLst>
                </a:gridCol>
                <a:gridCol w="3530075">
                  <a:extLst>
                    <a:ext uri="{9D8B030D-6E8A-4147-A177-3AD203B41FA5}">
                      <a16:colId xmlns:a16="http://schemas.microsoft.com/office/drawing/2014/main" val="2170453038"/>
                    </a:ext>
                  </a:extLst>
                </a:gridCol>
                <a:gridCol w="2749962">
                  <a:extLst>
                    <a:ext uri="{9D8B030D-6E8A-4147-A177-3AD203B41FA5}">
                      <a16:colId xmlns:a16="http://schemas.microsoft.com/office/drawing/2014/main" val="3285232562"/>
                    </a:ext>
                  </a:extLst>
                </a:gridCol>
              </a:tblGrid>
              <a:tr h="5406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System/Component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DAE R&amp;D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Construction Deliverable*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299537"/>
                  </a:ext>
                </a:extLst>
              </a:tr>
              <a:tr h="38753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SSR1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 dressed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NA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25566"/>
                  </a:ext>
                </a:extLst>
              </a:tr>
              <a:tr h="38753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SSR2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 dressed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349671"/>
                  </a:ext>
                </a:extLst>
              </a:tr>
              <a:tr h="38753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LB650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 dressed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543499"/>
                  </a:ext>
                </a:extLst>
              </a:tr>
              <a:tr h="38753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HB650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 dressed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903609"/>
                  </a:ext>
                </a:extLst>
              </a:tr>
              <a:tr h="38753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SC solenoids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 magnets (SSR2)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342370"/>
                  </a:ext>
                </a:extLst>
              </a:tr>
              <a:tr h="48917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Warm magnets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All PIP2IT/MEBT magnets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 focusing magnets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 (650)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25205"/>
                  </a:ext>
                </a:extLst>
              </a:tr>
              <a:tr h="38753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RF Power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 Sources/325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9 sources (SSR1)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877347"/>
                  </a:ext>
                </a:extLst>
              </a:tr>
              <a:tr h="38753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RF Power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 Sources/650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7 sources (HB650)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888844"/>
                  </a:ext>
                </a:extLst>
              </a:tr>
              <a:tr h="38753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LLRF/RFPI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 systems (SSR1,2xHTS-2, CMTF)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93181"/>
                  </a:ext>
                </a:extLst>
              </a:tr>
              <a:tr h="38753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HTS-2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 test stands (FNAL &amp; RRCAT)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126566"/>
                  </a:ext>
                </a:extLst>
              </a:tr>
              <a:tr h="387530"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LHe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ryoplant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986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9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in R&amp;D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DAE is strongly integrated into the R&amp;D phase</a:t>
            </a:r>
          </a:p>
          <a:p>
            <a:pPr lvl="1"/>
            <a:r>
              <a:rPr lang="en-US" dirty="0"/>
              <a:t>SSR1 cryomodule to be constructed of 6-7 (Fermilab) + 1-2 (IUAC/BARC) cavities</a:t>
            </a:r>
          </a:p>
          <a:p>
            <a:pPr lvl="1"/>
            <a:r>
              <a:rPr lang="en-US" dirty="0"/>
              <a:t>HB650 cavity to be constructed of 4 (Fermilab) + 2 (RRCAT) cavities</a:t>
            </a:r>
          </a:p>
          <a:p>
            <a:pPr lvl="1"/>
            <a:r>
              <a:rPr lang="en-US" dirty="0"/>
              <a:t>325 MHz 7 kW SSRF amplifiers from BARC are required to power the SSR1 CM at PIP2IT</a:t>
            </a:r>
          </a:p>
          <a:p>
            <a:pPr lvl="2"/>
            <a:r>
              <a:rPr lang="en-US" dirty="0"/>
              <a:t>RFPI boards from BARC will be used in this system</a:t>
            </a:r>
          </a:p>
          <a:p>
            <a:pPr lvl="1"/>
            <a:r>
              <a:rPr lang="en-US" dirty="0"/>
              <a:t>650 MHz 40 kW SSRF amplifiers from RRCAT are required to power the HB650 CM at CMTS</a:t>
            </a:r>
          </a:p>
          <a:p>
            <a:pPr lvl="1"/>
            <a:r>
              <a:rPr lang="en-US" dirty="0"/>
              <a:t>RFPI boards from BARC will be us</a:t>
            </a:r>
          </a:p>
          <a:p>
            <a:r>
              <a:rPr lang="en-US" dirty="0"/>
              <a:t>INFN</a:t>
            </a:r>
          </a:p>
          <a:p>
            <a:pPr lvl="1"/>
            <a:r>
              <a:rPr lang="en-US" dirty="0"/>
              <a:t>Have completed LB650 cavity electromagnetic design</a:t>
            </a:r>
          </a:p>
          <a:p>
            <a:pPr lvl="2"/>
            <a:r>
              <a:rPr lang="en-US" dirty="0"/>
              <a:t>In close coordination with VECC and Fermilab</a:t>
            </a:r>
          </a:p>
          <a:p>
            <a:pPr lvl="1"/>
            <a:r>
              <a:rPr lang="en-US" dirty="0"/>
              <a:t>Approved by Fermilab and proceeding to mechanical design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1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942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DAE is authorized to provide deliverables worth up to $200M (in-kind) for PIP-II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R&amp;D + Construction phases</a:t>
            </a:r>
          </a:p>
          <a:p>
            <a:pPr lvl="1"/>
            <a:r>
              <a:rPr lang="en-US" dirty="0"/>
              <a:t>Cryogenic Plant procurement by BARC is currently underway</a:t>
            </a:r>
          </a:p>
          <a:p>
            <a:pPr lvl="2"/>
            <a:r>
              <a:rPr lang="en-US" dirty="0"/>
              <a:t>Bidding two plants, with intention of one coming to Fermilab</a:t>
            </a:r>
          </a:p>
          <a:p>
            <a:pPr lvl="2"/>
            <a:r>
              <a:rPr lang="en-US" u="sng" dirty="0"/>
              <a:t>Capable of supporting CW operations</a:t>
            </a:r>
          </a:p>
          <a:p>
            <a:pPr lvl="1"/>
            <a:r>
              <a:rPr lang="en-US" dirty="0"/>
              <a:t>Balance of construction deliverables is not yet formalized, but we believe it will conform closely to the table on slide 11</a:t>
            </a:r>
          </a:p>
          <a:p>
            <a:pPr>
              <a:spcBef>
                <a:spcPts val="1200"/>
              </a:spcBef>
            </a:pPr>
            <a:r>
              <a:rPr lang="en-US" dirty="0"/>
              <a:t>A draft agreement covering both R&amp;D and construction phase deliverables from INFN is currently providing basis for discussion</a:t>
            </a:r>
          </a:p>
          <a:p>
            <a:pPr lvl="1"/>
            <a:r>
              <a:rPr lang="en-US" dirty="0"/>
              <a:t>LB650 dressed cavities</a:t>
            </a:r>
          </a:p>
          <a:p>
            <a:pPr>
              <a:spcBef>
                <a:spcPts val="1200"/>
              </a:spcBef>
            </a:pPr>
            <a:r>
              <a:rPr lang="en-US" dirty="0"/>
              <a:t>Discussions just initiated with STFC on scope of construction phase deliverables</a:t>
            </a:r>
          </a:p>
          <a:p>
            <a:pPr lvl="1"/>
            <a:r>
              <a:rPr lang="en-US" dirty="0"/>
              <a:t>HB650 cavities</a:t>
            </a:r>
          </a:p>
          <a:p>
            <a:pPr>
              <a:spcBef>
                <a:spcPts val="1200"/>
              </a:spcBef>
            </a:pPr>
            <a:r>
              <a:rPr lang="en-US" dirty="0"/>
              <a:t>Discussions with CEA on possible construction phase deliverable have taken place among the technical managers</a:t>
            </a:r>
          </a:p>
          <a:p>
            <a:pPr lvl="1"/>
            <a:r>
              <a:rPr lang="en-US" dirty="0"/>
              <a:t>LB650 cryomodule assembly </a:t>
            </a:r>
          </a:p>
          <a:p>
            <a:pPr>
              <a:spcBef>
                <a:spcPts val="1200"/>
              </a:spcBef>
            </a:pPr>
            <a:r>
              <a:rPr lang="en-US" dirty="0"/>
              <a:t>Agreements need to be completed and formalized in advance of CD-2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5387568" cy="51724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DAE has delivered:</a:t>
            </a:r>
          </a:p>
          <a:p>
            <a:pPr lvl="1"/>
            <a:r>
              <a:rPr lang="en-US" dirty="0"/>
              <a:t>Complete set of focusing quadrupoles and correction dipoles required for the PIP2IT MEBT</a:t>
            </a:r>
          </a:p>
          <a:p>
            <a:pPr lvl="1"/>
            <a:r>
              <a:rPr lang="en-US" dirty="0"/>
              <a:t>Two SSR1 bare cavities</a:t>
            </a:r>
          </a:p>
          <a:p>
            <a:pPr lvl="1"/>
            <a:r>
              <a:rPr lang="en-US" dirty="0"/>
              <a:t>3 kW SSRF amplifier</a:t>
            </a:r>
          </a:p>
          <a:p>
            <a:pPr lvl="1"/>
            <a:r>
              <a:rPr lang="en-US" dirty="0"/>
              <a:t>RFPI board</a:t>
            </a:r>
          </a:p>
          <a:p>
            <a:r>
              <a:rPr lang="en-US" dirty="0"/>
              <a:t>DAE in process:</a:t>
            </a:r>
          </a:p>
          <a:p>
            <a:pPr lvl="1"/>
            <a:r>
              <a:rPr lang="en-US" dirty="0"/>
              <a:t>Prototype 5-cell HB650 cavity</a:t>
            </a:r>
          </a:p>
          <a:p>
            <a:pPr lvl="1"/>
            <a:r>
              <a:rPr lang="en-US" dirty="0"/>
              <a:t>325 MHz 7 kW SSRF amplifiers</a:t>
            </a:r>
          </a:p>
          <a:p>
            <a:pPr lvl="1"/>
            <a:r>
              <a:rPr lang="en-US" dirty="0"/>
              <a:t>650 MHz 40 kW SSRF amplifiers</a:t>
            </a:r>
          </a:p>
          <a:p>
            <a:pPr lvl="1"/>
            <a:r>
              <a:rPr lang="en-US" dirty="0"/>
              <a:t>SSR2 cavity design</a:t>
            </a:r>
          </a:p>
          <a:p>
            <a:pPr lvl="1"/>
            <a:r>
              <a:rPr lang="en-US" dirty="0"/>
              <a:t>LB650 5-cell cavity design and fabrication</a:t>
            </a:r>
          </a:p>
          <a:p>
            <a:pPr lvl="1"/>
            <a:r>
              <a:rPr lang="en-US" dirty="0"/>
              <a:t>LB650 cryomodule design</a:t>
            </a:r>
          </a:p>
          <a:p>
            <a:r>
              <a:rPr lang="en-US" dirty="0"/>
              <a:t>INFN in process:</a:t>
            </a:r>
          </a:p>
          <a:p>
            <a:pPr lvl="1"/>
            <a:r>
              <a:rPr lang="en-US" dirty="0"/>
              <a:t>LB650 cavity design and fabrication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68" y="1076356"/>
            <a:ext cx="3278832" cy="2460623"/>
          </a:xfrm>
          <a:prstGeom prst="rect">
            <a:avLst/>
          </a:prstGeom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363" y="3762265"/>
            <a:ext cx="3500178" cy="21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341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entries in the risk register related to international contributions are categorized as Enterprise Risk, i.e. belong to DOE/HEP &amp; Fermilab; </a:t>
            </a:r>
            <a:r>
              <a:rPr lang="en-US" u="sng" dirty="0"/>
              <a:t>not included in risk analysis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RT-121-01-01-001: Failure to reach agreement on international in-kind contributions</a:t>
            </a:r>
          </a:p>
          <a:p>
            <a:pPr lvl="1"/>
            <a:r>
              <a:rPr lang="en-US" dirty="0"/>
              <a:t>RT-121-01-01-002: Delay in formalizing international in-kind contributions</a:t>
            </a:r>
          </a:p>
          <a:p>
            <a:pPr>
              <a:spcBef>
                <a:spcPts val="1200"/>
              </a:spcBef>
            </a:pPr>
            <a:r>
              <a:rPr lang="en-US" dirty="0"/>
              <a:t>International risks belonging to the project:</a:t>
            </a:r>
          </a:p>
          <a:p>
            <a:pPr lvl="1"/>
            <a:r>
              <a:rPr lang="en-US" dirty="0"/>
              <a:t>RT-121-02-01-002: In-kind contributions do not meet codes, standards and/or acceptance criteria</a:t>
            </a:r>
          </a:p>
          <a:p>
            <a:pPr lvl="1"/>
            <a:r>
              <a:rPr lang="en-US" dirty="0"/>
              <a:t>RT-121-02-03-002: Insufficient IIFC documentation</a:t>
            </a:r>
          </a:p>
          <a:p>
            <a:pPr lvl="1"/>
            <a:r>
              <a:rPr lang="en-US" dirty="0"/>
              <a:t>RT-121-02-01-005: Effect of US Funding delay of "In-Kind" design effort</a:t>
            </a:r>
          </a:p>
          <a:p>
            <a:pPr lvl="1"/>
            <a:r>
              <a:rPr lang="en-US" dirty="0"/>
              <a:t>RT-121-03-11-005: Minor modifications required for IIFC RF power amplifiers</a:t>
            </a:r>
          </a:p>
          <a:p>
            <a:pPr lvl="1"/>
            <a:r>
              <a:rPr lang="en-US" dirty="0"/>
              <a:t>RT-121-03-12-004: IIFC LLRF hardware/software does not meet acceptance criteria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14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28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PIP-II, as far as I am aware, is the first attempt by DOE to construct a domestic accelerator incorporating international in-kind contributions</a:t>
            </a:r>
          </a:p>
          <a:p>
            <a:pPr lvl="1"/>
            <a:r>
              <a:rPr lang="en-US" dirty="0"/>
              <a:t>Creates a set of generic challenges in how to organize and manage</a:t>
            </a:r>
          </a:p>
          <a:p>
            <a:pPr lvl="1"/>
            <a:r>
              <a:rPr lang="en-US" dirty="0"/>
              <a:t>India also creates a number of specific challenges…</a:t>
            </a:r>
          </a:p>
          <a:p>
            <a:pPr>
              <a:spcBef>
                <a:spcPts val="1200"/>
              </a:spcBef>
            </a:pPr>
            <a:r>
              <a:rPr lang="en-US" dirty="0"/>
              <a:t>Conducting a collaboration between institutions separated by 11 time zones and 8000 miles</a:t>
            </a:r>
          </a:p>
          <a:p>
            <a:pPr lvl="1"/>
            <a:r>
              <a:rPr lang="en-US" dirty="0"/>
              <a:t>Communications/information flow</a:t>
            </a:r>
          </a:p>
          <a:p>
            <a:pPr lvl="1"/>
            <a:r>
              <a:rPr lang="en-US" dirty="0"/>
              <a:t>Visits/visas</a:t>
            </a:r>
          </a:p>
          <a:p>
            <a:pPr>
              <a:spcBef>
                <a:spcPts val="1200"/>
              </a:spcBef>
            </a:pPr>
            <a:r>
              <a:rPr lang="en-US" dirty="0"/>
              <a:t>Export regulations and Third-part IP</a:t>
            </a:r>
          </a:p>
          <a:p>
            <a:pPr lvl="1"/>
            <a:r>
              <a:rPr lang="en-US" dirty="0"/>
              <a:t>India is classified as a “sensitive country” with BARC subject to special scrutiny by the Department of Commerce</a:t>
            </a:r>
          </a:p>
          <a:p>
            <a:pPr>
              <a:spcBef>
                <a:spcPts val="1200"/>
              </a:spcBef>
            </a:pPr>
            <a:r>
              <a:rPr lang="en-US" dirty="0"/>
              <a:t>Differences in engineering and management cultures also need to be recognized</a:t>
            </a:r>
          </a:p>
          <a:p>
            <a:pPr lvl="1"/>
            <a:r>
              <a:rPr lang="en-US" dirty="0"/>
              <a:t>Many discussions on what “design” means</a:t>
            </a:r>
          </a:p>
          <a:p>
            <a:pPr lvl="1"/>
            <a:r>
              <a:rPr lang="en-US" dirty="0"/>
              <a:t>Control of documentation</a:t>
            </a:r>
          </a:p>
          <a:p>
            <a:pPr lvl="1"/>
            <a:r>
              <a:rPr lang="en-US" dirty="0"/>
              <a:t>(Fermilab processes codified in Fermilab Engineering Manual)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10/10/2017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International Collaboration | Project Management Breakout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2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 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56694"/>
            <a:ext cx="8672513" cy="5207629"/>
          </a:xfrm>
        </p:spPr>
        <p:txBody>
          <a:bodyPr>
            <a:normAutofit/>
          </a:bodyPr>
          <a:lstStyle/>
          <a:p>
            <a:r>
              <a:rPr lang="en-US" dirty="0"/>
              <a:t>Most important: Establish and maintain confidence among the partners</a:t>
            </a:r>
          </a:p>
          <a:p>
            <a:r>
              <a:rPr lang="en-US" dirty="0"/>
              <a:t>Several things have been particularly successful (my opinion)</a:t>
            </a:r>
          </a:p>
          <a:p>
            <a:pPr lvl="1"/>
            <a:r>
              <a:rPr lang="en-US" dirty="0"/>
              <a:t>FRS/TRS</a:t>
            </a:r>
          </a:p>
          <a:p>
            <a:pPr lvl="2"/>
            <a:r>
              <a:rPr lang="en-US" dirty="0"/>
              <a:t>Establish basic requirements, including interfaces to other systems</a:t>
            </a:r>
          </a:p>
          <a:p>
            <a:pPr lvl="2"/>
            <a:r>
              <a:rPr lang="en-US" dirty="0"/>
              <a:t>Generally involve significant discussion and iteration</a:t>
            </a:r>
          </a:p>
          <a:p>
            <a:pPr lvl="2"/>
            <a:r>
              <a:rPr lang="en-US" dirty="0"/>
              <a:t>Signed off by both Fermilab and DAE lab</a:t>
            </a:r>
          </a:p>
          <a:p>
            <a:pPr lvl="1"/>
            <a:r>
              <a:rPr lang="en-US" dirty="0"/>
              <a:t>Guest engineers/scientists</a:t>
            </a:r>
          </a:p>
          <a:p>
            <a:pPr lvl="2"/>
            <a:r>
              <a:rPr lang="en-US" dirty="0"/>
              <a:t>See following slides</a:t>
            </a:r>
          </a:p>
          <a:p>
            <a:pPr lvl="1"/>
            <a:r>
              <a:rPr lang="en-US" dirty="0"/>
              <a:t>Weekly teleconferences</a:t>
            </a:r>
          </a:p>
          <a:p>
            <a:pPr lvl="2"/>
            <a:r>
              <a:rPr lang="en-US" dirty="0"/>
              <a:t>SPM/SPC</a:t>
            </a:r>
          </a:p>
          <a:p>
            <a:pPr lvl="3"/>
            <a:r>
              <a:rPr lang="en-US" dirty="0"/>
              <a:t>Integration of INFN into the LB650 teleconference</a:t>
            </a:r>
          </a:p>
          <a:p>
            <a:pPr lvl="2"/>
            <a:r>
              <a:rPr lang="en-US" dirty="0"/>
              <a:t>TC/TC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6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Program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9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have hosted six DAE engineers/scientist over the last two years</a:t>
            </a:r>
          </a:p>
          <a:p>
            <a:r>
              <a:rPr lang="en-US" dirty="0"/>
              <a:t>Our goal for these visits is to provide an experience that is both professionally and personally fulfilling</a:t>
            </a:r>
          </a:p>
          <a:p>
            <a:r>
              <a:rPr lang="en-US" dirty="0"/>
              <a:t>Assignments</a:t>
            </a:r>
          </a:p>
          <a:p>
            <a:pPr lvl="1"/>
            <a:r>
              <a:rPr lang="en-US" dirty="0"/>
              <a:t>PIP2IT</a:t>
            </a:r>
          </a:p>
          <a:p>
            <a:pPr lvl="1"/>
            <a:r>
              <a:rPr lang="en-US" dirty="0"/>
              <a:t>SRF</a:t>
            </a:r>
          </a:p>
          <a:p>
            <a:pPr lvl="1"/>
            <a:r>
              <a:rPr lang="en-US" dirty="0"/>
              <a:t>LLRF (2)</a:t>
            </a:r>
          </a:p>
          <a:p>
            <a:pPr lvl="1"/>
            <a:r>
              <a:rPr lang="en-US" dirty="0"/>
              <a:t>Cryogenics (2)</a:t>
            </a:r>
          </a:p>
          <a:p>
            <a:r>
              <a:rPr lang="en-US" dirty="0"/>
              <a:t>Provide direct support to efforts at Fermilab</a:t>
            </a:r>
          </a:p>
          <a:p>
            <a:r>
              <a:rPr lang="en-US" dirty="0"/>
              <a:t>Provide interface to home laboratories</a:t>
            </a:r>
          </a:p>
          <a:p>
            <a:r>
              <a:rPr lang="en-US" dirty="0"/>
              <a:t>Upon return they will be in unique position to facilitate interactions between Fermilab and DAE labs, as well as to carry home knowledge &amp; experience</a:t>
            </a:r>
          </a:p>
          <a:p>
            <a:r>
              <a:rPr lang="en-US" dirty="0"/>
              <a:t>In process of identifying second cohort, to arrive early 2018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6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IIFC Organization</a:t>
            </a:r>
          </a:p>
          <a:p>
            <a:r>
              <a:rPr lang="en-US" dirty="0"/>
              <a:t>Strategy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Areas requiring management attention:</a:t>
            </a:r>
          </a:p>
          <a:p>
            <a:r>
              <a:rPr lang="en-US" dirty="0"/>
              <a:t>Management of shared engineering documentation</a:t>
            </a:r>
          </a:p>
          <a:p>
            <a:r>
              <a:rPr lang="en-US" dirty="0" err="1"/>
              <a:t>Cryoplant</a:t>
            </a:r>
            <a:endParaRPr lang="en-US" dirty="0"/>
          </a:p>
          <a:p>
            <a:pPr lvl="1"/>
            <a:r>
              <a:rPr lang="en-US" dirty="0"/>
              <a:t>Procurement initiated by DAE – (very) long lead item</a:t>
            </a:r>
          </a:p>
          <a:p>
            <a:r>
              <a:rPr lang="en-US" dirty="0"/>
              <a:t>Export licensing</a:t>
            </a:r>
          </a:p>
          <a:p>
            <a:pPr lvl="1"/>
            <a:r>
              <a:rPr lang="en-US" dirty="0"/>
              <a:t>Involves multiple agency interactions: </a:t>
            </a:r>
            <a:r>
              <a:rPr lang="en-US" dirty="0" err="1"/>
              <a:t>Dept</a:t>
            </a:r>
            <a:r>
              <a:rPr lang="en-US" dirty="0"/>
              <a:t> of Commerce, DOE,  (State)</a:t>
            </a:r>
          </a:p>
          <a:p>
            <a:r>
              <a:rPr lang="en-US" dirty="0"/>
              <a:t>Intellectual Property</a:t>
            </a:r>
          </a:p>
          <a:p>
            <a:pPr lvl="1"/>
            <a:r>
              <a:rPr lang="en-US" dirty="0"/>
              <a:t>Especially third-party</a:t>
            </a:r>
          </a:p>
          <a:p>
            <a:r>
              <a:rPr lang="en-US" dirty="0"/>
              <a:t>SPC/SPM interactions</a:t>
            </a:r>
          </a:p>
          <a:p>
            <a:pPr lvl="1"/>
            <a:r>
              <a:rPr lang="en-US" dirty="0"/>
              <a:t>This is the foundation of everything we do together</a:t>
            </a:r>
          </a:p>
          <a:p>
            <a:r>
              <a:rPr lang="en-US" dirty="0"/>
              <a:t>Formalization of construction phase deliverables in advance of CD-2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7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engagement on multiple fronts</a:t>
            </a:r>
          </a:p>
          <a:p>
            <a:pPr lvl="1"/>
            <a:r>
              <a:rPr lang="en-US" dirty="0"/>
              <a:t>IIFC has been going for eight years</a:t>
            </a:r>
          </a:p>
          <a:p>
            <a:pPr lvl="1"/>
            <a:r>
              <a:rPr lang="en-US" dirty="0"/>
              <a:t>INFN has joined in the last year and STFC has announced intention </a:t>
            </a:r>
          </a:p>
          <a:p>
            <a:r>
              <a:rPr lang="en-US" dirty="0"/>
              <a:t>R&amp;D deliverables are starting to arrive at Fermilab</a:t>
            </a:r>
          </a:p>
          <a:p>
            <a:pPr lvl="1"/>
            <a:r>
              <a:rPr lang="en-US" dirty="0"/>
              <a:t>MEBT magnets, SSR1 cavities, RFPI boards</a:t>
            </a:r>
          </a:p>
          <a:p>
            <a:r>
              <a:rPr lang="en-US" dirty="0"/>
              <a:t>Design efforts underway on multiple fronts</a:t>
            </a:r>
          </a:p>
          <a:p>
            <a:r>
              <a:rPr lang="en-US" dirty="0"/>
              <a:t>Based on jointly approved FRS and TRS</a:t>
            </a:r>
          </a:p>
          <a:p>
            <a:r>
              <a:rPr lang="en-US" dirty="0"/>
              <a:t>DAE staff at Fermilab for extended visits have had significant positive impact</a:t>
            </a:r>
          </a:p>
          <a:p>
            <a:r>
              <a:rPr lang="en-US" dirty="0"/>
              <a:t>Challenges remain, but all sides are committed to making this 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8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Context/India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977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India Institutions and Fermilab Collaboration (IIFC) formed in 2009 to pursue R&amp;D on technologies for high intensity superconducting proton accelerators: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BARC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IUAC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RRCAT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VECC</a:t>
            </a:r>
          </a:p>
          <a:p>
            <a:pPr>
              <a:spcBef>
                <a:spcPts val="1200"/>
              </a:spcBef>
            </a:pPr>
            <a:r>
              <a:rPr lang="en-US" dirty="0"/>
              <a:t>Governed by US-India agreements: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DAE authorized to commit up to $200M</a:t>
            </a:r>
          </a:p>
          <a:p>
            <a:pPr marL="747713" lvl="1" indent="0">
              <a:spcBef>
                <a:spcPts val="0"/>
              </a:spcBef>
              <a:buNone/>
            </a:pPr>
            <a:r>
              <a:rPr lang="en-US" dirty="0"/>
              <a:t>(in-kind) for R&amp;D + construction deliverables</a:t>
            </a:r>
          </a:p>
          <a:p>
            <a:pPr>
              <a:spcBef>
                <a:spcPts val="1200"/>
              </a:spcBef>
            </a:pPr>
            <a:r>
              <a:rPr lang="en-US" dirty="0"/>
              <a:t>R&amp;D phase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Deliverables described in the “Joint Project Document for the R&amp;D Phase of the IIFC under the Framework of Project Annex-I to the Implementing Agreement between DAE and DOE”</a:t>
            </a:r>
          </a:p>
          <a:p>
            <a:pPr>
              <a:spcBef>
                <a:spcPts val="1200"/>
              </a:spcBef>
            </a:pPr>
            <a:r>
              <a:rPr lang="en-US" dirty="0"/>
              <a:t>Construction phase deliverables to be formalized in advance of CD-2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759464" cy="237285"/>
          </a:xfrm>
        </p:spPr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5602" y="6495482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238627" y="2467593"/>
            <a:ext cx="2662486" cy="1928769"/>
            <a:chOff x="6252914" y="2213593"/>
            <a:chExt cx="2662486" cy="1928769"/>
          </a:xfrm>
        </p:grpSpPr>
        <p:grpSp>
          <p:nvGrpSpPr>
            <p:cNvPr id="15" name="Group 14"/>
            <p:cNvGrpSpPr/>
            <p:nvPr/>
          </p:nvGrpSpPr>
          <p:grpSpPr>
            <a:xfrm>
              <a:off x="6252914" y="2213593"/>
              <a:ext cx="2662486" cy="1928769"/>
              <a:chOff x="6252914" y="2213593"/>
              <a:chExt cx="2662486" cy="192876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252914" y="2213593"/>
                <a:ext cx="2648199" cy="1409339"/>
                <a:chOff x="5925785" y="1816925"/>
                <a:chExt cx="2648199" cy="1409339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5925787" y="1816925"/>
                  <a:ext cx="2648197" cy="369332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/>
                    <a:t>U.S.-India S&amp;T Agreement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925786" y="2332155"/>
                  <a:ext cx="2648197" cy="369332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/>
                    <a:t>Implementing Agreement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925785" y="2856932"/>
                  <a:ext cx="2648197" cy="369332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/>
                    <a:t>Annex I</a:t>
                  </a:r>
                </a:p>
              </p:txBody>
            </p:sp>
            <p:cxnSp>
              <p:nvCxnSpPr>
                <p:cNvPr id="11" name="Straight Arrow Connector 10"/>
                <p:cNvCxnSpPr>
                  <a:stCxn id="8" idx="2"/>
                  <a:endCxn id="9" idx="0"/>
                </p:cNvCxnSpPr>
                <p:nvPr/>
              </p:nvCxnSpPr>
              <p:spPr>
                <a:xfrm flipH="1">
                  <a:off x="7249885" y="2186257"/>
                  <a:ext cx="1" cy="14589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>
                  <a:stCxn id="9" idx="2"/>
                  <a:endCxn id="10" idx="0"/>
                </p:cNvCxnSpPr>
                <p:nvPr/>
              </p:nvCxnSpPr>
              <p:spPr>
                <a:xfrm flipH="1">
                  <a:off x="7249884" y="2701487"/>
                  <a:ext cx="1" cy="15544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6267203" y="3773030"/>
                <a:ext cx="2648197" cy="36933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Joint Project Documents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7579982" y="3621725"/>
              <a:ext cx="7142" cy="15544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446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Context/Europe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307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Italy/INFN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INFN/Milano will fabricate two LB650 dressed cavities prototypes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Integrated with Fermilab and VECC to come to common design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Formalizing INFN LB650 cavities construction phase contribution</a:t>
            </a:r>
          </a:p>
          <a:p>
            <a:pPr>
              <a:spcBef>
                <a:spcPts val="1200"/>
              </a:spcBef>
            </a:pPr>
            <a:r>
              <a:rPr lang="en-US" dirty="0"/>
              <a:t>UK/STFC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Recently announced $88M (£65M, core accounting) contribution to LBNF/DUNE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Developing a plan for devoting a portion to PIP-II construction phase, with focus on HB650 cavities &amp; cryomodules</a:t>
            </a:r>
          </a:p>
          <a:p>
            <a:pPr>
              <a:spcBef>
                <a:spcPts val="1200"/>
              </a:spcBef>
            </a:pPr>
            <a:r>
              <a:rPr lang="en-US" dirty="0"/>
              <a:t>CEA/</a:t>
            </a:r>
            <a:r>
              <a:rPr lang="en-US" dirty="0" err="1"/>
              <a:t>Saclay</a:t>
            </a:r>
            <a:endParaRPr lang="en-US" dirty="0"/>
          </a:p>
          <a:p>
            <a:pPr lvl="1"/>
            <a:r>
              <a:rPr lang="en-US" dirty="0"/>
              <a:t>Discussion on assembling LB650 cryomodules based on cavities from INFN and/or VECC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PIP-II Cost Estimate is based on the following assumptions with respect to international deliverables: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11707"/>
              </p:ext>
            </p:extLst>
          </p:nvPr>
        </p:nvGraphicFramePr>
        <p:xfrm>
          <a:off x="1303019" y="1883730"/>
          <a:ext cx="6812280" cy="4087807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596340">
                  <a:extLst>
                    <a:ext uri="{9D8B030D-6E8A-4147-A177-3AD203B41FA5}">
                      <a16:colId xmlns:a16="http://schemas.microsoft.com/office/drawing/2014/main" val="914066523"/>
                    </a:ext>
                  </a:extLst>
                </a:gridCol>
                <a:gridCol w="2107970">
                  <a:extLst>
                    <a:ext uri="{9D8B030D-6E8A-4147-A177-3AD203B41FA5}">
                      <a16:colId xmlns:a16="http://schemas.microsoft.com/office/drawing/2014/main" val="561672056"/>
                    </a:ext>
                  </a:extLst>
                </a:gridCol>
                <a:gridCol w="2107970">
                  <a:extLst>
                    <a:ext uri="{9D8B030D-6E8A-4147-A177-3AD203B41FA5}">
                      <a16:colId xmlns:a16="http://schemas.microsoft.com/office/drawing/2014/main" val="3269116895"/>
                    </a:ext>
                  </a:extLst>
                </a:gridCol>
              </a:tblGrid>
              <a:tr h="331957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Component Fraction Provided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58693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Component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India/DAE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Other Int’l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339836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Dressed Cavities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147903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SSR2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50%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287285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LB650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50%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50%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699555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HB650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50%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747446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Cryomodules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04977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LB650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672295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Linac Warm Magnets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100%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1892966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RF Amplifiers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500138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325 MHz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100%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354004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650 MHz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100%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015649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Controls Hardware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50%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872377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LLRF, RFPI Hardware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100%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117312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Instrumentation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50%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185980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Cryoplant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100%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2545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2250" y="5995287"/>
            <a:ext cx="698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E4E4E"/>
                </a:solidFill>
              </a:rPr>
              <a:t>From Assumptions Document: </a:t>
            </a:r>
            <a:r>
              <a:rPr lang="en-US" sz="2000" i="1" dirty="0">
                <a:solidFill>
                  <a:srgbClr val="4E4E4E"/>
                </a:solidFill>
              </a:rPr>
              <a:t>PIP-II-doc-144</a:t>
            </a:r>
            <a:r>
              <a:rPr lang="en-US" sz="2000" dirty="0">
                <a:solidFill>
                  <a:srgbClr val="4E4E4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1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1314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R&amp;D Phase</a:t>
            </a:r>
          </a:p>
          <a:p>
            <a:pPr lvl="1"/>
            <a:r>
              <a:rPr lang="en-US" dirty="0"/>
              <a:t>Develop capabilities, infrastructure, and working relationships at Fermilab and international partner labs and allied vendors to support construction of the PIP-II </a:t>
            </a:r>
            <a:r>
              <a:rPr lang="en-US" dirty="0" err="1"/>
              <a:t>linac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Develop capabilities and infrastructure in DAE labs and allied vendors to support successful construction of high intensity proton accelerators in India</a:t>
            </a:r>
          </a:p>
          <a:p>
            <a:pPr>
              <a:spcBef>
                <a:spcPts val="1200"/>
              </a:spcBef>
            </a:pPr>
            <a:r>
              <a:rPr lang="en-US" dirty="0"/>
              <a:t>Construction Phase</a:t>
            </a:r>
          </a:p>
          <a:p>
            <a:pPr lvl="1"/>
            <a:r>
              <a:rPr lang="en-US" dirty="0"/>
              <a:t>Construct and commission PIP-II with a significant India/DAE in-kind contribution, and significant engagement of DAE staff</a:t>
            </a:r>
          </a:p>
          <a:p>
            <a:pPr lvl="1"/>
            <a:r>
              <a:rPr lang="en-US" dirty="0"/>
              <a:t>Construct and commission PIP-II with a significant European in-kind contribution, and significant engagement of European staff</a:t>
            </a:r>
          </a:p>
          <a:p>
            <a:pPr>
              <a:spcBef>
                <a:spcPts val="1200"/>
              </a:spcBef>
            </a:pPr>
            <a:r>
              <a:rPr lang="en-US" dirty="0"/>
              <a:t>Challenges</a:t>
            </a:r>
          </a:p>
          <a:p>
            <a:pPr lvl="1"/>
            <a:r>
              <a:rPr lang="en-US" dirty="0"/>
              <a:t>Success requires consistent attention and guidance from management</a:t>
            </a:r>
          </a:p>
          <a:p>
            <a:pPr lvl="1"/>
            <a:r>
              <a:rPr lang="en-US" dirty="0"/>
              <a:t>Constructive interaction at the technical level is essential in making this work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2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IIFC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 and deliverables schedule for R&amp;D phase are governed by the Joint R&amp;D document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Signed by S. </a:t>
            </a:r>
            <a:r>
              <a:rPr lang="en-US" dirty="0" err="1"/>
              <a:t>Basu</a:t>
            </a:r>
            <a:r>
              <a:rPr lang="en-US" dirty="0"/>
              <a:t> and J. Siegrist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10/10/2017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International Collaboration | Project Management Breakout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8714" y="2275325"/>
            <a:ext cx="5233396" cy="4020806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 level management via two Principal Coordinators, supported by two Technical Coordinators</a:t>
            </a:r>
          </a:p>
          <a:p>
            <a:pPr lvl="1"/>
            <a:r>
              <a:rPr lang="en-US" dirty="0"/>
              <a:t>TC weekly teleconference</a:t>
            </a:r>
          </a:p>
          <a:p>
            <a:r>
              <a:rPr lang="en-US" dirty="0"/>
              <a:t>Technical integration of work via Fermilab SPMs and Indian SPCs  </a:t>
            </a:r>
          </a:p>
          <a:p>
            <a:pPr lvl="1"/>
            <a:r>
              <a:rPr lang="en-US" dirty="0"/>
              <a:t>SPM/SPC bi-weekly teleconferences </a:t>
            </a:r>
          </a:p>
          <a:p>
            <a:r>
              <a:rPr lang="en-US" dirty="0"/>
              <a:t>Semi-annual meetings initiated</a:t>
            </a:r>
          </a:p>
          <a:p>
            <a:pPr lvl="1"/>
            <a:r>
              <a:rPr lang="en-US" dirty="0"/>
              <a:t>January/July 2016/January 2017 (all at BARC)</a:t>
            </a:r>
          </a:p>
          <a:p>
            <a:pPr marL="0" indent="0">
              <a:buNone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979" y="1907204"/>
            <a:ext cx="3563135" cy="31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1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SPC/SPM Assignments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6384" y="1043046"/>
            <a:ext cx="3984729" cy="4987867"/>
          </a:xfrm>
        </p:spPr>
        <p:txBody>
          <a:bodyPr/>
          <a:lstStyle/>
          <a:p>
            <a:r>
              <a:rPr lang="en-US" dirty="0"/>
              <a:t>Within Fermilab SPMs are typically level 3 managers within PIP-II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93568"/>
            <a:ext cx="4566277" cy="55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4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onto PIP-II/Strategy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Assignments based on consideration of:</a:t>
            </a:r>
          </a:p>
          <a:p>
            <a:pPr lvl="1"/>
            <a:r>
              <a:rPr lang="en-US" dirty="0"/>
              <a:t>DAE, INFN, STFC technology interests</a:t>
            </a:r>
          </a:p>
          <a:p>
            <a:pPr lvl="1"/>
            <a:r>
              <a:rPr lang="en-US" dirty="0"/>
              <a:t>PIP-II risk mitigation strategies</a:t>
            </a:r>
          </a:p>
          <a:p>
            <a:r>
              <a:rPr lang="en-US" dirty="0"/>
              <a:t>R&amp;D phase scope of work reflects vision of construction phase deliverables</a:t>
            </a:r>
          </a:p>
          <a:p>
            <a:pPr lvl="1"/>
            <a:r>
              <a:rPr lang="en-US" dirty="0"/>
              <a:t>Development and testing of prototypes</a:t>
            </a:r>
          </a:p>
          <a:p>
            <a:pPr lvl="1"/>
            <a:r>
              <a:rPr lang="en-US" dirty="0"/>
              <a:t>Development of infrastructure</a:t>
            </a:r>
          </a:p>
          <a:p>
            <a:pPr lvl="1"/>
            <a:r>
              <a:rPr lang="en-US" dirty="0"/>
              <a:t>Engineering documentation</a:t>
            </a:r>
          </a:p>
          <a:p>
            <a:r>
              <a:rPr lang="en-US" dirty="0"/>
              <a:t>DAE interests</a:t>
            </a:r>
          </a:p>
          <a:p>
            <a:pPr lvl="1"/>
            <a:r>
              <a:rPr lang="en-US" dirty="0"/>
              <a:t>Primary interest is acquiring capabilities, intellectual and physical, to construct high power proton accelerators domestically</a:t>
            </a:r>
          </a:p>
          <a:p>
            <a:pPr lvl="1"/>
            <a:r>
              <a:rPr lang="en-US" dirty="0"/>
              <a:t>Result: DAE is engaged in all critical systems</a:t>
            </a:r>
          </a:p>
          <a:p>
            <a:r>
              <a:rPr lang="en-US" dirty="0"/>
              <a:t>INFN, STFC, and CEA interests</a:t>
            </a:r>
          </a:p>
          <a:p>
            <a:pPr lvl="1"/>
            <a:r>
              <a:rPr lang="en-US" dirty="0"/>
              <a:t>Contributing to early realization of full capabilities of PIP-II to support MW+ neutrino program</a:t>
            </a:r>
          </a:p>
          <a:p>
            <a:pPr lvl="1"/>
            <a:r>
              <a:rPr lang="en-US" dirty="0"/>
              <a:t>Building/enhancing domestic capabilities in SRF technologies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0804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92619A-EA3F-48C6-8353-0E1D78874E9E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13125</TotalTime>
  <Words>1914</Words>
  <Application>Microsoft Office PowerPoint</Application>
  <PresentationFormat>On-screen Show (4:3)</PresentationFormat>
  <Paragraphs>367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Geneva</vt:lpstr>
      <vt:lpstr>Helvetica</vt:lpstr>
      <vt:lpstr>Times New Roman</vt:lpstr>
      <vt:lpstr>Wingdings</vt:lpstr>
      <vt:lpstr>FermilabPartnerships_PPT_090915</vt:lpstr>
      <vt:lpstr>PowerPoint Presentation</vt:lpstr>
      <vt:lpstr>Outline</vt:lpstr>
      <vt:lpstr>Context/India</vt:lpstr>
      <vt:lpstr>Context/Europe</vt:lpstr>
      <vt:lpstr>Context</vt:lpstr>
      <vt:lpstr>Goals</vt:lpstr>
      <vt:lpstr>IIFC Organization</vt:lpstr>
      <vt:lpstr>SPC/SPM Assignments</vt:lpstr>
      <vt:lpstr>Mapping onto PIP-II/Strategy</vt:lpstr>
      <vt:lpstr>Mapping onto PIP-II</vt:lpstr>
      <vt:lpstr>Major IIFC Deliverables</vt:lpstr>
      <vt:lpstr>Integration in R&amp;D Program</vt:lpstr>
      <vt:lpstr>Construction Phase</vt:lpstr>
      <vt:lpstr>Progress to Date</vt:lpstr>
      <vt:lpstr>Risks</vt:lpstr>
      <vt:lpstr>Challenges</vt:lpstr>
      <vt:lpstr>Moving Forward (1)</vt:lpstr>
      <vt:lpstr>Visitor Program</vt:lpstr>
      <vt:lpstr>Visitor Program</vt:lpstr>
      <vt:lpstr>Moving Forward (2)</vt:lpstr>
      <vt:lpstr>Summary</vt:lpstr>
      <vt:lpstr>END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Stephen D Holmes</cp:lastModifiedBy>
  <cp:revision>180</cp:revision>
  <cp:lastPrinted>2014-01-20T19:40:21Z</cp:lastPrinted>
  <dcterms:created xsi:type="dcterms:W3CDTF">2017-04-21T15:07:14Z</dcterms:created>
  <dcterms:modified xsi:type="dcterms:W3CDTF">2017-10-04T16:04:12Z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