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86" r:id="rId5"/>
    <p:sldId id="319" r:id="rId6"/>
    <p:sldId id="296" r:id="rId7"/>
    <p:sldId id="329" r:id="rId8"/>
    <p:sldId id="331" r:id="rId9"/>
    <p:sldId id="297" r:id="rId10"/>
    <p:sldId id="330" r:id="rId11"/>
    <p:sldId id="349" r:id="rId12"/>
    <p:sldId id="332" r:id="rId13"/>
    <p:sldId id="333" r:id="rId14"/>
    <p:sldId id="334" r:id="rId15"/>
    <p:sldId id="335" r:id="rId16"/>
    <p:sldId id="346" r:id="rId17"/>
    <p:sldId id="336" r:id="rId18"/>
    <p:sldId id="348" r:id="rId19"/>
    <p:sldId id="337" r:id="rId20"/>
    <p:sldId id="355" r:id="rId21"/>
    <p:sldId id="339" r:id="rId22"/>
    <p:sldId id="344" r:id="rId23"/>
    <p:sldId id="338" r:id="rId24"/>
    <p:sldId id="340" r:id="rId25"/>
    <p:sldId id="351" r:id="rId26"/>
    <p:sldId id="352" r:id="rId27"/>
    <p:sldId id="353" r:id="rId28"/>
    <p:sldId id="343" r:id="rId29"/>
    <p:sldId id="345" r:id="rId30"/>
    <p:sldId id="347" r:id="rId31"/>
    <p:sldId id="315" r:id="rId32"/>
    <p:sldId id="354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0E68F"/>
    <a:srgbClr val="C2ADF9"/>
    <a:srgbClr val="99D6EA"/>
    <a:srgbClr val="4E4E4E"/>
    <a:srgbClr val="404040"/>
    <a:srgbClr val="004C97"/>
    <a:srgbClr val="63666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4" autoAdjust="0"/>
    <p:restoredTop sz="94660"/>
  </p:normalViewPr>
  <p:slideViewPr>
    <p:cSldViewPr snapToGrid="0" snapToObjects="1" showGuides="1">
      <p:cViewPr>
        <p:scale>
          <a:sx n="400" d="100"/>
          <a:sy n="400" d="100"/>
        </p:scale>
        <p:origin x="-13256" y="-8264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0622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| Breakout Session Title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tiff"/><Relationship Id="rId9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 smtClean="0"/>
              <a:t>Luisella Lari</a:t>
            </a:r>
            <a:endParaRPr lang="en-US" dirty="0"/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 smtClean="0"/>
              <a:t>RLS </a:t>
            </a:r>
            <a:r>
              <a:rPr lang="en-US" dirty="0"/>
              <a:t>and </a:t>
            </a:r>
            <a:r>
              <a:rPr lang="en-US" dirty="0" smtClean="0"/>
              <a:t>BOE Development</a:t>
            </a:r>
            <a:endParaRPr lang="en-US" dirty="0"/>
          </a:p>
          <a:p>
            <a:r>
              <a:rPr lang="en-US" sz="1800" dirty="0" smtClean="0"/>
              <a:t>Project Management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RLS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31530" y="1107902"/>
            <a:ext cx="2374674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L3M @ L3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in P6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483" y="3051107"/>
            <a:ext cx="4602415" cy="306093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2624"/>
            <a:ext cx="3848100" cy="59201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97725" y="3733036"/>
            <a:ext cx="1139375" cy="348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10800000" flipV="1">
            <a:off x="4377311" y="1676122"/>
            <a:ext cx="2372404" cy="1758894"/>
          </a:xfrm>
          <a:prstGeom prst="bentArrow">
            <a:avLst>
              <a:gd name="adj1" fmla="val 14055"/>
              <a:gd name="adj2" fmla="val 18875"/>
              <a:gd name="adj3" fmla="val 24185"/>
              <a:gd name="adj4" fmla="val 4252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3838638" y="2523366"/>
            <a:ext cx="415572" cy="271037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3848100" y="5712928"/>
            <a:ext cx="415572" cy="114507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/>
          <p:cNvSpPr/>
          <p:nvPr/>
        </p:nvSpPr>
        <p:spPr>
          <a:xfrm>
            <a:off x="3848100" y="1588793"/>
            <a:ext cx="415572" cy="77854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>
            <a:off x="3848100" y="5389764"/>
            <a:ext cx="415572" cy="17315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93483" y="3435017"/>
            <a:ext cx="4602415" cy="26770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02511" y="5788024"/>
            <a:ext cx="360339" cy="84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RLS - Milestones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774819" y="4639008"/>
            <a:ext cx="1143686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74819" y="4987818"/>
            <a:ext cx="2191147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74819" y="5323535"/>
            <a:ext cx="4713184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74819" y="5701292"/>
            <a:ext cx="6813065" cy="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0699" y="4539709"/>
            <a:ext cx="1879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Working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schedule</a:t>
            </a:r>
          </a:p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ends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000" b="1" i="1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April 1</a:t>
            </a:r>
            <a:r>
              <a:rPr lang="en-US" sz="2000" b="1" i="1" baseline="300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st</a:t>
            </a:r>
            <a:r>
              <a:rPr lang="en-US" sz="2000" b="1" i="1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, 2026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791713" y="4024634"/>
            <a:ext cx="0" cy="184780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92684" y="4242812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m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74526" y="4602189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6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m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49302" y="4919588"/>
            <a:ext cx="98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1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57258" y="5287221"/>
            <a:ext cx="273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 direction / 2.5y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11519" y="3571115"/>
            <a:ext cx="65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T4</a:t>
            </a:r>
          </a:p>
          <a:p>
            <a:endParaRPr lang="en-US" b="1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93691" y="4355667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65966" y="4704609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88003" y="5016646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61647" y="5382414"/>
            <a:ext cx="60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T0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05812" y="4406698"/>
            <a:ext cx="2206712" cy="3489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PIP-II PM</a:t>
            </a:r>
            <a:endParaRPr lang="en-US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74962" y="4755640"/>
            <a:ext cx="1616539" cy="3489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DOE Fermi</a:t>
            </a:r>
            <a:endParaRPr lang="en-US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81" y="1132251"/>
            <a:ext cx="4363022" cy="206669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181351" y="2005974"/>
            <a:ext cx="3838074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 Milestones have float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I Milestones have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0 float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Ex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Milestones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have 0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float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 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2524" y="1375101"/>
            <a:ext cx="338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T </a:t>
            </a:r>
            <a:r>
              <a:rPr lang="en-US" sz="1200" dirty="0" smtClean="0"/>
              <a:t>MS = Project MS</a:t>
            </a:r>
          </a:p>
          <a:p>
            <a:pPr algn="r"/>
            <a:r>
              <a:rPr lang="en-US" sz="1200" b="1" dirty="0" smtClean="0"/>
              <a:t>I</a:t>
            </a:r>
            <a:r>
              <a:rPr lang="en-US" sz="1200" dirty="0" smtClean="0"/>
              <a:t> MS = International MS</a:t>
            </a:r>
          </a:p>
          <a:p>
            <a:pPr algn="r"/>
            <a:r>
              <a:rPr lang="en-US" sz="1200" b="1" dirty="0" smtClean="0"/>
              <a:t>Ex</a:t>
            </a:r>
            <a:r>
              <a:rPr lang="en-US" sz="1200" dirty="0" smtClean="0"/>
              <a:t> = External Constraints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09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</a:t>
            </a:r>
            <a:r>
              <a:rPr lang="en-US" dirty="0"/>
              <a:t>RLS - Milestones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081336"/>
            <a:ext cx="5522012" cy="503672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45197" y="2237873"/>
            <a:ext cx="5460039" cy="162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45197" y="3846094"/>
            <a:ext cx="5460039" cy="162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45197" y="5022398"/>
            <a:ext cx="5460039" cy="162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595485"/>
              </p:ext>
            </p:extLst>
          </p:nvPr>
        </p:nvGraphicFramePr>
        <p:xfrm>
          <a:off x="5928183" y="1270992"/>
          <a:ext cx="2824791" cy="334279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98115"/>
                <a:gridCol w="6266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External Milestones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C2AD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4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C2ADF9"/>
                    </a:solidFill>
                  </a:tcPr>
                </a:tc>
              </a:tr>
              <a:tr h="180952">
                <a:tc>
                  <a:txBody>
                    <a:bodyPr/>
                    <a:lstStyle/>
                    <a:p>
                      <a:endParaRPr lang="en-US" sz="5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I4 Milestones</a:t>
                      </a:r>
                      <a:r>
                        <a:rPr lang="en-US" b="0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89</a:t>
                      </a:r>
                      <a:endParaRPr lang="en-US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I3 Milestones</a:t>
                      </a:r>
                      <a:r>
                        <a:rPr lang="en-US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6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95123">
                <a:tc>
                  <a:txBody>
                    <a:bodyPr/>
                    <a:lstStyle/>
                    <a:p>
                      <a:endParaRPr lang="en-US" sz="5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T4 Milestones 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355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T3</a:t>
                      </a:r>
                      <a:r>
                        <a:rPr lang="en-US" baseline="0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108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T2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40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T1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5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T0 Milestones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  <a:endParaRPr lang="en-US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solidFill>
                      <a:srgbClr val="F0E6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1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Master Schedule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44" y="893568"/>
            <a:ext cx="5786511" cy="53918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0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 Oriented RLS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Each </a:t>
            </a:r>
            <a:r>
              <a:rPr lang="en-US" b="1" dirty="0" smtClean="0">
                <a:solidFill>
                  <a:schemeClr val="tx1"/>
                </a:solidFill>
              </a:rPr>
              <a:t>T4 Milestone </a:t>
            </a:r>
            <a:r>
              <a:rPr lang="en-US" dirty="0" smtClean="0"/>
              <a:t>represents a goal for each L2/L3 Manager in the PIP-II Project:</a:t>
            </a:r>
          </a:p>
          <a:p>
            <a:pPr lvl="1" algn="just"/>
            <a:r>
              <a:rPr lang="en-US" dirty="0" smtClean="0"/>
              <a:t>Performance </a:t>
            </a:r>
            <a:r>
              <a:rPr lang="en-US" dirty="0" smtClean="0"/>
              <a:t>achieved  </a:t>
            </a:r>
          </a:p>
          <a:p>
            <a:pPr lvl="1" algn="just"/>
            <a:r>
              <a:rPr lang="en-US" dirty="0" smtClean="0"/>
              <a:t>Ready For Installation</a:t>
            </a:r>
          </a:p>
          <a:p>
            <a:pPr marL="0" indent="0" algn="just">
              <a:buNone/>
            </a:pPr>
            <a:r>
              <a:rPr lang="en-US" dirty="0" smtClean="0"/>
              <a:t>Intermediate Milestones to reach these major goals are identify in the RLS as T5 Milestones in P6.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Each </a:t>
            </a:r>
            <a:r>
              <a:rPr lang="en-US" b="1" dirty="0" smtClean="0">
                <a:solidFill>
                  <a:schemeClr val="tx1"/>
                </a:solidFill>
              </a:rPr>
              <a:t>I4 Milestones </a:t>
            </a:r>
            <a:r>
              <a:rPr lang="en-US" dirty="0" smtClean="0"/>
              <a:t>represent a major delivery from our International Partners:</a:t>
            </a:r>
          </a:p>
          <a:p>
            <a:pPr lvl="1" algn="just"/>
            <a:r>
              <a:rPr lang="en-US" dirty="0" smtClean="0"/>
              <a:t>Possible delays in delivery can produce a cascade effect on the RLS</a:t>
            </a:r>
          </a:p>
          <a:p>
            <a:pPr lvl="1" algn="just"/>
            <a:r>
              <a:rPr lang="en-US" dirty="0" smtClean="0"/>
              <a:t>RLS includes resources to oversight, coordination, QA/QC acceptance testing of International Deliverables 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 Oriented RLS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 smtClean="0"/>
              <a:t>The present RLS contains 5137 activities of which 4297 are in the </a:t>
            </a:r>
            <a:r>
              <a:rPr lang="en-US" dirty="0" err="1" smtClean="0"/>
              <a:t>Linac</a:t>
            </a:r>
            <a:r>
              <a:rPr lang="en-US" dirty="0" smtClean="0"/>
              <a:t> WBS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6" y="1802912"/>
            <a:ext cx="7774205" cy="5055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96" y="5970139"/>
            <a:ext cx="342881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Distribution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of activities in %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Technically Limited RLS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smtClean="0">
                <a:solidFill>
                  <a:schemeClr val="tx2"/>
                </a:solidFill>
              </a:rPr>
              <a:t>i.e. the </a:t>
            </a:r>
            <a:r>
              <a:rPr lang="en-US" b="1" dirty="0">
                <a:solidFill>
                  <a:schemeClr val="tx2"/>
                </a:solidFill>
              </a:rPr>
              <a:t>present RLS is not constrained by a funding profile</a:t>
            </a:r>
            <a:r>
              <a:rPr lang="en-US" b="1" dirty="0">
                <a:solidFill>
                  <a:schemeClr val="accent3"/>
                </a:solidFill>
              </a:rPr>
              <a:t>, but is constrained by ending on Q2 </a:t>
            </a:r>
            <a:r>
              <a:rPr lang="en-US" b="1" dirty="0" smtClean="0">
                <a:solidFill>
                  <a:schemeClr val="accent3"/>
                </a:solidFill>
              </a:rPr>
              <a:t>FY</a:t>
            </a:r>
            <a:r>
              <a:rPr lang="en-US" b="1" dirty="0" smtClean="0">
                <a:solidFill>
                  <a:schemeClr val="accent3"/>
                </a:solidFill>
              </a:rPr>
              <a:t>26 i.e. when the LBNF shutdown ends </a:t>
            </a:r>
            <a:endParaRPr lang="en-US" b="1" dirty="0">
              <a:solidFill>
                <a:srgbClr val="660066"/>
              </a:solidFill>
            </a:endParaRPr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769" y="3811085"/>
            <a:ext cx="2850559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ajor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impact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on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 funding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in the earlier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Fiscal </a:t>
            </a:r>
            <a:r>
              <a:rPr lang="en-US" sz="2200" dirty="0">
                <a:latin typeface="Helvetica" charset="0"/>
                <a:ea typeface="Helvetica" charset="0"/>
                <a:cs typeface="Helvetica" charset="0"/>
              </a:rPr>
              <a:t>Y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ears.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972" y="2709265"/>
            <a:ext cx="6038972" cy="3542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0205" y="1795262"/>
            <a:ext cx="5241849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PIP-II </a:t>
            </a:r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Assumptions Doc </a:t>
            </a:r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200" dirty="0" err="1" smtClean="0">
                <a:latin typeface="Helvetica" charset="0"/>
                <a:ea typeface="Helvetica" charset="0"/>
                <a:cs typeface="Helvetica" charset="0"/>
              </a:rPr>
              <a:t>docdb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 n. 144)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Escalation Rates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Overhead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Escalation </a:t>
            </a:r>
            <a:r>
              <a:rPr lang="en-US" dirty="0" smtClean="0"/>
              <a:t>and </a:t>
            </a:r>
            <a:r>
              <a:rPr lang="en-US" dirty="0" smtClean="0"/>
              <a:t>Overhead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17" y="1043046"/>
            <a:ext cx="4498428" cy="2940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28" y="4550350"/>
            <a:ext cx="6687207" cy="14805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572" y="1460464"/>
            <a:ext cx="3307945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PIP-II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Assumptions Doc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3310" y="6030913"/>
            <a:ext cx="5552090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Fermilab EVMS </a:t>
            </a:r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System </a:t>
            </a:r>
            <a:r>
              <a:rPr lang="en-US" sz="2200" smtClean="0">
                <a:latin typeface="Helvetica" charset="0"/>
                <a:ea typeface="Helvetica" charset="0"/>
                <a:cs typeface="Helvetica" charset="0"/>
              </a:rPr>
              <a:t>Description Doc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73" y="1028010"/>
            <a:ext cx="7203773" cy="5249417"/>
          </a:xfrm>
          <a:prstGeom prst="rect">
            <a:avLst/>
          </a:prstGeom>
        </p:spPr>
      </p:pic>
      <p:cxnSp>
        <p:nvCxnSpPr>
          <p:cNvPr id="80" name="Straight Connector 79"/>
          <p:cNvCxnSpPr>
            <a:endCxn id="73" idx="3"/>
          </p:cNvCxnSpPr>
          <p:nvPr/>
        </p:nvCxnSpPr>
        <p:spPr>
          <a:xfrm flipH="1">
            <a:off x="7303801" y="2378927"/>
            <a:ext cx="9224" cy="31862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Resulting Cumulative Obligation Profile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46073" y="2299702"/>
            <a:ext cx="2363775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Including: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Actual costs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for FY16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and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FY17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Escalation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Overhead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3545" y="1028010"/>
            <a:ext cx="3356893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    Estimation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to Complete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$490M</a:t>
            </a:r>
          </a:p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=(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$458M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(P6)+ $32M (AC))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7413" y="5157664"/>
            <a:ext cx="1637326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T. Powers – BS1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5327" y="4449777"/>
            <a:ext cx="33394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75 Major/Significant/Critical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procurement identified 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430" y="1550709"/>
            <a:ext cx="484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600</a:t>
            </a:r>
            <a:endParaRPr lang="en-US" sz="12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896" y="2183504"/>
            <a:ext cx="484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5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00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592" y="2840860"/>
            <a:ext cx="484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400</a:t>
            </a:r>
            <a:endParaRPr lang="en-US" sz="12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430" y="3492365"/>
            <a:ext cx="484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00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126" y="4125160"/>
            <a:ext cx="484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200</a:t>
            </a:r>
            <a:endParaRPr lang="en-US" sz="12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518" y="4786358"/>
            <a:ext cx="484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00</a:t>
            </a:r>
            <a:endParaRPr lang="en-US" sz="120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430" y="5352505"/>
            <a:ext cx="4844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0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869902" y="1860384"/>
            <a:ext cx="3692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32935" y="5811556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FY16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080202" y="5811555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FY16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1227470" y="5811553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FY16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390650" y="5811553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FY17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1540129" y="5811553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FY17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1683258" y="5811550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FY17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829562" y="5813242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FY17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98539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FY18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2131695" y="5811549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FY18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2285614" y="5818378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FY18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2438821" y="5814963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FY18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89551" y="5811549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FY19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2735714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FY19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28911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FY19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304040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FY19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18962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smtClean="0">
                <a:latin typeface="Helvetica" charset="0"/>
                <a:ea typeface="Helvetica" charset="0"/>
                <a:cs typeface="Helvetica" charset="0"/>
              </a:rPr>
              <a:t>Q1 FY20</a:t>
            </a:r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334202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FY20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4912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FY20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36404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FY20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37928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FY21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39452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FY21</a:t>
            </a:r>
          </a:p>
        </p:txBody>
      </p:sp>
      <p:sp>
        <p:nvSpPr>
          <p:cNvPr id="53" name="TextBox 52"/>
          <p:cNvSpPr txBox="1"/>
          <p:nvPr/>
        </p:nvSpPr>
        <p:spPr>
          <a:xfrm rot="16200000">
            <a:off x="409132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FY21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424372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FY21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43929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FY22</a:t>
            </a:r>
          </a:p>
        </p:txBody>
      </p:sp>
      <p:sp>
        <p:nvSpPr>
          <p:cNvPr id="56" name="TextBox 55"/>
          <p:cNvSpPr txBox="1"/>
          <p:nvPr/>
        </p:nvSpPr>
        <p:spPr>
          <a:xfrm rot="16200000">
            <a:off x="45453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FY22</a:t>
            </a:r>
          </a:p>
        </p:txBody>
      </p:sp>
      <p:sp>
        <p:nvSpPr>
          <p:cNvPr id="57" name="TextBox 56"/>
          <p:cNvSpPr txBox="1"/>
          <p:nvPr/>
        </p:nvSpPr>
        <p:spPr>
          <a:xfrm rot="16200000">
            <a:off x="46977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FY22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484062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FY22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499302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FY23</a:t>
            </a:r>
          </a:p>
        </p:txBody>
      </p:sp>
      <p:sp>
        <p:nvSpPr>
          <p:cNvPr id="60" name="TextBox 59"/>
          <p:cNvSpPr txBox="1"/>
          <p:nvPr/>
        </p:nvSpPr>
        <p:spPr>
          <a:xfrm rot="16200000">
            <a:off x="514542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FY23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52914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FY23</a:t>
            </a:r>
          </a:p>
        </p:txBody>
      </p:sp>
      <p:sp>
        <p:nvSpPr>
          <p:cNvPr id="62" name="TextBox 61"/>
          <p:cNvSpPr txBox="1"/>
          <p:nvPr/>
        </p:nvSpPr>
        <p:spPr>
          <a:xfrm rot="16200000">
            <a:off x="54438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FY23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55962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FY24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574550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FY24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589790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FY24</a:t>
            </a:r>
          </a:p>
        </p:txBody>
      </p:sp>
      <p:sp>
        <p:nvSpPr>
          <p:cNvPr id="66" name="TextBox 65"/>
          <p:cNvSpPr txBox="1"/>
          <p:nvPr/>
        </p:nvSpPr>
        <p:spPr>
          <a:xfrm rot="16200000">
            <a:off x="605030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FY24</a:t>
            </a:r>
          </a:p>
        </p:txBody>
      </p:sp>
      <p:sp>
        <p:nvSpPr>
          <p:cNvPr id="67" name="TextBox 66"/>
          <p:cNvSpPr txBox="1"/>
          <p:nvPr/>
        </p:nvSpPr>
        <p:spPr>
          <a:xfrm rot="16200000">
            <a:off x="61963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FY25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63487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FY25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65011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FY25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6650376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FY25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679960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FY26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69456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Q2 FY26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484476" y="6059871"/>
            <a:ext cx="83296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smtClean="0">
                <a:latin typeface="Helvetica" charset="0"/>
                <a:ea typeface="Helvetica" charset="0"/>
                <a:cs typeface="Helvetica" charset="0"/>
              </a:rPr>
              <a:t> Obligations</a:t>
            </a:r>
            <a:endParaRPr lang="en-US" sz="8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68199" y="6067742"/>
            <a:ext cx="314587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 Planned Value / Budgeted Cost of Work Scheduled (BCWS)</a:t>
            </a:r>
          </a:p>
        </p:txBody>
      </p:sp>
      <p:sp>
        <p:nvSpPr>
          <p:cNvPr id="77" name="TextBox 76"/>
          <p:cNvSpPr txBox="1"/>
          <p:nvPr/>
        </p:nvSpPr>
        <p:spPr>
          <a:xfrm rot="16200000">
            <a:off x="22269" y="2003190"/>
            <a:ext cx="12136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Millions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063355" y="6173199"/>
            <a:ext cx="565317" cy="21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776407" y="6174252"/>
            <a:ext cx="565317" cy="21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5-Point Star 83"/>
          <p:cNvSpPr/>
          <p:nvPr/>
        </p:nvSpPr>
        <p:spPr>
          <a:xfrm>
            <a:off x="7132931" y="2187525"/>
            <a:ext cx="423747" cy="36915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5-Point Star 84"/>
          <p:cNvSpPr/>
          <p:nvPr/>
        </p:nvSpPr>
        <p:spPr>
          <a:xfrm>
            <a:off x="5679359" y="1018156"/>
            <a:ext cx="423747" cy="36915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72504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Q4 FY26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74028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Q1 FY27</a:t>
            </a:r>
          </a:p>
        </p:txBody>
      </p:sp>
      <p:sp>
        <p:nvSpPr>
          <p:cNvPr id="89" name="TextBox 88"/>
          <p:cNvSpPr txBox="1"/>
          <p:nvPr/>
        </p:nvSpPr>
        <p:spPr>
          <a:xfrm rot="16200000">
            <a:off x="7098051" y="5815584"/>
            <a:ext cx="71629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latin typeface="Helvetica" charset="0"/>
                <a:ea typeface="Helvetica" charset="0"/>
                <a:cs typeface="Helvetica" charset="0"/>
              </a:rPr>
              <a:t>Q3 FY26</a:t>
            </a:r>
          </a:p>
        </p:txBody>
      </p:sp>
    </p:spTree>
    <p:extLst>
      <p:ext uri="{BB962C8B-B14F-4D97-AF65-F5344CB8AC3E}">
        <p14:creationId xmlns:p14="http://schemas.microsoft.com/office/powerpoint/2010/main" val="15574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4" grpId="0" animBg="1"/>
      <p:bldP spid="8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Path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696" y="2219689"/>
            <a:ext cx="5553994" cy="421950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" y="1359259"/>
            <a:ext cx="5673269" cy="42998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3802840" y="571655"/>
            <a:ext cx="480327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Critical Path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assumes that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each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International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Partner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during the </a:t>
            </a:r>
            <a:r>
              <a:rPr lang="en-US" sz="2000" i="1" u="sng" dirty="0" smtClean="0">
                <a:latin typeface="Helvetica" charset="0"/>
                <a:ea typeface="Helvetica" charset="0"/>
                <a:cs typeface="Helvetica" charset="0"/>
              </a:rPr>
              <a:t>Construction Phase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is delivering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in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time.</a:t>
            </a:r>
            <a:endParaRPr lang="en-US" sz="2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Resource Loaded Schedule (RLS) </a:t>
            </a:r>
            <a:r>
              <a:rPr lang="en-US" dirty="0" smtClean="0"/>
              <a:t>Overview</a:t>
            </a:r>
          </a:p>
          <a:p>
            <a:r>
              <a:rPr lang="en-US" dirty="0" smtClean="0"/>
              <a:t>Multi-Phases RLS</a:t>
            </a:r>
          </a:p>
          <a:p>
            <a:r>
              <a:rPr lang="en-US" dirty="0" smtClean="0"/>
              <a:t>Multi-Levels RLS</a:t>
            </a:r>
          </a:p>
          <a:p>
            <a:pPr lvl="1"/>
            <a:r>
              <a:rPr lang="en-US" dirty="0" smtClean="0"/>
              <a:t>High Level Master Schedule</a:t>
            </a:r>
          </a:p>
          <a:p>
            <a:r>
              <a:rPr lang="en-US" dirty="0" smtClean="0"/>
              <a:t>Deliverable Oriented RLS</a:t>
            </a:r>
          </a:p>
          <a:p>
            <a:r>
              <a:rPr lang="en-US" dirty="0" smtClean="0"/>
              <a:t>Technically Limited RLS</a:t>
            </a:r>
          </a:p>
          <a:p>
            <a:pPr lvl="1"/>
            <a:r>
              <a:rPr lang="en-US" dirty="0" smtClean="0"/>
              <a:t>PIP-II Critical Path</a:t>
            </a:r>
          </a:p>
          <a:p>
            <a:pPr lvl="1"/>
            <a:r>
              <a:rPr lang="en-US" dirty="0" smtClean="0"/>
              <a:t>PIP-II Obligation Profile</a:t>
            </a:r>
          </a:p>
          <a:p>
            <a:r>
              <a:rPr lang="en-US" dirty="0" smtClean="0"/>
              <a:t>Basis of Estimate (BOE) </a:t>
            </a:r>
            <a:r>
              <a:rPr lang="en-US" dirty="0" smtClean="0"/>
              <a:t>data integrated in the RLS</a:t>
            </a:r>
          </a:p>
          <a:p>
            <a:r>
              <a:rPr lang="en-US" dirty="0" smtClean="0"/>
              <a:t>Summary</a:t>
            </a:r>
          </a:p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Path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7079" y="1286540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mtClean="0"/>
              <a:t>FY18</a:t>
            </a:r>
            <a:endParaRPr lang="en-US" sz="1200" b="1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0431" y="1286540"/>
            <a:ext cx="6648" cy="4699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410151" y="1286540"/>
            <a:ext cx="6647" cy="4699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29870" y="1286540"/>
            <a:ext cx="0" cy="4699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36088" y="1297172"/>
            <a:ext cx="0" cy="46889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42305" y="1286467"/>
            <a:ext cx="0" cy="4699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44484" y="1297172"/>
            <a:ext cx="6630" cy="46889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1741" y="1307805"/>
            <a:ext cx="9500" cy="4688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61010" y="1297172"/>
            <a:ext cx="7757" cy="4699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83210" y="1286467"/>
            <a:ext cx="7039" cy="4710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97079" y="2280437"/>
            <a:ext cx="625116" cy="5573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SSR2 BCAV 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Des.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16798" y="1286541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FY19</a:t>
            </a:r>
            <a:endParaRPr lang="en-US" sz="1200" b="1" dirty="0"/>
          </a:p>
        </p:txBody>
      </p:sp>
      <p:sp>
        <p:nvSpPr>
          <p:cNvPr id="55" name="Rectangle 54"/>
          <p:cNvSpPr/>
          <p:nvPr/>
        </p:nvSpPr>
        <p:spPr>
          <a:xfrm>
            <a:off x="2336517" y="1286972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FY20</a:t>
            </a:r>
            <a:endParaRPr lang="en-US" sz="1200" b="1" dirty="0"/>
          </a:p>
        </p:txBody>
      </p:sp>
      <p:sp>
        <p:nvSpPr>
          <p:cNvPr id="56" name="Rectangle 55"/>
          <p:cNvSpPr/>
          <p:nvPr/>
        </p:nvSpPr>
        <p:spPr>
          <a:xfrm>
            <a:off x="3236088" y="1286467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FY21</a:t>
            </a:r>
            <a:endParaRPr lang="en-US" sz="1200" b="1" dirty="0"/>
          </a:p>
        </p:txBody>
      </p:sp>
      <p:sp>
        <p:nvSpPr>
          <p:cNvPr id="57" name="Rectangle 56"/>
          <p:cNvSpPr/>
          <p:nvPr/>
        </p:nvSpPr>
        <p:spPr>
          <a:xfrm>
            <a:off x="4142305" y="1286467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FY22</a:t>
            </a:r>
            <a:endParaRPr lang="en-US" sz="1200" b="1" dirty="0"/>
          </a:p>
        </p:txBody>
      </p:sp>
      <p:sp>
        <p:nvSpPr>
          <p:cNvPr id="58" name="Rectangle 57"/>
          <p:cNvSpPr/>
          <p:nvPr/>
        </p:nvSpPr>
        <p:spPr>
          <a:xfrm>
            <a:off x="5051114" y="1286467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FY23</a:t>
            </a:r>
            <a:endParaRPr lang="en-US" sz="1200" b="1" dirty="0"/>
          </a:p>
        </p:txBody>
      </p:sp>
      <p:sp>
        <p:nvSpPr>
          <p:cNvPr id="59" name="Rectangle 58"/>
          <p:cNvSpPr/>
          <p:nvPr/>
        </p:nvSpPr>
        <p:spPr>
          <a:xfrm>
            <a:off x="5970138" y="1286467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FY24</a:t>
            </a:r>
            <a:endParaRPr lang="en-US" sz="1200" b="1" dirty="0"/>
          </a:p>
        </p:txBody>
      </p:sp>
      <p:sp>
        <p:nvSpPr>
          <p:cNvPr id="60" name="Rectangle 59"/>
          <p:cNvSpPr/>
          <p:nvPr/>
        </p:nvSpPr>
        <p:spPr>
          <a:xfrm>
            <a:off x="6888169" y="1286467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mtClean="0"/>
              <a:t>FY25</a:t>
            </a:r>
            <a:endParaRPr lang="en-US" sz="1200" b="1"/>
          </a:p>
        </p:txBody>
      </p:sp>
      <p:cxnSp>
        <p:nvCxnSpPr>
          <p:cNvPr id="61" name="Straight Connector 60"/>
          <p:cNvCxnSpPr/>
          <p:nvPr/>
        </p:nvCxnSpPr>
        <p:spPr>
          <a:xfrm>
            <a:off x="8706873" y="1286467"/>
            <a:ext cx="0" cy="4710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793801" y="1286467"/>
            <a:ext cx="913072" cy="297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FY26</a:t>
            </a:r>
            <a:endParaRPr lang="en-US" sz="1200" b="1" dirty="0"/>
          </a:p>
        </p:txBody>
      </p:sp>
      <p:sp>
        <p:nvSpPr>
          <p:cNvPr id="63" name="Rectangle 62"/>
          <p:cNvSpPr/>
          <p:nvPr/>
        </p:nvSpPr>
        <p:spPr>
          <a:xfrm>
            <a:off x="1129427" y="2756224"/>
            <a:ext cx="2100854" cy="5577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SSR2 </a:t>
            </a:r>
          </a:p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Proc. 2 Prot. </a:t>
            </a:r>
            <a:r>
              <a:rPr lang="en-US" sz="1000" b="1" dirty="0" err="1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Nb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 &amp; BCAV </a:t>
            </a:r>
          </a:p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And BCAV Cold Test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250747" y="3206894"/>
            <a:ext cx="727067" cy="5577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SSR2</a:t>
            </a:r>
          </a:p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sz="1000" b="1" baseline="30000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st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000" b="1" dirty="0" err="1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Prot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 DCAV 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STC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968129" y="3672871"/>
            <a:ext cx="613960" cy="5577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SSR2 DCAV 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Des. Final.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579874" y="4144139"/>
            <a:ext cx="733647" cy="5577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SSR2</a:t>
            </a:r>
          </a:p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CM1 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DCAV Prod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331376" y="4588981"/>
            <a:ext cx="1299007" cy="5577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SSR2 String</a:t>
            </a:r>
            <a:endParaRPr lang="en-US" sz="1000" b="1" dirty="0" smtClean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1000" b="1" dirty="0" err="1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ColdMass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, CM assembled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30383" y="5029916"/>
            <a:ext cx="1018669" cy="5577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Inst.</a:t>
            </a:r>
          </a:p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All 7</a:t>
            </a:r>
            <a:r>
              <a:rPr lang="en-US" sz="1000" b="1" baseline="30000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th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 SSR2 CMs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649051" y="5455747"/>
            <a:ext cx="626059" cy="5577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Cool-down 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Beam </a:t>
            </a:r>
            <a:r>
              <a:rPr lang="en-US" sz="1000" b="1" dirty="0" err="1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Comm</a:t>
            </a:r>
            <a:r>
              <a:rPr lang="en-US" sz="1000" b="1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000" b="1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2" name="4-Point Star 81"/>
          <p:cNvSpPr/>
          <p:nvPr/>
        </p:nvSpPr>
        <p:spPr>
          <a:xfrm>
            <a:off x="5297247" y="1652177"/>
            <a:ext cx="422177" cy="404037"/>
          </a:xfrm>
          <a:prstGeom prst="star4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4-Point Star 82"/>
          <p:cNvSpPr/>
          <p:nvPr/>
        </p:nvSpPr>
        <p:spPr>
          <a:xfrm>
            <a:off x="1257292" y="1652178"/>
            <a:ext cx="422177" cy="404037"/>
          </a:xfrm>
          <a:prstGeom prst="star4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4-Point Star 83"/>
          <p:cNvSpPr/>
          <p:nvPr/>
        </p:nvSpPr>
        <p:spPr>
          <a:xfrm>
            <a:off x="2853654" y="1652178"/>
            <a:ext cx="422177" cy="404037"/>
          </a:xfrm>
          <a:prstGeom prst="star4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4-Point Star 84"/>
          <p:cNvSpPr/>
          <p:nvPr/>
        </p:nvSpPr>
        <p:spPr>
          <a:xfrm>
            <a:off x="8054067" y="1652177"/>
            <a:ext cx="422177" cy="404037"/>
          </a:xfrm>
          <a:prstGeom prst="star4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246256" y="2088313"/>
            <a:ext cx="811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CD-2</a:t>
            </a:r>
            <a:endParaRPr lang="en-US" sz="12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08862" y="2003602"/>
            <a:ext cx="105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accent6"/>
                </a:solidFill>
                <a:latin typeface="+mn-lt"/>
              </a:rPr>
              <a:t>CD-2</a:t>
            </a:r>
          </a:p>
          <a:p>
            <a:pPr algn="ctr"/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CD-3a</a:t>
            </a:r>
            <a:endParaRPr lang="en-US" sz="12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45621" y="2056214"/>
            <a:ext cx="105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Early</a:t>
            </a:r>
          </a:p>
          <a:p>
            <a:pPr algn="ctr"/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CD-4</a:t>
            </a:r>
            <a:endParaRPr lang="en-US" sz="12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49691" y="2057443"/>
            <a:ext cx="1055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6"/>
                </a:solidFill>
                <a:latin typeface="+mn-lt"/>
              </a:rPr>
              <a:t>BO tunnel</a:t>
            </a:r>
            <a:endParaRPr lang="en-US" sz="1200" b="1" dirty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3061444" y="2043809"/>
            <a:ext cx="3298" cy="39423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1480542" y="2043809"/>
            <a:ext cx="3298" cy="39423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520895" y="2056214"/>
            <a:ext cx="3298" cy="39423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8286720" y="2022784"/>
            <a:ext cx="3298" cy="39423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630383" y="431089"/>
            <a:ext cx="2346854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SSR2 L3M, D. 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Passarelli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– BS4</a:t>
            </a:r>
          </a:p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Inst. L3M, C. 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Baffes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– BS2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0412" y="5272393"/>
            <a:ext cx="474765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The Critical Path goes through the construction &amp; installation of SSR2 CMs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 for RLS Development: A reminder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000" dirty="0" smtClean="0"/>
          </a:p>
          <a:p>
            <a:r>
              <a:rPr lang="en-US" dirty="0" smtClean="0"/>
              <a:t>Follows </a:t>
            </a:r>
            <a:r>
              <a:rPr lang="en-US" dirty="0"/>
              <a:t>DOE Cost Estimating Guide (DOE-G-413.3-21)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44826" y="1994050"/>
            <a:ext cx="175059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Holmes - Plenary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9937" y="4610731"/>
            <a:ext cx="6643291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BOEs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are the basis for developing the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RLS</a:t>
            </a:r>
            <a:endParaRPr lang="en-US" sz="22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RLS and BOEs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contain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the same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direct M&amp;S costs (in FY16$) 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labor </a:t>
            </a:r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hours</a:t>
            </a:r>
            <a:endParaRPr lang="en-US" sz="22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438" y="1994050"/>
            <a:ext cx="4496388" cy="24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for RLS Development: Some details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375" y="1337334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134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Basis of Estimate </a:t>
            </a:r>
            <a:r>
              <a:rPr lang="en-US" dirty="0"/>
              <a:t>documents</a:t>
            </a:r>
          </a:p>
          <a:p>
            <a:pPr lvl="1"/>
            <a:r>
              <a:rPr lang="en-US" dirty="0"/>
              <a:t>Each BOE consists of:</a:t>
            </a:r>
          </a:p>
          <a:p>
            <a:pPr lvl="2"/>
            <a:r>
              <a:rPr lang="en-US" b="1" dirty="0">
                <a:solidFill>
                  <a:schemeClr val="accent3"/>
                </a:solidFill>
              </a:rPr>
              <a:t>Word document</a:t>
            </a:r>
            <a:r>
              <a:rPr lang="en-US" dirty="0"/>
              <a:t>:  </a:t>
            </a:r>
          </a:p>
          <a:p>
            <a:pPr lvl="3"/>
            <a:r>
              <a:rPr lang="en-US" dirty="0"/>
              <a:t>WBS Dictionary definition</a:t>
            </a:r>
          </a:p>
          <a:p>
            <a:pPr lvl="3"/>
            <a:r>
              <a:rPr lang="en-US" dirty="0"/>
              <a:t>Assumptions</a:t>
            </a:r>
          </a:p>
          <a:p>
            <a:pPr lvl="3"/>
            <a:r>
              <a:rPr lang="en-US" dirty="0"/>
              <a:t>Explanation behind the estimate</a:t>
            </a:r>
          </a:p>
          <a:p>
            <a:pPr lvl="2"/>
            <a:r>
              <a:rPr lang="en-US" b="1" dirty="0">
                <a:solidFill>
                  <a:srgbClr val="7030A0"/>
                </a:solidFill>
              </a:rPr>
              <a:t>Excel document</a:t>
            </a:r>
            <a:r>
              <a:rPr lang="en-US" dirty="0"/>
              <a:t>:</a:t>
            </a:r>
          </a:p>
          <a:p>
            <a:pPr lvl="3"/>
            <a:r>
              <a:rPr lang="en-US" dirty="0"/>
              <a:t>Labor and M&amp;S estimates at Level 5</a:t>
            </a:r>
          </a:p>
          <a:p>
            <a:pPr lvl="3"/>
            <a:r>
              <a:rPr lang="en-US" dirty="0"/>
              <a:t>Estimate Uncertainty</a:t>
            </a:r>
          </a:p>
          <a:p>
            <a:pPr lvl="1"/>
            <a:r>
              <a:rPr lang="en-US" dirty="0"/>
              <a:t>Base year </a:t>
            </a:r>
            <a:r>
              <a:rPr lang="en-US" dirty="0" smtClean="0"/>
              <a:t>FY</a:t>
            </a:r>
            <a:r>
              <a:rPr lang="en-US" dirty="0" smtClean="0"/>
              <a:t>16</a:t>
            </a:r>
            <a:endParaRPr lang="en-US" dirty="0"/>
          </a:p>
          <a:p>
            <a:pPr lvl="1"/>
            <a:r>
              <a:rPr lang="en-US" dirty="0"/>
              <a:t>Each BOE was reviewed for consistency / understanding </a:t>
            </a:r>
          </a:p>
          <a:p>
            <a:pPr lvl="2"/>
            <a:r>
              <a:rPr lang="en-US" dirty="0"/>
              <a:t>Checklist for validation of the BOE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1386" y="4225075"/>
            <a:ext cx="1521228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Derwen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– BS1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266" y="1738813"/>
            <a:ext cx="4102134" cy="134749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3018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Word Document:</a:t>
            </a:r>
          </a:p>
          <a:p>
            <a:r>
              <a:rPr lang="en-US" dirty="0"/>
              <a:t>WBS #</a:t>
            </a:r>
          </a:p>
          <a:p>
            <a:r>
              <a:rPr lang="en-US" dirty="0"/>
              <a:t>Title</a:t>
            </a:r>
          </a:p>
          <a:p>
            <a:r>
              <a:rPr lang="en-US" dirty="0"/>
              <a:t>Dictionary definition</a:t>
            </a:r>
          </a:p>
          <a:p>
            <a:r>
              <a:rPr lang="en-US" dirty="0"/>
              <a:t>Supporting documents</a:t>
            </a:r>
          </a:p>
          <a:p>
            <a:r>
              <a:rPr lang="en-US" dirty="0"/>
              <a:t>Assumptions</a:t>
            </a:r>
          </a:p>
          <a:p>
            <a:r>
              <a:rPr lang="en-US" dirty="0" err="1"/>
              <a:t>Docdb</a:t>
            </a:r>
            <a:r>
              <a:rPr lang="en-US" dirty="0"/>
              <a:t> #</a:t>
            </a:r>
          </a:p>
          <a:p>
            <a:r>
              <a:rPr lang="en-US" dirty="0"/>
              <a:t>Details of the estimate</a:t>
            </a: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for RLS Development: Some details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8590"/>
            <a:ext cx="4056211" cy="504232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544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7030A0"/>
                </a:solidFill>
              </a:rPr>
              <a:t>Excel document:</a:t>
            </a:r>
          </a:p>
          <a:p>
            <a:pPr marL="0" indent="0" algn="just">
              <a:buNone/>
            </a:pPr>
            <a:endParaRPr lang="en-US" sz="200" b="1" dirty="0" smtClean="0">
              <a:solidFill>
                <a:srgbClr val="7030A0"/>
              </a:solidFill>
            </a:endParaRPr>
          </a:p>
          <a:p>
            <a:pPr algn="just"/>
            <a:r>
              <a:rPr lang="en-US" dirty="0" smtClean="0">
                <a:solidFill>
                  <a:schemeClr val="accent6"/>
                </a:solidFill>
              </a:rPr>
              <a:t>Labor hours </a:t>
            </a:r>
          </a:p>
          <a:p>
            <a:pPr algn="just"/>
            <a:endParaRPr lang="en-US" dirty="0">
              <a:solidFill>
                <a:schemeClr val="accent6"/>
              </a:solidFill>
            </a:endParaRPr>
          </a:p>
          <a:p>
            <a:pPr algn="just"/>
            <a:endParaRPr lang="en-US" dirty="0" smtClean="0">
              <a:solidFill>
                <a:schemeClr val="accent6"/>
              </a:solidFill>
            </a:endParaRPr>
          </a:p>
          <a:p>
            <a:pPr algn="just"/>
            <a:endParaRPr lang="en-US" dirty="0">
              <a:solidFill>
                <a:schemeClr val="accent6"/>
              </a:solidFill>
            </a:endParaRPr>
          </a:p>
          <a:p>
            <a:pPr algn="just"/>
            <a:endParaRPr lang="en-US" dirty="0" smtClean="0">
              <a:solidFill>
                <a:schemeClr val="accent6"/>
              </a:solidFill>
            </a:endParaRPr>
          </a:p>
          <a:p>
            <a:pPr algn="just"/>
            <a:endParaRPr lang="en-US" dirty="0">
              <a:solidFill>
                <a:schemeClr val="accent6"/>
              </a:solidFill>
            </a:endParaRPr>
          </a:p>
          <a:p>
            <a:pPr algn="just"/>
            <a:endParaRPr lang="en-US" sz="500" dirty="0" smtClean="0">
              <a:solidFill>
                <a:schemeClr val="accent6"/>
              </a:solidFill>
            </a:endParaRPr>
          </a:p>
          <a:p>
            <a:pPr algn="just"/>
            <a:r>
              <a:rPr lang="en-US" dirty="0" smtClean="0">
                <a:solidFill>
                  <a:schemeClr val="accent6"/>
                </a:solidFill>
              </a:rPr>
              <a:t>Material Costs</a:t>
            </a: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for RLS Development: Some details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1900155"/>
            <a:ext cx="7760001" cy="211161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7" y="4635590"/>
            <a:ext cx="8064801" cy="148174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374531" y="1946885"/>
            <a:ext cx="604337" cy="2214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19361" y="4753271"/>
            <a:ext cx="362600" cy="1395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0" y="4014346"/>
            <a:ext cx="4442530" cy="2381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 data integrated in P6 per WBS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3" y="3992241"/>
            <a:ext cx="4440567" cy="23944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390" y="1002331"/>
            <a:ext cx="289931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134 BOEs </a:t>
            </a:r>
            <a:r>
              <a:rPr lang="en-US" sz="2000" dirty="0" smtClean="0"/>
              <a:t>integrated in P6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32271" y="3592131"/>
            <a:ext cx="338225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Chart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per BOE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numbers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396" y="3592131"/>
            <a:ext cx="32215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Chart </a:t>
            </a:r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per BOE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costs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396" y="6063554"/>
            <a:ext cx="175059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Holmes - Plenary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20" y="1600777"/>
            <a:ext cx="6895086" cy="17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BOE data integrated in P6 per WBS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2250" y="955589"/>
            <a:ext cx="5095984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70% in cost BOEs integrated in P6 with a 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Detailed Plan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, including the Critical Path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30% in cost BOEs integrated in P6 as </a:t>
            </a:r>
            <a:r>
              <a:rPr lang="en-US" sz="2000" i="1" dirty="0" smtClean="0">
                <a:latin typeface="Helvetica" charset="0"/>
                <a:ea typeface="Helvetica" charset="0"/>
                <a:cs typeface="Helvetica" charset="0"/>
              </a:rPr>
              <a:t>Planning Packages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" y="2586805"/>
            <a:ext cx="6285186" cy="3570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67" y="1070450"/>
            <a:ext cx="3515491" cy="25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PIP-II RLS is developed and aligned with:</a:t>
            </a:r>
          </a:p>
          <a:p>
            <a:pPr lvl="1"/>
            <a:r>
              <a:rPr lang="en-US" dirty="0" smtClean="0"/>
              <a:t>PIP-II Alternative Selection</a:t>
            </a:r>
          </a:p>
          <a:p>
            <a:pPr lvl="1"/>
            <a:r>
              <a:rPr lang="en-US" dirty="0" smtClean="0"/>
              <a:t>PIP-II </a:t>
            </a:r>
            <a:r>
              <a:rPr lang="en-US" dirty="0" smtClean="0"/>
              <a:t>Assumptions Document</a:t>
            </a:r>
            <a:endParaRPr lang="en-US" dirty="0" smtClean="0"/>
          </a:p>
          <a:p>
            <a:pPr lvl="1"/>
            <a:r>
              <a:rPr lang="en-US" dirty="0" smtClean="0"/>
              <a:t>PIP-II CDR</a:t>
            </a:r>
          </a:p>
          <a:p>
            <a:pPr lvl="1"/>
            <a:r>
              <a:rPr lang="en-US" dirty="0" smtClean="0"/>
              <a:t>PIP-II Procurement Management Plan</a:t>
            </a:r>
          </a:p>
          <a:p>
            <a:pPr lvl="1"/>
            <a:r>
              <a:rPr lang="en-US" dirty="0" smtClean="0"/>
              <a:t>Project Annex </a:t>
            </a:r>
            <a:r>
              <a:rPr lang="en-US" dirty="0" smtClean="0"/>
              <a:t>1 for </a:t>
            </a:r>
            <a:r>
              <a:rPr lang="en-US" dirty="0" smtClean="0"/>
              <a:t>IIFC deliverables</a:t>
            </a:r>
            <a:endParaRPr lang="en-US" dirty="0" smtClean="0"/>
          </a:p>
          <a:p>
            <a:pPr lvl="1"/>
            <a:r>
              <a:rPr lang="en-US" dirty="0"/>
              <a:t>DOE Cost Estimating Guide (DOE-G-413.3-21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Fermilab Guidelines 12.PM-004.DT-01; </a:t>
            </a:r>
            <a:r>
              <a:rPr lang="en-US" dirty="0"/>
              <a:t>12.PM-004.DT-03;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119827"/>
            <a:ext cx="8672513" cy="4987867"/>
          </a:xfrm>
        </p:spPr>
        <p:txBody>
          <a:bodyPr/>
          <a:lstStyle/>
          <a:p>
            <a:r>
              <a:rPr lang="en-US" sz="2300" dirty="0" smtClean="0"/>
              <a:t>RLS Estimate to Complete costs is </a:t>
            </a:r>
            <a:r>
              <a:rPr lang="en-US" sz="2300" b="1" dirty="0" smtClean="0"/>
              <a:t>$458M, </a:t>
            </a:r>
            <a:r>
              <a:rPr lang="en-US" sz="2300" dirty="0" smtClean="0"/>
              <a:t>including escalation and overhead. </a:t>
            </a:r>
            <a:r>
              <a:rPr lang="en-US" sz="2300" b="1" dirty="0" smtClean="0"/>
              <a:t>$490M </a:t>
            </a:r>
            <a:r>
              <a:rPr lang="en-US" sz="2300" dirty="0" smtClean="0"/>
              <a:t>including Actual Costs.</a:t>
            </a:r>
          </a:p>
          <a:p>
            <a:r>
              <a:rPr lang="en-US" sz="2300" dirty="0" smtClean="0"/>
              <a:t>RLS starts from Q1 FY18. It contains 5137 activities with 30% in cost in Planning Packages.</a:t>
            </a:r>
          </a:p>
          <a:p>
            <a:r>
              <a:rPr lang="en-US" sz="2300" dirty="0" smtClean="0"/>
              <a:t>RLS is describing the whole PIP-II Project, identifying as critical path the SSR2 CMs and </a:t>
            </a:r>
            <a:r>
              <a:rPr lang="en-US" sz="2300" dirty="0" smtClean="0"/>
              <a:t>their</a:t>
            </a:r>
            <a:r>
              <a:rPr lang="en-US" sz="2300" dirty="0" smtClean="0"/>
              <a:t> </a:t>
            </a:r>
            <a:r>
              <a:rPr lang="en-US" sz="2300" dirty="0" smtClean="0"/>
              <a:t>installations.</a:t>
            </a:r>
          </a:p>
          <a:p>
            <a:r>
              <a:rPr lang="en-US" sz="2300" dirty="0" smtClean="0"/>
              <a:t>RLS integrated the major deliveries by our international partners, under the hypothesis that the deliveries are in time with respect to the RLS needs.</a:t>
            </a:r>
          </a:p>
          <a:p>
            <a:r>
              <a:rPr lang="en-US" sz="2300" dirty="0"/>
              <a:t>RLS </a:t>
            </a:r>
            <a:r>
              <a:rPr lang="en-US" sz="2300" dirty="0" smtClean="0"/>
              <a:t>is technically limited i.e. </a:t>
            </a:r>
            <a:r>
              <a:rPr lang="en-US" sz="2300" dirty="0"/>
              <a:t>not constrained by a funding profile, but is constrained by ending on Q2 </a:t>
            </a:r>
            <a:r>
              <a:rPr lang="en-US" sz="2300" dirty="0" smtClean="0"/>
              <a:t>FY</a:t>
            </a:r>
            <a:r>
              <a:rPr lang="en-US" sz="2300" dirty="0" smtClean="0"/>
              <a:t>26</a:t>
            </a:r>
            <a:r>
              <a:rPr lang="en-US" sz="2300" dirty="0" smtClean="0"/>
              <a:t>.</a:t>
            </a:r>
          </a:p>
          <a:p>
            <a:r>
              <a:rPr lang="en-US" sz="2300" dirty="0" smtClean="0"/>
              <a:t>RLS is aligned with the present organization chart and it fully integrates the BOEs data, as reported in the PIP-II Cost </a:t>
            </a:r>
            <a:r>
              <a:rPr lang="en-US" sz="2300" dirty="0"/>
              <a:t>B</a:t>
            </a:r>
            <a:r>
              <a:rPr lang="en-US" sz="2300" dirty="0" smtClean="0"/>
              <a:t>ook.</a:t>
            </a:r>
          </a:p>
          <a:p>
            <a:endParaRPr lang="en-US" sz="2300" dirty="0"/>
          </a:p>
          <a:p>
            <a:endParaRPr lang="en-US" sz="2300" dirty="0" smtClean="0"/>
          </a:p>
          <a:p>
            <a:endParaRPr lang="en-US" sz="2300" dirty="0" smtClean="0"/>
          </a:p>
          <a:p>
            <a:endParaRPr lang="en-US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1119827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2300" b="1" dirty="0" smtClean="0">
                <a:solidFill>
                  <a:schemeClr val="accent2"/>
                </a:solidFill>
              </a:rPr>
              <a:t>Before </a:t>
            </a:r>
            <a:r>
              <a:rPr lang="en-US" sz="2300" b="1" dirty="0" smtClean="0">
                <a:solidFill>
                  <a:schemeClr val="accent2"/>
                </a:solidFill>
              </a:rPr>
              <a:t>CD-1</a:t>
            </a:r>
          </a:p>
          <a:p>
            <a:r>
              <a:rPr lang="en-US" sz="2300" dirty="0" smtClean="0"/>
              <a:t>Update BOEs and modify P6 to </a:t>
            </a:r>
            <a:r>
              <a:rPr lang="en-US" sz="2300" dirty="0" smtClean="0"/>
              <a:t>include:</a:t>
            </a:r>
          </a:p>
          <a:p>
            <a:pPr lvl="1"/>
            <a:r>
              <a:rPr lang="en-US" sz="2100" dirty="0" smtClean="0"/>
              <a:t>Recycler and Main Injector Upgrade </a:t>
            </a:r>
          </a:p>
          <a:p>
            <a:pPr lvl="1"/>
            <a:r>
              <a:rPr lang="en-US" sz="2100" dirty="0" smtClean="0"/>
              <a:t>UK </a:t>
            </a:r>
            <a:r>
              <a:rPr lang="en-US" sz="2100" dirty="0" smtClean="0"/>
              <a:t>in-kind contribution</a:t>
            </a:r>
          </a:p>
          <a:p>
            <a:r>
              <a:rPr lang="en-US" sz="2300" dirty="0" smtClean="0"/>
              <a:t>Align P6 with funding profile </a:t>
            </a:r>
            <a:r>
              <a:rPr lang="en-US" sz="2300" dirty="0" smtClean="0"/>
              <a:t>agreed upon with </a:t>
            </a:r>
            <a:r>
              <a:rPr lang="en-US" sz="2300" dirty="0" smtClean="0"/>
              <a:t>DOE/HEP</a:t>
            </a:r>
          </a:p>
          <a:p>
            <a:r>
              <a:rPr lang="en-US" sz="2300" dirty="0" smtClean="0"/>
              <a:t>Provide information as request by the Independent Cost Review</a:t>
            </a:r>
          </a:p>
          <a:p>
            <a:r>
              <a:rPr lang="en-US" sz="2300" dirty="0" smtClean="0"/>
              <a:t>Perform</a:t>
            </a:r>
            <a:r>
              <a:rPr lang="en-US" sz="2300" dirty="0" smtClean="0"/>
              <a:t> </a:t>
            </a:r>
            <a:r>
              <a:rPr lang="en-US" sz="2300" dirty="0" smtClean="0"/>
              <a:t>the </a:t>
            </a:r>
            <a:r>
              <a:rPr lang="en-US" sz="2300" dirty="0" smtClean="0"/>
              <a:t>Primavera</a:t>
            </a:r>
            <a:r>
              <a:rPr lang="en-US" sz="2300" dirty="0" smtClean="0"/>
              <a:t> Risk Analysis (PRA)</a:t>
            </a:r>
            <a:endParaRPr lang="en-US" sz="2300" dirty="0" smtClean="0"/>
          </a:p>
          <a:p>
            <a:endParaRPr lang="en-US" sz="2300" dirty="0" smtClean="0"/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accent3"/>
                </a:solidFill>
              </a:rPr>
              <a:t>Before CD-2</a:t>
            </a:r>
            <a:endParaRPr lang="en-US" sz="2300" b="1" dirty="0">
              <a:solidFill>
                <a:schemeClr val="accent3"/>
              </a:solidFill>
            </a:endParaRPr>
          </a:p>
          <a:p>
            <a:r>
              <a:rPr lang="en-US" sz="2300" dirty="0" smtClean="0"/>
              <a:t>Prepare for EVMS implementation</a:t>
            </a:r>
          </a:p>
          <a:p>
            <a:r>
              <a:rPr lang="en-US" sz="2300" dirty="0" smtClean="0"/>
              <a:t>Align the RLS with the new organizational structure</a:t>
            </a:r>
          </a:p>
          <a:p>
            <a:r>
              <a:rPr lang="en-US" sz="2300" dirty="0" smtClean="0"/>
              <a:t>Develop a </a:t>
            </a:r>
            <a:r>
              <a:rPr lang="en-US" sz="2300" dirty="0" smtClean="0"/>
              <a:t>full </a:t>
            </a:r>
            <a:r>
              <a:rPr lang="en-US" sz="2300" dirty="0" smtClean="0"/>
              <a:t>RLS Detailed plan</a:t>
            </a:r>
            <a:endParaRPr lang="en-US" sz="2300" dirty="0"/>
          </a:p>
          <a:p>
            <a:endParaRPr lang="en-US" sz="2300" dirty="0" smtClean="0"/>
          </a:p>
          <a:p>
            <a:endParaRPr lang="en-US" sz="2300" dirty="0" smtClean="0"/>
          </a:p>
          <a:p>
            <a:endParaRPr lang="en-US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5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Role </a:t>
            </a:r>
            <a:r>
              <a:rPr lang="en-US" dirty="0" smtClean="0"/>
              <a:t>in PIP-II:</a:t>
            </a:r>
            <a:endParaRPr lang="en-US" dirty="0"/>
          </a:p>
          <a:p>
            <a:pPr lvl="1"/>
            <a:r>
              <a:rPr lang="en-US" dirty="0" smtClean="0"/>
              <a:t>PIP-II Associated Project Manager for Planning and Reporting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Relevant Experience:</a:t>
            </a:r>
            <a:endParaRPr lang="en-US" dirty="0"/>
          </a:p>
          <a:p>
            <a:pPr lvl="1"/>
            <a:r>
              <a:rPr lang="en-US" dirty="0" smtClean="0"/>
              <a:t>16 years working experience in scientific (PhD in Physics) and Project Management (PMP certified) fields:</a:t>
            </a:r>
          </a:p>
          <a:p>
            <a:pPr lvl="2"/>
            <a:r>
              <a:rPr lang="en-US" dirty="0" smtClean="0"/>
              <a:t>Leader Project Planning Manager for ESS </a:t>
            </a:r>
            <a:r>
              <a:rPr lang="en-US" dirty="0" err="1" smtClean="0"/>
              <a:t>Linac</a:t>
            </a:r>
            <a:r>
              <a:rPr lang="en-US" dirty="0" smtClean="0"/>
              <a:t>, Sweden.</a:t>
            </a:r>
          </a:p>
          <a:p>
            <a:pPr lvl="2"/>
            <a:r>
              <a:rPr lang="en-US" dirty="0" smtClean="0"/>
              <a:t>LHC Main Ring Installation Reference Project Planning Engineer, CERN, Switzerland.</a:t>
            </a:r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38277" y="1526771"/>
            <a:ext cx="294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Deliverables from USA laboratories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80" y="769069"/>
            <a:ext cx="2996620" cy="1748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RLS for PIP-II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| 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044" y="3356905"/>
            <a:ext cx="3470227" cy="2628878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3" y="3008813"/>
            <a:ext cx="2409815" cy="140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Notched Right Arrow 12"/>
          <p:cNvSpPr/>
          <p:nvPr/>
        </p:nvSpPr>
        <p:spPr>
          <a:xfrm rot="8224715">
            <a:off x="5238504" y="241499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81178" y="2517097"/>
            <a:ext cx="253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Civil Engineering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38277" y="4310509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In-kind Contributions</a:t>
            </a:r>
            <a:endParaRPr lang="en-US" dirty="0"/>
          </a:p>
        </p:txBody>
      </p:sp>
      <p:sp>
        <p:nvSpPr>
          <p:cNvPr id="17" name="Notched Right Arrow 16"/>
          <p:cNvSpPr/>
          <p:nvPr/>
        </p:nvSpPr>
        <p:spPr>
          <a:xfrm rot="18465787">
            <a:off x="3201649" y="441458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46669" y="2002348"/>
            <a:ext cx="868680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0" name="Notched Right Arrow 19"/>
          <p:cNvSpPr/>
          <p:nvPr/>
        </p:nvSpPr>
        <p:spPr>
          <a:xfrm>
            <a:off x="2321266" y="333462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7423" y="5119744"/>
            <a:ext cx="288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new 800 MeV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Notched Right Arrow 21"/>
          <p:cNvSpPr/>
          <p:nvPr/>
        </p:nvSpPr>
        <p:spPr>
          <a:xfrm rot="12680203">
            <a:off x="5216062" y="420569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41864" y="5076097"/>
            <a:ext cx="869214" cy="49725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4350" y="3377117"/>
            <a:ext cx="238571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Booster Upgrade</a:t>
            </a:r>
            <a:endParaRPr lang="en-US" dirty="0"/>
          </a:p>
        </p:txBody>
      </p:sp>
      <p:pic>
        <p:nvPicPr>
          <p:cNvPr id="25" name="Picture 24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42" y="3773288"/>
            <a:ext cx="872355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6" name="Notched Right Arrow 25"/>
          <p:cNvSpPr/>
          <p:nvPr/>
        </p:nvSpPr>
        <p:spPr>
          <a:xfrm rot="2216885">
            <a:off x="2851962" y="2325519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Notched Right Arrow 26"/>
          <p:cNvSpPr/>
          <p:nvPr/>
        </p:nvSpPr>
        <p:spPr>
          <a:xfrm rot="5400000">
            <a:off x="3918535" y="1938686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08368" y="843490"/>
            <a:ext cx="2949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Constraints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57649" y="1177825"/>
            <a:ext cx="149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LBNF Shutdown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3143" y="2114997"/>
            <a:ext cx="149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4"/>
                </a:solidFill>
              </a:rPr>
              <a:t>FONSI*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832" y="5526087"/>
            <a:ext cx="4658296" cy="1220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/>
          <p:cNvSpPr txBox="1"/>
          <p:nvPr/>
        </p:nvSpPr>
        <p:spPr>
          <a:xfrm>
            <a:off x="4654835" y="1137657"/>
            <a:ext cx="149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CMTS</a:t>
            </a:r>
          </a:p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Available 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4" name="AutoShape 2" descr="mage result"/>
          <p:cNvSpPr>
            <a:spLocks noChangeAspect="1" noChangeArrowheads="1"/>
          </p:cNvSpPr>
          <p:nvPr/>
        </p:nvSpPr>
        <p:spPr bwMode="auto">
          <a:xfrm>
            <a:off x="0" y="0"/>
            <a:ext cx="10991850" cy="732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36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03095" y="3460871"/>
            <a:ext cx="868680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992" y="3112096"/>
            <a:ext cx="867279" cy="56692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6747642" y="259370"/>
            <a:ext cx="2396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*FONSI= Funding of </a:t>
            </a:r>
            <a:r>
              <a:rPr lang="en-US" sz="1500" smtClean="0"/>
              <a:t>No Significant Impact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3200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 animBg="1"/>
      <p:bldP spid="14" grpId="0"/>
      <p:bldP spid="16" grpId="0"/>
      <p:bldP spid="17" grpId="0" animBg="1"/>
      <p:bldP spid="20" grpId="0" animBg="1"/>
      <p:bldP spid="21" grpId="0"/>
      <p:bldP spid="22" grpId="0" animBg="1"/>
      <p:bldP spid="23" grpId="0" animBg="1"/>
      <p:bldP spid="24" grpId="0" animBg="1"/>
      <p:bldP spid="26" grpId="0" animBg="1"/>
      <p:bldP spid="27" grpId="0" animBg="1"/>
      <p:bldP spid="28" grpId="0"/>
      <p:bldP spid="29" grpId="0"/>
      <p:bldP spid="30" grpId="0"/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RLS for PIP-II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The PIP-II RLS is </a:t>
            </a:r>
            <a:r>
              <a:rPr lang="en-US" dirty="0"/>
              <a:t>a </a:t>
            </a:r>
            <a:r>
              <a:rPr lang="en-US" b="1" dirty="0">
                <a:solidFill>
                  <a:schemeClr val="tx2"/>
                </a:solidFill>
              </a:rPr>
              <a:t>Multi-Phases</a:t>
            </a:r>
            <a:r>
              <a:rPr lang="en-US" dirty="0"/>
              <a:t>, </a:t>
            </a:r>
            <a:r>
              <a:rPr lang="en-US" b="1" dirty="0">
                <a:solidFill>
                  <a:schemeClr val="tx2"/>
                </a:solidFill>
              </a:rPr>
              <a:t>Multi-Levels</a:t>
            </a:r>
            <a:r>
              <a:rPr lang="en-US" dirty="0"/>
              <a:t>, </a:t>
            </a:r>
            <a:r>
              <a:rPr lang="en-US" b="1" dirty="0">
                <a:solidFill>
                  <a:schemeClr val="tx2"/>
                </a:solidFill>
              </a:rPr>
              <a:t>Deliverable Oriented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tx2"/>
                </a:solidFill>
              </a:rPr>
              <a:t>Technical Limited </a:t>
            </a:r>
            <a:r>
              <a:rPr lang="en-US" dirty="0" smtClean="0"/>
              <a:t>plan </a:t>
            </a:r>
            <a:r>
              <a:rPr lang="en-US" dirty="0"/>
              <a:t>developed with the scope of reporting to DOE the progress with respect to the DOE given budget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The RLS timeframe is from </a:t>
            </a:r>
            <a:r>
              <a:rPr lang="en-US" b="1" i="1" dirty="0" smtClean="0">
                <a:solidFill>
                  <a:schemeClr val="tx2"/>
                </a:solidFill>
              </a:rPr>
              <a:t>Oct 1</a:t>
            </a:r>
            <a:r>
              <a:rPr lang="en-US" b="1" i="1" baseline="30000" dirty="0" smtClean="0">
                <a:solidFill>
                  <a:schemeClr val="tx2"/>
                </a:solidFill>
              </a:rPr>
              <a:t>st</a:t>
            </a:r>
            <a:r>
              <a:rPr lang="en-US" b="1" i="1" dirty="0" smtClean="0">
                <a:solidFill>
                  <a:schemeClr val="tx2"/>
                </a:solidFill>
              </a:rPr>
              <a:t>, 2017 </a:t>
            </a:r>
            <a:r>
              <a:rPr lang="en-US" i="1" dirty="0" smtClean="0"/>
              <a:t>to </a:t>
            </a:r>
            <a:r>
              <a:rPr lang="en-US" b="1" i="1" dirty="0" smtClean="0">
                <a:solidFill>
                  <a:schemeClr val="tx2"/>
                </a:solidFill>
              </a:rPr>
              <a:t>April 1</a:t>
            </a:r>
            <a:r>
              <a:rPr lang="en-US" b="1" i="1" baseline="30000" dirty="0" smtClean="0">
                <a:solidFill>
                  <a:schemeClr val="tx2"/>
                </a:solidFill>
              </a:rPr>
              <a:t>st</a:t>
            </a:r>
            <a:r>
              <a:rPr lang="en-US" b="1" i="1" dirty="0" smtClean="0">
                <a:solidFill>
                  <a:schemeClr val="tx2"/>
                </a:solidFill>
              </a:rPr>
              <a:t>, 2026 </a:t>
            </a:r>
          </a:p>
          <a:p>
            <a:pPr marL="0" indent="0" algn="ctr">
              <a:buNone/>
            </a:pPr>
            <a:r>
              <a:rPr lang="en-US" i="1" dirty="0" smtClean="0"/>
              <a:t>(i.e. early CD-4 date). </a:t>
            </a:r>
          </a:p>
          <a:p>
            <a:pPr marL="0" indent="0" algn="ctr">
              <a:buNone/>
            </a:pPr>
            <a:r>
              <a:rPr lang="en-US" i="1" dirty="0" smtClean="0"/>
              <a:t>RLS and BOEs covers this timeframe.</a:t>
            </a:r>
          </a:p>
          <a:p>
            <a:pPr marL="0" indent="0" algn="ctr">
              <a:buNone/>
            </a:pPr>
            <a:r>
              <a:rPr lang="en-US" i="1" dirty="0" smtClean="0"/>
              <a:t>Actual costs are recorded from CD-0 to </a:t>
            </a:r>
            <a:r>
              <a:rPr lang="en-US" i="1" dirty="0"/>
              <a:t>Oct 1</a:t>
            </a:r>
            <a:r>
              <a:rPr lang="en-US" i="1" baseline="30000" dirty="0"/>
              <a:t>st</a:t>
            </a:r>
            <a:r>
              <a:rPr lang="en-US" i="1" dirty="0"/>
              <a:t>, </a:t>
            </a:r>
            <a:r>
              <a:rPr lang="en-US" i="1" dirty="0" smtClean="0"/>
              <a:t>2017</a:t>
            </a:r>
            <a:endParaRPr lang="en-US" i="1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266" y="2495549"/>
            <a:ext cx="2245468" cy="1684101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7787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complex RLS for PIP-II Project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655" y="6501173"/>
            <a:ext cx="806223" cy="241300"/>
          </a:xfrm>
        </p:spPr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4681" y="650117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1079" y="650117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1079" y="1132418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Multi-Phases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2293745" y="1031687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699932" y="1122703"/>
            <a:ext cx="5291668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 </a:t>
            </a:r>
            <a:r>
              <a:rPr lang="en-US" b="1" dirty="0" smtClean="0">
                <a:solidFill>
                  <a:srgbClr val="003087"/>
                </a:solidFill>
              </a:rPr>
              <a:t>and </a:t>
            </a:r>
            <a:r>
              <a:rPr lang="en-US" b="1" dirty="0" smtClean="0">
                <a:solidFill>
                  <a:srgbClr val="7030A0"/>
                </a:solidFill>
              </a:rPr>
              <a:t>Construction phase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7594" y="2188284"/>
            <a:ext cx="194733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Multi-Levels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2" name="Notched Right Arrow 11"/>
          <p:cNvSpPr/>
          <p:nvPr/>
        </p:nvSpPr>
        <p:spPr>
          <a:xfrm>
            <a:off x="2260235" y="205828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698078" y="1827186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Milestones with Different Levels </a:t>
            </a:r>
            <a:r>
              <a:rPr lang="en-US" b="1" dirty="0" smtClean="0">
                <a:solidFill>
                  <a:srgbClr val="003087"/>
                </a:solidFill>
              </a:rPr>
              <a:t>and  it is coupled with the </a:t>
            </a:r>
            <a:r>
              <a:rPr lang="en-US" b="1" dirty="0" smtClean="0">
                <a:solidFill>
                  <a:srgbClr val="7030A0"/>
                </a:solidFill>
              </a:rPr>
              <a:t>Different Levels of Responsibilities for the PIP-II Managers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1079" y="367665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Deliverable Oriented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>
            <a:off x="2293745" y="3676651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687232" y="3470098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Working schedule @ Level 4 </a:t>
            </a:r>
            <a:r>
              <a:rPr lang="en-US" b="1" dirty="0" smtClean="0">
                <a:solidFill>
                  <a:srgbClr val="003087"/>
                </a:solidFill>
              </a:rPr>
              <a:t>that includes all the major technical deliverables from </a:t>
            </a:r>
            <a:r>
              <a:rPr lang="en-US" b="1" dirty="0" smtClean="0">
                <a:solidFill>
                  <a:srgbClr val="7030A0"/>
                </a:solidFill>
              </a:rPr>
              <a:t>Fermilab (T4)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003087"/>
                </a:solidFill>
              </a:rPr>
              <a:t>and from </a:t>
            </a:r>
            <a:r>
              <a:rPr lang="en-US" b="1" dirty="0" smtClean="0">
                <a:solidFill>
                  <a:srgbClr val="7030A0"/>
                </a:solidFill>
              </a:rPr>
              <a:t>International </a:t>
            </a:r>
            <a:r>
              <a:rPr lang="en-US" b="1" dirty="0">
                <a:solidFill>
                  <a:srgbClr val="7030A0"/>
                </a:solidFill>
              </a:rPr>
              <a:t>P</a:t>
            </a:r>
            <a:r>
              <a:rPr lang="en-US" b="1" dirty="0" smtClean="0">
                <a:solidFill>
                  <a:srgbClr val="7030A0"/>
                </a:solidFill>
              </a:rPr>
              <a:t>artners </a:t>
            </a:r>
            <a:r>
              <a:rPr lang="en-US" b="1" dirty="0" smtClean="0">
                <a:solidFill>
                  <a:srgbClr val="7030A0"/>
                </a:solidFill>
              </a:rPr>
              <a:t>(I4)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8274" y="5116841"/>
            <a:ext cx="1940983" cy="50588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Technically</a:t>
            </a:r>
          </a:p>
          <a:p>
            <a:pPr marL="0" indent="0">
              <a:buFont typeface="Arial" charset="0"/>
              <a:buNone/>
            </a:pPr>
            <a:r>
              <a:rPr lang="en-US" b="1" dirty="0" smtClean="0">
                <a:solidFill>
                  <a:srgbClr val="003087"/>
                </a:solidFill>
              </a:rPr>
              <a:t>Limited </a:t>
            </a: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9" name="Notched Right Arrow 18"/>
          <p:cNvSpPr/>
          <p:nvPr/>
        </p:nvSpPr>
        <p:spPr>
          <a:xfrm>
            <a:off x="2260234" y="5299672"/>
            <a:ext cx="1250037" cy="686685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698078" y="5155035"/>
            <a:ext cx="5291668" cy="118869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b="1" dirty="0" smtClean="0">
                <a:solidFill>
                  <a:schemeClr val="tx2"/>
                </a:solidFill>
              </a:rPr>
              <a:t>The present RLS is not constrained by a funding profile</a:t>
            </a:r>
            <a:r>
              <a:rPr lang="en-US" b="1" dirty="0" smtClean="0">
                <a:solidFill>
                  <a:schemeClr val="accent3"/>
                </a:solidFill>
              </a:rPr>
              <a:t>, but is constrained by ending on Q2 </a:t>
            </a:r>
            <a:r>
              <a:rPr lang="en-US" b="1" dirty="0" smtClean="0">
                <a:solidFill>
                  <a:schemeClr val="accent3"/>
                </a:solidFill>
              </a:rPr>
              <a:t>FY</a:t>
            </a:r>
            <a:r>
              <a:rPr lang="en-US" b="1" dirty="0" smtClean="0">
                <a:solidFill>
                  <a:schemeClr val="accent3"/>
                </a:solidFill>
              </a:rPr>
              <a:t>26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8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Multi-Phases 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 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accent6"/>
                </a:solidFill>
              </a:rPr>
              <a:t>	</a:t>
            </a:r>
            <a:r>
              <a:rPr lang="en-US" dirty="0" smtClean="0">
                <a:solidFill>
                  <a:schemeClr val="accent6"/>
                </a:solidFill>
              </a:rPr>
              <a:t>Major </a:t>
            </a:r>
            <a:r>
              <a:rPr lang="en-US" dirty="0" smtClean="0">
                <a:solidFill>
                  <a:schemeClr val="accent6"/>
                </a:solidFill>
              </a:rPr>
              <a:t>Milestone</a:t>
            </a:r>
            <a:r>
              <a:rPr lang="en-US" dirty="0" smtClean="0">
                <a:solidFill>
                  <a:schemeClr val="accent6"/>
                </a:solidFill>
              </a:rPr>
              <a:t>s</a:t>
            </a:r>
            <a:r>
              <a:rPr lang="en-US" dirty="0" smtClean="0">
                <a:solidFill>
                  <a:schemeClr val="accent6"/>
                </a:solidFill>
              </a:rPr>
              <a:t>:</a:t>
            </a:r>
          </a:p>
          <a:p>
            <a:pPr lvl="2" algn="just"/>
            <a:r>
              <a:rPr lang="en-US" dirty="0" smtClean="0">
                <a:solidFill>
                  <a:schemeClr val="accent6"/>
                </a:solidFill>
              </a:rPr>
              <a:t>WFE commissioned to meet CDR Parameters </a:t>
            </a:r>
            <a:r>
              <a:rPr lang="en-US" dirty="0" smtClean="0">
                <a:solidFill>
                  <a:schemeClr val="accent6"/>
                </a:solidFill>
              </a:rPr>
              <a:t>[FY19</a:t>
            </a:r>
            <a:r>
              <a:rPr lang="en-US" dirty="0" smtClean="0">
                <a:solidFill>
                  <a:schemeClr val="accent6"/>
                </a:solidFill>
              </a:rPr>
              <a:t>]</a:t>
            </a:r>
          </a:p>
          <a:p>
            <a:pPr lvl="2" algn="just"/>
            <a:r>
              <a:rPr lang="en-US" dirty="0" smtClean="0">
                <a:solidFill>
                  <a:schemeClr val="accent6"/>
                </a:solidFill>
              </a:rPr>
              <a:t>HWR/SSR1(CM1) RF tested in PIP2IT </a:t>
            </a:r>
            <a:r>
              <a:rPr lang="en-US" dirty="0" smtClean="0">
                <a:solidFill>
                  <a:schemeClr val="accent6"/>
                </a:solidFill>
              </a:rPr>
              <a:t>[FY20</a:t>
            </a:r>
            <a:r>
              <a:rPr lang="en-US" dirty="0" smtClean="0">
                <a:solidFill>
                  <a:schemeClr val="accent6"/>
                </a:solidFill>
              </a:rPr>
              <a:t>]</a:t>
            </a:r>
          </a:p>
          <a:p>
            <a:pPr lvl="2" algn="just"/>
            <a:r>
              <a:rPr lang="en-US" dirty="0" smtClean="0">
                <a:solidFill>
                  <a:schemeClr val="accent6"/>
                </a:solidFill>
              </a:rPr>
              <a:t>HB650 (CM1) RF tested in CMTS </a:t>
            </a:r>
            <a:r>
              <a:rPr lang="en-US" dirty="0" smtClean="0">
                <a:solidFill>
                  <a:schemeClr val="accent6"/>
                </a:solidFill>
              </a:rPr>
              <a:t>[FY21</a:t>
            </a:r>
            <a:r>
              <a:rPr lang="en-US" dirty="0" smtClean="0">
                <a:solidFill>
                  <a:schemeClr val="accent6"/>
                </a:solidFill>
              </a:rPr>
              <a:t>]</a:t>
            </a:r>
          </a:p>
          <a:p>
            <a:pPr lvl="2" algn="just"/>
            <a:endParaRPr lang="en-US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rgbClr val="7030A0"/>
                </a:solidFill>
              </a:rPr>
              <a:t>Construction </a:t>
            </a:r>
            <a:r>
              <a:rPr lang="en-US" b="1" dirty="0" smtClean="0">
                <a:solidFill>
                  <a:srgbClr val="7030A0"/>
                </a:solidFill>
              </a:rPr>
              <a:t>phase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chemeClr val="accent6"/>
                </a:solidFill>
              </a:rPr>
              <a:t>	Major </a:t>
            </a:r>
            <a:r>
              <a:rPr lang="en-US" dirty="0" smtClean="0">
                <a:solidFill>
                  <a:schemeClr val="accent6"/>
                </a:solidFill>
              </a:rPr>
              <a:t>Milestone</a:t>
            </a:r>
            <a:r>
              <a:rPr lang="en-US" dirty="0" smtClean="0">
                <a:solidFill>
                  <a:schemeClr val="accent6"/>
                </a:solidFill>
              </a:rPr>
              <a:t>s:</a:t>
            </a:r>
          </a:p>
          <a:p>
            <a:pPr lvl="2" algn="just"/>
            <a:r>
              <a:rPr lang="en-US" dirty="0" smtClean="0">
                <a:solidFill>
                  <a:schemeClr val="accent6"/>
                </a:solidFill>
              </a:rPr>
              <a:t>Meet </a:t>
            </a:r>
            <a:r>
              <a:rPr lang="en-US" dirty="0" smtClean="0">
                <a:solidFill>
                  <a:schemeClr val="accent6"/>
                </a:solidFill>
              </a:rPr>
              <a:t>KPPs Parameters [Early CD-4 date </a:t>
            </a:r>
            <a:r>
              <a:rPr lang="en-US" dirty="0" smtClean="0">
                <a:solidFill>
                  <a:schemeClr val="accent6"/>
                </a:solidFill>
              </a:rPr>
              <a:t>FY26</a:t>
            </a:r>
            <a:r>
              <a:rPr lang="en-US" dirty="0" smtClean="0">
                <a:solidFill>
                  <a:schemeClr val="accent6"/>
                </a:solidFill>
              </a:rPr>
              <a:t>]</a:t>
            </a:r>
          </a:p>
          <a:p>
            <a:pPr marL="0" indent="0" algn="just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89" y="465690"/>
            <a:ext cx="3228224" cy="166893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651531" y="3213814"/>
            <a:ext cx="137367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L. Prost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– BS*2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4068" y="3587848"/>
            <a:ext cx="2361647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Z. Conway, D. </a:t>
            </a:r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Passarelli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- BS4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68390" y="3967096"/>
            <a:ext cx="1267326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A. Rowe - BS4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5121" y="5571600"/>
            <a:ext cx="175059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Holmes - Plenary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418" y="977766"/>
            <a:ext cx="3475784" cy="186166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305617" y="662735"/>
            <a:ext cx="228111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Helvetica" charset="0"/>
                <a:ea typeface="Helvetica" charset="0"/>
                <a:cs typeface="Helvetica" charset="0"/>
              </a:rPr>
              <a:t>PIP-II Staff </a:t>
            </a:r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Plan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300" y="947364"/>
            <a:ext cx="1750595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. Holmes - Plenary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9987" y="6018808"/>
            <a:ext cx="23963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*BS= Breakout Session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445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Multi-Phases 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accent6"/>
                </a:solidFill>
              </a:rPr>
              <a:t>The Phases are identified in P6 through:</a:t>
            </a:r>
          </a:p>
          <a:p>
            <a:pPr lvl="1" algn="just"/>
            <a:r>
              <a:rPr lang="en-US" dirty="0" smtClean="0">
                <a:solidFill>
                  <a:schemeClr val="accent6"/>
                </a:solidFill>
              </a:rPr>
              <a:t>Activity String Name</a:t>
            </a:r>
          </a:p>
          <a:p>
            <a:pPr lvl="1" algn="just"/>
            <a:r>
              <a:rPr lang="en-US" dirty="0" smtClean="0">
                <a:solidFill>
                  <a:schemeClr val="accent6"/>
                </a:solidFill>
              </a:rPr>
              <a:t>Funding Type </a:t>
            </a: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3"/>
                </a:solidFill>
              </a:rPr>
              <a:t>R&amp;D Phase</a:t>
            </a:r>
          </a:p>
          <a:p>
            <a:pPr marL="0" indent="0" algn="ctr">
              <a:buNone/>
            </a:pPr>
            <a:endParaRPr lang="en-US" b="1" dirty="0" smtClean="0">
              <a:solidFill>
                <a:schemeClr val="accent3"/>
              </a:solidFill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accent6"/>
                </a:solidFill>
              </a:rPr>
              <a:t>	</a:t>
            </a:r>
            <a:endParaRPr lang="en-US" b="1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b="1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sz="500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sz="1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7030A0"/>
                </a:solidFill>
              </a:rPr>
              <a:t>Construction phase</a:t>
            </a:r>
            <a:endParaRPr lang="en-US" b="1" dirty="0" smtClean="0">
              <a:solidFill>
                <a:schemeClr val="accent3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4979382"/>
            <a:ext cx="9144000" cy="1334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3086480"/>
            <a:ext cx="9144000" cy="1446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4" y="2706360"/>
            <a:ext cx="9144000" cy="38012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867807" y="3586417"/>
            <a:ext cx="609600" cy="296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277710" y="5801956"/>
            <a:ext cx="609600" cy="296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877503" y="5768006"/>
            <a:ext cx="856594" cy="296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856483" y="3578247"/>
            <a:ext cx="856594" cy="296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Multi-Levels RLS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Luisella Lari </a:t>
            </a:r>
            <a:r>
              <a:rPr lang="en-US" dirty="0"/>
              <a:t>| </a:t>
            </a:r>
            <a:r>
              <a:rPr lang="en-US" dirty="0" smtClean="0"/>
              <a:t>RLS and BOE Development | Project Management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The PIP-II RLS is </a:t>
            </a:r>
            <a:r>
              <a:rPr lang="en-US" dirty="0" smtClean="0"/>
              <a:t>built </a:t>
            </a:r>
            <a:r>
              <a:rPr lang="en-US" dirty="0" smtClean="0"/>
              <a:t>in P6 </a:t>
            </a:r>
            <a:r>
              <a:rPr lang="en-US" dirty="0" smtClean="0"/>
              <a:t>following the structure of the Organization </a:t>
            </a:r>
            <a:r>
              <a:rPr lang="en-US" dirty="0" smtClean="0"/>
              <a:t>chart.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6" y="4465643"/>
            <a:ext cx="4000500" cy="17399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413" y="1473200"/>
            <a:ext cx="5334987" cy="33744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Oval 10"/>
          <p:cNvSpPr/>
          <p:nvPr/>
        </p:nvSpPr>
        <p:spPr>
          <a:xfrm>
            <a:off x="3238500" y="3975100"/>
            <a:ext cx="5905499" cy="1066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4107956" y="5130800"/>
            <a:ext cx="578344" cy="107474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Arrow 12"/>
          <p:cNvSpPr/>
          <p:nvPr/>
        </p:nvSpPr>
        <p:spPr>
          <a:xfrm rot="10800000">
            <a:off x="4716431" y="5041900"/>
            <a:ext cx="1671667" cy="825500"/>
          </a:xfrm>
          <a:prstGeom prst="bentArrow">
            <a:avLst>
              <a:gd name="adj1" fmla="val 25000"/>
              <a:gd name="adj2" fmla="val 24375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588" y="3421407"/>
            <a:ext cx="2374674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Helvetica" charset="0"/>
                <a:ea typeface="Helvetica" charset="0"/>
                <a:cs typeface="Helvetica" charset="0"/>
              </a:rPr>
              <a:t>L2M @ L2 in P6</a:t>
            </a:r>
            <a:endParaRPr lang="en-US" sz="2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19195</TotalTime>
  <Words>1694</Words>
  <Application>Microsoft Macintosh PowerPoint</Application>
  <PresentationFormat>On-screen Show (4:3)</PresentationFormat>
  <Paragraphs>443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Geneva</vt:lpstr>
      <vt:lpstr>Helvetica</vt:lpstr>
      <vt:lpstr>ＭＳ Ｐゴシック</vt:lpstr>
      <vt:lpstr>Arial</vt:lpstr>
      <vt:lpstr>FermilabPartnerships_PPT_090915</vt:lpstr>
      <vt:lpstr>PowerPoint Presentation</vt:lpstr>
      <vt:lpstr>Outline</vt:lpstr>
      <vt:lpstr>About Me:</vt:lpstr>
      <vt:lpstr>The complex RLS for PIP-II Project</vt:lpstr>
      <vt:lpstr>The complex RLS for PIP-II Project</vt:lpstr>
      <vt:lpstr>The complex RLS for PIP-II Project</vt:lpstr>
      <vt:lpstr>Multi-Phases RLS</vt:lpstr>
      <vt:lpstr>Multi-Phases RLS</vt:lpstr>
      <vt:lpstr>Multi-Levels RLS</vt:lpstr>
      <vt:lpstr>Multi-Levels RLS</vt:lpstr>
      <vt:lpstr>Multi-Levels RLS - Milestones</vt:lpstr>
      <vt:lpstr>Multi-Levels RLS - Milestones</vt:lpstr>
      <vt:lpstr>High Level Master Schedule</vt:lpstr>
      <vt:lpstr>Deliverable Oriented RLS</vt:lpstr>
      <vt:lpstr>Deliverable Oriented RLS</vt:lpstr>
      <vt:lpstr>Technically Limited RLS</vt:lpstr>
      <vt:lpstr>Escalation and Overhead</vt:lpstr>
      <vt:lpstr>Resulting Cumulative Obligation Profile </vt:lpstr>
      <vt:lpstr>Critical Path</vt:lpstr>
      <vt:lpstr>Critical Path</vt:lpstr>
      <vt:lpstr>BOE for RLS Development: A reminder</vt:lpstr>
      <vt:lpstr>BOE for RLS Development: Some details </vt:lpstr>
      <vt:lpstr>BOE for RLS Development: Some details </vt:lpstr>
      <vt:lpstr>BOE for RLS Development: Some details </vt:lpstr>
      <vt:lpstr>BOE data integrated in P6 per WBS </vt:lpstr>
      <vt:lpstr>BOE data integrated in P6 per WBS </vt:lpstr>
      <vt:lpstr>Summary</vt:lpstr>
      <vt:lpstr>Summary</vt:lpstr>
      <vt:lpstr>Next Steps</vt:lpstr>
    </vt:vector>
  </TitlesOfParts>
  <Company>Sandbox Studio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Luisella Lari</cp:lastModifiedBy>
  <cp:revision>306</cp:revision>
  <cp:lastPrinted>2014-01-20T19:40:21Z</cp:lastPrinted>
  <dcterms:created xsi:type="dcterms:W3CDTF">2017-04-21T15:07:14Z</dcterms:created>
  <dcterms:modified xsi:type="dcterms:W3CDTF">2017-10-09T21:37:27Z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