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86" r:id="rId5"/>
    <p:sldId id="319" r:id="rId6"/>
    <p:sldId id="327" r:id="rId7"/>
    <p:sldId id="331" r:id="rId8"/>
    <p:sldId id="328" r:id="rId9"/>
    <p:sldId id="342" r:id="rId10"/>
    <p:sldId id="329" r:id="rId11"/>
    <p:sldId id="334" r:id="rId12"/>
    <p:sldId id="335" r:id="rId13"/>
    <p:sldId id="336" r:id="rId14"/>
    <p:sldId id="339" r:id="rId15"/>
    <p:sldId id="332" r:id="rId16"/>
    <p:sldId id="343" r:id="rId17"/>
    <p:sldId id="341" r:id="rId18"/>
    <p:sldId id="340" r:id="rId19"/>
    <p:sldId id="344" r:id="rId20"/>
    <p:sldId id="315" r:id="rId21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1184" y="52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670218" y="5236572"/>
            <a:ext cx="314372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India Institutes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Fermilab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Collaboration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Istituto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Nazionale di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Fisica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Nucleare</a:t>
            </a:r>
            <a:endParaRPr lang="en-US" sz="1200" kern="1200" baseline="0" dirty="0">
              <a:solidFill>
                <a:schemeClr val="tx1"/>
              </a:solidFill>
              <a:latin typeface="Helvetica"/>
              <a:ea typeface="Geneva" charset="0"/>
              <a:cs typeface="Helvetica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Science and Technology Facilities Council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925914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1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793774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975792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1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809537" cy="242873"/>
          </a:xfrm>
        </p:spPr>
        <p:txBody>
          <a:bodyPr/>
          <a:lstStyle>
            <a:lvl1pPr>
              <a:defRPr sz="1100" dirty="0" smtClean="0"/>
            </a:lvl1pPr>
          </a:lstStyle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826163" cy="242873"/>
          </a:xfrm>
        </p:spPr>
        <p:txBody>
          <a:bodyPr/>
          <a:lstStyle>
            <a:lvl1pPr>
              <a:defRPr sz="1100" dirty="0" smtClean="0"/>
            </a:lvl1pPr>
          </a:lstStyle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fld id="{64DF0CCB-7EA3-7341-A46D-36EC5E85EB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851101" cy="237285"/>
          </a:xfrm>
        </p:spPr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851101" cy="242873"/>
          </a:xfrm>
        </p:spPr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36588" y="6495482"/>
            <a:ext cx="775607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1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35132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p2-docdb.fnal.gov/cgi-bin/private/RetrieveFile?docid=163&amp;filename=PIP-II%20Risk%20Management%20Plan%20(signed).pdf&amp;version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pp-docdb.fnal.gov/cgi-bin/RetrieveFile?docid=65&amp;filename=Fermilab-Risk-Management-Procedure-v1-1-rev1.pdf&amp;version=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p2-docdb.fnal.gov:8080/cgi-bin/ShowDocument?docid=16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1414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054" y="5134037"/>
            <a:ext cx="4941110" cy="1529241"/>
          </a:xfrm>
        </p:spPr>
        <p:txBody>
          <a:bodyPr/>
          <a:lstStyle/>
          <a:p>
            <a:r>
              <a:rPr lang="en-US" dirty="0"/>
              <a:t>Shekhar Mishra</a:t>
            </a:r>
          </a:p>
          <a:p>
            <a:r>
              <a:rPr lang="en-US" dirty="0"/>
              <a:t>PIP-II Director’s Review</a:t>
            </a:r>
          </a:p>
          <a:p>
            <a:r>
              <a:rPr lang="en-US" dirty="0"/>
              <a:t>10-12 October,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21054" y="4000972"/>
            <a:ext cx="8667106" cy="1003049"/>
          </a:xfrm>
        </p:spPr>
        <p:txBody>
          <a:bodyPr>
            <a:normAutofit/>
          </a:bodyPr>
          <a:lstStyle/>
          <a:p>
            <a:r>
              <a:rPr lang="en-US" sz="2800" dirty="0"/>
              <a:t>Risk Management</a:t>
            </a:r>
          </a:p>
          <a:p>
            <a:r>
              <a:rPr lang="en-US" sz="1800" dirty="0"/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537253"/>
            <a:ext cx="8686800" cy="427877"/>
          </a:xfrm>
        </p:spPr>
        <p:txBody>
          <a:bodyPr/>
          <a:lstStyle/>
          <a:p>
            <a:r>
              <a:rPr lang="en-US" dirty="0"/>
              <a:t>PIP-II Risk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714"/>
            <a:ext cx="8672513" cy="4987867"/>
          </a:xfrm>
        </p:spPr>
        <p:txBody>
          <a:bodyPr/>
          <a:lstStyle/>
          <a:p>
            <a:r>
              <a:rPr lang="en-US" dirty="0"/>
              <a:t>The Risk Owners Interactively worked in the Risk Registry</a:t>
            </a:r>
          </a:p>
          <a:p>
            <a:r>
              <a:rPr lang="en-US" dirty="0"/>
              <a:t>Discussed and agreed on</a:t>
            </a:r>
          </a:p>
          <a:p>
            <a:pPr lvl="1"/>
            <a:r>
              <a:rPr lang="en-US" dirty="0"/>
              <a:t>Technical Impact</a:t>
            </a:r>
          </a:p>
          <a:p>
            <a:pPr lvl="1"/>
            <a:r>
              <a:rPr lang="en-US" dirty="0"/>
              <a:t>Probability</a:t>
            </a:r>
          </a:p>
          <a:p>
            <a:pPr lvl="1"/>
            <a:r>
              <a:rPr lang="en-US" dirty="0"/>
              <a:t>Cost Impact</a:t>
            </a:r>
          </a:p>
          <a:p>
            <a:pPr lvl="1"/>
            <a:r>
              <a:rPr lang="en-US" dirty="0"/>
              <a:t>Schedule Impact</a:t>
            </a:r>
          </a:p>
          <a:p>
            <a:pPr lvl="1"/>
            <a:r>
              <a:rPr lang="en-US" dirty="0"/>
              <a:t>Cause or Trigger</a:t>
            </a:r>
          </a:p>
          <a:p>
            <a:pPr lvl="1"/>
            <a:r>
              <a:rPr lang="en-US" dirty="0"/>
              <a:t>Initial thoughts on Risk Mitigation Plan</a:t>
            </a:r>
          </a:p>
          <a:p>
            <a:r>
              <a:rPr lang="en-US" dirty="0"/>
              <a:t>Input from Subject Matter experts and other projects helped finalize the entries in the risk register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33570" y="500098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</p:spTree>
    <p:extLst>
      <p:ext uri="{BB962C8B-B14F-4D97-AF65-F5344CB8AC3E}">
        <p14:creationId xmlns:p14="http://schemas.microsoft.com/office/powerpoint/2010/main" val="414226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 and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PIP-II Project Management Team went over all the risk.</a:t>
            </a:r>
          </a:p>
          <a:p>
            <a:pPr lvl="1"/>
            <a:r>
              <a:rPr lang="en-US" dirty="0"/>
              <a:t>Consolidated Risks (International Deliverables, Human Resources and ES&amp;H)</a:t>
            </a:r>
          </a:p>
          <a:p>
            <a:pPr lvl="1"/>
            <a:r>
              <a:rPr lang="en-US" dirty="0"/>
              <a:t>Approve or Disapproved</a:t>
            </a:r>
          </a:p>
          <a:p>
            <a:pPr lvl="1"/>
            <a:r>
              <a:rPr lang="en-US" dirty="0"/>
              <a:t>Suggest Modifications before approval</a:t>
            </a:r>
          </a:p>
          <a:p>
            <a:r>
              <a:rPr lang="en-US" dirty="0"/>
              <a:t>Risk Manager met with L2/L3 and approved the Risk</a:t>
            </a:r>
          </a:p>
          <a:p>
            <a:pPr lvl="1"/>
            <a:r>
              <a:rPr lang="en-US" dirty="0"/>
              <a:t>Risk Registry Ready for qualitative analysis</a:t>
            </a:r>
          </a:p>
          <a:p>
            <a:pPr lvl="2"/>
            <a:r>
              <a:rPr lang="en-US" dirty="0"/>
              <a:t>Rank the risks </a:t>
            </a:r>
          </a:p>
          <a:p>
            <a:pPr lvl="2"/>
            <a:r>
              <a:rPr lang="en-US" dirty="0"/>
              <a:t>Cost and schedule impact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33570" y="429769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</p:spTree>
    <p:extLst>
      <p:ext uri="{BB962C8B-B14F-4D97-AF65-F5344CB8AC3E}">
        <p14:creationId xmlns:p14="http://schemas.microsoft.com/office/powerpoint/2010/main" val="42168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Risk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charset="0"/>
              </a:rPr>
              <a:t>10/10/2017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S. Mishra | Project Management | Risk Management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C009B-CB69-E04A-B9B3-34B26D69E9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54616"/>
              </p:ext>
            </p:extLst>
          </p:nvPr>
        </p:nvGraphicFramePr>
        <p:xfrm>
          <a:off x="1241571" y="893569"/>
          <a:ext cx="6242366" cy="4201852"/>
        </p:xfrm>
        <a:graphic>
          <a:graphicData uri="http://schemas.openxmlformats.org/drawingml/2006/table">
            <a:tbl>
              <a:tblPr/>
              <a:tblGrid>
                <a:gridCol w="1284196">
                  <a:extLst>
                    <a:ext uri="{9D8B030D-6E8A-4147-A177-3AD203B41FA5}">
                      <a16:colId xmlns:a16="http://schemas.microsoft.com/office/drawing/2014/main" val="2137648529"/>
                    </a:ext>
                  </a:extLst>
                </a:gridCol>
                <a:gridCol w="1099421">
                  <a:extLst>
                    <a:ext uri="{9D8B030D-6E8A-4147-A177-3AD203B41FA5}">
                      <a16:colId xmlns:a16="http://schemas.microsoft.com/office/drawing/2014/main" val="3087368905"/>
                    </a:ext>
                  </a:extLst>
                </a:gridCol>
                <a:gridCol w="1355027">
                  <a:extLst>
                    <a:ext uri="{9D8B030D-6E8A-4147-A177-3AD203B41FA5}">
                      <a16:colId xmlns:a16="http://schemas.microsoft.com/office/drawing/2014/main" val="889793262"/>
                    </a:ext>
                  </a:extLst>
                </a:gridCol>
                <a:gridCol w="1358106">
                  <a:extLst>
                    <a:ext uri="{9D8B030D-6E8A-4147-A177-3AD203B41FA5}">
                      <a16:colId xmlns:a16="http://schemas.microsoft.com/office/drawing/2014/main" val="2981653849"/>
                    </a:ext>
                  </a:extLst>
                </a:gridCol>
                <a:gridCol w="1145616">
                  <a:extLst>
                    <a:ext uri="{9D8B030D-6E8A-4147-A177-3AD203B41FA5}">
                      <a16:colId xmlns:a16="http://schemas.microsoft.com/office/drawing/2014/main" val="3161629919"/>
                    </a:ext>
                  </a:extLst>
                </a:gridCol>
              </a:tblGrid>
              <a:tr h="19301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PIP-II Risk Matrix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Impact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16168"/>
                  </a:ext>
                </a:extLst>
              </a:tr>
              <a:tr h="193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063162"/>
                  </a:ext>
                </a:extLst>
              </a:tr>
              <a:tr h="749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Slightly Sub-standard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Moderately Sub-standard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Significantly Sub-standard (or Jeopardies KPP)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376967"/>
                  </a:ext>
                </a:extLst>
              </a:tr>
              <a:tr h="155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&lt;100 K$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(0.1 - 5)M$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5M$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86310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73530"/>
                  </a:ext>
                </a:extLst>
              </a:tr>
              <a:tr h="155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 Months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(4-9) months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9 Months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232940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238400"/>
                  </a:ext>
                </a:extLst>
              </a:tr>
              <a:tr h="2598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Recast the above number to the Probability Ranking (Highest of Cost or Schedule)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433996"/>
                  </a:ext>
                </a:extLst>
              </a:tr>
              <a:tr h="207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Ranking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17019"/>
                  </a:ext>
                </a:extLst>
              </a:tr>
              <a:tr h="15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64-100%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04855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611224"/>
                  </a:ext>
                </a:extLst>
              </a:tr>
              <a:tr h="15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39-64%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33326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11(1)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470774"/>
                  </a:ext>
                </a:extLst>
              </a:tr>
              <a:tr h="15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21-39%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96685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220798"/>
                  </a:ext>
                </a:extLst>
              </a:tr>
              <a:tr h="15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9-21%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40578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22(1)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694693"/>
                  </a:ext>
                </a:extLst>
              </a:tr>
              <a:tr h="15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0-9%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34842"/>
                  </a:ext>
                </a:extLst>
              </a:tr>
              <a:tr h="215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88" marR="7688" marT="76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736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9419" y="5244898"/>
            <a:ext cx="8236409" cy="10384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Very High Probability and Cost Impact Risk: Increase in Laboratory Overhead Rate - Large Procurements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Low Probability, high cost and schedule impact: In-kind contributions do not meet codes, standards and/or acceptance criteria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7857" y="369252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</p:spTree>
    <p:extLst>
      <p:ext uri="{BB962C8B-B14F-4D97-AF65-F5344CB8AC3E}">
        <p14:creationId xmlns:p14="http://schemas.microsoft.com/office/powerpoint/2010/main" val="3632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Risk Cost and Schedule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0898"/>
            <a:ext cx="8672513" cy="4987867"/>
          </a:xfrm>
        </p:spPr>
        <p:txBody>
          <a:bodyPr/>
          <a:lstStyle/>
          <a:p>
            <a:r>
              <a:rPr lang="en-US" dirty="0"/>
              <a:t>PIP-II Project has carried out a Qualitative analysis of the Risk and its impact on cost and schedule.</a:t>
            </a:r>
          </a:p>
          <a:p>
            <a:pPr lvl="1"/>
            <a:r>
              <a:rPr lang="en-US" dirty="0"/>
              <a:t>Cost Impact = ∑Risk Cost * Probability</a:t>
            </a:r>
          </a:p>
          <a:p>
            <a:pPr lvl="1"/>
            <a:r>
              <a:rPr lang="en-US" dirty="0"/>
              <a:t>Schedule Impact (Cost) = ∑Risk Schedule * Probability (Schedule delay not added linearly. Converted to cost for the FTE project has to pay for delay)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B7C6365-72CE-204B-B09E-E50E8EE5B3E6}" type="datetime1">
              <a:rPr lang="en-US" smtClean="0"/>
              <a:pPr>
                <a:defRPr/>
              </a:pPr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47857" y="403476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F5D03A-FBC8-4E40-9901-C22F643A1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4" y="3463320"/>
            <a:ext cx="9144000" cy="279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9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15 Risks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35743" y="918324"/>
            <a:ext cx="8672513" cy="9755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Impact</a:t>
            </a:r>
          </a:p>
          <a:p>
            <a:pPr lvl="1"/>
            <a:r>
              <a:rPr lang="en-US" dirty="0"/>
              <a:t>M&amp;S Cost = $13M (FY16) (&gt;1/2 of all the Risk)</a:t>
            </a:r>
          </a:p>
          <a:p>
            <a:pPr lvl="1"/>
            <a:r>
              <a:rPr lang="en-US" dirty="0"/>
              <a:t>Schedule Impact = 30% of total schedule delay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747" y="5015038"/>
            <a:ext cx="8367623" cy="13018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8/15 Risks are integral part of the PIP-II R&amp;D program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5/15 are non technical risks, Project Office is working with laboratory management to address other risks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" y="1918615"/>
            <a:ext cx="8778240" cy="30716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93576" y="415578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494797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Monitoring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124841"/>
          </a:xfrm>
        </p:spPr>
        <p:txBody>
          <a:bodyPr/>
          <a:lstStyle/>
          <a:p>
            <a:r>
              <a:rPr lang="en-US" dirty="0"/>
              <a:t>Risk Management Board is evaluating Risk</a:t>
            </a:r>
          </a:p>
          <a:p>
            <a:r>
              <a:rPr lang="en-US" dirty="0"/>
              <a:t>Risk Manager is meeting with Project Engineers and L3M</a:t>
            </a:r>
          </a:p>
          <a:p>
            <a:r>
              <a:rPr lang="en-US" dirty="0"/>
              <a:t>Following </a:t>
            </a:r>
            <a:r>
              <a:rPr lang="en-US" u="sng" dirty="0"/>
              <a:t>High probability Risks </a:t>
            </a:r>
            <a:r>
              <a:rPr lang="en-US" dirty="0"/>
              <a:t>to retire this FY</a:t>
            </a:r>
          </a:p>
          <a:p>
            <a:pPr lvl="1"/>
            <a:r>
              <a:rPr lang="en-US" dirty="0"/>
              <a:t>Resonance control and field regulation</a:t>
            </a:r>
          </a:p>
          <a:p>
            <a:pPr lvl="1"/>
            <a:r>
              <a:rPr lang="en-US" dirty="0"/>
              <a:t>Insufficient Cryogenic system vendor manufacturing capacity and priority</a:t>
            </a:r>
          </a:p>
          <a:p>
            <a:pPr lvl="1"/>
            <a:r>
              <a:rPr lang="en-US" dirty="0"/>
              <a:t>Unable to maintain proper vacuum between MEBT absorber and SRF</a:t>
            </a:r>
          </a:p>
          <a:p>
            <a:pPr lvl="1"/>
            <a:r>
              <a:rPr lang="en-US" dirty="0"/>
              <a:t>MEBT scrapers unable to absorb amount of beam loss SRF Pre-Production Input Coupler Failure</a:t>
            </a:r>
          </a:p>
          <a:p>
            <a:pPr lvl="1"/>
            <a:r>
              <a:rPr lang="en-US" dirty="0"/>
              <a:t>162.5 MHz, 7 kW RF amplifier procurement delayed</a:t>
            </a:r>
          </a:p>
          <a:p>
            <a:r>
              <a:rPr lang="en-US" dirty="0"/>
              <a:t>We Continue to evaluate, retire and add risks.</a:t>
            </a:r>
          </a:p>
          <a:p>
            <a:pPr lvl="1"/>
            <a:r>
              <a:rPr lang="en-US" dirty="0"/>
              <a:t>Not RF testing all the Cryomodule (Added this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33570" y="377553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329645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ECA9-03AB-4AD1-9908-AD428F2D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9D2CA-5481-4933-B840-B9B5F3C86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Review all the Risks with L3M</a:t>
            </a:r>
          </a:p>
          <a:p>
            <a:r>
              <a:rPr lang="en-US" sz="2800" dirty="0"/>
              <a:t>Present and approve all the Risks with Risk Management Board</a:t>
            </a:r>
          </a:p>
          <a:p>
            <a:r>
              <a:rPr lang="en-US" sz="2800" dirty="0"/>
              <a:t>Prepare Risk Register for the Primavera Risk Analysis </a:t>
            </a:r>
          </a:p>
          <a:p>
            <a:r>
              <a:rPr lang="en-US" sz="2800" dirty="0"/>
              <a:t>Perform the Primavera Risk Analysis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F6A6-29EE-446A-A00A-1B0A0B2EBB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30600-7736-4DAB-9CFC-D932DDD7E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886C0-1F2C-499E-A341-6D27B0351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90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370850"/>
            <a:ext cx="8672513" cy="4538245"/>
          </a:xfrm>
        </p:spPr>
        <p:txBody>
          <a:bodyPr/>
          <a:lstStyle/>
          <a:p>
            <a:r>
              <a:rPr lang="en-US" dirty="0"/>
              <a:t>PIP-II has established a Risk Management plan following the DOE and Fermilab approved procedure.</a:t>
            </a:r>
          </a:p>
          <a:p>
            <a:pPr lvl="1"/>
            <a:r>
              <a:rPr lang="en-US" dirty="0"/>
              <a:t>Risk Management Plan</a:t>
            </a:r>
          </a:p>
          <a:p>
            <a:r>
              <a:rPr lang="en-US" dirty="0"/>
              <a:t>Risks have been evaluated, approved, being monitored based on Technical, cost and schedule impact</a:t>
            </a:r>
          </a:p>
          <a:p>
            <a:pPr lvl="1"/>
            <a:r>
              <a:rPr lang="en-US" dirty="0"/>
              <a:t>Risk Register</a:t>
            </a:r>
          </a:p>
          <a:p>
            <a:r>
              <a:rPr lang="en-US" dirty="0"/>
              <a:t>PIP-II R&amp;D program is working to mitigated most of the technical Risks.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1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48" y="1049859"/>
            <a:ext cx="6084887" cy="4987867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  <a:p>
            <a:r>
              <a:rPr lang="en-US" dirty="0"/>
              <a:t>Risk Management Plan</a:t>
            </a:r>
          </a:p>
          <a:p>
            <a:r>
              <a:rPr lang="en-US" dirty="0"/>
              <a:t>Risk</a:t>
            </a:r>
          </a:p>
          <a:p>
            <a:pPr lvl="1"/>
            <a:r>
              <a:rPr lang="en-US" dirty="0"/>
              <a:t>Identification (Register)</a:t>
            </a:r>
          </a:p>
          <a:p>
            <a:pPr lvl="1"/>
            <a:r>
              <a:rPr lang="en-US" dirty="0"/>
              <a:t>Workshop</a:t>
            </a:r>
          </a:p>
          <a:p>
            <a:pPr lvl="2"/>
            <a:r>
              <a:rPr lang="en-US" dirty="0"/>
              <a:t>Analysis and Validation</a:t>
            </a:r>
          </a:p>
          <a:p>
            <a:pPr lvl="1"/>
            <a:r>
              <a:rPr lang="en-US" dirty="0"/>
              <a:t>Approval</a:t>
            </a:r>
          </a:p>
          <a:p>
            <a:r>
              <a:rPr lang="en-US" dirty="0"/>
              <a:t>Risk Impact Analysis</a:t>
            </a:r>
          </a:p>
          <a:p>
            <a:r>
              <a:rPr lang="en-US" dirty="0"/>
              <a:t>Risk Response</a:t>
            </a:r>
          </a:p>
          <a:p>
            <a:pPr lvl="1"/>
            <a:r>
              <a:rPr lang="en-US" dirty="0"/>
              <a:t>Integral part of PIP-II R&amp;D</a:t>
            </a:r>
          </a:p>
          <a:p>
            <a:r>
              <a:rPr lang="en-US" dirty="0"/>
              <a:t>Risk Monitoring and Control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2268" y="6491467"/>
            <a:ext cx="748025" cy="241300"/>
          </a:xfrm>
        </p:spPr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296" y="6495482"/>
            <a:ext cx="5838738" cy="237285"/>
          </a:xfrm>
        </p:spPr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90496" y="1792726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90496" y="2321616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99846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297841" y="1082180"/>
            <a:ext cx="8705425" cy="4583387"/>
          </a:xfrm>
        </p:spPr>
        <p:txBody>
          <a:bodyPr>
            <a:normAutofit/>
          </a:bodyPr>
          <a:lstStyle/>
          <a:p>
            <a:r>
              <a:rPr lang="en-US" dirty="0"/>
              <a:t>PIP-II</a:t>
            </a:r>
          </a:p>
          <a:p>
            <a:pPr lvl="1"/>
            <a:r>
              <a:rPr lang="en-US" dirty="0"/>
              <a:t>Deputy Project Manager</a:t>
            </a:r>
          </a:p>
          <a:p>
            <a:pPr lvl="2"/>
            <a:r>
              <a:rPr lang="en-US" dirty="0"/>
              <a:t>SRF Linac R&amp;D</a:t>
            </a:r>
          </a:p>
          <a:p>
            <a:pPr lvl="2"/>
            <a:r>
              <a:rPr lang="en-US" dirty="0"/>
              <a:t>Risk Manager</a:t>
            </a:r>
          </a:p>
          <a:p>
            <a:pPr lvl="3"/>
            <a:r>
              <a:rPr lang="en-US" dirty="0"/>
              <a:t>Chair, PIP-II Risk Management Board</a:t>
            </a:r>
          </a:p>
          <a:p>
            <a:r>
              <a:rPr lang="en-US" dirty="0"/>
              <a:t>Relevant Experience</a:t>
            </a:r>
          </a:p>
          <a:p>
            <a:pPr lvl="1"/>
            <a:r>
              <a:rPr lang="en-US" sz="2000" dirty="0"/>
              <a:t>Indian Institutions and Fermilab Collaboration</a:t>
            </a:r>
          </a:p>
          <a:p>
            <a:pPr lvl="1"/>
            <a:r>
              <a:rPr lang="en-US" sz="2000" dirty="0"/>
              <a:t>International Linear Collider, Deputy Director/Fermilab</a:t>
            </a:r>
          </a:p>
          <a:p>
            <a:pPr lvl="1"/>
            <a:r>
              <a:rPr lang="en-US" sz="2000" dirty="0"/>
              <a:t>Main Injector and Recycler Ring Department Head</a:t>
            </a:r>
          </a:p>
          <a:p>
            <a:pPr lvl="1"/>
            <a:r>
              <a:rPr lang="en-US" sz="2000" dirty="0"/>
              <a:t>Main Injector and Recycler Ring Commissioning Team Leader</a:t>
            </a:r>
          </a:p>
          <a:p>
            <a:pPr lvl="1"/>
            <a:r>
              <a:rPr lang="en-US" sz="2000" dirty="0"/>
              <a:t>Experimental High Energy Physics</a:t>
            </a:r>
          </a:p>
          <a:p>
            <a:pPr lvl="1"/>
            <a:r>
              <a:rPr lang="en-US" sz="2000" dirty="0"/>
              <a:t>28 Years at Fermilab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2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37" y="1115736"/>
            <a:ext cx="8355435" cy="5201174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/>
              <a:t>Risk Management </a:t>
            </a:r>
            <a:r>
              <a:rPr lang="en-US" dirty="0"/>
              <a:t>is an iterative process for managing and minimizing the impact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PIP-II Project has a established a </a:t>
            </a:r>
            <a:r>
              <a:rPr lang="en-US" dirty="0">
                <a:hlinkClick r:id="rId2"/>
              </a:rPr>
              <a:t>Risk Management Plan </a:t>
            </a:r>
            <a:r>
              <a:rPr lang="en-US" dirty="0"/>
              <a:t>following the Fermilab and DOE guidelines.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>
                <a:solidFill>
                  <a:srgbClr val="4E4E4E"/>
                </a:solidFill>
              </a:rPr>
              <a:t>PIP-II Risks have been categorized as: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Enterprise Risk (Fermilab and DOE)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Project Risk (Project Office)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Superconducting Linac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Conventional Facility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Rings (Booster/Main Injector/Recycler)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charset="0"/>
              </a:rPr>
              <a:t>10/10/2017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S. Mishra | Project Management | Risk Management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C009B-CB69-E04A-B9B3-34B26D69E9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5781" y="425321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</a:rPr>
              <a:t>Charge #3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191" y="1444810"/>
            <a:ext cx="5352288" cy="233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9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608" t="12210" r="32602" b="23859"/>
          <a:stretch/>
        </p:blipFill>
        <p:spPr>
          <a:xfrm>
            <a:off x="361993" y="1098132"/>
            <a:ext cx="4309081" cy="43622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25535" y="1811615"/>
            <a:ext cx="2217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hlinkClick r:id="rId3"/>
              </a:rPr>
              <a:t>Link</a:t>
            </a:r>
            <a:r>
              <a:rPr lang="en-US" sz="1800" dirty="0"/>
              <a:t> to this document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32110" t="23544" r="34404" b="8269"/>
          <a:stretch/>
        </p:blipFill>
        <p:spPr>
          <a:xfrm>
            <a:off x="4814906" y="1098132"/>
            <a:ext cx="3941165" cy="43622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96337" y="1811615"/>
            <a:ext cx="364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5"/>
              </a:rPr>
              <a:t>Link</a:t>
            </a:r>
            <a:r>
              <a:rPr lang="en-US" sz="1800" dirty="0"/>
              <a:t> to this document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514" y="5554729"/>
            <a:ext cx="8068972" cy="56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PIP-II Risk Management Plan follows procedures established by the Fermilab.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47857" y="523234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357547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955337"/>
            <a:ext cx="8672513" cy="186418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Risk are analyzed on</a:t>
            </a:r>
          </a:p>
          <a:p>
            <a:pPr lvl="1"/>
            <a:r>
              <a:rPr lang="en-US" sz="1900" dirty="0"/>
              <a:t>Technical impact</a:t>
            </a:r>
          </a:p>
          <a:p>
            <a:pPr lvl="1"/>
            <a:r>
              <a:rPr lang="en-US" sz="1900" dirty="0"/>
              <a:t>Cost impact</a:t>
            </a:r>
          </a:p>
          <a:p>
            <a:pPr lvl="1"/>
            <a:r>
              <a:rPr lang="en-US" sz="1900" dirty="0"/>
              <a:t>Schedule impact</a:t>
            </a:r>
          </a:p>
          <a:p>
            <a:pPr lvl="1"/>
            <a:r>
              <a:rPr lang="en-US" sz="1900" dirty="0"/>
              <a:t>Probability</a:t>
            </a:r>
          </a:p>
          <a:p>
            <a:r>
              <a:rPr lang="en-US" sz="2200" dirty="0"/>
              <a:t>Risk are to be Ranked with Cost, Schedule and than Probability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21477"/>
              </p:ext>
            </p:extLst>
          </p:nvPr>
        </p:nvGraphicFramePr>
        <p:xfrm>
          <a:off x="1438827" y="2823534"/>
          <a:ext cx="6109463" cy="3506736"/>
        </p:xfrm>
        <a:graphic>
          <a:graphicData uri="http://schemas.openxmlformats.org/drawingml/2006/table">
            <a:tbl>
              <a:tblPr/>
              <a:tblGrid>
                <a:gridCol w="1256855">
                  <a:extLst>
                    <a:ext uri="{9D8B030D-6E8A-4147-A177-3AD203B41FA5}">
                      <a16:colId xmlns:a16="http://schemas.microsoft.com/office/drawing/2014/main" val="3355071033"/>
                    </a:ext>
                  </a:extLst>
                </a:gridCol>
                <a:gridCol w="1076013">
                  <a:extLst>
                    <a:ext uri="{9D8B030D-6E8A-4147-A177-3AD203B41FA5}">
                      <a16:colId xmlns:a16="http://schemas.microsoft.com/office/drawing/2014/main" val="2056053921"/>
                    </a:ext>
                  </a:extLst>
                </a:gridCol>
                <a:gridCol w="1326179">
                  <a:extLst>
                    <a:ext uri="{9D8B030D-6E8A-4147-A177-3AD203B41FA5}">
                      <a16:colId xmlns:a16="http://schemas.microsoft.com/office/drawing/2014/main" val="1983293618"/>
                    </a:ext>
                  </a:extLst>
                </a:gridCol>
                <a:gridCol w="1329192">
                  <a:extLst>
                    <a:ext uri="{9D8B030D-6E8A-4147-A177-3AD203B41FA5}">
                      <a16:colId xmlns:a16="http://schemas.microsoft.com/office/drawing/2014/main" val="4052921257"/>
                    </a:ext>
                  </a:extLst>
                </a:gridCol>
                <a:gridCol w="1121224">
                  <a:extLst>
                    <a:ext uri="{9D8B030D-6E8A-4147-A177-3AD203B41FA5}">
                      <a16:colId xmlns:a16="http://schemas.microsoft.com/office/drawing/2014/main" val="2405560320"/>
                    </a:ext>
                  </a:extLst>
                </a:gridCol>
              </a:tblGrid>
              <a:tr h="23416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PIP-II Risk Matrix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Impact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263024"/>
                  </a:ext>
                </a:extLst>
              </a:tr>
              <a:tr h="234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288790"/>
                  </a:ext>
                </a:extLst>
              </a:tr>
              <a:tr h="90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Slightly Sub-standard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Moderately Sub-standard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Significantly Sub-standard (or Jeopardies KPP)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869106"/>
                  </a:ext>
                </a:extLst>
              </a:tr>
              <a:tr h="210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&lt;100 K$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(0.1 - 5)M$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5M$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31798"/>
                  </a:ext>
                </a:extLst>
              </a:tr>
              <a:tr h="210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(4-9)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17320"/>
                  </a:ext>
                </a:extLst>
              </a:tr>
              <a:tr h="3152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Recast the above number to the Probability Ranking (Highest of Cost or Schedule)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602568"/>
                  </a:ext>
                </a:extLst>
              </a:tr>
              <a:tr h="252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Ranking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88191"/>
                  </a:ext>
                </a:extLst>
              </a:tr>
              <a:tr h="21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64-100%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39429"/>
                  </a:ext>
                </a:extLst>
              </a:tr>
              <a:tr h="21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39-64%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72949"/>
                  </a:ext>
                </a:extLst>
              </a:tr>
              <a:tr h="21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222219"/>
                  </a:ext>
                </a:extLst>
              </a:tr>
              <a:tr h="21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234189"/>
                  </a:ext>
                </a:extLst>
              </a:tr>
              <a:tr h="210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403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27220" y="611759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138338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1731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PIP-II Project Manager (PM) has the ultimate responsible for all aspects of the project risk management. </a:t>
            </a:r>
          </a:p>
          <a:p>
            <a:pPr lvl="1"/>
            <a:r>
              <a:rPr lang="en-US" dirty="0"/>
              <a:t>Deputy Project Manager, who also serves as Risk Manager and chair the Risk Management Board (RMB).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The RMB membership will include </a:t>
            </a:r>
          </a:p>
          <a:p>
            <a:pPr lvl="1"/>
            <a:r>
              <a:rPr lang="en-US" dirty="0"/>
              <a:t>PM, DPMs, L2 Managers, Project Engineers, the Accelerator and Technical Division representatives, Fermilab Project Office Representative and Federal Project Director.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dirty="0">
                <a:solidFill>
                  <a:srgbClr val="4E4E4E"/>
                </a:solidFill>
              </a:rPr>
              <a:t>The Level 3 Managers (L3M) and Control Account Manager (CAM) (In PIP-II project L3M and CAM are the same person) are the Risk Owners. </a:t>
            </a:r>
          </a:p>
          <a:p>
            <a:pPr lvl="1"/>
            <a:r>
              <a:rPr lang="en-US" dirty="0">
                <a:solidFill>
                  <a:srgbClr val="4E4E4E"/>
                </a:solidFill>
              </a:rPr>
              <a:t>L3M in consultancy with the Subject Matter Expert is responsible for developing/iterating the Risk Register, analyze the risk, develop and manage the risk mitigation plan.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33570" y="471946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#3</a:t>
            </a:r>
          </a:p>
        </p:txBody>
      </p:sp>
    </p:spTree>
    <p:extLst>
      <p:ext uri="{BB962C8B-B14F-4D97-AF65-F5344CB8AC3E}">
        <p14:creationId xmlns:p14="http://schemas.microsoft.com/office/powerpoint/2010/main" val="254596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7"/>
            <a:ext cx="8672513" cy="1616264"/>
          </a:xfrm>
        </p:spPr>
        <p:txBody>
          <a:bodyPr/>
          <a:lstStyle/>
          <a:p>
            <a:r>
              <a:rPr lang="en-US" dirty="0"/>
              <a:t>Fermilab Office of Project Support Services has established a Fermilab-Standard Risk Database</a:t>
            </a:r>
          </a:p>
          <a:p>
            <a:r>
              <a:rPr lang="en-US" dirty="0"/>
              <a:t>PIP-II PM/L2/L3/L4 Identified 150+ Risks and there impact.</a:t>
            </a:r>
          </a:p>
          <a:p>
            <a:pPr lvl="1"/>
            <a:r>
              <a:rPr lang="en-US" dirty="0"/>
              <a:t>Entered in the Risk Registered.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909" t="21654" r="13295" b="6408"/>
          <a:stretch/>
        </p:blipFill>
        <p:spPr>
          <a:xfrm>
            <a:off x="506160" y="2583809"/>
            <a:ext cx="8238025" cy="37414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51223" y="496290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</p:spTree>
    <p:extLst>
      <p:ext uri="{BB962C8B-B14F-4D97-AF65-F5344CB8AC3E}">
        <p14:creationId xmlns:p14="http://schemas.microsoft.com/office/powerpoint/2010/main" val="69338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PIP-II Risk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0903"/>
            <a:ext cx="8672513" cy="5159230"/>
          </a:xfrm>
        </p:spPr>
        <p:txBody>
          <a:bodyPr>
            <a:normAutofit/>
          </a:bodyPr>
          <a:lstStyle/>
          <a:p>
            <a:r>
              <a:rPr lang="en-US" dirty="0"/>
              <a:t>PIP-II held a </a:t>
            </a:r>
            <a:r>
              <a:rPr lang="en-US" dirty="0">
                <a:hlinkClick r:id="rId2"/>
              </a:rPr>
              <a:t>Risk Workshop </a:t>
            </a:r>
            <a:r>
              <a:rPr lang="en-US" dirty="0"/>
              <a:t>(6-7 April &amp; 28 April 2017)</a:t>
            </a:r>
          </a:p>
          <a:p>
            <a:pPr lvl="1"/>
            <a:r>
              <a:rPr lang="en-US" dirty="0"/>
              <a:t>Bring together the projects’ leadership as well as external experts to focus on risks.</a:t>
            </a:r>
          </a:p>
          <a:p>
            <a:pPr lvl="2"/>
            <a:r>
              <a:rPr lang="en-US" dirty="0"/>
              <a:t>12 experts from LCLS-II, LHC Upgrade, LBNF/DUNE, Fermilab Project Management Office</a:t>
            </a:r>
          </a:p>
          <a:p>
            <a:pPr lvl="1"/>
            <a:r>
              <a:rPr lang="en-US" dirty="0"/>
              <a:t>Dialog and exchange ideas, not just present and review.</a:t>
            </a:r>
          </a:p>
          <a:p>
            <a:pPr lvl="2"/>
            <a:r>
              <a:rPr lang="en-US" dirty="0"/>
              <a:t>Discussed only a subset of Risks to really review the input</a:t>
            </a:r>
          </a:p>
          <a:p>
            <a:pPr lvl="1"/>
            <a:r>
              <a:rPr lang="en-US" dirty="0"/>
              <a:t>Do this in an open, transparent, and inclusive manner.</a:t>
            </a:r>
          </a:p>
          <a:p>
            <a:pPr lvl="2"/>
            <a:r>
              <a:rPr lang="en-US" dirty="0"/>
              <a:t>Considerable technical discussion </a:t>
            </a:r>
          </a:p>
          <a:p>
            <a:pPr lvl="1"/>
            <a:r>
              <a:rPr lang="en-US" dirty="0"/>
              <a:t>Ensure that all known risk threats and opportunities are appropriately characterized. </a:t>
            </a:r>
          </a:p>
          <a:p>
            <a:pPr lvl="1"/>
            <a:r>
              <a:rPr lang="en-US" dirty="0"/>
              <a:t>Classify threats in order to identify those that need to be actively managed in the near term.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Mishra | Project Management | Risk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10/10/2017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4445" y="529577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</p:spTree>
    <p:extLst>
      <p:ext uri="{BB962C8B-B14F-4D97-AF65-F5344CB8AC3E}">
        <p14:creationId xmlns:p14="http://schemas.microsoft.com/office/powerpoint/2010/main" val="426273554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92619A-EA3F-48C6-8353-0E1D78874E9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12696</TotalTime>
  <Words>1379</Words>
  <Application>Microsoft Office PowerPoint</Application>
  <PresentationFormat>On-screen Show (4:3)</PresentationFormat>
  <Paragraphs>317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Geneva</vt:lpstr>
      <vt:lpstr>Helvetica</vt:lpstr>
      <vt:lpstr>FermilabPartnerships_PPT_090915</vt:lpstr>
      <vt:lpstr>PowerPoint Presentation</vt:lpstr>
      <vt:lpstr>Outline</vt:lpstr>
      <vt:lpstr>About Me:</vt:lpstr>
      <vt:lpstr>Overview: Risk Management</vt:lpstr>
      <vt:lpstr>Risk Management Plan</vt:lpstr>
      <vt:lpstr>Risk Ranking</vt:lpstr>
      <vt:lpstr>Roles and Responsibilities</vt:lpstr>
      <vt:lpstr>Risk Register</vt:lpstr>
      <vt:lpstr>PIP-II Risk Workshop</vt:lpstr>
      <vt:lpstr>PIP-II Risk Workshop</vt:lpstr>
      <vt:lpstr>Risk Analysis and Approval</vt:lpstr>
      <vt:lpstr>PIP-II Risk Matrix</vt:lpstr>
      <vt:lpstr>PIP-II Risk Cost and Schedule Impact</vt:lpstr>
      <vt:lpstr>Top 15 Risks</vt:lpstr>
      <vt:lpstr>Risk Monitoring and Control</vt:lpstr>
      <vt:lpstr>Next Steps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 Shekhar Mishra</dc:creator>
  <cp:lastModifiedBy>C. Shekhar Mishra</cp:lastModifiedBy>
  <cp:revision>187</cp:revision>
  <cp:lastPrinted>2017-10-04T21:50:11Z</cp:lastPrinted>
  <dcterms:created xsi:type="dcterms:W3CDTF">2017-04-21T15:07:14Z</dcterms:created>
  <dcterms:modified xsi:type="dcterms:W3CDTF">2017-10-10T21:40:19Z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