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4122" r:id="rId5"/>
  </p:sldMasterIdLst>
  <p:notesMasterIdLst>
    <p:notesMasterId r:id="rId31"/>
  </p:notesMasterIdLst>
  <p:handoutMasterIdLst>
    <p:handoutMasterId r:id="rId32"/>
  </p:handoutMasterIdLst>
  <p:sldIdLst>
    <p:sldId id="332" r:id="rId6"/>
    <p:sldId id="319" r:id="rId7"/>
    <p:sldId id="296" r:id="rId8"/>
    <p:sldId id="297" r:id="rId9"/>
    <p:sldId id="325" r:id="rId10"/>
    <p:sldId id="326" r:id="rId11"/>
    <p:sldId id="328" r:id="rId12"/>
    <p:sldId id="330" r:id="rId13"/>
    <p:sldId id="331" r:id="rId14"/>
    <p:sldId id="327" r:id="rId15"/>
    <p:sldId id="321" r:id="rId16"/>
    <p:sldId id="322" r:id="rId17"/>
    <p:sldId id="337" r:id="rId18"/>
    <p:sldId id="304" r:id="rId19"/>
    <p:sldId id="323" r:id="rId20"/>
    <p:sldId id="312" r:id="rId21"/>
    <p:sldId id="324" r:id="rId22"/>
    <p:sldId id="333" r:id="rId23"/>
    <p:sldId id="334" r:id="rId24"/>
    <p:sldId id="335" r:id="rId25"/>
    <p:sldId id="336" r:id="rId26"/>
    <p:sldId id="339" r:id="rId27"/>
    <p:sldId id="338" r:id="rId28"/>
    <p:sldId id="315" r:id="rId29"/>
    <p:sldId id="317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napToObjects="1" showGuides="1">
      <p:cViewPr varScale="1">
        <p:scale>
          <a:sx n="114" d="100"/>
          <a:sy n="114" d="100"/>
        </p:scale>
        <p:origin x="1446" y="102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'Wrm Unt CP Base'!$A$35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'Wrm Unt CP Base'!$B$34:$G$34</c15:sqref>
                  </c15:fullRef>
                </c:ext>
              </c:extLst>
              <c:f>'Wrm Unt CP Base'!$C$34:$G$34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'Wrm Unt CP Base'!$B$35:$G$35</c15:sqref>
                  </c15:fullRef>
                </c:ext>
              </c:extLst>
              <c:f>'Wrm Unt CP Base'!$C$35:$G$35</c:f>
              <c:numCache>
                <c:formatCode>_("$"* #,##0.0_);_("$"* \(#,##0.0\);_("$"* "-"?_);_(@_)</c:formatCode>
                <c:ptCount val="5"/>
                <c:pt idx="0">
                  <c:v>130.93799999999999</c:v>
                </c:pt>
                <c:pt idx="1">
                  <c:v>168.292</c:v>
                </c:pt>
                <c:pt idx="2">
                  <c:v>144.232</c:v>
                </c:pt>
                <c:pt idx="3">
                  <c:v>345.726</c:v>
                </c:pt>
                <c:pt idx="4">
                  <c:v>82.518000000000001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2D-498D-AC44-1D2AF3CC2796}"/>
            </c:ext>
          </c:extLst>
        </c:ser>
        <c:ser>
          <c:idx val="1"/>
          <c:order val="1"/>
          <c:tx>
            <c:strRef>
              <c:f>'Wrm Unt CP Base'!$A$36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'Wrm Unt CP Base'!$B$34:$G$34</c15:sqref>
                  </c15:fullRef>
                </c:ext>
              </c:extLst>
              <c:f>'Wrm Unt CP Base'!$C$34:$G$34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'Wrm Unt CP Base'!$B$36:$G$36</c15:sqref>
                  </c15:fullRef>
                </c:ext>
              </c:extLst>
              <c:f>'Wrm Unt CP Base'!$C$36:$G$36</c:f>
              <c:numCache>
                <c:formatCode>_("$"* #,##0.0_);_("$"* \(#,##0.0\);_("$"* "-"?_);_(@_)</c:formatCode>
                <c:ptCount val="5"/>
                <c:pt idx="0">
                  <c:v>0</c:v>
                </c:pt>
                <c:pt idx="1">
                  <c:v>166.44200000000001</c:v>
                </c:pt>
                <c:pt idx="2">
                  <c:v>519.35299999999995</c:v>
                </c:pt>
                <c:pt idx="3">
                  <c:v>2.9159999999999999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2D-498D-AC44-1D2AF3CC2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38635056"/>
        <c:axId val="438635384"/>
      </c:barChart>
      <c:lineChart>
        <c:grouping val="standard"/>
        <c:varyColors val="0"/>
        <c:ser>
          <c:idx val="2"/>
          <c:order val="2"/>
          <c:tx>
            <c:strRef>
              <c:f>'Wrm Unt CP Base'!$A$37</c:f>
              <c:strCache>
                <c:ptCount val="1"/>
                <c:pt idx="0">
                  <c:v>Cumulative Tot.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extLst>
                <c:ext xmlns:c15="http://schemas.microsoft.com/office/drawing/2012/chart" uri="{02D57815-91ED-43cb-92C2-25804820EDAC}">
                  <c15:fullRef>
                    <c15:sqref>'Wrm Unt CP Base'!$B$34:$G$34</c15:sqref>
                  </c15:fullRef>
                </c:ext>
              </c:extLst>
              <c:f>'Wrm Unt CP Base'!$C$34:$G$34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'Wrm Unt CP Base'!$B$37:$G$37</c15:sqref>
                  </c15:fullRef>
                </c:ext>
              </c:extLst>
              <c:f>'Wrm Unt CP Base'!$C$37:$G$37</c:f>
              <c:numCache>
                <c:formatCode>_("$"* #,##0.0_);_("$"* \(#,##0.0\);_("$"* "-"?_);_(@_)</c:formatCode>
                <c:ptCount val="5"/>
                <c:pt idx="0">
                  <c:v>130.93799999999999</c:v>
                </c:pt>
                <c:pt idx="1">
                  <c:v>465.67200000000003</c:v>
                </c:pt>
                <c:pt idx="2">
                  <c:v>1129.2570000000001</c:v>
                </c:pt>
                <c:pt idx="3">
                  <c:v>1477.8990000000001</c:v>
                </c:pt>
                <c:pt idx="4">
                  <c:v>1560.4170000000001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2D-498D-AC44-1D2AF3CC2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3549632"/>
        <c:axId val="1133549960"/>
      </c:lineChart>
      <c:catAx>
        <c:axId val="43863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384"/>
        <c:crosses val="autoZero"/>
        <c:auto val="1"/>
        <c:lblAlgn val="ctr"/>
        <c:lblOffset val="100"/>
        <c:noMultiLvlLbl val="0"/>
      </c:catAx>
      <c:valAx>
        <c:axId val="438635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Annual Costs ($000)</a:t>
                </a:r>
              </a:p>
            </c:rich>
          </c:tx>
          <c:layout>
            <c:manualLayout>
              <c:xMode val="edge"/>
              <c:yMode val="edge"/>
              <c:x val="6.6715125788636198E-2"/>
              <c:y val="0.258274886522700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none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056"/>
        <c:crosses val="autoZero"/>
        <c:crossBetween val="between"/>
      </c:valAx>
      <c:valAx>
        <c:axId val="1133549960"/>
        <c:scaling>
          <c:orientation val="minMax"/>
        </c:scaling>
        <c:delete val="0"/>
        <c:axPos val="r"/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Cumulative</a:t>
                </a:r>
                <a:r>
                  <a:rPr lang="en-US" sz="1400" b="1" baseline="0"/>
                  <a:t> Total ($000)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549632"/>
        <c:crosses val="max"/>
        <c:crossBetween val="between"/>
        <c:majorUnit val="2500"/>
        <c:minorUnit val="1250"/>
      </c:valAx>
      <c:catAx>
        <c:axId val="1133549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354996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'Wrm Unt FTE Chrt'!$A$27:$B$27</c:f>
              <c:strCache>
                <c:ptCount val="2"/>
                <c:pt idx="0">
                  <c:v>Engineer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'Wrm Unt FTE Chrt'!$C$26:$G$26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'Wrm Unt FTE Chrt'!$C$27:$G$27</c:f>
              <c:numCache>
                <c:formatCode>General</c:formatCode>
                <c:ptCount val="5"/>
                <c:pt idx="0">
                  <c:v>0.53</c:v>
                </c:pt>
                <c:pt idx="1">
                  <c:v>0.56000000000000005</c:v>
                </c:pt>
                <c:pt idx="2">
                  <c:v>0.24</c:v>
                </c:pt>
                <c:pt idx="3">
                  <c:v>0.33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04-4873-8C6C-151A0F8344AF}"/>
            </c:ext>
          </c:extLst>
        </c:ser>
        <c:ser>
          <c:idx val="1"/>
          <c:order val="1"/>
          <c:tx>
            <c:strRef>
              <c:f>'Wrm Unt FTE Chrt'!$A$28:$B$28</c:f>
              <c:strCache>
                <c:ptCount val="2"/>
                <c:pt idx="0">
                  <c:v>Technician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'Wrm Unt FTE Chrt'!$C$26:$G$26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'Wrm Unt FTE Chrt'!$C$28:$G$28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1.46</c:v>
                </c:pt>
                <c:pt idx="4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04-4873-8C6C-151A0F834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100"/>
        <c:axId val="1010908096"/>
        <c:axId val="1010908424"/>
        <c:extLst/>
      </c:barChart>
      <c:catAx>
        <c:axId val="101090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424"/>
        <c:crosses val="autoZero"/>
        <c:auto val="1"/>
        <c:lblAlgn val="ctr"/>
        <c:lblOffset val="100"/>
        <c:noMultiLvlLbl val="0"/>
      </c:catAx>
      <c:valAx>
        <c:axId val="101090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Annual</a:t>
                </a:r>
                <a:r>
                  <a:rPr lang="en-US" sz="1200" b="1" baseline="0"/>
                  <a:t> FTE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0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608047"/>
            <a:ext cx="3143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	India Institutes Fermilab Collaboration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0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8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40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06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&amp; footer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02025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105872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5787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71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1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075" y="5003800"/>
            <a:ext cx="4941888" cy="1528763"/>
          </a:xfrm>
        </p:spPr>
        <p:txBody>
          <a:bodyPr/>
          <a:lstStyle/>
          <a:p>
            <a:r>
              <a:rPr lang="en-US" dirty="0"/>
              <a:t>Alex Chen</a:t>
            </a:r>
          </a:p>
          <a:p>
            <a:r>
              <a:rPr lang="en-US" dirty="0"/>
              <a:t>PIP-II Director’s Review</a:t>
            </a:r>
          </a:p>
          <a:p>
            <a:r>
              <a:rPr lang="en-US" dirty="0"/>
              <a:t>10-12 October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121.3.12 Warm Units for LB650 and HB650</a:t>
            </a:r>
          </a:p>
          <a:p>
            <a:r>
              <a:rPr lang="en-US" sz="1700" dirty="0"/>
              <a:t>Breakout Session:  </a:t>
            </a:r>
            <a:r>
              <a:rPr lang="en-US" sz="1700" dirty="0" err="1"/>
              <a:t>Linac</a:t>
            </a:r>
            <a:r>
              <a:rPr lang="en-US" sz="1700" dirty="0"/>
              <a:t> Accelerator Support Systems, Installation and Commissioning </a:t>
            </a:r>
          </a:p>
        </p:txBody>
      </p:sp>
    </p:spTree>
    <p:extLst>
      <p:ext uri="{BB962C8B-B14F-4D97-AF65-F5344CB8AC3E}">
        <p14:creationId xmlns:p14="http://schemas.microsoft.com/office/powerpoint/2010/main" val="49784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195" y="1296994"/>
            <a:ext cx="4901609" cy="25544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3" name="Rectangle 2"/>
          <p:cNvSpPr/>
          <p:nvPr/>
        </p:nvSpPr>
        <p:spPr>
          <a:xfrm>
            <a:off x="429418" y="4254865"/>
            <a:ext cx="7394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Vacuum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Conceptual Design established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Key components estimated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BPM design is the scope of Beam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2553779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11 warm units for LB650, and 9 for HB650</a:t>
            </a:r>
          </a:p>
          <a:p>
            <a:r>
              <a:rPr lang="en-US" dirty="0"/>
              <a:t>Assumed India Deliverables</a:t>
            </a:r>
          </a:p>
          <a:p>
            <a:pPr lvl="2"/>
            <a:r>
              <a:rPr lang="en-US" dirty="0"/>
              <a:t>Magnet Doublets with magnetic mapping </a:t>
            </a:r>
            <a:r>
              <a:rPr lang="en-US" dirty="0" err="1"/>
              <a:t>wrt</a:t>
            </a:r>
            <a:r>
              <a:rPr lang="en-US" dirty="0"/>
              <a:t> fiducials</a:t>
            </a:r>
          </a:p>
          <a:p>
            <a:pPr lvl="2"/>
            <a:r>
              <a:rPr lang="en-US" dirty="0"/>
              <a:t>The details concerning deliverables and schedule will be finalized by CD-2.”</a:t>
            </a:r>
          </a:p>
          <a:p>
            <a:r>
              <a:rPr lang="en-US" dirty="0"/>
              <a:t>Entire warm unit will be assembled on a single supporting girder. </a:t>
            </a:r>
          </a:p>
          <a:p>
            <a:r>
              <a:rPr lang="en-US" dirty="0"/>
              <a:t>The individual warm unit will be vacuum certified before tunnel installation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6747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650 Warm Unit will interface with:</a:t>
            </a:r>
          </a:p>
          <a:p>
            <a:pPr lvl="2"/>
            <a:r>
              <a:rPr lang="en-US" dirty="0"/>
              <a:t>Beam Instrumentation: BPM imbedded in between magnet, and integrated with beam tube</a:t>
            </a:r>
          </a:p>
          <a:p>
            <a:pPr lvl="2"/>
            <a:r>
              <a:rPr lang="en-US" dirty="0"/>
              <a:t>CM: end flanges of beam tube connect to gate valves at the end of CMs</a:t>
            </a:r>
          </a:p>
          <a:p>
            <a:pPr lvl="2"/>
            <a:r>
              <a:rPr lang="en-US" dirty="0"/>
              <a:t>Vacuum design is integrated into VACUUM SYSTEMS</a:t>
            </a:r>
          </a:p>
          <a:p>
            <a:pPr lvl="2"/>
            <a:r>
              <a:rPr lang="en-US" dirty="0"/>
              <a:t>Installation: tunnel installation and commissioning</a:t>
            </a:r>
          </a:p>
          <a:p>
            <a:pPr lvl="2"/>
            <a:r>
              <a:rPr lang="en-US" dirty="0"/>
              <a:t>Accelerator lattice: Insertion length, beam aperture, and magnetic parameters</a:t>
            </a:r>
          </a:p>
          <a:p>
            <a:pPr lvl="2"/>
            <a:r>
              <a:rPr lang="en-US" dirty="0"/>
              <a:t>Magnet Power Supply: electrical connection</a:t>
            </a:r>
          </a:p>
          <a:p>
            <a:pPr lvl="2"/>
            <a:r>
              <a:rPr lang="en-US" dirty="0"/>
              <a:t>infrastructure, use of cleaning facility, cleanroom, slow pumping cart</a:t>
            </a:r>
          </a:p>
          <a:p>
            <a:pPr lvl="2"/>
            <a:r>
              <a:rPr lang="en-US" dirty="0"/>
              <a:t>Control: PLC and ACNET</a:t>
            </a:r>
          </a:p>
          <a:p>
            <a:pPr lvl="1"/>
            <a:r>
              <a:rPr lang="en-US" dirty="0"/>
              <a:t>Planned interface control documents for all above</a:t>
            </a:r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29949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Matrix (</a:t>
            </a:r>
            <a:r>
              <a:rPr lang="en-US" dirty="0">
                <a:solidFill>
                  <a:srgbClr val="FF0000"/>
                </a:solidFill>
              </a:rPr>
              <a:t>Warm Unit</a:t>
            </a:r>
            <a:r>
              <a:rPr lang="en-US" dirty="0"/>
              <a:t>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240215"/>
              </p:ext>
            </p:extLst>
          </p:nvPr>
        </p:nvGraphicFramePr>
        <p:xfrm>
          <a:off x="222250" y="1020763"/>
          <a:ext cx="8671491" cy="4987932"/>
        </p:xfrm>
        <a:graphic>
          <a:graphicData uri="http://schemas.openxmlformats.org/drawingml/2006/table">
            <a:tbl>
              <a:tblPr/>
              <a:tblGrid>
                <a:gridCol w="1463181">
                  <a:extLst>
                    <a:ext uri="{9D8B030D-6E8A-4147-A177-3AD203B41FA5}">
                      <a16:colId xmlns:a16="http://schemas.microsoft.com/office/drawing/2014/main" val="3876230176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1314321485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4111159341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1293421515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913921766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766768554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1886314749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1401956998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4244221624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2463276124"/>
                    </a:ext>
                  </a:extLst>
                </a:gridCol>
                <a:gridCol w="720831">
                  <a:extLst>
                    <a:ext uri="{9D8B030D-6E8A-4147-A177-3AD203B41FA5}">
                      <a16:colId xmlns:a16="http://schemas.microsoft.com/office/drawing/2014/main" val="4119774311"/>
                    </a:ext>
                  </a:extLst>
                </a:gridCol>
              </a:tblGrid>
              <a:tr h="513709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3" marR="4583" marT="3586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Warm Front End WBS 121.3.3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HWR                          WBS 121.3.4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SSR1                         WBS 121.3.5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SSR2                         WBS 121.3.6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LB650                              WBS 121.3.7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HB650                              WBS 121.3.8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Power                  WBS 121.3.9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Integration       WBS 121.3.10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 Systems       WBS 121.3.11             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Warm Units                 WBS 121.3.12</a:t>
                      </a:r>
                    </a:p>
                  </a:txBody>
                  <a:tcPr marL="4583" marR="4583" marT="358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070663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Warm Front End WBS 121.3.3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945952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HWR                          WBS 121.3.4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965600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SSR1                         WBS 121.3.5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135222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SSR2                         WBS 121.3.6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023308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LB650                              WBS 121.3.7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482084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HB650                              WBS 121.3.8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310506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Power                  WBS 121.3.9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999323"/>
                  </a:ext>
                </a:extLst>
              </a:tr>
              <a:tr h="11474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Integration                    WBS 121.3.10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ED0004290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320055"/>
                  </a:ext>
                </a:extLst>
              </a:tr>
              <a:tr h="114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ED0005489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043835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 Systems       WBS 121.3.11             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388802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Warm Units                 WBS 121.3.12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663931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 PS            WBS 121.3.13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514419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Transfer Line            WBS 121.3.14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596203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Absorber               WBS 121.3.15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359248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Instrum.           WBS 121.3.16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147424"/>
                  </a:ext>
                </a:extLst>
              </a:tr>
              <a:tr h="11474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 Sys.          WBS 121.3.17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ED0004290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218084"/>
                  </a:ext>
                </a:extLst>
              </a:tr>
              <a:tr h="114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ED0005489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985593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                 WBS 121.3.18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689965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Supt. Serv.    WBS 121.3.19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337011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Safety Systems     WBS 121.3.20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241612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Infrastructure       WBS 121.3.21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661113"/>
                  </a:ext>
                </a:extLst>
              </a:tr>
              <a:tr h="11474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Instal., Integ., Com.     WBS 121.3.22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600691"/>
                  </a:ext>
                </a:extLst>
              </a:tr>
              <a:tr h="114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621087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Booster                 WBS 121.4.1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492257"/>
                  </a:ext>
                </a:extLst>
              </a:tr>
              <a:tr h="187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RR/MI                      WBS 121.4.2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876129"/>
                  </a:ext>
                </a:extLst>
              </a:tr>
              <a:tr h="11474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Conv. Facilities                 WBS 121.5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055203"/>
                  </a:ext>
                </a:extLst>
              </a:tr>
              <a:tr h="114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83" marR="4583" marT="3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104128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07568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Magnets</a:t>
            </a:r>
          </a:p>
          <a:p>
            <a:pPr lvl="1"/>
            <a:r>
              <a:rPr lang="en-US" dirty="0"/>
              <a:t>TRS, FRS and RA completed</a:t>
            </a:r>
          </a:p>
          <a:p>
            <a:pPr lvl="1"/>
            <a:r>
              <a:rPr lang="en-US" dirty="0"/>
              <a:t>Design beyond the conceptual level</a:t>
            </a:r>
          </a:p>
          <a:p>
            <a:pPr lvl="1"/>
            <a:r>
              <a:rPr lang="en-US" dirty="0"/>
              <a:t>Engineering analyses have covered magnetic field, thermal,</a:t>
            </a:r>
          </a:p>
          <a:p>
            <a:r>
              <a:rPr lang="en-US" dirty="0"/>
              <a:t>Vacuum</a:t>
            </a:r>
          </a:p>
          <a:p>
            <a:pPr lvl="1"/>
            <a:r>
              <a:rPr lang="en-US" dirty="0"/>
              <a:t>Concept established</a:t>
            </a:r>
          </a:p>
          <a:p>
            <a:r>
              <a:rPr lang="en-US" dirty="0"/>
              <a:t>Integration:</a:t>
            </a:r>
          </a:p>
          <a:p>
            <a:pPr lvl="1"/>
            <a:r>
              <a:rPr lang="en-US" dirty="0"/>
              <a:t>Concept established</a:t>
            </a:r>
          </a:p>
          <a:p>
            <a:r>
              <a:rPr lang="en-US" dirty="0"/>
              <a:t>FRS established (ED0004583)</a:t>
            </a:r>
          </a:p>
          <a:p>
            <a:r>
              <a:rPr lang="en-US" dirty="0"/>
              <a:t>Cost was estimated</a:t>
            </a:r>
          </a:p>
          <a:p>
            <a:r>
              <a:rPr lang="en-US" dirty="0"/>
              <a:t>Interface Documentation to be created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184583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err="1"/>
              <a:t>Prelimary</a:t>
            </a:r>
            <a:r>
              <a:rPr lang="en-US" dirty="0"/>
              <a:t> Design review</a:t>
            </a:r>
          </a:p>
          <a:p>
            <a:pPr lvl="1"/>
            <a:r>
              <a:rPr lang="en-US" dirty="0"/>
              <a:t>Final Design Review</a:t>
            </a:r>
          </a:p>
          <a:p>
            <a:pPr lvl="1"/>
            <a:r>
              <a:rPr lang="en-US" dirty="0"/>
              <a:t>Following </a:t>
            </a:r>
            <a:r>
              <a:rPr lang="en-US" dirty="0" err="1"/>
              <a:t>Div</a:t>
            </a:r>
            <a:r>
              <a:rPr lang="en-US" dirty="0"/>
              <a:t>/</a:t>
            </a:r>
            <a:r>
              <a:rPr lang="en-US" dirty="0" err="1"/>
              <a:t>Dept</a:t>
            </a:r>
            <a:r>
              <a:rPr lang="en-US" dirty="0"/>
              <a:t> review procedures</a:t>
            </a:r>
          </a:p>
          <a:p>
            <a:pPr lvl="1"/>
            <a:r>
              <a:rPr lang="en-US" dirty="0"/>
              <a:t>Procurement Readiness Reviews where appropriate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</p:spTree>
    <p:extLst>
      <p:ext uri="{BB962C8B-B14F-4D97-AF65-F5344CB8AC3E}">
        <p14:creationId xmlns:p14="http://schemas.microsoft.com/office/powerpoint/2010/main" val="2297950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Following project ISM and QA plans (</a:t>
            </a:r>
            <a:r>
              <a:rPr lang="en-US" dirty="0" err="1"/>
              <a:t>docdb</a:t>
            </a:r>
            <a:r>
              <a:rPr lang="en-US" dirty="0"/>
              <a:t> #141 and 142) </a:t>
            </a:r>
          </a:p>
          <a:p>
            <a:pPr lvl="1"/>
            <a:r>
              <a:rPr lang="en-US" dirty="0"/>
              <a:t>Hazard Analysis for tasks</a:t>
            </a:r>
          </a:p>
          <a:p>
            <a:pPr lvl="1"/>
            <a:r>
              <a:rPr lang="en-US" dirty="0"/>
              <a:t>QA/QC activity such as:</a:t>
            </a:r>
          </a:p>
          <a:p>
            <a:pPr lvl="2"/>
            <a:r>
              <a:rPr lang="en-US" dirty="0" err="1"/>
              <a:t>Flowdown</a:t>
            </a:r>
            <a:r>
              <a:rPr lang="en-US" dirty="0"/>
              <a:t> to vendors/collaborators</a:t>
            </a:r>
          </a:p>
          <a:p>
            <a:pPr lvl="2"/>
            <a:r>
              <a:rPr lang="en-US" dirty="0"/>
              <a:t>Specific Test procedures or protocols in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#4</a:t>
            </a:r>
          </a:p>
        </p:txBody>
      </p:sp>
    </p:spTree>
    <p:extLst>
      <p:ext uri="{BB962C8B-B14F-4D97-AF65-F5344CB8AC3E}">
        <p14:creationId xmlns:p14="http://schemas.microsoft.com/office/powerpoint/2010/main" val="193762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758077"/>
              </p:ext>
            </p:extLst>
          </p:nvPr>
        </p:nvGraphicFramePr>
        <p:xfrm>
          <a:off x="772885" y="1230085"/>
          <a:ext cx="7543801" cy="2504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4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874">
                <a:tc>
                  <a:txBody>
                    <a:bodyPr/>
                    <a:lstStyle/>
                    <a:p>
                      <a:r>
                        <a:rPr lang="en-US" dirty="0"/>
                        <a:t>WBS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Docdb</a:t>
                      </a:r>
                      <a:r>
                        <a:rPr lang="en-US" dirty="0"/>
                        <a:t>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779">
                <a:tc>
                  <a:txBody>
                    <a:bodyPr/>
                    <a:lstStyle/>
                    <a:p>
                      <a:r>
                        <a:rPr lang="en-US" dirty="0"/>
                        <a:t>121.3.12.2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Warm Unit PM and 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74">
                <a:tc>
                  <a:txBody>
                    <a:bodyPr/>
                    <a:lstStyle/>
                    <a:p>
                      <a:r>
                        <a:rPr lang="en-US" dirty="0"/>
                        <a:t>121.3.12.3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Warm Unit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121.3.12.4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LB650 Warm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121.3.12.5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HB650 Warm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817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BE357-82E6-474E-B4BF-1F1AD60A2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112089"/>
            <a:ext cx="8672513" cy="1078986"/>
          </a:xfrm>
        </p:spPr>
        <p:txBody>
          <a:bodyPr/>
          <a:lstStyle/>
          <a:p>
            <a:r>
              <a:rPr lang="en-US" dirty="0"/>
              <a:t>Total Cost $2.2M</a:t>
            </a:r>
          </a:p>
          <a:p>
            <a:r>
              <a:rPr lang="en-US" dirty="0"/>
              <a:t>Estimate uncertainty assigned according project guidance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2" y="972263"/>
            <a:ext cx="8686800" cy="406113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CD93B16-023A-4EAF-8A3E-EEFE43531C12}"/>
              </a:ext>
            </a:extLst>
          </p:cNvPr>
          <p:cNvSpPr/>
          <p:nvPr/>
        </p:nvSpPr>
        <p:spPr>
          <a:xfrm>
            <a:off x="7843706" y="927356"/>
            <a:ext cx="1233181" cy="384598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29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and Estimate Maturity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32A1BA-CC0F-473A-9E40-394C04508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4110606"/>
            <a:ext cx="8672513" cy="1979801"/>
          </a:xfrm>
        </p:spPr>
        <p:txBody>
          <a:bodyPr/>
          <a:lstStyle/>
          <a:p>
            <a:r>
              <a:rPr lang="en-US" dirty="0"/>
              <a:t>M&amp;S cost relatively low due to in-kind contribution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965" y="3650985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3" y="1009503"/>
            <a:ext cx="8686800" cy="2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3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</a:t>
            </a:r>
          </a:p>
          <a:p>
            <a:r>
              <a:rPr lang="en-US" dirty="0"/>
              <a:t>Conceptual Design, Maturity</a:t>
            </a:r>
          </a:p>
          <a:p>
            <a:r>
              <a:rPr lang="en-US" dirty="0"/>
              <a:t>Scope/Deliverables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Chen | 650 Warm Unit 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Profile – P6 Base Cost Only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05F3EF-BE6D-4C01-BB47-D2F08C63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473256"/>
            <a:ext cx="8672513" cy="794903"/>
          </a:xfrm>
        </p:spPr>
        <p:txBody>
          <a:bodyPr/>
          <a:lstStyle/>
          <a:p>
            <a:r>
              <a:rPr lang="en-US" dirty="0"/>
              <a:t>MS cost peaks before Labor</a:t>
            </a:r>
          </a:p>
          <a:p>
            <a:r>
              <a:rPr lang="en-US" dirty="0"/>
              <a:t>Significant Labor effort for cleanroom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3484" y="5196258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6E8A598-D14F-4099-A511-F0ECA6675B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239522"/>
              </p:ext>
            </p:extLst>
          </p:nvPr>
        </p:nvGraphicFramePr>
        <p:xfrm>
          <a:off x="1347354" y="872259"/>
          <a:ext cx="6449291" cy="433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5769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P6 Hours/FTE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D49641-1885-4E83-B0F9-8D9D8DFEB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4864994"/>
            <a:ext cx="8672513" cy="1143129"/>
          </a:xfrm>
        </p:spPr>
        <p:txBody>
          <a:bodyPr/>
          <a:lstStyle/>
          <a:p>
            <a:r>
              <a:rPr lang="en-US" dirty="0"/>
              <a:t>Engineering effort is heavy during design phase</a:t>
            </a:r>
          </a:p>
          <a:p>
            <a:r>
              <a:rPr lang="en-US" dirty="0"/>
              <a:t>Tech effort is heavy during construction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C139D74-4ABC-49AE-8802-7B5998AAE21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50489" y="978794"/>
          <a:ext cx="7148378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0169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– LB650 and HB650 Warm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5DCF7-8FEE-4A39-A1C5-823DAA860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599293"/>
            <a:ext cx="8064500" cy="1308100"/>
          </a:xfrm>
          <a:prstGeom prst="rect">
            <a:avLst/>
          </a:prstGeom>
          <a:ln>
            <a:solidFill>
              <a:srgbClr val="99D6EA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79" y="3914693"/>
            <a:ext cx="8267700" cy="1308100"/>
          </a:xfrm>
          <a:prstGeom prst="rect">
            <a:avLst/>
          </a:prstGeom>
          <a:ln>
            <a:solidFill>
              <a:srgbClr val="99D6EA"/>
            </a:solidFill>
          </a:ln>
        </p:spPr>
      </p:pic>
    </p:spTree>
    <p:extLst>
      <p:ext uri="{BB962C8B-B14F-4D97-AF65-F5344CB8AC3E}">
        <p14:creationId xmlns:p14="http://schemas.microsoft.com/office/powerpoint/2010/main" val="522465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1779228"/>
            <a:ext cx="8672513" cy="347099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024314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Requirements for Warm Units are defined</a:t>
            </a:r>
          </a:p>
          <a:p>
            <a:pPr lvl="1"/>
            <a:r>
              <a:rPr lang="en-US" dirty="0"/>
              <a:t>Conceptual design completed and can meets the requirements</a:t>
            </a:r>
          </a:p>
          <a:p>
            <a:pPr lvl="1"/>
            <a:r>
              <a:rPr lang="en-US" dirty="0"/>
              <a:t>Cost, schedule, and risks are understood</a:t>
            </a:r>
          </a:p>
          <a:p>
            <a:pPr lvl="1"/>
            <a:endParaRPr lang="en-US"/>
          </a:p>
          <a:p>
            <a:pPr lvl="1"/>
            <a:r>
              <a:rPr lang="en-US"/>
              <a:t>Sincerely </a:t>
            </a:r>
            <a:r>
              <a:rPr lang="en-US" dirty="0"/>
              <a:t>look forward to your feedback</a:t>
            </a:r>
          </a:p>
          <a:p>
            <a:pPr lvl="1"/>
            <a:r>
              <a:rPr lang="en-US" dirty="0"/>
              <a:t>Thank you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7012F-D532-4940-9627-ABB649122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Roles on PIP2</a:t>
            </a:r>
          </a:p>
          <a:p>
            <a:pPr lvl="1"/>
            <a:r>
              <a:rPr lang="en-US" dirty="0"/>
              <a:t>L3 Manager for Vacuum Systems</a:t>
            </a:r>
          </a:p>
          <a:p>
            <a:pPr lvl="1"/>
            <a:r>
              <a:rPr lang="en-US" dirty="0"/>
              <a:t>L3 Manager for 650 Warm Units</a:t>
            </a:r>
          </a:p>
          <a:p>
            <a:pPr lvl="1"/>
            <a:r>
              <a:rPr lang="en-US" dirty="0"/>
              <a:t>Vacuum lead for PIP2IT</a:t>
            </a:r>
          </a:p>
          <a:p>
            <a:r>
              <a:rPr lang="en-US" dirty="0"/>
              <a:t>Other Fermilab Experience:</a:t>
            </a:r>
          </a:p>
          <a:p>
            <a:pPr lvl="1"/>
            <a:r>
              <a:rPr lang="en-US" dirty="0"/>
              <a:t>20 Years of mechanical design and vacuum support on Booster, </a:t>
            </a:r>
            <a:r>
              <a:rPr lang="en-US" dirty="0" err="1"/>
              <a:t>Tevatron</a:t>
            </a:r>
            <a:r>
              <a:rPr lang="en-US" dirty="0"/>
              <a:t> etc.</a:t>
            </a:r>
          </a:p>
          <a:p>
            <a:pPr lvl="1"/>
            <a:r>
              <a:rPr lang="en-US" dirty="0"/>
              <a:t>2 years L4 managers for both Vacuum and Magnet Installation of LBNF Primary Beamline</a:t>
            </a:r>
          </a:p>
          <a:p>
            <a:pPr lvl="1"/>
            <a:r>
              <a:rPr lang="en-US" dirty="0"/>
              <a:t>2 years Mechanical Lead for HINS</a:t>
            </a:r>
          </a:p>
          <a:p>
            <a:pPr lvl="1"/>
            <a:r>
              <a:rPr lang="en-US" dirty="0"/>
              <a:t>AD/MSD vacuum group leader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Warm Unit is the warm insertion in between CMs; it is composed of magnets for focusing and correction, BPM or other beam instrumentation, and </a:t>
            </a:r>
            <a:r>
              <a:rPr lang="en-US" sz="2200" dirty="0" err="1"/>
              <a:t>beamtube</a:t>
            </a:r>
            <a:r>
              <a:rPr lang="en-US" sz="2200" dirty="0"/>
              <a:t> with vacuum pump and gauges.</a:t>
            </a:r>
          </a:p>
          <a:p>
            <a:r>
              <a:rPr lang="en-US" sz="2200" dirty="0"/>
              <a:t>Magnets</a:t>
            </a:r>
          </a:p>
          <a:p>
            <a:pPr lvl="1"/>
            <a:r>
              <a:rPr lang="en-US" dirty="0"/>
              <a:t>a quadrupole doublet, and X, Y steering correctors</a:t>
            </a:r>
          </a:p>
          <a:p>
            <a:pPr lvl="1"/>
            <a:r>
              <a:rPr lang="en-US" dirty="0"/>
              <a:t>Minimum Beam Aperture: 44mm</a:t>
            </a:r>
          </a:p>
          <a:p>
            <a:pPr lvl="1"/>
            <a:r>
              <a:rPr lang="en-US" dirty="0"/>
              <a:t>individually </a:t>
            </a:r>
            <a:r>
              <a:rPr lang="en-US" dirty="0" err="1"/>
              <a:t>fiducilized</a:t>
            </a:r>
            <a:endParaRPr lang="en-US" dirty="0"/>
          </a:p>
          <a:p>
            <a:pPr lvl="1"/>
            <a:r>
              <a:rPr lang="en-US" dirty="0"/>
              <a:t>magnetic axes of both quadrupoles in a doublet are aligned within ±0.1 mm and ±0.5 </a:t>
            </a:r>
            <a:r>
              <a:rPr lang="en-US" dirty="0" err="1"/>
              <a:t>mrad</a:t>
            </a:r>
            <a:endParaRPr lang="en-US" dirty="0"/>
          </a:p>
          <a:p>
            <a:pPr lvl="1"/>
            <a:r>
              <a:rPr lang="en-US" dirty="0"/>
              <a:t>dipole corrector is aligned within ±0.5 mm and ±3 </a:t>
            </a:r>
            <a:r>
              <a:rPr lang="en-US" dirty="0" err="1"/>
              <a:t>mrad</a:t>
            </a:r>
            <a:r>
              <a:rPr lang="en-US" dirty="0"/>
              <a:t> </a:t>
            </a:r>
          </a:p>
          <a:p>
            <a:r>
              <a:rPr lang="en-US" sz="2200" dirty="0"/>
              <a:t>BPM</a:t>
            </a:r>
          </a:p>
          <a:p>
            <a:pPr lvl="1"/>
            <a:r>
              <a:rPr lang="en-US" dirty="0"/>
              <a:t>a two-coordinate 4-button BPM</a:t>
            </a:r>
          </a:p>
          <a:p>
            <a:pPr lvl="1"/>
            <a:r>
              <a:rPr lang="en-US" dirty="0"/>
              <a:t>Limited space: 95mm Dia. 70mm Long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Vacuum</a:t>
            </a:r>
          </a:p>
          <a:p>
            <a:pPr lvl="1"/>
            <a:r>
              <a:rPr lang="en-US" dirty="0"/>
              <a:t>2” beam tube</a:t>
            </a:r>
          </a:p>
          <a:p>
            <a:pPr lvl="1"/>
            <a:r>
              <a:rPr lang="en-US" dirty="0"/>
              <a:t>Low particulate Vacuum with &lt;1x10</a:t>
            </a:r>
            <a:r>
              <a:rPr lang="en-US" baseline="30000" dirty="0"/>
              <a:t>-9</a:t>
            </a:r>
            <a:r>
              <a:rPr lang="en-US" dirty="0"/>
              <a:t> </a:t>
            </a:r>
            <a:r>
              <a:rPr lang="en-US" dirty="0" err="1"/>
              <a:t>Torr</a:t>
            </a:r>
            <a:r>
              <a:rPr lang="en-US" dirty="0"/>
              <a:t> residual gas</a:t>
            </a:r>
          </a:p>
          <a:p>
            <a:pPr lvl="1"/>
            <a:r>
              <a:rPr lang="en-US" dirty="0"/>
              <a:t>Maximize pumping port sizes within the limit of space</a:t>
            </a:r>
          </a:p>
          <a:p>
            <a:pPr lvl="1"/>
            <a:r>
              <a:rPr lang="en-US" dirty="0"/>
              <a:t>Provide adequate conductance for pumping CM</a:t>
            </a:r>
          </a:p>
          <a:p>
            <a:pPr lvl="1"/>
            <a:r>
              <a:rPr lang="en-US" dirty="0"/>
              <a:t>Cold Cathode gauge to avoid hot filament</a:t>
            </a:r>
          </a:p>
          <a:p>
            <a:pPr lvl="1"/>
            <a:r>
              <a:rPr lang="en-US" dirty="0" err="1"/>
              <a:t>Bakeble</a:t>
            </a:r>
            <a:r>
              <a:rPr lang="en-US" dirty="0"/>
              <a:t> to 150C</a:t>
            </a:r>
          </a:p>
          <a:p>
            <a:pPr lvl="1"/>
            <a:endParaRPr lang="en-US" dirty="0"/>
          </a:p>
          <a:p>
            <a:r>
              <a:rPr lang="en-US" dirty="0"/>
              <a:t>FRS: ED0004853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34224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016" y="1106711"/>
            <a:ext cx="5956308" cy="370668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006283"/>
            <a:ext cx="2699657" cy="2176461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23392" y="5620518"/>
            <a:ext cx="1389380" cy="55308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Interface between LB650 and HB650 sections</a:t>
            </a:r>
            <a:r>
              <a:rPr lang="en-US" sz="11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41572" y="4199767"/>
            <a:ext cx="1327093" cy="149702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7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Magnet conceptual Design by </a:t>
            </a:r>
            <a:r>
              <a:rPr lang="en-US" sz="1600" dirty="0" err="1"/>
              <a:t>Vikas</a:t>
            </a:r>
            <a:r>
              <a:rPr lang="en-US" sz="1600" dirty="0"/>
              <a:t> </a:t>
            </a:r>
            <a:r>
              <a:rPr lang="en-US" sz="1600" dirty="0" err="1"/>
              <a:t>Teotia</a:t>
            </a:r>
            <a:r>
              <a:rPr lang="en-US" sz="1600" dirty="0"/>
              <a:t>, BARC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pSp>
        <p:nvGrpSpPr>
          <p:cNvPr id="10" name="Canvas 66"/>
          <p:cNvGrpSpPr/>
          <p:nvPr/>
        </p:nvGrpSpPr>
        <p:grpSpPr>
          <a:xfrm>
            <a:off x="-35877" y="1427765"/>
            <a:ext cx="5617809" cy="4981285"/>
            <a:chOff x="0" y="0"/>
            <a:chExt cx="5374005" cy="301505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5374005" cy="3014980"/>
            </a:xfrm>
            <a:prstGeom prst="rect">
              <a:avLst/>
            </a:prstGeom>
          </p:spPr>
        </p:sp>
        <p:pic>
          <p:nvPicPr>
            <p:cNvPr id="12" name="Picture 11" descr="H:\Design_FNAL\Quadrupole\Doublet_with_Dipole3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6" t="12395" r="18336" b="9526"/>
            <a:stretch/>
          </p:blipFill>
          <p:spPr bwMode="auto">
            <a:xfrm>
              <a:off x="501250" y="396550"/>
              <a:ext cx="4680350" cy="22605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1323975" y="216309"/>
              <a:ext cx="30480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>
              <a:off x="1312084" y="36005"/>
              <a:ext cx="0" cy="3429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lgDash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>
              <a:off x="4367194" y="55055"/>
              <a:ext cx="0" cy="32385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lgDash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>
            <a:xfrm flipV="1">
              <a:off x="347223" y="445070"/>
              <a:ext cx="0" cy="207011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152400" y="441690"/>
              <a:ext cx="691751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lgDash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>
            <a:xfrm flipV="1">
              <a:off x="2426374" y="2490315"/>
              <a:ext cx="817675" cy="1229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9" name="TextBox 19"/>
            <p:cNvSpPr txBox="1"/>
            <p:nvPr/>
          </p:nvSpPr>
          <p:spPr>
            <a:xfrm>
              <a:off x="2652683" y="36000"/>
              <a:ext cx="367030" cy="271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600</a:t>
              </a:r>
              <a:endPara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652683" y="334867"/>
              <a:ext cx="367030" cy="271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400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072679" y="1783841"/>
              <a:ext cx="306070" cy="271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35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14593"/>
              <a:ext cx="367030" cy="271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500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625049" y="2620319"/>
              <a:ext cx="1461301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>
            <a:xfrm>
              <a:off x="3625049" y="2515188"/>
              <a:ext cx="0" cy="261678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lgDash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>
            <a:xfrm>
              <a:off x="5086533" y="2490315"/>
              <a:ext cx="0" cy="30547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lgDash"/>
            </a:ln>
            <a:effectLst/>
          </p:spPr>
        </p:cxnSp>
        <p:sp>
          <p:nvSpPr>
            <p:cNvPr id="26" name="TextBox 26"/>
            <p:cNvSpPr txBox="1"/>
            <p:nvPr/>
          </p:nvSpPr>
          <p:spPr>
            <a:xfrm>
              <a:off x="4223615" y="2609369"/>
              <a:ext cx="367030" cy="271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350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597824" y="2489587"/>
              <a:ext cx="367030" cy="271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180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111445" y="1755796"/>
              <a:ext cx="267304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>
            <a:xfrm flipV="1">
              <a:off x="3339299" y="580299"/>
              <a:ext cx="0" cy="179966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30" name="TextBox 30"/>
            <p:cNvSpPr txBox="1"/>
            <p:nvPr/>
          </p:nvSpPr>
          <p:spPr>
            <a:xfrm>
              <a:off x="3303748" y="1370945"/>
              <a:ext cx="367030" cy="271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400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24130" y="2720543"/>
              <a:ext cx="1824355" cy="28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300" kern="120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Quadrupole 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2" name="TextBox 33"/>
            <p:cNvSpPr txBox="1"/>
            <p:nvPr/>
          </p:nvSpPr>
          <p:spPr>
            <a:xfrm>
              <a:off x="2209800" y="2728674"/>
              <a:ext cx="1171575" cy="28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300" kern="120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Dipole Corrector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68240" y="2529332"/>
              <a:ext cx="94615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lgDash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>
            <a:xfrm flipV="1">
              <a:off x="1866900" y="512255"/>
              <a:ext cx="1952220" cy="952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35" name="TextBox 31"/>
            <p:cNvSpPr txBox="1"/>
            <p:nvPr/>
          </p:nvSpPr>
          <p:spPr>
            <a:xfrm>
              <a:off x="3513750" y="2709755"/>
              <a:ext cx="1824355" cy="28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300" kern="1200">
                  <a:solidFill>
                    <a:srgbClr val="000000"/>
                  </a:solidFill>
                  <a:effectLst/>
                  <a:latin typeface="Aparajita" panose="020B0604020202020204" pitchFamily="34" charset="0"/>
                  <a:ea typeface="MS PGothic" panose="020B0600070205080204" pitchFamily="34" charset="-128"/>
                </a:rPr>
                <a:t>Quadrupole 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015" y="1078656"/>
            <a:ext cx="3235151" cy="24635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836" y="3610898"/>
            <a:ext cx="3245019" cy="269949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584261" y="3676626"/>
            <a:ext cx="2058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Magnetic field profile in the beam aperture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6474472" y="875081"/>
            <a:ext cx="2284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parajita" panose="020B0604020202020204" pitchFamily="34" charset="0"/>
              </a:rPr>
              <a:t>3-D Model and Magnetic field </a:t>
            </a:r>
            <a:endParaRPr lang="en-US" sz="1400" dirty="0">
              <a:solidFill>
                <a:srgbClr val="000000"/>
              </a:solidFill>
              <a:latin typeface="Aparajita" panose="020B0604020202020204" pitchFamily="34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Aparajita" panose="020B0604020202020204" pitchFamily="34" charset="0"/>
              </a:rPr>
              <a:t>Distribution in the yoke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6875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Centroid trajectory corrections by Dipole Correctors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46" y="1534886"/>
            <a:ext cx="8539160" cy="4848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93934" y="5540829"/>
            <a:ext cx="170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Arun</a:t>
            </a:r>
            <a:r>
              <a:rPr lang="en-US" dirty="0"/>
              <a:t> Saini</a:t>
            </a:r>
          </a:p>
        </p:txBody>
      </p:sp>
    </p:spTree>
    <p:extLst>
      <p:ext uri="{BB962C8B-B14F-4D97-AF65-F5344CB8AC3E}">
        <p14:creationId xmlns:p14="http://schemas.microsoft.com/office/powerpoint/2010/main" val="4112558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Magnet doublet conceptual design</a:t>
            </a:r>
          </a:p>
          <a:p>
            <a:pPr lvl="1"/>
            <a:r>
              <a:rPr lang="en-US" dirty="0"/>
              <a:t>The upper components of the quadrupoles and dipole corrector are dismountable without breaking vacuum for vacuum chamber assembly, leak check, BPM repairs, possible 120</a:t>
            </a:r>
            <a:r>
              <a:rPr lang="en-US" baseline="30000" dirty="0"/>
              <a:t>o</a:t>
            </a:r>
            <a:r>
              <a:rPr lang="en-US" dirty="0"/>
              <a:t>C bake, and for assembling / disassembling of neighboring components Drawings/3D models (layouts, exploded views, sections) annotated with WBS numbers</a:t>
            </a:r>
          </a:p>
          <a:p>
            <a:pPr lvl="1"/>
            <a:r>
              <a:rPr lang="en-US" dirty="0"/>
              <a:t>The mounting system provides a rigid alignment of the magnets and allows an adjustment of their transverse positions with a resolution of 0.05 mm and the total travel range of ±2 mm. </a:t>
            </a:r>
          </a:p>
          <a:p>
            <a:pPr lvl="1"/>
            <a:r>
              <a:rPr lang="en-US" dirty="0"/>
              <a:t>Engineering analyses were done</a:t>
            </a:r>
          </a:p>
          <a:p>
            <a:pPr lvl="2"/>
            <a:r>
              <a:rPr lang="en-US" dirty="0"/>
              <a:t>TRS: ED0003401</a:t>
            </a:r>
          </a:p>
          <a:p>
            <a:pPr lvl="2"/>
            <a:r>
              <a:rPr lang="en-US" dirty="0"/>
              <a:t>FRS: ED0003403</a:t>
            </a:r>
          </a:p>
          <a:p>
            <a:pPr lvl="2"/>
            <a:r>
              <a:rPr lang="en-US" dirty="0"/>
              <a:t>RA: ED0005885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10/10-12/2017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650 Warm Unit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7144316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92619A-EA3F-48C6-8353-0E1D78874E9E}">
  <ds:schemaRefs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19811</TotalTime>
  <Words>1565</Words>
  <Application>Microsoft Office PowerPoint</Application>
  <PresentationFormat>On-screen Show (4:3)</PresentationFormat>
  <Paragraphs>562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MS PGothic</vt:lpstr>
      <vt:lpstr>MS PGothic</vt:lpstr>
      <vt:lpstr>SimSun</vt:lpstr>
      <vt:lpstr>Aparajita</vt:lpstr>
      <vt:lpstr>Arial</vt:lpstr>
      <vt:lpstr>Calibri</vt:lpstr>
      <vt:lpstr>Geneva</vt:lpstr>
      <vt:lpstr>Helvetica</vt:lpstr>
      <vt:lpstr>Times New Roman</vt:lpstr>
      <vt:lpstr>FermilabPartnerships_PPT_090915</vt:lpstr>
      <vt:lpstr>1_FermilabPartnerships_PPT_090915</vt:lpstr>
      <vt:lpstr>PowerPoint Presentation</vt:lpstr>
      <vt:lpstr>Outline</vt:lpstr>
      <vt:lpstr>About Me:</vt:lpstr>
      <vt:lpstr>WBS L3 System Requirements</vt:lpstr>
      <vt:lpstr>WBS L3 System Requirements</vt:lpstr>
      <vt:lpstr>Conceptual Design</vt:lpstr>
      <vt:lpstr>Conceptual Design</vt:lpstr>
      <vt:lpstr>Conceptual Design</vt:lpstr>
      <vt:lpstr>Conceptual Design</vt:lpstr>
      <vt:lpstr>Conceptual Design</vt:lpstr>
      <vt:lpstr>Scope and Deliverables</vt:lpstr>
      <vt:lpstr>Interfaces</vt:lpstr>
      <vt:lpstr>Interface Matrix (Warm Unit)</vt:lpstr>
      <vt:lpstr>Progress to date</vt:lpstr>
      <vt:lpstr>Design Review Plan</vt:lpstr>
      <vt:lpstr>ESH&amp;Q</vt:lpstr>
      <vt:lpstr>BOE Summary</vt:lpstr>
      <vt:lpstr>Cost Summary</vt:lpstr>
      <vt:lpstr>Cost Drivers and Estimate Maturity</vt:lpstr>
      <vt:lpstr>Cost Profile – P6 Base Cost Only</vt:lpstr>
      <vt:lpstr>Labor Profile – P6 Hours/FTE</vt:lpstr>
      <vt:lpstr>Schedule – LB650 and HB650 Warm Units</vt:lpstr>
      <vt:lpstr>Schedule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Alex Z. Chen x8896 11617N</cp:lastModifiedBy>
  <cp:revision>192</cp:revision>
  <cp:lastPrinted>2014-01-20T19:40:21Z</cp:lastPrinted>
  <dcterms:created xsi:type="dcterms:W3CDTF">2017-04-21T15:07:14Z</dcterms:created>
  <dcterms:modified xsi:type="dcterms:W3CDTF">2017-10-04T20:30:48Z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