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86" r:id="rId5"/>
    <p:sldId id="319" r:id="rId6"/>
    <p:sldId id="296" r:id="rId7"/>
    <p:sldId id="339" r:id="rId8"/>
    <p:sldId id="297" r:id="rId9"/>
    <p:sldId id="337" r:id="rId10"/>
    <p:sldId id="326" r:id="rId11"/>
    <p:sldId id="327" r:id="rId12"/>
    <p:sldId id="329" r:id="rId13"/>
    <p:sldId id="328" r:id="rId14"/>
    <p:sldId id="331" r:id="rId15"/>
    <p:sldId id="334" r:id="rId16"/>
    <p:sldId id="338" r:id="rId17"/>
    <p:sldId id="336" r:id="rId18"/>
    <p:sldId id="322" r:id="rId19"/>
    <p:sldId id="312" r:id="rId20"/>
    <p:sldId id="324" r:id="rId21"/>
    <p:sldId id="340" r:id="rId22"/>
    <p:sldId id="341" r:id="rId23"/>
    <p:sldId id="342" r:id="rId24"/>
    <p:sldId id="343" r:id="rId25"/>
    <p:sldId id="345" r:id="rId26"/>
    <p:sldId id="315" r:id="rId27"/>
    <p:sldId id="317" r:id="rId28"/>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4E4E"/>
    <a:srgbClr val="404040"/>
    <a:srgbClr val="004C97"/>
    <a:srgbClr val="63666A"/>
    <a:srgbClr val="99D6EA"/>
    <a:srgbClr val="505050"/>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autoAdjust="0"/>
    <p:restoredTop sz="87057" autoAdjust="0"/>
  </p:normalViewPr>
  <p:slideViewPr>
    <p:cSldViewPr snapToGrid="0" snapToObjects="1" showGuides="1">
      <p:cViewPr varScale="1">
        <p:scale>
          <a:sx n="73" d="100"/>
          <a:sy n="73" d="100"/>
        </p:scale>
        <p:origin x="1680" y="72"/>
      </p:cViewPr>
      <p:guideLst>
        <p:guide orient="horz" pos="4142"/>
        <p:guide orient="horz" pos="3655"/>
        <p:guide orient="horz" pos="1698"/>
        <p:guide orient="horz" pos="688"/>
        <p:guide orient="horz" pos="2790"/>
        <p:guide orient="horz" pos="174"/>
        <p:guide orient="horz" pos="128"/>
        <p:guide pos="5621"/>
        <p:guide pos="136"/>
        <p:guide pos="589"/>
        <p:guide pos="3572"/>
        <p:guide pos="5163"/>
        <p:guide pos="4632"/>
        <p:guide pos="44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'TI CP Base'!$A$35</c:f>
              <c:strCache>
                <c:ptCount val="1"/>
                <c:pt idx="0">
                  <c:v>Labor</c:v>
                </c:pt>
              </c:strCache>
            </c:strRef>
          </c:tx>
          <c:spPr>
            <a:solidFill>
              <a:schemeClr val="accent1"/>
            </a:solidFill>
            <a:ln>
              <a:noFill/>
            </a:ln>
            <a:effectLst/>
          </c:spPr>
          <c:invertIfNegative val="0"/>
          <c:cat>
            <c:strRef>
              <c:f>'TI CP Base'!$B$34:$H$34</c:f>
              <c:strCache>
                <c:ptCount val="7"/>
                <c:pt idx="0">
                  <c:v>FY18</c:v>
                </c:pt>
                <c:pt idx="1">
                  <c:v>FY19</c:v>
                </c:pt>
                <c:pt idx="2">
                  <c:v>FY20</c:v>
                </c:pt>
                <c:pt idx="3">
                  <c:v>FY21</c:v>
                </c:pt>
                <c:pt idx="4">
                  <c:v>FY22</c:v>
                </c:pt>
                <c:pt idx="5">
                  <c:v>FY23</c:v>
                </c:pt>
                <c:pt idx="6">
                  <c:v>FY24</c:v>
                </c:pt>
              </c:strCache>
            </c:strRef>
          </c:cat>
          <c:val>
            <c:numRef>
              <c:f>'TI CP Base'!$B$35:$H$35</c:f>
              <c:numCache>
                <c:formatCode>_("$"* #,##0.0_);_("$"* \(#,##0.0\);_("$"* "-"?_);_(@_)</c:formatCode>
                <c:ptCount val="7"/>
                <c:pt idx="0">
                  <c:v>1183.4480000000001</c:v>
                </c:pt>
                <c:pt idx="1">
                  <c:v>1056.4459999999999</c:v>
                </c:pt>
                <c:pt idx="2">
                  <c:v>1477.2260000000001</c:v>
                </c:pt>
                <c:pt idx="3">
                  <c:v>527.9</c:v>
                </c:pt>
                <c:pt idx="4">
                  <c:v>263.95</c:v>
                </c:pt>
                <c:pt idx="5">
                  <c:v>148.85599999999999</c:v>
                </c:pt>
                <c:pt idx="6">
                  <c:v>0</c:v>
                </c:pt>
              </c:numCache>
            </c:numRef>
          </c:val>
          <c:extLst>
            <c:ext xmlns:c16="http://schemas.microsoft.com/office/drawing/2014/chart" uri="{C3380CC4-5D6E-409C-BE32-E72D297353CC}">
              <c16:uniqueId val="{00000000-46FF-4AEC-A10B-6E38D11B5D2D}"/>
            </c:ext>
          </c:extLst>
        </c:ser>
        <c:ser>
          <c:idx val="1"/>
          <c:order val="1"/>
          <c:tx>
            <c:strRef>
              <c:f>'TI CP Base'!$A$36</c:f>
              <c:strCache>
                <c:ptCount val="1"/>
                <c:pt idx="0">
                  <c:v>Material</c:v>
                </c:pt>
              </c:strCache>
            </c:strRef>
          </c:tx>
          <c:spPr>
            <a:solidFill>
              <a:schemeClr val="accent2"/>
            </a:solidFill>
            <a:ln>
              <a:noFill/>
            </a:ln>
            <a:effectLst/>
          </c:spPr>
          <c:invertIfNegative val="0"/>
          <c:cat>
            <c:strRef>
              <c:f>'TI CP Base'!$B$34:$H$34</c:f>
              <c:strCache>
                <c:ptCount val="7"/>
                <c:pt idx="0">
                  <c:v>FY18</c:v>
                </c:pt>
                <c:pt idx="1">
                  <c:v>FY19</c:v>
                </c:pt>
                <c:pt idx="2">
                  <c:v>FY20</c:v>
                </c:pt>
                <c:pt idx="3">
                  <c:v>FY21</c:v>
                </c:pt>
                <c:pt idx="4">
                  <c:v>FY22</c:v>
                </c:pt>
                <c:pt idx="5">
                  <c:v>FY23</c:v>
                </c:pt>
                <c:pt idx="6">
                  <c:v>FY24</c:v>
                </c:pt>
              </c:strCache>
            </c:strRef>
          </c:cat>
          <c:val>
            <c:numRef>
              <c:f>'TI CP Base'!$B$36:$H$36</c:f>
              <c:numCache>
                <c:formatCode>_("$"* #,##0.0_);_("$"* \(#,##0.0\);_("$"* "-"?_);_(@_)</c:formatCode>
                <c:ptCount val="7"/>
                <c:pt idx="0">
                  <c:v>82.370999999999995</c:v>
                </c:pt>
                <c:pt idx="1">
                  <c:v>1978.038</c:v>
                </c:pt>
                <c:pt idx="2">
                  <c:v>808.98599999999999</c:v>
                </c:pt>
                <c:pt idx="3">
                  <c:v>196.25700000000001</c:v>
                </c:pt>
                <c:pt idx="4">
                  <c:v>0</c:v>
                </c:pt>
                <c:pt idx="5">
                  <c:v>120.452</c:v>
                </c:pt>
                <c:pt idx="6">
                  <c:v>301.12900000000002</c:v>
                </c:pt>
              </c:numCache>
            </c:numRef>
          </c:val>
          <c:extLst>
            <c:ext xmlns:c16="http://schemas.microsoft.com/office/drawing/2014/chart" uri="{C3380CC4-5D6E-409C-BE32-E72D297353CC}">
              <c16:uniqueId val="{00000001-46FF-4AEC-A10B-6E38D11B5D2D}"/>
            </c:ext>
          </c:extLst>
        </c:ser>
        <c:dLbls>
          <c:showLegendKey val="0"/>
          <c:showVal val="0"/>
          <c:showCatName val="0"/>
          <c:showSerName val="0"/>
          <c:showPercent val="0"/>
          <c:showBubbleSize val="0"/>
        </c:dLbls>
        <c:gapWidth val="25"/>
        <c:overlap val="100"/>
        <c:axId val="438635056"/>
        <c:axId val="438635384"/>
      </c:barChart>
      <c:lineChart>
        <c:grouping val="standard"/>
        <c:varyColors val="0"/>
        <c:ser>
          <c:idx val="2"/>
          <c:order val="2"/>
          <c:tx>
            <c:strRef>
              <c:f>'TI CP Base'!$A$37</c:f>
              <c:strCache>
                <c:ptCount val="1"/>
                <c:pt idx="0">
                  <c:v>Cumulative Tot.</c:v>
                </c:pt>
              </c:strCache>
            </c:strRef>
          </c:tx>
          <c:spPr>
            <a:ln w="28575" cap="rnd">
              <a:solidFill>
                <a:schemeClr val="tx1"/>
              </a:solidFill>
              <a:round/>
            </a:ln>
            <a:effectLst/>
          </c:spPr>
          <c:marker>
            <c:symbol val="none"/>
          </c:marker>
          <c:cat>
            <c:strRef>
              <c:f>'TI CP Base'!$B$34:$H$34</c:f>
              <c:strCache>
                <c:ptCount val="7"/>
                <c:pt idx="0">
                  <c:v>FY18</c:v>
                </c:pt>
                <c:pt idx="1">
                  <c:v>FY19</c:v>
                </c:pt>
                <c:pt idx="2">
                  <c:v>FY20</c:v>
                </c:pt>
                <c:pt idx="3">
                  <c:v>FY21</c:v>
                </c:pt>
                <c:pt idx="4">
                  <c:v>FY22</c:v>
                </c:pt>
                <c:pt idx="5">
                  <c:v>FY23</c:v>
                </c:pt>
                <c:pt idx="6">
                  <c:v>FY24</c:v>
                </c:pt>
              </c:strCache>
            </c:strRef>
          </c:cat>
          <c:val>
            <c:numRef>
              <c:f>'TI CP Base'!$B$37:$H$37</c:f>
              <c:numCache>
                <c:formatCode>_("$"* #,##0.0_);_("$"* \(#,##0.0\);_("$"* "-"?_);_(@_)</c:formatCode>
                <c:ptCount val="7"/>
                <c:pt idx="0">
                  <c:v>1265.8190000000002</c:v>
                </c:pt>
                <c:pt idx="1">
                  <c:v>4300.3029999999999</c:v>
                </c:pt>
                <c:pt idx="2">
                  <c:v>6586.5149999999994</c:v>
                </c:pt>
                <c:pt idx="3">
                  <c:v>7310.6719999999996</c:v>
                </c:pt>
                <c:pt idx="4">
                  <c:v>7574.6219999999994</c:v>
                </c:pt>
                <c:pt idx="5">
                  <c:v>7843.9299999999994</c:v>
                </c:pt>
                <c:pt idx="6">
                  <c:v>8145.0589999999993</c:v>
                </c:pt>
              </c:numCache>
            </c:numRef>
          </c:val>
          <c:smooth val="0"/>
          <c:extLst>
            <c:ext xmlns:c16="http://schemas.microsoft.com/office/drawing/2014/chart" uri="{C3380CC4-5D6E-409C-BE32-E72D297353CC}">
              <c16:uniqueId val="{00000002-46FF-4AEC-A10B-6E38D11B5D2D}"/>
            </c:ext>
          </c:extLst>
        </c:ser>
        <c:dLbls>
          <c:showLegendKey val="0"/>
          <c:showVal val="0"/>
          <c:showCatName val="0"/>
          <c:showSerName val="0"/>
          <c:showPercent val="0"/>
          <c:showBubbleSize val="0"/>
        </c:dLbls>
        <c:marker val="1"/>
        <c:smooth val="0"/>
        <c:axId val="1133549632"/>
        <c:axId val="1133549960"/>
      </c:lineChart>
      <c:catAx>
        <c:axId val="43863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635384"/>
        <c:crosses val="autoZero"/>
        <c:auto val="1"/>
        <c:lblAlgn val="ctr"/>
        <c:lblOffset val="100"/>
        <c:noMultiLvlLbl val="0"/>
      </c:catAx>
      <c:valAx>
        <c:axId val="438635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Annual Costs ($000)</a:t>
                </a:r>
              </a:p>
            </c:rich>
          </c:tx>
          <c:layout>
            <c:manualLayout>
              <c:xMode val="edge"/>
              <c:yMode val="edge"/>
              <c:x val="6.6715125788636198E-2"/>
              <c:y val="0.258274886522700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out"/>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635056"/>
        <c:crosses val="autoZero"/>
        <c:crossBetween val="between"/>
      </c:valAx>
      <c:valAx>
        <c:axId val="1133549960"/>
        <c:scaling>
          <c:orientation val="minMax"/>
        </c:scaling>
        <c:delete val="0"/>
        <c:axPos val="r"/>
        <c:minorGridlines>
          <c:spPr>
            <a:ln w="9525" cap="flat" cmpd="sng" algn="ctr">
              <a:no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Cumulatei</a:t>
                </a:r>
                <a:r>
                  <a:rPr lang="en-US" sz="1400" b="1" baseline="0"/>
                  <a:t> Total ($000)</a:t>
                </a:r>
                <a:endParaRPr lang="en-US" sz="1400" b="1"/>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out"/>
        <c:minorTickMark val="out"/>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3549632"/>
        <c:crosses val="max"/>
        <c:crossBetween val="between"/>
        <c:majorUnit val="2500"/>
        <c:minorUnit val="1250"/>
      </c:valAx>
      <c:catAx>
        <c:axId val="1133549632"/>
        <c:scaling>
          <c:orientation val="minMax"/>
        </c:scaling>
        <c:delete val="1"/>
        <c:axPos val="b"/>
        <c:numFmt formatCode="General" sourceLinked="1"/>
        <c:majorTickMark val="out"/>
        <c:minorTickMark val="none"/>
        <c:tickLblPos val="nextTo"/>
        <c:crossAx val="11335499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'TI FTE Chrt'!$A$27</c:f>
              <c:strCache>
                <c:ptCount val="1"/>
                <c:pt idx="0">
                  <c:v>Scientist</c:v>
                </c:pt>
              </c:strCache>
            </c:strRef>
          </c:tx>
          <c:spPr>
            <a:solidFill>
              <a:schemeClr val="accent1"/>
            </a:solidFill>
            <a:ln>
              <a:noFill/>
            </a:ln>
            <a:effectLst/>
          </c:spPr>
          <c:invertIfNegative val="0"/>
          <c:cat>
            <c:strRef>
              <c:f>'TI FTE Chrt'!$B$26:$H$26</c:f>
              <c:strCache>
                <c:ptCount val="7"/>
                <c:pt idx="0">
                  <c:v>FY18</c:v>
                </c:pt>
                <c:pt idx="1">
                  <c:v>FY19</c:v>
                </c:pt>
                <c:pt idx="2">
                  <c:v>FY20</c:v>
                </c:pt>
                <c:pt idx="3">
                  <c:v>FY21</c:v>
                </c:pt>
                <c:pt idx="4">
                  <c:v>FY22</c:v>
                </c:pt>
                <c:pt idx="5">
                  <c:v>FY23</c:v>
                </c:pt>
                <c:pt idx="6">
                  <c:v>FY24</c:v>
                </c:pt>
              </c:strCache>
            </c:strRef>
          </c:cat>
          <c:val>
            <c:numRef>
              <c:f>'TI FTE Chrt'!$B$27:$H$27</c:f>
              <c:numCache>
                <c:formatCode>General</c:formatCode>
                <c:ptCount val="7"/>
                <c:pt idx="0">
                  <c:v>0</c:v>
                </c:pt>
                <c:pt idx="1">
                  <c:v>0</c:v>
                </c:pt>
                <c:pt idx="2">
                  <c:v>0</c:v>
                </c:pt>
                <c:pt idx="3">
                  <c:v>0</c:v>
                </c:pt>
                <c:pt idx="4">
                  <c:v>0</c:v>
                </c:pt>
                <c:pt idx="5">
                  <c:v>0.03</c:v>
                </c:pt>
                <c:pt idx="6">
                  <c:v>0.02</c:v>
                </c:pt>
              </c:numCache>
            </c:numRef>
          </c:val>
          <c:extLst>
            <c:ext xmlns:c16="http://schemas.microsoft.com/office/drawing/2014/chart" uri="{C3380CC4-5D6E-409C-BE32-E72D297353CC}">
              <c16:uniqueId val="{00000000-759E-4A85-9C2D-0E5A381F4C6A}"/>
            </c:ext>
          </c:extLst>
        </c:ser>
        <c:ser>
          <c:idx val="1"/>
          <c:order val="1"/>
          <c:tx>
            <c:strRef>
              <c:f>'TI FTE Chrt'!$A$28</c:f>
              <c:strCache>
                <c:ptCount val="1"/>
                <c:pt idx="0">
                  <c:v>Other</c:v>
                </c:pt>
              </c:strCache>
            </c:strRef>
          </c:tx>
          <c:spPr>
            <a:solidFill>
              <a:schemeClr val="accent2"/>
            </a:solidFill>
            <a:ln>
              <a:noFill/>
            </a:ln>
            <a:effectLst/>
          </c:spPr>
          <c:invertIfNegative val="0"/>
          <c:cat>
            <c:strRef>
              <c:f>'TI FTE Chrt'!$B$26:$H$26</c:f>
              <c:strCache>
                <c:ptCount val="7"/>
                <c:pt idx="0">
                  <c:v>FY18</c:v>
                </c:pt>
                <c:pt idx="1">
                  <c:v>FY19</c:v>
                </c:pt>
                <c:pt idx="2">
                  <c:v>FY20</c:v>
                </c:pt>
                <c:pt idx="3">
                  <c:v>FY21</c:v>
                </c:pt>
                <c:pt idx="4">
                  <c:v>FY22</c:v>
                </c:pt>
                <c:pt idx="5">
                  <c:v>FY23</c:v>
                </c:pt>
                <c:pt idx="6">
                  <c:v>FY24</c:v>
                </c:pt>
              </c:strCache>
            </c:strRef>
          </c:cat>
          <c:val>
            <c:numRef>
              <c:f>'TI FTE Chrt'!$B$28:$H$28</c:f>
              <c:numCache>
                <c:formatCode>General</c:formatCode>
                <c:ptCount val="7"/>
                <c:pt idx="0">
                  <c:v>0.05</c:v>
                </c:pt>
                <c:pt idx="1">
                  <c:v>0.06</c:v>
                </c:pt>
                <c:pt idx="2">
                  <c:v>0.13</c:v>
                </c:pt>
                <c:pt idx="3">
                  <c:v>0.1</c:v>
                </c:pt>
                <c:pt idx="4">
                  <c:v>0</c:v>
                </c:pt>
                <c:pt idx="5">
                  <c:v>0.01</c:v>
                </c:pt>
                <c:pt idx="6">
                  <c:v>0</c:v>
                </c:pt>
              </c:numCache>
            </c:numRef>
          </c:val>
          <c:extLst>
            <c:ext xmlns:c16="http://schemas.microsoft.com/office/drawing/2014/chart" uri="{C3380CC4-5D6E-409C-BE32-E72D297353CC}">
              <c16:uniqueId val="{00000001-759E-4A85-9C2D-0E5A381F4C6A}"/>
            </c:ext>
          </c:extLst>
        </c:ser>
        <c:ser>
          <c:idx val="2"/>
          <c:order val="2"/>
          <c:tx>
            <c:strRef>
              <c:f>'TI FTE Chrt'!$A$29</c:f>
              <c:strCache>
                <c:ptCount val="1"/>
                <c:pt idx="0">
                  <c:v>Engineer</c:v>
                </c:pt>
              </c:strCache>
            </c:strRef>
          </c:tx>
          <c:spPr>
            <a:solidFill>
              <a:schemeClr val="accent3"/>
            </a:solidFill>
            <a:ln>
              <a:noFill/>
            </a:ln>
            <a:effectLst/>
          </c:spPr>
          <c:invertIfNegative val="0"/>
          <c:cat>
            <c:strRef>
              <c:f>'TI FTE Chrt'!$B$26:$H$26</c:f>
              <c:strCache>
                <c:ptCount val="7"/>
                <c:pt idx="0">
                  <c:v>FY18</c:v>
                </c:pt>
                <c:pt idx="1">
                  <c:v>FY19</c:v>
                </c:pt>
                <c:pt idx="2">
                  <c:v>FY20</c:v>
                </c:pt>
                <c:pt idx="3">
                  <c:v>FY21</c:v>
                </c:pt>
                <c:pt idx="4">
                  <c:v>FY22</c:v>
                </c:pt>
                <c:pt idx="5">
                  <c:v>FY23</c:v>
                </c:pt>
                <c:pt idx="6">
                  <c:v>FY24</c:v>
                </c:pt>
              </c:strCache>
            </c:strRef>
          </c:cat>
          <c:val>
            <c:numRef>
              <c:f>'TI FTE Chrt'!$B$29:$H$29</c:f>
              <c:numCache>
                <c:formatCode>General</c:formatCode>
                <c:ptCount val="7"/>
                <c:pt idx="0">
                  <c:v>1.5600000000000003</c:v>
                </c:pt>
                <c:pt idx="1">
                  <c:v>1.21</c:v>
                </c:pt>
                <c:pt idx="2">
                  <c:v>1.1900000000000002</c:v>
                </c:pt>
                <c:pt idx="3">
                  <c:v>1.2200000000000002</c:v>
                </c:pt>
                <c:pt idx="4">
                  <c:v>0.87000000000000011</c:v>
                </c:pt>
                <c:pt idx="5">
                  <c:v>0.11000000000000001</c:v>
                </c:pt>
                <c:pt idx="6">
                  <c:v>6.0000000000000005E-2</c:v>
                </c:pt>
              </c:numCache>
            </c:numRef>
          </c:val>
          <c:extLst xmlns:c15="http://schemas.microsoft.com/office/drawing/2012/chart">
            <c:ext xmlns:c16="http://schemas.microsoft.com/office/drawing/2014/chart" uri="{C3380CC4-5D6E-409C-BE32-E72D297353CC}">
              <c16:uniqueId val="{00000002-759E-4A85-9C2D-0E5A381F4C6A}"/>
            </c:ext>
          </c:extLst>
        </c:ser>
        <c:ser>
          <c:idx val="3"/>
          <c:order val="3"/>
          <c:tx>
            <c:strRef>
              <c:f>'TI FTE Chrt'!$A$30</c:f>
              <c:strCache>
                <c:ptCount val="1"/>
                <c:pt idx="0">
                  <c:v>Technician</c:v>
                </c:pt>
              </c:strCache>
            </c:strRef>
          </c:tx>
          <c:spPr>
            <a:solidFill>
              <a:schemeClr val="accent4"/>
            </a:solidFill>
            <a:ln>
              <a:noFill/>
            </a:ln>
            <a:effectLst/>
          </c:spPr>
          <c:invertIfNegative val="0"/>
          <c:cat>
            <c:strRef>
              <c:f>'TI FTE Chrt'!$B$26:$H$26</c:f>
              <c:strCache>
                <c:ptCount val="7"/>
                <c:pt idx="0">
                  <c:v>FY18</c:v>
                </c:pt>
                <c:pt idx="1">
                  <c:v>FY19</c:v>
                </c:pt>
                <c:pt idx="2">
                  <c:v>FY20</c:v>
                </c:pt>
                <c:pt idx="3">
                  <c:v>FY21</c:v>
                </c:pt>
                <c:pt idx="4">
                  <c:v>FY22</c:v>
                </c:pt>
                <c:pt idx="5">
                  <c:v>FY23</c:v>
                </c:pt>
                <c:pt idx="6">
                  <c:v>FY24</c:v>
                </c:pt>
              </c:strCache>
            </c:strRef>
          </c:cat>
          <c:val>
            <c:numRef>
              <c:f>'TI FTE Chrt'!$B$30:$H$30</c:f>
              <c:numCache>
                <c:formatCode>General</c:formatCode>
                <c:ptCount val="7"/>
                <c:pt idx="0">
                  <c:v>3.2599999999999993</c:v>
                </c:pt>
                <c:pt idx="1">
                  <c:v>2.7999999999999994</c:v>
                </c:pt>
                <c:pt idx="2">
                  <c:v>3.419999999999999</c:v>
                </c:pt>
                <c:pt idx="3">
                  <c:v>1.0000000000000002</c:v>
                </c:pt>
                <c:pt idx="4">
                  <c:v>0.05</c:v>
                </c:pt>
                <c:pt idx="5">
                  <c:v>0.24</c:v>
                </c:pt>
                <c:pt idx="6">
                  <c:v>0.16000000000000003</c:v>
                </c:pt>
              </c:numCache>
            </c:numRef>
          </c:val>
          <c:extLst xmlns:c15="http://schemas.microsoft.com/office/drawing/2012/chart">
            <c:ext xmlns:c16="http://schemas.microsoft.com/office/drawing/2014/chart" uri="{C3380CC4-5D6E-409C-BE32-E72D297353CC}">
              <c16:uniqueId val="{00000003-759E-4A85-9C2D-0E5A381F4C6A}"/>
            </c:ext>
          </c:extLst>
        </c:ser>
        <c:dLbls>
          <c:showLegendKey val="0"/>
          <c:showVal val="0"/>
          <c:showCatName val="0"/>
          <c:showSerName val="0"/>
          <c:showPercent val="0"/>
          <c:showBubbleSize val="0"/>
        </c:dLbls>
        <c:gapWidth val="129"/>
        <c:overlap val="100"/>
        <c:axId val="1010908096"/>
        <c:axId val="1010908424"/>
        <c:extLst/>
      </c:barChart>
      <c:catAx>
        <c:axId val="1010908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10908424"/>
        <c:crosses val="autoZero"/>
        <c:auto val="1"/>
        <c:lblAlgn val="ctr"/>
        <c:lblOffset val="100"/>
        <c:noMultiLvlLbl val="0"/>
      </c:catAx>
      <c:valAx>
        <c:axId val="1010908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Annual</a:t>
                </a:r>
                <a:r>
                  <a:rPr lang="en-US" sz="1200" b="1" baseline="0"/>
                  <a:t> FTE</a:t>
                </a:r>
                <a:endParaRPr lang="en-US" sz="12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0"/>
        <c:majorTickMark val="none"/>
        <c:minorTickMark val="out"/>
        <c:tickLblPos val="nextTo"/>
        <c:spPr>
          <a:noFill/>
          <a:ln>
            <a:solidFill>
              <a:schemeClr val="accent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10908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8" tIns="48329" rIns="96658" bIns="4832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4143587" y="1"/>
            <a:ext cx="3169920" cy="480060"/>
          </a:xfrm>
          <a:prstGeom prst="rect">
            <a:avLst/>
          </a:prstGeom>
        </p:spPr>
        <p:txBody>
          <a:bodyPr vert="horz" wrap="square" lIns="96658" tIns="48329" rIns="96658" bIns="4832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10/4/2017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8" tIns="48329" rIns="96658" bIns="4832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58" tIns="48329" rIns="96658" bIns="4832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8" tIns="48329" rIns="96658" bIns="4832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4143587" y="1"/>
            <a:ext cx="3169920" cy="480060"/>
          </a:xfrm>
          <a:prstGeom prst="rect">
            <a:avLst/>
          </a:prstGeom>
        </p:spPr>
        <p:txBody>
          <a:bodyPr vert="horz" wrap="square" lIns="96658" tIns="48329" rIns="96658" bIns="4832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10/4/2017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8" tIns="48329" rIns="96658" bIns="48329" rtlCol="0" anchor="ctr"/>
          <a:lstStyle/>
          <a:p>
            <a:pPr lvl="0"/>
            <a:endParaRPr lang="en-US" noProof="0"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8" tIns="48329" rIns="96658" bIns="4832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8" tIns="48329" rIns="96658" bIns="4832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8" tIns="48329" rIns="96658" bIns="4832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45468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383730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389411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2927746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cxnSp>
        <p:nvCxnSpPr>
          <p:cNvPr id="16" name="Straight Connector 15"/>
          <p:cNvCxnSpPr/>
          <p:nvPr userDrawn="1"/>
        </p:nvCxnSpPr>
        <p:spPr>
          <a:xfrm>
            <a:off x="5670218" y="5977379"/>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 y="874754"/>
            <a:ext cx="9161762" cy="3068205"/>
          </a:xfrm>
          <a:prstGeom prst="rect">
            <a:avLst/>
          </a:prstGeom>
        </p:spPr>
      </p:pic>
      <p:sp>
        <p:nvSpPr>
          <p:cNvPr id="9" name="TextBox 8"/>
          <p:cNvSpPr txBox="1"/>
          <p:nvPr userDrawn="1"/>
        </p:nvSpPr>
        <p:spPr>
          <a:xfrm>
            <a:off x="5727131" y="5249357"/>
            <a:ext cx="3143723" cy="110799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Helvetica"/>
                <a:ea typeface="Geneva" charset="0"/>
                <a:cs typeface="Helvetica"/>
              </a:rPr>
              <a:t>   India Institutes </a:t>
            </a:r>
            <a:r>
              <a:rPr lang="en-US" sz="1200" kern="1200" baseline="0" dirty="0" err="1">
                <a:solidFill>
                  <a:schemeClr val="tx1"/>
                </a:solidFill>
                <a:latin typeface="Helvetica"/>
                <a:ea typeface="Geneva" charset="0"/>
                <a:cs typeface="Helvetica"/>
              </a:rPr>
              <a:t>Fermilab</a:t>
            </a:r>
            <a:r>
              <a:rPr lang="en-US" sz="1200" kern="1200" baseline="0" dirty="0">
                <a:solidFill>
                  <a:schemeClr val="tx1"/>
                </a:solidFill>
                <a:latin typeface="Helvetica"/>
                <a:ea typeface="Geneva" charset="0"/>
                <a:cs typeface="Helvetica"/>
              </a:rPr>
              <a:t> Collaboration</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Helvetica"/>
                <a:ea typeface="Geneva" charset="0"/>
                <a:cs typeface="Helvetica"/>
              </a:rPr>
              <a:t>   </a:t>
            </a:r>
            <a:r>
              <a:rPr lang="en-US" sz="1200" kern="1200" baseline="0" dirty="0" err="1">
                <a:solidFill>
                  <a:schemeClr val="tx1"/>
                </a:solidFill>
                <a:latin typeface="Helvetica"/>
                <a:ea typeface="Geneva" charset="0"/>
                <a:cs typeface="Helvetica"/>
              </a:rPr>
              <a:t>Istituto</a:t>
            </a:r>
            <a:r>
              <a:rPr lang="en-US" sz="1200" kern="1200" baseline="0" dirty="0">
                <a:solidFill>
                  <a:schemeClr val="tx1"/>
                </a:solidFill>
                <a:latin typeface="Helvetica"/>
                <a:ea typeface="Geneva" charset="0"/>
                <a:cs typeface="Helvetica"/>
              </a:rPr>
              <a:t> Nazionale di </a:t>
            </a:r>
            <a:r>
              <a:rPr lang="en-US" sz="1200" kern="1200" baseline="0" dirty="0" err="1">
                <a:solidFill>
                  <a:schemeClr val="tx1"/>
                </a:solidFill>
                <a:latin typeface="Helvetica"/>
                <a:ea typeface="Geneva" charset="0"/>
                <a:cs typeface="Helvetica"/>
              </a:rPr>
              <a:t>Fisica</a:t>
            </a:r>
            <a:r>
              <a:rPr lang="en-US" sz="1200" kern="1200" baseline="0" dirty="0">
                <a:solidFill>
                  <a:schemeClr val="tx1"/>
                </a:solidFill>
                <a:latin typeface="Helvetica"/>
                <a:ea typeface="Geneva" charset="0"/>
                <a:cs typeface="Helvetica"/>
              </a:rPr>
              <a:t> </a:t>
            </a:r>
            <a:r>
              <a:rPr lang="en-US" sz="1200" kern="1200" baseline="0" dirty="0" err="1">
                <a:solidFill>
                  <a:schemeClr val="tx1"/>
                </a:solidFill>
                <a:latin typeface="Helvetica"/>
                <a:ea typeface="Geneva" charset="0"/>
                <a:cs typeface="Helvetica"/>
              </a:rPr>
              <a:t>Nucleare</a:t>
            </a:r>
            <a:endParaRPr lang="en-US" sz="1200" kern="1200" baseline="0" dirty="0">
              <a:solidFill>
                <a:schemeClr val="tx1"/>
              </a:solidFill>
              <a:latin typeface="Helvetica"/>
              <a:ea typeface="Geneva" charset="0"/>
              <a:cs typeface="Helvetica"/>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Helvetica"/>
                <a:ea typeface="Geneva" charset="0"/>
                <a:cs typeface="Helvetica"/>
              </a:rPr>
              <a:t>   Science and Technology Facilities Council   </a:t>
            </a:r>
          </a:p>
          <a:p>
            <a:endParaRPr lang="en-US" dirty="0"/>
          </a:p>
        </p:txBody>
      </p:sp>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10/11/2017</a:t>
            </a:r>
            <a:endParaRPr lang="en-US" dirty="0"/>
          </a:p>
        </p:txBody>
      </p:sp>
      <p:sp>
        <p:nvSpPr>
          <p:cNvPr id="11" name="Footer Placeholder 4"/>
          <p:cNvSpPr>
            <a:spLocks noGrp="1"/>
          </p:cNvSpPr>
          <p:nvPr>
            <p:ph type="ftr" sz="quarter" idx="3"/>
          </p:nvPr>
        </p:nvSpPr>
        <p:spPr>
          <a:xfrm>
            <a:off x="153060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Ozelis | Test Infrastructure | Linac Suppt. Systems, Inst., Commiss.</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383776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10/11/2017</a:t>
            </a:r>
            <a:endParaRPr lang="en-US" dirty="0"/>
          </a:p>
        </p:txBody>
      </p:sp>
      <p:sp>
        <p:nvSpPr>
          <p:cNvPr id="18" name="Footer Placeholder 4"/>
          <p:cNvSpPr>
            <a:spLocks noGrp="1"/>
          </p:cNvSpPr>
          <p:nvPr>
            <p:ph type="ftr" sz="quarter" idx="3"/>
          </p:nvPr>
        </p:nvSpPr>
        <p:spPr>
          <a:xfrm>
            <a:off x="1530601" y="6495482"/>
            <a:ext cx="5538537"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Ozelis | Test Infrastructure | Linac Suppt. Systems, Inst., Commiss.</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r>
              <a:rPr lang="en-US"/>
              <a:t>10/11/2017</a:t>
            </a:r>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a:t>J. Ozelis | Test Infrastructure | Linac Suppt. Systems, Inst., Commiss.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sz="1200" smtClean="0"/>
            </a:lvl1pPr>
          </a:lstStyle>
          <a:p>
            <a:pPr>
              <a:defRPr/>
            </a:pPr>
            <a:r>
              <a:rPr lang="en-US"/>
              <a:t>10/11/2017</a:t>
            </a:r>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vl1pPr>
          </a:lstStyle>
          <a:p>
            <a:pPr>
              <a:defRPr/>
            </a:pPr>
            <a:r>
              <a:rPr lang="en-US"/>
              <a:t>J. Ozelis | Test Infrastructure | Linac Suppt. Systems, Inst., Commiss.</a:t>
            </a:r>
            <a:endParaRPr lang="en-US" b="1"/>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10/11/2017</a:t>
            </a:r>
            <a:endParaRPr lang="en-US" dirty="0"/>
          </a:p>
        </p:txBody>
      </p:sp>
      <p:sp>
        <p:nvSpPr>
          <p:cNvPr id="4" name="Footer Placeholder 3"/>
          <p:cNvSpPr>
            <a:spLocks noGrp="1"/>
          </p:cNvSpPr>
          <p:nvPr>
            <p:ph type="ftr" sz="quarter" idx="11"/>
          </p:nvPr>
        </p:nvSpPr>
        <p:spPr>
          <a:xfrm>
            <a:off x="1530601" y="6495482"/>
            <a:ext cx="5538537" cy="237285"/>
          </a:xfrm>
        </p:spPr>
        <p:txBody>
          <a:bodyPr/>
          <a:lstStyle/>
          <a:p>
            <a:pPr>
              <a:defRPr/>
            </a:pPr>
            <a:r>
              <a:rPr lang="en-US"/>
              <a:t>J. Ozelis | Test Infrastructure | Linac Suppt. Systems, Inst., Commiss.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1" name="Date Placeholder 10"/>
          <p:cNvSpPr>
            <a:spLocks noGrp="1"/>
          </p:cNvSpPr>
          <p:nvPr>
            <p:ph type="dt" sz="half" idx="10"/>
          </p:nvPr>
        </p:nvSpPr>
        <p:spPr/>
        <p:txBody>
          <a:bodyPr/>
          <a:lstStyle/>
          <a:p>
            <a:pPr>
              <a:defRPr/>
            </a:pPr>
            <a:r>
              <a:rPr lang="en-US"/>
              <a:t>10/11/2017</a:t>
            </a:r>
            <a:endParaRPr lang="en-US" dirty="0"/>
          </a:p>
        </p:txBody>
      </p:sp>
      <p:sp>
        <p:nvSpPr>
          <p:cNvPr id="12" name="Footer Placeholder 11"/>
          <p:cNvSpPr>
            <a:spLocks noGrp="1"/>
          </p:cNvSpPr>
          <p:nvPr>
            <p:ph type="ftr" sz="quarter" idx="11"/>
          </p:nvPr>
        </p:nvSpPr>
        <p:spPr>
          <a:xfrm>
            <a:off x="1530601" y="6495482"/>
            <a:ext cx="5538537" cy="242873"/>
          </a:xfrm>
        </p:spPr>
        <p:txBody>
          <a:bodyPr/>
          <a:lstStyle/>
          <a:p>
            <a:pPr>
              <a:defRPr/>
            </a:pPr>
            <a:r>
              <a:rPr lang="en-US"/>
              <a:t>J. Ozelis | Test Infrastructure | Linac Suppt. Systems, Inst., Commiss.</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10/11/2017</a:t>
            </a:r>
            <a:endParaRPr lang="en-US" dirty="0"/>
          </a:p>
        </p:txBody>
      </p:sp>
      <p:sp>
        <p:nvSpPr>
          <p:cNvPr id="11" name="Footer Placeholder 4"/>
          <p:cNvSpPr>
            <a:spLocks noGrp="1"/>
          </p:cNvSpPr>
          <p:nvPr>
            <p:ph type="ftr" sz="quarter" idx="3"/>
          </p:nvPr>
        </p:nvSpPr>
        <p:spPr>
          <a:xfrm>
            <a:off x="1530601" y="6495482"/>
            <a:ext cx="73673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Ozelis | Test Infrastructure | Linac Suppt. Systems, Inst., Commiss.</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 name="Picture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004021"/>
            <a:ext cx="4941110" cy="1529241"/>
          </a:xfrm>
        </p:spPr>
        <p:txBody>
          <a:bodyPr/>
          <a:lstStyle/>
          <a:p>
            <a:r>
              <a:rPr lang="en-US" dirty="0"/>
              <a:t>Joe </a:t>
            </a:r>
            <a:r>
              <a:rPr lang="en-US" dirty="0" err="1"/>
              <a:t>Ozelis</a:t>
            </a:r>
            <a:endParaRPr lang="en-US" dirty="0"/>
          </a:p>
          <a:p>
            <a:r>
              <a:rPr lang="en-US" dirty="0"/>
              <a:t>PIP-II Director’s Review</a:t>
            </a:r>
          </a:p>
          <a:p>
            <a:r>
              <a:rPr lang="en-US" dirty="0"/>
              <a:t>10-12 October 2017</a:t>
            </a:r>
          </a:p>
        </p:txBody>
      </p:sp>
      <p:sp>
        <p:nvSpPr>
          <p:cNvPr id="5" name="Text Placeholder 4"/>
          <p:cNvSpPr>
            <a:spLocks noGrp="1"/>
          </p:cNvSpPr>
          <p:nvPr>
            <p:ph type="body" sz="quarter" idx="11"/>
          </p:nvPr>
        </p:nvSpPr>
        <p:spPr>
          <a:xfrm>
            <a:off x="219719" y="4000972"/>
            <a:ext cx="8667106" cy="1003049"/>
          </a:xfrm>
        </p:spPr>
        <p:txBody>
          <a:bodyPr>
            <a:normAutofit/>
          </a:bodyPr>
          <a:lstStyle/>
          <a:p>
            <a:r>
              <a:rPr lang="en-US" dirty="0"/>
              <a:t>121.3.21  </a:t>
            </a:r>
            <a:r>
              <a:rPr lang="en-US" dirty="0" err="1"/>
              <a:t>Linac</a:t>
            </a:r>
            <a:r>
              <a:rPr lang="en-US" dirty="0"/>
              <a:t> - Test Infrastructure</a:t>
            </a:r>
          </a:p>
          <a:p>
            <a:r>
              <a:rPr lang="en-US" sz="1800" dirty="0" err="1"/>
              <a:t>Linac</a:t>
            </a:r>
            <a:r>
              <a:rPr lang="en-US" sz="1800" dirty="0"/>
              <a:t> Accelerator Support Systems, Installation and Commissioning</a:t>
            </a:r>
          </a:p>
        </p:txBody>
      </p:sp>
    </p:spTree>
    <p:extLst>
      <p:ext uri="{BB962C8B-B14F-4D97-AF65-F5344CB8AC3E}">
        <p14:creationId xmlns:p14="http://schemas.microsoft.com/office/powerpoint/2010/main" val="250681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PIP2IT – 121.3.21.3</a:t>
            </a:r>
          </a:p>
        </p:txBody>
      </p:sp>
      <p:sp>
        <p:nvSpPr>
          <p:cNvPr id="3" name="Content Placeholder 2"/>
          <p:cNvSpPr>
            <a:spLocks noGrp="1"/>
          </p:cNvSpPr>
          <p:nvPr>
            <p:ph idx="1"/>
          </p:nvPr>
        </p:nvSpPr>
        <p:spPr>
          <a:xfrm>
            <a:off x="228600" y="1043046"/>
            <a:ext cx="8686800" cy="5167749"/>
          </a:xfrm>
        </p:spPr>
        <p:txBody>
          <a:bodyPr>
            <a:normAutofit/>
          </a:bodyPr>
          <a:lstStyle/>
          <a:p>
            <a:r>
              <a:rPr lang="en-US" dirty="0"/>
              <a:t>PIP2IT (PIP2 Injector Test)</a:t>
            </a:r>
          </a:p>
          <a:p>
            <a:pPr lvl="1"/>
            <a:r>
              <a:rPr lang="en-US" sz="1800" dirty="0"/>
              <a:t>Full scale test of PIP-II front-end with beam</a:t>
            </a:r>
          </a:p>
          <a:p>
            <a:pPr lvl="1"/>
            <a:r>
              <a:rPr lang="en-US" sz="1800" dirty="0"/>
              <a:t>1</a:t>
            </a:r>
            <a:r>
              <a:rPr lang="en-US" sz="1800" baseline="30000" dirty="0"/>
              <a:t>st</a:t>
            </a:r>
            <a:r>
              <a:rPr lang="en-US" sz="1800" dirty="0"/>
              <a:t> 325 MHz </a:t>
            </a:r>
            <a:r>
              <a:rPr lang="en-US" sz="1800" dirty="0" err="1"/>
              <a:t>cryomodule</a:t>
            </a:r>
            <a:r>
              <a:rPr lang="en-US" sz="1800" dirty="0"/>
              <a:t> (SSR1) will be tested in PIP2IT as part of front-end test</a:t>
            </a:r>
          </a:p>
          <a:p>
            <a:pPr lvl="1"/>
            <a:r>
              <a:rPr lang="en-US" sz="1800" dirty="0"/>
              <a:t>PIP2IT will eventually be converted to RF test SSR2 cryomodules (no beam)</a:t>
            </a:r>
          </a:p>
          <a:p>
            <a:pPr lvl="1"/>
            <a:r>
              <a:rPr lang="en-US" sz="1800" dirty="0"/>
              <a:t>SSR1 test stand will require minimal modifications to accommodate SSR2 cryomodule testing </a:t>
            </a:r>
          </a:p>
          <a:p>
            <a:pPr lvl="1"/>
            <a:r>
              <a:rPr lang="en-US" sz="1800" dirty="0"/>
              <a:t>WBS Deliverable: PIP2IT ready to begin SSR2 </a:t>
            </a:r>
            <a:r>
              <a:rPr lang="en-US" sz="1800" dirty="0" err="1"/>
              <a:t>cryomodule</a:t>
            </a:r>
            <a:r>
              <a:rPr lang="en-US" sz="1800" dirty="0"/>
              <a:t> testing</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17" name="TextBox 16"/>
          <p:cNvSpPr txBox="1"/>
          <p:nvPr/>
        </p:nvSpPr>
        <p:spPr>
          <a:xfrm>
            <a:off x="1067742" y="3774988"/>
            <a:ext cx="2024411"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4"/>
                </a:solidFill>
              </a:rPr>
              <a:t>SSR 325MHz Test Stand</a:t>
            </a:r>
          </a:p>
        </p:txBody>
      </p:sp>
      <p:pic>
        <p:nvPicPr>
          <p:cNvPr id="19" name="Content Placeholder 6" descr="PXIE layout pic.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9419" y="4113227"/>
            <a:ext cx="5529097" cy="2036645"/>
          </a:xfrm>
          <a:prstGeom prst="rect">
            <a:avLst/>
          </a:prstGeom>
        </p:spPr>
      </p:pic>
      <p:sp>
        <p:nvSpPr>
          <p:cNvPr id="20" name="Rectangle 19"/>
          <p:cNvSpPr/>
          <p:nvPr/>
        </p:nvSpPr>
        <p:spPr>
          <a:xfrm>
            <a:off x="2183323" y="5320697"/>
            <a:ext cx="748991" cy="288894"/>
          </a:xfrm>
          <a:prstGeom prst="rect">
            <a:avLst/>
          </a:prstGeom>
          <a:solidFill>
            <a:srgbClr val="FF000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a:off x="1749287" y="4052304"/>
            <a:ext cx="808531" cy="1258003"/>
          </a:xfrm>
          <a:prstGeom prst="straightConnector1">
            <a:avLst/>
          </a:prstGeom>
          <a:ln>
            <a:solidFill>
              <a:schemeClr val="accent4">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399183" y="3655972"/>
            <a:ext cx="1398567" cy="307777"/>
          </a:xfrm>
          <a:prstGeom prst="rect">
            <a:avLst/>
          </a:prstGeom>
          <a:noFill/>
        </p:spPr>
        <p:txBody>
          <a:bodyPr wrap="square" rtlCol="0">
            <a:spAutoFit/>
          </a:bodyPr>
          <a:lstStyle/>
          <a:p>
            <a:r>
              <a:rPr lang="en-US" sz="1400" dirty="0"/>
              <a:t>PIP2IT Test Cave</a:t>
            </a:r>
          </a:p>
        </p:txBody>
      </p:sp>
      <p:cxnSp>
        <p:nvCxnSpPr>
          <p:cNvPr id="24" name="Straight Arrow Connector 23"/>
          <p:cNvCxnSpPr/>
          <p:nvPr/>
        </p:nvCxnSpPr>
        <p:spPr>
          <a:xfrm>
            <a:off x="3986997" y="3942982"/>
            <a:ext cx="503723" cy="1092844"/>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967409" y="5035826"/>
            <a:ext cx="4863548" cy="821635"/>
          </a:xfrm>
          <a:prstGeom prst="roundRect">
            <a:avLst/>
          </a:prstGeom>
          <a:noFill/>
          <a:ln w="476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3003" y="3674659"/>
            <a:ext cx="2692400" cy="2019300"/>
          </a:xfrm>
          <a:prstGeom prst="rect">
            <a:avLst/>
          </a:prstGeom>
        </p:spPr>
      </p:pic>
      <p:sp>
        <p:nvSpPr>
          <p:cNvPr id="18" name="TextBox 17"/>
          <p:cNvSpPr txBox="1"/>
          <p:nvPr/>
        </p:nvSpPr>
        <p:spPr>
          <a:xfrm>
            <a:off x="6782560" y="5703572"/>
            <a:ext cx="1464413" cy="307777"/>
          </a:xfrm>
          <a:prstGeom prst="rect">
            <a:avLst/>
          </a:prstGeom>
          <a:noFill/>
        </p:spPr>
        <p:txBody>
          <a:bodyPr wrap="square" rtlCol="0">
            <a:spAutoFit/>
          </a:bodyPr>
          <a:lstStyle/>
          <a:p>
            <a:r>
              <a:rPr lang="en-US" sz="1400" dirty="0"/>
              <a:t>PIP2 Injector Test</a:t>
            </a:r>
          </a:p>
        </p:txBody>
      </p:sp>
      <p:sp>
        <p:nvSpPr>
          <p:cNvPr id="10" name="Rectangle 9"/>
          <p:cNvSpPr/>
          <p:nvPr/>
        </p:nvSpPr>
        <p:spPr>
          <a:xfrm>
            <a:off x="3986997" y="5310307"/>
            <a:ext cx="292903" cy="112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48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PIP2IT – 121.3.21.3</a:t>
            </a:r>
          </a:p>
        </p:txBody>
      </p:sp>
      <p:sp>
        <p:nvSpPr>
          <p:cNvPr id="3" name="Content Placeholder 2"/>
          <p:cNvSpPr>
            <a:spLocks noGrp="1"/>
          </p:cNvSpPr>
          <p:nvPr>
            <p:ph idx="1"/>
          </p:nvPr>
        </p:nvSpPr>
        <p:spPr>
          <a:xfrm>
            <a:off x="228600" y="1043046"/>
            <a:ext cx="8686800" cy="5167749"/>
          </a:xfrm>
        </p:spPr>
        <p:txBody>
          <a:bodyPr>
            <a:normAutofit fontScale="92500" lnSpcReduction="20000"/>
          </a:bodyPr>
          <a:lstStyle/>
          <a:p>
            <a:r>
              <a:rPr lang="en-US" dirty="0"/>
              <a:t>Scope</a:t>
            </a:r>
          </a:p>
          <a:p>
            <a:pPr lvl="1"/>
            <a:r>
              <a:rPr lang="en-US" dirty="0"/>
              <a:t>After initial SSR1 cryomodule testing is complete, infrastructure will be modified to  accommodate testing PIP-II SSR2 cryomodules.</a:t>
            </a:r>
          </a:p>
          <a:p>
            <a:pPr lvl="2"/>
            <a:r>
              <a:rPr lang="en-US" dirty="0"/>
              <a:t>Cryogenic distribution, mechanical &amp; electrical infrastructure, controls, etc.</a:t>
            </a:r>
          </a:p>
          <a:p>
            <a:r>
              <a:rPr lang="en-US" dirty="0"/>
              <a:t>Design Maturity</a:t>
            </a:r>
          </a:p>
          <a:p>
            <a:pPr lvl="1"/>
            <a:r>
              <a:rPr lang="en-US" dirty="0"/>
              <a:t>The plan is at a conceptual stage and details are under development. Scope of work is similar in nature to configuring CMTS1 for LCLS-II testing, and all estimates are based on previous experience/costs from constructing and commissioning CMTS1 for LCLS-II</a:t>
            </a:r>
          </a:p>
          <a:p>
            <a:r>
              <a:rPr lang="en-US" dirty="0"/>
              <a:t>PIP2IT Infrastructure</a:t>
            </a:r>
          </a:p>
          <a:p>
            <a:pPr lvl="1"/>
            <a:r>
              <a:rPr lang="en-US" dirty="0"/>
              <a:t>This WBS also includes the general infrastructure associated with PIP2IT for FY18-FY20.  The estimates for this portion of the WBS are based on actual PIP2IT infrastructure costs from previous years</a:t>
            </a:r>
          </a:p>
          <a:p>
            <a:pPr marL="342900" lvl="1" indent="-342900">
              <a:buFont typeface="Arial" charset="0"/>
              <a:buChar char="•"/>
            </a:pPr>
            <a:r>
              <a:rPr lang="en-US" sz="2400" dirty="0"/>
              <a:t>There is an experienced team already in place that developed, operates and maintains all systems associated with PIP2IT and this same team of experts will be involved in the modification of PIP2IT for SSR2 testing</a:t>
            </a:r>
          </a:p>
          <a:p>
            <a:pPr marL="342900" lvl="1" indent="-342900">
              <a:buFont typeface="Arial" charset="0"/>
              <a:buChar char="•"/>
            </a:pPr>
            <a:endParaRPr lang="en-US" sz="2400" dirty="0"/>
          </a:p>
          <a:p>
            <a:endParaRPr lang="en-US" dirty="0"/>
          </a:p>
        </p:txBody>
      </p:sp>
      <p:sp>
        <p:nvSpPr>
          <p:cNvPr id="4" name="Date Placeholder 3"/>
          <p:cNvSpPr>
            <a:spLocks noGrp="1"/>
          </p:cNvSpPr>
          <p:nvPr>
            <p:ph type="dt" sz="half" idx="2"/>
          </p:nvPr>
        </p:nvSpPr>
        <p:spPr>
          <a:xfrm>
            <a:off x="736827" y="6495482"/>
            <a:ext cx="675368"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132649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STC – 121.3.21.1</a:t>
            </a:r>
          </a:p>
        </p:txBody>
      </p:sp>
      <p:sp>
        <p:nvSpPr>
          <p:cNvPr id="3" name="Content Placeholder 2"/>
          <p:cNvSpPr>
            <a:spLocks noGrp="1"/>
          </p:cNvSpPr>
          <p:nvPr>
            <p:ph idx="1"/>
          </p:nvPr>
        </p:nvSpPr>
        <p:spPr>
          <a:xfrm>
            <a:off x="228600" y="1043046"/>
            <a:ext cx="8686800" cy="5167749"/>
          </a:xfrm>
        </p:spPr>
        <p:txBody>
          <a:bodyPr>
            <a:normAutofit fontScale="92500"/>
          </a:bodyPr>
          <a:lstStyle/>
          <a:p>
            <a:r>
              <a:rPr lang="en-US" dirty="0">
                <a:solidFill>
                  <a:schemeClr val="accent6"/>
                </a:solidFill>
              </a:rPr>
              <a:t>The Spoke Test Cryostat (STC) was designed, and has been used, for testing 325MHz SSR1 cavities at 4K and 2K.</a:t>
            </a:r>
          </a:p>
          <a:p>
            <a:pPr lvl="1"/>
            <a:r>
              <a:rPr lang="en-US" dirty="0">
                <a:solidFill>
                  <a:schemeClr val="accent6"/>
                </a:solidFill>
              </a:rPr>
              <a:t>10kW Bruker SSA</a:t>
            </a:r>
          </a:p>
          <a:p>
            <a:pPr lvl="1"/>
            <a:r>
              <a:rPr lang="en-US" dirty="0">
                <a:solidFill>
                  <a:schemeClr val="accent6"/>
                </a:solidFill>
              </a:rPr>
              <a:t>200W Ophir SSA</a:t>
            </a:r>
          </a:p>
          <a:p>
            <a:pPr lvl="1"/>
            <a:r>
              <a:rPr lang="en-US" dirty="0">
                <a:solidFill>
                  <a:schemeClr val="accent6"/>
                </a:solidFill>
              </a:rPr>
              <a:t>Full complement of diagnostics, interlocks, controls, instrumentation  </a:t>
            </a:r>
          </a:p>
          <a:p>
            <a:r>
              <a:rPr lang="en-US" dirty="0">
                <a:solidFill>
                  <a:schemeClr val="accent6"/>
                </a:solidFill>
              </a:rPr>
              <a:t>STC is used for comprehensive “system-level” tests of </a:t>
            </a:r>
            <a:r>
              <a:rPr lang="en-US" dirty="0" err="1">
                <a:solidFill>
                  <a:schemeClr val="accent6"/>
                </a:solidFill>
              </a:rPr>
              <a:t>cavity+coupler+tuner</a:t>
            </a:r>
            <a:endParaRPr lang="en-US" dirty="0">
              <a:solidFill>
                <a:schemeClr val="accent6"/>
              </a:solidFill>
            </a:endParaRPr>
          </a:p>
          <a:p>
            <a:pPr lvl="1"/>
            <a:r>
              <a:rPr lang="en-US" dirty="0">
                <a:solidFill>
                  <a:schemeClr val="accent6"/>
                </a:solidFill>
              </a:rPr>
              <a:t>Jacketed cavity performance (gradient, Q</a:t>
            </a:r>
            <a:r>
              <a:rPr lang="en-US" baseline="-25000" dirty="0">
                <a:solidFill>
                  <a:schemeClr val="accent6"/>
                </a:solidFill>
              </a:rPr>
              <a:t>0</a:t>
            </a:r>
            <a:r>
              <a:rPr lang="en-US" dirty="0">
                <a:solidFill>
                  <a:schemeClr val="accent6"/>
                </a:solidFill>
              </a:rPr>
              <a:t>, FE, flux exclusion)</a:t>
            </a:r>
          </a:p>
          <a:p>
            <a:pPr lvl="1"/>
            <a:r>
              <a:rPr lang="en-US" dirty="0">
                <a:solidFill>
                  <a:schemeClr val="accent6"/>
                </a:solidFill>
              </a:rPr>
              <a:t>Coupler performance (power handling, thermal performance)</a:t>
            </a:r>
          </a:p>
          <a:p>
            <a:pPr lvl="1"/>
            <a:r>
              <a:rPr lang="en-US" dirty="0">
                <a:solidFill>
                  <a:schemeClr val="accent6"/>
                </a:solidFill>
              </a:rPr>
              <a:t>Tuner performance (range, resolution, hysteresis)</a:t>
            </a:r>
          </a:p>
          <a:p>
            <a:pPr lvl="1"/>
            <a:r>
              <a:rPr lang="en-US" dirty="0">
                <a:solidFill>
                  <a:schemeClr val="accent6"/>
                </a:solidFill>
              </a:rPr>
              <a:t>Microphonics/Resonance Control studies</a:t>
            </a:r>
          </a:p>
          <a:p>
            <a:pPr marL="342900" lvl="1" indent="-342900">
              <a:buFont typeface="Arial" charset="0"/>
              <a:buChar char="•"/>
            </a:pPr>
            <a:r>
              <a:rPr lang="en-US" sz="2400" dirty="0"/>
              <a:t>Presently in use testing cavities for SSR1 CM#1.</a:t>
            </a:r>
          </a:p>
          <a:p>
            <a:pPr marL="342900" lvl="1" indent="-342900">
              <a:buFont typeface="Arial" charset="0"/>
              <a:buChar char="•"/>
            </a:pPr>
            <a:r>
              <a:rPr lang="en-US" sz="2400" dirty="0"/>
              <a:t>Will be used for design verification studies and initial cryomodule cavity qualification for SSR1, SSR2, and HB650 cavities.</a:t>
            </a:r>
          </a:p>
          <a:p>
            <a:pPr marL="342900" lvl="1" indent="-342900">
              <a:buFont typeface="Arial" charset="0"/>
              <a:buChar char="•"/>
            </a:pPr>
            <a:endParaRPr lang="en-US" sz="2400" dirty="0"/>
          </a:p>
          <a:p>
            <a:endParaRPr lang="en-US" dirty="0"/>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60694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STC – 121.3.21.1</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pic>
        <p:nvPicPr>
          <p:cNvPr id="9" name="Content Placeholder 8"/>
          <p:cNvPicPr>
            <a:picLocks noGrp="1"/>
          </p:cNvPicPr>
          <p:nvPr>
            <p:ph idx="1"/>
          </p:nvPr>
        </p:nvPicPr>
        <p:blipFill rotWithShape="1">
          <a:blip r:embed="rId2" cstate="print">
            <a:extLst>
              <a:ext uri="{28A0092B-C50C-407E-A947-70E740481C1C}">
                <a14:useLocalDpi xmlns:a14="http://schemas.microsoft.com/office/drawing/2010/main" val="0"/>
              </a:ext>
            </a:extLst>
          </a:blip>
          <a:srcRect l="2246" t="4280" r="6150" b="11796"/>
          <a:stretch/>
        </p:blipFill>
        <p:spPr bwMode="auto">
          <a:xfrm rot="5400000">
            <a:off x="1599118" y="3848853"/>
            <a:ext cx="2545764" cy="2234588"/>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clrChange>
              <a:clrFrom>
                <a:srgbClr val="232528"/>
              </a:clrFrom>
              <a:clrTo>
                <a:srgbClr val="232528">
                  <a:alpha val="0"/>
                </a:srgbClr>
              </a:clrTo>
            </a:clrChange>
          </a:blip>
          <a:srcRect t="408"/>
          <a:stretch/>
        </p:blipFill>
        <p:spPr bwMode="auto">
          <a:xfrm>
            <a:off x="285883" y="1066799"/>
            <a:ext cx="1762452" cy="273150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4">
            <a:clrChange>
              <a:clrFrom>
                <a:srgbClr val="232528"/>
              </a:clrFrom>
              <a:clrTo>
                <a:srgbClr val="232528">
                  <a:alpha val="0"/>
                </a:srgbClr>
              </a:clrTo>
            </a:clrChange>
          </a:blip>
          <a:stretch>
            <a:fillRect/>
          </a:stretch>
        </p:blipFill>
        <p:spPr>
          <a:xfrm>
            <a:off x="3982100" y="400838"/>
            <a:ext cx="2385600" cy="3035974"/>
          </a:xfrm>
          <a:prstGeom prst="rect">
            <a:avLst/>
          </a:prstGeom>
        </p:spPr>
      </p:pic>
      <p:pic>
        <p:nvPicPr>
          <p:cNvPr id="12" name="Picture 11"/>
          <p:cNvPicPr/>
          <p:nvPr/>
        </p:nvPicPr>
        <p:blipFill>
          <a:blip r:embed="rId5">
            <a:clrChange>
              <a:clrFrom>
                <a:srgbClr val="232528"/>
              </a:clrFrom>
              <a:clrTo>
                <a:srgbClr val="232528">
                  <a:alpha val="0"/>
                </a:srgbClr>
              </a:clrTo>
            </a:clrChange>
          </a:blip>
          <a:stretch>
            <a:fillRect/>
          </a:stretch>
        </p:blipFill>
        <p:spPr>
          <a:xfrm>
            <a:off x="6463206" y="2172309"/>
            <a:ext cx="2187735" cy="1683445"/>
          </a:xfrm>
          <a:prstGeom prst="rect">
            <a:avLst/>
          </a:prstGeom>
        </p:spPr>
      </p:pic>
      <p:sp>
        <p:nvSpPr>
          <p:cNvPr id="13" name="TextBox 12"/>
          <p:cNvSpPr txBox="1"/>
          <p:nvPr/>
        </p:nvSpPr>
        <p:spPr>
          <a:xfrm>
            <a:off x="2093718" y="1066799"/>
            <a:ext cx="1816341" cy="830997"/>
          </a:xfrm>
          <a:prstGeom prst="rect">
            <a:avLst/>
          </a:prstGeom>
          <a:noFill/>
        </p:spPr>
        <p:txBody>
          <a:bodyPr wrap="square" rtlCol="0">
            <a:spAutoFit/>
          </a:bodyPr>
          <a:lstStyle/>
          <a:p>
            <a:r>
              <a:rPr lang="en-US" sz="1600" dirty="0"/>
              <a:t>Existing STC cryostat as used for SSR1 cavity testing</a:t>
            </a:r>
          </a:p>
        </p:txBody>
      </p:sp>
      <p:cxnSp>
        <p:nvCxnSpPr>
          <p:cNvPr id="15" name="Straight Arrow Connector 14"/>
          <p:cNvCxnSpPr>
            <a:stCxn id="13" idx="2"/>
            <a:endCxn id="10" idx="3"/>
          </p:cNvCxnSpPr>
          <p:nvPr/>
        </p:nvCxnSpPr>
        <p:spPr>
          <a:xfrm flipH="1">
            <a:off x="2048335" y="1897796"/>
            <a:ext cx="953554" cy="534758"/>
          </a:xfrm>
          <a:prstGeom prst="straightConnector1">
            <a:avLst/>
          </a:prstGeom>
          <a:ln w="254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flipH="1">
            <a:off x="2739771" y="1897796"/>
            <a:ext cx="262118" cy="1939869"/>
          </a:xfrm>
          <a:prstGeom prst="straightConnector1">
            <a:avLst/>
          </a:prstGeom>
          <a:ln w="254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5883" y="4304365"/>
            <a:ext cx="1245855" cy="338554"/>
          </a:xfrm>
          <a:prstGeom prst="rect">
            <a:avLst/>
          </a:prstGeom>
          <a:noFill/>
        </p:spPr>
        <p:txBody>
          <a:bodyPr wrap="square" rtlCol="0">
            <a:spAutoFit/>
          </a:bodyPr>
          <a:lstStyle/>
          <a:p>
            <a:r>
              <a:rPr lang="en-US" sz="1600" dirty="0"/>
              <a:t>SSR1 cavity</a:t>
            </a:r>
          </a:p>
        </p:txBody>
      </p:sp>
      <p:cxnSp>
        <p:nvCxnSpPr>
          <p:cNvPr id="20" name="Straight Arrow Connector 19"/>
          <p:cNvCxnSpPr>
            <a:stCxn id="19" idx="0"/>
          </p:cNvCxnSpPr>
          <p:nvPr/>
        </p:nvCxnSpPr>
        <p:spPr>
          <a:xfrm flipV="1">
            <a:off x="908811" y="3124774"/>
            <a:ext cx="145014" cy="1179591"/>
          </a:xfrm>
          <a:prstGeom prst="straightConnector1">
            <a:avLst/>
          </a:prstGeom>
          <a:ln w="254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401463" y="1084859"/>
            <a:ext cx="2558044" cy="830997"/>
          </a:xfrm>
          <a:prstGeom prst="rect">
            <a:avLst/>
          </a:prstGeom>
          <a:noFill/>
        </p:spPr>
        <p:txBody>
          <a:bodyPr wrap="square" rtlCol="0">
            <a:spAutoFit/>
          </a:bodyPr>
          <a:lstStyle/>
          <a:p>
            <a:r>
              <a:rPr lang="en-US" sz="1600" dirty="0"/>
              <a:t>STC cryostat modified with extension to accommodate 650MHz cavities.</a:t>
            </a:r>
          </a:p>
        </p:txBody>
      </p:sp>
      <p:cxnSp>
        <p:nvCxnSpPr>
          <p:cNvPr id="24" name="Straight Arrow Connector 23"/>
          <p:cNvCxnSpPr/>
          <p:nvPr/>
        </p:nvCxnSpPr>
        <p:spPr>
          <a:xfrm flipH="1">
            <a:off x="6096000" y="1482297"/>
            <a:ext cx="367206" cy="415499"/>
          </a:xfrm>
          <a:prstGeom prst="straightConnector1">
            <a:avLst/>
          </a:prstGeom>
          <a:ln w="22225">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255767" y="1886745"/>
            <a:ext cx="180014" cy="859386"/>
          </a:xfrm>
          <a:prstGeom prst="straightConnector1">
            <a:avLst/>
          </a:prstGeom>
          <a:ln w="254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pic>
        <p:nvPicPr>
          <p:cNvPr id="28" name="Picture 27"/>
          <p:cNvPicPr/>
          <p:nvPr/>
        </p:nvPicPr>
        <p:blipFill rotWithShape="1">
          <a:blip r:embed="rId6">
            <a:clrChange>
              <a:clrFrom>
                <a:srgbClr val="232528"/>
              </a:clrFrom>
              <a:clrTo>
                <a:srgbClr val="232528">
                  <a:alpha val="0"/>
                </a:srgbClr>
              </a:clrTo>
            </a:clrChange>
          </a:blip>
          <a:srcRect l="6702"/>
          <a:stretch/>
        </p:blipFill>
        <p:spPr bwMode="auto">
          <a:xfrm>
            <a:off x="4868483" y="4270717"/>
            <a:ext cx="1859915" cy="1983105"/>
          </a:xfrm>
          <a:prstGeom prst="rect">
            <a:avLst/>
          </a:prstGeom>
          <a:ln>
            <a:noFill/>
          </a:ln>
          <a:extLst>
            <a:ext uri="{53640926-AAD7-44D8-BBD7-CCE9431645EC}">
              <a14:shadowObscured xmlns:a14="http://schemas.microsoft.com/office/drawing/2010/main"/>
            </a:ext>
          </a:extLst>
        </p:spPr>
      </p:pic>
      <p:pic>
        <p:nvPicPr>
          <p:cNvPr id="29" name="Picture 28"/>
          <p:cNvPicPr/>
          <p:nvPr/>
        </p:nvPicPr>
        <p:blipFill>
          <a:blip r:embed="rId7">
            <a:clrChange>
              <a:clrFrom>
                <a:srgbClr val="232528"/>
              </a:clrFrom>
              <a:clrTo>
                <a:srgbClr val="232528">
                  <a:alpha val="0"/>
                </a:srgbClr>
              </a:clrTo>
            </a:clrChange>
          </a:blip>
          <a:stretch>
            <a:fillRect/>
          </a:stretch>
        </p:blipFill>
        <p:spPr>
          <a:xfrm>
            <a:off x="7072163" y="4507129"/>
            <a:ext cx="1303978" cy="1597158"/>
          </a:xfrm>
          <a:prstGeom prst="rect">
            <a:avLst/>
          </a:prstGeom>
        </p:spPr>
      </p:pic>
      <p:sp>
        <p:nvSpPr>
          <p:cNvPr id="31" name="TextBox 30"/>
          <p:cNvSpPr txBox="1"/>
          <p:nvPr/>
        </p:nvSpPr>
        <p:spPr>
          <a:xfrm>
            <a:off x="4178769" y="3537486"/>
            <a:ext cx="2558044" cy="584775"/>
          </a:xfrm>
          <a:prstGeom prst="rect">
            <a:avLst/>
          </a:prstGeom>
          <a:noFill/>
        </p:spPr>
        <p:txBody>
          <a:bodyPr wrap="square" rtlCol="0">
            <a:spAutoFit/>
          </a:bodyPr>
          <a:lstStyle/>
          <a:p>
            <a:r>
              <a:rPr lang="en-US" sz="1600" dirty="0"/>
              <a:t>Existing cryostat modified with extended He piping,</a:t>
            </a:r>
          </a:p>
        </p:txBody>
      </p:sp>
      <p:sp>
        <p:nvSpPr>
          <p:cNvPr id="32" name="TextBox 31"/>
          <p:cNvSpPr txBox="1"/>
          <p:nvPr/>
        </p:nvSpPr>
        <p:spPr>
          <a:xfrm>
            <a:off x="6736813" y="4168575"/>
            <a:ext cx="1822938" cy="338554"/>
          </a:xfrm>
          <a:prstGeom prst="rect">
            <a:avLst/>
          </a:prstGeom>
          <a:noFill/>
        </p:spPr>
        <p:txBody>
          <a:bodyPr wrap="square" rtlCol="0">
            <a:spAutoFit/>
          </a:bodyPr>
          <a:lstStyle/>
          <a:p>
            <a:r>
              <a:rPr lang="en-US" sz="1600" dirty="0"/>
              <a:t>Cryostat extension</a:t>
            </a:r>
          </a:p>
        </p:txBody>
      </p:sp>
    </p:spTree>
    <p:extLst>
      <p:ext uri="{BB962C8B-B14F-4D97-AF65-F5344CB8AC3E}">
        <p14:creationId xmlns:p14="http://schemas.microsoft.com/office/powerpoint/2010/main" val="170259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STC – 121.3.21.1</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9" name="Content Placeholder 2"/>
          <p:cNvSpPr txBox="1">
            <a:spLocks/>
          </p:cNvSpPr>
          <p:nvPr/>
        </p:nvSpPr>
        <p:spPr>
          <a:xfrm>
            <a:off x="222250" y="1110650"/>
            <a:ext cx="8686800" cy="5167749"/>
          </a:xfrm>
          <a:prstGeom prst="rect">
            <a:avLst/>
          </a:prstGeom>
        </p:spPr>
        <p:txBody>
          <a:bodyPr lIns="0" tIns="0" rIns="0" bIns="0">
            <a:normAutofit fontScale="77500" lnSpcReduction="20000"/>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Scope</a:t>
            </a:r>
          </a:p>
          <a:p>
            <a:pPr lvl="1"/>
            <a:r>
              <a:rPr lang="en-US" dirty="0"/>
              <a:t>After SSR1 CM#1 cavity testing is completed, infrastructure will be modified to accommodate testing 650MHz elliptical cavities, and SSR2 cavities.</a:t>
            </a:r>
          </a:p>
          <a:p>
            <a:pPr lvl="2"/>
            <a:r>
              <a:rPr lang="en-US" dirty="0"/>
              <a:t>Cryostat modifications (lengthening cryostat, modifying support structure, modifying LHe header)</a:t>
            </a:r>
          </a:p>
          <a:p>
            <a:pPr lvl="2"/>
            <a:r>
              <a:rPr lang="en-US" dirty="0"/>
              <a:t>Installation of 650MHz RF distribution and integration of existing 650MHz IOT with controls/interlocks (covered under WBS 121.3.9.4.1, in parallel with this activity)</a:t>
            </a:r>
          </a:p>
          <a:p>
            <a:pPr lvl="2"/>
            <a:r>
              <a:rPr lang="en-US" dirty="0"/>
              <a:t>No changes to cryogenics, instrumentation, or vacuum systems</a:t>
            </a:r>
          </a:p>
          <a:p>
            <a:r>
              <a:rPr lang="en-US" dirty="0"/>
              <a:t>Design Maturity</a:t>
            </a:r>
          </a:p>
          <a:p>
            <a:pPr lvl="1"/>
            <a:r>
              <a:rPr lang="en-US" dirty="0"/>
              <a:t>The plan is at an advanced stage. Components for cryostat modification/extension have been designed and are on order. (FDR/PRR held February 2017)</a:t>
            </a:r>
          </a:p>
          <a:p>
            <a:r>
              <a:rPr lang="en-US" dirty="0"/>
              <a:t>Deliverable/Schedule</a:t>
            </a:r>
          </a:p>
          <a:p>
            <a:pPr lvl="1"/>
            <a:r>
              <a:rPr lang="en-US" dirty="0"/>
              <a:t>A modified STC capable of testing dressed HB 650MHz Elliptical cavities and SSR2 cavities.</a:t>
            </a:r>
          </a:p>
          <a:p>
            <a:pPr lvl="1"/>
            <a:r>
              <a:rPr lang="en-US" dirty="0"/>
              <a:t>Modifications will commence with the completion of the SSR1 CM1 cavity testing program in 3QFY18, and completion (cryo commissioning) is expected 3 months later, in time to test the first jacketed HB650 (</a:t>
            </a:r>
            <a:r>
              <a:rPr lang="en-US" dirty="0">
                <a:latin typeface="Symbol" panose="05050102010706020507" pitchFamily="18" charset="2"/>
              </a:rPr>
              <a:t>b</a:t>
            </a:r>
            <a:r>
              <a:rPr lang="en-US" dirty="0"/>
              <a:t>=0.9) cavity.</a:t>
            </a:r>
          </a:p>
          <a:p>
            <a:pPr marL="342900" lvl="1" indent="-342900">
              <a:buFont typeface="Arial" charset="0"/>
              <a:buChar char="•"/>
            </a:pPr>
            <a:r>
              <a:rPr lang="en-US" sz="2400" dirty="0"/>
              <a:t>There is an experienced team already in place that developed, operates and maintains all systems associated with STC and this same team of experts is involved in the modification of STC for HB 650MHz Elliptical and SSR2 cavity testing.</a:t>
            </a:r>
          </a:p>
          <a:p>
            <a:pPr marL="342900" lvl="1" indent="-342900">
              <a:buFont typeface="Arial" charset="0"/>
              <a:buChar char="•"/>
            </a:pPr>
            <a:endParaRPr lang="en-US" sz="2400" dirty="0"/>
          </a:p>
          <a:p>
            <a:endParaRPr lang="en-US" dirty="0"/>
          </a:p>
        </p:txBody>
      </p:sp>
    </p:spTree>
    <p:extLst>
      <p:ext uri="{BB962C8B-B14F-4D97-AF65-F5344CB8AC3E}">
        <p14:creationId xmlns:p14="http://schemas.microsoft.com/office/powerpoint/2010/main" val="3102263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Interfaces</a:t>
            </a:r>
          </a:p>
        </p:txBody>
      </p:sp>
      <p:sp>
        <p:nvSpPr>
          <p:cNvPr id="3" name="Content Placeholder 2"/>
          <p:cNvSpPr>
            <a:spLocks noGrp="1"/>
          </p:cNvSpPr>
          <p:nvPr>
            <p:ph idx="1"/>
          </p:nvPr>
        </p:nvSpPr>
        <p:spPr/>
        <p:txBody>
          <a:bodyPr>
            <a:normAutofit fontScale="92500" lnSpcReduction="10000"/>
          </a:bodyPr>
          <a:lstStyle/>
          <a:p>
            <a:r>
              <a:rPr lang="en-US" dirty="0"/>
              <a:t>All of the Test Infrastructure facilities involve installing and commissioning the infrastructure necessary to test cavities/</a:t>
            </a:r>
            <a:r>
              <a:rPr lang="en-US" dirty="0" err="1"/>
              <a:t>cryomodules</a:t>
            </a:r>
            <a:r>
              <a:rPr lang="en-US" dirty="0"/>
              <a:t>.  As such, they must interface with all the sub-systems necessary for testing :</a:t>
            </a:r>
          </a:p>
          <a:p>
            <a:pPr lvl="1"/>
            <a:r>
              <a:rPr lang="en-US" dirty="0"/>
              <a:t>Cryogenics</a:t>
            </a:r>
          </a:p>
          <a:p>
            <a:pPr lvl="1"/>
            <a:r>
              <a:rPr lang="en-US" dirty="0"/>
              <a:t>Utilities (water, air, nitrogen)</a:t>
            </a:r>
          </a:p>
          <a:p>
            <a:pPr lvl="1"/>
            <a:r>
              <a:rPr lang="en-US" dirty="0"/>
              <a:t>RF Power</a:t>
            </a:r>
          </a:p>
          <a:p>
            <a:pPr lvl="1"/>
            <a:r>
              <a:rPr lang="en-US" dirty="0"/>
              <a:t>Controls</a:t>
            </a:r>
          </a:p>
          <a:p>
            <a:pPr lvl="1"/>
            <a:r>
              <a:rPr lang="en-US" dirty="0"/>
              <a:t>LLRF</a:t>
            </a:r>
          </a:p>
          <a:p>
            <a:pPr lvl="1"/>
            <a:r>
              <a:rPr lang="en-US" dirty="0"/>
              <a:t>Safety systems (interlocks, access controls)</a:t>
            </a:r>
          </a:p>
          <a:p>
            <a:pPr lvl="1"/>
            <a:r>
              <a:rPr lang="en-US" dirty="0"/>
              <a:t>Vacuum systems (beamline, coupler, insulating) </a:t>
            </a:r>
          </a:p>
          <a:p>
            <a:r>
              <a:rPr lang="en-US" dirty="0"/>
              <a:t>As their requirements and designs become finalized, documents for CMTS1 and PIP2IT will be prepared detailing these interfaces based upon the Interface Specifications developed for the relevant CMs as well as the existing support systems.</a:t>
            </a:r>
          </a:p>
          <a:p>
            <a:pPr lvl="2"/>
            <a:endParaRPr lang="en-US" dirty="0"/>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229949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3" name="Content Placeholder 2"/>
          <p:cNvSpPr>
            <a:spLocks noGrp="1"/>
          </p:cNvSpPr>
          <p:nvPr>
            <p:ph idx="1"/>
          </p:nvPr>
        </p:nvSpPr>
        <p:spPr>
          <a:xfrm>
            <a:off x="228600" y="1043046"/>
            <a:ext cx="8672513" cy="5259142"/>
          </a:xfrm>
        </p:spPr>
        <p:txBody>
          <a:bodyPr>
            <a:normAutofit fontScale="92500" lnSpcReduction="20000"/>
          </a:bodyPr>
          <a:lstStyle/>
          <a:p>
            <a:r>
              <a:rPr lang="en-US" dirty="0">
                <a:solidFill>
                  <a:schemeClr val="accent6"/>
                </a:solidFill>
              </a:rPr>
              <a:t>The construction/operation of all the Test Infrastructure facilities will be in full compliance with the PIP-II ISM program (</a:t>
            </a:r>
            <a:r>
              <a:rPr lang="en-US" dirty="0" err="1">
                <a:solidFill>
                  <a:schemeClr val="accent6"/>
                </a:solidFill>
              </a:rPr>
              <a:t>DocDb</a:t>
            </a:r>
            <a:r>
              <a:rPr lang="en-US" dirty="0">
                <a:solidFill>
                  <a:schemeClr val="accent6"/>
                </a:solidFill>
              </a:rPr>
              <a:t> # 141).</a:t>
            </a:r>
          </a:p>
          <a:p>
            <a:r>
              <a:rPr lang="en-US" dirty="0">
                <a:solidFill>
                  <a:schemeClr val="accent6"/>
                </a:solidFill>
              </a:rPr>
              <a:t>Construction/assembly activities use the appropriate Hazard Analyses and Work Planning processes, LOTO procedures, etc.</a:t>
            </a:r>
          </a:p>
          <a:p>
            <a:r>
              <a:rPr lang="en-US" dirty="0">
                <a:solidFill>
                  <a:schemeClr val="accent6"/>
                </a:solidFill>
              </a:rPr>
              <a:t>Procurement, fabrication, and acceptance of components will follow the Project’s QA Plan (</a:t>
            </a:r>
            <a:r>
              <a:rPr lang="en-US" dirty="0" err="1">
                <a:solidFill>
                  <a:schemeClr val="accent6"/>
                </a:solidFill>
              </a:rPr>
              <a:t>DocDB</a:t>
            </a:r>
            <a:r>
              <a:rPr lang="en-US" dirty="0">
                <a:solidFill>
                  <a:schemeClr val="accent6"/>
                </a:solidFill>
              </a:rPr>
              <a:t> # 142) utilizing established Project/Division mechanisms regarding acceptance testing, control of non-conformances, vendor feedback, etc.</a:t>
            </a:r>
          </a:p>
          <a:p>
            <a:r>
              <a:rPr lang="en-US" dirty="0">
                <a:solidFill>
                  <a:schemeClr val="accent6"/>
                </a:solidFill>
              </a:rPr>
              <a:t>Prior to commissioning any new systems/facilities, a series of reviews and approvals take place, culminating in an official Operational Readiness Clearance (ORC) approval.</a:t>
            </a:r>
          </a:p>
          <a:p>
            <a:pPr lvl="1"/>
            <a:r>
              <a:rPr lang="en-US" dirty="0">
                <a:solidFill>
                  <a:schemeClr val="accent6"/>
                </a:solidFill>
              </a:rPr>
              <a:t>These reviews cover systems such as:</a:t>
            </a:r>
          </a:p>
          <a:p>
            <a:pPr lvl="2"/>
            <a:r>
              <a:rPr lang="en-US" dirty="0">
                <a:solidFill>
                  <a:schemeClr val="accent6"/>
                </a:solidFill>
              </a:rPr>
              <a:t>Oxygen Deficiency Hazards (ODH)</a:t>
            </a:r>
          </a:p>
          <a:p>
            <a:pPr lvl="2"/>
            <a:r>
              <a:rPr lang="en-US" dirty="0">
                <a:solidFill>
                  <a:schemeClr val="accent6"/>
                </a:solidFill>
              </a:rPr>
              <a:t>Radiation Shielding/Radiation Safety</a:t>
            </a:r>
          </a:p>
          <a:p>
            <a:pPr lvl="2"/>
            <a:r>
              <a:rPr lang="en-US" dirty="0">
                <a:solidFill>
                  <a:schemeClr val="accent6"/>
                </a:solidFill>
              </a:rPr>
              <a:t>Interlocks (PPS)</a:t>
            </a:r>
          </a:p>
          <a:p>
            <a:pPr lvl="2"/>
            <a:r>
              <a:rPr lang="en-US" dirty="0">
                <a:solidFill>
                  <a:schemeClr val="accent6"/>
                </a:solidFill>
              </a:rPr>
              <a:t>Machine (Device) Protection Systems</a:t>
            </a:r>
          </a:p>
          <a:p>
            <a:pPr lvl="2"/>
            <a:r>
              <a:rPr lang="en-US" dirty="0">
                <a:solidFill>
                  <a:schemeClr val="accent6"/>
                </a:solidFill>
              </a:rPr>
              <a:t>Mechanical &amp; Electrical Safety </a:t>
            </a:r>
          </a:p>
          <a:p>
            <a:pPr lvl="2"/>
            <a:r>
              <a:rPr lang="en-US" dirty="0">
                <a:solidFill>
                  <a:schemeClr val="accent6"/>
                </a:solidFill>
              </a:rPr>
              <a:t>Cryogenic Safety</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#4</a:t>
            </a:r>
          </a:p>
        </p:txBody>
      </p:sp>
    </p:spTree>
    <p:extLst>
      <p:ext uri="{BB962C8B-B14F-4D97-AF65-F5344CB8AC3E}">
        <p14:creationId xmlns:p14="http://schemas.microsoft.com/office/powerpoint/2010/main" val="1937627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 Summary</a:t>
            </a:r>
          </a:p>
        </p:txBody>
      </p:sp>
      <p:sp>
        <p:nvSpPr>
          <p:cNvPr id="3" name="Content Placeholder 2"/>
          <p:cNvSpPr>
            <a:spLocks noGrp="1"/>
          </p:cNvSpPr>
          <p:nvPr>
            <p:ph idx="1"/>
          </p:nvPr>
        </p:nvSpPr>
        <p:spPr>
          <a:xfrm>
            <a:off x="228600" y="4240306"/>
            <a:ext cx="8672513" cy="1790608"/>
          </a:xfrm>
        </p:spPr>
        <p:txBody>
          <a:bodyPr/>
          <a:lstStyle/>
          <a:p>
            <a:r>
              <a:rPr lang="en-US" dirty="0">
                <a:solidFill>
                  <a:schemeClr val="accent6"/>
                </a:solidFill>
              </a:rPr>
              <a:t>All relevant BOE </a:t>
            </a:r>
            <a:r>
              <a:rPr lang="en-US" dirty="0"/>
              <a:t>Documents (estimate roll-ups, WBS dictionaries, descriptions) exist and have been reviewed and approved.</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graphicFrame>
        <p:nvGraphicFramePr>
          <p:cNvPr id="8" name="Table 7"/>
          <p:cNvGraphicFramePr>
            <a:graphicFrameLocks noGrp="1"/>
          </p:cNvGraphicFramePr>
          <p:nvPr>
            <p:extLst>
              <p:ext uri="{D42A27DB-BD31-4B8C-83A1-F6EECF244321}">
                <p14:modId xmlns:p14="http://schemas.microsoft.com/office/powerpoint/2010/main" val="3846720209"/>
              </p:ext>
            </p:extLst>
          </p:nvPr>
        </p:nvGraphicFramePr>
        <p:xfrm>
          <a:off x="315310" y="1397000"/>
          <a:ext cx="8479065" cy="2595880"/>
        </p:xfrm>
        <a:graphic>
          <a:graphicData uri="http://schemas.openxmlformats.org/drawingml/2006/table">
            <a:tbl>
              <a:tblPr firstRow="1" bandRow="1">
                <a:tableStyleId>{5C22544A-7EE6-4342-B048-85BDC9FD1C3A}</a:tableStyleId>
              </a:tblPr>
              <a:tblGrid>
                <a:gridCol w="1687610">
                  <a:extLst>
                    <a:ext uri="{9D8B030D-6E8A-4147-A177-3AD203B41FA5}">
                      <a16:colId xmlns:a16="http://schemas.microsoft.com/office/drawing/2014/main" val="20000"/>
                    </a:ext>
                  </a:extLst>
                </a:gridCol>
                <a:gridCol w="5616011">
                  <a:extLst>
                    <a:ext uri="{9D8B030D-6E8A-4147-A177-3AD203B41FA5}">
                      <a16:colId xmlns:a16="http://schemas.microsoft.com/office/drawing/2014/main" val="20001"/>
                    </a:ext>
                  </a:extLst>
                </a:gridCol>
                <a:gridCol w="1175444">
                  <a:extLst>
                    <a:ext uri="{9D8B030D-6E8A-4147-A177-3AD203B41FA5}">
                      <a16:colId xmlns:a16="http://schemas.microsoft.com/office/drawing/2014/main" val="20002"/>
                    </a:ext>
                  </a:extLst>
                </a:gridCol>
              </a:tblGrid>
              <a:tr h="370840">
                <a:tc>
                  <a:txBody>
                    <a:bodyPr/>
                    <a:lstStyle/>
                    <a:p>
                      <a:r>
                        <a:rPr lang="en-US" dirty="0"/>
                        <a:t>WBS Number</a:t>
                      </a:r>
                    </a:p>
                  </a:txBody>
                  <a:tcPr/>
                </a:tc>
                <a:tc>
                  <a:txBody>
                    <a:bodyPr/>
                    <a:lstStyle/>
                    <a:p>
                      <a:r>
                        <a:rPr lang="en-US" dirty="0"/>
                        <a:t>Title</a:t>
                      </a:r>
                    </a:p>
                  </a:txBody>
                  <a:tcPr/>
                </a:tc>
                <a:tc>
                  <a:txBody>
                    <a:bodyPr/>
                    <a:lstStyle/>
                    <a:p>
                      <a:r>
                        <a:rPr lang="en-US" dirty="0" err="1"/>
                        <a:t>Docdb</a:t>
                      </a:r>
                      <a:r>
                        <a:rPr lang="en-US" dirty="0"/>
                        <a:t> #</a:t>
                      </a:r>
                    </a:p>
                  </a:txBody>
                  <a:tcPr/>
                </a:tc>
                <a:extLst>
                  <a:ext uri="{0D108BD9-81ED-4DB2-BD59-A6C34878D82A}">
                    <a16:rowId xmlns:a16="http://schemas.microsoft.com/office/drawing/2014/main" val="10000"/>
                  </a:ext>
                </a:extLst>
              </a:tr>
              <a:tr h="370840">
                <a:tc>
                  <a:txBody>
                    <a:bodyPr/>
                    <a:lstStyle/>
                    <a:p>
                      <a:r>
                        <a:rPr lang="en-US" dirty="0"/>
                        <a:t>121.3.21.1.2</a:t>
                      </a:r>
                    </a:p>
                  </a:txBody>
                  <a:tcPr/>
                </a:tc>
                <a:tc>
                  <a:txBody>
                    <a:bodyPr/>
                    <a:lstStyle/>
                    <a:p>
                      <a:r>
                        <a:rPr lang="en-US" dirty="0"/>
                        <a:t>Test Infrastructure STC PM and Coordination</a:t>
                      </a:r>
                    </a:p>
                  </a:txBody>
                  <a:tcPr/>
                </a:tc>
                <a:tc>
                  <a:txBody>
                    <a:bodyPr/>
                    <a:lstStyle/>
                    <a:p>
                      <a:r>
                        <a:rPr lang="en-US" dirty="0"/>
                        <a:t>851</a:t>
                      </a:r>
                    </a:p>
                  </a:txBody>
                  <a:tcPr/>
                </a:tc>
                <a:extLst>
                  <a:ext uri="{0D108BD9-81ED-4DB2-BD59-A6C34878D82A}">
                    <a16:rowId xmlns:a16="http://schemas.microsoft.com/office/drawing/2014/main" val="238994402"/>
                  </a:ext>
                </a:extLst>
              </a:tr>
              <a:tr h="370840">
                <a:tc>
                  <a:txBody>
                    <a:bodyPr/>
                    <a:lstStyle/>
                    <a:p>
                      <a:r>
                        <a:rPr lang="en-US" dirty="0"/>
                        <a:t>121.3.21.1.3-5</a:t>
                      </a:r>
                    </a:p>
                  </a:txBody>
                  <a:tcPr/>
                </a:tc>
                <a:tc>
                  <a:txBody>
                    <a:bodyPr/>
                    <a:lstStyle/>
                    <a:p>
                      <a:r>
                        <a:rPr lang="en-US" dirty="0"/>
                        <a:t>Test Infrastructure STC Design, Prep, IIC</a:t>
                      </a:r>
                    </a:p>
                  </a:txBody>
                  <a:tcPr/>
                </a:tc>
                <a:tc>
                  <a:txBody>
                    <a:bodyPr/>
                    <a:lstStyle/>
                    <a:p>
                      <a:r>
                        <a:rPr lang="en-US" dirty="0"/>
                        <a:t>857</a:t>
                      </a:r>
                    </a:p>
                  </a:txBody>
                  <a:tcPr/>
                </a:tc>
                <a:extLst>
                  <a:ext uri="{0D108BD9-81ED-4DB2-BD59-A6C34878D82A}">
                    <a16:rowId xmlns:a16="http://schemas.microsoft.com/office/drawing/2014/main" val="2717921953"/>
                  </a:ext>
                </a:extLst>
              </a:tr>
              <a:tr h="370840">
                <a:tc>
                  <a:txBody>
                    <a:bodyPr/>
                    <a:lstStyle/>
                    <a:p>
                      <a:r>
                        <a:rPr lang="en-US" dirty="0"/>
                        <a:t>121.3.21.2.2</a:t>
                      </a:r>
                    </a:p>
                  </a:txBody>
                  <a:tcPr/>
                </a:tc>
                <a:tc>
                  <a:txBody>
                    <a:bodyPr/>
                    <a:lstStyle/>
                    <a:p>
                      <a:r>
                        <a:rPr lang="en-US" dirty="0"/>
                        <a:t>Test Infrastructure CMTS PM and Coordination</a:t>
                      </a:r>
                    </a:p>
                  </a:txBody>
                  <a:tcPr/>
                </a:tc>
                <a:tc>
                  <a:txBody>
                    <a:bodyPr/>
                    <a:lstStyle/>
                    <a:p>
                      <a:r>
                        <a:rPr lang="en-US" dirty="0"/>
                        <a:t>839</a:t>
                      </a:r>
                    </a:p>
                  </a:txBody>
                  <a:tcPr/>
                </a:tc>
                <a:extLst>
                  <a:ext uri="{0D108BD9-81ED-4DB2-BD59-A6C34878D82A}">
                    <a16:rowId xmlns:a16="http://schemas.microsoft.com/office/drawing/2014/main" val="10001"/>
                  </a:ext>
                </a:extLst>
              </a:tr>
              <a:tr h="370840">
                <a:tc>
                  <a:txBody>
                    <a:bodyPr/>
                    <a:lstStyle/>
                    <a:p>
                      <a:r>
                        <a:rPr lang="en-US" dirty="0"/>
                        <a:t>121.3.21.2.3-5</a:t>
                      </a:r>
                    </a:p>
                  </a:txBody>
                  <a:tcPr/>
                </a:tc>
                <a:tc>
                  <a:txBody>
                    <a:bodyPr/>
                    <a:lstStyle/>
                    <a:p>
                      <a:r>
                        <a:rPr lang="en-US" dirty="0"/>
                        <a:t>Test Infrastructure CMTS Design, Prep, IIC</a:t>
                      </a:r>
                    </a:p>
                  </a:txBody>
                  <a:tcPr/>
                </a:tc>
                <a:tc>
                  <a:txBody>
                    <a:bodyPr/>
                    <a:lstStyle/>
                    <a:p>
                      <a:r>
                        <a:rPr lang="en-US" dirty="0"/>
                        <a:t>842</a:t>
                      </a:r>
                    </a:p>
                  </a:txBody>
                  <a:tcPr/>
                </a:tc>
                <a:extLst>
                  <a:ext uri="{0D108BD9-81ED-4DB2-BD59-A6C34878D82A}">
                    <a16:rowId xmlns:a16="http://schemas.microsoft.com/office/drawing/2014/main" val="1460095010"/>
                  </a:ext>
                </a:extLst>
              </a:tr>
              <a:tr h="370840">
                <a:tc>
                  <a:txBody>
                    <a:bodyPr/>
                    <a:lstStyle/>
                    <a:p>
                      <a:r>
                        <a:rPr lang="en-US" dirty="0"/>
                        <a:t>121.3.21.3.2</a:t>
                      </a:r>
                    </a:p>
                  </a:txBody>
                  <a:tcPr/>
                </a:tc>
                <a:tc>
                  <a:txBody>
                    <a:bodyPr/>
                    <a:lstStyle/>
                    <a:p>
                      <a:r>
                        <a:rPr lang="en-US" dirty="0"/>
                        <a:t>Test Infrastructure</a:t>
                      </a:r>
                      <a:r>
                        <a:rPr lang="en-US" baseline="0" dirty="0"/>
                        <a:t> PIP2IT Mods</a:t>
                      </a:r>
                      <a:r>
                        <a:rPr lang="en-US" dirty="0"/>
                        <a:t> PM and Coordination</a:t>
                      </a:r>
                    </a:p>
                  </a:txBody>
                  <a:tcPr/>
                </a:tc>
                <a:tc>
                  <a:txBody>
                    <a:bodyPr/>
                    <a:lstStyle/>
                    <a:p>
                      <a:r>
                        <a:rPr lang="en-US" dirty="0"/>
                        <a:t>845</a:t>
                      </a:r>
                    </a:p>
                  </a:txBody>
                  <a:tcPr/>
                </a:tc>
                <a:extLst>
                  <a:ext uri="{0D108BD9-81ED-4DB2-BD59-A6C34878D82A}">
                    <a16:rowId xmlns:a16="http://schemas.microsoft.com/office/drawing/2014/main" val="1762609348"/>
                  </a:ext>
                </a:extLst>
              </a:tr>
              <a:tr h="370840">
                <a:tc>
                  <a:txBody>
                    <a:bodyPr/>
                    <a:lstStyle/>
                    <a:p>
                      <a:r>
                        <a:rPr lang="en-US" dirty="0"/>
                        <a:t>121.3.21.3.3-5</a:t>
                      </a:r>
                    </a:p>
                  </a:txBody>
                  <a:tcPr/>
                </a:tc>
                <a:tc>
                  <a:txBody>
                    <a:bodyPr/>
                    <a:lstStyle/>
                    <a:p>
                      <a:r>
                        <a:rPr lang="en-US" dirty="0"/>
                        <a:t>Test Infrastructure PIP2IT Mods Design, Prep, IIC</a:t>
                      </a:r>
                    </a:p>
                  </a:txBody>
                  <a:tcPr/>
                </a:tc>
                <a:tc>
                  <a:txBody>
                    <a:bodyPr/>
                    <a:lstStyle/>
                    <a:p>
                      <a:r>
                        <a:rPr lang="en-US" dirty="0"/>
                        <a:t>848</a:t>
                      </a:r>
                    </a:p>
                  </a:txBody>
                  <a:tcPr/>
                </a:tc>
                <a:extLst>
                  <a:ext uri="{0D108BD9-81ED-4DB2-BD59-A6C34878D82A}">
                    <a16:rowId xmlns:a16="http://schemas.microsoft.com/office/drawing/2014/main" val="3998385798"/>
                  </a:ext>
                </a:extLst>
              </a:tr>
            </a:tbl>
          </a:graphicData>
        </a:graphic>
      </p:graphicFrame>
    </p:spTree>
    <p:extLst>
      <p:ext uri="{BB962C8B-B14F-4D97-AF65-F5344CB8AC3E}">
        <p14:creationId xmlns:p14="http://schemas.microsoft.com/office/powerpoint/2010/main" val="1336817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8" name="Picture 7"/>
          <p:cNvPicPr>
            <a:picLocks noChangeAspect="1"/>
          </p:cNvPicPr>
          <p:nvPr/>
        </p:nvPicPr>
        <p:blipFill>
          <a:blip r:embed="rId2"/>
          <a:stretch>
            <a:fillRect/>
          </a:stretch>
        </p:blipFill>
        <p:spPr>
          <a:xfrm>
            <a:off x="244928" y="1125234"/>
            <a:ext cx="8686800" cy="3074136"/>
          </a:xfrm>
          <a:prstGeom prst="rect">
            <a:avLst/>
          </a:prstGeom>
        </p:spPr>
      </p:pic>
    </p:spTree>
    <p:extLst>
      <p:ext uri="{BB962C8B-B14F-4D97-AF65-F5344CB8AC3E}">
        <p14:creationId xmlns:p14="http://schemas.microsoft.com/office/powerpoint/2010/main" val="1301012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and Estimate Maturity</a:t>
            </a:r>
          </a:p>
        </p:txBody>
      </p:sp>
      <p:sp>
        <p:nvSpPr>
          <p:cNvPr id="3" name="Content Placeholder 2"/>
          <p:cNvSpPr>
            <a:spLocks noGrp="1"/>
          </p:cNvSpPr>
          <p:nvPr>
            <p:ph idx="1"/>
          </p:nvPr>
        </p:nvSpPr>
        <p:spPr>
          <a:xfrm>
            <a:off x="242887" y="4260094"/>
            <a:ext cx="8672513" cy="1667739"/>
          </a:xfrm>
        </p:spPr>
        <p:txBody>
          <a:bodyPr>
            <a:normAutofit fontScale="92500" lnSpcReduction="10000"/>
          </a:bodyPr>
          <a:lstStyle/>
          <a:p>
            <a:r>
              <a:rPr lang="en-US" dirty="0"/>
              <a:t>Costs are essentially evenly split between labor and M&amp;S.</a:t>
            </a:r>
          </a:p>
          <a:p>
            <a:r>
              <a:rPr lang="en-US" dirty="0"/>
              <a:t>Most cost estimates (labor and M&amp;S) are at the preliminary stage reflecting the conceptual design of the CMTS and PIP2IT modifications.</a:t>
            </a:r>
          </a:p>
          <a:p>
            <a:pPr lvl="1"/>
            <a:r>
              <a:rPr lang="en-US" dirty="0"/>
              <a:t>Exception is STC Modifications, which is at an advanced stage.</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10" name="TextBox 9"/>
          <p:cNvSpPr txBox="1"/>
          <p:nvPr/>
        </p:nvSpPr>
        <p:spPr>
          <a:xfrm>
            <a:off x="726393" y="3650985"/>
            <a:ext cx="7455877" cy="276999"/>
          </a:xfrm>
          <a:prstGeom prst="rect">
            <a:avLst/>
          </a:prstGeom>
          <a:noFill/>
        </p:spPr>
        <p:txBody>
          <a:bodyPr wrap="square" rtlCol="0">
            <a:spAutoFit/>
          </a:bodyPr>
          <a:lstStyle/>
          <a:p>
            <a:r>
              <a:rPr lang="en-US" sz="1200" dirty="0">
                <a:solidFill>
                  <a:srgbClr val="4E4E4E"/>
                </a:solidFill>
              </a:rPr>
              <a:t>P6 Base Costs = BOE + Overheads + Escalation</a:t>
            </a:r>
          </a:p>
        </p:txBody>
      </p:sp>
      <p:pic>
        <p:nvPicPr>
          <p:cNvPr id="9" name="Picture 8"/>
          <p:cNvPicPr>
            <a:picLocks noChangeAspect="1"/>
          </p:cNvPicPr>
          <p:nvPr/>
        </p:nvPicPr>
        <p:blipFill>
          <a:blip r:embed="rId2"/>
          <a:stretch>
            <a:fillRect/>
          </a:stretch>
        </p:blipFill>
        <p:spPr>
          <a:xfrm>
            <a:off x="214313" y="1079259"/>
            <a:ext cx="8686800" cy="2556205"/>
          </a:xfrm>
          <a:prstGeom prst="rect">
            <a:avLst/>
          </a:prstGeom>
        </p:spPr>
      </p:pic>
    </p:spTree>
    <p:extLst>
      <p:ext uri="{BB962C8B-B14F-4D97-AF65-F5344CB8AC3E}">
        <p14:creationId xmlns:p14="http://schemas.microsoft.com/office/powerpoint/2010/main" val="30988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lnSpcReduction="10000"/>
          </a:bodyPr>
          <a:lstStyle/>
          <a:p>
            <a:r>
              <a:rPr lang="en-US" dirty="0">
                <a:solidFill>
                  <a:schemeClr val="accent6"/>
                </a:solidFill>
              </a:rPr>
              <a:t>Requirements</a:t>
            </a:r>
          </a:p>
          <a:p>
            <a:r>
              <a:rPr lang="en-US" dirty="0">
                <a:solidFill>
                  <a:schemeClr val="accent6"/>
                </a:solidFill>
              </a:rPr>
              <a:t>Test Infrastructure</a:t>
            </a:r>
          </a:p>
          <a:p>
            <a:pPr lvl="1"/>
            <a:r>
              <a:rPr lang="en-US" dirty="0">
                <a:solidFill>
                  <a:schemeClr val="accent6"/>
                </a:solidFill>
              </a:rPr>
              <a:t>CMTS1</a:t>
            </a:r>
          </a:p>
          <a:p>
            <a:pPr lvl="1"/>
            <a:r>
              <a:rPr lang="en-US" dirty="0">
                <a:solidFill>
                  <a:schemeClr val="accent6"/>
                </a:solidFill>
              </a:rPr>
              <a:t>PIP2IT</a:t>
            </a:r>
          </a:p>
          <a:p>
            <a:pPr lvl="1"/>
            <a:r>
              <a:rPr lang="en-US" dirty="0">
                <a:solidFill>
                  <a:schemeClr val="accent6"/>
                </a:solidFill>
              </a:rPr>
              <a:t>STC</a:t>
            </a:r>
          </a:p>
          <a:p>
            <a:pPr lvl="1"/>
            <a:r>
              <a:rPr lang="en-US" dirty="0">
                <a:solidFill>
                  <a:schemeClr val="accent6"/>
                </a:solidFill>
              </a:rPr>
              <a:t>VTS</a:t>
            </a:r>
          </a:p>
          <a:p>
            <a:r>
              <a:rPr lang="en-US" dirty="0">
                <a:solidFill>
                  <a:schemeClr val="accent6"/>
                </a:solidFill>
              </a:rPr>
              <a:t>Scope/Deliverables/Technical Progress</a:t>
            </a:r>
          </a:p>
          <a:p>
            <a:r>
              <a:rPr lang="en-US" dirty="0">
                <a:solidFill>
                  <a:schemeClr val="accent6"/>
                </a:solidFill>
              </a:rPr>
              <a:t>Interfaces</a:t>
            </a:r>
          </a:p>
          <a:p>
            <a:r>
              <a:rPr lang="en-US" dirty="0">
                <a:solidFill>
                  <a:schemeClr val="accent6"/>
                </a:solidFill>
              </a:rPr>
              <a:t>ESH&amp;Q</a:t>
            </a:r>
          </a:p>
          <a:p>
            <a:r>
              <a:rPr lang="en-US" dirty="0">
                <a:solidFill>
                  <a:schemeClr val="accent6"/>
                </a:solidFill>
              </a:rPr>
              <a:t>Cost</a:t>
            </a:r>
          </a:p>
          <a:p>
            <a:r>
              <a:rPr lang="en-US" dirty="0">
                <a:solidFill>
                  <a:schemeClr val="accent6"/>
                </a:solidFill>
              </a:rPr>
              <a:t>Schedule</a:t>
            </a:r>
          </a:p>
          <a:p>
            <a:r>
              <a:rPr lang="en-US" dirty="0">
                <a:solidFill>
                  <a:schemeClr val="accent6"/>
                </a:solidFill>
              </a:rPr>
              <a:t>Summary</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99846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Profile – P6 Base Cost Only</a:t>
            </a:r>
          </a:p>
        </p:txBody>
      </p:sp>
      <p:sp>
        <p:nvSpPr>
          <p:cNvPr id="3" name="Content Placeholder 2"/>
          <p:cNvSpPr>
            <a:spLocks noGrp="1"/>
          </p:cNvSpPr>
          <p:nvPr>
            <p:ph idx="1"/>
          </p:nvPr>
        </p:nvSpPr>
        <p:spPr>
          <a:xfrm>
            <a:off x="222250" y="5524807"/>
            <a:ext cx="8672513" cy="735315"/>
          </a:xfrm>
        </p:spPr>
        <p:txBody>
          <a:bodyPr>
            <a:normAutofit/>
          </a:bodyPr>
          <a:lstStyle/>
          <a:p>
            <a:r>
              <a:rPr lang="en-US" sz="2200" dirty="0"/>
              <a:t>Cost profile reflects need to prepare the Test Infrastructure at an earlier stage in the project, to meet availability requirements.</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12" name="TextBox 11"/>
          <p:cNvSpPr txBox="1"/>
          <p:nvPr/>
        </p:nvSpPr>
        <p:spPr>
          <a:xfrm>
            <a:off x="1503484" y="5196258"/>
            <a:ext cx="7455877" cy="276999"/>
          </a:xfrm>
          <a:prstGeom prst="rect">
            <a:avLst/>
          </a:prstGeom>
          <a:noFill/>
        </p:spPr>
        <p:txBody>
          <a:bodyPr wrap="square" rtlCol="0">
            <a:spAutoFit/>
          </a:bodyPr>
          <a:lstStyle/>
          <a:p>
            <a:r>
              <a:rPr lang="en-US" sz="1200" dirty="0">
                <a:solidFill>
                  <a:srgbClr val="4E4E4E"/>
                </a:solidFill>
              </a:rPr>
              <a:t>P6 Base Costs = BOE + Overheads + Escalation</a:t>
            </a:r>
          </a:p>
        </p:txBody>
      </p:sp>
      <p:graphicFrame>
        <p:nvGraphicFramePr>
          <p:cNvPr id="11" name="Chart 10">
            <a:extLst>
              <a:ext uri="{FF2B5EF4-FFF2-40B4-BE49-F238E27FC236}">
                <a16:creationId xmlns:a16="http://schemas.microsoft.com/office/drawing/2014/main" id="{9A0E529C-2B3C-4529-9ED7-97314A34DF5A}"/>
              </a:ext>
            </a:extLst>
          </p:cNvPr>
          <p:cNvGraphicFramePr>
            <a:graphicFrameLocks/>
          </p:cNvGraphicFramePr>
          <p:nvPr>
            <p:extLst/>
          </p:nvPr>
        </p:nvGraphicFramePr>
        <p:xfrm>
          <a:off x="1329770" y="893652"/>
          <a:ext cx="6449291" cy="4332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6512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a:t>
            </a:r>
          </a:p>
        </p:txBody>
      </p:sp>
      <p:sp>
        <p:nvSpPr>
          <p:cNvPr id="3" name="Content Placeholder 2"/>
          <p:cNvSpPr>
            <a:spLocks noGrp="1"/>
          </p:cNvSpPr>
          <p:nvPr>
            <p:ph idx="1"/>
          </p:nvPr>
        </p:nvSpPr>
        <p:spPr>
          <a:xfrm>
            <a:off x="222250" y="5073162"/>
            <a:ext cx="8672513" cy="1221521"/>
          </a:xfrm>
        </p:spPr>
        <p:txBody>
          <a:bodyPr>
            <a:normAutofit lnSpcReduction="10000"/>
          </a:bodyPr>
          <a:lstStyle/>
          <a:p>
            <a:r>
              <a:rPr lang="en-US" sz="2000" dirty="0"/>
              <a:t>Labor profile indicates about  2:1 ratio of Tech to Engineer labor, reflective of the nature of the project.</a:t>
            </a:r>
          </a:p>
          <a:p>
            <a:r>
              <a:rPr lang="en-US" sz="2000" dirty="0"/>
              <a:t>Engineering effort (as a %) remains higher </a:t>
            </a:r>
            <a:r>
              <a:rPr lang="en-US" sz="2000"/>
              <a:t>in FY20-22 </a:t>
            </a:r>
            <a:r>
              <a:rPr lang="en-US" sz="2000" dirty="0"/>
              <a:t>due to ORC preparations, commissioning, initial ops.</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graphicFrame>
        <p:nvGraphicFramePr>
          <p:cNvPr id="10" name="Chart 9">
            <a:extLst>
              <a:ext uri="{FF2B5EF4-FFF2-40B4-BE49-F238E27FC236}">
                <a16:creationId xmlns:a16="http://schemas.microsoft.com/office/drawing/2014/main" id="{C0EAD1B4-82EE-4608-9693-68734C8C11CF}"/>
              </a:ext>
            </a:extLst>
          </p:cNvPr>
          <p:cNvGraphicFramePr>
            <a:graphicFrameLocks/>
          </p:cNvGraphicFramePr>
          <p:nvPr>
            <p:extLst/>
          </p:nvPr>
        </p:nvGraphicFramePr>
        <p:xfrm>
          <a:off x="783436" y="1101885"/>
          <a:ext cx="6760363" cy="37704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7320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 Test Infrastructure</a:t>
            </a:r>
          </a:p>
        </p:txBody>
      </p:sp>
      <p:sp>
        <p:nvSpPr>
          <p:cNvPr id="4" name="Date Placeholder 3"/>
          <p:cNvSpPr>
            <a:spLocks noGrp="1"/>
          </p:cNvSpPr>
          <p:nvPr>
            <p:ph type="dt" sz="half" idx="2"/>
          </p:nvPr>
        </p:nvSpPr>
        <p:spPr>
          <a:xfrm>
            <a:off x="636588" y="6497074"/>
            <a:ext cx="775607" cy="190707"/>
          </a:xfrm>
        </p:spPr>
        <p:txBody>
          <a:bodyPr/>
          <a:lstStyle/>
          <a:p>
            <a:pPr>
              <a:defRPr/>
            </a:pPr>
            <a:r>
              <a:rPr lang="en-US" dirty="0"/>
              <a:t>10/11/2017</a:t>
            </a:r>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grpSp>
        <p:nvGrpSpPr>
          <p:cNvPr id="8" name="Group 7"/>
          <p:cNvGrpSpPr/>
          <p:nvPr/>
        </p:nvGrpSpPr>
        <p:grpSpPr>
          <a:xfrm>
            <a:off x="185177" y="933939"/>
            <a:ext cx="8475025" cy="5204102"/>
            <a:chOff x="-32658" y="964864"/>
            <a:chExt cx="9198430" cy="5740953"/>
          </a:xfrm>
        </p:grpSpPr>
        <p:pic>
          <p:nvPicPr>
            <p:cNvPr id="11" name="Picture 10"/>
            <p:cNvPicPr>
              <a:picLocks noChangeAspect="1"/>
            </p:cNvPicPr>
            <p:nvPr/>
          </p:nvPicPr>
          <p:blipFill>
            <a:blip r:embed="rId3"/>
            <a:stretch>
              <a:fillRect/>
            </a:stretch>
          </p:blipFill>
          <p:spPr>
            <a:xfrm>
              <a:off x="0" y="2252779"/>
              <a:ext cx="9133114" cy="689184"/>
            </a:xfrm>
            <a:prstGeom prst="rect">
              <a:avLst/>
            </a:prstGeom>
            <a:ln>
              <a:noFill/>
            </a:ln>
          </p:spPr>
        </p:pic>
        <p:pic>
          <p:nvPicPr>
            <p:cNvPr id="13" name="Picture 12"/>
            <p:cNvPicPr>
              <a:picLocks noChangeAspect="1"/>
            </p:cNvPicPr>
            <p:nvPr/>
          </p:nvPicPr>
          <p:blipFill>
            <a:blip r:embed="rId4"/>
            <a:stretch>
              <a:fillRect/>
            </a:stretch>
          </p:blipFill>
          <p:spPr>
            <a:xfrm>
              <a:off x="0" y="2941963"/>
              <a:ext cx="9165772" cy="848032"/>
            </a:xfrm>
            <a:prstGeom prst="rect">
              <a:avLst/>
            </a:prstGeom>
            <a:ln>
              <a:noFill/>
            </a:ln>
          </p:spPr>
        </p:pic>
        <p:pic>
          <p:nvPicPr>
            <p:cNvPr id="14" name="Picture 13"/>
            <p:cNvPicPr>
              <a:picLocks noChangeAspect="1"/>
            </p:cNvPicPr>
            <p:nvPr/>
          </p:nvPicPr>
          <p:blipFill>
            <a:blip r:embed="rId5"/>
            <a:stretch>
              <a:fillRect/>
            </a:stretch>
          </p:blipFill>
          <p:spPr>
            <a:xfrm>
              <a:off x="-10886" y="964864"/>
              <a:ext cx="9144000" cy="1292221"/>
            </a:xfrm>
            <a:prstGeom prst="rect">
              <a:avLst/>
            </a:prstGeom>
            <a:ln>
              <a:noFill/>
            </a:ln>
          </p:spPr>
        </p:pic>
        <p:pic>
          <p:nvPicPr>
            <p:cNvPr id="16" name="Picture 15"/>
            <p:cNvPicPr>
              <a:picLocks noChangeAspect="1"/>
            </p:cNvPicPr>
            <p:nvPr/>
          </p:nvPicPr>
          <p:blipFill>
            <a:blip r:embed="rId6"/>
            <a:stretch>
              <a:fillRect/>
            </a:stretch>
          </p:blipFill>
          <p:spPr>
            <a:xfrm>
              <a:off x="-10886" y="3913400"/>
              <a:ext cx="9144000" cy="1336336"/>
            </a:xfrm>
            <a:prstGeom prst="rect">
              <a:avLst/>
            </a:prstGeom>
          </p:spPr>
        </p:pic>
        <p:pic>
          <p:nvPicPr>
            <p:cNvPr id="17" name="Picture 16"/>
            <p:cNvPicPr>
              <a:picLocks noChangeAspect="1"/>
            </p:cNvPicPr>
            <p:nvPr/>
          </p:nvPicPr>
          <p:blipFill>
            <a:blip r:embed="rId7"/>
            <a:stretch>
              <a:fillRect/>
            </a:stretch>
          </p:blipFill>
          <p:spPr>
            <a:xfrm>
              <a:off x="-21772" y="5249736"/>
              <a:ext cx="9176658" cy="664571"/>
            </a:xfrm>
            <a:prstGeom prst="rect">
              <a:avLst/>
            </a:prstGeom>
          </p:spPr>
        </p:pic>
        <p:pic>
          <p:nvPicPr>
            <p:cNvPr id="18" name="Picture 17"/>
            <p:cNvPicPr>
              <a:picLocks noChangeAspect="1"/>
            </p:cNvPicPr>
            <p:nvPr/>
          </p:nvPicPr>
          <p:blipFill>
            <a:blip r:embed="rId8"/>
            <a:stretch>
              <a:fillRect/>
            </a:stretch>
          </p:blipFill>
          <p:spPr>
            <a:xfrm>
              <a:off x="-32658" y="5855777"/>
              <a:ext cx="9187544" cy="850040"/>
            </a:xfrm>
            <a:prstGeom prst="rect">
              <a:avLst/>
            </a:prstGeom>
          </p:spPr>
        </p:pic>
      </p:grpSp>
      <p:sp>
        <p:nvSpPr>
          <p:cNvPr id="3" name="TextBox 2"/>
          <p:cNvSpPr txBox="1"/>
          <p:nvPr/>
        </p:nvSpPr>
        <p:spPr>
          <a:xfrm>
            <a:off x="2112579" y="4081389"/>
            <a:ext cx="2459421" cy="369332"/>
          </a:xfrm>
          <a:prstGeom prst="rect">
            <a:avLst/>
          </a:prstGeom>
          <a:noFill/>
        </p:spPr>
        <p:txBody>
          <a:bodyPr wrap="square" rtlCol="0">
            <a:spAutoFit/>
          </a:bodyPr>
          <a:lstStyle/>
          <a:p>
            <a:r>
              <a:rPr lang="en-US" sz="1800" b="1" dirty="0">
                <a:solidFill>
                  <a:srgbClr val="7030A0"/>
                </a:solidFill>
              </a:rPr>
              <a:t>STC Modifications</a:t>
            </a:r>
          </a:p>
        </p:txBody>
      </p:sp>
      <p:sp>
        <p:nvSpPr>
          <p:cNvPr id="15" name="TextBox 14"/>
          <p:cNvSpPr txBox="1"/>
          <p:nvPr/>
        </p:nvSpPr>
        <p:spPr>
          <a:xfrm>
            <a:off x="4892278" y="4686964"/>
            <a:ext cx="2459421" cy="369332"/>
          </a:xfrm>
          <a:prstGeom prst="rect">
            <a:avLst/>
          </a:prstGeom>
          <a:noFill/>
        </p:spPr>
        <p:txBody>
          <a:bodyPr wrap="square" rtlCol="0">
            <a:spAutoFit/>
          </a:bodyPr>
          <a:lstStyle/>
          <a:p>
            <a:r>
              <a:rPr lang="en-US" sz="1800" b="1" dirty="0">
                <a:solidFill>
                  <a:srgbClr val="7030A0"/>
                </a:solidFill>
              </a:rPr>
              <a:t>CMTS Modifications</a:t>
            </a:r>
          </a:p>
        </p:txBody>
      </p:sp>
      <p:sp>
        <p:nvSpPr>
          <p:cNvPr id="19" name="TextBox 18"/>
          <p:cNvSpPr txBox="1"/>
          <p:nvPr/>
        </p:nvSpPr>
        <p:spPr>
          <a:xfrm>
            <a:off x="3704150" y="5631848"/>
            <a:ext cx="3542448" cy="369332"/>
          </a:xfrm>
          <a:prstGeom prst="rect">
            <a:avLst/>
          </a:prstGeom>
          <a:noFill/>
        </p:spPr>
        <p:txBody>
          <a:bodyPr wrap="square" rtlCol="0">
            <a:spAutoFit/>
          </a:bodyPr>
          <a:lstStyle/>
          <a:p>
            <a:r>
              <a:rPr lang="en-US" sz="1800" b="1" dirty="0">
                <a:solidFill>
                  <a:srgbClr val="7030A0"/>
                </a:solidFill>
              </a:rPr>
              <a:t>PIP2IT Preparations for SSR2</a:t>
            </a:r>
          </a:p>
        </p:txBody>
      </p:sp>
    </p:spTree>
    <p:extLst>
      <p:ext uri="{BB962C8B-B14F-4D97-AF65-F5344CB8AC3E}">
        <p14:creationId xmlns:p14="http://schemas.microsoft.com/office/powerpoint/2010/main" val="398394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228600" y="1043046"/>
            <a:ext cx="8672513" cy="5250178"/>
          </a:xfrm>
        </p:spPr>
        <p:txBody>
          <a:bodyPr>
            <a:normAutofit fontScale="92500" lnSpcReduction="20000"/>
          </a:bodyPr>
          <a:lstStyle/>
          <a:p>
            <a:r>
              <a:rPr lang="en-US" dirty="0">
                <a:solidFill>
                  <a:schemeClr val="accent6"/>
                </a:solidFill>
              </a:rPr>
              <a:t>Fermilab currently operates an array of world-class SRF test facilities, all of which are critical to the success of the PIP-II project.</a:t>
            </a:r>
          </a:p>
          <a:p>
            <a:r>
              <a:rPr lang="en-US" dirty="0">
                <a:solidFill>
                  <a:schemeClr val="accent6"/>
                </a:solidFill>
              </a:rPr>
              <a:t>Several of the existing Test Facilities will require various modifications to accommodate PIP-II components.</a:t>
            </a:r>
          </a:p>
          <a:p>
            <a:r>
              <a:rPr lang="en-US" dirty="0">
                <a:solidFill>
                  <a:schemeClr val="accent6"/>
                </a:solidFill>
              </a:rPr>
              <a:t>The specific details of the modifications for PIP-II exist at the conceptual (and in some cases advanced) level, being similar in nature to the current and historical use of this Test Infrastructure for LCLS-II, ILC, etc.</a:t>
            </a:r>
          </a:p>
          <a:p>
            <a:pPr lvl="1"/>
            <a:r>
              <a:rPr lang="en-US" dirty="0">
                <a:solidFill>
                  <a:schemeClr val="accent6"/>
                </a:solidFill>
              </a:rPr>
              <a:t>All cost and schedule estimates are based on historical data from initial construction or recent modifications of these facilities and are well understood.</a:t>
            </a:r>
          </a:p>
          <a:p>
            <a:pPr lvl="1"/>
            <a:r>
              <a:rPr lang="en-US" dirty="0">
                <a:solidFill>
                  <a:schemeClr val="accent6"/>
                </a:solidFill>
              </a:rPr>
              <a:t>Experienced personnel, many of whom have been involved in the original development, construction, and operation of these facilities, are in place and available to carry out the modifications and operation.</a:t>
            </a:r>
          </a:p>
          <a:p>
            <a:pPr lvl="1"/>
            <a:r>
              <a:rPr lang="en-US" dirty="0">
                <a:solidFill>
                  <a:schemeClr val="accent6"/>
                </a:solidFill>
              </a:rPr>
              <a:t>Activities are planned so that modifications are completed and can be commissioned before cavities and cryomodules arrive for testing. </a:t>
            </a:r>
          </a:p>
          <a:p>
            <a:r>
              <a:rPr lang="en-US" dirty="0">
                <a:solidFill>
                  <a:schemeClr val="accent6"/>
                </a:solidFill>
              </a:rPr>
              <a:t>We are ready to proceed to CD-1</a:t>
            </a:r>
          </a:p>
        </p:txBody>
      </p:sp>
      <p:sp>
        <p:nvSpPr>
          <p:cNvPr id="4" name="Date Placeholder 3"/>
          <p:cNvSpPr>
            <a:spLocks noGrp="1"/>
          </p:cNvSpPr>
          <p:nvPr>
            <p:ph type="dt" sz="half" idx="2"/>
          </p:nvPr>
        </p:nvSpPr>
        <p:spPr>
          <a:xfrm>
            <a:off x="636588" y="6495482"/>
            <a:ext cx="775607" cy="29408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1487812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195088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a:xfrm>
            <a:off x="222250" y="968428"/>
            <a:ext cx="8672513" cy="5268107"/>
          </a:xfrm>
        </p:spPr>
        <p:txBody>
          <a:bodyPr>
            <a:normAutofit fontScale="92500" lnSpcReduction="10000"/>
          </a:bodyPr>
          <a:lstStyle/>
          <a:p>
            <a:r>
              <a:rPr lang="en-US" dirty="0"/>
              <a:t>PIP-II Manager for Test Infrastructure at Meson Detector Building (STC@MDB)</a:t>
            </a:r>
          </a:p>
          <a:p>
            <a:pPr lvl="1"/>
            <a:r>
              <a:rPr lang="en-US" dirty="0"/>
              <a:t>WBS 121.3.21.1</a:t>
            </a:r>
          </a:p>
          <a:p>
            <a:r>
              <a:rPr lang="en-US" dirty="0"/>
              <a:t>Sr. Engineering Physicist, joined FNAL in 1989</a:t>
            </a:r>
          </a:p>
          <a:p>
            <a:pPr lvl="1"/>
            <a:r>
              <a:rPr lang="en-US" dirty="0"/>
              <a:t>Previous experience/activities</a:t>
            </a:r>
          </a:p>
          <a:p>
            <a:pPr lvl="2"/>
            <a:r>
              <a:rPr lang="en-US" dirty="0"/>
              <a:t>Horizontal Test Facility Manager (HTS, STC) (current)</a:t>
            </a:r>
          </a:p>
          <a:p>
            <a:pPr lvl="3"/>
            <a:r>
              <a:rPr lang="en-US" dirty="0"/>
              <a:t>Operations, maintenance, upgrades</a:t>
            </a:r>
          </a:p>
          <a:p>
            <a:pPr lvl="2"/>
            <a:r>
              <a:rPr lang="en-US" dirty="0"/>
              <a:t>VTS Area Leader (2006-2012)</a:t>
            </a:r>
          </a:p>
          <a:p>
            <a:pPr lvl="3"/>
            <a:r>
              <a:rPr lang="en-US" dirty="0"/>
              <a:t>Facility design and construction, operations, maintenance, upgrades </a:t>
            </a:r>
          </a:p>
          <a:p>
            <a:pPr lvl="2"/>
            <a:r>
              <a:rPr lang="en-US" dirty="0"/>
              <a:t>LHC/SSC Magnet &amp; Detector Programs (1989-2000)</a:t>
            </a:r>
          </a:p>
          <a:p>
            <a:pPr lvl="3"/>
            <a:r>
              <a:rPr lang="en-US" dirty="0"/>
              <a:t>SSC &amp; LHC Magnet performance measurements, test system design and implementation</a:t>
            </a:r>
          </a:p>
          <a:p>
            <a:pPr lvl="3"/>
            <a:r>
              <a:rPr lang="en-US" dirty="0"/>
              <a:t>SSC SDC Detector Hadron Calorimeter optics development, prototyping, and cosmic ray test stand design and development, </a:t>
            </a:r>
          </a:p>
          <a:p>
            <a:pPr lvl="2"/>
            <a:r>
              <a:rPr lang="en-US" dirty="0"/>
              <a:t>Test Facility Coordinator, QA Group Leader (SNS @ JLab, 2000-2006)</a:t>
            </a:r>
          </a:p>
          <a:p>
            <a:pPr lvl="2"/>
            <a:r>
              <a:rPr lang="en-US" dirty="0"/>
              <a:t>Cryomodule </a:t>
            </a:r>
            <a:r>
              <a:rPr lang="en-US" dirty="0" err="1"/>
              <a:t>Proj</a:t>
            </a:r>
            <a:r>
              <a:rPr lang="en-US" dirty="0"/>
              <a:t> Engineer, Sr. SRF </a:t>
            </a:r>
            <a:r>
              <a:rPr lang="en-US" dirty="0" err="1"/>
              <a:t>Coord</a:t>
            </a:r>
            <a:r>
              <a:rPr lang="en-US" dirty="0"/>
              <a:t> (MSU/FRIB, 2012-2014)</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93815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Jerry Leibfritz:</a:t>
            </a:r>
          </a:p>
        </p:txBody>
      </p:sp>
      <p:sp>
        <p:nvSpPr>
          <p:cNvPr id="3" name="Content Placeholder 2"/>
          <p:cNvSpPr>
            <a:spLocks noGrp="1"/>
          </p:cNvSpPr>
          <p:nvPr>
            <p:ph idx="1"/>
          </p:nvPr>
        </p:nvSpPr>
        <p:spPr>
          <a:xfrm>
            <a:off x="222250" y="968428"/>
            <a:ext cx="8672513" cy="5268107"/>
          </a:xfrm>
        </p:spPr>
        <p:txBody>
          <a:bodyPr>
            <a:normAutofit/>
          </a:bodyPr>
          <a:lstStyle/>
          <a:p>
            <a:r>
              <a:rPr lang="en-US" dirty="0"/>
              <a:t>PIP-II Manager for Test Infrastructure at Cryomodule Test Facility (CMTF)</a:t>
            </a:r>
          </a:p>
          <a:p>
            <a:pPr lvl="1"/>
            <a:r>
              <a:rPr lang="en-US" dirty="0"/>
              <a:t>WBS 121.3.21.2, 121.3.21.3</a:t>
            </a:r>
          </a:p>
          <a:p>
            <a:r>
              <a:rPr lang="en-US" dirty="0"/>
              <a:t>Senior Principal Engineer, joined FNAL in 1992</a:t>
            </a:r>
          </a:p>
          <a:p>
            <a:r>
              <a:rPr lang="en-US" dirty="0"/>
              <a:t>Current Responsibilities/Roles</a:t>
            </a:r>
          </a:p>
          <a:p>
            <a:pPr lvl="1"/>
            <a:r>
              <a:rPr lang="en-US" dirty="0"/>
              <a:t>Project Leader for Accelerator Division SRF Test Facilities</a:t>
            </a:r>
          </a:p>
          <a:p>
            <a:pPr lvl="2"/>
            <a:r>
              <a:rPr lang="en-US" dirty="0"/>
              <a:t>CMTF - </a:t>
            </a:r>
            <a:r>
              <a:rPr lang="en-US" dirty="0" err="1"/>
              <a:t>Cryomodule</a:t>
            </a:r>
            <a:r>
              <a:rPr lang="en-US" dirty="0"/>
              <a:t> Test Stand #1 (CMTS1) &amp; PIPII Injector Test (PIP2IT)</a:t>
            </a:r>
          </a:p>
          <a:p>
            <a:pPr lvl="2"/>
            <a:r>
              <a:rPr lang="en-US" dirty="0" err="1"/>
              <a:t>Fermilab</a:t>
            </a:r>
            <a:r>
              <a:rPr lang="en-US" dirty="0"/>
              <a:t> Accelerator Science and Technology Facility (FAST/IOTA)</a:t>
            </a:r>
          </a:p>
          <a:p>
            <a:pPr lvl="1"/>
            <a:r>
              <a:rPr lang="en-US" dirty="0"/>
              <a:t>CMTS1 Project Manager for LCLSII Project</a:t>
            </a:r>
          </a:p>
          <a:p>
            <a:pPr lvl="1"/>
            <a:r>
              <a:rPr lang="en-US" dirty="0"/>
              <a:t>SRF Systems Group Leader (Accelerator Division)</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13167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L3 Overview</a:t>
            </a:r>
          </a:p>
        </p:txBody>
      </p:sp>
      <p:sp>
        <p:nvSpPr>
          <p:cNvPr id="3" name="Content Placeholder 2"/>
          <p:cNvSpPr>
            <a:spLocks noGrp="1"/>
          </p:cNvSpPr>
          <p:nvPr>
            <p:ph idx="1"/>
          </p:nvPr>
        </p:nvSpPr>
        <p:spPr/>
        <p:txBody>
          <a:bodyPr>
            <a:normAutofit lnSpcReduction="10000"/>
          </a:bodyPr>
          <a:lstStyle/>
          <a:p>
            <a:r>
              <a:rPr lang="en-US" dirty="0"/>
              <a:t>This WBS covers the design, preparation, installation and commissioning of the Linac Test Infrastructure to facilitate PIPII cavity and cryomodule testing.</a:t>
            </a:r>
          </a:p>
          <a:p>
            <a:r>
              <a:rPr lang="en-US" dirty="0"/>
              <a:t>There are </a:t>
            </a:r>
            <a:r>
              <a:rPr lang="en-US" dirty="0">
                <a:solidFill>
                  <a:schemeClr val="accent6"/>
                </a:solidFill>
              </a:rPr>
              <a:t>4</a:t>
            </a:r>
            <a:r>
              <a:rPr lang="en-US" dirty="0">
                <a:solidFill>
                  <a:srgbClr val="FF0000"/>
                </a:solidFill>
              </a:rPr>
              <a:t> </a:t>
            </a:r>
            <a:r>
              <a:rPr lang="en-US" dirty="0">
                <a:solidFill>
                  <a:schemeClr val="accent6"/>
                </a:solidFill>
              </a:rPr>
              <a:t>separate test facilities that make up the PIPII Test Infrastructure</a:t>
            </a:r>
          </a:p>
          <a:p>
            <a:pPr lvl="1"/>
            <a:r>
              <a:rPr lang="en-US" dirty="0">
                <a:solidFill>
                  <a:schemeClr val="accent6"/>
                </a:solidFill>
              </a:rPr>
              <a:t>CMTS1 (to be re-configured for 650MHz CM testing)</a:t>
            </a:r>
            <a:endParaRPr lang="en-US" dirty="0">
              <a:solidFill>
                <a:srgbClr val="FF0000"/>
              </a:solidFill>
            </a:endParaRPr>
          </a:p>
          <a:p>
            <a:pPr lvl="1"/>
            <a:r>
              <a:rPr lang="en-US" dirty="0">
                <a:solidFill>
                  <a:schemeClr val="accent6"/>
                </a:solidFill>
              </a:rPr>
              <a:t>PIP2IT (to be configured for SSR2 CM testing)</a:t>
            </a:r>
          </a:p>
          <a:p>
            <a:pPr lvl="1"/>
            <a:r>
              <a:rPr lang="en-US" dirty="0">
                <a:solidFill>
                  <a:schemeClr val="accent6"/>
                </a:solidFill>
              </a:rPr>
              <a:t>STC (to be modified for 650MHz and SSR2 cavity testing)</a:t>
            </a:r>
          </a:p>
          <a:p>
            <a:pPr lvl="1"/>
            <a:r>
              <a:rPr lang="en-US" dirty="0">
                <a:solidFill>
                  <a:schemeClr val="accent6"/>
                </a:solidFill>
              </a:rPr>
              <a:t>VTS (no modifications necessary), not part of this WBS</a:t>
            </a:r>
          </a:p>
          <a:p>
            <a:r>
              <a:rPr lang="en-US" dirty="0"/>
              <a:t>Each facility will test a specific component or system for PIPII</a:t>
            </a:r>
          </a:p>
          <a:p>
            <a:r>
              <a:rPr lang="en-US" dirty="0"/>
              <a:t>The requirements, and status of each facility will be discussed in detail in subsequent slides.</a:t>
            </a:r>
          </a:p>
          <a:p>
            <a:r>
              <a:rPr lang="en-US" dirty="0"/>
              <a:t>Test Infrastructure contributes to achieving KPP#1</a:t>
            </a:r>
          </a:p>
          <a:p>
            <a:endParaRPr lang="en-US" dirty="0"/>
          </a:p>
        </p:txBody>
      </p:sp>
      <p:sp>
        <p:nvSpPr>
          <p:cNvPr id="4" name="Date Placeholder 3"/>
          <p:cNvSpPr>
            <a:spLocks noGrp="1"/>
          </p:cNvSpPr>
          <p:nvPr>
            <p:ph type="dt" sz="half" idx="2"/>
          </p:nvPr>
        </p:nvSpPr>
        <p:spPr>
          <a:xfrm>
            <a:off x="662152" y="6463862"/>
            <a:ext cx="750043" cy="27292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170901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L3 System Requirements</a:t>
            </a:r>
          </a:p>
        </p:txBody>
      </p:sp>
      <p:sp>
        <p:nvSpPr>
          <p:cNvPr id="3" name="Content Placeholder 2"/>
          <p:cNvSpPr>
            <a:spLocks noGrp="1"/>
          </p:cNvSpPr>
          <p:nvPr>
            <p:ph idx="1"/>
          </p:nvPr>
        </p:nvSpPr>
        <p:spPr/>
        <p:txBody>
          <a:bodyPr>
            <a:normAutofit fontScale="92500" lnSpcReduction="20000"/>
          </a:bodyPr>
          <a:lstStyle/>
          <a:p>
            <a:r>
              <a:rPr lang="en-US" dirty="0"/>
              <a:t>Requirements are captured in FRS/TRS documentation, controlled on </a:t>
            </a:r>
            <a:r>
              <a:rPr lang="en-US" dirty="0" err="1"/>
              <a:t>Teamcenter</a:t>
            </a:r>
            <a:r>
              <a:rPr lang="en-US" dirty="0"/>
              <a:t>:</a:t>
            </a:r>
          </a:p>
          <a:p>
            <a:pPr lvl="1"/>
            <a:r>
              <a:rPr lang="en-US" dirty="0"/>
              <a:t>CMTS1 : LCLS-II Document </a:t>
            </a:r>
            <a:r>
              <a:rPr lang="en-US" dirty="0">
                <a:solidFill>
                  <a:schemeClr val="accent4"/>
                </a:solidFill>
              </a:rPr>
              <a:t>LCLSII-4.5-FR-0246-R0</a:t>
            </a:r>
            <a:r>
              <a:rPr lang="en-US" dirty="0"/>
              <a:t> (FRS for CMTS1 configured for LCLS-II CMs – PIP-II version will be very similar)</a:t>
            </a:r>
          </a:p>
          <a:p>
            <a:pPr lvl="1"/>
            <a:r>
              <a:rPr lang="en-US" dirty="0"/>
              <a:t>STC : TC # </a:t>
            </a:r>
            <a:r>
              <a:rPr lang="en-US" dirty="0">
                <a:solidFill>
                  <a:schemeClr val="accent4"/>
                </a:solidFill>
              </a:rPr>
              <a:t>ED0006117</a:t>
            </a:r>
          </a:p>
          <a:p>
            <a:pPr lvl="1"/>
            <a:r>
              <a:rPr lang="en-US" dirty="0"/>
              <a:t>PIP2IT : To be developed</a:t>
            </a:r>
          </a:p>
          <a:p>
            <a:r>
              <a:rPr lang="en-US" dirty="0"/>
              <a:t>Interface documents</a:t>
            </a:r>
          </a:p>
          <a:p>
            <a:pPr lvl="1"/>
            <a:r>
              <a:rPr lang="en-US" dirty="0"/>
              <a:t>Interface documents for CMTS1 and PIP2IT will be derived from CM-specific interface documents (under development). </a:t>
            </a:r>
          </a:p>
          <a:p>
            <a:r>
              <a:rPr lang="en-US" dirty="0"/>
              <a:t>Design Reviews</a:t>
            </a:r>
          </a:p>
          <a:p>
            <a:pPr lvl="1"/>
            <a:r>
              <a:rPr lang="en-US" dirty="0"/>
              <a:t>The Test Infrastructure WBS activities adhere to the PIPII Project Management Plan for reviews. </a:t>
            </a:r>
          </a:p>
          <a:p>
            <a:pPr lvl="2"/>
            <a:r>
              <a:rPr lang="en-US" dirty="0"/>
              <a:t>Preliminary and Final Design Reviews and Procurement Readiness Reviews will be held in accordance with policies/criteria established by the PIPII PMP and FNAL Engineering Manual. </a:t>
            </a:r>
          </a:p>
          <a:p>
            <a:pPr lvl="2"/>
            <a:r>
              <a:rPr lang="en-US" dirty="0"/>
              <a:t>Appropriate review milestones will be integrated and tracked in P6</a:t>
            </a:r>
          </a:p>
        </p:txBody>
      </p:sp>
      <p:sp>
        <p:nvSpPr>
          <p:cNvPr id="4" name="Date Placeholder 3"/>
          <p:cNvSpPr>
            <a:spLocks noGrp="1"/>
          </p:cNvSpPr>
          <p:nvPr>
            <p:ph type="dt" sz="half" idx="2"/>
          </p:nvPr>
        </p:nvSpPr>
        <p:spPr>
          <a:xfrm>
            <a:off x="651641" y="6495133"/>
            <a:ext cx="760554" cy="293941"/>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1351505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CMTF Facility – CMTS1 &amp; PIP2IT</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pic>
        <p:nvPicPr>
          <p:cNvPr id="8" name="Content Placeholder 6" descr="PXIE layout pic.png"/>
          <p:cNvPicPr>
            <a:picLocks noChangeAspect="1"/>
          </p:cNvPicPr>
          <p:nvPr/>
        </p:nvPicPr>
        <p:blipFill>
          <a:blip r:embed="rId2" cstate="print">
            <a:extLst>
              <a:ext uri="{28A0092B-C50C-407E-A947-70E740481C1C}">
                <a14:useLocalDpi xmlns:a14="http://schemas.microsoft.com/office/drawing/2010/main"/>
              </a:ext>
            </a:extLst>
          </a:blip>
          <a:srcRect l="-521" r="-521"/>
          <a:stretch>
            <a:fillRect/>
          </a:stretch>
        </p:blipFill>
        <p:spPr>
          <a:xfrm>
            <a:off x="608583" y="1745284"/>
            <a:ext cx="8131973" cy="4472272"/>
          </a:xfrm>
          <a:prstGeom prst="rect">
            <a:avLst/>
          </a:prstGeom>
        </p:spPr>
      </p:pic>
      <p:sp>
        <p:nvSpPr>
          <p:cNvPr id="9" name="TextBox 8"/>
          <p:cNvSpPr txBox="1"/>
          <p:nvPr/>
        </p:nvSpPr>
        <p:spPr>
          <a:xfrm>
            <a:off x="1073402" y="3232246"/>
            <a:ext cx="914400" cy="738664"/>
          </a:xfrm>
          <a:prstGeom prst="rect">
            <a:avLst/>
          </a:prstGeom>
          <a:noFill/>
        </p:spPr>
        <p:txBody>
          <a:bodyPr wrap="square" rtlCol="0">
            <a:spAutoFit/>
          </a:bodyPr>
          <a:lstStyle/>
          <a:p>
            <a:r>
              <a:rPr lang="en-US" sz="1400" dirty="0">
                <a:solidFill>
                  <a:srgbClr val="FF0000"/>
                </a:solidFill>
              </a:rPr>
              <a:t>CMTS1</a:t>
            </a:r>
          </a:p>
          <a:p>
            <a:r>
              <a:rPr lang="en-US" sz="1400" dirty="0">
                <a:solidFill>
                  <a:srgbClr val="FF0000"/>
                </a:solidFill>
              </a:rPr>
              <a:t>650MHz Test Cave</a:t>
            </a:r>
          </a:p>
        </p:txBody>
      </p:sp>
      <p:cxnSp>
        <p:nvCxnSpPr>
          <p:cNvPr id="10" name="Straight Arrow Connector 9"/>
          <p:cNvCxnSpPr/>
          <p:nvPr/>
        </p:nvCxnSpPr>
        <p:spPr>
          <a:xfrm>
            <a:off x="1446784" y="3963292"/>
            <a:ext cx="1044168" cy="895682"/>
          </a:xfrm>
          <a:prstGeom prst="straightConnector1">
            <a:avLst/>
          </a:prstGeom>
          <a:ln w="127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5491988" y="3540059"/>
            <a:ext cx="1402588" cy="523220"/>
          </a:xfrm>
          <a:prstGeom prst="rect">
            <a:avLst/>
          </a:prstGeom>
          <a:noFill/>
        </p:spPr>
        <p:txBody>
          <a:bodyPr wrap="square" rtlCol="0">
            <a:spAutoFit/>
          </a:bodyPr>
          <a:lstStyle/>
          <a:p>
            <a:r>
              <a:rPr lang="en-US" sz="1400" dirty="0">
                <a:solidFill>
                  <a:srgbClr val="3366FF"/>
                </a:solidFill>
              </a:rPr>
              <a:t>PIP2IT 325MHz Test Cave</a:t>
            </a:r>
          </a:p>
        </p:txBody>
      </p:sp>
      <p:sp>
        <p:nvSpPr>
          <p:cNvPr id="13" name="TextBox 12"/>
          <p:cNvSpPr txBox="1"/>
          <p:nvPr/>
        </p:nvSpPr>
        <p:spPr>
          <a:xfrm>
            <a:off x="7758113" y="3972896"/>
            <a:ext cx="1143000" cy="523220"/>
          </a:xfrm>
          <a:prstGeom prst="rect">
            <a:avLst/>
          </a:prstGeom>
          <a:noFill/>
        </p:spPr>
        <p:txBody>
          <a:bodyPr wrap="square" rtlCol="0">
            <a:spAutoFit/>
          </a:bodyPr>
          <a:lstStyle/>
          <a:p>
            <a:r>
              <a:rPr lang="en-US" sz="1400">
                <a:solidFill>
                  <a:srgbClr val="008000"/>
                </a:solidFill>
              </a:rPr>
              <a:t>Cryogenic Plant</a:t>
            </a:r>
            <a:endParaRPr lang="en-US" sz="1400" dirty="0">
              <a:solidFill>
                <a:srgbClr val="008000"/>
              </a:solidFill>
            </a:endParaRPr>
          </a:p>
        </p:txBody>
      </p:sp>
      <p:cxnSp>
        <p:nvCxnSpPr>
          <p:cNvPr id="14" name="Straight Arrow Connector 13"/>
          <p:cNvCxnSpPr/>
          <p:nvPr/>
        </p:nvCxnSpPr>
        <p:spPr>
          <a:xfrm flipH="1">
            <a:off x="7009384" y="4440712"/>
            <a:ext cx="991616" cy="875462"/>
          </a:xfrm>
          <a:prstGeom prst="straightConnector1">
            <a:avLst/>
          </a:prstGeom>
          <a:ln w="12700" cmpd="sng">
            <a:solidFill>
              <a:srgbClr val="008000"/>
            </a:solidFill>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flipH="1">
            <a:off x="3457904" y="3847836"/>
            <a:ext cx="2034084" cy="1557192"/>
          </a:xfrm>
          <a:prstGeom prst="straightConnector1">
            <a:avLst/>
          </a:prstGeom>
          <a:ln w="12700" cmpd="sng">
            <a:solidFill>
              <a:srgbClr val="3366FF"/>
            </a:solidFill>
            <a:tailEnd type="arrow"/>
          </a:ln>
        </p:spPr>
        <p:style>
          <a:lnRef idx="2">
            <a:schemeClr val="accent2"/>
          </a:lnRef>
          <a:fillRef idx="0">
            <a:schemeClr val="accent2"/>
          </a:fillRef>
          <a:effectRef idx="1">
            <a:schemeClr val="accent2"/>
          </a:effectRef>
          <a:fontRef idx="minor">
            <a:schemeClr val="tx1"/>
          </a:fontRef>
        </p:style>
      </p:cxnSp>
      <p:sp>
        <p:nvSpPr>
          <p:cNvPr id="20" name="Rectangle 19"/>
          <p:cNvSpPr/>
          <p:nvPr/>
        </p:nvSpPr>
        <p:spPr>
          <a:xfrm>
            <a:off x="1446784" y="4630374"/>
            <a:ext cx="2667000" cy="68580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5942584" y="4858974"/>
            <a:ext cx="1066800" cy="1219200"/>
          </a:xfrm>
          <a:prstGeom prst="ellipse">
            <a:avLst/>
          </a:prstGeom>
          <a:solidFill>
            <a:srgbClr val="008000">
              <a:alpha val="17000"/>
            </a:srgbClr>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flipV="1">
            <a:off x="4023360" y="5163774"/>
            <a:ext cx="1995424" cy="1232"/>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25" name="Picture 24" descr="Z:\GAFOE\13-0170-05D CMTF.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1988" y="1289297"/>
            <a:ext cx="3248568" cy="2160298"/>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p:cNvSpPr txBox="1"/>
          <p:nvPr/>
        </p:nvSpPr>
        <p:spPr>
          <a:xfrm>
            <a:off x="6734836" y="1402533"/>
            <a:ext cx="1023277" cy="246221"/>
          </a:xfrm>
          <a:prstGeom prst="rect">
            <a:avLst/>
          </a:prstGeom>
          <a:solidFill>
            <a:schemeClr val="bg1"/>
          </a:solidFill>
        </p:spPr>
        <p:txBody>
          <a:bodyPr wrap="square" rtlCol="0">
            <a:spAutoFit/>
          </a:bodyPr>
          <a:lstStyle/>
          <a:p>
            <a:r>
              <a:rPr lang="en-US" sz="1000" dirty="0">
                <a:solidFill>
                  <a:srgbClr val="000000"/>
                </a:solidFill>
              </a:rPr>
              <a:t>CMTF Building</a:t>
            </a:r>
          </a:p>
        </p:txBody>
      </p:sp>
      <p:cxnSp>
        <p:nvCxnSpPr>
          <p:cNvPr id="32" name="Straight Connector 31"/>
          <p:cNvCxnSpPr/>
          <p:nvPr/>
        </p:nvCxnSpPr>
        <p:spPr>
          <a:xfrm flipV="1">
            <a:off x="3831336" y="5852362"/>
            <a:ext cx="2186432" cy="14162"/>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2894584" y="5713958"/>
            <a:ext cx="936752" cy="165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785616" y="5730508"/>
            <a:ext cx="45720" cy="12410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043047"/>
            <a:ext cx="5102831" cy="1276031"/>
          </a:xfrm>
          <a:solidFill>
            <a:schemeClr val="bg1"/>
          </a:solidFill>
        </p:spPr>
        <p:txBody>
          <a:bodyPr>
            <a:normAutofit/>
          </a:bodyPr>
          <a:lstStyle/>
          <a:p>
            <a:r>
              <a:rPr lang="en-US" dirty="0"/>
              <a:t>The CMTF Building contains two of the Test Infrastructure test stands (CMTS1 and PIP2IT)</a:t>
            </a:r>
          </a:p>
          <a:p>
            <a:endParaRPr lang="en-US" dirty="0"/>
          </a:p>
        </p:txBody>
      </p:sp>
      <p:sp>
        <p:nvSpPr>
          <p:cNvPr id="21" name="Rectangle 20"/>
          <p:cNvSpPr/>
          <p:nvPr/>
        </p:nvSpPr>
        <p:spPr>
          <a:xfrm>
            <a:off x="4192362" y="5405074"/>
            <a:ext cx="263534" cy="12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399210" y="5306420"/>
            <a:ext cx="4394278" cy="644550"/>
          </a:xfrm>
          <a:prstGeom prst="rect">
            <a:avLst/>
          </a:prstGeom>
          <a:solidFill>
            <a:srgbClr val="3366FF">
              <a:alpha val="2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spTree>
    <p:extLst>
      <p:ext uri="{BB962C8B-B14F-4D97-AF65-F5344CB8AC3E}">
        <p14:creationId xmlns:p14="http://schemas.microsoft.com/office/powerpoint/2010/main" val="212830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CMTS1 – 121.3.21.2</a:t>
            </a:r>
          </a:p>
        </p:txBody>
      </p:sp>
      <p:sp>
        <p:nvSpPr>
          <p:cNvPr id="3" name="Content Placeholder 2"/>
          <p:cNvSpPr>
            <a:spLocks noGrp="1"/>
          </p:cNvSpPr>
          <p:nvPr>
            <p:ph idx="1"/>
          </p:nvPr>
        </p:nvSpPr>
        <p:spPr>
          <a:xfrm>
            <a:off x="228600" y="1043046"/>
            <a:ext cx="8686800" cy="5167749"/>
          </a:xfrm>
        </p:spPr>
        <p:txBody>
          <a:bodyPr>
            <a:normAutofit/>
          </a:bodyPr>
          <a:lstStyle/>
          <a:p>
            <a:r>
              <a:rPr lang="en-US" dirty="0"/>
              <a:t>CMTS1 (</a:t>
            </a:r>
            <a:r>
              <a:rPr lang="en-US" dirty="0" err="1"/>
              <a:t>Cryomodule</a:t>
            </a:r>
            <a:r>
              <a:rPr lang="en-US" dirty="0"/>
              <a:t> Test Stand #1)</a:t>
            </a:r>
          </a:p>
          <a:p>
            <a:pPr lvl="1"/>
            <a:r>
              <a:rPr lang="en-US" sz="2000" dirty="0"/>
              <a:t>Fully operational test stand for cold RF testing of </a:t>
            </a:r>
            <a:r>
              <a:rPr lang="en-US" sz="2000" dirty="0" err="1"/>
              <a:t>cryomodules</a:t>
            </a:r>
            <a:r>
              <a:rPr lang="en-US" sz="2000" dirty="0"/>
              <a:t> (no beam)</a:t>
            </a:r>
          </a:p>
          <a:p>
            <a:pPr lvl="1"/>
            <a:r>
              <a:rPr lang="en-US" sz="2000" dirty="0"/>
              <a:t>Currently testing LCLS-II cryomodules (1.3 &amp; 3.9 GHz, CW)</a:t>
            </a:r>
          </a:p>
          <a:p>
            <a:pPr lvl="1"/>
            <a:r>
              <a:rPr lang="en-US" sz="2000" dirty="0"/>
              <a:t>After LCLS-II testing is complete, infrastructure will be reconfigured to test PIP-II 650 MHz cryomodules</a:t>
            </a:r>
          </a:p>
          <a:p>
            <a:pPr lvl="1"/>
            <a:r>
              <a:rPr lang="en-US" sz="2000" dirty="0"/>
              <a:t>WBS Deliverable: CMTS1 ready to begin 650 MHz </a:t>
            </a:r>
            <a:r>
              <a:rPr lang="en-US" sz="2000" dirty="0" err="1"/>
              <a:t>cryomodule</a:t>
            </a:r>
            <a:r>
              <a:rPr lang="en-US" sz="2000" dirty="0"/>
              <a:t> testing</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pic>
        <p:nvPicPr>
          <p:cNvPr id="10" name="Picture 9" descr="3D U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8342" y="3935120"/>
            <a:ext cx="2038428" cy="1338670"/>
          </a:xfrm>
          <a:prstGeom prst="rect">
            <a:avLst/>
          </a:prstGeom>
        </p:spPr>
      </p:pic>
      <p:pic>
        <p:nvPicPr>
          <p:cNvPr id="11" name="Picture 10" descr="CMTS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967" y="4209562"/>
            <a:ext cx="5321808" cy="1962359"/>
          </a:xfrm>
          <a:prstGeom prst="rect">
            <a:avLst/>
          </a:prstGeom>
        </p:spPr>
      </p:pic>
      <p:sp>
        <p:nvSpPr>
          <p:cNvPr id="12" name="Rectangle 11"/>
          <p:cNvSpPr/>
          <p:nvPr/>
        </p:nvSpPr>
        <p:spPr>
          <a:xfrm>
            <a:off x="587525" y="4654454"/>
            <a:ext cx="2072640" cy="619336"/>
          </a:xfrm>
          <a:prstGeom prst="rect">
            <a:avLst/>
          </a:prstGeom>
          <a:solidFill>
            <a:srgbClr val="FF000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60749" y="4560558"/>
            <a:ext cx="1014984" cy="402336"/>
          </a:xfrm>
          <a:prstGeom prst="roundRect">
            <a:avLst/>
          </a:prstGeom>
          <a:gradFill>
            <a:gsLst>
              <a:gs pos="0">
                <a:schemeClr val="accent5">
                  <a:lumMod val="89000"/>
                  <a:alpha val="16000"/>
                </a:schemeClr>
              </a:gs>
              <a:gs pos="79000">
                <a:schemeClr val="accent5">
                  <a:lumMod val="89000"/>
                  <a:alpha val="15000"/>
                </a:schemeClr>
              </a:gs>
              <a:gs pos="68000">
                <a:schemeClr val="accent5">
                  <a:lumMod val="75000"/>
                  <a:alpha val="16000"/>
                </a:schemeClr>
              </a:gs>
              <a:gs pos="97000">
                <a:schemeClr val="accent5">
                  <a:lumMod val="70000"/>
                  <a:alpha val="16000"/>
                </a:schemeClr>
              </a:gs>
            </a:gsLst>
            <a:path path="circle">
              <a:fillToRect l="50000" t="50000" r="50000" b="50000"/>
            </a:path>
          </a:gradFill>
          <a:ln>
            <a:solidFill>
              <a:schemeClr val="accent1">
                <a:shade val="95000"/>
                <a:satMod val="105000"/>
                <a:alpha val="2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244743" y="3617098"/>
            <a:ext cx="1398567" cy="523220"/>
          </a:xfrm>
          <a:prstGeom prst="rect">
            <a:avLst/>
          </a:prstGeom>
          <a:noFill/>
        </p:spPr>
        <p:txBody>
          <a:bodyPr wrap="square" rtlCol="0">
            <a:spAutoFit/>
          </a:bodyPr>
          <a:lstStyle/>
          <a:p>
            <a:r>
              <a:rPr lang="en-US" sz="1400" dirty="0"/>
              <a:t>650MHz RF Stations</a:t>
            </a:r>
          </a:p>
        </p:txBody>
      </p:sp>
      <p:cxnSp>
        <p:nvCxnSpPr>
          <p:cNvPr id="16" name="Straight Arrow Connector 15"/>
          <p:cNvCxnSpPr>
            <a:stCxn id="14" idx="2"/>
          </p:cNvCxnSpPr>
          <p:nvPr/>
        </p:nvCxnSpPr>
        <p:spPr>
          <a:xfrm flipH="1">
            <a:off x="3393011" y="4140318"/>
            <a:ext cx="551016" cy="42024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88048" y="3616524"/>
            <a:ext cx="1398567"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4"/>
                </a:solidFill>
              </a:rPr>
              <a:t>CMTS1 650 MHz Cave</a:t>
            </a:r>
          </a:p>
        </p:txBody>
      </p:sp>
      <p:cxnSp>
        <p:nvCxnSpPr>
          <p:cNvPr id="18" name="Straight Arrow Connector 17"/>
          <p:cNvCxnSpPr>
            <a:stCxn id="17" idx="2"/>
          </p:cNvCxnSpPr>
          <p:nvPr/>
        </p:nvCxnSpPr>
        <p:spPr>
          <a:xfrm>
            <a:off x="1587332" y="4139744"/>
            <a:ext cx="238636" cy="514710"/>
          </a:xfrm>
          <a:prstGeom prst="straightConnector1">
            <a:avLst/>
          </a:prstGeom>
          <a:ln>
            <a:solidFill>
              <a:schemeClr val="accent4">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284963" y="5271233"/>
            <a:ext cx="1947447" cy="276999"/>
          </a:xfrm>
          <a:prstGeom prst="rect">
            <a:avLst/>
          </a:prstGeom>
          <a:noFill/>
        </p:spPr>
        <p:txBody>
          <a:bodyPr wrap="square" rtlCol="0">
            <a:spAutoFit/>
          </a:bodyPr>
          <a:lstStyle/>
          <a:p>
            <a:r>
              <a:rPr lang="en-US" sz="1200" dirty="0"/>
              <a:t>3-D model of current CMTS1</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9031" y="3780361"/>
            <a:ext cx="1805084" cy="2406779"/>
          </a:xfrm>
          <a:prstGeom prst="rect">
            <a:avLst/>
          </a:prstGeom>
        </p:spPr>
      </p:pic>
      <p:sp>
        <p:nvSpPr>
          <p:cNvPr id="19" name="TextBox 18"/>
          <p:cNvSpPr txBox="1"/>
          <p:nvPr/>
        </p:nvSpPr>
        <p:spPr>
          <a:xfrm>
            <a:off x="7612893" y="3509944"/>
            <a:ext cx="1390431" cy="276999"/>
          </a:xfrm>
          <a:prstGeom prst="rect">
            <a:avLst/>
          </a:prstGeom>
          <a:noFill/>
        </p:spPr>
        <p:txBody>
          <a:bodyPr wrap="square" rtlCol="0">
            <a:spAutoFit/>
          </a:bodyPr>
          <a:lstStyle/>
          <a:p>
            <a:r>
              <a:rPr lang="en-US" sz="1200" dirty="0"/>
              <a:t>CMTS1 </a:t>
            </a:r>
            <a:r>
              <a:rPr lang="en-US" sz="1200"/>
              <a:t>Test Stand</a:t>
            </a:r>
            <a:endParaRPr lang="en-US" sz="1200" dirty="0"/>
          </a:p>
        </p:txBody>
      </p:sp>
      <p:sp>
        <p:nvSpPr>
          <p:cNvPr id="23" name="Rectangle 22"/>
          <p:cNvSpPr/>
          <p:nvPr/>
        </p:nvSpPr>
        <p:spPr>
          <a:xfrm>
            <a:off x="2760749" y="5372100"/>
            <a:ext cx="268201" cy="95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28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465691"/>
            <a:ext cx="8686800" cy="427877"/>
          </a:xfrm>
        </p:spPr>
        <p:txBody>
          <a:bodyPr/>
          <a:lstStyle/>
          <a:p>
            <a:r>
              <a:rPr lang="en-US" dirty="0"/>
              <a:t>CMTS1 – 121.3.21.2</a:t>
            </a:r>
          </a:p>
        </p:txBody>
      </p:sp>
      <p:sp>
        <p:nvSpPr>
          <p:cNvPr id="3" name="Content Placeholder 2"/>
          <p:cNvSpPr>
            <a:spLocks noGrp="1"/>
          </p:cNvSpPr>
          <p:nvPr>
            <p:ph idx="1"/>
          </p:nvPr>
        </p:nvSpPr>
        <p:spPr>
          <a:xfrm>
            <a:off x="228600" y="1043046"/>
            <a:ext cx="8686800" cy="5167749"/>
          </a:xfrm>
        </p:spPr>
        <p:txBody>
          <a:bodyPr>
            <a:normAutofit fontScale="85000" lnSpcReduction="10000"/>
          </a:bodyPr>
          <a:lstStyle/>
          <a:p>
            <a:r>
              <a:rPr lang="en-US" dirty="0"/>
              <a:t>Scope</a:t>
            </a:r>
          </a:p>
          <a:p>
            <a:pPr lvl="1"/>
            <a:r>
              <a:rPr lang="en-US" dirty="0"/>
              <a:t>After LCLSII cryomodule testing is complete, infrastructure will be reconfigured to test PIP-II 650 MHz cryomodules</a:t>
            </a:r>
          </a:p>
          <a:p>
            <a:pPr lvl="2"/>
            <a:r>
              <a:rPr lang="en-US" dirty="0"/>
              <a:t>Cryogenic distribution, RF power, mechanical &amp; electrical infrastructure, controls, safety systems, etc.)</a:t>
            </a:r>
          </a:p>
          <a:p>
            <a:r>
              <a:rPr lang="en-US" dirty="0"/>
              <a:t>Schedule</a:t>
            </a:r>
          </a:p>
          <a:p>
            <a:pPr lvl="1"/>
            <a:r>
              <a:rPr lang="en-US" dirty="0"/>
              <a:t>The duration is estimated to be 6 months to install the new systems, followed by 2 months of commissioning.  This is based on experience from configuring the CMTS1 test cave for the LCLS-II project</a:t>
            </a:r>
          </a:p>
          <a:p>
            <a:r>
              <a:rPr lang="en-US" dirty="0"/>
              <a:t>Design Maturity</a:t>
            </a:r>
          </a:p>
          <a:p>
            <a:pPr lvl="1"/>
            <a:r>
              <a:rPr lang="en-US" dirty="0"/>
              <a:t>The plan is at a conceptual stage and the details are under development. Scope of work is similar in nature to configuring CMTS1 for LCLS-II testing, and all estimates are based on previous experience/costs from constructing and commissioning CMTS1 for LCLS-II</a:t>
            </a:r>
          </a:p>
          <a:p>
            <a:r>
              <a:rPr lang="en-US" dirty="0"/>
              <a:t>There is an experienced team already in place that developed, operates and maintains all systems associated with CMTS1and this same team of experts will be involved in the modification of CMTS1 for PIP-II</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10/11/2017</a:t>
            </a:r>
            <a:endParaRPr lang="en-US" dirty="0"/>
          </a:p>
        </p:txBody>
      </p:sp>
      <p:sp>
        <p:nvSpPr>
          <p:cNvPr id="5" name="Footer Placeholder 4"/>
          <p:cNvSpPr>
            <a:spLocks noGrp="1"/>
          </p:cNvSpPr>
          <p:nvPr>
            <p:ph type="ftr" sz="quarter" idx="3"/>
          </p:nvPr>
        </p:nvSpPr>
        <p:spPr/>
        <p:txBody>
          <a:bodyPr/>
          <a:lstStyle/>
          <a:p>
            <a:pPr>
              <a:defRPr/>
            </a:pPr>
            <a:r>
              <a:rPr lang="en-US"/>
              <a:t>J. Ozelis | Test Infrastructure | Linac Suppt. Systems, Inst., Commiss.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1875119260"/>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92619A-EA3F-48C6-8353-0E1D78874E9E}">
  <ds:schemaRefs>
    <ds:schemaRef ds:uri="http://schemas.microsoft.com/office/2006/documentManagement/types"/>
    <ds:schemaRef ds:uri="http://purl.org/dc/terms/"/>
    <ds:schemaRef ds:uri="http://schemas.microsoft.com/sharepoint/v3"/>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3.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FNAL_Partnership_PowerPoint_4x3_100716</Template>
  <TotalTime>15774</TotalTime>
  <Words>2457</Words>
  <Application>Microsoft Office PowerPoint</Application>
  <PresentationFormat>On-screen Show (4:3)</PresentationFormat>
  <Paragraphs>302</Paragraphs>
  <Slides>24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ＭＳ Ｐゴシック</vt:lpstr>
      <vt:lpstr>Arial</vt:lpstr>
      <vt:lpstr>Calibri</vt:lpstr>
      <vt:lpstr>Geneva</vt:lpstr>
      <vt:lpstr>Helvetica</vt:lpstr>
      <vt:lpstr>Symbol</vt:lpstr>
      <vt:lpstr>FermilabPartnerships_PPT_090915</vt:lpstr>
      <vt:lpstr>PowerPoint Presentation</vt:lpstr>
      <vt:lpstr>Outline</vt:lpstr>
      <vt:lpstr>About Me:</vt:lpstr>
      <vt:lpstr>About Jerry Leibfritz:</vt:lpstr>
      <vt:lpstr>WBS L3 Overview</vt:lpstr>
      <vt:lpstr>WBS L3 System Requirements</vt:lpstr>
      <vt:lpstr>CMTF Facility – CMTS1 &amp; PIP2IT</vt:lpstr>
      <vt:lpstr>CMTS1 – 121.3.21.2</vt:lpstr>
      <vt:lpstr>CMTS1 – 121.3.21.2</vt:lpstr>
      <vt:lpstr>PIP2IT – 121.3.21.3</vt:lpstr>
      <vt:lpstr>PIP2IT – 121.3.21.3</vt:lpstr>
      <vt:lpstr>STC – 121.3.21.1</vt:lpstr>
      <vt:lpstr>STC – 121.3.21.1</vt:lpstr>
      <vt:lpstr>STC – 121.3.21.1</vt:lpstr>
      <vt:lpstr>Interfaces</vt:lpstr>
      <vt:lpstr>ESH&amp;Q</vt:lpstr>
      <vt:lpstr>BOE Summary</vt:lpstr>
      <vt:lpstr>Cost Summary</vt:lpstr>
      <vt:lpstr>Cost Drivers and Estimate Maturity</vt:lpstr>
      <vt:lpstr>Cost Profile – P6 Base Cost Only</vt:lpstr>
      <vt:lpstr>Labor Profile – P6 Hours/FTE</vt:lpstr>
      <vt:lpstr>Schedule – Test Infrastructure</vt:lpstr>
      <vt:lpstr>Summary</vt:lpstr>
      <vt:lpstr>END</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Joe P. Ozelis x4319 08433N</cp:lastModifiedBy>
  <cp:revision>203</cp:revision>
  <cp:lastPrinted>2017-10-04T16:43:12Z</cp:lastPrinted>
  <dcterms:created xsi:type="dcterms:W3CDTF">2017-04-21T15:07:14Z</dcterms:created>
  <dcterms:modified xsi:type="dcterms:W3CDTF">2017-10-04T16:44:43Z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