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6" r:id="rId5"/>
    <p:sldId id="319" r:id="rId6"/>
    <p:sldId id="327" r:id="rId7"/>
    <p:sldId id="297" r:id="rId8"/>
    <p:sldId id="330" r:id="rId9"/>
    <p:sldId id="329" r:id="rId10"/>
    <p:sldId id="328" r:id="rId11"/>
    <p:sldId id="332" r:id="rId12"/>
    <p:sldId id="331" r:id="rId13"/>
    <p:sldId id="321" r:id="rId14"/>
    <p:sldId id="333" r:id="rId15"/>
    <p:sldId id="341" r:id="rId16"/>
    <p:sldId id="322" r:id="rId17"/>
    <p:sldId id="339" r:id="rId18"/>
    <p:sldId id="324" r:id="rId19"/>
    <p:sldId id="337" r:id="rId20"/>
    <p:sldId id="307" r:id="rId21"/>
    <p:sldId id="336" r:id="rId22"/>
    <p:sldId id="334" r:id="rId23"/>
    <p:sldId id="335" r:id="rId24"/>
    <p:sldId id="306" r:id="rId25"/>
    <p:sldId id="340" r:id="rId26"/>
    <p:sldId id="315" r:id="rId27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1446" y="102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670218" y="5236572"/>
            <a:ext cx="314372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  India Institutes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Fermilab</a:t>
            </a: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Collaboration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 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Istituto</a:t>
            </a: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Nazionale di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Fisica</a:t>
            </a: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Nucleare</a:t>
            </a:r>
            <a:endParaRPr lang="en-US" sz="1200" kern="1200" baseline="0" dirty="0">
              <a:solidFill>
                <a:schemeClr val="tx1"/>
              </a:solidFill>
              <a:latin typeface="Helvetica"/>
              <a:ea typeface="Geneva" charset="0"/>
              <a:cs typeface="Helvetica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   Science and Technology Facilities Council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699758" y="6486304"/>
            <a:ext cx="6898714" cy="242873"/>
            <a:chOff x="699758" y="6486304"/>
            <a:chExt cx="6898714" cy="242873"/>
          </a:xfrm>
        </p:grpSpPr>
        <p:sp>
          <p:nvSpPr>
            <p:cNvPr id="9" name="Date Placeholder 3"/>
            <p:cNvSpPr txBox="1">
              <a:spLocks/>
            </p:cNvSpPr>
            <p:nvPr userDrawn="1"/>
          </p:nvSpPr>
          <p:spPr>
            <a:xfrm>
              <a:off x="699758" y="6486304"/>
              <a:ext cx="732116" cy="241300"/>
            </a:xfrm>
            <a:prstGeom prst="rect">
              <a:avLst/>
            </a:prstGeom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1100" kern="1200" smtClean="0">
                  <a:solidFill>
                    <a:srgbClr val="004C97"/>
                  </a:solidFill>
                  <a:latin typeface="Helvetica" charset="0"/>
                  <a:ea typeface="Geneva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>
                <a:defRPr/>
              </a:pPr>
              <a:r>
                <a:rPr lang="en-US" dirty="0"/>
                <a:t>10/10/2017</a:t>
              </a:r>
            </a:p>
          </p:txBody>
        </p:sp>
        <p:sp>
          <p:nvSpPr>
            <p:cNvPr id="13" name="Footer Placeholder 4"/>
            <p:cNvSpPr txBox="1">
              <a:spLocks/>
            </p:cNvSpPr>
            <p:nvPr userDrawn="1"/>
          </p:nvSpPr>
          <p:spPr>
            <a:xfrm>
              <a:off x="1531240" y="6486304"/>
              <a:ext cx="6067232" cy="242873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defPPr>
                <a:defRPr lang="en-US"/>
              </a:defPPr>
              <a:lvl1pPr marL="0" algn="l" defTabSz="457200" rtl="0" fontAlgn="base">
                <a:spcBef>
                  <a:spcPct val="0"/>
                </a:spcBef>
                <a:spcAft>
                  <a:spcPct val="0"/>
                </a:spcAft>
                <a:defRPr sz="1100" kern="1200">
                  <a:solidFill>
                    <a:srgbClr val="004C97"/>
                  </a:solidFill>
                  <a:latin typeface="Helvetica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>
                <a:defRPr/>
              </a:pPr>
              <a:r>
                <a:rPr lang="en-US" dirty="0"/>
                <a:t>S. Mishra | Beam Transfer Line &amp; Absorbers | Linac Accelerator Support Systems, Inst &amp; </a:t>
              </a:r>
              <a:r>
                <a:rPr lang="en-US" dirty="0" err="1"/>
                <a:t>Comm</a:t>
              </a:r>
              <a:endParaRPr lang="en-US" b="1" dirty="0"/>
            </a:p>
          </p:txBody>
        </p:sp>
      </p:grp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36891" y="6480737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43177" y="6489894"/>
            <a:ext cx="73211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6952" y="6489894"/>
            <a:ext cx="606723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Mishra | Beam Transfer Line &amp; Absorbers | Linac Accelerator Support Systems, Inst &amp; </a:t>
            </a:r>
            <a:r>
              <a:rPr lang="en-US" dirty="0" err="1"/>
              <a:t>Comm</a:t>
            </a:r>
            <a:endParaRPr lang="en-US" b="1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228600" y="6489894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793737" y="6495482"/>
            <a:ext cx="73211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2261" y="6489894"/>
            <a:ext cx="606723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Mishra | Beam Transfer Line &amp; Absorbers | Linac Accelerator Support Systems, Inst &amp; </a:t>
            </a:r>
            <a:r>
              <a:rPr lang="en-US" dirty="0" err="1"/>
              <a:t>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793737" y="6500007"/>
            <a:ext cx="73211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002" y="6500961"/>
            <a:ext cx="606723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Mishra | Beam Transfer Line &amp; Absorbers | Linac Accelerator Support Systems, Inst &amp; </a:t>
            </a:r>
            <a:r>
              <a:rPr lang="en-US" dirty="0" err="1"/>
              <a:t>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93737" y="6495482"/>
            <a:ext cx="73211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2261" y="6495482"/>
            <a:ext cx="606723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Mishra | Beam Transfer Line &amp; Absorbers | Linac Accelerator Support Systems, Inst &amp; </a:t>
            </a:r>
            <a:r>
              <a:rPr lang="en-US" dirty="0" err="1"/>
              <a:t>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36" y="6484296"/>
            <a:ext cx="73211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9689" y="6488311"/>
            <a:ext cx="606723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Mishra | Beam Transfer Line &amp; Absorbers | Linac Accelerator Support Systems, Inst &amp; </a:t>
            </a:r>
            <a:r>
              <a:rPr lang="en-US" dirty="0" err="1"/>
              <a:t>Comm</a:t>
            </a:r>
            <a:endParaRPr lang="en-US" b="1" dirty="0"/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236891" y="6488311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73211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606723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Mishra | Beam Transfer Line &amp; Absorbers | Linac Accelerator Support Systems, Inst &amp; </a:t>
            </a:r>
            <a:r>
              <a:rPr lang="en-US" dirty="0" err="1"/>
              <a:t>Comm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ip2-docdb.fnal.gov/cgi-bin/private/RetrieveFile?docid=872&amp;filename=PIP-II%20BOE%20121.3.15.2%20Beam%20Absorber%20Line%20PM%20and%20Coordination.docx&amp;version=9" TargetMode="External"/><Relationship Id="rId13" Type="http://schemas.openxmlformats.org/officeDocument/2006/relationships/hyperlink" Target="https://pip2-docdb.fnal.gov/cgi-bin/private/RetrieveFile?docid=878&amp;filename=PIP-II%20BOE%20Rollup%20121.3.15.4.1%20Linac%20Primary%20Beam%20Absorber%20Magnets.xlsm&amp;version=12" TargetMode="External"/><Relationship Id="rId3" Type="http://schemas.openxmlformats.org/officeDocument/2006/relationships/hyperlink" Target="https://pip2-docdb.fnal.gov/cgi-bin/private/RetrieveFile?docid=863&amp;filename=PIP-II%20BOE%20Rollup%20121.3.14.2%20Beam%20Transfer%20Line%20PM%20and%20Coordination.xlsm&amp;version=10" TargetMode="External"/><Relationship Id="rId7" Type="http://schemas.openxmlformats.org/officeDocument/2006/relationships/hyperlink" Target="https://pip2-docdb.fnal.gov/cgi-bin/private/RetrieveFile?docid=869&amp;filename=PIP-II%20BOE%20Rollup%20121.3.14.4%20Beam%20Transfer%20Line%20Collimator.xlsm&amp;version=12" TargetMode="External"/><Relationship Id="rId12" Type="http://schemas.openxmlformats.org/officeDocument/2006/relationships/hyperlink" Target="https://pip2-docdb.fnal.gov/cgi-bin/private/RetrieveFile?docid=878&amp;filename=PIP-II%20BOE%20121.3.15.4.2%20Linac%20Primary%20Beam%20Absorber.docx&amp;version=12" TargetMode="External"/><Relationship Id="rId2" Type="http://schemas.openxmlformats.org/officeDocument/2006/relationships/hyperlink" Target="https://pip2-docdb.fnal.gov/cgi-bin/private/RetrieveFile?docid=863&amp;filename=PIP-II%20BOE%20121.3.14.2%20Beam%20Transfer%20Line%20PM%20and%20Coordination.docx&amp;version=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p2-docdb.fnal.gov/cgi-bin/private/RetrieveFile?docid=869&amp;filename=PIP-II%20BOE%20121.3.14.4%20Beam%20Transfer%20Line%20Collimators.docx&amp;version=12" TargetMode="External"/><Relationship Id="rId11" Type="http://schemas.openxmlformats.org/officeDocument/2006/relationships/hyperlink" Target="https://pip2-docdb.fnal.gov/cgi-bin/private/RetrieveFile?docid=875&amp;filename=PIP-II%20BOE%20Rollup%20121.3.15.3.1%20Straight%20Linac%20Beam%20Absorber.xlsm&amp;version=9" TargetMode="External"/><Relationship Id="rId5" Type="http://schemas.openxmlformats.org/officeDocument/2006/relationships/hyperlink" Target="https://pip2-docdb.fnal.gov/cgi-bin/private/RetrieveFile?docid=866&amp;filename=PIP-II%20BOE%20Rollup%20121.3.14.3%20Beam%20Transfer%20Line%20Magnets.xlsm&amp;version=13" TargetMode="External"/><Relationship Id="rId15" Type="http://schemas.openxmlformats.org/officeDocument/2006/relationships/hyperlink" Target="https://pip2-docdb.fnal.gov/cgi-bin/private/RetrieveFile?docid=881&amp;filename=PIP-II%20BOE%20Rollup%20121.3.15.4.2%20Linac%20Primary%20Beam%20Absorber.xlsm&amp;version=16" TargetMode="External"/><Relationship Id="rId10" Type="http://schemas.openxmlformats.org/officeDocument/2006/relationships/hyperlink" Target="https://pip2-docdb.fnal.gov/cgi-bin/private/RetrieveFile?docid=875&amp;filename=PIP-II%20BOE%20121.3.15.3.1%20Straight%20Linac%20Beam%20Absorber.docx&amp;version=9" TargetMode="External"/><Relationship Id="rId4" Type="http://schemas.openxmlformats.org/officeDocument/2006/relationships/hyperlink" Target="https://pip2-docdb.fnal.gov/cgi-bin/private/RetrieveFile?docid=866&amp;filename=PIP-II%20BOE%20121.3.14.3%20Beam%20Transfer%20Line%20Magnets.docx&amp;version=13" TargetMode="External"/><Relationship Id="rId9" Type="http://schemas.openxmlformats.org/officeDocument/2006/relationships/hyperlink" Target="https://pip2-docdb.fnal.gov/cgi-bin/private/RetrieveFile?docid=872&amp;filename=PIP-II%20BOE%20Rollup%20121.3.15.2%20Beam%20Absorber%20Line%20PM%20and%20Coordination.xlsm&amp;version=9" TargetMode="External"/><Relationship Id="rId14" Type="http://schemas.openxmlformats.org/officeDocument/2006/relationships/hyperlink" Target="https://pip2-docdb.fnal.gov/cgi-bin/private/RetrieveFile?docid=881&amp;filename=PIP-II%20BOE%20121.3.15.4.2%20Linac%20Primary%20Beam%20Absorber.docx&amp;version=1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1723" y="5004021"/>
            <a:ext cx="4941110" cy="1529241"/>
          </a:xfrm>
        </p:spPr>
        <p:txBody>
          <a:bodyPr/>
          <a:lstStyle/>
          <a:p>
            <a:r>
              <a:rPr lang="en-US" dirty="0"/>
              <a:t>Shekhar Mishra</a:t>
            </a:r>
          </a:p>
          <a:p>
            <a:r>
              <a:rPr lang="en-US" dirty="0"/>
              <a:t>PIP-II Director’s Review</a:t>
            </a:r>
          </a:p>
          <a:p>
            <a:r>
              <a:rPr lang="en-US" dirty="0"/>
              <a:t>10-12 October,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6894" y="4000972"/>
            <a:ext cx="8667106" cy="1003049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121.3.14 and 15: Beam Transfer Line, Beam Absorber Line</a:t>
            </a:r>
          </a:p>
          <a:p>
            <a:r>
              <a:rPr lang="en-US" sz="1800" dirty="0"/>
              <a:t>Linac Accelerator Support Systems, Installation and Commissioning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14473"/>
          </a:xfrm>
        </p:spPr>
        <p:txBody>
          <a:bodyPr/>
          <a:lstStyle/>
          <a:p>
            <a:r>
              <a:rPr lang="en-US" dirty="0"/>
              <a:t>Management:</a:t>
            </a:r>
          </a:p>
          <a:p>
            <a:pPr lvl="1"/>
            <a:r>
              <a:rPr lang="en-US" dirty="0"/>
              <a:t>Approval of design specifications for vendors</a:t>
            </a:r>
          </a:p>
          <a:p>
            <a:pPr lvl="1"/>
            <a:r>
              <a:rPr lang="en-US" dirty="0"/>
              <a:t>Review and Approval of vendors design</a:t>
            </a:r>
          </a:p>
          <a:p>
            <a:pPr lvl="1"/>
            <a:r>
              <a:rPr lang="en-US" dirty="0"/>
              <a:t>Overseeing of the hardware fabrication at vendors</a:t>
            </a:r>
          </a:p>
          <a:p>
            <a:pPr lvl="1"/>
            <a:r>
              <a:rPr lang="en-US" dirty="0"/>
              <a:t>QA/QC acceptance approval</a:t>
            </a:r>
          </a:p>
          <a:p>
            <a:r>
              <a:rPr lang="en-US" dirty="0"/>
              <a:t>Design and Fabrication</a:t>
            </a:r>
          </a:p>
          <a:p>
            <a:pPr lvl="1"/>
            <a:r>
              <a:rPr lang="en-US" dirty="0"/>
              <a:t>Magnet: Detailed Design Specification for procurements based of the Technical Design Report.</a:t>
            </a:r>
          </a:p>
          <a:p>
            <a:pPr lvl="2"/>
            <a:r>
              <a:rPr lang="en-US" dirty="0"/>
              <a:t>Acceptance measurement and verification</a:t>
            </a:r>
          </a:p>
          <a:p>
            <a:pPr lvl="1"/>
            <a:r>
              <a:rPr lang="en-US" dirty="0"/>
              <a:t>Dump: Modifications to the g-2 dump and shield design</a:t>
            </a:r>
          </a:p>
          <a:p>
            <a:pPr lvl="1"/>
            <a:r>
              <a:rPr lang="en-US" dirty="0"/>
              <a:t>Collimator: Modification of MI/RR design for PIP-II beam pipe size.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6747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047361"/>
          </a:xfrm>
        </p:spPr>
        <p:txBody>
          <a:bodyPr/>
          <a:lstStyle/>
          <a:p>
            <a:r>
              <a:rPr lang="en-US" dirty="0"/>
              <a:t>Magnets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Beam Dumps</a:t>
            </a:r>
          </a:p>
          <a:p>
            <a:r>
              <a:rPr lang="en-US" dirty="0"/>
              <a:t>2 (1X and 1Y) Collimators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63564"/>
              </p:ext>
            </p:extLst>
          </p:nvPr>
        </p:nvGraphicFramePr>
        <p:xfrm>
          <a:off x="2246381" y="1304263"/>
          <a:ext cx="4494355" cy="3406140"/>
        </p:xfrm>
        <a:graphic>
          <a:graphicData uri="http://schemas.openxmlformats.org/drawingml/2006/table">
            <a:tbl>
              <a:tblPr/>
              <a:tblGrid>
                <a:gridCol w="2576602">
                  <a:extLst>
                    <a:ext uri="{9D8B030D-6E8A-4147-A177-3AD203B41FA5}">
                      <a16:colId xmlns:a16="http://schemas.microsoft.com/office/drawing/2014/main" val="282786560"/>
                    </a:ext>
                  </a:extLst>
                </a:gridCol>
                <a:gridCol w="1917753">
                  <a:extLst>
                    <a:ext uri="{9D8B030D-6E8A-4147-A177-3AD203B41FA5}">
                      <a16:colId xmlns:a16="http://schemas.microsoft.com/office/drawing/2014/main" val="4251267299"/>
                    </a:ext>
                  </a:extLst>
                </a:gridCol>
              </a:tblGrid>
              <a:tr h="207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791135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Way Septum Magnet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809573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096228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Dipole, C-magnet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92719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Dipole, dog-leg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155587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Dipole, fast corrector*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425242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Dipole, Beam Dump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015272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&amp; H dipole corrector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266522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Quad, large aperture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555936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Quad, large aperture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422010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Quad, cental line F-D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167720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Quad, Inj line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36738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B0F6848-7E0D-41A6-B491-935B2D874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327" y="500291"/>
            <a:ext cx="166435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5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893" y="989901"/>
            <a:ext cx="8443936" cy="51021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78385" y="3506598"/>
            <a:ext cx="981512" cy="511729"/>
          </a:xfrm>
          <a:prstGeom prst="ellipse">
            <a:avLst/>
          </a:prstGeom>
          <a:noFill/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2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235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Beam Transfer Line and Beam Absorber Line </a:t>
            </a:r>
          </a:p>
          <a:p>
            <a:pPr lvl="1"/>
            <a:r>
              <a:rPr lang="en-US" dirty="0"/>
              <a:t>Installation WBS (121.3.22) covers </a:t>
            </a:r>
          </a:p>
          <a:p>
            <a:pPr lvl="2"/>
            <a:r>
              <a:rPr lang="en-US" dirty="0"/>
              <a:t>All installations</a:t>
            </a:r>
          </a:p>
          <a:p>
            <a:pPr lvl="2"/>
            <a:r>
              <a:rPr lang="en-US" dirty="0"/>
              <a:t>All survey</a:t>
            </a:r>
            <a:endParaRPr lang="en-US" sz="3200" dirty="0"/>
          </a:p>
          <a:p>
            <a:pPr lvl="2"/>
            <a:r>
              <a:rPr lang="en-US" dirty="0"/>
              <a:t>All stands</a:t>
            </a:r>
          </a:p>
          <a:p>
            <a:pPr lvl="1"/>
            <a:r>
              <a:rPr lang="en-US" dirty="0"/>
              <a:t>Magnet Beam Pipe and Vacuum pumps are provided by Vacuum WBS (121.3.18). </a:t>
            </a:r>
          </a:p>
          <a:p>
            <a:pPr lvl="2"/>
            <a:r>
              <a:rPr lang="en-US" dirty="0"/>
              <a:t>In case of quadrupole magnet beam pipe, BPM should be integral part of the beam pipe.</a:t>
            </a:r>
            <a:endParaRPr lang="en-US" sz="3200" dirty="0"/>
          </a:p>
          <a:p>
            <a:pPr lvl="1"/>
            <a:r>
              <a:rPr lang="en-US" dirty="0"/>
              <a:t>Water to the magnets are provided by Support Services WBS (121.3.19).</a:t>
            </a:r>
          </a:p>
          <a:p>
            <a:pPr lvl="1"/>
            <a:r>
              <a:rPr lang="en-US" dirty="0"/>
              <a:t>Magnet power supplies are provided by Power supply WBS (121.3.13).</a:t>
            </a:r>
          </a:p>
          <a:p>
            <a:pPr lvl="1"/>
            <a:r>
              <a:rPr lang="en-US" dirty="0"/>
              <a:t>Powering and commission are provided by commissioning WBS (121.3.22)</a:t>
            </a:r>
          </a:p>
          <a:p>
            <a:pPr lvl="1"/>
            <a:endParaRPr lang="en-US" sz="3400" dirty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229949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9168"/>
            <a:ext cx="8672513" cy="4830510"/>
          </a:xfrm>
        </p:spPr>
        <p:txBody>
          <a:bodyPr/>
          <a:lstStyle/>
          <a:p>
            <a:r>
              <a:rPr lang="en-US" dirty="0"/>
              <a:t>Personnel Safety and environmental and equipment protection are the highest priorities in the PIP-II Project.</a:t>
            </a:r>
          </a:p>
          <a:p>
            <a:r>
              <a:rPr lang="en-US" dirty="0"/>
              <a:t>All activities will be in full compliance with the PIP-II ISM program defined in </a:t>
            </a:r>
            <a:r>
              <a:rPr lang="en-US" dirty="0" err="1"/>
              <a:t>DocDb</a:t>
            </a:r>
            <a:r>
              <a:rPr lang="en-US" dirty="0"/>
              <a:t># 141.</a:t>
            </a:r>
          </a:p>
          <a:p>
            <a:pPr marL="0" indent="0">
              <a:buNone/>
            </a:pPr>
            <a:r>
              <a:rPr lang="en-US" dirty="0"/>
              <a:t>	–Laboratory and DOE standards and practices</a:t>
            </a:r>
          </a:p>
          <a:p>
            <a:pPr lvl="2"/>
            <a:r>
              <a:rPr lang="en-US" dirty="0"/>
              <a:t>Fermi ES&amp;H Manual</a:t>
            </a:r>
          </a:p>
          <a:p>
            <a:pPr lvl="2"/>
            <a:r>
              <a:rPr lang="en-US" dirty="0"/>
              <a:t>Division/Area specific Hazards Analyses and Training</a:t>
            </a:r>
          </a:p>
          <a:p>
            <a:r>
              <a:rPr lang="en-US" dirty="0"/>
              <a:t>Procurement, fabrication, and acceptance of components will follow the Project’s QA Plan (</a:t>
            </a:r>
            <a:r>
              <a:rPr lang="en-US" dirty="0" err="1"/>
              <a:t>DocDB</a:t>
            </a:r>
            <a:r>
              <a:rPr lang="en-US" dirty="0"/>
              <a:t># 142) utilizing established Project/Division mechanisms regarding acceptance testing, control of non-conformances, and vendor feedback.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79963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11" y="4393557"/>
            <a:ext cx="8672513" cy="1654905"/>
          </a:xfrm>
        </p:spPr>
        <p:txBody>
          <a:bodyPr>
            <a:normAutofit/>
          </a:bodyPr>
          <a:lstStyle/>
          <a:p>
            <a:r>
              <a:rPr lang="en-US" dirty="0"/>
              <a:t>Basis of Estimate were generated by technical input, discussions of similar project and vendor quote </a:t>
            </a:r>
          </a:p>
          <a:p>
            <a:pPr lvl="1"/>
            <a:r>
              <a:rPr lang="en-US" dirty="0"/>
              <a:t>All the BOEs and supporting documents, available in PIP-II </a:t>
            </a:r>
            <a:r>
              <a:rPr lang="en-US" dirty="0" err="1"/>
              <a:t>Docdb</a:t>
            </a:r>
            <a:r>
              <a:rPr lang="en-US" dirty="0"/>
              <a:t>, were reviewed and approved by PIP-II Project members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44385"/>
              </p:ext>
            </p:extLst>
          </p:nvPr>
        </p:nvGraphicFramePr>
        <p:xfrm>
          <a:off x="429419" y="1089368"/>
          <a:ext cx="811215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5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WBS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Docdb</a:t>
                      </a:r>
                      <a:r>
                        <a:rPr lang="en-US" dirty="0"/>
                        <a:t> #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121.3.14.2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Beam Transfer Line PM and Coordination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863-v10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121.3.14.3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Beam Transfer Line 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866-v13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121.3.14.4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Beam Transfer Line Collimators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7"/>
                        </a:rPr>
                        <a:t>869-v12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121.3.15.2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8"/>
                        </a:rPr>
                        <a:t>Beam Absorber Line PM and Coordination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9"/>
                        </a:rPr>
                        <a:t>872-v9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121.3.15.3.1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0"/>
                        </a:rPr>
                        <a:t>Straight Linac Beam Absorber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1"/>
                        </a:rPr>
                        <a:t>875-v9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729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121.3.15.4.1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2"/>
                        </a:rPr>
                        <a:t>Linac Primary Beam Absorber 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3"/>
                        </a:rPr>
                        <a:t>878-v12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26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121.3.15.4.2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4"/>
                        </a:rPr>
                        <a:t>Linac Primary Beam Absorber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15"/>
                        </a:rPr>
                        <a:t>881-v16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47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81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Summary: WBS 121.3.14 and 121.3.15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3" y="1283152"/>
            <a:ext cx="8672513" cy="5198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Fermilab has significant expertise in the design, fabrication, installation and running of all the elements in this BOE.</a:t>
            </a:r>
          </a:p>
          <a:p>
            <a:pPr lvl="1"/>
            <a:r>
              <a:rPr lang="en-US" dirty="0"/>
              <a:t>In order to minimize cost we are reusing the existing design for the beam dump and scrapers.</a:t>
            </a:r>
          </a:p>
          <a:p>
            <a:r>
              <a:rPr lang="en-US" dirty="0">
                <a:solidFill>
                  <a:schemeClr val="accent6"/>
                </a:solidFill>
              </a:rPr>
              <a:t>There are </a:t>
            </a:r>
            <a:r>
              <a:rPr lang="en-US" u="sng" dirty="0">
                <a:solidFill>
                  <a:schemeClr val="accent6"/>
                </a:solidFill>
              </a:rPr>
              <a:t>no technical or cost risk </a:t>
            </a:r>
            <a:r>
              <a:rPr lang="en-US" dirty="0">
                <a:solidFill>
                  <a:schemeClr val="accent6"/>
                </a:solidFill>
              </a:rPr>
              <a:t>associated with these WBS.</a:t>
            </a:r>
          </a:p>
          <a:p>
            <a:r>
              <a:rPr lang="en-US" u="sng" dirty="0"/>
              <a:t>Estimate Uncertainty </a:t>
            </a:r>
            <a:r>
              <a:rPr lang="en-US" dirty="0"/>
              <a:t>follows project guidelines</a:t>
            </a:r>
          </a:p>
          <a:p>
            <a:pPr lvl="1"/>
            <a:r>
              <a:rPr lang="en-US" dirty="0"/>
              <a:t>Methodology for cost based on experience, similar magnets, beam absorber and collimator and vendor quotes is sound and understood</a:t>
            </a:r>
          </a:p>
          <a:p>
            <a:pPr lvl="1"/>
            <a:r>
              <a:rPr lang="en-US" dirty="0"/>
              <a:t>~ 25% Contingency is appropriate for CD-1</a:t>
            </a:r>
          </a:p>
          <a:p>
            <a:r>
              <a:rPr lang="en-US" dirty="0"/>
              <a:t>There is </a:t>
            </a:r>
            <a:r>
              <a:rPr lang="en-US" u="sng" dirty="0"/>
              <a:t>no Cost drivers</a:t>
            </a:r>
            <a:r>
              <a:rPr lang="en-US" dirty="0"/>
              <a:t>, all technologies are understood</a:t>
            </a:r>
          </a:p>
          <a:p>
            <a:r>
              <a:rPr lang="en-US" u="sng" dirty="0"/>
              <a:t>Costs summary </a:t>
            </a:r>
            <a:r>
              <a:rPr lang="en-US" dirty="0"/>
              <a:t>is generated from P6 resource loaded schedule which uses BOEs Labor and Cost Estimates.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262" y="773754"/>
            <a:ext cx="166435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32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17"/>
          </p:nvPr>
        </p:nvPicPr>
        <p:blipFill>
          <a:blip r:embed="rId2"/>
          <a:stretch>
            <a:fillRect/>
          </a:stretch>
        </p:blipFill>
        <p:spPr>
          <a:xfrm>
            <a:off x="268851" y="1068332"/>
            <a:ext cx="8499292" cy="254477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228600" y="3787871"/>
            <a:ext cx="8581925" cy="26142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2" y="6495482"/>
            <a:ext cx="766243" cy="241300"/>
          </a:xfrm>
        </p:spPr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975792" cy="237285"/>
          </a:xfrm>
        </p:spPr>
        <p:txBody>
          <a:bodyPr/>
          <a:lstStyle/>
          <a:p>
            <a:pPr>
              <a:defRPr/>
            </a:pPr>
            <a:r>
              <a:rPr lang="en-US"/>
              <a:t>S. Mishra | Beam Transfer Line &amp; Absorbers | Linac Accelerator Support Systems, Inst &amp; Comm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460" y="915640"/>
            <a:ext cx="1168255" cy="313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121.3.14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460" y="3694192"/>
            <a:ext cx="1168255" cy="313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121.3.15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665538"/>
            <a:ext cx="9144000" cy="0"/>
          </a:xfrm>
          <a:prstGeom prst="line">
            <a:avLst/>
          </a:prstGeom>
          <a:ln w="4762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42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7"/>
          </p:nvPr>
        </p:nvPicPr>
        <p:blipFill>
          <a:blip r:embed="rId2"/>
          <a:stretch>
            <a:fillRect/>
          </a:stretch>
        </p:blipFill>
        <p:spPr>
          <a:xfrm>
            <a:off x="222250" y="1027840"/>
            <a:ext cx="8588375" cy="250720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228601" y="3665538"/>
            <a:ext cx="8588374" cy="256895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36588" y="6495482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975792" cy="237285"/>
          </a:xfrm>
        </p:spPr>
        <p:txBody>
          <a:bodyPr/>
          <a:lstStyle/>
          <a:p>
            <a:pPr>
              <a:defRPr/>
            </a:pPr>
            <a:r>
              <a:rPr lang="en-US"/>
              <a:t>S. Mishra | Beam Transfer Line &amp; Absorbers | Linac Accelerator Support Systems, Inst &amp; Comm</a:t>
            </a:r>
            <a:endParaRPr lang="en-US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Drivers and Estimate Maturity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42370" y="3193042"/>
            <a:ext cx="1168255" cy="313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121.3.14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42370" y="5920497"/>
            <a:ext cx="1168255" cy="313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121.3.15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3665538"/>
            <a:ext cx="9144000" cy="0"/>
          </a:xfrm>
          <a:prstGeom prst="line">
            <a:avLst/>
          </a:prstGeom>
          <a:ln w="4762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00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>
          <a:xfrm>
            <a:off x="228600" y="4664280"/>
            <a:ext cx="8686800" cy="15225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6"/>
                </a:solidFill>
              </a:rPr>
              <a:t>Cost profile is dominated by M&amp;S.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W</a:t>
            </a:r>
            <a:r>
              <a:rPr lang="en-US" sz="1800" b="0" dirty="0">
                <a:solidFill>
                  <a:schemeClr val="accent6"/>
                </a:solidFill>
              </a:rPr>
              <a:t>e plan to design and build all the components in US industries.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6"/>
                </a:solidFill>
              </a:rPr>
              <a:t>Labor is for design specification and supervision at industries and QA/QC at Fermilab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588" y="6495482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975792" cy="237285"/>
          </a:xfrm>
        </p:spPr>
        <p:txBody>
          <a:bodyPr/>
          <a:lstStyle/>
          <a:p>
            <a:pPr>
              <a:defRPr/>
            </a:pPr>
            <a:r>
              <a:rPr lang="en-US"/>
              <a:t>S. Mishra | Beam Transfer Line &amp; Absorbers | Linac Accelerator Support Systems, Inst &amp; Comm</a:t>
            </a:r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Profile – P6 Base Cost Only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25955" y="4219242"/>
            <a:ext cx="1168255" cy="313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121.3.15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66585" y="4233553"/>
            <a:ext cx="1168255" cy="313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121.3.14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35475" y="1157681"/>
            <a:ext cx="0" cy="3389864"/>
          </a:xfrm>
          <a:prstGeom prst="line">
            <a:avLst/>
          </a:prstGeom>
          <a:ln w="3492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9" name="Content Placeholder 18"/>
          <p:cNvPicPr>
            <a:picLocks noGrp="1" noChangeAspect="1"/>
          </p:cNvPicPr>
          <p:nvPr>
            <p:ph sz="half" idx="17"/>
          </p:nvPr>
        </p:nvPicPr>
        <p:blipFill>
          <a:blip r:embed="rId2"/>
          <a:stretch>
            <a:fillRect/>
          </a:stretch>
        </p:blipFill>
        <p:spPr>
          <a:xfrm>
            <a:off x="228600" y="1413780"/>
            <a:ext cx="4206875" cy="2827115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4687888" y="1413780"/>
            <a:ext cx="4206875" cy="28271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</p:spTree>
    <p:extLst>
      <p:ext uri="{BB962C8B-B14F-4D97-AF65-F5344CB8AC3E}">
        <p14:creationId xmlns:p14="http://schemas.microsoft.com/office/powerpoint/2010/main" val="340305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453" y="1311495"/>
            <a:ext cx="8003491" cy="4107794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Requirement</a:t>
            </a:r>
          </a:p>
          <a:p>
            <a:r>
              <a:rPr lang="en-US" dirty="0"/>
              <a:t>Conceptual Design and Specifications</a:t>
            </a:r>
          </a:p>
          <a:p>
            <a:r>
              <a:rPr lang="en-US" dirty="0"/>
              <a:t>Scope and Deliverables</a:t>
            </a:r>
          </a:p>
          <a:p>
            <a:r>
              <a:rPr lang="en-US" dirty="0"/>
              <a:t>Interfaces</a:t>
            </a:r>
          </a:p>
          <a:p>
            <a:r>
              <a:rPr lang="en-US" dirty="0"/>
              <a:t>ESH&amp;Q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9846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>
          <a:xfrm>
            <a:off x="207963" y="4590371"/>
            <a:ext cx="8686800" cy="17170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6"/>
                </a:solidFill>
              </a:rPr>
              <a:t>Fermilab Labor resources required for this WBS is very small.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accent6"/>
                </a:solidFill>
              </a:rPr>
              <a:t>Fermilab Technical Division has human resources with expertise in the design, fabrication and testing of electromagnets.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accent6"/>
                </a:solidFill>
              </a:rPr>
              <a:t>Fermilab Accelerator Division has human resources with expertise in the design, fabrication and testing of the Beam Absorber and Collimator.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7"/>
          </p:nvPr>
        </p:nvPicPr>
        <p:blipFill>
          <a:blip r:embed="rId2"/>
          <a:stretch>
            <a:fillRect/>
          </a:stretch>
        </p:blipFill>
        <p:spPr>
          <a:xfrm>
            <a:off x="64968" y="1358137"/>
            <a:ext cx="4370508" cy="286152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4687888" y="1434516"/>
            <a:ext cx="4206875" cy="270125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36588" y="6495482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975792" cy="237285"/>
          </a:xfrm>
        </p:spPr>
        <p:txBody>
          <a:bodyPr/>
          <a:lstStyle/>
          <a:p>
            <a:pPr>
              <a:defRPr/>
            </a:pPr>
            <a:r>
              <a:rPr lang="en-US"/>
              <a:t>S. Mishra | Beam Transfer Line &amp; Absorbers | Linac Accelerator Support Systems, Inst &amp; Comm</a:t>
            </a:r>
            <a:endParaRPr lang="en-US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Profile – P6 Hours/FTE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25955" y="3986540"/>
            <a:ext cx="1168255" cy="313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121.3.15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7497" y="4056326"/>
            <a:ext cx="1168255" cy="313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121.3.14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531" y="995314"/>
            <a:ext cx="121931" cy="34933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858" y="465691"/>
            <a:ext cx="166435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18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FA28FE-6F4F-4D7F-84DA-F1128F54E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618688"/>
            <a:ext cx="8264107" cy="1381537"/>
          </a:xfrm>
          <a:prstGeom prst="rect">
            <a:avLst/>
          </a:prstGeom>
          <a:ln>
            <a:solidFill>
              <a:srgbClr val="99D6EA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E39599-91A8-401E-B1A1-A6855263E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141"/>
            <a:ext cx="8264107" cy="1367159"/>
          </a:xfrm>
          <a:prstGeom prst="rect">
            <a:avLst/>
          </a:prstGeom>
          <a:ln>
            <a:solidFill>
              <a:srgbClr val="99D6EA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643813-1824-4EF9-AFCE-1074EA720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89" y="2287874"/>
            <a:ext cx="8139812" cy="1148469"/>
          </a:xfrm>
          <a:prstGeom prst="rect">
            <a:avLst/>
          </a:prstGeom>
          <a:ln>
            <a:solidFill>
              <a:srgbClr val="99D6EA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F58B80-5841-40D1-997D-CB3C458FA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872" y="5000226"/>
            <a:ext cx="7880452" cy="1338546"/>
          </a:xfrm>
          <a:prstGeom prst="rect">
            <a:avLst/>
          </a:prstGeom>
          <a:ln>
            <a:solidFill>
              <a:srgbClr val="99D6EA"/>
            </a:solidFill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77D211-F9DF-4F49-B9D6-0E16B43A5B72}"/>
              </a:ext>
            </a:extLst>
          </p:cNvPr>
          <p:cNvCxnSpPr/>
          <p:nvPr/>
        </p:nvCxnSpPr>
        <p:spPr>
          <a:xfrm>
            <a:off x="-44555" y="3527515"/>
            <a:ext cx="9144000" cy="0"/>
          </a:xfrm>
          <a:prstGeom prst="line">
            <a:avLst/>
          </a:prstGeom>
          <a:ln w="4762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BC13E532-10BE-43AB-A31C-6CF8719E44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08BE299-ED6B-416F-BFCA-AF0E4F30B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Mishra | Beam Transfer Line &amp; Absorbers | Linac Accelerator Support Systems, Inst &amp; 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9366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211791"/>
            <a:ext cx="8672513" cy="4987867"/>
          </a:xfrm>
        </p:spPr>
        <p:txBody>
          <a:bodyPr/>
          <a:lstStyle/>
          <a:p>
            <a:r>
              <a:rPr lang="en-US" dirty="0"/>
              <a:t>Initiate work on detailed design specifications</a:t>
            </a:r>
          </a:p>
          <a:p>
            <a:pPr lvl="1"/>
            <a:r>
              <a:rPr lang="en-US" dirty="0"/>
              <a:t>Convert the conceptual design specifications to design specification for industrial design and fabrication.</a:t>
            </a:r>
          </a:p>
          <a:p>
            <a:r>
              <a:rPr lang="en-US" dirty="0"/>
              <a:t>Magnet Fabrications</a:t>
            </a:r>
          </a:p>
          <a:p>
            <a:pPr lvl="1"/>
            <a:r>
              <a:rPr lang="en-US" dirty="0"/>
              <a:t>Initiate paper work for industrial design</a:t>
            </a:r>
          </a:p>
          <a:p>
            <a:r>
              <a:rPr lang="en-US" dirty="0"/>
              <a:t>Beam Absorber</a:t>
            </a:r>
          </a:p>
          <a:p>
            <a:pPr lvl="1"/>
            <a:r>
              <a:rPr lang="en-US" dirty="0"/>
              <a:t>Initiate MARS calculations for minor engineering drawing modifications</a:t>
            </a:r>
          </a:p>
          <a:p>
            <a:pPr lvl="1"/>
            <a:r>
              <a:rPr lang="en-US" dirty="0"/>
              <a:t>Engineering drawing modifications</a:t>
            </a:r>
          </a:p>
          <a:p>
            <a:r>
              <a:rPr lang="en-US" dirty="0"/>
              <a:t>Collimator</a:t>
            </a:r>
          </a:p>
          <a:p>
            <a:pPr lvl="1"/>
            <a:r>
              <a:rPr lang="en-US" dirty="0"/>
              <a:t>Initiate paper work for industrial fabrication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</p:spTree>
    <p:extLst>
      <p:ext uri="{BB962C8B-B14F-4D97-AF65-F5344CB8AC3E}">
        <p14:creationId xmlns:p14="http://schemas.microsoft.com/office/powerpoint/2010/main" val="2394348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06752"/>
          </a:xfrm>
        </p:spPr>
        <p:txBody>
          <a:bodyPr/>
          <a:lstStyle/>
          <a:p>
            <a:r>
              <a:rPr lang="en-US" dirty="0"/>
              <a:t>The PIP-II Beam Transfer Line and Beam Absorber lines elements Accelerator Physics Design specifications are complete in the Conceptual Design Report.</a:t>
            </a:r>
          </a:p>
          <a:p>
            <a:pPr lvl="1"/>
            <a:r>
              <a:rPr lang="en-US" dirty="0"/>
              <a:t>The design specification meets the H- stripping requirement and has been validated by design reviews.</a:t>
            </a:r>
          </a:p>
          <a:p>
            <a:pPr lvl="1"/>
            <a:r>
              <a:rPr lang="en-US" dirty="0"/>
              <a:t>Specified magnet, collimator and beam absorber designs are similar to what Fermilab has designed, built and operates.</a:t>
            </a:r>
          </a:p>
          <a:p>
            <a:pPr lvl="1"/>
            <a:r>
              <a:rPr lang="en-US" dirty="0"/>
              <a:t>Fermilab Technical and Accelerator division has qualified staff to undertake this sub-project.</a:t>
            </a:r>
          </a:p>
          <a:p>
            <a:pPr lvl="1"/>
            <a:r>
              <a:rPr lang="en-US" dirty="0"/>
              <a:t>US Industry is capable in fabricating these hardware.</a:t>
            </a:r>
          </a:p>
          <a:p>
            <a:r>
              <a:rPr lang="en-US" dirty="0"/>
              <a:t>Cost, schedule derived from similar projects are understood.</a:t>
            </a:r>
          </a:p>
          <a:p>
            <a:r>
              <a:rPr lang="en-US" dirty="0"/>
              <a:t>There is no risk/opportunity in these two WBS.</a:t>
            </a:r>
          </a:p>
          <a:p>
            <a:r>
              <a:rPr lang="en-US" dirty="0"/>
              <a:t>We are ready for CD-1 and look forward to your feedback.</a:t>
            </a:r>
          </a:p>
        </p:txBody>
      </p:sp>
    </p:spTree>
    <p:extLst>
      <p:ext uri="{BB962C8B-B14F-4D97-AF65-F5344CB8AC3E}">
        <p14:creationId xmlns:p14="http://schemas.microsoft.com/office/powerpoint/2010/main" val="148781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>
          <a:xfrm>
            <a:off x="297841" y="1057013"/>
            <a:ext cx="8705425" cy="4739780"/>
          </a:xfrm>
        </p:spPr>
        <p:txBody>
          <a:bodyPr>
            <a:normAutofit/>
          </a:bodyPr>
          <a:lstStyle/>
          <a:p>
            <a:r>
              <a:rPr lang="en-US" dirty="0"/>
              <a:t>PIP-II</a:t>
            </a:r>
          </a:p>
          <a:p>
            <a:pPr lvl="1"/>
            <a:r>
              <a:rPr lang="en-US" dirty="0"/>
              <a:t>Deputy Project Manager</a:t>
            </a:r>
          </a:p>
          <a:p>
            <a:pPr lvl="2"/>
            <a:r>
              <a:rPr lang="en-US" dirty="0"/>
              <a:t>SRF Linac R&amp;D</a:t>
            </a:r>
          </a:p>
          <a:p>
            <a:pPr lvl="2"/>
            <a:r>
              <a:rPr lang="en-US" dirty="0"/>
              <a:t>Risk Manager</a:t>
            </a:r>
          </a:p>
          <a:p>
            <a:pPr lvl="3"/>
            <a:r>
              <a:rPr lang="en-US" dirty="0"/>
              <a:t>Chair, PIP-II Risk Management Board</a:t>
            </a:r>
          </a:p>
          <a:p>
            <a:r>
              <a:rPr lang="en-US" dirty="0"/>
              <a:t>Relevant Experience</a:t>
            </a:r>
          </a:p>
          <a:p>
            <a:pPr lvl="1"/>
            <a:r>
              <a:rPr lang="en-US" sz="2000" dirty="0"/>
              <a:t>Indian Institutions and Fermilab Collaboration</a:t>
            </a:r>
          </a:p>
          <a:p>
            <a:pPr lvl="1"/>
            <a:r>
              <a:rPr lang="en-US" sz="2000" dirty="0"/>
              <a:t>International Linear Collider, Deputy Director/Fermilab</a:t>
            </a:r>
          </a:p>
          <a:p>
            <a:pPr lvl="1"/>
            <a:r>
              <a:rPr lang="en-US" sz="2000" dirty="0"/>
              <a:t>Main Injector and Recycler Ring Department Head</a:t>
            </a:r>
          </a:p>
          <a:p>
            <a:pPr lvl="1"/>
            <a:r>
              <a:rPr lang="en-US" sz="2000" dirty="0"/>
              <a:t>Main Injector and Recycler Ring Commissioning Team Leader</a:t>
            </a:r>
          </a:p>
          <a:p>
            <a:pPr lvl="1"/>
            <a:r>
              <a:rPr lang="en-US" sz="2000" dirty="0"/>
              <a:t>Experimental High Energy Physics</a:t>
            </a:r>
          </a:p>
          <a:p>
            <a:pPr lvl="1"/>
            <a:r>
              <a:rPr lang="en-US" sz="2000" dirty="0"/>
              <a:t>28 Years at Fermilab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588" y="6495482"/>
            <a:ext cx="775607" cy="241300"/>
          </a:xfrm>
        </p:spPr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975792" cy="237285"/>
          </a:xfrm>
        </p:spPr>
        <p:txBody>
          <a:bodyPr/>
          <a:lstStyle/>
          <a:p>
            <a:pPr>
              <a:defRPr/>
            </a:pPr>
            <a:r>
              <a:rPr lang="en-US"/>
              <a:t>S. Mishra | Beam Transfer Line &amp; Absorbers | Linac Accelerator Support Systems, Inst &amp; Comm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Me:</a:t>
            </a:r>
          </a:p>
        </p:txBody>
      </p:sp>
    </p:spTree>
    <p:extLst>
      <p:ext uri="{BB962C8B-B14F-4D97-AF65-F5344CB8AC3E}">
        <p14:creationId xmlns:p14="http://schemas.microsoft.com/office/powerpoint/2010/main" val="83992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1534"/>
            <a:ext cx="8672513" cy="4987867"/>
          </a:xfrm>
        </p:spPr>
        <p:txBody>
          <a:bodyPr/>
          <a:lstStyle/>
          <a:p>
            <a:r>
              <a:rPr lang="en-US" dirty="0"/>
              <a:t>The Beam Transfer Line (BTL) is to designed to transfer H</a:t>
            </a:r>
            <a:r>
              <a:rPr lang="en-US" baseline="60000" dirty="0"/>
              <a:t>-</a:t>
            </a:r>
            <a:r>
              <a:rPr lang="en-US" dirty="0"/>
              <a:t>beam, </a:t>
            </a:r>
            <a:r>
              <a:rPr lang="en-US" u="sng" dirty="0"/>
              <a:t>without stripping</a:t>
            </a:r>
            <a:r>
              <a:rPr lang="en-US" dirty="0"/>
              <a:t>, from the exit of the SRF linac to the injection girder of the Booster.</a:t>
            </a:r>
          </a:p>
          <a:p>
            <a:pPr lvl="1"/>
            <a:r>
              <a:rPr lang="en-US" dirty="0"/>
              <a:t>It is composed of dipoles, quadrupoles, specialty magnets, two dimensional scraper and instrumentations.</a:t>
            </a:r>
          </a:p>
          <a:p>
            <a:r>
              <a:rPr lang="en-US" dirty="0"/>
              <a:t>The Beam Absorber Line to the main PIP-II Beam Dump</a:t>
            </a:r>
            <a:endParaRPr lang="en-US" dirty="0">
              <a:solidFill>
                <a:srgbClr val="4E4E4E"/>
              </a:solidFill>
            </a:endParaRPr>
          </a:p>
          <a:p>
            <a:pPr lvl="1"/>
            <a:r>
              <a:rPr lang="en-US" dirty="0">
                <a:solidFill>
                  <a:srgbClr val="4E4E4E"/>
                </a:solidFill>
              </a:rPr>
              <a:t>A fork in the BTL, composed of dipoles, quadrupoles, instrumentations and a 50 </a:t>
            </a:r>
            <a:r>
              <a:rPr lang="en-US" dirty="0" err="1">
                <a:solidFill>
                  <a:srgbClr val="4E4E4E"/>
                </a:solidFill>
              </a:rPr>
              <a:t>kWatt</a:t>
            </a:r>
            <a:r>
              <a:rPr lang="en-US" dirty="0">
                <a:solidFill>
                  <a:srgbClr val="4E4E4E"/>
                </a:solidFill>
              </a:rPr>
              <a:t> beam dump.</a:t>
            </a:r>
          </a:p>
          <a:p>
            <a:r>
              <a:rPr lang="en-US" dirty="0">
                <a:solidFill>
                  <a:srgbClr val="4E4E4E"/>
                </a:solidFill>
              </a:rPr>
              <a:t>The Straight Linac Beam Absorber line to beam dump</a:t>
            </a:r>
          </a:p>
          <a:p>
            <a:pPr lvl="1"/>
            <a:r>
              <a:rPr lang="en-US" dirty="0">
                <a:solidFill>
                  <a:srgbClr val="4E4E4E"/>
                </a:solidFill>
              </a:rPr>
              <a:t>A straight beam pipe from the exit of the SRF linac to dump has only beam instrumentation.</a:t>
            </a:r>
          </a:p>
          <a:p>
            <a:r>
              <a:rPr lang="en-US" dirty="0">
                <a:solidFill>
                  <a:srgbClr val="4E4E4E"/>
                </a:solidFill>
              </a:rPr>
              <a:t>The accelerator physics design of the beam lines are documented in the PIP-II Conceptual Design Report.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170901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Transfer Line Main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0389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H- stripping due to magnetic bend is a dominant loss mechanism. </a:t>
            </a:r>
          </a:p>
          <a:p>
            <a:r>
              <a:rPr lang="en-US" dirty="0"/>
              <a:t>Minimization of H- stripping</a:t>
            </a:r>
          </a:p>
          <a:p>
            <a:pPr lvl="1"/>
            <a:r>
              <a:rPr lang="en-US" dirty="0"/>
              <a:t>Keeping the residual loss rate to~0.1 W/m</a:t>
            </a:r>
          </a:p>
          <a:p>
            <a:pPr lvl="2"/>
            <a:r>
              <a:rPr lang="en-US" dirty="0"/>
              <a:t>Requires the Loss rate of 5x10</a:t>
            </a:r>
            <a:r>
              <a:rPr lang="en-US" baseline="30000" dirty="0"/>
              <a:t>-6</a:t>
            </a:r>
            <a:r>
              <a:rPr lang="en-US" dirty="0"/>
              <a:t> </a:t>
            </a:r>
          </a:p>
          <a:p>
            <a:pPr marL="914400" lvl="2" indent="0">
              <a:buNone/>
            </a:pPr>
            <a:r>
              <a:rPr lang="en-US" dirty="0"/>
              <a:t>particle/meter for pulsed and </a:t>
            </a:r>
          </a:p>
          <a:p>
            <a:pPr marL="914400" lvl="2" indent="0">
              <a:buNone/>
            </a:pPr>
            <a:r>
              <a:rPr lang="en-US" dirty="0"/>
              <a:t>5x10</a:t>
            </a:r>
            <a:r>
              <a:rPr lang="en-US" baseline="30000" dirty="0"/>
              <a:t>-8</a:t>
            </a:r>
            <a:r>
              <a:rPr lang="en-US" dirty="0"/>
              <a:t> p/m for CW operation</a:t>
            </a:r>
          </a:p>
          <a:p>
            <a:pPr lvl="1"/>
            <a:r>
              <a:rPr lang="en-US" dirty="0"/>
              <a:t>The sets the limit  </a:t>
            </a:r>
          </a:p>
          <a:p>
            <a:pPr lvl="2"/>
            <a:r>
              <a:rPr lang="en-US" dirty="0"/>
              <a:t>Of 2.8 </a:t>
            </a:r>
            <a:r>
              <a:rPr lang="en-US" dirty="0" err="1"/>
              <a:t>kG</a:t>
            </a:r>
            <a:r>
              <a:rPr lang="en-US" dirty="0"/>
              <a:t> of maximum Dipole </a:t>
            </a:r>
          </a:p>
          <a:p>
            <a:pPr marL="914400" lvl="2" indent="0">
              <a:buNone/>
            </a:pPr>
            <a:r>
              <a:rPr lang="en-US" dirty="0"/>
              <a:t>Field (20.4 m bending radius)</a:t>
            </a:r>
          </a:p>
          <a:p>
            <a:pPr lvl="2"/>
            <a:r>
              <a:rPr lang="en-US" dirty="0"/>
              <a:t>The vacuum requirement is</a:t>
            </a:r>
          </a:p>
          <a:p>
            <a:pPr marL="914400" lvl="2" indent="0">
              <a:buNone/>
            </a:pPr>
            <a:r>
              <a:rPr lang="en-US" dirty="0"/>
              <a:t>10</a:t>
            </a:r>
            <a:r>
              <a:rPr lang="en-US" baseline="30000" dirty="0"/>
              <a:t>-8</a:t>
            </a:r>
            <a:r>
              <a:rPr lang="en-US" dirty="0"/>
              <a:t> </a:t>
            </a:r>
            <a:r>
              <a:rPr lang="en-US" dirty="0" err="1"/>
              <a:t>Torr</a:t>
            </a:r>
            <a:r>
              <a:rPr lang="en-US" dirty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The SRF Linac to the Booster Beam transfer line elements are designed to transport up 1 GeV of CW beam, which has higher requirements than 0.8 GeV.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796" r="12502"/>
          <a:stretch/>
        </p:blipFill>
        <p:spPr>
          <a:xfrm>
            <a:off x="4972574" y="2059926"/>
            <a:ext cx="3942826" cy="271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D8801B-2599-4137-8744-32D2EE6D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761" y="616196"/>
            <a:ext cx="166435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7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7"/>
          </p:nvPr>
        </p:nvPicPr>
        <p:blipFill>
          <a:blip r:embed="rId2"/>
          <a:stretch>
            <a:fillRect/>
          </a:stretch>
        </p:blipFill>
        <p:spPr>
          <a:xfrm>
            <a:off x="4190172" y="988119"/>
            <a:ext cx="4734722" cy="5153824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sz="half" idx="18"/>
          </p:nvPr>
        </p:nvSpPr>
        <p:spPr>
          <a:xfrm>
            <a:off x="368686" y="1526797"/>
            <a:ext cx="3618613" cy="3603338"/>
          </a:xfrm>
        </p:spPr>
        <p:txBody>
          <a:bodyPr/>
          <a:lstStyle/>
          <a:p>
            <a:r>
              <a:rPr lang="en-US" dirty="0"/>
              <a:t>Beam Transfer Line</a:t>
            </a:r>
          </a:p>
          <a:p>
            <a:pPr lvl="1"/>
            <a:r>
              <a:rPr lang="en-US" dirty="0"/>
              <a:t>Two Arcs</a:t>
            </a:r>
          </a:p>
          <a:p>
            <a:pPr lvl="1"/>
            <a:r>
              <a:rPr lang="en-US" dirty="0"/>
              <a:t>Straight section connecting them</a:t>
            </a:r>
          </a:p>
          <a:p>
            <a:r>
              <a:rPr lang="en-US" dirty="0"/>
              <a:t>Straight section splits into two additional lines</a:t>
            </a:r>
          </a:p>
          <a:p>
            <a:pPr lvl="1"/>
            <a:r>
              <a:rPr lang="en-US" dirty="0"/>
              <a:t>Beam Absorber Line</a:t>
            </a:r>
          </a:p>
          <a:p>
            <a:pPr lvl="1"/>
            <a:r>
              <a:rPr lang="en-US" dirty="0"/>
              <a:t>Mu2e experiment line (future upgrade)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062" y="6495482"/>
            <a:ext cx="850133" cy="241300"/>
          </a:xfrm>
        </p:spPr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975792" cy="237285"/>
          </a:xfrm>
        </p:spPr>
        <p:txBody>
          <a:bodyPr/>
          <a:lstStyle/>
          <a:p>
            <a:pPr>
              <a:defRPr/>
            </a:pPr>
            <a:r>
              <a:rPr lang="en-US"/>
              <a:t>S. Mishra | Beam Transfer Line &amp; Absorbers | Linac Accelerator Support Systems, Inst &amp; Comm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Design of the Transfer Lines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3030" y="1774272"/>
            <a:ext cx="1644242" cy="6837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Injection Point in Booster</a:t>
            </a:r>
          </a:p>
        </p:txBody>
      </p:sp>
      <p:cxnSp>
        <p:nvCxnSpPr>
          <p:cNvPr id="9" name="Straight Arrow Connector 8"/>
          <p:cNvCxnSpPr>
            <a:stCxn id="3" idx="0"/>
          </p:cNvCxnSpPr>
          <p:nvPr/>
        </p:nvCxnSpPr>
        <p:spPr>
          <a:xfrm flipV="1">
            <a:off x="6345151" y="1526796"/>
            <a:ext cx="517044" cy="247476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32798" y="2883184"/>
            <a:ext cx="1644242" cy="6837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Beam Dump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427052" y="3045104"/>
            <a:ext cx="405746" cy="179931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62195" y="4446432"/>
            <a:ext cx="1644242" cy="6837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Extraction Point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167272" y="5130134"/>
            <a:ext cx="112131" cy="546970"/>
          </a:xfrm>
          <a:prstGeom prst="straightConnector1">
            <a:avLst/>
          </a:prstGeom>
          <a:ln w="34925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7F33F0E-91AF-4018-A953-B2F4D88CB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570" y="356513"/>
            <a:ext cx="166435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4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Line Magnet Specifications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679952"/>
              </p:ext>
            </p:extLst>
          </p:nvPr>
        </p:nvGraphicFramePr>
        <p:xfrm>
          <a:off x="865320" y="1120315"/>
          <a:ext cx="6777051" cy="2759975"/>
        </p:xfrm>
        <a:graphic>
          <a:graphicData uri="http://schemas.openxmlformats.org/drawingml/2006/table">
            <a:tbl>
              <a:tblPr firstRow="1" firstCol="1" bandRow="1"/>
              <a:tblGrid>
                <a:gridCol w="2953472">
                  <a:extLst>
                    <a:ext uri="{9D8B030D-6E8A-4147-A177-3AD203B41FA5}">
                      <a16:colId xmlns:a16="http://schemas.microsoft.com/office/drawing/2014/main" val="2622857834"/>
                    </a:ext>
                  </a:extLst>
                </a:gridCol>
                <a:gridCol w="965317">
                  <a:extLst>
                    <a:ext uri="{9D8B030D-6E8A-4147-A177-3AD203B41FA5}">
                      <a16:colId xmlns:a16="http://schemas.microsoft.com/office/drawing/2014/main" val="4079601605"/>
                    </a:ext>
                  </a:extLst>
                </a:gridCol>
                <a:gridCol w="1015565">
                  <a:extLst>
                    <a:ext uri="{9D8B030D-6E8A-4147-A177-3AD203B41FA5}">
                      <a16:colId xmlns:a16="http://schemas.microsoft.com/office/drawing/2014/main" val="3759313061"/>
                    </a:ext>
                  </a:extLst>
                </a:gridCol>
                <a:gridCol w="771593">
                  <a:extLst>
                    <a:ext uri="{9D8B030D-6E8A-4147-A177-3AD203B41FA5}">
                      <a16:colId xmlns:a16="http://schemas.microsoft.com/office/drawing/2014/main" val="4056466671"/>
                    </a:ext>
                  </a:extLst>
                </a:gridCol>
                <a:gridCol w="1071104">
                  <a:extLst>
                    <a:ext uri="{9D8B030D-6E8A-4147-A177-3AD203B41FA5}">
                      <a16:colId xmlns:a16="http://schemas.microsoft.com/office/drawing/2014/main" val="3610302817"/>
                    </a:ext>
                  </a:extLst>
                </a:gridCol>
              </a:tblGrid>
              <a:tr h="215998">
                <a:tc>
                  <a:txBody>
                    <a:bodyPr/>
                    <a:lstStyle/>
                    <a:p>
                      <a:pPr marL="0" marR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Transfer Line to Booster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Gradient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861032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marL="0" marR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kG/cm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258750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marL="0" marR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Dipoles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016905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marL="0" marR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Power supply for dipole bends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736547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marL="0" marR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Quadrupoles central line (F-D)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0.61, 0.69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813971"/>
                  </a:ext>
                </a:extLst>
              </a:tr>
              <a:tr h="383997">
                <a:tc>
                  <a:txBody>
                    <a:bodyPr/>
                    <a:lstStyle/>
                    <a:p>
                      <a:pPr marL="0" marR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line one plane (V or H) dipole corrector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733798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marL="0" marR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Line Quadrupole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0.11--0.84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935834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marL="0" marR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line dog-leg Dipole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636261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marL="0" marR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line C-Dipole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3.258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440049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marL="0" marR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Fast Dipole Corrector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69772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marL="0" marR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Large Aperture Quadrupole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200,400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0.69, 0.30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020040"/>
                  </a:ext>
                </a:extLst>
              </a:tr>
              <a:tr h="215998">
                <a:tc>
                  <a:txBody>
                    <a:bodyPr/>
                    <a:lstStyle/>
                    <a:p>
                      <a:pPr marL="0" marR="228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Lambertson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11855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831"/>
              </p:ext>
            </p:extLst>
          </p:nvPr>
        </p:nvGraphicFramePr>
        <p:xfrm>
          <a:off x="865319" y="4107037"/>
          <a:ext cx="6777051" cy="1962394"/>
        </p:xfrm>
        <a:graphic>
          <a:graphicData uri="http://schemas.openxmlformats.org/drawingml/2006/table">
            <a:tbl>
              <a:tblPr firstRow="1" firstCol="1" bandRow="1"/>
              <a:tblGrid>
                <a:gridCol w="2985228">
                  <a:extLst>
                    <a:ext uri="{9D8B030D-6E8A-4147-A177-3AD203B41FA5}">
                      <a16:colId xmlns:a16="http://schemas.microsoft.com/office/drawing/2014/main" val="4259575385"/>
                    </a:ext>
                  </a:extLst>
                </a:gridCol>
                <a:gridCol w="964734">
                  <a:extLst>
                    <a:ext uri="{9D8B030D-6E8A-4147-A177-3AD203B41FA5}">
                      <a16:colId xmlns:a16="http://schemas.microsoft.com/office/drawing/2014/main" val="2097321659"/>
                    </a:ext>
                  </a:extLst>
                </a:gridCol>
                <a:gridCol w="1023457">
                  <a:extLst>
                    <a:ext uri="{9D8B030D-6E8A-4147-A177-3AD203B41FA5}">
                      <a16:colId xmlns:a16="http://schemas.microsoft.com/office/drawing/2014/main" val="2351249445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val="4188952282"/>
                    </a:ext>
                  </a:extLst>
                </a:gridCol>
                <a:gridCol w="1057012">
                  <a:extLst>
                    <a:ext uri="{9D8B030D-6E8A-4147-A177-3AD203B41FA5}">
                      <a16:colId xmlns:a16="http://schemas.microsoft.com/office/drawing/2014/main" val="3308576487"/>
                    </a:ext>
                  </a:extLst>
                </a:gridCol>
              </a:tblGrid>
              <a:tr h="2355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Absorber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Line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Gradient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186148"/>
                  </a:ext>
                </a:extLst>
              </a:tr>
              <a:tr h="2355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kG/cm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211482"/>
                  </a:ext>
                </a:extLst>
              </a:tr>
              <a:tr h="2355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367824"/>
                  </a:ext>
                </a:extLst>
              </a:tr>
              <a:tr h="2355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Dipole Magnets of the same design as transfer line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205342"/>
                  </a:ext>
                </a:extLst>
              </a:tr>
              <a:tr h="418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Quadrupoles of the same design as Transfer Line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0.61, 0.69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797972"/>
                  </a:ext>
                </a:extLst>
              </a:tr>
              <a:tr h="2355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line one plan dipole corrector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656715"/>
                  </a:ext>
                </a:extLst>
              </a:tr>
              <a:tr h="2355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Dump Sweeping Magnet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99556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53F5EC1-FB04-4CA5-8425-317C81C10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048" y="381693"/>
            <a:ext cx="166435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2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989009"/>
            <a:ext cx="8672513" cy="4987867"/>
          </a:xfrm>
        </p:spPr>
        <p:txBody>
          <a:bodyPr/>
          <a:lstStyle/>
          <a:p>
            <a:r>
              <a:rPr lang="en-US" dirty="0"/>
              <a:t>PIP-II plans slightly modified design of the recently build g-2 (80kW) beam dump.</a:t>
            </a:r>
          </a:p>
          <a:p>
            <a:pPr lvl="1"/>
            <a:r>
              <a:rPr lang="en-US" dirty="0"/>
              <a:t>PIP-II requirement is 50 kW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91988-63BD-40D2-B25F-9A87E296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048" y="465691"/>
            <a:ext cx="1664352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07" y="4462093"/>
            <a:ext cx="2472889" cy="1854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282" y="4536940"/>
            <a:ext cx="2374084" cy="1780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07" y="2134698"/>
            <a:ext cx="7852097" cy="22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9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Transfer Line Collimator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255773"/>
          </a:xfrm>
        </p:spPr>
        <p:txBody>
          <a:bodyPr/>
          <a:lstStyle/>
          <a:p>
            <a:r>
              <a:rPr lang="en-US" dirty="0"/>
              <a:t>PIP-II plans to use the MI/RR collimator (2 kW) design for collimating the beam before injection it to the Booster.</a:t>
            </a:r>
          </a:p>
          <a:p>
            <a:pPr lvl="1"/>
            <a:r>
              <a:rPr lang="en-US" dirty="0"/>
              <a:t>PIP-II requirement is 1 kW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3" y="2404519"/>
            <a:ext cx="5488885" cy="3657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57" y="3005093"/>
            <a:ext cx="4139543" cy="3273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04A80D-E629-4CED-8342-9B1BB397A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863" y="503377"/>
            <a:ext cx="166435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1043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92619A-EA3F-48C6-8353-0E1D78874E9E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12278</TotalTime>
  <Words>1464</Words>
  <Application>Microsoft Office PowerPoint</Application>
  <PresentationFormat>On-screen Show (4:3)</PresentationFormat>
  <Paragraphs>329</Paragraphs>
  <Slides>23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Geneva</vt:lpstr>
      <vt:lpstr>Helvetica</vt:lpstr>
      <vt:lpstr>Times New Roman</vt:lpstr>
      <vt:lpstr>FermilabPartnerships_PPT_090915</vt:lpstr>
      <vt:lpstr>PowerPoint Presentation</vt:lpstr>
      <vt:lpstr>Outline</vt:lpstr>
      <vt:lpstr>About Me:</vt:lpstr>
      <vt:lpstr>Overview</vt:lpstr>
      <vt:lpstr>Beam Transfer Line Main Requirement</vt:lpstr>
      <vt:lpstr>Conceptual Design of the Transfer Lines</vt:lpstr>
      <vt:lpstr>Transfer Line Magnet Specifications</vt:lpstr>
      <vt:lpstr>Beam Dump</vt:lpstr>
      <vt:lpstr>Beam Transfer Line Collimator</vt:lpstr>
      <vt:lpstr>Scope</vt:lpstr>
      <vt:lpstr>Deliverables</vt:lpstr>
      <vt:lpstr>Interface</vt:lpstr>
      <vt:lpstr>Interfaces</vt:lpstr>
      <vt:lpstr>ESH&amp;Q</vt:lpstr>
      <vt:lpstr>BOE Summary</vt:lpstr>
      <vt:lpstr>Cost Summary: WBS 121.3.14 and 121.3.15</vt:lpstr>
      <vt:lpstr>Cost Summary</vt:lpstr>
      <vt:lpstr>Cost Drivers and Estimate Maturity</vt:lpstr>
      <vt:lpstr>Cost Profile – P6 Base Cost Only</vt:lpstr>
      <vt:lpstr>Labor Profile – P6 Hours/FTE</vt:lpstr>
      <vt:lpstr>Schedule</vt:lpstr>
      <vt:lpstr>Next Steps: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Shekhar Mishra</dc:creator>
  <cp:lastModifiedBy>C. Mishra</cp:lastModifiedBy>
  <cp:revision>179</cp:revision>
  <cp:lastPrinted>2017-09-20T17:11:14Z</cp:lastPrinted>
  <dcterms:created xsi:type="dcterms:W3CDTF">2017-04-21T15:07:14Z</dcterms:created>
  <dcterms:modified xsi:type="dcterms:W3CDTF">2017-10-04T19:41:26Z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