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86" r:id="rId5"/>
    <p:sldId id="319" r:id="rId6"/>
    <p:sldId id="296" r:id="rId7"/>
    <p:sldId id="321" r:id="rId8"/>
    <p:sldId id="297" r:id="rId9"/>
    <p:sldId id="320" r:id="rId10"/>
    <p:sldId id="327" r:id="rId11"/>
    <p:sldId id="333" r:id="rId12"/>
    <p:sldId id="322" r:id="rId13"/>
    <p:sldId id="328" r:id="rId14"/>
    <p:sldId id="304" r:id="rId15"/>
    <p:sldId id="330" r:id="rId16"/>
    <p:sldId id="329" r:id="rId17"/>
    <p:sldId id="331" r:id="rId18"/>
    <p:sldId id="323" r:id="rId19"/>
    <p:sldId id="312" r:id="rId20"/>
    <p:sldId id="332" r:id="rId21"/>
    <p:sldId id="324" r:id="rId22"/>
    <p:sldId id="334" r:id="rId23"/>
    <p:sldId id="335" r:id="rId24"/>
    <p:sldId id="336" r:id="rId25"/>
    <p:sldId id="337" r:id="rId26"/>
    <p:sldId id="306" r:id="rId27"/>
    <p:sldId id="315" r:id="rId28"/>
    <p:sldId id="317" r:id="rId2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4E4E"/>
    <a:srgbClr val="404040"/>
    <a:srgbClr val="004C97"/>
    <a:srgbClr val="63666A"/>
    <a:srgbClr val="99D6EA"/>
    <a:srgbClr val="505050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0" autoAdjust="0"/>
    <p:restoredTop sz="94660"/>
  </p:normalViewPr>
  <p:slideViewPr>
    <p:cSldViewPr snapToGrid="0" snapToObjects="1" showGuides="1">
      <p:cViewPr varScale="1">
        <p:scale>
          <a:sx n="54" d="100"/>
          <a:sy n="54" d="100"/>
        </p:scale>
        <p:origin x="437" y="58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'GSS FTE Chrt'!$A$27:$B$27</c:f>
              <c:strCache>
                <c:ptCount val="2"/>
                <c:pt idx="0">
                  <c:v>Engineer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'GSS FTE Chrt'!$C$26:$H$26</c:f>
              <c:strCache>
                <c:ptCount val="6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FY24</c:v>
                </c:pt>
              </c:strCache>
            </c:strRef>
          </c:cat>
          <c:val>
            <c:numRef>
              <c:f>'GSS FTE Chrt'!$C$27:$H$27</c:f>
              <c:numCache>
                <c:formatCode>General</c:formatCode>
                <c:ptCount val="6"/>
                <c:pt idx="0">
                  <c:v>3.8799999999999994</c:v>
                </c:pt>
                <c:pt idx="1">
                  <c:v>4.7199999999999971</c:v>
                </c:pt>
                <c:pt idx="2">
                  <c:v>0.90000000000000013</c:v>
                </c:pt>
                <c:pt idx="3">
                  <c:v>0.78000000000000025</c:v>
                </c:pt>
                <c:pt idx="4">
                  <c:v>0.36000000000000004</c:v>
                </c:pt>
                <c:pt idx="5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2D-46BC-B48D-439E209A7F69}"/>
            </c:ext>
          </c:extLst>
        </c:ser>
        <c:ser>
          <c:idx val="1"/>
          <c:order val="1"/>
          <c:tx>
            <c:strRef>
              <c:f>'GSS FTE Chrt'!$A$28:$B$28</c:f>
              <c:strCache>
                <c:ptCount val="2"/>
                <c:pt idx="0">
                  <c:v>Scientist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'GSS FTE Chrt'!$C$26:$H$26</c:f>
              <c:strCache>
                <c:ptCount val="6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FY24</c:v>
                </c:pt>
              </c:strCache>
            </c:strRef>
          </c:cat>
          <c:val>
            <c:numRef>
              <c:f>'GSS FTE Chrt'!$C$28:$H$28</c:f>
              <c:numCache>
                <c:formatCode>General</c:formatCode>
                <c:ptCount val="6"/>
                <c:pt idx="0">
                  <c:v>0.01</c:v>
                </c:pt>
                <c:pt idx="1">
                  <c:v>0.01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2D-46BC-B48D-439E209A7F69}"/>
            </c:ext>
          </c:extLst>
        </c:ser>
        <c:ser>
          <c:idx val="2"/>
          <c:order val="2"/>
          <c:tx>
            <c:strRef>
              <c:f>'GSS FTE Chrt'!$A$29:$B$29</c:f>
              <c:strCache>
                <c:ptCount val="2"/>
                <c:pt idx="0">
                  <c:v>Technician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'GSS FTE Chrt'!$C$26:$H$26</c:f>
              <c:strCache>
                <c:ptCount val="6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  <c:pt idx="5">
                  <c:v>FY24</c:v>
                </c:pt>
              </c:strCache>
            </c:strRef>
          </c:cat>
          <c:val>
            <c:numRef>
              <c:f>'GSS FTE Chrt'!$C$29:$H$29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7.0000000000000007E-2</c:v>
                </c:pt>
                <c:pt idx="4">
                  <c:v>0.11000000000000001</c:v>
                </c:pt>
                <c:pt idx="5">
                  <c:v>0.11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C42D-46BC-B48D-439E209A7F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100"/>
        <c:axId val="1010908096"/>
        <c:axId val="1010908424"/>
        <c:extLst/>
      </c:barChart>
      <c:catAx>
        <c:axId val="1010908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908424"/>
        <c:crosses val="autoZero"/>
        <c:auto val="1"/>
        <c:lblAlgn val="ctr"/>
        <c:lblOffset val="100"/>
        <c:noMultiLvlLbl val="0"/>
      </c:catAx>
      <c:valAx>
        <c:axId val="1010908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Annual</a:t>
                </a:r>
                <a:r>
                  <a:rPr lang="en-US" sz="1200" b="1" baseline="0"/>
                  <a:t> FTE</a:t>
                </a:r>
                <a:endParaRPr lang="en-US" sz="12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_);_(* \(#,##0.00\);_(* &quot;-&quot;??_);_(@_)" sourceLinked="0"/>
        <c:majorTickMark val="none"/>
        <c:minorTickMark val="out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90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4EEC69-3308-4A81-A991-69C801FCAA52}"/>
              </a:ext>
            </a:extLst>
          </p:cNvPr>
          <p:cNvSpPr txBox="1"/>
          <p:nvPr userDrawn="1"/>
        </p:nvSpPr>
        <p:spPr>
          <a:xfrm>
            <a:off x="5670218" y="5236572"/>
            <a:ext cx="314372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India Institutes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Fermilab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Collaboration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Istituto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Nazionale di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Fisica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Nucleare</a:t>
            </a:r>
            <a:endParaRPr lang="en-US" sz="1200" kern="1200" baseline="0" dirty="0">
              <a:solidFill>
                <a:schemeClr val="tx1"/>
              </a:solidFill>
              <a:latin typeface="Helvetica"/>
              <a:ea typeface="Geneva" charset="0"/>
              <a:cs typeface="Helvetica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Science and Technology Facilities Council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391EF5-C760-C04B-A75E-ECFBD161C3B5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395D54D-4ED0-4141-A95D-62BA2F1290A3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36A15828-3D9F-6E4D-A4DD-A7664D08B785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8ADDA34F-C36A-5544-B436-C0A9A70DB962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6192D-4311-324F-ADFE-CA20F479172B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C2E457-85BC-2944-A981-AD7D3E009BA7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5E4554A-802E-C34E-9114-65C52DA2363A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shq.fnal.gov/manuals/feshm/" TargetMode="External"/><Relationship Id="rId2" Type="http://schemas.openxmlformats.org/officeDocument/2006/relationships/hyperlink" Target="https://pip2-docdb.fnal.gov/cgi-bin/private/ShowDocument?docid=141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p2-docdb.fnal.gov/cgi-bin/private/ShowDocument?docid=794" TargetMode="External"/><Relationship Id="rId2" Type="http://schemas.openxmlformats.org/officeDocument/2006/relationships/hyperlink" Target="https://pip2-docdb.fnal.gov/cgi-bin/private/ShowDocument?docid=79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p2-docdb.fnal.gov/cgi-bin/private/ShowDocument?docid=800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4941110" cy="1529241"/>
          </a:xfrm>
        </p:spPr>
        <p:txBody>
          <a:bodyPr/>
          <a:lstStyle/>
          <a:p>
            <a:r>
              <a:rPr lang="en-US" dirty="0"/>
              <a:t>Curt Baffes</a:t>
            </a:r>
          </a:p>
          <a:p>
            <a:r>
              <a:rPr lang="en-US" dirty="0"/>
              <a:t>PIP-II Director’s Review</a:t>
            </a:r>
          </a:p>
          <a:p>
            <a:r>
              <a:rPr lang="en-US" dirty="0"/>
              <a:t>10-12 October 2017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9719" y="4000972"/>
            <a:ext cx="8667106" cy="100304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121.3.19 – Linac - General Support Services (GSS)</a:t>
            </a:r>
          </a:p>
          <a:p>
            <a:r>
              <a:rPr lang="en-US" sz="1800" dirty="0"/>
              <a:t>Breakout Session:  Linac Accelerator Support Systems, Installation and Commissioning</a:t>
            </a:r>
          </a:p>
        </p:txBody>
      </p:sp>
    </p:spTree>
    <p:extLst>
      <p:ext uri="{BB962C8B-B14F-4D97-AF65-F5344CB8AC3E}">
        <p14:creationId xmlns:p14="http://schemas.microsoft.com/office/powerpoint/2010/main" val="250681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 – Electrical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0898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Conventional Facilities</a:t>
            </a:r>
          </a:p>
          <a:p>
            <a:pPr lvl="1"/>
            <a:r>
              <a:rPr lang="en-US" dirty="0"/>
              <a:t>Volume envelopes</a:t>
            </a:r>
          </a:p>
          <a:p>
            <a:pPr lvl="1"/>
            <a:r>
              <a:rPr lang="en-US" dirty="0"/>
              <a:t>Power interface at CF-provided panel in each facility</a:t>
            </a:r>
          </a:p>
          <a:p>
            <a:pPr lvl="1"/>
            <a:r>
              <a:rPr lang="en-US" dirty="0"/>
              <a:t>Electrical Infrastructure responsible for design from the panel out</a:t>
            </a:r>
          </a:p>
          <a:p>
            <a:pPr lvl="1"/>
            <a:r>
              <a:rPr lang="en-US" dirty="0"/>
              <a:t>Installation WBS responsible for electrical installation from the panel out</a:t>
            </a:r>
          </a:p>
          <a:p>
            <a:pPr lvl="1"/>
            <a:r>
              <a:rPr lang="en-US" dirty="0"/>
              <a:t>Configuration to be defined in system-level ICD </a:t>
            </a:r>
          </a:p>
          <a:p>
            <a:pPr lvl="1"/>
            <a:endParaRPr lang="en-US" sz="900" dirty="0"/>
          </a:p>
          <a:p>
            <a:r>
              <a:rPr lang="en-US" dirty="0"/>
              <a:t>Customer Systems</a:t>
            </a:r>
          </a:p>
          <a:p>
            <a:pPr lvl="1"/>
            <a:r>
              <a:rPr lang="en-US" dirty="0"/>
              <a:t>Electrical infrastructure must provide racks (including utility power) and tray to meet customer needs</a:t>
            </a:r>
          </a:p>
          <a:p>
            <a:pPr lvl="1"/>
            <a:r>
              <a:rPr lang="en-US" dirty="0"/>
              <a:t>To be defined in system-level ICDs (e.g. LLRF – GSS EI)</a:t>
            </a:r>
          </a:p>
          <a:p>
            <a:pPr lvl="1"/>
            <a:endParaRPr lang="en-US" sz="900" dirty="0"/>
          </a:p>
          <a:p>
            <a:r>
              <a:rPr lang="en-US" dirty="0"/>
              <a:t>Cable Database</a:t>
            </a:r>
          </a:p>
          <a:p>
            <a:pPr lvl="1"/>
            <a:r>
              <a:rPr lang="en-US" dirty="0"/>
              <a:t>During the installation window, the cable database becomes the documentation for each individual cable</a:t>
            </a:r>
          </a:p>
          <a:p>
            <a:pPr lvl="1"/>
            <a:r>
              <a:rPr lang="en-US" dirty="0"/>
              <a:t>Creation of the database (within the AD system) is the responsibility of the GSS Electrical Infrastructure WBS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F9F6F7C-03DE-0A4E-8EC8-B17A2C0B14E1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2539660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Electrical Infrastructure</a:t>
            </a:r>
          </a:p>
          <a:p>
            <a:pPr lvl="1"/>
            <a:r>
              <a:rPr lang="en-US" dirty="0"/>
              <a:t>Dedicated design work planned to start post-CD2</a:t>
            </a:r>
          </a:p>
          <a:p>
            <a:pPr lvl="1"/>
            <a:r>
              <a:rPr lang="en-US" dirty="0"/>
              <a:t>Participating in ongoing configuration work being driven by the CF design</a:t>
            </a:r>
          </a:p>
          <a:p>
            <a:r>
              <a:rPr lang="en-US" dirty="0">
                <a:solidFill>
                  <a:schemeClr val="accent6"/>
                </a:solidFill>
              </a:rPr>
              <a:t>Fluids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Close interface with CF team during conceptual design phase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Collection and compilation of requirements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Design of fluids systems for PIP2IT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Executed by this team, paid for by PIP2IT infrastructure code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Complete LCW and compressed air systems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Ion source chiller procurement and operation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RFQ cooling system design, assembly, and operation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2199C32-497D-BB4C-878A-35F405DC7C35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2184583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date – PIP2IT Fluids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2199C32-497D-BB4C-878A-35F405DC7C35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B5C2B1-CAF9-4C85-9C85-6A1A21EA0AB8}"/>
              </a:ext>
            </a:extLst>
          </p:cNvPr>
          <p:cNvSpPr txBox="1"/>
          <p:nvPr/>
        </p:nvSpPr>
        <p:spPr>
          <a:xfrm>
            <a:off x="1248280" y="5360051"/>
            <a:ext cx="2566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PIP2IT LEBT LCW Manifold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EEDB91-AA4A-47F5-B4DC-6AD47E096486}"/>
              </a:ext>
            </a:extLst>
          </p:cNvPr>
          <p:cNvSpPr txBox="1"/>
          <p:nvPr/>
        </p:nvSpPr>
        <p:spPr>
          <a:xfrm>
            <a:off x="4808773" y="5368013"/>
            <a:ext cx="2008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PIP2IT RF Gallery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863949A-A8BD-431D-BB2A-BBD81BA03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721" y="1037962"/>
            <a:ext cx="2875129" cy="430910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F0E133-4C1A-4B43-98F9-2082AC598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456" y="1037962"/>
            <a:ext cx="3231826" cy="430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78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date – RFQ Cooling 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2199C32-497D-BB4C-878A-35F405DC7C35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1E6B7A8-B361-4F66-8FA1-8F6EC0523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469" y="1042989"/>
            <a:ext cx="4908679" cy="368151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B5C2B1-CAF9-4C85-9C85-6A1A21EA0AB8}"/>
              </a:ext>
            </a:extLst>
          </p:cNvPr>
          <p:cNvSpPr txBox="1"/>
          <p:nvPr/>
        </p:nvSpPr>
        <p:spPr>
          <a:xfrm>
            <a:off x="525469" y="4824549"/>
            <a:ext cx="2566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Vane and wall skids outside cave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EEDB91-AA4A-47F5-B4DC-6AD47E096486}"/>
              </a:ext>
            </a:extLst>
          </p:cNvPr>
          <p:cNvSpPr txBox="1"/>
          <p:nvPr/>
        </p:nvSpPr>
        <p:spPr>
          <a:xfrm>
            <a:off x="7215189" y="2386113"/>
            <a:ext cx="2008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Manifolding</a:t>
            </a:r>
            <a:r>
              <a:rPr lang="en-US" dirty="0"/>
              <a:t> inside cave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625D9B-AA99-4664-9DB4-3B3452561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39"/>
          <a:stretch/>
        </p:blipFill>
        <p:spPr>
          <a:xfrm>
            <a:off x="4180115" y="3228659"/>
            <a:ext cx="4515532" cy="290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07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AE5133-A533-4892-9EC5-0A7820DBE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724" y="1231779"/>
            <a:ext cx="3602446" cy="4803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date – RFQ coupler cooling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2199C32-497D-BB4C-878A-35F405DC7C35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3ACD6249-9531-42B6-820B-2E709AFDFE8D}"/>
              </a:ext>
            </a:extLst>
          </p:cNvPr>
          <p:cNvSpPr/>
          <p:nvPr/>
        </p:nvSpPr>
        <p:spPr>
          <a:xfrm flipH="1">
            <a:off x="343152" y="4397829"/>
            <a:ext cx="2374900" cy="1637211"/>
          </a:xfrm>
          <a:prstGeom prst="borderCallout2">
            <a:avLst>
              <a:gd name="adj1" fmla="val 18750"/>
              <a:gd name="adj2" fmla="val -909"/>
              <a:gd name="adj3" fmla="val 18750"/>
              <a:gd name="adj4" fmla="val -16667"/>
              <a:gd name="adj5" fmla="val 30962"/>
              <a:gd name="adj6" fmla="val -119983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Return air flow measurements for interlocks</a:t>
            </a: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167CFCF0-3D7E-4F5E-AB90-C4C4253E5C2F}"/>
              </a:ext>
            </a:extLst>
          </p:cNvPr>
          <p:cNvSpPr/>
          <p:nvPr/>
        </p:nvSpPr>
        <p:spPr>
          <a:xfrm flipH="1">
            <a:off x="1830994" y="2280217"/>
            <a:ext cx="2374900" cy="730962"/>
          </a:xfrm>
          <a:prstGeom prst="borderCallout2">
            <a:avLst>
              <a:gd name="adj1" fmla="val 18750"/>
              <a:gd name="adj2" fmla="val -909"/>
              <a:gd name="adj3" fmla="val 18750"/>
              <a:gd name="adj4" fmla="val -16667"/>
              <a:gd name="adj5" fmla="val 202766"/>
              <a:gd name="adj6" fmla="val -125655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Supply</a:t>
            </a:r>
          </a:p>
        </p:txBody>
      </p:sp>
    </p:spTree>
    <p:extLst>
      <p:ext uri="{BB962C8B-B14F-4D97-AF65-F5344CB8AC3E}">
        <p14:creationId xmlns:p14="http://schemas.microsoft.com/office/powerpoint/2010/main" val="2158230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Review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Completed Review</a:t>
            </a:r>
          </a:p>
          <a:p>
            <a:pPr lvl="1"/>
            <a:r>
              <a:rPr lang="en-US" dirty="0"/>
              <a:t>RFQ Cooling System Design Review (2015, ED0002899)</a:t>
            </a:r>
          </a:p>
          <a:p>
            <a:pPr lvl="1"/>
            <a:endParaRPr lang="en-US" sz="800" dirty="0"/>
          </a:p>
          <a:p>
            <a:r>
              <a:rPr lang="en-US" dirty="0"/>
              <a:t>Planned Reviews</a:t>
            </a:r>
          </a:p>
          <a:p>
            <a:pPr lvl="1"/>
            <a:r>
              <a:rPr lang="en-US" dirty="0"/>
              <a:t>Division/Department review procedures apply</a:t>
            </a:r>
          </a:p>
          <a:p>
            <a:pPr lvl="1"/>
            <a:r>
              <a:rPr lang="en-US" dirty="0"/>
              <a:t>Delineation of systems for reviews</a:t>
            </a:r>
          </a:p>
          <a:p>
            <a:pPr lvl="2"/>
            <a:r>
              <a:rPr lang="en-US" dirty="0"/>
              <a:t>LCW System </a:t>
            </a:r>
          </a:p>
          <a:p>
            <a:pPr lvl="2"/>
            <a:r>
              <a:rPr lang="en-US" dirty="0"/>
              <a:t>RAW System</a:t>
            </a:r>
          </a:p>
          <a:p>
            <a:pPr lvl="2"/>
            <a:r>
              <a:rPr lang="en-US" dirty="0"/>
              <a:t>Air + N</a:t>
            </a:r>
            <a:r>
              <a:rPr lang="en-US" baseline="-25000" dirty="0"/>
              <a:t>2</a:t>
            </a:r>
            <a:r>
              <a:rPr lang="en-US" dirty="0"/>
              <a:t> Systems reviewed together</a:t>
            </a:r>
          </a:p>
          <a:p>
            <a:pPr lvl="2"/>
            <a:r>
              <a:rPr lang="en-US" dirty="0"/>
              <a:t>GSS Electrical Infrastructure</a:t>
            </a:r>
          </a:p>
          <a:p>
            <a:pPr lvl="1"/>
            <a:r>
              <a:rPr lang="en-US" dirty="0"/>
              <a:t>Each system will receive the standard battery of reviews</a:t>
            </a:r>
          </a:p>
          <a:p>
            <a:pPr lvl="2"/>
            <a:r>
              <a:rPr lang="en-US" dirty="0"/>
              <a:t>Preliminary Design Reviews (FY20)</a:t>
            </a:r>
          </a:p>
          <a:p>
            <a:pPr lvl="2"/>
            <a:r>
              <a:rPr lang="en-US" dirty="0"/>
              <a:t>Final Design Reviews (FY22)</a:t>
            </a:r>
          </a:p>
          <a:p>
            <a:pPr lvl="2"/>
            <a:r>
              <a:rPr lang="en-US" dirty="0"/>
              <a:t>Procurement Readiness Reviews for fixed-price contracts (FY23)</a:t>
            </a:r>
          </a:p>
          <a:p>
            <a:pPr lvl="3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8DD9CE-0E9A-2741-BAC1-C5EAA4860FA8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</p:spTree>
    <p:extLst>
      <p:ext uri="{BB962C8B-B14F-4D97-AF65-F5344CB8AC3E}">
        <p14:creationId xmlns:p14="http://schemas.microsoft.com/office/powerpoint/2010/main" val="2297950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774724" cy="4987867"/>
          </a:xfrm>
        </p:spPr>
        <p:txBody>
          <a:bodyPr/>
          <a:lstStyle/>
          <a:p>
            <a:r>
              <a:rPr lang="en-US" dirty="0"/>
              <a:t>GSS systems are subject to standard safety considerations</a:t>
            </a:r>
          </a:p>
          <a:p>
            <a:r>
              <a:rPr lang="en-US" dirty="0"/>
              <a:t>Will follow the the Project Integrated ESH Management Plan (Doc </a:t>
            </a:r>
            <a:r>
              <a:rPr lang="en-US" dirty="0">
                <a:hlinkClick r:id="rId2"/>
              </a:rPr>
              <a:t>141</a:t>
            </a:r>
            <a:r>
              <a:rPr lang="en-US" dirty="0"/>
              <a:t>) and Fermilab ES&amp;H manual (</a:t>
            </a:r>
            <a:r>
              <a:rPr lang="en-US" dirty="0">
                <a:hlinkClick r:id="rId3"/>
              </a:rPr>
              <a:t>FESHM</a:t>
            </a:r>
            <a:r>
              <a:rPr lang="en-US" dirty="0"/>
              <a:t>)</a:t>
            </a:r>
          </a:p>
          <a:p>
            <a:pPr lvl="1"/>
            <a:r>
              <a:rPr lang="en-US" sz="2000" dirty="0"/>
              <a:t>Pressure/Vacuum Vessels and Piping (FESHM 5000)</a:t>
            </a:r>
          </a:p>
          <a:p>
            <a:pPr lvl="2"/>
            <a:r>
              <a:rPr lang="en-US" sz="1800" dirty="0"/>
              <a:t>Mechanical hazards “Low” post-mitigation risk per </a:t>
            </a:r>
            <a:r>
              <a:rPr lang="en-US" sz="1800" dirty="0" err="1"/>
              <a:t>per</a:t>
            </a:r>
            <a:r>
              <a:rPr lang="en-US" sz="1800" dirty="0"/>
              <a:t> project HA (PHA-7)</a:t>
            </a:r>
          </a:p>
          <a:p>
            <a:pPr lvl="1"/>
            <a:r>
              <a:rPr lang="en-US" sz="2000" dirty="0"/>
              <a:t>Electrical systems safety (FESHM 9000)</a:t>
            </a:r>
          </a:p>
          <a:p>
            <a:pPr lvl="2"/>
            <a:r>
              <a:rPr lang="en-US" sz="1800" dirty="0"/>
              <a:t>Electrical hazards “Moderate” post mitigation risk per project HA (PHA-6)</a:t>
            </a:r>
          </a:p>
          <a:p>
            <a:pPr lvl="0"/>
            <a:endParaRPr lang="en-US" sz="800" dirty="0"/>
          </a:p>
          <a:p>
            <a:pPr lvl="0"/>
            <a:r>
              <a:rPr lang="en-US" dirty="0"/>
              <a:t>Some specific considerations</a:t>
            </a:r>
          </a:p>
          <a:p>
            <a:pPr lvl="1"/>
            <a:r>
              <a:rPr lang="en-US" sz="2000" dirty="0"/>
              <a:t>LOTO scheme is critical, to receive explicit consideration in ICDs</a:t>
            </a:r>
          </a:p>
          <a:p>
            <a:pPr lvl="1"/>
            <a:r>
              <a:rPr lang="en-US" sz="2000" dirty="0"/>
              <a:t>Grounding scheme is critical, to receive explicit consideration in ICDs</a:t>
            </a:r>
          </a:p>
          <a:p>
            <a:pPr lvl="1"/>
            <a:r>
              <a:rPr lang="en-US" sz="2000" dirty="0"/>
              <a:t>Cable management, a frequent weakness, is a high priority</a:t>
            </a:r>
          </a:p>
          <a:p>
            <a:pPr lvl="2"/>
            <a:endParaRPr lang="en-US" sz="800" dirty="0"/>
          </a:p>
          <a:p>
            <a:r>
              <a:rPr lang="en-US" dirty="0"/>
              <a:t>Safety will be the paramount consideration throughout the design, procurement, and installation of GSS equipment. 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BB56566-86AC-8346-8419-D578827E5136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#4</a:t>
            </a:r>
          </a:p>
        </p:txBody>
      </p:sp>
    </p:spTree>
    <p:extLst>
      <p:ext uri="{BB962C8B-B14F-4D97-AF65-F5344CB8AC3E}">
        <p14:creationId xmlns:p14="http://schemas.microsoft.com/office/powerpoint/2010/main" val="1937627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9F550CC-53C7-E047-A556-AEF57AF12111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5036EEF-3AD3-4B4A-A701-04CFC1CA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Risk: General Support Services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997952-D1C7-40F4-A524-95C118958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r>
              <a:rPr lang="en-US" dirty="0"/>
              <a:t>Requirements or interface definition for Low Conductivity Water (LCW) Less Than Adequate (LTA)</a:t>
            </a:r>
          </a:p>
          <a:p>
            <a:r>
              <a:rPr lang="en-US" dirty="0"/>
              <a:t>LCW system does not achieve temperature stability requirements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A416B2-5041-4026-93DB-EA7D85A78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76" y="2885729"/>
            <a:ext cx="8862257" cy="80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58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BOE 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9F550CC-53C7-E047-A556-AEF57AF12111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832138"/>
              </p:ext>
            </p:extLst>
          </p:nvPr>
        </p:nvGraphicFramePr>
        <p:xfrm>
          <a:off x="829738" y="2138679"/>
          <a:ext cx="7454466" cy="2420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2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9803">
                <a:tc>
                  <a:txBody>
                    <a:bodyPr/>
                    <a:lstStyle/>
                    <a:p>
                      <a:r>
                        <a:rPr lang="en-US" dirty="0"/>
                        <a:t>WBS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Docdb</a:t>
                      </a:r>
                      <a:r>
                        <a:rPr lang="en-US" dirty="0"/>
                        <a:t> 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803">
                <a:tc>
                  <a:txBody>
                    <a:bodyPr/>
                    <a:lstStyle/>
                    <a:p>
                      <a:r>
                        <a:rPr lang="en-US" dirty="0"/>
                        <a:t>121.3.19.2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Linac General Support Services PM and Coordination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2"/>
                        </a:rPr>
                        <a:t>791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803">
                <a:tc>
                  <a:txBody>
                    <a:bodyPr/>
                    <a:lstStyle/>
                    <a:p>
                      <a:r>
                        <a:rPr lang="en-US" dirty="0"/>
                        <a:t>121.3.19.3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Linac General Support Services Fluids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3"/>
                        </a:rPr>
                        <a:t>794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803">
                <a:tc>
                  <a:txBody>
                    <a:bodyPr/>
                    <a:lstStyle/>
                    <a:p>
                      <a:r>
                        <a:rPr lang="en-US" dirty="0"/>
                        <a:t>121.3.19.4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Linac General Support Services Electrical Infrastructure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4"/>
                        </a:rPr>
                        <a:t>800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817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9F550CC-53C7-E047-A556-AEF57AF12111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5125915"/>
            <a:ext cx="8672513" cy="904998"/>
          </a:xfrm>
        </p:spPr>
        <p:txBody>
          <a:bodyPr/>
          <a:lstStyle/>
          <a:p>
            <a:r>
              <a:rPr lang="en-US" dirty="0"/>
              <a:t>Uncertainties chosen attempt to strike a balance between systems that are not yet designed, but fully conventional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63" y="1087785"/>
            <a:ext cx="8686800" cy="30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54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Scope/Deliverables</a:t>
            </a:r>
          </a:p>
          <a:p>
            <a:r>
              <a:rPr lang="en-US" dirty="0"/>
              <a:t>Requirements</a:t>
            </a:r>
          </a:p>
          <a:p>
            <a:r>
              <a:rPr lang="en-US" dirty="0"/>
              <a:t>Conceptual Design</a:t>
            </a:r>
          </a:p>
          <a:p>
            <a:r>
              <a:rPr lang="en-US" dirty="0"/>
              <a:t>Interfaces</a:t>
            </a:r>
          </a:p>
          <a:p>
            <a:r>
              <a:rPr lang="en-US" dirty="0"/>
              <a:t>Technical Progress to Date</a:t>
            </a:r>
          </a:p>
          <a:p>
            <a:r>
              <a:rPr lang="en-US" dirty="0"/>
              <a:t>ESH&amp;Q</a:t>
            </a:r>
          </a:p>
          <a:p>
            <a:r>
              <a:rPr lang="en-US" dirty="0"/>
              <a:t>Risk</a:t>
            </a:r>
          </a:p>
          <a:p>
            <a:r>
              <a:rPr lang="en-US" dirty="0"/>
              <a:t>Cost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CCCC128-AC65-E64D-A172-E99C44B57D45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67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Drivers and Estimate Maturity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712677"/>
            <a:ext cx="8672513" cy="1318236"/>
          </a:xfrm>
        </p:spPr>
        <p:txBody>
          <a:bodyPr/>
          <a:lstStyle/>
          <a:p>
            <a:r>
              <a:rPr lang="en-US" dirty="0"/>
              <a:t>Labor is driven by design and documentation efforts</a:t>
            </a:r>
          </a:p>
          <a:p>
            <a:r>
              <a:rPr lang="en-US" dirty="0"/>
              <a:t>M&amp;S is primarily material and equipment purchases</a:t>
            </a:r>
          </a:p>
          <a:p>
            <a:r>
              <a:rPr lang="en-US" dirty="0"/>
              <a:t>Installation labor not included (captured on 121.3.22)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6CBF588-E078-8742-8B52-4985520BE68A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6393" y="3650985"/>
            <a:ext cx="745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</a:rPr>
              <a:t>P6 Base Costs = BOE + Overheads + Escalation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13" y="1047255"/>
            <a:ext cx="8686800" cy="253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31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Cost Profile – P6 Base Cost Only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5524807"/>
            <a:ext cx="8672513" cy="7353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Labor peaks in design phase </a:t>
            </a:r>
          </a:p>
          <a:p>
            <a:pPr marL="0" indent="0">
              <a:buNone/>
            </a:pPr>
            <a:r>
              <a:rPr lang="en-US" dirty="0"/>
              <a:t>M&amp;S peaks in procurement phase before installation window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D2727BD-33C5-D44D-B599-0CBC9FE0A2DB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03484" y="5196258"/>
            <a:ext cx="745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</a:rPr>
              <a:t>P6 Base Costs = BOE + Overheads + Escalation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ABE475-DDE0-4F53-9196-4948A7509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840" y="886308"/>
            <a:ext cx="6462320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25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 – P6 Hours/FTE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5073162"/>
            <a:ext cx="8672513" cy="12215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Labor effort driven by design</a:t>
            </a:r>
          </a:p>
          <a:p>
            <a:pPr marL="0" indent="0">
              <a:buNone/>
            </a:pPr>
            <a:r>
              <a:rPr lang="en-US" dirty="0"/>
              <a:t>Note that designers are categorized as “engineers” on this plot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99F0B27-4B89-9A4E-865A-85B090A0568B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375E260E-0ECC-447D-8F29-D68C8412E85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84317" y="1094367"/>
          <a:ext cx="7148378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3796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CF68FA7-2153-40BF-A1AE-72F3CEF53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24" y="3695905"/>
            <a:ext cx="8654143" cy="2521193"/>
          </a:xfrm>
          <a:prstGeom prst="rect">
            <a:avLst/>
          </a:prstGeom>
          <a:ln>
            <a:solidFill>
              <a:srgbClr val="99D6EA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89A44DC-168E-8A4B-9970-5C822CC45289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4A38431-42B6-4D1C-9723-27524816D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Schedule – General Support Services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C3282F-58BE-4D5D-804F-3AEEB904C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81" y="1033451"/>
            <a:ext cx="8882743" cy="2515989"/>
          </a:xfrm>
          <a:prstGeom prst="rect">
            <a:avLst/>
          </a:prstGeom>
          <a:ln>
            <a:solidFill>
              <a:srgbClr val="99D6EA"/>
            </a:solidFill>
          </a:ln>
        </p:spPr>
      </p:pic>
    </p:spTree>
    <p:extLst>
      <p:ext uri="{BB962C8B-B14F-4D97-AF65-F5344CB8AC3E}">
        <p14:creationId xmlns:p14="http://schemas.microsoft.com/office/powerpoint/2010/main" val="799366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GSS systems are conventional, no further R&amp;D is required</a:t>
            </a:r>
          </a:p>
          <a:p>
            <a:endParaRPr lang="en-US" dirty="0"/>
          </a:p>
          <a:p>
            <a:r>
              <a:rPr lang="en-US" dirty="0"/>
              <a:t>CMTF/PIP2IT systems provide a good design basis for PIP2</a:t>
            </a:r>
          </a:p>
          <a:p>
            <a:endParaRPr lang="en-US" dirty="0"/>
          </a:p>
          <a:p>
            <a:r>
              <a:rPr lang="en-US" dirty="0"/>
              <a:t>Focus of the team in the near term will be interface documentation</a:t>
            </a:r>
          </a:p>
          <a:p>
            <a:endParaRPr lang="en-US" dirty="0"/>
          </a:p>
          <a:p>
            <a:r>
              <a:rPr lang="en-US" dirty="0"/>
              <a:t>We look forward to your feedback, thank you for your attention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73C20B1-A92E-7E49-B27F-B6C713327BF7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12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7D25D36-5E77-5841-A7D1-415E57E5D384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8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PIP2 Roles</a:t>
            </a:r>
          </a:p>
          <a:p>
            <a:pPr lvl="1"/>
            <a:r>
              <a:rPr lang="en-US" dirty="0"/>
              <a:t>L3 Manager for General Support Services</a:t>
            </a:r>
          </a:p>
          <a:p>
            <a:pPr lvl="1"/>
            <a:r>
              <a:rPr lang="en-US" dirty="0"/>
              <a:t>L3 Manager for Installation, Integration and Commissioning</a:t>
            </a:r>
          </a:p>
          <a:p>
            <a:pPr lvl="1"/>
            <a:r>
              <a:rPr lang="en-US" dirty="0"/>
              <a:t>Installation lead for PIP2IT</a:t>
            </a:r>
          </a:p>
          <a:p>
            <a:pPr lvl="1"/>
            <a:endParaRPr lang="en-US" dirty="0"/>
          </a:p>
          <a:p>
            <a:r>
              <a:rPr lang="en-US" dirty="0"/>
              <a:t>Other Fermilab experience</a:t>
            </a:r>
          </a:p>
          <a:p>
            <a:pPr lvl="1"/>
            <a:r>
              <a:rPr lang="en-US" dirty="0"/>
              <a:t>Participated in build-out of FAST, PIP2IT, and CMTS1 machines</a:t>
            </a:r>
          </a:p>
          <a:p>
            <a:pPr lvl="1"/>
            <a:r>
              <a:rPr lang="en-US" dirty="0"/>
              <a:t>Led design and installation of FAST 50 and 300MeV beamlines</a:t>
            </a:r>
          </a:p>
          <a:p>
            <a:pPr lvl="1"/>
            <a:r>
              <a:rPr lang="en-US" dirty="0"/>
              <a:t>Led installation of 1.3GHz CC1 and CM2 cryomodules at FAST</a:t>
            </a:r>
          </a:p>
          <a:p>
            <a:pPr lvl="1"/>
            <a:r>
              <a:rPr lang="en-US" dirty="0"/>
              <a:t>Led installation of first LCLS2 cryomodule in CMTS1 test stand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0AF49F1-6B04-264A-8CFA-2B0F50F2ECB1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58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and 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121.3.19.3 – Fluids Systems Scope</a:t>
            </a:r>
          </a:p>
          <a:p>
            <a:pPr lvl="1"/>
            <a:r>
              <a:rPr lang="en-US" dirty="0"/>
              <a:t>LCW pump room in PIP2 Utility Building</a:t>
            </a:r>
          </a:p>
          <a:p>
            <a:pPr lvl="1"/>
            <a:r>
              <a:rPr lang="en-US" dirty="0"/>
              <a:t>LCW distribution to Linac, BTL, and gallery</a:t>
            </a:r>
          </a:p>
          <a:p>
            <a:pPr lvl="1"/>
            <a:r>
              <a:rPr lang="en-US" dirty="0"/>
              <a:t>RAW cooling system for BTL absorber</a:t>
            </a:r>
          </a:p>
          <a:p>
            <a:pPr lvl="1"/>
            <a:r>
              <a:rPr lang="en-US" dirty="0"/>
              <a:t>Compressed air system for Linac/BTL </a:t>
            </a:r>
          </a:p>
          <a:p>
            <a:pPr lvl="2"/>
            <a:r>
              <a:rPr lang="en-US" dirty="0"/>
              <a:t>including coupler cooling</a:t>
            </a:r>
          </a:p>
          <a:p>
            <a:pPr lvl="1"/>
            <a:r>
              <a:rPr lang="en-US" dirty="0"/>
              <a:t>Utility nitrogen system for Linac/BTL</a:t>
            </a:r>
          </a:p>
          <a:p>
            <a:pPr lvl="1"/>
            <a:r>
              <a:rPr lang="en-US" dirty="0"/>
              <a:t>Special cooling systems for Ion Source and RFQ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121.3.19.4 – Electrical Systems Scope</a:t>
            </a:r>
          </a:p>
          <a:p>
            <a:pPr lvl="1"/>
            <a:r>
              <a:rPr lang="en-US" dirty="0"/>
              <a:t>Electrical distribution from CF-provided panels to racks</a:t>
            </a:r>
          </a:p>
          <a:p>
            <a:pPr lvl="1"/>
            <a:r>
              <a:rPr lang="en-US" dirty="0"/>
              <a:t>Cable tray infrastructure </a:t>
            </a:r>
          </a:p>
          <a:p>
            <a:pPr lvl="1"/>
            <a:r>
              <a:rPr lang="en-US" dirty="0"/>
              <a:t>Cable database administration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8881BBE-CB35-2648-A699-DF6BC26233F9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67471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04728"/>
            <a:ext cx="8686800" cy="427877"/>
          </a:xfrm>
        </p:spPr>
        <p:txBody>
          <a:bodyPr/>
          <a:lstStyle/>
          <a:p>
            <a:r>
              <a:rPr lang="en-US" dirty="0"/>
              <a:t>WBS L3 System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4993"/>
            <a:ext cx="8672513" cy="4987867"/>
          </a:xfrm>
        </p:spPr>
        <p:txBody>
          <a:bodyPr/>
          <a:lstStyle/>
          <a:p>
            <a:r>
              <a:rPr lang="en-US" dirty="0"/>
              <a:t>Fluids Systems Requirements (121.3.22.3)</a:t>
            </a:r>
          </a:p>
          <a:p>
            <a:pPr lvl="1"/>
            <a:r>
              <a:rPr lang="en-US" dirty="0"/>
              <a:t>FRS ED0006218 Rev- (LCW)</a:t>
            </a:r>
          </a:p>
          <a:p>
            <a:pPr lvl="1"/>
            <a:r>
              <a:rPr lang="en-US" dirty="0"/>
              <a:t>Conventional performance for LCW systems: ±1</a:t>
            </a:r>
            <a:r>
              <a:rPr lang="en-US" baseline="30000" dirty="0"/>
              <a:t>o </a:t>
            </a:r>
            <a:r>
              <a:rPr lang="en-US" dirty="0"/>
              <a:t>C</a:t>
            </a:r>
          </a:p>
          <a:p>
            <a:pPr lvl="1"/>
            <a:r>
              <a:rPr lang="en-US" dirty="0"/>
              <a:t>All permanent fluids infrastructure sized for CW</a:t>
            </a:r>
          </a:p>
          <a:p>
            <a:pPr lvl="1"/>
            <a:r>
              <a:rPr lang="en-US" dirty="0"/>
              <a:t>Challenging requirements of RFQ cooling system (e.g.±0.1</a:t>
            </a:r>
            <a:r>
              <a:rPr lang="en-US" baseline="30000" dirty="0"/>
              <a:t>o </a:t>
            </a:r>
            <a:r>
              <a:rPr lang="en-US" dirty="0"/>
              <a:t>C stability) demonstrated at PIP2IT.</a:t>
            </a:r>
          </a:p>
          <a:p>
            <a:pPr lvl="1"/>
            <a:r>
              <a:rPr lang="en-US" dirty="0"/>
              <a:t>All fluids systems requirements can be met with conventional systems with direct analogue at CMTF</a:t>
            </a:r>
          </a:p>
          <a:p>
            <a:pPr lvl="1"/>
            <a:endParaRPr lang="en-US" sz="800" dirty="0"/>
          </a:p>
          <a:p>
            <a:r>
              <a:rPr lang="en-US" dirty="0"/>
              <a:t>Electrical Infrastructure Requirements (121.3.22.4)</a:t>
            </a:r>
          </a:p>
          <a:p>
            <a:pPr lvl="1"/>
            <a:r>
              <a:rPr lang="en-US" dirty="0"/>
              <a:t>At a high level, this is a conventional, connective system</a:t>
            </a:r>
          </a:p>
          <a:p>
            <a:pPr lvl="1"/>
            <a:r>
              <a:rPr lang="en-US" dirty="0"/>
              <a:t>Requirements to be defined at rack level in subsystem ICDs</a:t>
            </a:r>
          </a:p>
          <a:p>
            <a:pPr lvl="1"/>
            <a:endParaRPr lang="en-US" sz="800" dirty="0"/>
          </a:p>
          <a:p>
            <a:r>
              <a:rPr lang="en-US" dirty="0"/>
              <a:t>Both systems indirectly support KPP#1 – SRF Linac delivery of 700MeV (threshold) / 800MeV (objective) beam to booster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69817DA-B268-5D4F-BFB2-A9DA49C85981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1709011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and Design Maturity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67749"/>
          </a:xfrm>
        </p:spPr>
        <p:txBody>
          <a:bodyPr>
            <a:normAutofit/>
          </a:bodyPr>
          <a:lstStyle/>
          <a:p>
            <a:r>
              <a:rPr lang="en-US" dirty="0"/>
              <a:t>Fluids Systems</a:t>
            </a:r>
          </a:p>
          <a:p>
            <a:pPr lvl="1"/>
            <a:r>
              <a:rPr lang="en-US" dirty="0"/>
              <a:t>Configuration evolving in collaboration with CF team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CBB9DE-8E9E-CB48-8B1F-7ADF62DAF4CD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4ADB9F4-CB19-4204-887A-762D8F7CD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602" y="1933984"/>
            <a:ext cx="5670337" cy="409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87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and Design Maturity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67749"/>
          </a:xfrm>
        </p:spPr>
        <p:txBody>
          <a:bodyPr>
            <a:normAutofit/>
          </a:bodyPr>
          <a:lstStyle/>
          <a:p>
            <a:r>
              <a:rPr lang="en-US" dirty="0"/>
              <a:t>Electrical Infrastructure</a:t>
            </a:r>
          </a:p>
          <a:p>
            <a:pPr lvl="1"/>
            <a:r>
              <a:rPr lang="en-US" dirty="0"/>
              <a:t>Design work to be initiated post-CD2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Volume envelopes currently being managed in collaboration with CF team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CBB9DE-8E9E-CB48-8B1F-7ADF62DAF4CD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F904B7-EDC1-4764-B3DA-09386D801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88" y="2735349"/>
            <a:ext cx="5636417" cy="34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63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F9F6F7C-03DE-0A4E-8EC8-B17A2C0B14E1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784F965-9258-498D-8EE0-FA0098101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52036"/>
            <a:ext cx="8672513" cy="496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81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 – Fluids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452436"/>
          </a:xfrm>
        </p:spPr>
        <p:txBody>
          <a:bodyPr>
            <a:noAutofit/>
          </a:bodyPr>
          <a:lstStyle/>
          <a:p>
            <a:r>
              <a:rPr lang="en-US" sz="1800" dirty="0"/>
              <a:t>Conventional Facilities</a:t>
            </a:r>
          </a:p>
          <a:p>
            <a:pPr lvl="1"/>
            <a:r>
              <a:rPr lang="en-US" sz="1600" dirty="0"/>
              <a:t>Volume envelopes</a:t>
            </a:r>
          </a:p>
          <a:p>
            <a:pPr lvl="1"/>
            <a:r>
              <a:rPr lang="en-US" sz="1600" dirty="0"/>
              <a:t>Heat exchange in the utility building</a:t>
            </a:r>
          </a:p>
          <a:p>
            <a:pPr lvl="1"/>
            <a:r>
              <a:rPr lang="en-US" sz="1600" dirty="0"/>
              <a:t>Penetrations</a:t>
            </a:r>
          </a:p>
          <a:p>
            <a:pPr lvl="1"/>
            <a:r>
              <a:rPr lang="en-US" sz="1600" dirty="0"/>
              <a:t>To be defined in system-level ICD (e.g. CF - GSS Fluids)</a:t>
            </a:r>
          </a:p>
          <a:p>
            <a:pPr lvl="1"/>
            <a:endParaRPr lang="en-US" sz="700" dirty="0"/>
          </a:p>
          <a:p>
            <a:r>
              <a:rPr lang="en-US" sz="1800" dirty="0"/>
              <a:t>Controls</a:t>
            </a:r>
          </a:p>
          <a:p>
            <a:pPr lvl="1"/>
            <a:r>
              <a:rPr lang="en-US" sz="1600" dirty="0"/>
              <a:t>GSS provides physical instrumentation</a:t>
            </a:r>
          </a:p>
          <a:p>
            <a:pPr lvl="1"/>
            <a:r>
              <a:rPr lang="en-US" sz="1600" dirty="0"/>
              <a:t>Controls provides control, human interfaces, interlocks, permits</a:t>
            </a:r>
          </a:p>
          <a:p>
            <a:pPr lvl="1"/>
            <a:r>
              <a:rPr lang="en-US" sz="1600" dirty="0"/>
              <a:t>To be defined in subsystem-level ICD (e.g. GSS Fluids LCW - Controls)</a:t>
            </a:r>
          </a:p>
          <a:p>
            <a:pPr lvl="1"/>
            <a:endParaRPr lang="en-US" sz="700" dirty="0"/>
          </a:p>
          <a:p>
            <a:r>
              <a:rPr lang="en-US" sz="1800" dirty="0"/>
              <a:t>Customer Systems</a:t>
            </a:r>
          </a:p>
          <a:p>
            <a:pPr lvl="1"/>
            <a:r>
              <a:rPr lang="en-US" sz="1600" dirty="0"/>
              <a:t>Fluids systems do not read customer-internal devices (e.g. amp integral flow meter)</a:t>
            </a:r>
          </a:p>
          <a:p>
            <a:pPr lvl="1"/>
            <a:r>
              <a:rPr lang="en-US" sz="1600" dirty="0"/>
              <a:t>Fluids systems do provide required external instrumentation (e.g. flow interlocks)</a:t>
            </a:r>
          </a:p>
          <a:p>
            <a:pPr lvl="1"/>
            <a:r>
              <a:rPr lang="en-US" sz="1600" dirty="0"/>
              <a:t>Interfaces to be documented in device-level ICDs</a:t>
            </a:r>
          </a:p>
          <a:p>
            <a:pPr lvl="1"/>
            <a:r>
              <a:rPr lang="en-US" sz="1600" dirty="0"/>
              <a:t>Most significant customer is RF power in the gallery</a:t>
            </a:r>
          </a:p>
          <a:p>
            <a:pPr lvl="1"/>
            <a:endParaRPr lang="en-US" sz="700" dirty="0"/>
          </a:p>
          <a:p>
            <a:r>
              <a:rPr lang="en-US" sz="1800" dirty="0"/>
              <a:t>Interfaces at PIP2IT provide a model for Fluids-Controls-Customer Systems interfaces and scope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F9F6F7C-03DE-0A4E-8EC8-B17A2C0B14E1}" type="datetime1">
              <a:rPr lang="en-US" smtClean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121.3.19 - Linac - GSS | Linac Accelerator Support Systems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229949448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D17A152F8CA44A95588D9440E0A03" ma:contentTypeVersion="3" ma:contentTypeDescription="Create a new document." ma:contentTypeScope="" ma:versionID="a2ac3a4fb08969989250a758a5950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c46782115e7dfa4fabf0fe74a7b686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92619A-EA3F-48C6-8353-0E1D78874E9E}">
  <ds:schemaRefs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4CB03382-2E78-4944-BB95-D9CE5573A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FNAL_Partnership_PowerPoint_4x3_100716</Template>
  <TotalTime>12256</TotalTime>
  <Words>1578</Words>
  <Application>Microsoft Office PowerPoint</Application>
  <PresentationFormat>On-screen Show (4:3)</PresentationFormat>
  <Paragraphs>280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ＭＳ Ｐゴシック</vt:lpstr>
      <vt:lpstr>Arial</vt:lpstr>
      <vt:lpstr>Calibri</vt:lpstr>
      <vt:lpstr>Geneva</vt:lpstr>
      <vt:lpstr>Helvetica</vt:lpstr>
      <vt:lpstr>FermilabPartnerships_PPT_090915</vt:lpstr>
      <vt:lpstr>PowerPoint Presentation</vt:lpstr>
      <vt:lpstr>Outline</vt:lpstr>
      <vt:lpstr>About Me:</vt:lpstr>
      <vt:lpstr>Scope and Deliverables</vt:lpstr>
      <vt:lpstr>WBS L3 System Requirements</vt:lpstr>
      <vt:lpstr>Conceptual Design and Design Maturity</vt:lpstr>
      <vt:lpstr>Conceptual Design and Design Maturity</vt:lpstr>
      <vt:lpstr>Interfaces</vt:lpstr>
      <vt:lpstr>Interfaces – Fluids Systems</vt:lpstr>
      <vt:lpstr>Interfaces – Electrical Infrastructure</vt:lpstr>
      <vt:lpstr>Progress to date</vt:lpstr>
      <vt:lpstr>Progress to date – PIP2IT Fluids</vt:lpstr>
      <vt:lpstr>Progress to date – RFQ Cooling System</vt:lpstr>
      <vt:lpstr>Progress to date – RFQ coupler cooling</vt:lpstr>
      <vt:lpstr>Design Review Plan</vt:lpstr>
      <vt:lpstr>ESH&amp;Q</vt:lpstr>
      <vt:lpstr>Risk: General Support Services</vt:lpstr>
      <vt:lpstr>BOE Summary</vt:lpstr>
      <vt:lpstr>Cost Summary</vt:lpstr>
      <vt:lpstr>Cost Drivers and Estimate Maturity</vt:lpstr>
      <vt:lpstr>Cost Profile – P6 Base Cost Only</vt:lpstr>
      <vt:lpstr>Labor Profile – P6 Hours/FTE</vt:lpstr>
      <vt:lpstr>Schedule – General Support Services</vt:lpstr>
      <vt:lpstr>Summary</vt:lpstr>
      <vt:lpstr>END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 Kaducak</dc:creator>
  <cp:lastModifiedBy>Curt Baffes</cp:lastModifiedBy>
  <cp:revision>176</cp:revision>
  <cp:lastPrinted>2014-01-20T19:40:21Z</cp:lastPrinted>
  <dcterms:created xsi:type="dcterms:W3CDTF">2017-04-21T15:07:14Z</dcterms:created>
  <dcterms:modified xsi:type="dcterms:W3CDTF">2017-10-05T03:17:40Z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0x010100243D17A152F8CA44A95588D9440E0A03</vt:lpwstr>
  </property>
</Properties>
</file>