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86" r:id="rId5"/>
    <p:sldId id="319" r:id="rId6"/>
    <p:sldId id="296" r:id="rId7"/>
    <p:sldId id="328" r:id="rId8"/>
    <p:sldId id="297" r:id="rId9"/>
    <p:sldId id="327" r:id="rId10"/>
    <p:sldId id="334" r:id="rId11"/>
    <p:sldId id="320" r:id="rId12"/>
    <p:sldId id="329" r:id="rId13"/>
    <p:sldId id="330" r:id="rId14"/>
    <p:sldId id="321" r:id="rId15"/>
    <p:sldId id="331" r:id="rId16"/>
    <p:sldId id="332" r:id="rId17"/>
    <p:sldId id="333" r:id="rId18"/>
    <p:sldId id="322" r:id="rId19"/>
    <p:sldId id="337" r:id="rId20"/>
    <p:sldId id="304" r:id="rId21"/>
    <p:sldId id="323" r:id="rId22"/>
    <p:sldId id="336" r:id="rId23"/>
    <p:sldId id="312" r:id="rId24"/>
    <p:sldId id="324" r:id="rId25"/>
    <p:sldId id="307" r:id="rId26"/>
    <p:sldId id="310" r:id="rId27"/>
    <p:sldId id="308" r:id="rId28"/>
    <p:sldId id="309" r:id="rId29"/>
    <p:sldId id="306" r:id="rId30"/>
    <p:sldId id="315" r:id="rId31"/>
    <p:sldId id="317" r:id="rId3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404040"/>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snapToObjects="1" showGuides="1">
      <p:cViewPr varScale="1">
        <p:scale>
          <a:sx n="88" d="100"/>
          <a:sy n="88" d="100"/>
        </p:scale>
        <p:origin x="90" y="408"/>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64652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45468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197431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18</a:t>
            </a:fld>
            <a:endParaRPr lang="en-US"/>
          </a:p>
        </p:txBody>
      </p:sp>
    </p:spTree>
    <p:extLst>
      <p:ext uri="{BB962C8B-B14F-4D97-AF65-F5344CB8AC3E}">
        <p14:creationId xmlns:p14="http://schemas.microsoft.com/office/powerpoint/2010/main" val="1619095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19</a:t>
            </a:fld>
            <a:endParaRPr lang="en-US"/>
          </a:p>
        </p:txBody>
      </p:sp>
    </p:spTree>
    <p:extLst>
      <p:ext uri="{BB962C8B-B14F-4D97-AF65-F5344CB8AC3E}">
        <p14:creationId xmlns:p14="http://schemas.microsoft.com/office/powerpoint/2010/main" val="4110419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sp>
        <p:nvSpPr>
          <p:cNvPr id="2" name="TextBox 1"/>
          <p:cNvSpPr txBox="1"/>
          <p:nvPr userDrawn="1"/>
        </p:nvSpPr>
        <p:spPr>
          <a:xfrm>
            <a:off x="5670218" y="5608047"/>
            <a:ext cx="3143723" cy="110799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smtClean="0">
                <a:latin typeface="Helvetica"/>
                <a:cs typeface="Helvetica"/>
              </a:rPr>
              <a:t>In partnership with: </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Helvetica"/>
                <a:ea typeface="Geneva" charset="0"/>
                <a:cs typeface="Helvetica"/>
              </a:rPr>
              <a:t>   India Institutes </a:t>
            </a:r>
            <a:r>
              <a:rPr lang="en-US" sz="1200" kern="1200" baseline="0" dirty="0" err="1" smtClean="0">
                <a:solidFill>
                  <a:schemeClr val="tx1"/>
                </a:solidFill>
                <a:latin typeface="Helvetica"/>
                <a:ea typeface="Geneva" charset="0"/>
                <a:cs typeface="Helvetica"/>
              </a:rPr>
              <a:t>Fermilab</a:t>
            </a:r>
            <a:r>
              <a:rPr lang="en-US" sz="1200" kern="1200" baseline="0" dirty="0" smtClean="0">
                <a:solidFill>
                  <a:schemeClr val="tx1"/>
                </a:solidFill>
                <a:latin typeface="Helvetica"/>
                <a:ea typeface="Geneva" charset="0"/>
                <a:cs typeface="Helvetica"/>
              </a:rPr>
              <a:t> Collaboration</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Helvetica"/>
                <a:ea typeface="Geneva" charset="0"/>
                <a:cs typeface="Helvetica"/>
              </a:rPr>
              <a:t>   </a:t>
            </a:r>
            <a:r>
              <a:rPr lang="en-US" sz="1200" kern="1200" baseline="0" dirty="0" err="1" smtClean="0">
                <a:solidFill>
                  <a:schemeClr val="tx1"/>
                </a:solidFill>
                <a:latin typeface="Helvetica"/>
                <a:ea typeface="Geneva" charset="0"/>
                <a:cs typeface="Helvetica"/>
              </a:rPr>
              <a:t>Istituto</a:t>
            </a:r>
            <a:r>
              <a:rPr lang="en-US" sz="1200" kern="1200" baseline="0" dirty="0" smtClean="0">
                <a:solidFill>
                  <a:schemeClr val="tx1"/>
                </a:solidFill>
                <a:latin typeface="Helvetica"/>
                <a:ea typeface="Geneva" charset="0"/>
                <a:cs typeface="Helvetica"/>
              </a:rPr>
              <a:t> </a:t>
            </a:r>
            <a:r>
              <a:rPr lang="en-US" sz="1200" kern="1200" baseline="0" dirty="0" err="1" smtClean="0">
                <a:solidFill>
                  <a:schemeClr val="tx1"/>
                </a:solidFill>
                <a:latin typeface="Helvetica"/>
                <a:ea typeface="Geneva" charset="0"/>
                <a:cs typeface="Helvetica"/>
              </a:rPr>
              <a:t>Nazionale</a:t>
            </a:r>
            <a:r>
              <a:rPr lang="en-US" sz="1200" kern="1200" baseline="0" dirty="0" smtClean="0">
                <a:solidFill>
                  <a:schemeClr val="tx1"/>
                </a:solidFill>
                <a:latin typeface="Helvetica"/>
                <a:ea typeface="Geneva" charset="0"/>
                <a:cs typeface="Helvetica"/>
              </a:rPr>
              <a:t> di </a:t>
            </a:r>
            <a:r>
              <a:rPr lang="en-US" sz="1200" kern="1200" baseline="0" dirty="0" err="1" smtClean="0">
                <a:solidFill>
                  <a:schemeClr val="tx1"/>
                </a:solidFill>
                <a:latin typeface="Helvetica"/>
                <a:ea typeface="Geneva" charset="0"/>
                <a:cs typeface="Helvetica"/>
              </a:rPr>
              <a:t>Fisica</a:t>
            </a:r>
            <a:r>
              <a:rPr lang="en-US" sz="1200" kern="1200" baseline="0" dirty="0" smtClean="0">
                <a:solidFill>
                  <a:schemeClr val="tx1"/>
                </a:solidFill>
                <a:latin typeface="Helvetica"/>
                <a:ea typeface="Geneva" charset="0"/>
                <a:cs typeface="Helvetica"/>
              </a:rPr>
              <a:t> </a:t>
            </a:r>
            <a:r>
              <a:rPr lang="en-US" sz="1200" kern="1200" baseline="0" dirty="0" err="1" smtClean="0">
                <a:solidFill>
                  <a:schemeClr val="tx1"/>
                </a:solidFill>
                <a:latin typeface="Helvetica"/>
                <a:ea typeface="Geneva" charset="0"/>
                <a:cs typeface="Helvetica"/>
              </a:rPr>
              <a:t>Nucleare</a:t>
            </a:r>
            <a:endParaRPr lang="en-US" sz="1200" kern="1200" baseline="0" dirty="0" smtClean="0">
              <a:solidFill>
                <a:schemeClr val="tx1"/>
              </a:solidFill>
              <a:latin typeface="Helvetica"/>
              <a:ea typeface="Geneva" charset="0"/>
              <a:cs typeface="Helvetica"/>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Helvetica"/>
                <a:ea typeface="Geneva" charset="0"/>
                <a:cs typeface="Helvetica"/>
              </a:rPr>
              <a:t>   Science and Technology Facilities Council   </a:t>
            </a:r>
          </a:p>
          <a:p>
            <a:endParaRPr lang="en-US" dirty="0"/>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10/12/2017</a:t>
            </a:r>
            <a:endParaRPr lang="en-US" dirty="0"/>
          </a:p>
        </p:txBody>
      </p:sp>
      <p:sp>
        <p:nvSpPr>
          <p:cNvPr id="11" name="Footer Placeholder 4"/>
          <p:cNvSpPr>
            <a:spLocks noGrp="1"/>
          </p:cNvSpPr>
          <p:nvPr>
            <p:ph type="ftr" sz="quarter" idx="3"/>
          </p:nvPr>
        </p:nvSpPr>
        <p:spPr>
          <a:xfrm>
            <a:off x="153060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Bruce Hanna|Linac Magnet Power Supplies|Accelerator Support Systems</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10/12/2017</a:t>
            </a:r>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Bruce Hanna|Linac Magnet Power Supplies|Accelerator Support Systems</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smtClean="0"/>
              <a:t>10/12/2017</a:t>
            </a:r>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smtClean="0"/>
              <a:t>Bruce Hanna|Linac Magnet Power Supplies|Accelerator Support Systems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smtClean="0"/>
              <a:t>10/12/2017</a:t>
            </a:r>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smtClean="0"/>
              <a:t>Bruce Hanna|Linac Magnet Power Supplies|Accelerator Support Systems</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10/12/2017</a:t>
            </a:r>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smtClean="0"/>
              <a:t>Bruce Hanna|Linac Magnet Power Supplies|Accelerator Support Systems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r>
              <a:rPr lang="en-US" smtClean="0"/>
              <a:t>10/12/2017</a:t>
            </a:r>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smtClean="0"/>
              <a:t>Bruce Hanna|Linac Magnet Power Supplies|Accelerator Support Systems</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10/12/2017</a:t>
            </a:r>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Bruce Hanna|Linac Magnet Power Supplies|Accelerator Support Systems</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smtClean="0"/>
              <a:t>Bruce Hanna </a:t>
            </a:r>
          </a:p>
          <a:p>
            <a:r>
              <a:rPr lang="en-US" dirty="0" smtClean="0"/>
              <a:t>PIP-II </a:t>
            </a:r>
            <a:r>
              <a:rPr lang="en-US" dirty="0"/>
              <a:t>Director’s Review</a:t>
            </a:r>
          </a:p>
          <a:p>
            <a:r>
              <a:rPr lang="en-US" smtClean="0"/>
              <a:t>10-12 October </a:t>
            </a:r>
            <a:r>
              <a:rPr lang="en-US" dirty="0"/>
              <a:t>2017</a:t>
            </a:r>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smtClean="0"/>
              <a:t>121.3.12  Linac Magnet Power Supplies</a:t>
            </a:r>
            <a:endParaRPr lang="en-US" dirty="0"/>
          </a:p>
          <a:p>
            <a:r>
              <a:rPr lang="en-US" sz="1800" dirty="0" smtClean="0"/>
              <a:t>Linear Accelerator Support </a:t>
            </a:r>
            <a:r>
              <a:rPr lang="en-US" sz="1800" dirty="0" err="1" smtClean="0"/>
              <a:t>Systems,Installation</a:t>
            </a:r>
            <a:r>
              <a:rPr lang="en-US" sz="1800" dirty="0" smtClean="0"/>
              <a:t> and Commissioning</a:t>
            </a:r>
          </a:p>
          <a:p>
            <a:endParaRPr lang="en-US" sz="1800" dirty="0"/>
          </a:p>
        </p:txBody>
      </p:sp>
    </p:spTree>
    <p:extLst>
      <p:ext uri="{BB962C8B-B14F-4D97-AF65-F5344CB8AC3E}">
        <p14:creationId xmlns:p14="http://schemas.microsoft.com/office/powerpoint/2010/main" val="2506810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and Design Maturity</a:t>
            </a:r>
          </a:p>
        </p:txBody>
      </p:sp>
      <p:sp>
        <p:nvSpPr>
          <p:cNvPr id="3" name="Content Placeholder 2"/>
          <p:cNvSpPr>
            <a:spLocks noGrp="1"/>
          </p:cNvSpPr>
          <p:nvPr>
            <p:ph idx="1"/>
          </p:nvPr>
        </p:nvSpPr>
        <p:spPr>
          <a:xfrm>
            <a:off x="228600" y="1043046"/>
            <a:ext cx="8672513" cy="5167749"/>
          </a:xfrm>
        </p:spPr>
        <p:txBody>
          <a:bodyPr>
            <a:normAutofit/>
          </a:bodyPr>
          <a:lstStyle/>
          <a:p>
            <a:r>
              <a:rPr lang="en-US" dirty="0" smtClean="0"/>
              <a:t>The warm corrector magnets in the High Beta and Low Beta sections will use standard switcher module technology that is mature. The quads will use commercially available power supplies</a:t>
            </a:r>
          </a:p>
          <a:p>
            <a:r>
              <a:rPr lang="en-US" dirty="0" smtClean="0"/>
              <a:t>Beam line magnets will need an assortment of high power supplies that are commercially available and switcher modules for correctors</a:t>
            </a:r>
          </a:p>
          <a:p>
            <a:pPr lvl="1"/>
            <a:r>
              <a:rPr lang="en-US" dirty="0" smtClean="0"/>
              <a:t>For dipoles these supplies range from </a:t>
            </a:r>
            <a:r>
              <a:rPr lang="en-US" dirty="0"/>
              <a:t>1</a:t>
            </a:r>
            <a:r>
              <a:rPr lang="en-US" dirty="0" smtClean="0"/>
              <a:t>0 kW to 250 kw</a:t>
            </a:r>
          </a:p>
          <a:p>
            <a:pPr lvl="1"/>
            <a:r>
              <a:rPr lang="en-US" dirty="0" smtClean="0"/>
              <a:t>For quadrupoles the supplies range from 100 to 500 watts</a:t>
            </a:r>
          </a:p>
          <a:p>
            <a:pPr lvl="1"/>
            <a:r>
              <a:rPr lang="en-US" dirty="0" smtClean="0"/>
              <a:t>Three Way Septum Magnet will require a 10 kW supply</a:t>
            </a:r>
          </a:p>
          <a:p>
            <a:pPr lvl="1"/>
            <a:r>
              <a:rPr lang="en-US" dirty="0" smtClean="0"/>
              <a:t>The fast Dipole Switch magnet is a system similar to the MI Gamma-T jump and will help guide the power supply design.</a:t>
            </a:r>
          </a:p>
          <a:p>
            <a:pPr lvl="1"/>
            <a:r>
              <a:rPr lang="en-US" dirty="0" smtClean="0"/>
              <a:t>May need additional current regulation and control interfaces</a:t>
            </a:r>
            <a:endParaRPr lang="en-US" dirty="0"/>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1983989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p:txBody>
          <a:bodyPr/>
          <a:lstStyle/>
          <a:p>
            <a:r>
              <a:rPr lang="en-US" dirty="0" smtClean="0"/>
              <a:t>For HWR (1 cryomodule, 8 solenoids and 16 correctors):</a:t>
            </a:r>
          </a:p>
          <a:p>
            <a:pPr lvl="1"/>
            <a:r>
              <a:rPr lang="en-US" dirty="0" smtClean="0"/>
              <a:t>Eight 80 amp switcher modules</a:t>
            </a:r>
          </a:p>
          <a:p>
            <a:pPr lvl="1"/>
            <a:r>
              <a:rPr lang="en-US" dirty="0" smtClean="0"/>
              <a:t>Sixteen 10 amp switcher modules</a:t>
            </a:r>
          </a:p>
          <a:p>
            <a:pPr lvl="1"/>
            <a:r>
              <a:rPr lang="en-US" dirty="0" smtClean="0"/>
              <a:t>Four QPM Control Chassis</a:t>
            </a:r>
          </a:p>
          <a:p>
            <a:pPr lvl="1"/>
            <a:r>
              <a:rPr lang="en-US" dirty="0" smtClean="0"/>
              <a:t>Two Bulk supplies</a:t>
            </a:r>
          </a:p>
          <a:p>
            <a:r>
              <a:rPr lang="en-US" dirty="0" smtClean="0"/>
              <a:t>For SSR1 (2 cryo modules,8 solenoids and 32 correctors):</a:t>
            </a:r>
          </a:p>
          <a:p>
            <a:pPr lvl="1"/>
            <a:r>
              <a:rPr lang="en-US" dirty="0"/>
              <a:t>Eight 80 amp switcher modules</a:t>
            </a:r>
          </a:p>
          <a:p>
            <a:pPr lvl="1"/>
            <a:r>
              <a:rPr lang="en-US" dirty="0" smtClean="0"/>
              <a:t>Thirty-two 50 amp switcher modules</a:t>
            </a:r>
          </a:p>
          <a:p>
            <a:pPr lvl="1"/>
            <a:r>
              <a:rPr lang="en-US" dirty="0" smtClean="0"/>
              <a:t>Eight QPM Control Chassis</a:t>
            </a:r>
          </a:p>
          <a:p>
            <a:pPr lvl="1"/>
            <a:r>
              <a:rPr lang="en-US" dirty="0" smtClean="0"/>
              <a:t>Three Bulk supplies</a:t>
            </a:r>
          </a:p>
          <a:p>
            <a:r>
              <a:rPr lang="en-US" dirty="0" smtClean="0"/>
              <a:t>Both the HWR and SSR1 power supplies will be tested at PIP2IT</a:t>
            </a:r>
          </a:p>
          <a:p>
            <a:endParaRPr lang="en-US" dirty="0"/>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67471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p:txBody>
          <a:bodyPr/>
          <a:lstStyle/>
          <a:p>
            <a:r>
              <a:rPr lang="en-US" dirty="0" smtClean="0"/>
              <a:t>For SSR2 ( 7 cryo modules, 21 solenoids and 84 correctors):</a:t>
            </a:r>
          </a:p>
          <a:p>
            <a:pPr lvl="1"/>
            <a:r>
              <a:rPr lang="en-US" dirty="0" smtClean="0"/>
              <a:t>Twenty-one </a:t>
            </a:r>
            <a:r>
              <a:rPr lang="en-US" dirty="0"/>
              <a:t>80 amp switcher modules</a:t>
            </a:r>
          </a:p>
          <a:p>
            <a:pPr lvl="1"/>
            <a:r>
              <a:rPr lang="en-US" dirty="0" smtClean="0"/>
              <a:t>Eighty-four </a:t>
            </a:r>
            <a:r>
              <a:rPr lang="en-US" dirty="0"/>
              <a:t>50 amp switcher modules</a:t>
            </a:r>
          </a:p>
          <a:p>
            <a:pPr lvl="1"/>
            <a:r>
              <a:rPr lang="en-US" dirty="0" smtClean="0"/>
              <a:t>Twenty-one </a:t>
            </a:r>
            <a:r>
              <a:rPr lang="en-US" dirty="0"/>
              <a:t>QPM Control Chassis</a:t>
            </a:r>
          </a:p>
          <a:p>
            <a:pPr lvl="1"/>
            <a:r>
              <a:rPr lang="en-US" dirty="0" smtClean="0"/>
              <a:t>Nine </a:t>
            </a:r>
            <a:r>
              <a:rPr lang="en-US" dirty="0"/>
              <a:t>Bulk </a:t>
            </a:r>
            <a:r>
              <a:rPr lang="en-US" dirty="0" smtClean="0"/>
              <a:t>supplies</a:t>
            </a:r>
          </a:p>
          <a:p>
            <a:r>
              <a:rPr lang="en-US" dirty="0" smtClean="0"/>
              <a:t>For 650 MHz Low Beta (11 cryo modules, 22 quads and 22 correctors):</a:t>
            </a:r>
          </a:p>
          <a:p>
            <a:pPr lvl="1"/>
            <a:r>
              <a:rPr lang="en-US" dirty="0" smtClean="0"/>
              <a:t>Twenty-two 750 Watt TDK-Lambda power supplies</a:t>
            </a:r>
          </a:p>
          <a:p>
            <a:pPr lvl="1"/>
            <a:r>
              <a:rPr lang="en-US" dirty="0" smtClean="0"/>
              <a:t> Twenty-two15 amp switcher modules (modified 10 amp switcher modules) for correctors</a:t>
            </a:r>
          </a:p>
          <a:p>
            <a:pPr lvl="1"/>
            <a:r>
              <a:rPr lang="en-US" dirty="0" smtClean="0"/>
              <a:t>One Bulk supply</a:t>
            </a:r>
          </a:p>
          <a:p>
            <a:r>
              <a:rPr lang="en-US" dirty="0" smtClean="0"/>
              <a:t>For </a:t>
            </a:r>
            <a:r>
              <a:rPr lang="en-US" dirty="0"/>
              <a:t>650 MHz </a:t>
            </a:r>
            <a:r>
              <a:rPr lang="en-US" dirty="0" smtClean="0"/>
              <a:t>High </a:t>
            </a:r>
            <a:r>
              <a:rPr lang="en-US" dirty="0"/>
              <a:t>Beta </a:t>
            </a:r>
            <a:r>
              <a:rPr lang="en-US" dirty="0" smtClean="0"/>
              <a:t>(</a:t>
            </a:r>
            <a:r>
              <a:rPr lang="en-US" dirty="0"/>
              <a:t>4</a:t>
            </a:r>
            <a:r>
              <a:rPr lang="en-US" dirty="0" smtClean="0"/>
              <a:t> </a:t>
            </a:r>
            <a:r>
              <a:rPr lang="en-US" dirty="0"/>
              <a:t>cryo modules, </a:t>
            </a:r>
            <a:r>
              <a:rPr lang="en-US" dirty="0" smtClean="0"/>
              <a:t>18 </a:t>
            </a:r>
            <a:r>
              <a:rPr lang="en-US" dirty="0"/>
              <a:t>quads and </a:t>
            </a:r>
            <a:r>
              <a:rPr lang="en-US" dirty="0" smtClean="0"/>
              <a:t>18 </a:t>
            </a:r>
            <a:r>
              <a:rPr lang="en-US" dirty="0"/>
              <a:t>correctors</a:t>
            </a:r>
            <a:r>
              <a:rPr lang="en-US" dirty="0" smtClean="0"/>
              <a:t>) (this include empty slots at the end of the </a:t>
            </a:r>
            <a:r>
              <a:rPr lang="en-US" dirty="0" err="1" smtClean="0"/>
              <a:t>Linac</a:t>
            </a:r>
            <a:r>
              <a:rPr lang="en-US" dirty="0" smtClean="0"/>
              <a:t>):</a:t>
            </a:r>
            <a:endParaRPr lang="en-US" dirty="0"/>
          </a:p>
          <a:p>
            <a:endParaRPr lang="en-US" dirty="0"/>
          </a:p>
          <a:p>
            <a:pPr lvl="1"/>
            <a:endParaRPr lang="en-US" dirty="0"/>
          </a:p>
          <a:p>
            <a:endParaRPr lang="en-US" dirty="0"/>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3765652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p:txBody>
          <a:bodyPr/>
          <a:lstStyle/>
          <a:p>
            <a:pPr lvl="1"/>
            <a:r>
              <a:rPr lang="en-US" dirty="0" smtClean="0"/>
              <a:t>Eight-teen 750 watt TDK Lambda power supplies</a:t>
            </a:r>
          </a:p>
          <a:p>
            <a:pPr lvl="1"/>
            <a:r>
              <a:rPr lang="en-US" dirty="0" smtClean="0"/>
              <a:t>Eight-teen </a:t>
            </a:r>
            <a:r>
              <a:rPr lang="en-US" dirty="0"/>
              <a:t>15 amp switcher modules (modified 10 amp switcher modules</a:t>
            </a:r>
            <a:r>
              <a:rPr lang="en-US" dirty="0" smtClean="0"/>
              <a:t>)</a:t>
            </a:r>
          </a:p>
          <a:p>
            <a:r>
              <a:rPr lang="en-US" dirty="0" smtClean="0"/>
              <a:t>Beamline Dipoles (all operate up to 500 amps)</a:t>
            </a:r>
          </a:p>
          <a:p>
            <a:pPr lvl="1"/>
            <a:r>
              <a:rPr lang="en-US" dirty="0" smtClean="0"/>
              <a:t>One 250 kW supply (string of 24 dipoles)</a:t>
            </a:r>
          </a:p>
          <a:p>
            <a:pPr lvl="1"/>
            <a:r>
              <a:rPr lang="en-US" dirty="0" smtClean="0"/>
              <a:t>One 100 kW supply (string of 13 dipoles)</a:t>
            </a:r>
          </a:p>
          <a:p>
            <a:pPr lvl="1"/>
            <a:r>
              <a:rPr lang="en-US" dirty="0" smtClean="0"/>
              <a:t>Two 15 kW supplies (end of line dipoles)</a:t>
            </a:r>
          </a:p>
          <a:p>
            <a:pPr lvl="1"/>
            <a:r>
              <a:rPr lang="en-US" dirty="0" smtClean="0"/>
              <a:t>One 7.5 kW supply (end of line dipole)</a:t>
            </a:r>
          </a:p>
          <a:p>
            <a:r>
              <a:rPr lang="en-US" dirty="0" smtClean="0"/>
              <a:t>Beamline Quadrupoles ( all operate up to 15 amps)</a:t>
            </a:r>
          </a:p>
          <a:p>
            <a:pPr lvl="1"/>
            <a:r>
              <a:rPr lang="en-US" dirty="0" smtClean="0"/>
              <a:t>Eleven 750 watt supplies</a:t>
            </a:r>
          </a:p>
          <a:p>
            <a:r>
              <a:rPr lang="en-US" dirty="0" smtClean="0"/>
              <a:t>Beamline Correctors</a:t>
            </a:r>
          </a:p>
          <a:p>
            <a:pPr lvl="1"/>
            <a:r>
              <a:rPr lang="en-US" dirty="0" smtClean="0"/>
              <a:t>Fifty-seven 10 amp switcher modules</a:t>
            </a:r>
          </a:p>
          <a:p>
            <a:pPr lvl="1"/>
            <a:r>
              <a:rPr lang="en-US" dirty="0"/>
              <a:t>Two bulk supplies</a:t>
            </a:r>
          </a:p>
          <a:p>
            <a:pPr lvl="1"/>
            <a:endParaRPr lang="en-US" dirty="0" smtClean="0"/>
          </a:p>
          <a:p>
            <a:pPr lvl="1"/>
            <a:endParaRPr lang="en-US" dirty="0" smtClean="0"/>
          </a:p>
          <a:p>
            <a:pPr lvl="2"/>
            <a:endParaRPr lang="en-US" dirty="0" smtClean="0"/>
          </a:p>
          <a:p>
            <a:pPr lvl="1"/>
            <a:endParaRPr lang="en-US" dirty="0"/>
          </a:p>
          <a:p>
            <a:pPr lvl="1"/>
            <a:endParaRPr lang="en-US" dirty="0"/>
          </a:p>
          <a:p>
            <a:endParaRPr lang="en-US" dirty="0"/>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4146425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p:txBody>
          <a:bodyPr/>
          <a:lstStyle/>
          <a:p>
            <a:r>
              <a:rPr lang="en-US" dirty="0" smtClean="0"/>
              <a:t>Specialty Devices</a:t>
            </a:r>
          </a:p>
          <a:p>
            <a:pPr lvl="1"/>
            <a:r>
              <a:rPr lang="en-US" dirty="0" smtClean="0"/>
              <a:t>The magnet design is not mature so these power supply parameters are estimates based on some assumptions</a:t>
            </a:r>
          </a:p>
          <a:p>
            <a:pPr lvl="1"/>
            <a:r>
              <a:rPr lang="en-US" dirty="0" smtClean="0"/>
              <a:t>Three way Septum magnet</a:t>
            </a:r>
          </a:p>
          <a:p>
            <a:pPr lvl="2"/>
            <a:r>
              <a:rPr lang="en-US" dirty="0" smtClean="0"/>
              <a:t>One 10 kW supply capable of 1000 amps</a:t>
            </a:r>
          </a:p>
          <a:p>
            <a:pPr lvl="2"/>
            <a:r>
              <a:rPr lang="en-US" dirty="0" smtClean="0"/>
              <a:t>Assume a scaled version of the existing Recycler </a:t>
            </a:r>
            <a:r>
              <a:rPr lang="en-US" dirty="0" err="1" smtClean="0"/>
              <a:t>Lambertson</a:t>
            </a:r>
            <a:r>
              <a:rPr lang="en-US" dirty="0" smtClean="0"/>
              <a:t> Magnet</a:t>
            </a:r>
          </a:p>
          <a:p>
            <a:pPr lvl="1"/>
            <a:r>
              <a:rPr lang="en-US" dirty="0" smtClean="0"/>
              <a:t>Fast Dipole Switch</a:t>
            </a:r>
          </a:p>
          <a:p>
            <a:pPr lvl="2"/>
            <a:r>
              <a:rPr lang="en-US" dirty="0" smtClean="0"/>
              <a:t>IGBT </a:t>
            </a:r>
            <a:r>
              <a:rPr lang="en-US" dirty="0" err="1" smtClean="0"/>
              <a:t>pulser</a:t>
            </a:r>
            <a:r>
              <a:rPr lang="en-US" dirty="0" smtClean="0"/>
              <a:t> capable of 300 amps  and 20 volts</a:t>
            </a:r>
          </a:p>
          <a:p>
            <a:pPr lvl="2"/>
            <a:r>
              <a:rPr lang="en-US" dirty="0" smtClean="0"/>
              <a:t>Assume a single turn kicker style magnet </a:t>
            </a:r>
          </a:p>
          <a:p>
            <a:pPr lvl="1"/>
            <a:r>
              <a:rPr lang="en-US" dirty="0" smtClean="0"/>
              <a:t>Beam Dump Sweep Magnet</a:t>
            </a:r>
          </a:p>
          <a:p>
            <a:pPr lvl="2"/>
            <a:r>
              <a:rPr lang="en-US" dirty="0" smtClean="0"/>
              <a:t>60 Hz device capable of 500 amps</a:t>
            </a:r>
          </a:p>
          <a:p>
            <a:pPr lvl="2"/>
            <a:r>
              <a:rPr lang="en-US" dirty="0" smtClean="0"/>
              <a:t>Assume a low inductance magnet</a:t>
            </a:r>
          </a:p>
          <a:p>
            <a:pPr lvl="2"/>
            <a:endParaRPr lang="en-US" dirty="0" smtClean="0"/>
          </a:p>
          <a:p>
            <a:pPr lvl="1"/>
            <a:endParaRPr lang="en-US" dirty="0" smtClean="0"/>
          </a:p>
          <a:p>
            <a:pPr lvl="1"/>
            <a:endParaRPr lang="en-US" dirty="0" smtClean="0"/>
          </a:p>
          <a:p>
            <a:pPr lvl="2"/>
            <a:endParaRPr lang="en-US" dirty="0" smtClean="0"/>
          </a:p>
          <a:p>
            <a:pPr lvl="1"/>
            <a:endParaRPr lang="en-US" dirty="0"/>
          </a:p>
          <a:p>
            <a:pPr lvl="1"/>
            <a:endParaRPr lang="en-US" dirty="0"/>
          </a:p>
          <a:p>
            <a:endParaRPr lang="en-US" dirty="0"/>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2303181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Interfaces</a:t>
            </a:r>
          </a:p>
        </p:txBody>
      </p:sp>
      <p:sp>
        <p:nvSpPr>
          <p:cNvPr id="3" name="Content Placeholder 2"/>
          <p:cNvSpPr>
            <a:spLocks noGrp="1"/>
          </p:cNvSpPr>
          <p:nvPr>
            <p:ph idx="1"/>
          </p:nvPr>
        </p:nvSpPr>
        <p:spPr/>
        <p:txBody>
          <a:bodyPr>
            <a:normAutofit/>
          </a:bodyPr>
          <a:lstStyle/>
          <a:p>
            <a:r>
              <a:rPr lang="en-US" dirty="0" smtClean="0"/>
              <a:t>The 650 MHz section will contain warm magnets from the India Collaboration</a:t>
            </a:r>
          </a:p>
          <a:p>
            <a:pPr lvl="1"/>
            <a:r>
              <a:rPr lang="en-US" dirty="0" smtClean="0"/>
              <a:t>We will monitor magnet specs to insure the power supplies will provide the necessary voltage and current</a:t>
            </a:r>
          </a:p>
          <a:p>
            <a:r>
              <a:rPr lang="en-US" dirty="0" smtClean="0"/>
              <a:t>We will monitor design of Beamline elements to insure that the power supply design is consistent with the magnet</a:t>
            </a:r>
          </a:p>
          <a:p>
            <a:r>
              <a:rPr lang="en-US" dirty="0" smtClean="0"/>
              <a:t>All power supplies will need to interface with the Controls System</a:t>
            </a:r>
          </a:p>
          <a:p>
            <a:r>
              <a:rPr lang="en-US" dirty="0" smtClean="0"/>
              <a:t>Power Supply status will need to interface with the Machine Protection System (MPS)</a:t>
            </a:r>
          </a:p>
          <a:p>
            <a:r>
              <a:rPr lang="en-US" dirty="0" smtClean="0"/>
              <a:t>Cryogenic magnet power supplies will need to interface with the cryogenics system</a:t>
            </a:r>
          </a:p>
          <a:p>
            <a:pPr marL="0" indent="0">
              <a:buNone/>
            </a:pPr>
            <a:endParaRPr lang="en-US" dirty="0"/>
          </a:p>
          <a:p>
            <a:pPr lvl="2"/>
            <a:endParaRPr lang="en-US" dirty="0"/>
          </a:p>
        </p:txBody>
      </p:sp>
      <p:sp>
        <p:nvSpPr>
          <p:cNvPr id="4" name="Date Placeholder 3"/>
          <p:cNvSpPr>
            <a:spLocks noGrp="1"/>
          </p:cNvSpPr>
          <p:nvPr>
            <p:ph type="dt" sz="half" idx="2"/>
          </p:nvPr>
        </p:nvSpPr>
        <p:spPr>
          <a:xfrm>
            <a:off x="736826" y="6495482"/>
            <a:ext cx="793775" cy="241300"/>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2299494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 Matrix</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lvl="2"/>
            <a:endParaRPr lang="en-US" dirty="0"/>
          </a:p>
        </p:txBody>
      </p:sp>
      <p:sp>
        <p:nvSpPr>
          <p:cNvPr id="4" name="Date Placeholder 3"/>
          <p:cNvSpPr>
            <a:spLocks noGrp="1"/>
          </p:cNvSpPr>
          <p:nvPr>
            <p:ph type="dt" sz="half" idx="2"/>
          </p:nvPr>
        </p:nvSpPr>
        <p:spPr>
          <a:xfrm>
            <a:off x="736826" y="6495482"/>
            <a:ext cx="793775" cy="241300"/>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graphicFrame>
        <p:nvGraphicFramePr>
          <p:cNvPr id="8" name="Object 7"/>
          <p:cNvGraphicFramePr>
            <a:graphicFrameLocks noChangeAspect="1"/>
          </p:cNvGraphicFramePr>
          <p:nvPr>
            <p:extLst>
              <p:ext uri="{D42A27DB-BD31-4B8C-83A1-F6EECF244321}">
                <p14:modId xmlns:p14="http://schemas.microsoft.com/office/powerpoint/2010/main" val="1910654593"/>
              </p:ext>
            </p:extLst>
          </p:nvPr>
        </p:nvGraphicFramePr>
        <p:xfrm>
          <a:off x="266700" y="893568"/>
          <a:ext cx="8666304" cy="4935732"/>
        </p:xfrm>
        <a:graphic>
          <a:graphicData uri="http://schemas.openxmlformats.org/presentationml/2006/ole">
            <mc:AlternateContent xmlns:mc="http://schemas.openxmlformats.org/markup-compatibility/2006">
              <mc:Choice xmlns:v="urn:schemas-microsoft-com:vml" Requires="v">
                <p:oleObj spid="_x0000_s1036" name="Worksheet" r:id="rId3" imgW="22926747" imgH="13058727" progId="Excel.Sheet.12">
                  <p:embed/>
                </p:oleObj>
              </mc:Choice>
              <mc:Fallback>
                <p:oleObj name="Worksheet" r:id="rId3" imgW="22926747" imgH="13058727" progId="Excel.Sheet.12">
                  <p:embed/>
                  <p:pic>
                    <p:nvPicPr>
                      <p:cNvPr id="0" name=""/>
                      <p:cNvPicPr/>
                      <p:nvPr/>
                    </p:nvPicPr>
                    <p:blipFill>
                      <a:blip r:embed="rId4"/>
                      <a:stretch>
                        <a:fillRect/>
                      </a:stretch>
                    </p:blipFill>
                    <p:spPr>
                      <a:xfrm>
                        <a:off x="266700" y="893568"/>
                        <a:ext cx="8666304" cy="4935732"/>
                      </a:xfrm>
                      <a:prstGeom prst="rect">
                        <a:avLst/>
                      </a:prstGeom>
                    </p:spPr>
                  </p:pic>
                </p:oleObj>
              </mc:Fallback>
            </mc:AlternateContent>
          </a:graphicData>
        </a:graphic>
      </p:graphicFrame>
      <p:cxnSp>
        <p:nvCxnSpPr>
          <p:cNvPr id="12" name="Straight Connector 11"/>
          <p:cNvCxnSpPr/>
          <p:nvPr/>
        </p:nvCxnSpPr>
        <p:spPr>
          <a:xfrm flipV="1">
            <a:off x="196709" y="3182471"/>
            <a:ext cx="5541076" cy="3585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5737785" y="3182471"/>
            <a:ext cx="0" cy="3048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96709" y="3487271"/>
            <a:ext cx="5541076" cy="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196709" y="3200400"/>
            <a:ext cx="0" cy="286871"/>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365812" y="1470212"/>
            <a:ext cx="0" cy="4285129"/>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4840941" y="1470212"/>
            <a:ext cx="8965" cy="4285129"/>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4365812" y="5755341"/>
            <a:ext cx="484094" cy="0"/>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4365812" y="1470212"/>
            <a:ext cx="47512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32780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to date</a:t>
            </a:r>
          </a:p>
        </p:txBody>
      </p:sp>
      <p:sp>
        <p:nvSpPr>
          <p:cNvPr id="3" name="Content Placeholder 2"/>
          <p:cNvSpPr>
            <a:spLocks noGrp="1"/>
          </p:cNvSpPr>
          <p:nvPr>
            <p:ph idx="1"/>
          </p:nvPr>
        </p:nvSpPr>
        <p:spPr/>
        <p:txBody>
          <a:bodyPr/>
          <a:lstStyle/>
          <a:p>
            <a:r>
              <a:rPr lang="en-US" dirty="0" smtClean="0"/>
              <a:t>A team of electrical engineers is working on the PIP2IT power supply/QPM system</a:t>
            </a:r>
          </a:p>
          <a:p>
            <a:pPr lvl="1"/>
            <a:r>
              <a:rPr lang="en-US" dirty="0" smtClean="0"/>
              <a:t>Conceptual design meetings have been held</a:t>
            </a:r>
          </a:p>
          <a:p>
            <a:pPr lvl="1"/>
            <a:r>
              <a:rPr lang="en-US" dirty="0" smtClean="0"/>
              <a:t>Cost estimate was done and reviewed internally</a:t>
            </a:r>
          </a:p>
          <a:p>
            <a:pPr lvl="1"/>
            <a:r>
              <a:rPr lang="en-US" dirty="0" smtClean="0"/>
              <a:t>QPM boards are being designed and reviewed internally</a:t>
            </a:r>
          </a:p>
          <a:p>
            <a:pPr lvl="1"/>
            <a:r>
              <a:rPr lang="en-US" dirty="0" smtClean="0"/>
              <a:t>Switcher modules are being upgraded to meet our demands based on testing at the maximum PIP2IT currents.</a:t>
            </a:r>
          </a:p>
          <a:p>
            <a:pPr lvl="2"/>
            <a:r>
              <a:rPr lang="en-US" dirty="0" smtClean="0"/>
              <a:t>Re-design is in progress</a:t>
            </a:r>
          </a:p>
          <a:p>
            <a:pPr lvl="1"/>
            <a:r>
              <a:rPr lang="en-US" dirty="0" smtClean="0"/>
              <a:t>We have been doing tests on power plugs used for connecting the power supply cables to the cryo vessel feed-</a:t>
            </a:r>
            <a:r>
              <a:rPr lang="en-US" dirty="0" err="1" smtClean="0"/>
              <a:t>thrus</a:t>
            </a:r>
            <a:r>
              <a:rPr lang="en-US" dirty="0" smtClean="0"/>
              <a:t>.</a:t>
            </a:r>
          </a:p>
          <a:p>
            <a:pPr lvl="1"/>
            <a:r>
              <a:rPr lang="en-US" dirty="0" smtClean="0"/>
              <a:t>QPM software development is in progress</a:t>
            </a:r>
            <a:endParaRPr lang="en-US" dirty="0"/>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2184583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Review Plan</a:t>
            </a:r>
          </a:p>
        </p:txBody>
      </p:sp>
      <p:sp>
        <p:nvSpPr>
          <p:cNvPr id="3" name="Content Placeholder 2"/>
          <p:cNvSpPr>
            <a:spLocks noGrp="1"/>
          </p:cNvSpPr>
          <p:nvPr>
            <p:ph idx="1"/>
          </p:nvPr>
        </p:nvSpPr>
        <p:spPr/>
        <p:txBody>
          <a:bodyPr/>
          <a:lstStyle/>
          <a:p>
            <a:r>
              <a:rPr lang="en-US" dirty="0" smtClean="0"/>
              <a:t>We are following all Division/ Department procedures</a:t>
            </a:r>
          </a:p>
          <a:p>
            <a:r>
              <a:rPr lang="en-US" dirty="0" smtClean="0"/>
              <a:t>EE Support Department has done several internal design reviews:</a:t>
            </a:r>
          </a:p>
          <a:p>
            <a:pPr lvl="1"/>
            <a:r>
              <a:rPr lang="en-US" dirty="0" smtClean="0"/>
              <a:t>Cost review for PIP2IT has been completed</a:t>
            </a:r>
          </a:p>
          <a:p>
            <a:pPr lvl="1"/>
            <a:r>
              <a:rPr lang="en-US" dirty="0" smtClean="0"/>
              <a:t>Design of QPM components are reviewed after the design is completed.</a:t>
            </a:r>
          </a:p>
          <a:p>
            <a:pPr lvl="2"/>
            <a:r>
              <a:rPr lang="en-US" dirty="0" smtClean="0"/>
              <a:t>Currently 4 board designs are complete and reviewed</a:t>
            </a:r>
          </a:p>
          <a:p>
            <a:pPr lvl="2"/>
            <a:r>
              <a:rPr lang="en-US" dirty="0" smtClean="0"/>
              <a:t>Drafting of these boards is in progress</a:t>
            </a:r>
          </a:p>
          <a:p>
            <a:r>
              <a:rPr lang="en-US" dirty="0" smtClean="0"/>
              <a:t>Once the QPM design is complete and drawn up there will be additional EE Support Internal reviews</a:t>
            </a:r>
          </a:p>
          <a:p>
            <a:r>
              <a:rPr lang="en-US" dirty="0" smtClean="0"/>
              <a:t>Switcher module re-design will be reviewed.</a:t>
            </a:r>
          </a:p>
          <a:p>
            <a:r>
              <a:rPr lang="en-US" dirty="0" smtClean="0"/>
              <a:t>Procurement Readiness Reviews will be performed as appropriate.</a:t>
            </a:r>
            <a:endParaRPr lang="en-US" dirty="0"/>
          </a:p>
          <a:p>
            <a:endParaRPr lang="en-US" dirty="0"/>
          </a:p>
        </p:txBody>
      </p:sp>
      <p:sp>
        <p:nvSpPr>
          <p:cNvPr id="4" name="Date Placeholder 3"/>
          <p:cNvSpPr>
            <a:spLocks noGrp="1"/>
          </p:cNvSpPr>
          <p:nvPr>
            <p:ph type="dt" sz="half" idx="2"/>
          </p:nvPr>
        </p:nvSpPr>
        <p:spPr>
          <a:xfrm>
            <a:off x="736826" y="6495482"/>
            <a:ext cx="793775" cy="241300"/>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dirty="0" smtClean="0"/>
              <a:t>Bruce </a:t>
            </a:r>
            <a:r>
              <a:rPr lang="en-US" dirty="0" err="1" smtClean="0"/>
              <a:t>Hanna|Linac</a:t>
            </a:r>
            <a:r>
              <a:rPr lang="en-US" dirty="0" smtClean="0"/>
              <a:t> Magnet Power </a:t>
            </a:r>
            <a:r>
              <a:rPr lang="en-US" dirty="0" err="1" smtClean="0"/>
              <a:t>Supplies|Accelerator</a:t>
            </a:r>
            <a:r>
              <a:rPr lang="en-US" dirty="0" smtClean="0"/>
              <a:t>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spTree>
    <p:extLst>
      <p:ext uri="{BB962C8B-B14F-4D97-AF65-F5344CB8AC3E}">
        <p14:creationId xmlns:p14="http://schemas.microsoft.com/office/powerpoint/2010/main" val="2297950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Power Supply</a:t>
            </a:r>
          </a:p>
        </p:txBody>
      </p:sp>
      <p:sp>
        <p:nvSpPr>
          <p:cNvPr id="3" name="Content Placeholder 2"/>
          <p:cNvSpPr>
            <a:spLocks noGrp="1"/>
          </p:cNvSpPr>
          <p:nvPr>
            <p:ph idx="1"/>
          </p:nvPr>
        </p:nvSpPr>
        <p:spPr/>
        <p:txBody>
          <a:bodyPr/>
          <a:lstStyle/>
          <a:p>
            <a:r>
              <a:rPr lang="en-US" dirty="0" smtClean="0"/>
              <a:t>Quench calculations indicate inadequate QPM system</a:t>
            </a:r>
          </a:p>
          <a:p>
            <a:pPr lvl="1"/>
            <a:r>
              <a:rPr lang="en-US" dirty="0" smtClean="0"/>
              <a:t>May need to add dumps for SSR2</a:t>
            </a:r>
            <a:endParaRPr lang="en-US" dirty="0"/>
          </a:p>
          <a:p>
            <a:r>
              <a:rPr lang="en-US" dirty="0"/>
              <a:t>Design/construction of a QPM system for superconducting solenoid and correction </a:t>
            </a:r>
            <a:r>
              <a:rPr lang="en-US" dirty="0" smtClean="0"/>
              <a:t>elements is delayed</a:t>
            </a:r>
          </a:p>
          <a:p>
            <a:r>
              <a:rPr lang="en-US" dirty="0"/>
              <a:t>Quench analysis shows SSR1 protection is </a:t>
            </a:r>
            <a:r>
              <a:rPr lang="en-US" dirty="0" smtClean="0"/>
              <a:t>insufficient</a:t>
            </a:r>
          </a:p>
          <a:p>
            <a:pPr lvl="1"/>
            <a:r>
              <a:rPr lang="en-US" dirty="0" smtClean="0"/>
              <a:t>Would require design and construction of dumps for SSR1</a:t>
            </a:r>
            <a:endParaRPr lang="en-US" dirty="0"/>
          </a:p>
          <a:p>
            <a:endParaRPr lang="en-US" dirty="0"/>
          </a:p>
          <a:p>
            <a:pPr marL="0" indent="0">
              <a:buNone/>
            </a:pPr>
            <a:endParaRPr lang="en-US" dirty="0"/>
          </a:p>
        </p:txBody>
      </p:sp>
      <p:sp>
        <p:nvSpPr>
          <p:cNvPr id="4" name="Date Placeholder 3"/>
          <p:cNvSpPr>
            <a:spLocks noGrp="1"/>
          </p:cNvSpPr>
          <p:nvPr>
            <p:ph type="dt" sz="half" idx="2"/>
          </p:nvPr>
        </p:nvSpPr>
        <p:spPr>
          <a:xfrm>
            <a:off x="736826" y="6495482"/>
            <a:ext cx="793775" cy="241300"/>
          </a:xfrm>
        </p:spPr>
        <p:txBody>
          <a:bodyPr/>
          <a:lstStyle/>
          <a:p>
            <a:pPr>
              <a:defRPr/>
            </a:pPr>
            <a:r>
              <a:rPr lang="en-US" dirty="0"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pic>
        <p:nvPicPr>
          <p:cNvPr id="8" name="Picture 7"/>
          <p:cNvPicPr>
            <a:picLocks noChangeAspect="1"/>
          </p:cNvPicPr>
          <p:nvPr/>
        </p:nvPicPr>
        <p:blipFill>
          <a:blip r:embed="rId3"/>
          <a:stretch>
            <a:fillRect/>
          </a:stretch>
        </p:blipFill>
        <p:spPr>
          <a:xfrm>
            <a:off x="105022" y="3790868"/>
            <a:ext cx="8919667" cy="973650"/>
          </a:xfrm>
          <a:prstGeom prst="rect">
            <a:avLst/>
          </a:prstGeom>
        </p:spPr>
      </p:pic>
    </p:spTree>
    <p:extLst>
      <p:ext uri="{BB962C8B-B14F-4D97-AF65-F5344CB8AC3E}">
        <p14:creationId xmlns:p14="http://schemas.microsoft.com/office/powerpoint/2010/main" val="2222938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t>Requirements</a:t>
            </a:r>
          </a:p>
          <a:p>
            <a:r>
              <a:rPr lang="en-US" dirty="0"/>
              <a:t>Conceptual Design, Maturity</a:t>
            </a:r>
          </a:p>
          <a:p>
            <a:r>
              <a:rPr lang="en-US" dirty="0"/>
              <a:t>Scope/Deliverables</a:t>
            </a:r>
          </a:p>
          <a:p>
            <a:pPr lvl="1"/>
            <a:r>
              <a:rPr lang="en-US" dirty="0"/>
              <a:t>(Include IIFC !)</a:t>
            </a:r>
          </a:p>
          <a:p>
            <a:r>
              <a:rPr lang="en-US" dirty="0"/>
              <a:t>Interfaces</a:t>
            </a:r>
          </a:p>
          <a:p>
            <a:r>
              <a:rPr lang="en-US" dirty="0"/>
              <a:t>Technical Progress to Date</a:t>
            </a:r>
          </a:p>
          <a:p>
            <a:r>
              <a:rPr lang="en-US" dirty="0"/>
              <a:t>ESH&amp;Q</a:t>
            </a:r>
          </a:p>
          <a:p>
            <a:r>
              <a:rPr lang="en-US" dirty="0"/>
              <a:t>Risk</a:t>
            </a:r>
          </a:p>
          <a:p>
            <a:r>
              <a:rPr lang="en-US" dirty="0"/>
              <a:t>Cost</a:t>
            </a:r>
          </a:p>
          <a:p>
            <a:r>
              <a:rPr lang="en-US" dirty="0"/>
              <a:t>Schedule</a:t>
            </a:r>
          </a:p>
          <a:p>
            <a:r>
              <a:rPr lang="en-US" dirty="0"/>
              <a:t>Summary</a:t>
            </a:r>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dirty="0" smtClean="0"/>
              <a:t>Bruce </a:t>
            </a:r>
            <a:r>
              <a:rPr lang="en-US" dirty="0" err="1" smtClean="0"/>
              <a:t>Hanna|Linac</a:t>
            </a:r>
            <a:r>
              <a:rPr lang="en-US" dirty="0" smtClean="0"/>
              <a:t> Magnet Power </a:t>
            </a:r>
            <a:r>
              <a:rPr lang="en-US" dirty="0" err="1" smtClean="0"/>
              <a:t>Supplies|Accelerator</a:t>
            </a:r>
            <a:r>
              <a:rPr lang="en-US" dirty="0" smtClean="0"/>
              <a:t>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998467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ESH&amp;Q</a:t>
            </a:r>
          </a:p>
        </p:txBody>
      </p:sp>
      <p:sp>
        <p:nvSpPr>
          <p:cNvPr id="3" name="Content Placeholder 2"/>
          <p:cNvSpPr>
            <a:spLocks noGrp="1"/>
          </p:cNvSpPr>
          <p:nvPr>
            <p:ph idx="1"/>
          </p:nvPr>
        </p:nvSpPr>
        <p:spPr/>
        <p:txBody>
          <a:bodyPr/>
          <a:lstStyle/>
          <a:p>
            <a:r>
              <a:rPr lang="en-US" dirty="0" smtClean="0"/>
              <a:t>All power supply systems will conform to Fermilab electrical standards</a:t>
            </a:r>
          </a:p>
          <a:p>
            <a:pPr lvl="1"/>
            <a:r>
              <a:rPr lang="en-US" dirty="0" smtClean="0"/>
              <a:t>Switcher module supplies already are in extensive use at Fermilab</a:t>
            </a:r>
          </a:p>
          <a:p>
            <a:pPr lvl="1"/>
            <a:r>
              <a:rPr lang="en-US" dirty="0" smtClean="0"/>
              <a:t>All necessary LOTO procedures will be documented</a:t>
            </a:r>
          </a:p>
          <a:p>
            <a:pPr lvl="1"/>
            <a:r>
              <a:rPr lang="en-US" dirty="0" smtClean="0"/>
              <a:t>All cabling will be in accordance with NEC code</a:t>
            </a:r>
          </a:p>
          <a:p>
            <a:pPr lvl="1"/>
            <a:r>
              <a:rPr lang="en-US" dirty="0" smtClean="0"/>
              <a:t>Grounding will be reviewed as systems are installed</a:t>
            </a:r>
          </a:p>
          <a:p>
            <a:r>
              <a:rPr lang="en-US" dirty="0" smtClean="0"/>
              <a:t>We will follow the project Integrated Safety Management and Quality Assurance Plans(</a:t>
            </a:r>
            <a:r>
              <a:rPr lang="en-US" dirty="0" err="1" smtClean="0"/>
              <a:t>DocDB</a:t>
            </a:r>
            <a:r>
              <a:rPr lang="en-US" dirty="0" smtClean="0"/>
              <a:t> #141 and 142)</a:t>
            </a:r>
          </a:p>
          <a:p>
            <a:pPr lvl="1"/>
            <a:r>
              <a:rPr lang="en-US" dirty="0" smtClean="0"/>
              <a:t>Components will be tested accordingly</a:t>
            </a:r>
          </a:p>
          <a:p>
            <a:r>
              <a:rPr lang="en-US" dirty="0" smtClean="0"/>
              <a:t>Safety is a high priority and we will coordinate activities with ESH&amp;Q</a:t>
            </a:r>
            <a:endParaRPr lang="en-US" dirty="0"/>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#4</a:t>
            </a:r>
          </a:p>
        </p:txBody>
      </p:sp>
    </p:spTree>
    <p:extLst>
      <p:ext uri="{BB962C8B-B14F-4D97-AF65-F5344CB8AC3E}">
        <p14:creationId xmlns:p14="http://schemas.microsoft.com/office/powerpoint/2010/main" val="1937627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BOE Summary</a:t>
            </a:r>
          </a:p>
        </p:txBody>
      </p:sp>
      <p:sp>
        <p:nvSpPr>
          <p:cNvPr id="3" name="Content Placeholder 2"/>
          <p:cNvSpPr>
            <a:spLocks noGrp="1"/>
          </p:cNvSpPr>
          <p:nvPr>
            <p:ph idx="1"/>
          </p:nvPr>
        </p:nvSpPr>
        <p:spPr>
          <a:xfrm>
            <a:off x="228600" y="3562598"/>
            <a:ext cx="8672513" cy="2468316"/>
          </a:xfrm>
        </p:spPr>
        <p:txBody>
          <a:bodyPr/>
          <a:lstStyle/>
          <a:p>
            <a:pPr lvl="1"/>
            <a:endParaRPr lang="en-US" dirty="0">
              <a:solidFill>
                <a:srgbClr val="FF0000"/>
              </a:solidFill>
            </a:endParaRPr>
          </a:p>
          <a:p>
            <a:pPr lvl="1"/>
            <a:endParaRPr lang="en-US" dirty="0"/>
          </a:p>
        </p:txBody>
      </p:sp>
      <p:sp>
        <p:nvSpPr>
          <p:cNvPr id="4" name="Date Placeholder 3"/>
          <p:cNvSpPr>
            <a:spLocks noGrp="1"/>
          </p:cNvSpPr>
          <p:nvPr>
            <p:ph type="dt" sz="half" idx="2"/>
          </p:nvPr>
        </p:nvSpPr>
        <p:spPr>
          <a:xfrm>
            <a:off x="736827" y="6495482"/>
            <a:ext cx="765402" cy="241300"/>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graphicFrame>
        <p:nvGraphicFramePr>
          <p:cNvPr id="8" name="Table 7"/>
          <p:cNvGraphicFramePr>
            <a:graphicFrameLocks noGrp="1"/>
          </p:cNvGraphicFramePr>
          <p:nvPr>
            <p:extLst>
              <p:ext uri="{D42A27DB-BD31-4B8C-83A1-F6EECF244321}">
                <p14:modId xmlns:p14="http://schemas.microsoft.com/office/powerpoint/2010/main" val="2324438186"/>
              </p:ext>
            </p:extLst>
          </p:nvPr>
        </p:nvGraphicFramePr>
        <p:xfrm>
          <a:off x="1502229" y="1397000"/>
          <a:ext cx="7398885" cy="4485640"/>
        </p:xfrm>
        <a:graphic>
          <a:graphicData uri="http://schemas.openxmlformats.org/drawingml/2006/table">
            <a:tbl>
              <a:tblPr firstRow="1" bandRow="1">
                <a:tableStyleId>{5C22544A-7EE6-4342-B048-85BDC9FD1C3A}</a:tableStyleId>
              </a:tblPr>
              <a:tblGrid>
                <a:gridCol w="1763485">
                  <a:extLst>
                    <a:ext uri="{9D8B030D-6E8A-4147-A177-3AD203B41FA5}">
                      <a16:colId xmlns="" xmlns:a16="http://schemas.microsoft.com/office/drawing/2014/main" val="20000"/>
                    </a:ext>
                  </a:extLst>
                </a:gridCol>
                <a:gridCol w="4193177">
                  <a:extLst>
                    <a:ext uri="{9D8B030D-6E8A-4147-A177-3AD203B41FA5}">
                      <a16:colId xmlns="" xmlns:a16="http://schemas.microsoft.com/office/drawing/2014/main" val="20001"/>
                    </a:ext>
                  </a:extLst>
                </a:gridCol>
                <a:gridCol w="1442223">
                  <a:extLst>
                    <a:ext uri="{9D8B030D-6E8A-4147-A177-3AD203B41FA5}">
                      <a16:colId xmlns="" xmlns:a16="http://schemas.microsoft.com/office/drawing/2014/main" val="20002"/>
                    </a:ext>
                  </a:extLst>
                </a:gridCol>
              </a:tblGrid>
              <a:tr h="370840">
                <a:tc>
                  <a:txBody>
                    <a:bodyPr/>
                    <a:lstStyle/>
                    <a:p>
                      <a:r>
                        <a:rPr lang="en-US" dirty="0"/>
                        <a:t>WBS Number</a:t>
                      </a:r>
                    </a:p>
                  </a:txBody>
                  <a:tcPr/>
                </a:tc>
                <a:tc>
                  <a:txBody>
                    <a:bodyPr/>
                    <a:lstStyle/>
                    <a:p>
                      <a:r>
                        <a:rPr lang="en-US" dirty="0"/>
                        <a:t>Title</a:t>
                      </a:r>
                    </a:p>
                  </a:txBody>
                  <a:tcPr/>
                </a:tc>
                <a:tc>
                  <a:txBody>
                    <a:bodyPr/>
                    <a:lstStyle/>
                    <a:p>
                      <a:r>
                        <a:rPr lang="en-US" dirty="0" err="1"/>
                        <a:t>Docdb</a:t>
                      </a:r>
                      <a:r>
                        <a:rPr lang="en-US" dirty="0"/>
                        <a:t> #</a:t>
                      </a:r>
                    </a:p>
                  </a:txBody>
                  <a:tcPr/>
                </a:tc>
                <a:extLst>
                  <a:ext uri="{0D108BD9-81ED-4DB2-BD59-A6C34878D82A}">
                    <a16:rowId xmlns="" xmlns:a16="http://schemas.microsoft.com/office/drawing/2014/main" val="10000"/>
                  </a:ext>
                </a:extLst>
              </a:tr>
              <a:tr h="370840">
                <a:tc>
                  <a:txBody>
                    <a:bodyPr/>
                    <a:lstStyle/>
                    <a:p>
                      <a:r>
                        <a:rPr lang="en-US" dirty="0" smtClean="0"/>
                        <a:t>121.3.13.2</a:t>
                      </a:r>
                      <a:endParaRPr lang="en-US" dirty="0"/>
                    </a:p>
                  </a:txBody>
                  <a:tcPr/>
                </a:tc>
                <a:tc>
                  <a:txBody>
                    <a:bodyPr/>
                    <a:lstStyle/>
                    <a:p>
                      <a:r>
                        <a:rPr lang="en-US" dirty="0" smtClean="0"/>
                        <a:t>Linac-Magnet PS Project Management and Coordination</a:t>
                      </a:r>
                      <a:endParaRPr lang="en-US" dirty="0"/>
                    </a:p>
                  </a:txBody>
                  <a:tcPr/>
                </a:tc>
                <a:tc>
                  <a:txBody>
                    <a:bodyPr/>
                    <a:lstStyle/>
                    <a:p>
                      <a:r>
                        <a:rPr lang="en-US" dirty="0" smtClean="0"/>
                        <a:t>719</a:t>
                      </a:r>
                      <a:endParaRPr lang="en-US" dirty="0"/>
                    </a:p>
                  </a:txBody>
                  <a:tcPr/>
                </a:tc>
                <a:extLst>
                  <a:ext uri="{0D108BD9-81ED-4DB2-BD59-A6C34878D82A}">
                    <a16:rowId xmlns="" xmlns:a16="http://schemas.microsoft.com/office/drawing/2014/main" val="10001"/>
                  </a:ext>
                </a:extLst>
              </a:tr>
              <a:tr h="370840">
                <a:tc>
                  <a:txBody>
                    <a:bodyPr/>
                    <a:lstStyle/>
                    <a:p>
                      <a:r>
                        <a:rPr lang="en-US" dirty="0" smtClean="0"/>
                        <a:t>121.3.13.3</a:t>
                      </a:r>
                      <a:endParaRPr lang="en-US" dirty="0"/>
                    </a:p>
                  </a:txBody>
                  <a:tcPr/>
                </a:tc>
                <a:tc>
                  <a:txBody>
                    <a:bodyPr/>
                    <a:lstStyle/>
                    <a:p>
                      <a:r>
                        <a:rPr lang="en-US" dirty="0" smtClean="0"/>
                        <a:t>Linac-Magnet PS PIP2IT Power Supply Systems for HWR and SSR1</a:t>
                      </a:r>
                      <a:endParaRPr lang="en-US" dirty="0"/>
                    </a:p>
                  </a:txBody>
                  <a:tcPr/>
                </a:tc>
                <a:tc>
                  <a:txBody>
                    <a:bodyPr/>
                    <a:lstStyle/>
                    <a:p>
                      <a:r>
                        <a:rPr lang="en-US" dirty="0" smtClean="0"/>
                        <a:t>632</a:t>
                      </a:r>
                      <a:endParaRPr lang="en-US" dirty="0"/>
                    </a:p>
                  </a:txBody>
                  <a:tcPr/>
                </a:tc>
                <a:extLst>
                  <a:ext uri="{0D108BD9-81ED-4DB2-BD59-A6C34878D82A}">
                    <a16:rowId xmlns="" xmlns:a16="http://schemas.microsoft.com/office/drawing/2014/main" val="10002"/>
                  </a:ext>
                </a:extLst>
              </a:tr>
              <a:tr h="370840">
                <a:tc>
                  <a:txBody>
                    <a:bodyPr/>
                    <a:lstStyle/>
                    <a:p>
                      <a:r>
                        <a:rPr lang="en-US" dirty="0" smtClean="0"/>
                        <a:t>121.3.13.4</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Linac-Magnet</a:t>
                      </a:r>
                      <a:r>
                        <a:rPr lang="en-US" baseline="0" dirty="0" smtClean="0"/>
                        <a:t> PS SSR1 (CM2)Power Supply System</a:t>
                      </a:r>
                      <a:endParaRPr lang="en-US" dirty="0" smtClean="0"/>
                    </a:p>
                  </a:txBody>
                  <a:tcPr/>
                </a:tc>
                <a:tc>
                  <a:txBody>
                    <a:bodyPr/>
                    <a:lstStyle/>
                    <a:p>
                      <a:r>
                        <a:rPr lang="en-US" dirty="0" smtClean="0"/>
                        <a:t>635</a:t>
                      </a:r>
                      <a:endParaRPr lang="en-US" dirty="0"/>
                    </a:p>
                  </a:txBody>
                  <a:tcPr/>
                </a:tc>
                <a:extLst>
                  <a:ext uri="{0D108BD9-81ED-4DB2-BD59-A6C34878D82A}">
                    <a16:rowId xmlns="" xmlns:a16="http://schemas.microsoft.com/office/drawing/2014/main" val="10003"/>
                  </a:ext>
                </a:extLst>
              </a:tr>
              <a:tr h="370840">
                <a:tc>
                  <a:txBody>
                    <a:bodyPr/>
                    <a:lstStyle/>
                    <a:p>
                      <a:r>
                        <a:rPr lang="en-US" dirty="0" smtClean="0"/>
                        <a:t>121.3.13.5</a:t>
                      </a:r>
                    </a:p>
                  </a:txBody>
                  <a:tcPr/>
                </a:tc>
                <a:tc>
                  <a:txBody>
                    <a:bodyPr/>
                    <a:lstStyle/>
                    <a:p>
                      <a:r>
                        <a:rPr lang="en-US" dirty="0" smtClean="0"/>
                        <a:t>Linac-Magnet PS SSR2(1</a:t>
                      </a:r>
                      <a:r>
                        <a:rPr lang="en-US" baseline="30000" dirty="0" smtClean="0"/>
                        <a:t>st</a:t>
                      </a:r>
                      <a:r>
                        <a:rPr lang="en-US" dirty="0" smtClean="0"/>
                        <a:t>-7</a:t>
                      </a:r>
                      <a:r>
                        <a:rPr lang="en-US" baseline="30000" dirty="0" smtClean="0"/>
                        <a:t>th</a:t>
                      </a:r>
                      <a:r>
                        <a:rPr lang="en-US" dirty="0" smtClean="0"/>
                        <a:t> CM)Power Supply System</a:t>
                      </a:r>
                      <a:endParaRPr lang="en-US" dirty="0"/>
                    </a:p>
                  </a:txBody>
                  <a:tcPr/>
                </a:tc>
                <a:tc>
                  <a:txBody>
                    <a:bodyPr/>
                    <a:lstStyle/>
                    <a:p>
                      <a:r>
                        <a:rPr lang="en-US" dirty="0" smtClean="0"/>
                        <a:t>638</a:t>
                      </a:r>
                      <a:endParaRPr lang="en-US"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121.3.13.6</a:t>
                      </a:r>
                    </a:p>
                  </a:txBody>
                  <a:tcPr/>
                </a:tc>
                <a:tc>
                  <a:txBody>
                    <a:bodyPr/>
                    <a:lstStyle/>
                    <a:p>
                      <a:r>
                        <a:rPr lang="en-US" dirty="0" smtClean="0"/>
                        <a:t>Linac-Magnet PS Warm Units Power Supply System</a:t>
                      </a:r>
                      <a:endParaRPr lang="en-US" dirty="0"/>
                    </a:p>
                  </a:txBody>
                  <a:tcPr/>
                </a:tc>
                <a:tc>
                  <a:txBody>
                    <a:bodyPr/>
                    <a:lstStyle/>
                    <a:p>
                      <a:r>
                        <a:rPr lang="en-US" dirty="0" smtClean="0"/>
                        <a:t>641</a:t>
                      </a:r>
                      <a:endParaRPr lang="en-US"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121.3.13.7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Linac-Magnet PS Beam</a:t>
                      </a:r>
                      <a:r>
                        <a:rPr lang="en-US" baseline="0" dirty="0" smtClean="0"/>
                        <a:t> Transfer Line</a:t>
                      </a:r>
                      <a:r>
                        <a:rPr lang="en-US" dirty="0" smtClean="0"/>
                        <a:t> Power Supply System</a:t>
                      </a:r>
                    </a:p>
                    <a:p>
                      <a:endParaRPr lang="en-US" dirty="0"/>
                    </a:p>
                  </a:txBody>
                  <a:tcPr/>
                </a:tc>
                <a:tc>
                  <a:txBody>
                    <a:bodyPr/>
                    <a:lstStyle/>
                    <a:p>
                      <a:r>
                        <a:rPr lang="en-US" dirty="0" smtClean="0"/>
                        <a:t>644</a:t>
                      </a:r>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336817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Summary</a:t>
            </a:r>
          </a:p>
        </p:txBody>
      </p:sp>
      <p:sp>
        <p:nvSpPr>
          <p:cNvPr id="3" name="Content Placeholder 2"/>
          <p:cNvSpPr>
            <a:spLocks noGrp="1"/>
          </p:cNvSpPr>
          <p:nvPr>
            <p:ph idx="1"/>
          </p:nvPr>
        </p:nvSpPr>
        <p:spPr/>
        <p:txBody>
          <a:bodyPr/>
          <a:lstStyle/>
          <a:p>
            <a:pPr lvl="1"/>
            <a:endParaRPr lang="en-US" dirty="0"/>
          </a:p>
          <a:p>
            <a:pPr lvl="1"/>
            <a:endParaRPr lang="en-US" dirty="0"/>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TextBox 8"/>
          <p:cNvSpPr txBox="1"/>
          <p:nvPr/>
        </p:nvSpPr>
        <p:spPr>
          <a:xfrm>
            <a:off x="228600" y="5372100"/>
            <a:ext cx="8115300" cy="923330"/>
          </a:xfrm>
          <a:prstGeom prst="rect">
            <a:avLst/>
          </a:prstGeom>
          <a:noFill/>
        </p:spPr>
        <p:txBody>
          <a:bodyPr wrap="square" rtlCol="0">
            <a:spAutoFit/>
          </a:bodyPr>
          <a:lstStyle/>
          <a:p>
            <a:r>
              <a:rPr lang="en-US" sz="1800" dirty="0" smtClean="0"/>
              <a:t>Costs are generated from resource loaded schedule</a:t>
            </a:r>
          </a:p>
          <a:p>
            <a:pPr lvl="1"/>
            <a:r>
              <a:rPr lang="en-US" sz="1800" dirty="0" smtClean="0"/>
              <a:t>Costs for switcher supplies is well known</a:t>
            </a:r>
          </a:p>
          <a:p>
            <a:r>
              <a:rPr lang="en-US" sz="1800" dirty="0" smtClean="0"/>
              <a:t>Estimate uncertainty follows from project guidelines</a:t>
            </a:r>
            <a:endParaRPr lang="en-US" sz="1800" dirty="0"/>
          </a:p>
        </p:txBody>
      </p:sp>
      <p:pic>
        <p:nvPicPr>
          <p:cNvPr id="10" name="Picture 9"/>
          <p:cNvPicPr>
            <a:picLocks noChangeAspect="1"/>
          </p:cNvPicPr>
          <p:nvPr/>
        </p:nvPicPr>
        <p:blipFill>
          <a:blip r:embed="rId2"/>
          <a:stretch>
            <a:fillRect/>
          </a:stretch>
        </p:blipFill>
        <p:spPr>
          <a:xfrm>
            <a:off x="228600" y="1180326"/>
            <a:ext cx="8115300" cy="4201470"/>
          </a:xfrm>
          <a:prstGeom prst="rect">
            <a:avLst/>
          </a:prstGeom>
        </p:spPr>
      </p:pic>
    </p:spTree>
    <p:extLst>
      <p:ext uri="{BB962C8B-B14F-4D97-AF65-F5344CB8AC3E}">
        <p14:creationId xmlns:p14="http://schemas.microsoft.com/office/powerpoint/2010/main" val="3496429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Drivers and Estimate Maturity</a:t>
            </a:r>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10" name="TextBox 9"/>
          <p:cNvSpPr txBox="1"/>
          <p:nvPr/>
        </p:nvSpPr>
        <p:spPr>
          <a:xfrm>
            <a:off x="114300" y="3636818"/>
            <a:ext cx="8889024" cy="1323439"/>
          </a:xfrm>
          <a:prstGeom prst="rect">
            <a:avLst/>
          </a:prstGeom>
          <a:noFill/>
        </p:spPr>
        <p:txBody>
          <a:bodyPr wrap="square" rtlCol="0">
            <a:spAutoFit/>
          </a:bodyPr>
          <a:lstStyle/>
          <a:p>
            <a:pPr marL="342900" indent="-342900">
              <a:buFontTx/>
              <a:buChar char="-"/>
            </a:pPr>
            <a:r>
              <a:rPr lang="en-US" sz="2000" dirty="0" smtClean="0"/>
              <a:t>Cost is driven by labor</a:t>
            </a:r>
          </a:p>
          <a:p>
            <a:pPr marL="342900" indent="-342900">
              <a:buFontTx/>
              <a:buChar char="-"/>
            </a:pPr>
            <a:r>
              <a:rPr lang="en-US" sz="2000" dirty="0" smtClean="0"/>
              <a:t>Major M&amp;S costs are for bipolar switcher supplies</a:t>
            </a:r>
          </a:p>
          <a:p>
            <a:pPr marL="800100" lvl="1" indent="-342900">
              <a:buFontTx/>
              <a:buChar char="-"/>
            </a:pPr>
            <a:r>
              <a:rPr lang="en-US" sz="2000" dirty="0" smtClean="0"/>
              <a:t>Used for all correctors, HWR,SSR1 and SSR2 solenoids</a:t>
            </a:r>
          </a:p>
          <a:p>
            <a:pPr marL="342900" indent="-342900">
              <a:buFontTx/>
              <a:buChar char="-"/>
            </a:pPr>
            <a:r>
              <a:rPr lang="en-US" sz="2000" dirty="0" smtClean="0"/>
              <a:t>Main uncertainties are in the Beamline power supplies</a:t>
            </a:r>
            <a:endParaRPr lang="en-US" sz="2000" dirty="0"/>
          </a:p>
        </p:txBody>
      </p:sp>
      <p:pic>
        <p:nvPicPr>
          <p:cNvPr id="11" name="Content Placeholder 10"/>
          <p:cNvPicPr>
            <a:picLocks noGrp="1" noChangeAspect="1"/>
          </p:cNvPicPr>
          <p:nvPr>
            <p:ph idx="1"/>
          </p:nvPr>
        </p:nvPicPr>
        <p:blipFill>
          <a:blip r:embed="rId2"/>
          <a:stretch>
            <a:fillRect/>
          </a:stretch>
        </p:blipFill>
        <p:spPr>
          <a:xfrm>
            <a:off x="140676" y="893568"/>
            <a:ext cx="8672513" cy="2618033"/>
          </a:xfrm>
          <a:prstGeom prst="rect">
            <a:avLst/>
          </a:prstGeom>
        </p:spPr>
      </p:pic>
    </p:spTree>
    <p:extLst>
      <p:ext uri="{BB962C8B-B14F-4D97-AF65-F5344CB8AC3E}">
        <p14:creationId xmlns:p14="http://schemas.microsoft.com/office/powerpoint/2010/main" val="3206603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t>
            </a:r>
            <a:r>
              <a:rPr lang="en-US" dirty="0" smtClean="0"/>
              <a:t>Profile – P6 Base Cost Only</a:t>
            </a:r>
            <a:endParaRPr lang="en-US" dirty="0"/>
          </a:p>
        </p:txBody>
      </p:sp>
      <p:sp>
        <p:nvSpPr>
          <p:cNvPr id="4" name="Date Placeholder 3"/>
          <p:cNvSpPr>
            <a:spLocks noGrp="1"/>
          </p:cNvSpPr>
          <p:nvPr>
            <p:ph type="dt" sz="half" idx="2"/>
          </p:nvPr>
        </p:nvSpPr>
        <p:spPr>
          <a:xfrm>
            <a:off x="736826" y="6495482"/>
            <a:ext cx="793775" cy="241300"/>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TextBox 8"/>
          <p:cNvSpPr txBox="1"/>
          <p:nvPr/>
        </p:nvSpPr>
        <p:spPr>
          <a:xfrm>
            <a:off x="228600" y="5380094"/>
            <a:ext cx="8489373" cy="707886"/>
          </a:xfrm>
          <a:prstGeom prst="rect">
            <a:avLst/>
          </a:prstGeom>
          <a:noFill/>
        </p:spPr>
        <p:txBody>
          <a:bodyPr wrap="square" rtlCol="0">
            <a:spAutoFit/>
          </a:bodyPr>
          <a:lstStyle/>
          <a:p>
            <a:r>
              <a:rPr lang="en-US" sz="2000" dirty="0" smtClean="0"/>
              <a:t>- Peak in FY18 is for initial procurement for PIP2IT and R&amp;D for QPM</a:t>
            </a:r>
          </a:p>
          <a:p>
            <a:r>
              <a:rPr lang="en-US" sz="2000" dirty="0" smtClean="0"/>
              <a:t>- Material costs rise after FY20 as we purchase power supplies past PIP2IT </a:t>
            </a:r>
            <a:r>
              <a:rPr lang="en-US" sz="2000" dirty="0" err="1" smtClean="0"/>
              <a:t>Linac</a:t>
            </a:r>
            <a:endParaRPr lang="en-US" sz="2000" dirty="0"/>
          </a:p>
        </p:txBody>
      </p:sp>
      <p:pic>
        <p:nvPicPr>
          <p:cNvPr id="10" name="Content Placeholder 9"/>
          <p:cNvPicPr>
            <a:picLocks noGrp="1" noChangeAspect="1"/>
          </p:cNvPicPr>
          <p:nvPr>
            <p:ph idx="1"/>
          </p:nvPr>
        </p:nvPicPr>
        <p:blipFill>
          <a:blip r:embed="rId2"/>
          <a:stretch>
            <a:fillRect/>
          </a:stretch>
        </p:blipFill>
        <p:spPr>
          <a:xfrm>
            <a:off x="228600" y="886987"/>
            <a:ext cx="6673824" cy="4489092"/>
          </a:xfrm>
          <a:prstGeom prst="rect">
            <a:avLst/>
          </a:prstGeom>
        </p:spPr>
      </p:pic>
    </p:spTree>
    <p:extLst>
      <p:ext uri="{BB962C8B-B14F-4D97-AF65-F5344CB8AC3E}">
        <p14:creationId xmlns:p14="http://schemas.microsoft.com/office/powerpoint/2010/main" val="3095769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a:t>
            </a:r>
            <a:r>
              <a:rPr lang="en-US" dirty="0" smtClean="0"/>
              <a:t>Profile – P6 Hours/FTE</a:t>
            </a:r>
            <a:endParaRPr lang="en-US" dirty="0"/>
          </a:p>
        </p:txBody>
      </p:sp>
      <p:sp>
        <p:nvSpPr>
          <p:cNvPr id="3" name="Content Placeholder 2"/>
          <p:cNvSpPr>
            <a:spLocks noGrp="1"/>
          </p:cNvSpPr>
          <p:nvPr>
            <p:ph idx="1"/>
          </p:nvPr>
        </p:nvSpPr>
        <p:spPr/>
        <p:txBody>
          <a:bodyPr/>
          <a:lstStyle/>
          <a:p>
            <a:endParaRPr lang="en-US" dirty="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r>
              <a:rPr lang="en-US" sz="2000" dirty="0" smtClean="0"/>
              <a:t>Large FTE in FY18 is for QPM design</a:t>
            </a:r>
            <a:r>
              <a:rPr lang="en-US" sz="2000" smtClean="0"/>
              <a:t>, </a:t>
            </a:r>
            <a:r>
              <a:rPr lang="en-US" sz="2000" smtClean="0"/>
              <a:t>testing, </a:t>
            </a:r>
            <a:r>
              <a:rPr lang="en-US" sz="2000" dirty="0" smtClean="0"/>
              <a:t>quench analysis and procurement</a:t>
            </a:r>
          </a:p>
          <a:p>
            <a:pPr lvl="1"/>
            <a:endParaRPr lang="en-US" sz="2000" dirty="0"/>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pic>
        <p:nvPicPr>
          <p:cNvPr id="9" name="Picture 8"/>
          <p:cNvPicPr>
            <a:picLocks noChangeAspect="1"/>
          </p:cNvPicPr>
          <p:nvPr/>
        </p:nvPicPr>
        <p:blipFill>
          <a:blip r:embed="rId2"/>
          <a:stretch>
            <a:fillRect/>
          </a:stretch>
        </p:blipFill>
        <p:spPr>
          <a:xfrm>
            <a:off x="228600" y="1043046"/>
            <a:ext cx="7157324" cy="3895682"/>
          </a:xfrm>
          <a:prstGeom prst="rect">
            <a:avLst/>
          </a:prstGeom>
        </p:spPr>
      </p:pic>
    </p:spTree>
    <p:extLst>
      <p:ext uri="{BB962C8B-B14F-4D97-AF65-F5344CB8AC3E}">
        <p14:creationId xmlns:p14="http://schemas.microsoft.com/office/powerpoint/2010/main" val="2820169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 Magnet Power Supply</a:t>
            </a:r>
            <a:endParaRPr lang="en-US" dirty="0"/>
          </a:p>
        </p:txBody>
      </p:sp>
      <p:sp>
        <p:nvSpPr>
          <p:cNvPr id="3" name="Content Placeholder 2"/>
          <p:cNvSpPr>
            <a:spLocks noGrp="1"/>
          </p:cNvSpPr>
          <p:nvPr>
            <p:ph idx="1"/>
          </p:nvPr>
        </p:nvSpPr>
        <p:spPr/>
        <p:txBody>
          <a:bodyPr/>
          <a:lstStyle/>
          <a:p>
            <a:endParaRPr lang="en-US" dirty="0"/>
          </a:p>
          <a:p>
            <a:pPr lvl="2"/>
            <a:endParaRPr lang="en-US" dirty="0"/>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pic>
        <p:nvPicPr>
          <p:cNvPr id="9" name="Picture 8"/>
          <p:cNvPicPr>
            <a:picLocks noChangeAspect="1"/>
          </p:cNvPicPr>
          <p:nvPr/>
        </p:nvPicPr>
        <p:blipFill>
          <a:blip r:embed="rId2"/>
          <a:stretch>
            <a:fillRect/>
          </a:stretch>
        </p:blipFill>
        <p:spPr>
          <a:xfrm>
            <a:off x="75983" y="854031"/>
            <a:ext cx="9144000" cy="2366682"/>
          </a:xfrm>
          <a:prstGeom prst="rect">
            <a:avLst/>
          </a:prstGeom>
          <a:ln>
            <a:solidFill>
              <a:srgbClr val="99D6EA"/>
            </a:solidFill>
          </a:ln>
        </p:spPr>
      </p:pic>
      <p:pic>
        <p:nvPicPr>
          <p:cNvPr id="10" name="Picture 9"/>
          <p:cNvPicPr>
            <a:picLocks noChangeAspect="1"/>
          </p:cNvPicPr>
          <p:nvPr/>
        </p:nvPicPr>
        <p:blipFill>
          <a:blip r:embed="rId3"/>
          <a:stretch>
            <a:fillRect/>
          </a:stretch>
        </p:blipFill>
        <p:spPr>
          <a:xfrm>
            <a:off x="36428" y="3253533"/>
            <a:ext cx="8053177" cy="2151861"/>
          </a:xfrm>
          <a:prstGeom prst="rect">
            <a:avLst/>
          </a:prstGeom>
          <a:ln>
            <a:solidFill>
              <a:srgbClr val="99D6EA"/>
            </a:solidFill>
          </a:ln>
        </p:spPr>
      </p:pic>
      <p:sp>
        <p:nvSpPr>
          <p:cNvPr id="11" name="TextBox 10"/>
          <p:cNvSpPr txBox="1"/>
          <p:nvPr/>
        </p:nvSpPr>
        <p:spPr>
          <a:xfrm>
            <a:off x="33965" y="5456394"/>
            <a:ext cx="8126034" cy="1200329"/>
          </a:xfrm>
          <a:prstGeom prst="rect">
            <a:avLst/>
          </a:prstGeom>
          <a:noFill/>
        </p:spPr>
        <p:txBody>
          <a:bodyPr wrap="square" rtlCol="0">
            <a:spAutoFit/>
          </a:bodyPr>
          <a:lstStyle/>
          <a:p>
            <a:r>
              <a:rPr lang="en-US" sz="1800" dirty="0" smtClean="0"/>
              <a:t>-Switcher power supplies will take 1.5 years to complete from start of procurement</a:t>
            </a:r>
          </a:p>
          <a:p>
            <a:pPr lvl="1"/>
            <a:r>
              <a:rPr lang="en-US" sz="1800" dirty="0" smtClean="0"/>
              <a:t>-QPMs and power supplies are not the critical path</a:t>
            </a:r>
          </a:p>
          <a:p>
            <a:r>
              <a:rPr lang="en-US" sz="1800" dirty="0" smtClean="0"/>
              <a:t>- For PIP2 </a:t>
            </a:r>
            <a:r>
              <a:rPr lang="en-US" sz="1800" dirty="0" err="1" smtClean="0"/>
              <a:t>Linac</a:t>
            </a:r>
            <a:r>
              <a:rPr lang="en-US" sz="1800" dirty="0" smtClean="0"/>
              <a:t> power supplies, </a:t>
            </a:r>
            <a:r>
              <a:rPr lang="en-US" sz="1800" smtClean="0"/>
              <a:t>need beneficial </a:t>
            </a:r>
            <a:r>
              <a:rPr lang="en-US" sz="1800" dirty="0" smtClean="0"/>
              <a:t>occupancy of gallery</a:t>
            </a:r>
          </a:p>
          <a:p>
            <a:endParaRPr lang="en-US" sz="1800" dirty="0"/>
          </a:p>
        </p:txBody>
      </p:sp>
    </p:spTree>
    <p:extLst>
      <p:ext uri="{BB962C8B-B14F-4D97-AF65-F5344CB8AC3E}">
        <p14:creationId xmlns:p14="http://schemas.microsoft.com/office/powerpoint/2010/main" val="799366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smtClean="0"/>
              <a:t>Requirements have been defined for all power supply systems</a:t>
            </a:r>
          </a:p>
          <a:p>
            <a:r>
              <a:rPr lang="en-US" dirty="0" smtClean="0"/>
              <a:t>Project team for PIP2IT power supplies has been assembled and is actively working on the project</a:t>
            </a:r>
          </a:p>
          <a:p>
            <a:r>
              <a:rPr lang="en-US" dirty="0" smtClean="0"/>
              <a:t>Conceptual design of QPMs has been completed.</a:t>
            </a:r>
          </a:p>
          <a:p>
            <a:pPr lvl="1"/>
            <a:r>
              <a:rPr lang="en-US" dirty="0" smtClean="0"/>
              <a:t>Once prototyping and testing are complete we will know better what we need for SSR1 CM #2 and SSR2</a:t>
            </a:r>
          </a:p>
          <a:p>
            <a:r>
              <a:rPr lang="en-US" dirty="0" smtClean="0"/>
              <a:t>The need for a QPM analysis is understood and will commence in FY18.</a:t>
            </a:r>
          </a:p>
          <a:p>
            <a:r>
              <a:rPr lang="en-US" dirty="0" smtClean="0"/>
              <a:t>Costs and schedule are well understood</a:t>
            </a:r>
          </a:p>
          <a:p>
            <a:pPr lvl="1"/>
            <a:r>
              <a:rPr lang="en-US" dirty="0" smtClean="0"/>
              <a:t>Similar switcher supply systems are in use at Fermilab</a:t>
            </a:r>
            <a:endParaRPr lang="en-US" dirty="0"/>
          </a:p>
          <a:p>
            <a:r>
              <a:rPr lang="en-US" dirty="0" smtClean="0"/>
              <a:t>We </a:t>
            </a:r>
            <a:r>
              <a:rPr lang="en-US" dirty="0"/>
              <a:t>are ready for CD-1 and look forward to your feedback</a:t>
            </a:r>
          </a:p>
          <a:p>
            <a:r>
              <a:rPr lang="en-US" dirty="0"/>
              <a:t>Thank you for your attention</a:t>
            </a:r>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1487812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1950885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3" name="Content Placeholder 2"/>
          <p:cNvSpPr>
            <a:spLocks noGrp="1"/>
          </p:cNvSpPr>
          <p:nvPr>
            <p:ph idx="1"/>
          </p:nvPr>
        </p:nvSpPr>
        <p:spPr/>
        <p:txBody>
          <a:bodyPr/>
          <a:lstStyle/>
          <a:p>
            <a:r>
              <a:rPr lang="en-US" dirty="0" smtClean="0"/>
              <a:t>I have been involved in PIP2IT since 2013 and have worked on the LEBT and MEBT as well as on preparations for cryomodule installation.</a:t>
            </a:r>
          </a:p>
          <a:p>
            <a:r>
              <a:rPr lang="en-US" dirty="0" smtClean="0"/>
              <a:t>Before working on PIP2 I was involved in Tevatron operations. This work required knowledge of cryogenic systems and their diagnosis as well as beam tuning taking care not to induce beam losses that would result in quenches.</a:t>
            </a:r>
          </a:p>
          <a:p>
            <a:pPr lvl="1"/>
            <a:r>
              <a:rPr lang="en-US" dirty="0" smtClean="0"/>
              <a:t>Involved in the technical aspects of the Separator project and the A0 Abort Project</a:t>
            </a:r>
          </a:p>
          <a:p>
            <a:pPr lvl="1"/>
            <a:r>
              <a:rPr lang="en-US" dirty="0" smtClean="0"/>
              <a:t>Project Manager for the Proton Injection Kicker Upgrade</a:t>
            </a:r>
          </a:p>
          <a:p>
            <a:pPr lvl="1"/>
            <a:r>
              <a:rPr lang="en-US" dirty="0" smtClean="0"/>
              <a:t>Project Manager for the Pbar Kicker Upgrade Project</a:t>
            </a:r>
          </a:p>
          <a:p>
            <a:endParaRPr lang="en-US" dirty="0"/>
          </a:p>
          <a:p>
            <a:pPr marL="0" indent="0">
              <a:buNone/>
            </a:pPr>
            <a:endParaRPr lang="en-US" dirty="0"/>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938158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L3 System Requirements</a:t>
            </a:r>
          </a:p>
        </p:txBody>
      </p:sp>
      <p:sp>
        <p:nvSpPr>
          <p:cNvPr id="3" name="Content Placeholder 2"/>
          <p:cNvSpPr>
            <a:spLocks noGrp="1"/>
          </p:cNvSpPr>
          <p:nvPr>
            <p:ph idx="1"/>
          </p:nvPr>
        </p:nvSpPr>
        <p:spPr/>
        <p:txBody>
          <a:bodyPr/>
          <a:lstStyle/>
          <a:p>
            <a:r>
              <a:rPr lang="en-US" dirty="0"/>
              <a:t>Documentation:</a:t>
            </a:r>
          </a:p>
          <a:p>
            <a:pPr lvl="1"/>
            <a:r>
              <a:rPr lang="en-US" dirty="0"/>
              <a:t>HWR PS :FRS# ED0004391; PIP II Doc DB doc # 64-v3</a:t>
            </a:r>
          </a:p>
          <a:p>
            <a:pPr lvl="1"/>
            <a:r>
              <a:rPr lang="en-US" dirty="0"/>
              <a:t>SSR1 PS: ICD# ED0004129 ; FRS # ED0005929</a:t>
            </a:r>
          </a:p>
          <a:p>
            <a:pPr lvl="1"/>
            <a:r>
              <a:rPr lang="en-US" dirty="0"/>
              <a:t>SSR2 PS: PIP II Conceptual Design Report, page </a:t>
            </a:r>
            <a:r>
              <a:rPr lang="en-US" dirty="0" smtClean="0"/>
              <a:t>141</a:t>
            </a:r>
          </a:p>
          <a:p>
            <a:pPr lvl="1"/>
            <a:r>
              <a:rPr lang="en-US" dirty="0" smtClean="0"/>
              <a:t>High and Low Beta PS:  ED0004354</a:t>
            </a:r>
          </a:p>
          <a:p>
            <a:pPr lvl="1"/>
            <a:r>
              <a:rPr lang="en-US" dirty="0" smtClean="0"/>
              <a:t>Beam Line:  “Magnets for the SC Linac to Booster Transfer Line draft by V. </a:t>
            </a:r>
            <a:r>
              <a:rPr lang="en-US" dirty="0" err="1" smtClean="0"/>
              <a:t>Lebedev</a:t>
            </a:r>
            <a:r>
              <a:rPr lang="en-US" dirty="0" smtClean="0"/>
              <a:t> (BoE # 644 Supporting Document)</a:t>
            </a:r>
          </a:p>
          <a:p>
            <a:r>
              <a:rPr lang="en-US" dirty="0" smtClean="0"/>
              <a:t>The power supply requirements for the SC linac have been extensively studied and documented and a summary can be found in the CDR web site</a:t>
            </a:r>
            <a:endParaRPr lang="en-US" dirty="0"/>
          </a:p>
          <a:p>
            <a:pPr lvl="1"/>
            <a:endParaRPr lang="en-US" dirty="0" smtClean="0"/>
          </a:p>
          <a:p>
            <a:pPr lvl="1"/>
            <a:endParaRPr lang="en-US" dirty="0" smtClean="0"/>
          </a:p>
          <a:p>
            <a:endParaRPr lang="en-US" dirty="0" smtClean="0"/>
          </a:p>
          <a:p>
            <a:pPr lvl="2"/>
            <a:endParaRPr lang="en-US" dirty="0" smtClean="0"/>
          </a:p>
          <a:p>
            <a:pPr lvl="2"/>
            <a:endParaRPr lang="en-US" dirty="0"/>
          </a:p>
          <a:p>
            <a:pPr lvl="1"/>
            <a:endParaRPr lang="en-US" dirty="0" smtClean="0"/>
          </a:p>
          <a:p>
            <a:pPr marL="0" indent="0">
              <a:buNone/>
            </a:pPr>
            <a:endParaRPr lang="en-US" dirty="0" smtClean="0">
              <a:solidFill>
                <a:srgbClr val="FF0000"/>
              </a:solidFill>
            </a:endParaRPr>
          </a:p>
          <a:p>
            <a:endParaRPr lang="en-US" dirty="0">
              <a:solidFill>
                <a:srgbClr val="FF0000"/>
              </a:solidFill>
            </a:endParaRPr>
          </a:p>
          <a:p>
            <a:endParaRPr lang="en-US" dirty="0">
              <a:solidFill>
                <a:srgbClr val="FF0000"/>
              </a:solidFill>
            </a:endParaRPr>
          </a:p>
        </p:txBody>
      </p:sp>
      <p:sp>
        <p:nvSpPr>
          <p:cNvPr id="4" name="Date Placeholder 3"/>
          <p:cNvSpPr>
            <a:spLocks noGrp="1"/>
          </p:cNvSpPr>
          <p:nvPr>
            <p:ph type="dt" sz="half" idx="2"/>
          </p:nvPr>
        </p:nvSpPr>
        <p:spPr>
          <a:xfrm>
            <a:off x="736826" y="6495482"/>
            <a:ext cx="793775" cy="241300"/>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383349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L3 System Requirements</a:t>
            </a:r>
          </a:p>
        </p:txBody>
      </p:sp>
      <p:sp>
        <p:nvSpPr>
          <p:cNvPr id="3" name="Content Placeholder 2"/>
          <p:cNvSpPr>
            <a:spLocks noGrp="1"/>
          </p:cNvSpPr>
          <p:nvPr>
            <p:ph idx="1"/>
          </p:nvPr>
        </p:nvSpPr>
        <p:spPr/>
        <p:txBody>
          <a:bodyPr/>
          <a:lstStyle/>
          <a:p>
            <a:r>
              <a:rPr lang="en-US" dirty="0" smtClean="0"/>
              <a:t>There are five major systems:</a:t>
            </a:r>
            <a:endParaRPr lang="en-US" dirty="0"/>
          </a:p>
          <a:p>
            <a:pPr lvl="1"/>
            <a:r>
              <a:rPr lang="en-US" dirty="0" smtClean="0"/>
              <a:t>Half Wave Resonator (HWR)</a:t>
            </a:r>
          </a:p>
          <a:p>
            <a:pPr lvl="2"/>
            <a:r>
              <a:rPr lang="en-US" dirty="0" smtClean="0"/>
              <a:t>Cryogenic magnets will require Quench Protection (QPM)</a:t>
            </a:r>
          </a:p>
          <a:p>
            <a:pPr lvl="2"/>
            <a:r>
              <a:rPr lang="en-US" dirty="0" smtClean="0"/>
              <a:t>HWR solenoids must operate up to 70 amps</a:t>
            </a:r>
          </a:p>
          <a:p>
            <a:pPr lvl="3"/>
            <a:r>
              <a:rPr lang="en-US" dirty="0" smtClean="0"/>
              <a:t>Must be able to de-gauss: requires bipolar supplies</a:t>
            </a:r>
          </a:p>
          <a:p>
            <a:pPr lvl="2"/>
            <a:r>
              <a:rPr lang="en-US" dirty="0" smtClean="0"/>
              <a:t>HWR dipole correctors must operate +/- 5 amps (10 A/s)</a:t>
            </a:r>
          </a:p>
          <a:p>
            <a:pPr lvl="1"/>
            <a:r>
              <a:rPr lang="en-US" dirty="0" smtClean="0"/>
              <a:t>Single Spoke Resonator (SSR1)</a:t>
            </a:r>
          </a:p>
          <a:p>
            <a:pPr lvl="2"/>
            <a:r>
              <a:rPr lang="en-US" dirty="0"/>
              <a:t>Cryogenic magnets will require Quench Protection (QPM</a:t>
            </a:r>
            <a:r>
              <a:rPr lang="en-US" dirty="0" smtClean="0"/>
              <a:t>)</a:t>
            </a:r>
          </a:p>
          <a:p>
            <a:pPr lvl="2"/>
            <a:r>
              <a:rPr lang="en-US" dirty="0" smtClean="0"/>
              <a:t>SSR1 </a:t>
            </a:r>
            <a:r>
              <a:rPr lang="en-US" dirty="0"/>
              <a:t>solenoids must operate up to 70 </a:t>
            </a:r>
            <a:r>
              <a:rPr lang="en-US" dirty="0" smtClean="0"/>
              <a:t>amps</a:t>
            </a:r>
          </a:p>
          <a:p>
            <a:pPr lvl="3"/>
            <a:r>
              <a:rPr lang="en-US" dirty="0" smtClean="0"/>
              <a:t>Must be able to de-gauss: requires bipolar supplies</a:t>
            </a:r>
            <a:endParaRPr lang="en-US" dirty="0"/>
          </a:p>
          <a:p>
            <a:pPr lvl="2"/>
            <a:r>
              <a:rPr lang="en-US" dirty="0" smtClean="0"/>
              <a:t>SSR1 correctors must operate +/- 50 amps (25 A/s)</a:t>
            </a:r>
          </a:p>
          <a:p>
            <a:pPr lvl="1"/>
            <a:r>
              <a:rPr lang="en-US" dirty="0" smtClean="0"/>
              <a:t>SSR2</a:t>
            </a:r>
          </a:p>
          <a:p>
            <a:pPr lvl="2"/>
            <a:r>
              <a:rPr lang="en-US" dirty="0"/>
              <a:t>Cryogenic magnets will require Quench Protection (QPM</a:t>
            </a:r>
            <a:r>
              <a:rPr lang="en-US" dirty="0" smtClean="0"/>
              <a:t>)</a:t>
            </a:r>
          </a:p>
          <a:p>
            <a:pPr lvl="1"/>
            <a:endParaRPr lang="en-US" dirty="0" smtClean="0"/>
          </a:p>
          <a:p>
            <a:pPr marL="0" indent="0">
              <a:buNone/>
            </a:pPr>
            <a:endParaRPr lang="en-US" dirty="0" smtClean="0">
              <a:solidFill>
                <a:srgbClr val="FF0000"/>
              </a:solidFill>
            </a:endParaRPr>
          </a:p>
          <a:p>
            <a:endParaRPr lang="en-US" dirty="0">
              <a:solidFill>
                <a:srgbClr val="FF0000"/>
              </a:solidFill>
            </a:endParaRPr>
          </a:p>
          <a:p>
            <a:endParaRPr lang="en-US" dirty="0">
              <a:solidFill>
                <a:srgbClr val="FF0000"/>
              </a:solidFill>
            </a:endParaRPr>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1709011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L3 System Requirements</a:t>
            </a:r>
          </a:p>
        </p:txBody>
      </p:sp>
      <p:sp>
        <p:nvSpPr>
          <p:cNvPr id="3" name="Content Placeholder 2"/>
          <p:cNvSpPr>
            <a:spLocks noGrp="1"/>
          </p:cNvSpPr>
          <p:nvPr>
            <p:ph idx="1"/>
          </p:nvPr>
        </p:nvSpPr>
        <p:spPr/>
        <p:txBody>
          <a:bodyPr/>
          <a:lstStyle/>
          <a:p>
            <a:pPr lvl="2"/>
            <a:r>
              <a:rPr lang="en-US" dirty="0"/>
              <a:t>SSR2 solenoids must operate up to 75 </a:t>
            </a:r>
            <a:r>
              <a:rPr lang="en-US" dirty="0" smtClean="0"/>
              <a:t>amps</a:t>
            </a:r>
          </a:p>
          <a:p>
            <a:pPr lvl="3"/>
            <a:r>
              <a:rPr lang="en-US" dirty="0"/>
              <a:t>Must be able to de-gauss: requires bipolar </a:t>
            </a:r>
            <a:r>
              <a:rPr lang="en-US" dirty="0" smtClean="0"/>
              <a:t>supplies</a:t>
            </a:r>
            <a:endParaRPr lang="en-US" dirty="0"/>
          </a:p>
          <a:p>
            <a:pPr lvl="2"/>
            <a:r>
              <a:rPr lang="en-US" dirty="0"/>
              <a:t>SSR2 correctors must operate +/- 50 amps (25 A/s</a:t>
            </a:r>
            <a:r>
              <a:rPr lang="en-US" dirty="0" smtClean="0"/>
              <a:t>)</a:t>
            </a:r>
          </a:p>
          <a:p>
            <a:pPr lvl="1"/>
            <a:r>
              <a:rPr lang="en-US" dirty="0" smtClean="0"/>
              <a:t>High </a:t>
            </a:r>
            <a:r>
              <a:rPr lang="en-US" dirty="0"/>
              <a:t>and Low Beta Sections (warm magnets)</a:t>
            </a:r>
          </a:p>
          <a:p>
            <a:pPr lvl="2"/>
            <a:r>
              <a:rPr lang="en-US" dirty="0"/>
              <a:t>Quadrupoles must operate up to 15 amps</a:t>
            </a:r>
          </a:p>
          <a:p>
            <a:pPr lvl="2"/>
            <a:r>
              <a:rPr lang="en-US" dirty="0"/>
              <a:t>Dipole correctors must operate up to +/- 15 </a:t>
            </a:r>
            <a:r>
              <a:rPr lang="en-US" dirty="0" smtClean="0"/>
              <a:t>amps</a:t>
            </a:r>
          </a:p>
          <a:p>
            <a:pPr lvl="1"/>
            <a:r>
              <a:rPr lang="en-US" dirty="0" smtClean="0"/>
              <a:t>Beam line to Booster</a:t>
            </a:r>
          </a:p>
          <a:p>
            <a:pPr lvl="2"/>
            <a:r>
              <a:rPr lang="en-US" dirty="0"/>
              <a:t>F</a:t>
            </a:r>
            <a:r>
              <a:rPr lang="en-US" dirty="0" smtClean="0"/>
              <a:t>ive dipole circuits which must operate up to 500 amps.</a:t>
            </a:r>
          </a:p>
          <a:p>
            <a:pPr lvl="2"/>
            <a:r>
              <a:rPr lang="en-US" dirty="0" smtClean="0"/>
              <a:t>Eleven quadrupole circuits that must operate up to 13 amps</a:t>
            </a:r>
          </a:p>
          <a:p>
            <a:pPr lvl="2"/>
            <a:r>
              <a:rPr lang="en-US" dirty="0" smtClean="0"/>
              <a:t>Three “specialty” power supplies for  Fast Dipole Switch, 3 way septum magnet and Beam Dump Sweep Magnet</a:t>
            </a:r>
          </a:p>
          <a:p>
            <a:pPr lvl="2"/>
            <a:r>
              <a:rPr lang="en-US" dirty="0" smtClean="0"/>
              <a:t>Fifty Seven corrector magnets</a:t>
            </a:r>
          </a:p>
          <a:p>
            <a:pPr lvl="1"/>
            <a:endParaRPr lang="en-US" dirty="0" smtClean="0"/>
          </a:p>
          <a:p>
            <a:pPr lvl="1"/>
            <a:endParaRPr lang="en-US" dirty="0" smtClean="0"/>
          </a:p>
          <a:p>
            <a:endParaRPr lang="en-US" dirty="0" smtClean="0"/>
          </a:p>
          <a:p>
            <a:pPr lvl="2"/>
            <a:endParaRPr lang="en-US" dirty="0" smtClean="0"/>
          </a:p>
          <a:p>
            <a:pPr lvl="2"/>
            <a:endParaRPr lang="en-US" dirty="0"/>
          </a:p>
          <a:p>
            <a:pPr lvl="1"/>
            <a:endParaRPr lang="en-US" dirty="0" smtClean="0"/>
          </a:p>
          <a:p>
            <a:pPr marL="0" indent="0">
              <a:buNone/>
            </a:pPr>
            <a:endParaRPr lang="en-US" dirty="0" smtClean="0">
              <a:solidFill>
                <a:srgbClr val="FF0000"/>
              </a:solidFill>
            </a:endParaRPr>
          </a:p>
          <a:p>
            <a:endParaRPr lang="en-US" dirty="0">
              <a:solidFill>
                <a:srgbClr val="FF0000"/>
              </a:solidFill>
            </a:endParaRPr>
          </a:p>
          <a:p>
            <a:endParaRPr lang="en-US" dirty="0">
              <a:solidFill>
                <a:srgbClr val="FF0000"/>
              </a:solidFill>
            </a:endParaRPr>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2210559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L3 System Requirements</a:t>
            </a:r>
          </a:p>
        </p:txBody>
      </p:sp>
      <p:sp>
        <p:nvSpPr>
          <p:cNvPr id="3" name="Content Placeholder 2"/>
          <p:cNvSpPr>
            <a:spLocks noGrp="1"/>
          </p:cNvSpPr>
          <p:nvPr>
            <p:ph idx="1"/>
          </p:nvPr>
        </p:nvSpPr>
        <p:spPr/>
        <p:txBody>
          <a:bodyPr/>
          <a:lstStyle/>
          <a:p>
            <a:pPr lvl="1"/>
            <a:r>
              <a:rPr lang="en-US" dirty="0" smtClean="0"/>
              <a:t>These </a:t>
            </a:r>
            <a:r>
              <a:rPr lang="en-US" dirty="0"/>
              <a:t>power supplies relate to the </a:t>
            </a:r>
            <a:r>
              <a:rPr lang="en-US" dirty="0" err="1"/>
              <a:t>Linac</a:t>
            </a:r>
            <a:r>
              <a:rPr lang="en-US" dirty="0"/>
              <a:t> Key Performance Parameter (Delivery of beam to the Booster) in that they control the optics of the </a:t>
            </a:r>
            <a:r>
              <a:rPr lang="en-US" dirty="0" err="1"/>
              <a:t>Linac</a:t>
            </a:r>
            <a:r>
              <a:rPr lang="en-US" dirty="0"/>
              <a:t> and allow for control of the beam trajectory.</a:t>
            </a:r>
          </a:p>
          <a:p>
            <a:pPr lvl="1"/>
            <a:endParaRPr lang="en-US" dirty="0" smtClean="0"/>
          </a:p>
          <a:p>
            <a:pPr lvl="1"/>
            <a:endParaRPr lang="en-US" dirty="0" smtClean="0"/>
          </a:p>
          <a:p>
            <a:endParaRPr lang="en-US" dirty="0" smtClean="0"/>
          </a:p>
          <a:p>
            <a:pPr lvl="2"/>
            <a:endParaRPr lang="en-US" dirty="0" smtClean="0"/>
          </a:p>
          <a:p>
            <a:pPr lvl="2"/>
            <a:endParaRPr lang="en-US" dirty="0"/>
          </a:p>
          <a:p>
            <a:pPr lvl="1"/>
            <a:endParaRPr lang="en-US" dirty="0" smtClean="0"/>
          </a:p>
          <a:p>
            <a:pPr marL="0" indent="0">
              <a:buNone/>
            </a:pPr>
            <a:endParaRPr lang="en-US" dirty="0" smtClean="0">
              <a:solidFill>
                <a:srgbClr val="FF0000"/>
              </a:solidFill>
            </a:endParaRPr>
          </a:p>
          <a:p>
            <a:endParaRPr lang="en-US" dirty="0">
              <a:solidFill>
                <a:srgbClr val="FF0000"/>
              </a:solidFill>
            </a:endParaRPr>
          </a:p>
          <a:p>
            <a:endParaRPr lang="en-US" dirty="0">
              <a:solidFill>
                <a:srgbClr val="FF0000"/>
              </a:solidFill>
            </a:endParaRPr>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1035184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and Design Maturity</a:t>
            </a:r>
          </a:p>
        </p:txBody>
      </p:sp>
      <p:sp>
        <p:nvSpPr>
          <p:cNvPr id="3" name="Content Placeholder 2"/>
          <p:cNvSpPr>
            <a:spLocks noGrp="1"/>
          </p:cNvSpPr>
          <p:nvPr>
            <p:ph idx="1"/>
          </p:nvPr>
        </p:nvSpPr>
        <p:spPr>
          <a:xfrm>
            <a:off x="228600" y="1043046"/>
            <a:ext cx="8672513" cy="5167749"/>
          </a:xfrm>
        </p:spPr>
        <p:txBody>
          <a:bodyPr>
            <a:normAutofit/>
          </a:bodyPr>
          <a:lstStyle/>
          <a:p>
            <a:r>
              <a:rPr lang="en-US" dirty="0" smtClean="0"/>
              <a:t>All cryogenic magnet systems (HWR,SSR1 and SSR2) will be similar and will be composed of 1) a bulk supply, 2) switcher modules to provide current to the magnets and 3) a Quench Protection Monitor (QPM)</a:t>
            </a:r>
            <a:endParaRPr lang="en-US" dirty="0"/>
          </a:p>
          <a:p>
            <a:endParaRPr lang="en-US" dirty="0"/>
          </a:p>
          <a:p>
            <a:endParaRPr lang="en-US" dirty="0"/>
          </a:p>
        </p:txBody>
      </p:sp>
      <p:sp>
        <p:nvSpPr>
          <p:cNvPr id="4" name="Date Placeholder 3"/>
          <p:cNvSpPr>
            <a:spLocks noGrp="1"/>
          </p:cNvSpPr>
          <p:nvPr>
            <p:ph type="dt" sz="half" idx="2"/>
          </p:nvPr>
        </p:nvSpPr>
        <p:spPr>
          <a:xfrm>
            <a:off x="736826" y="6495482"/>
            <a:ext cx="793775" cy="237285"/>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8" name="Rectangle 7"/>
          <p:cNvSpPr/>
          <p:nvPr/>
        </p:nvSpPr>
        <p:spPr>
          <a:xfrm>
            <a:off x="3090239" y="5133976"/>
            <a:ext cx="1211143" cy="7707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QPM Control chassis</a:t>
            </a:r>
            <a:endParaRPr lang="en-US" sz="1400" dirty="0"/>
          </a:p>
        </p:txBody>
      </p:sp>
      <p:sp>
        <p:nvSpPr>
          <p:cNvPr id="9" name="Rectangle 8"/>
          <p:cNvSpPr/>
          <p:nvPr/>
        </p:nvSpPr>
        <p:spPr>
          <a:xfrm>
            <a:off x="748643" y="4049486"/>
            <a:ext cx="1327104"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Bulk Power Supply</a:t>
            </a:r>
            <a:endParaRPr lang="en-US" sz="1400" dirty="0"/>
          </a:p>
        </p:txBody>
      </p:sp>
      <p:sp>
        <p:nvSpPr>
          <p:cNvPr id="10" name="Rectangle 9"/>
          <p:cNvSpPr/>
          <p:nvPr/>
        </p:nvSpPr>
        <p:spPr>
          <a:xfrm>
            <a:off x="3486534" y="4057995"/>
            <a:ext cx="777241" cy="7792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Switcher module</a:t>
            </a:r>
            <a:endParaRPr lang="en-US" sz="1200" dirty="0"/>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494242" y="4347929"/>
            <a:ext cx="713904" cy="247650"/>
          </a:xfrm>
          <a:prstGeom prst="rect">
            <a:avLst/>
          </a:prstGeom>
          <a:noFill/>
          <a:ln>
            <a:noFill/>
          </a:ln>
        </p:spPr>
      </p:pic>
      <p:sp>
        <p:nvSpPr>
          <p:cNvPr id="12" name="Rectangle 11"/>
          <p:cNvSpPr/>
          <p:nvPr/>
        </p:nvSpPr>
        <p:spPr>
          <a:xfrm>
            <a:off x="3128553" y="2998671"/>
            <a:ext cx="777241" cy="9013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Switcher module</a:t>
            </a:r>
            <a:endParaRPr lang="en-US" sz="1200" dirty="0"/>
          </a:p>
        </p:txBody>
      </p:sp>
      <p:cxnSp>
        <p:nvCxnSpPr>
          <p:cNvPr id="14" name="Straight Connector 13"/>
          <p:cNvCxnSpPr>
            <a:stCxn id="8" idx="1"/>
          </p:cNvCxnSpPr>
          <p:nvPr/>
        </p:nvCxnSpPr>
        <p:spPr>
          <a:xfrm flipH="1">
            <a:off x="1530602" y="5519330"/>
            <a:ext cx="15596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1530602" y="4963886"/>
            <a:ext cx="0" cy="5554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8" idx="0"/>
          </p:cNvCxnSpPr>
          <p:nvPr/>
        </p:nvCxnSpPr>
        <p:spPr>
          <a:xfrm flipV="1">
            <a:off x="3695811" y="4837212"/>
            <a:ext cx="0" cy="296764"/>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075747" y="4297680"/>
            <a:ext cx="14107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075747" y="4624388"/>
            <a:ext cx="14107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416629" y="3357154"/>
            <a:ext cx="0" cy="9405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416629" y="3357154"/>
            <a:ext cx="7119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602150" y="3626920"/>
            <a:ext cx="0" cy="99746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602150" y="3626920"/>
            <a:ext cx="5264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2416629" y="2743200"/>
            <a:ext cx="0" cy="6139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2602150" y="2743200"/>
            <a:ext cx="0" cy="8837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11" idx="1"/>
          </p:cNvCxnSpPr>
          <p:nvPr/>
        </p:nvCxnSpPr>
        <p:spPr>
          <a:xfrm flipV="1">
            <a:off x="4301382" y="4114802"/>
            <a:ext cx="2549812" cy="10854"/>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11" idx="3"/>
          </p:cNvCxnSpPr>
          <p:nvPr/>
        </p:nvCxnSpPr>
        <p:spPr>
          <a:xfrm flipV="1">
            <a:off x="4263775" y="4828706"/>
            <a:ext cx="2587419" cy="8506"/>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008149" y="4285205"/>
            <a:ext cx="535724" cy="307777"/>
          </a:xfrm>
          <a:prstGeom prst="rect">
            <a:avLst/>
          </a:prstGeom>
          <a:noFill/>
        </p:spPr>
        <p:txBody>
          <a:bodyPr wrap="none" rtlCol="0">
            <a:spAutoFit/>
          </a:bodyPr>
          <a:lstStyle/>
          <a:p>
            <a:r>
              <a:rPr lang="en-US" sz="1400" dirty="0" smtClean="0"/>
              <a:t>Load</a:t>
            </a:r>
            <a:endParaRPr lang="en-US" sz="1400" dirty="0"/>
          </a:p>
        </p:txBody>
      </p:sp>
      <p:cxnSp>
        <p:nvCxnSpPr>
          <p:cNvPr id="49" name="Straight Connector 48"/>
          <p:cNvCxnSpPr/>
          <p:nvPr/>
        </p:nvCxnSpPr>
        <p:spPr>
          <a:xfrm flipV="1">
            <a:off x="3291840" y="3928358"/>
            <a:ext cx="0" cy="120561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2287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and Design Maturity</a:t>
            </a:r>
          </a:p>
        </p:txBody>
      </p:sp>
      <p:sp>
        <p:nvSpPr>
          <p:cNvPr id="3" name="Content Placeholder 2"/>
          <p:cNvSpPr>
            <a:spLocks noGrp="1"/>
          </p:cNvSpPr>
          <p:nvPr>
            <p:ph idx="1"/>
          </p:nvPr>
        </p:nvSpPr>
        <p:spPr>
          <a:xfrm>
            <a:off x="228600" y="1043046"/>
            <a:ext cx="8672513" cy="5167749"/>
          </a:xfrm>
        </p:spPr>
        <p:txBody>
          <a:bodyPr>
            <a:normAutofit fontScale="92500" lnSpcReduction="10000"/>
          </a:bodyPr>
          <a:lstStyle/>
          <a:p>
            <a:r>
              <a:rPr lang="en-US" dirty="0" smtClean="0"/>
              <a:t>The Bulk supply and Switcher modules are a mature technology</a:t>
            </a:r>
          </a:p>
          <a:p>
            <a:pPr lvl="1"/>
            <a:r>
              <a:rPr lang="en-US" dirty="0" smtClean="0"/>
              <a:t>Similar systems are in use at </a:t>
            </a:r>
            <a:r>
              <a:rPr lang="en-US" dirty="0" err="1" smtClean="0"/>
              <a:t>Fermilab</a:t>
            </a:r>
            <a:endParaRPr lang="en-US" dirty="0" smtClean="0"/>
          </a:p>
          <a:p>
            <a:pPr lvl="2"/>
            <a:r>
              <a:rPr lang="en-US" dirty="0" smtClean="0"/>
              <a:t>Booster, PIP2IT,Muon Campus</a:t>
            </a:r>
          </a:p>
          <a:p>
            <a:pPr lvl="1"/>
            <a:r>
              <a:rPr lang="en-US" dirty="0"/>
              <a:t>We are in the process of redesigning the standard </a:t>
            </a:r>
            <a:r>
              <a:rPr lang="en-US" dirty="0" smtClean="0"/>
              <a:t>40 A &amp; 65 </a:t>
            </a:r>
            <a:r>
              <a:rPr lang="en-US" dirty="0"/>
              <a:t>A switchers to be able to go up to </a:t>
            </a:r>
            <a:r>
              <a:rPr lang="en-US" dirty="0" smtClean="0"/>
              <a:t>50 and 80 amps</a:t>
            </a:r>
          </a:p>
          <a:p>
            <a:r>
              <a:rPr lang="en-US" dirty="0" smtClean="0"/>
              <a:t>QPM system is in the process of being designed</a:t>
            </a:r>
          </a:p>
          <a:p>
            <a:pPr lvl="1"/>
            <a:r>
              <a:rPr lang="en-US" dirty="0" smtClean="0"/>
              <a:t>We have had one internal review to finalize the overall design</a:t>
            </a:r>
          </a:p>
          <a:p>
            <a:pPr lvl="1"/>
            <a:r>
              <a:rPr lang="en-US" dirty="0" smtClean="0"/>
              <a:t>As each component is designed an internal review is done </a:t>
            </a:r>
          </a:p>
          <a:p>
            <a:pPr lvl="2"/>
            <a:r>
              <a:rPr lang="en-US" dirty="0" smtClean="0"/>
              <a:t>So far four boards out of seven have been reviewed and are being drawn up.</a:t>
            </a:r>
          </a:p>
          <a:p>
            <a:pPr lvl="1"/>
            <a:r>
              <a:rPr lang="en-US" dirty="0" smtClean="0"/>
              <a:t>Each QPM Control chassis can handle up to six inputs</a:t>
            </a:r>
          </a:p>
          <a:p>
            <a:r>
              <a:rPr lang="en-US" dirty="0" smtClean="0"/>
              <a:t>Quench analysis is needed for SSR2 solenoids to determine if a dump is necessary to remove stored energy from the magnet during a quench</a:t>
            </a:r>
          </a:p>
          <a:p>
            <a:pPr lvl="1"/>
            <a:r>
              <a:rPr lang="en-US" dirty="0" smtClean="0"/>
              <a:t>This work will begin early in FY 18</a:t>
            </a:r>
            <a:endParaRPr lang="en-US" dirty="0"/>
          </a:p>
          <a:p>
            <a:pPr lvl="1"/>
            <a:endParaRPr lang="en-US" dirty="0"/>
          </a:p>
        </p:txBody>
      </p:sp>
      <p:sp>
        <p:nvSpPr>
          <p:cNvPr id="4" name="Date Placeholder 3"/>
          <p:cNvSpPr>
            <a:spLocks noGrp="1"/>
          </p:cNvSpPr>
          <p:nvPr>
            <p:ph type="dt" sz="half" idx="2"/>
          </p:nvPr>
        </p:nvSpPr>
        <p:spPr>
          <a:xfrm>
            <a:off x="736826" y="6495482"/>
            <a:ext cx="793775" cy="241300"/>
          </a:xfrm>
        </p:spPr>
        <p:txBody>
          <a:bodyPr/>
          <a:lstStyle/>
          <a:p>
            <a:pPr>
              <a:defRPr/>
            </a:pPr>
            <a:r>
              <a:rPr lang="en-US" smtClean="0"/>
              <a:t>10/12/2017</a:t>
            </a:r>
            <a:endParaRPr lang="en-US" dirty="0"/>
          </a:p>
        </p:txBody>
      </p:sp>
      <p:sp>
        <p:nvSpPr>
          <p:cNvPr id="5" name="Footer Placeholder 4"/>
          <p:cNvSpPr>
            <a:spLocks noGrp="1"/>
          </p:cNvSpPr>
          <p:nvPr>
            <p:ph type="ftr" sz="quarter" idx="3"/>
          </p:nvPr>
        </p:nvSpPr>
        <p:spPr/>
        <p:txBody>
          <a:bodyPr/>
          <a:lstStyle/>
          <a:p>
            <a:pPr>
              <a:defRPr/>
            </a:pPr>
            <a:r>
              <a:rPr lang="en-US" smtClean="0"/>
              <a:t>Bruce Hanna|Linac Magnet Power Supplies|Accelerator Support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1281529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92619A-EA3F-48C6-8353-0E1D78874E9E}">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B6ABB5-8F35-4442-A096-1590B93043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14767</TotalTime>
  <Words>2170</Words>
  <Application>Microsoft Office PowerPoint</Application>
  <PresentationFormat>On-screen Show (4:3)</PresentationFormat>
  <Paragraphs>378</Paragraphs>
  <Slides>28</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ＭＳ Ｐゴシック</vt:lpstr>
      <vt:lpstr>Arial</vt:lpstr>
      <vt:lpstr>Calibri</vt:lpstr>
      <vt:lpstr>Geneva</vt:lpstr>
      <vt:lpstr>Helvetica</vt:lpstr>
      <vt:lpstr>FermilabPartnerships_PPT_090915</vt:lpstr>
      <vt:lpstr>Worksheet</vt:lpstr>
      <vt:lpstr>PowerPoint Presentation</vt:lpstr>
      <vt:lpstr>Outline</vt:lpstr>
      <vt:lpstr>About Me:</vt:lpstr>
      <vt:lpstr>WBS L3 System Requirements</vt:lpstr>
      <vt:lpstr>WBS L3 System Requirements</vt:lpstr>
      <vt:lpstr>WBS L3 System Requirements</vt:lpstr>
      <vt:lpstr>WBS L3 System Requirements</vt:lpstr>
      <vt:lpstr>Conceptual Design and Design Maturity</vt:lpstr>
      <vt:lpstr>Conceptual Design and Design Maturity</vt:lpstr>
      <vt:lpstr>Conceptual Design and Design Maturity</vt:lpstr>
      <vt:lpstr>Scope and Deliverables</vt:lpstr>
      <vt:lpstr>Scope and Deliverables</vt:lpstr>
      <vt:lpstr>Scope and Deliverables</vt:lpstr>
      <vt:lpstr>Scope and Deliverables</vt:lpstr>
      <vt:lpstr>Interfaces</vt:lpstr>
      <vt:lpstr>Interfaces; Matrix</vt:lpstr>
      <vt:lpstr>Progress to date</vt:lpstr>
      <vt:lpstr>Design Review Plan</vt:lpstr>
      <vt:lpstr>Risk: Power Supply</vt:lpstr>
      <vt:lpstr>ESH&amp;Q</vt:lpstr>
      <vt:lpstr>BOE Summary</vt:lpstr>
      <vt:lpstr>Cost Summary</vt:lpstr>
      <vt:lpstr>Cost Drivers and Estimate Maturity</vt:lpstr>
      <vt:lpstr>Cost Profile – P6 Base Cost Only</vt:lpstr>
      <vt:lpstr>Labor Profile – P6 Hours/FTE</vt:lpstr>
      <vt:lpstr>Schedule – Magnet Power Supply</vt:lpstr>
      <vt:lpstr>Summary</vt:lpstr>
      <vt:lpstr>END</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Bruce M Hanna</cp:lastModifiedBy>
  <cp:revision>192</cp:revision>
  <cp:lastPrinted>2017-10-04T18:42:59Z</cp:lastPrinted>
  <dcterms:created xsi:type="dcterms:W3CDTF">2017-04-21T15:07:14Z</dcterms:created>
  <dcterms:modified xsi:type="dcterms:W3CDTF">2017-10-04T20:01:36Z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