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avi" ContentType="video/unknown"/>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0"/>
  </p:notesMasterIdLst>
  <p:handoutMasterIdLst>
    <p:handoutMasterId r:id="rId21"/>
  </p:handoutMasterIdLst>
  <p:sldIdLst>
    <p:sldId id="277" r:id="rId2"/>
    <p:sldId id="279" r:id="rId3"/>
    <p:sldId id="282" r:id="rId4"/>
    <p:sldId id="283" r:id="rId5"/>
    <p:sldId id="278" r:id="rId6"/>
    <p:sldId id="280" r:id="rId7"/>
    <p:sldId id="284" r:id="rId8"/>
    <p:sldId id="256" r:id="rId9"/>
    <p:sldId id="258" r:id="rId10"/>
    <p:sldId id="273" r:id="rId11"/>
    <p:sldId id="276" r:id="rId12"/>
    <p:sldId id="266" r:id="rId13"/>
    <p:sldId id="262" r:id="rId14"/>
    <p:sldId id="274" r:id="rId15"/>
    <p:sldId id="257" r:id="rId16"/>
    <p:sldId id="259" r:id="rId17"/>
    <p:sldId id="260" r:id="rId18"/>
    <p:sldId id="261" r:id="rId1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p:scale>
          <a:sx n="85" d="100"/>
          <a:sy n="85" d="100"/>
        </p:scale>
        <p:origin x="-1088" y="-28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notesMaster" Target="notesMasters/notesMaster1.xml"/><Relationship Id="rId21" Type="http://schemas.openxmlformats.org/officeDocument/2006/relationships/handoutMaster" Target="handoutMasters/handoutMaster1.xml"/><Relationship Id="rId22" Type="http://schemas.openxmlformats.org/officeDocument/2006/relationships/printerSettings" Target="printerSettings/printerSettings1.bin"/><Relationship Id="rId23" Type="http://schemas.openxmlformats.org/officeDocument/2006/relationships/presProps" Target="presProps.xml"/><Relationship Id="rId24" Type="http://schemas.openxmlformats.org/officeDocument/2006/relationships/viewProps" Target="viewProps.xml"/><Relationship Id="rId25" Type="http://schemas.openxmlformats.org/officeDocument/2006/relationships/theme" Target="theme/theme1.xml"/><Relationship Id="rId26"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722BFC8-EE60-DA42-BAD0-F93BCA3F238C}" type="datetimeFigureOut">
              <a:rPr lang="en-US" smtClean="0"/>
              <a:t>9/28/17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E1EDCB3-09FD-9C45-929C-C7CE0AA3FC99}" type="slidenum">
              <a:rPr lang="en-US" smtClean="0"/>
              <a:t>‹#›</a:t>
            </a:fld>
            <a:endParaRPr lang="en-US"/>
          </a:p>
        </p:txBody>
      </p:sp>
    </p:spTree>
    <p:extLst>
      <p:ext uri="{BB962C8B-B14F-4D97-AF65-F5344CB8AC3E}">
        <p14:creationId xmlns:p14="http://schemas.microsoft.com/office/powerpoint/2010/main" val="323700457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EC20D33-6761-D24F-A026-F2D54EF702AF}" type="datetimeFigureOut">
              <a:rPr lang="en-US" smtClean="0"/>
              <a:t>9/28/17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4C0BBAA-6CE1-2D48-9FDE-4F184DF31D33}" type="slidenum">
              <a:rPr lang="en-US" smtClean="0"/>
              <a:t>‹#›</a:t>
            </a:fld>
            <a:endParaRPr lang="en-US"/>
          </a:p>
        </p:txBody>
      </p:sp>
    </p:spTree>
    <p:extLst>
      <p:ext uri="{BB962C8B-B14F-4D97-AF65-F5344CB8AC3E}">
        <p14:creationId xmlns:p14="http://schemas.microsoft.com/office/powerpoint/2010/main" val="1489976958"/>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E88CEAB7-3B5F-874B-A492-7C6296FEC2F9}" type="datetime1">
              <a:rPr lang="en-US" smtClean="0"/>
              <a:t>9/28/17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184382-A4DD-4CE2-A42D-784D4A6CF4F0}" type="slidenum">
              <a:rPr lang="en-US" smtClean="0"/>
              <a:t>‹#›</a:t>
            </a:fld>
            <a:endParaRPr lang="en-US"/>
          </a:p>
        </p:txBody>
      </p:sp>
    </p:spTree>
    <p:extLst>
      <p:ext uri="{BB962C8B-B14F-4D97-AF65-F5344CB8AC3E}">
        <p14:creationId xmlns:p14="http://schemas.microsoft.com/office/powerpoint/2010/main" val="37975542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B1CA014-5500-C44F-8843-2E4153E89336}" type="datetime1">
              <a:rPr lang="en-US" smtClean="0"/>
              <a:t>9/28/17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184382-A4DD-4CE2-A42D-784D4A6CF4F0}" type="slidenum">
              <a:rPr lang="en-US" smtClean="0"/>
              <a:t>‹#›</a:t>
            </a:fld>
            <a:endParaRPr lang="en-US"/>
          </a:p>
        </p:txBody>
      </p:sp>
    </p:spTree>
    <p:extLst>
      <p:ext uri="{BB962C8B-B14F-4D97-AF65-F5344CB8AC3E}">
        <p14:creationId xmlns:p14="http://schemas.microsoft.com/office/powerpoint/2010/main" val="30611295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32EBE49-39ED-2D45-95CF-DE3ED4B2D152}" type="datetime1">
              <a:rPr lang="en-US" smtClean="0"/>
              <a:t>9/28/17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184382-A4DD-4CE2-A42D-784D4A6CF4F0}" type="slidenum">
              <a:rPr lang="en-US" smtClean="0"/>
              <a:t>‹#›</a:t>
            </a:fld>
            <a:endParaRPr lang="en-US"/>
          </a:p>
        </p:txBody>
      </p:sp>
    </p:spTree>
    <p:extLst>
      <p:ext uri="{BB962C8B-B14F-4D97-AF65-F5344CB8AC3E}">
        <p14:creationId xmlns:p14="http://schemas.microsoft.com/office/powerpoint/2010/main" val="20944311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97B9548-70DF-E44B-BA7F-F43B9ED9AFD5}" type="datetime1">
              <a:rPr lang="en-US" smtClean="0"/>
              <a:t>9/28/17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184382-A4DD-4CE2-A42D-784D4A6CF4F0}" type="slidenum">
              <a:rPr lang="en-US" smtClean="0"/>
              <a:t>‹#›</a:t>
            </a:fld>
            <a:endParaRPr lang="en-US"/>
          </a:p>
        </p:txBody>
      </p:sp>
    </p:spTree>
    <p:extLst>
      <p:ext uri="{BB962C8B-B14F-4D97-AF65-F5344CB8AC3E}">
        <p14:creationId xmlns:p14="http://schemas.microsoft.com/office/powerpoint/2010/main" val="20206316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0442792C-B0C9-A042-B640-C5F776939555}" type="datetime1">
              <a:rPr lang="en-US" smtClean="0"/>
              <a:t>9/28/17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184382-A4DD-4CE2-A42D-784D4A6CF4F0}" type="slidenum">
              <a:rPr lang="en-US" smtClean="0"/>
              <a:t>‹#›</a:t>
            </a:fld>
            <a:endParaRPr lang="en-US"/>
          </a:p>
        </p:txBody>
      </p:sp>
    </p:spTree>
    <p:extLst>
      <p:ext uri="{BB962C8B-B14F-4D97-AF65-F5344CB8AC3E}">
        <p14:creationId xmlns:p14="http://schemas.microsoft.com/office/powerpoint/2010/main" val="20546521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DE4EB69B-9D8F-CE48-A54A-D5D000AA6A47}" type="datetime1">
              <a:rPr lang="en-US" smtClean="0"/>
              <a:t>9/28/17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184382-A4DD-4CE2-A42D-784D4A6CF4F0}" type="slidenum">
              <a:rPr lang="en-US" smtClean="0"/>
              <a:t>‹#›</a:t>
            </a:fld>
            <a:endParaRPr lang="en-US"/>
          </a:p>
        </p:txBody>
      </p:sp>
    </p:spTree>
    <p:extLst>
      <p:ext uri="{BB962C8B-B14F-4D97-AF65-F5344CB8AC3E}">
        <p14:creationId xmlns:p14="http://schemas.microsoft.com/office/powerpoint/2010/main" val="23168927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20407D7A-4273-864C-AAC4-6F882DB88A7B}" type="datetime1">
              <a:rPr lang="en-US" smtClean="0"/>
              <a:t>9/28/17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7184382-A4DD-4CE2-A42D-784D4A6CF4F0}" type="slidenum">
              <a:rPr lang="en-US" smtClean="0"/>
              <a:t>‹#›</a:t>
            </a:fld>
            <a:endParaRPr lang="en-US"/>
          </a:p>
        </p:txBody>
      </p:sp>
    </p:spTree>
    <p:extLst>
      <p:ext uri="{BB962C8B-B14F-4D97-AF65-F5344CB8AC3E}">
        <p14:creationId xmlns:p14="http://schemas.microsoft.com/office/powerpoint/2010/main" val="39955340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7E33D9F1-201B-574B-9A20-22D7E33AFFB1}" type="datetime1">
              <a:rPr lang="en-US" smtClean="0"/>
              <a:t>9/28/17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7184382-A4DD-4CE2-A42D-784D4A6CF4F0}" type="slidenum">
              <a:rPr lang="en-US" smtClean="0"/>
              <a:t>‹#›</a:t>
            </a:fld>
            <a:endParaRPr lang="en-US"/>
          </a:p>
        </p:txBody>
      </p:sp>
    </p:spTree>
    <p:extLst>
      <p:ext uri="{BB962C8B-B14F-4D97-AF65-F5344CB8AC3E}">
        <p14:creationId xmlns:p14="http://schemas.microsoft.com/office/powerpoint/2010/main" val="20901816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1568861-C36C-2D40-A54A-EFFDCDC6F31B}" type="datetime1">
              <a:rPr lang="en-US" smtClean="0"/>
              <a:t>9/28/17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7184382-A4DD-4CE2-A42D-784D4A6CF4F0}" type="slidenum">
              <a:rPr lang="en-US" smtClean="0"/>
              <a:t>‹#›</a:t>
            </a:fld>
            <a:endParaRPr lang="en-US"/>
          </a:p>
        </p:txBody>
      </p:sp>
    </p:spTree>
    <p:extLst>
      <p:ext uri="{BB962C8B-B14F-4D97-AF65-F5344CB8AC3E}">
        <p14:creationId xmlns:p14="http://schemas.microsoft.com/office/powerpoint/2010/main" val="32529585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AC95C223-6E87-9847-9A79-08FB11B76621}" type="datetime1">
              <a:rPr lang="en-US" smtClean="0"/>
              <a:t>9/28/17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184382-A4DD-4CE2-A42D-784D4A6CF4F0}" type="slidenum">
              <a:rPr lang="en-US" smtClean="0"/>
              <a:t>‹#›</a:t>
            </a:fld>
            <a:endParaRPr lang="en-US"/>
          </a:p>
        </p:txBody>
      </p:sp>
    </p:spTree>
    <p:extLst>
      <p:ext uri="{BB962C8B-B14F-4D97-AF65-F5344CB8AC3E}">
        <p14:creationId xmlns:p14="http://schemas.microsoft.com/office/powerpoint/2010/main" val="27986570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7D1EC027-51AB-3748-AC5B-A710CF5C8D21}" type="datetime1">
              <a:rPr lang="en-US" smtClean="0"/>
              <a:t>9/28/17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184382-A4DD-4CE2-A42D-784D4A6CF4F0}" type="slidenum">
              <a:rPr lang="en-US" smtClean="0"/>
              <a:t>‹#›</a:t>
            </a:fld>
            <a:endParaRPr lang="en-US"/>
          </a:p>
        </p:txBody>
      </p:sp>
    </p:spTree>
    <p:extLst>
      <p:ext uri="{BB962C8B-B14F-4D97-AF65-F5344CB8AC3E}">
        <p14:creationId xmlns:p14="http://schemas.microsoft.com/office/powerpoint/2010/main" val="139525266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A9849A4-4416-6440-AABC-B142AF33FE1F}" type="datetime1">
              <a:rPr lang="en-US" smtClean="0"/>
              <a:t>9/28/17</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184382-A4DD-4CE2-A42D-784D4A6CF4F0}" type="slidenum">
              <a:rPr lang="en-US" smtClean="0"/>
              <a:t>‹#›</a:t>
            </a:fld>
            <a:endParaRPr lang="en-US"/>
          </a:p>
        </p:txBody>
      </p:sp>
    </p:spTree>
    <p:extLst>
      <p:ext uri="{BB962C8B-B14F-4D97-AF65-F5344CB8AC3E}">
        <p14:creationId xmlns:p14="http://schemas.microsoft.com/office/powerpoint/2010/main" val="353390578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14.png"/><Relationship Id="rId5" Type="http://schemas.openxmlformats.org/officeDocument/2006/relationships/image" Target="../media/image15.png"/><Relationship Id="rId6" Type="http://schemas.openxmlformats.org/officeDocument/2006/relationships/image" Target="../media/image16.png"/><Relationship Id="rId7" Type="http://schemas.openxmlformats.org/officeDocument/2006/relationships/image" Target="../media/image17.png"/><Relationship Id="rId1" Type="http://schemas.microsoft.com/office/2007/relationships/media" Target="../media/media1.avi"/><Relationship Id="rId2" Type="http://schemas.openxmlformats.org/officeDocument/2006/relationships/video" Target="../media/media1.avi"/></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9.png"/><Relationship Id="rId3"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1" Type="http://schemas.openxmlformats.org/officeDocument/2006/relationships/slideLayout" Target="../slideLayouts/slideLayout7.xml"/><Relationship Id="rId2" Type="http://schemas.openxmlformats.org/officeDocument/2006/relationships/image" Target="../media/image2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Layout" Target="../slideLayouts/slideLayout6.xml"/><Relationship Id="rId2" Type="http://schemas.openxmlformats.org/officeDocument/2006/relationships/image" Target="../media/image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jpeg"/><Relationship Id="rId3"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4" Type="http://schemas.openxmlformats.org/officeDocument/2006/relationships/image" Target="../media/image10.png"/><Relationship Id="rId1" Type="http://schemas.openxmlformats.org/officeDocument/2006/relationships/slideLayout" Target="../slideLayouts/slideLayout6.xml"/><Relationship Id="rId2" Type="http://schemas.openxmlformats.org/officeDocument/2006/relationships/image" Target="../media/image8.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1" Type="http://schemas.openxmlformats.org/officeDocument/2006/relationships/slideLayout" Target="../slideLayouts/slideLayout7.xml"/><Relationship Id="rId2"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DUNE-SP </a:t>
            </a:r>
            <a:br>
              <a:rPr lang="en-US" dirty="0" smtClean="0"/>
            </a:br>
            <a:r>
              <a:rPr lang="en-US" dirty="0" smtClean="0"/>
              <a:t>Cable </a:t>
            </a:r>
            <a:r>
              <a:rPr lang="en-US" dirty="0" err="1" smtClean="0"/>
              <a:t>Feedthrus</a:t>
            </a:r>
            <a:endParaRPr lang="en-US" dirty="0"/>
          </a:p>
        </p:txBody>
      </p:sp>
      <p:sp>
        <p:nvSpPr>
          <p:cNvPr id="5" name="Subtitle 4"/>
          <p:cNvSpPr>
            <a:spLocks noGrp="1"/>
          </p:cNvSpPr>
          <p:nvPr>
            <p:ph type="subTitle" idx="1"/>
          </p:nvPr>
        </p:nvSpPr>
        <p:spPr>
          <a:xfrm>
            <a:off x="1143000" y="3896492"/>
            <a:ext cx="6858000" cy="1361308"/>
          </a:xfrm>
        </p:spPr>
        <p:txBody>
          <a:bodyPr>
            <a:normAutofit/>
          </a:bodyPr>
          <a:lstStyle/>
          <a:p>
            <a:r>
              <a:rPr lang="en-US" dirty="0" smtClean="0"/>
              <a:t>Jim Stewart</a:t>
            </a:r>
          </a:p>
          <a:p>
            <a:r>
              <a:rPr lang="en-US" dirty="0" smtClean="0"/>
              <a:t>Far Detector Technical Board</a:t>
            </a:r>
          </a:p>
          <a:p>
            <a:r>
              <a:rPr lang="en-US" dirty="0" smtClean="0"/>
              <a:t>Sept 29 2017</a:t>
            </a:r>
            <a:endParaRPr lang="en-US" dirty="0"/>
          </a:p>
        </p:txBody>
      </p:sp>
      <p:sp>
        <p:nvSpPr>
          <p:cNvPr id="6" name="Slide Number Placeholder 5"/>
          <p:cNvSpPr>
            <a:spLocks noGrp="1"/>
          </p:cNvSpPr>
          <p:nvPr>
            <p:ph type="sldNum" sz="quarter" idx="12"/>
          </p:nvPr>
        </p:nvSpPr>
        <p:spPr/>
        <p:txBody>
          <a:bodyPr/>
          <a:lstStyle/>
          <a:p>
            <a:fld id="{27184382-A4DD-4CE2-A42D-784D4A6CF4F0}" type="slidenum">
              <a:rPr lang="en-US" smtClean="0"/>
              <a:t>1</a:t>
            </a:fld>
            <a:endParaRPr lang="en-US"/>
          </a:p>
        </p:txBody>
      </p:sp>
    </p:spTree>
    <p:extLst>
      <p:ext uri="{BB962C8B-B14F-4D97-AF65-F5344CB8AC3E}">
        <p14:creationId xmlns:p14="http://schemas.microsoft.com/office/powerpoint/2010/main" val="42073855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a:srcRect l="24546" t="9111" r="23706" b="9259"/>
          <a:stretch/>
        </p:blipFill>
        <p:spPr>
          <a:xfrm>
            <a:off x="602622" y="3965712"/>
            <a:ext cx="2809702" cy="2789452"/>
          </a:xfrm>
          <a:prstGeom prst="rect">
            <a:avLst/>
          </a:prstGeom>
        </p:spPr>
      </p:pic>
      <p:pic>
        <p:nvPicPr>
          <p:cNvPr id="3" name="Picture 2"/>
          <p:cNvPicPr>
            <a:picLocks noChangeAspect="1"/>
          </p:cNvPicPr>
          <p:nvPr/>
        </p:nvPicPr>
        <p:blipFill rotWithShape="1">
          <a:blip r:embed="rId5"/>
          <a:srcRect l="24266" t="7778" r="23147" b="8370"/>
          <a:stretch/>
        </p:blipFill>
        <p:spPr>
          <a:xfrm>
            <a:off x="6126480" y="0"/>
            <a:ext cx="2672839" cy="2682317"/>
          </a:xfrm>
          <a:prstGeom prst="rect">
            <a:avLst/>
          </a:prstGeom>
        </p:spPr>
      </p:pic>
      <p:sp>
        <p:nvSpPr>
          <p:cNvPr id="5" name="TextBox 4"/>
          <p:cNvSpPr txBox="1"/>
          <p:nvPr/>
        </p:nvSpPr>
        <p:spPr>
          <a:xfrm>
            <a:off x="1130574" y="115674"/>
            <a:ext cx="3340277" cy="461665"/>
          </a:xfrm>
          <a:prstGeom prst="rect">
            <a:avLst/>
          </a:prstGeom>
          <a:noFill/>
        </p:spPr>
        <p:txBody>
          <a:bodyPr wrap="none" rtlCol="0">
            <a:spAutoFit/>
          </a:bodyPr>
          <a:lstStyle/>
          <a:p>
            <a:r>
              <a:rPr lang="en-US" sz="2400" b="1" dirty="0" smtClean="0"/>
              <a:t>Penetration Cabling Plan</a:t>
            </a:r>
            <a:endParaRPr lang="en-US" sz="2400" b="1" dirty="0"/>
          </a:p>
        </p:txBody>
      </p:sp>
      <p:pic>
        <p:nvPicPr>
          <p:cNvPr id="6" name="cable clamp mechanis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389749" y="2678573"/>
            <a:ext cx="4409570" cy="3705377"/>
          </a:xfrm>
          <a:prstGeom prst="rect">
            <a:avLst/>
          </a:prstGeom>
          <a:ln>
            <a:noFill/>
          </a:ln>
          <a:effectLst>
            <a:outerShdw blurRad="292100" dist="139700" dir="2700000" algn="tl" rotWithShape="0">
              <a:srgbClr val="333333">
                <a:alpha val="65000"/>
              </a:srgbClr>
            </a:outerShdw>
          </a:effectLst>
        </p:spPr>
      </p:pic>
      <p:sp>
        <p:nvSpPr>
          <p:cNvPr id="7" name="TextBox 6"/>
          <p:cNvSpPr txBox="1"/>
          <p:nvPr/>
        </p:nvSpPr>
        <p:spPr>
          <a:xfrm>
            <a:off x="6219129" y="5776744"/>
            <a:ext cx="2487540" cy="369332"/>
          </a:xfrm>
          <a:prstGeom prst="rect">
            <a:avLst/>
          </a:prstGeom>
          <a:noFill/>
        </p:spPr>
        <p:txBody>
          <a:bodyPr wrap="none" rtlCol="0">
            <a:spAutoFit/>
          </a:bodyPr>
          <a:lstStyle/>
          <a:p>
            <a:r>
              <a:rPr lang="en-US" dirty="0" smtClean="0"/>
              <a:t>Click to watch animation</a:t>
            </a:r>
            <a:endParaRPr lang="en-US" dirty="0"/>
          </a:p>
        </p:txBody>
      </p:sp>
      <p:pic>
        <p:nvPicPr>
          <p:cNvPr id="8" name="Picture 7"/>
          <p:cNvPicPr>
            <a:picLocks noChangeAspect="1"/>
          </p:cNvPicPr>
          <p:nvPr/>
        </p:nvPicPr>
        <p:blipFill rotWithShape="1">
          <a:blip r:embed="rId7"/>
          <a:srcRect l="17009" t="15926" r="16187" b="10296"/>
          <a:stretch/>
        </p:blipFill>
        <p:spPr>
          <a:xfrm>
            <a:off x="831456" y="2051340"/>
            <a:ext cx="2853915" cy="1944254"/>
          </a:xfrm>
          <a:prstGeom prst="rect">
            <a:avLst/>
          </a:prstGeom>
        </p:spPr>
      </p:pic>
      <p:sp>
        <p:nvSpPr>
          <p:cNvPr id="9" name="TextBox 8"/>
          <p:cNvSpPr txBox="1"/>
          <p:nvPr/>
        </p:nvSpPr>
        <p:spPr>
          <a:xfrm>
            <a:off x="204866" y="654000"/>
            <a:ext cx="2161430" cy="1477328"/>
          </a:xfrm>
          <a:prstGeom prst="rect">
            <a:avLst/>
          </a:prstGeom>
          <a:noFill/>
        </p:spPr>
        <p:txBody>
          <a:bodyPr wrap="square" rtlCol="0">
            <a:spAutoFit/>
          </a:bodyPr>
          <a:lstStyle/>
          <a:p>
            <a:pPr algn="ctr"/>
            <a:r>
              <a:rPr lang="en-US" b="1" dirty="0" smtClean="0"/>
              <a:t>PD cable bundle</a:t>
            </a:r>
          </a:p>
          <a:p>
            <a:pPr algn="ctr"/>
            <a:r>
              <a:rPr lang="en-US" dirty="0" smtClean="0"/>
              <a:t>8 </a:t>
            </a:r>
            <a:r>
              <a:rPr lang="en-US" dirty="0" smtClean="0"/>
              <a:t>PD </a:t>
            </a:r>
            <a:r>
              <a:rPr lang="en-US" dirty="0" smtClean="0"/>
              <a:t>cables</a:t>
            </a:r>
          </a:p>
          <a:p>
            <a:pPr algn="ctr"/>
            <a:r>
              <a:rPr lang="en-US" dirty="0">
                <a:sym typeface="Symbol" panose="05050102010706020507" pitchFamily="18" charset="2"/>
              </a:rPr>
              <a:t></a:t>
            </a:r>
            <a:r>
              <a:rPr lang="en-US" dirty="0" smtClean="0">
                <a:sym typeface="Symbol" panose="05050102010706020507" pitchFamily="18" charset="2"/>
              </a:rPr>
              <a:t>25mm</a:t>
            </a:r>
          </a:p>
          <a:p>
            <a:pPr algn="ctr"/>
            <a:r>
              <a:rPr lang="en-US" dirty="0" smtClean="0">
                <a:sym typeface="Symbol" panose="05050102010706020507" pitchFamily="18" charset="2"/>
              </a:rPr>
              <a:t>Assume 3 bundles</a:t>
            </a:r>
          </a:p>
          <a:p>
            <a:pPr algn="ctr"/>
            <a:r>
              <a:rPr lang="en-US" dirty="0" smtClean="0">
                <a:sym typeface="Symbol" panose="05050102010706020507" pitchFamily="18" charset="2"/>
              </a:rPr>
              <a:t>(4 spare cables)</a:t>
            </a:r>
            <a:endParaRPr lang="en-US" dirty="0"/>
          </a:p>
        </p:txBody>
      </p:sp>
      <p:sp>
        <p:nvSpPr>
          <p:cNvPr id="10" name="TextBox 9"/>
          <p:cNvSpPr txBox="1"/>
          <p:nvPr/>
        </p:nvSpPr>
        <p:spPr>
          <a:xfrm>
            <a:off x="2462131" y="718687"/>
            <a:ext cx="3215516" cy="1477328"/>
          </a:xfrm>
          <a:prstGeom prst="rect">
            <a:avLst/>
          </a:prstGeom>
          <a:noFill/>
        </p:spPr>
        <p:txBody>
          <a:bodyPr wrap="square" rtlCol="0">
            <a:spAutoFit/>
          </a:bodyPr>
          <a:lstStyle/>
          <a:p>
            <a:r>
              <a:rPr lang="en-US" b="1" dirty="0" smtClean="0"/>
              <a:t>CE cable bundle</a:t>
            </a:r>
          </a:p>
          <a:p>
            <a:r>
              <a:rPr lang="en-US" dirty="0" smtClean="0">
                <a:sym typeface="Symbol" panose="05050102010706020507" pitchFamily="18" charset="2"/>
              </a:rPr>
              <a:t>8</a:t>
            </a:r>
            <a:r>
              <a:rPr lang="en-US" dirty="0" smtClean="0"/>
              <a:t> CE data/power cables</a:t>
            </a:r>
          </a:p>
          <a:p>
            <a:r>
              <a:rPr lang="en-US" dirty="0" smtClean="0">
                <a:sym typeface="Symbol" panose="05050102010706020507" pitchFamily="18" charset="2"/>
              </a:rPr>
              <a:t>44mm</a:t>
            </a:r>
            <a:r>
              <a:rPr lang="en-US" dirty="0" smtClean="0"/>
              <a:t> </a:t>
            </a:r>
          </a:p>
          <a:p>
            <a:r>
              <a:rPr lang="en-US" dirty="0" smtClean="0"/>
              <a:t>Assume 6 cable bundles</a:t>
            </a:r>
          </a:p>
          <a:p>
            <a:r>
              <a:rPr lang="en-US" dirty="0" smtClean="0"/>
              <a:t>(8 Spare Power and data cables)</a:t>
            </a:r>
            <a:endParaRPr lang="en-US" dirty="0"/>
          </a:p>
        </p:txBody>
      </p:sp>
      <p:sp>
        <p:nvSpPr>
          <p:cNvPr id="4" name="Slide Number Placeholder 3"/>
          <p:cNvSpPr>
            <a:spLocks noGrp="1"/>
          </p:cNvSpPr>
          <p:nvPr>
            <p:ph type="sldNum" sz="quarter" idx="12"/>
          </p:nvPr>
        </p:nvSpPr>
        <p:spPr/>
        <p:txBody>
          <a:bodyPr/>
          <a:lstStyle/>
          <a:p>
            <a:fld id="{27184382-A4DD-4CE2-A42D-784D4A6CF4F0}" type="slidenum">
              <a:rPr lang="en-US" smtClean="0"/>
              <a:t>10</a:t>
            </a:fld>
            <a:endParaRPr lang="en-US"/>
          </a:p>
        </p:txBody>
      </p:sp>
    </p:spTree>
    <p:extLst>
      <p:ext uri="{BB962C8B-B14F-4D97-AF65-F5344CB8AC3E}">
        <p14:creationId xmlns:p14="http://schemas.microsoft.com/office/powerpoint/2010/main" val="2879614054"/>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87293" y="1045122"/>
            <a:ext cx="4677343" cy="4326861"/>
          </a:xfrm>
          <a:prstGeom prst="rect">
            <a:avLst/>
          </a:prstGeom>
        </p:spPr>
      </p:pic>
      <p:sp>
        <p:nvSpPr>
          <p:cNvPr id="3" name="TextBox 2"/>
          <p:cNvSpPr txBox="1"/>
          <p:nvPr/>
        </p:nvSpPr>
        <p:spPr>
          <a:xfrm>
            <a:off x="339844" y="5558063"/>
            <a:ext cx="4679361" cy="646331"/>
          </a:xfrm>
          <a:prstGeom prst="rect">
            <a:avLst/>
          </a:prstGeom>
          <a:noFill/>
        </p:spPr>
        <p:txBody>
          <a:bodyPr wrap="none" rtlCol="0">
            <a:spAutoFit/>
          </a:bodyPr>
          <a:lstStyle/>
          <a:p>
            <a:r>
              <a:rPr lang="en-US" dirty="0" smtClean="0"/>
              <a:t>Diameter of the bundle of 8 CE cables is 44 mm</a:t>
            </a:r>
            <a:r>
              <a:rPr lang="en-US" dirty="0" smtClean="0"/>
              <a:t>.</a:t>
            </a:r>
          </a:p>
          <a:p>
            <a:r>
              <a:rPr lang="en-US" dirty="0" smtClean="0"/>
              <a:t>Pull tests indicate the strain relief is adequate.</a:t>
            </a:r>
            <a:endParaRPr lang="en-US" dirty="0"/>
          </a:p>
        </p:txBody>
      </p:sp>
      <p:sp>
        <p:nvSpPr>
          <p:cNvPr id="4" name="Title 3"/>
          <p:cNvSpPr>
            <a:spLocks noGrp="1"/>
          </p:cNvSpPr>
          <p:nvPr>
            <p:ph type="title"/>
          </p:nvPr>
        </p:nvSpPr>
        <p:spPr>
          <a:xfrm>
            <a:off x="628650" y="365127"/>
            <a:ext cx="7886700" cy="725580"/>
          </a:xfrm>
        </p:spPr>
        <p:txBody>
          <a:bodyPr/>
          <a:lstStyle/>
          <a:p>
            <a:r>
              <a:rPr lang="en-US" dirty="0" smtClean="0"/>
              <a:t>Validation and contingency</a:t>
            </a:r>
            <a:endParaRPr lang="en-US" dirty="0"/>
          </a:p>
        </p:txBody>
      </p:sp>
      <p:sp>
        <p:nvSpPr>
          <p:cNvPr id="5" name="Content Placeholder 4"/>
          <p:cNvSpPr>
            <a:spLocks noGrp="1"/>
          </p:cNvSpPr>
          <p:nvPr>
            <p:ph idx="1"/>
          </p:nvPr>
        </p:nvSpPr>
        <p:spPr>
          <a:xfrm>
            <a:off x="5393765" y="1257859"/>
            <a:ext cx="3302000" cy="4823199"/>
          </a:xfrm>
        </p:spPr>
        <p:txBody>
          <a:bodyPr>
            <a:normAutofit fontScale="92500" lnSpcReduction="10000"/>
          </a:bodyPr>
          <a:lstStyle/>
          <a:p>
            <a:r>
              <a:rPr lang="en-US" dirty="0" smtClean="0"/>
              <a:t>The ultimate contingency is defined by the diameter of the crossing tube.</a:t>
            </a:r>
          </a:p>
          <a:p>
            <a:r>
              <a:rPr lang="en-US" dirty="0" smtClean="0"/>
              <a:t>Given the diameter of the cable and the connectors </a:t>
            </a:r>
            <a:r>
              <a:rPr lang="en-US" dirty="0" err="1" smtClean="0"/>
              <a:t>Manhong</a:t>
            </a:r>
            <a:r>
              <a:rPr lang="en-US" dirty="0" smtClean="0"/>
              <a:t> has estimated there is roughly 20% contingency on the cable bundle cross section through the crossing tube.</a:t>
            </a:r>
            <a:endParaRPr lang="en-US" dirty="0"/>
          </a:p>
        </p:txBody>
      </p:sp>
      <p:sp>
        <p:nvSpPr>
          <p:cNvPr id="6" name="Slide Number Placeholder 5"/>
          <p:cNvSpPr>
            <a:spLocks noGrp="1"/>
          </p:cNvSpPr>
          <p:nvPr>
            <p:ph type="sldNum" sz="quarter" idx="12"/>
          </p:nvPr>
        </p:nvSpPr>
        <p:spPr/>
        <p:txBody>
          <a:bodyPr/>
          <a:lstStyle/>
          <a:p>
            <a:fld id="{27184382-A4DD-4CE2-A42D-784D4A6CF4F0}" type="slidenum">
              <a:rPr lang="en-US" smtClean="0"/>
              <a:t>11</a:t>
            </a:fld>
            <a:endParaRPr lang="en-US"/>
          </a:p>
        </p:txBody>
      </p:sp>
    </p:spTree>
    <p:extLst>
      <p:ext uri="{BB962C8B-B14F-4D97-AF65-F5344CB8AC3E}">
        <p14:creationId xmlns:p14="http://schemas.microsoft.com/office/powerpoint/2010/main" val="1100823320"/>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28650" y="365127"/>
            <a:ext cx="7886700" cy="1009462"/>
          </a:xfrm>
        </p:spPr>
        <p:txBody>
          <a:bodyPr/>
          <a:lstStyle/>
          <a:p>
            <a:r>
              <a:rPr lang="en-US" dirty="0"/>
              <a:t>Summary</a:t>
            </a:r>
          </a:p>
        </p:txBody>
      </p:sp>
      <p:sp>
        <p:nvSpPr>
          <p:cNvPr id="5" name="Content Placeholder 4"/>
          <p:cNvSpPr>
            <a:spLocks noGrp="1"/>
          </p:cNvSpPr>
          <p:nvPr>
            <p:ph idx="1"/>
          </p:nvPr>
        </p:nvSpPr>
        <p:spPr>
          <a:xfrm>
            <a:off x="628650" y="1837765"/>
            <a:ext cx="7886700" cy="4339197"/>
          </a:xfrm>
        </p:spPr>
        <p:txBody>
          <a:bodyPr>
            <a:normAutofit lnSpcReduction="10000"/>
          </a:bodyPr>
          <a:lstStyle/>
          <a:p>
            <a:r>
              <a:rPr lang="en-US" dirty="0" smtClean="0"/>
              <a:t>A change order is needed to increase the number of penetrations from 24 to 25 for each APA row.</a:t>
            </a:r>
          </a:p>
          <a:p>
            <a:pPr lvl="1"/>
            <a:r>
              <a:rPr lang="en-US" dirty="0" smtClean="0"/>
              <a:t>Add 4 penetrations</a:t>
            </a:r>
          </a:p>
          <a:p>
            <a:r>
              <a:rPr lang="en-US" dirty="0" smtClean="0"/>
              <a:t>The existing 250mm diameter (230mm ID) are sufficient for the APA cable plant.</a:t>
            </a:r>
          </a:p>
          <a:p>
            <a:r>
              <a:rPr lang="en-US" dirty="0" smtClean="0"/>
              <a:t>A </a:t>
            </a:r>
            <a:r>
              <a:rPr lang="en-US" dirty="0" err="1" smtClean="0"/>
              <a:t>feedthru</a:t>
            </a:r>
            <a:r>
              <a:rPr lang="en-US" dirty="0" smtClean="0"/>
              <a:t> concept based on ProtoDUNE-SP cables with 10% spares was presented.</a:t>
            </a:r>
          </a:p>
          <a:p>
            <a:r>
              <a:rPr lang="en-US" dirty="0" smtClean="0"/>
              <a:t>A space contingency of roughly 20% was estimated but this is very rough.</a:t>
            </a:r>
          </a:p>
          <a:p>
            <a:pPr lvl="1"/>
            <a:r>
              <a:rPr lang="en-US" dirty="0" smtClean="0"/>
              <a:t>Prototyping is necessary to be sure this works. This is planned in 2018.</a:t>
            </a:r>
            <a:endParaRPr lang="en-US" dirty="0"/>
          </a:p>
        </p:txBody>
      </p:sp>
      <p:sp>
        <p:nvSpPr>
          <p:cNvPr id="6" name="Slide Number Placeholder 5"/>
          <p:cNvSpPr>
            <a:spLocks noGrp="1"/>
          </p:cNvSpPr>
          <p:nvPr>
            <p:ph type="sldNum" sz="quarter" idx="12"/>
          </p:nvPr>
        </p:nvSpPr>
        <p:spPr/>
        <p:txBody>
          <a:bodyPr/>
          <a:lstStyle/>
          <a:p>
            <a:fld id="{27184382-A4DD-4CE2-A42D-784D4A6CF4F0}" type="slidenum">
              <a:rPr lang="en-US" smtClean="0"/>
              <a:t>12</a:t>
            </a:fld>
            <a:endParaRPr lang="en-US"/>
          </a:p>
        </p:txBody>
      </p:sp>
    </p:spTree>
    <p:extLst>
      <p:ext uri="{BB962C8B-B14F-4D97-AF65-F5344CB8AC3E}">
        <p14:creationId xmlns:p14="http://schemas.microsoft.com/office/powerpoint/2010/main" val="29842743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072296" y="3084022"/>
            <a:ext cx="2999411" cy="707886"/>
          </a:xfrm>
          <a:prstGeom prst="rect">
            <a:avLst/>
          </a:prstGeom>
          <a:noFill/>
        </p:spPr>
        <p:txBody>
          <a:bodyPr wrap="none" rtlCol="0">
            <a:spAutoFit/>
          </a:bodyPr>
          <a:lstStyle/>
          <a:p>
            <a:pPr algn="ctr"/>
            <a:r>
              <a:rPr lang="en-US" sz="4000" dirty="0" smtClean="0"/>
              <a:t>Backup Slides</a:t>
            </a:r>
            <a:endParaRPr lang="en-US" sz="4000" dirty="0"/>
          </a:p>
        </p:txBody>
      </p:sp>
      <p:sp>
        <p:nvSpPr>
          <p:cNvPr id="2" name="Slide Number Placeholder 1"/>
          <p:cNvSpPr>
            <a:spLocks noGrp="1"/>
          </p:cNvSpPr>
          <p:nvPr>
            <p:ph type="sldNum" sz="quarter" idx="12"/>
          </p:nvPr>
        </p:nvSpPr>
        <p:spPr/>
        <p:txBody>
          <a:bodyPr/>
          <a:lstStyle/>
          <a:p>
            <a:fld id="{27184382-A4DD-4CE2-A42D-784D4A6CF4F0}" type="slidenum">
              <a:rPr lang="en-US" smtClean="0"/>
              <a:t>13</a:t>
            </a:fld>
            <a:endParaRPr lang="en-US"/>
          </a:p>
        </p:txBody>
      </p:sp>
    </p:spTree>
    <p:extLst>
      <p:ext uri="{BB962C8B-B14F-4D97-AF65-F5344CB8AC3E}">
        <p14:creationId xmlns:p14="http://schemas.microsoft.com/office/powerpoint/2010/main" val="16289400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77867" y="2821636"/>
            <a:ext cx="8031134" cy="3910812"/>
          </a:xfrm>
          <a:prstGeom prst="rect">
            <a:avLst/>
          </a:prstGeom>
        </p:spPr>
      </p:pic>
      <p:pic>
        <p:nvPicPr>
          <p:cNvPr id="2" name="Picture 1"/>
          <p:cNvPicPr>
            <a:picLocks noChangeAspect="1"/>
          </p:cNvPicPr>
          <p:nvPr/>
        </p:nvPicPr>
        <p:blipFill rotWithShape="1">
          <a:blip r:embed="rId3"/>
          <a:srcRect l="43141" t="11124" r="42072" b="12525"/>
          <a:stretch/>
        </p:blipFill>
        <p:spPr>
          <a:xfrm rot="5400000">
            <a:off x="3515919" y="-1488522"/>
            <a:ext cx="1955029" cy="6406839"/>
          </a:xfrm>
          <a:prstGeom prst="rect">
            <a:avLst/>
          </a:prstGeom>
        </p:spPr>
      </p:pic>
      <p:sp>
        <p:nvSpPr>
          <p:cNvPr id="6" name="TextBox 5"/>
          <p:cNvSpPr txBox="1"/>
          <p:nvPr/>
        </p:nvSpPr>
        <p:spPr>
          <a:xfrm>
            <a:off x="156133" y="146494"/>
            <a:ext cx="4572085" cy="461665"/>
          </a:xfrm>
          <a:prstGeom prst="rect">
            <a:avLst/>
          </a:prstGeom>
          <a:noFill/>
        </p:spPr>
        <p:txBody>
          <a:bodyPr wrap="none" rtlCol="0">
            <a:spAutoFit/>
          </a:bodyPr>
          <a:lstStyle/>
          <a:p>
            <a:pPr algn="ctr"/>
            <a:r>
              <a:rPr lang="en-US" sz="2400" dirty="0" smtClean="0"/>
              <a:t>CERN Crossing Tube for </a:t>
            </a:r>
            <a:r>
              <a:rPr lang="en-US" sz="2400" dirty="0" err="1" smtClean="0"/>
              <a:t>ProtoDUNE</a:t>
            </a:r>
            <a:endParaRPr lang="en-US" sz="2400" dirty="0"/>
          </a:p>
        </p:txBody>
      </p:sp>
      <p:sp>
        <p:nvSpPr>
          <p:cNvPr id="3" name="Rectangle 2"/>
          <p:cNvSpPr/>
          <p:nvPr/>
        </p:nvSpPr>
        <p:spPr>
          <a:xfrm>
            <a:off x="5170516" y="4530436"/>
            <a:ext cx="465513" cy="54032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7696853" y="4477434"/>
            <a:ext cx="1314784" cy="646331"/>
          </a:xfrm>
          <a:prstGeom prst="rect">
            <a:avLst/>
          </a:prstGeom>
          <a:noFill/>
        </p:spPr>
        <p:txBody>
          <a:bodyPr wrap="none" rtlCol="0">
            <a:spAutoFit/>
          </a:bodyPr>
          <a:lstStyle/>
          <a:p>
            <a:r>
              <a:rPr lang="en-US" dirty="0" smtClean="0"/>
              <a:t>OD: 250mm</a:t>
            </a:r>
          </a:p>
          <a:p>
            <a:r>
              <a:rPr lang="en-US" dirty="0" smtClean="0"/>
              <a:t> ID: 230mm</a:t>
            </a:r>
            <a:endParaRPr lang="en-US" dirty="0"/>
          </a:p>
        </p:txBody>
      </p:sp>
      <p:cxnSp>
        <p:nvCxnSpPr>
          <p:cNvPr id="9" name="Straight Arrow Connector 8"/>
          <p:cNvCxnSpPr>
            <a:endCxn id="3" idx="3"/>
          </p:cNvCxnSpPr>
          <p:nvPr/>
        </p:nvCxnSpPr>
        <p:spPr>
          <a:xfrm flipH="1">
            <a:off x="5636029" y="4777042"/>
            <a:ext cx="2060824" cy="2355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 name="Slide Number Placeholder 4"/>
          <p:cNvSpPr>
            <a:spLocks noGrp="1"/>
          </p:cNvSpPr>
          <p:nvPr>
            <p:ph type="sldNum" sz="quarter" idx="12"/>
          </p:nvPr>
        </p:nvSpPr>
        <p:spPr/>
        <p:txBody>
          <a:bodyPr/>
          <a:lstStyle/>
          <a:p>
            <a:fld id="{27184382-A4DD-4CE2-A42D-784D4A6CF4F0}" type="slidenum">
              <a:rPr lang="en-US" smtClean="0"/>
              <a:t>14</a:t>
            </a:fld>
            <a:endParaRPr lang="en-US"/>
          </a:p>
        </p:txBody>
      </p:sp>
    </p:spTree>
    <p:extLst>
      <p:ext uri="{BB962C8B-B14F-4D97-AF65-F5344CB8AC3E}">
        <p14:creationId xmlns:p14="http://schemas.microsoft.com/office/powerpoint/2010/main" val="39583717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3581" t="32666" r="2798" b="30296"/>
          <a:stretch/>
        </p:blipFill>
        <p:spPr>
          <a:xfrm rot="16200000">
            <a:off x="-370716" y="2962182"/>
            <a:ext cx="5466022" cy="1271168"/>
          </a:xfrm>
          <a:prstGeom prst="rect">
            <a:avLst/>
          </a:prstGeom>
        </p:spPr>
      </p:pic>
      <p:pic>
        <p:nvPicPr>
          <p:cNvPr id="4" name="Picture 3"/>
          <p:cNvPicPr>
            <a:picLocks noChangeAspect="1"/>
          </p:cNvPicPr>
          <p:nvPr/>
        </p:nvPicPr>
        <p:blipFill rotWithShape="1">
          <a:blip r:embed="rId3"/>
          <a:srcRect l="45322" t="10508" r="35867" b="9577"/>
          <a:stretch/>
        </p:blipFill>
        <p:spPr>
          <a:xfrm rot="16200000">
            <a:off x="5148213" y="-998099"/>
            <a:ext cx="1920216" cy="4795499"/>
          </a:xfrm>
          <a:prstGeom prst="rect">
            <a:avLst/>
          </a:prstGeom>
        </p:spPr>
      </p:pic>
      <p:pic>
        <p:nvPicPr>
          <p:cNvPr id="5" name="Picture 4"/>
          <p:cNvPicPr>
            <a:picLocks noChangeAspect="1"/>
          </p:cNvPicPr>
          <p:nvPr/>
        </p:nvPicPr>
        <p:blipFill rotWithShape="1">
          <a:blip r:embed="rId4"/>
          <a:srcRect l="32872" t="11439" r="35618" b="9831"/>
          <a:stretch/>
        </p:blipFill>
        <p:spPr>
          <a:xfrm rot="16200000">
            <a:off x="4464506" y="2511363"/>
            <a:ext cx="3216522" cy="4724390"/>
          </a:xfrm>
          <a:prstGeom prst="rect">
            <a:avLst/>
          </a:prstGeom>
        </p:spPr>
      </p:pic>
      <p:sp>
        <p:nvSpPr>
          <p:cNvPr id="2" name="Slide Number Placeholder 1"/>
          <p:cNvSpPr>
            <a:spLocks noGrp="1"/>
          </p:cNvSpPr>
          <p:nvPr>
            <p:ph type="sldNum" sz="quarter" idx="12"/>
          </p:nvPr>
        </p:nvSpPr>
        <p:spPr/>
        <p:txBody>
          <a:bodyPr/>
          <a:lstStyle/>
          <a:p>
            <a:fld id="{27184382-A4DD-4CE2-A42D-784D4A6CF4F0}" type="slidenum">
              <a:rPr lang="en-US" smtClean="0"/>
              <a:t>15</a:t>
            </a:fld>
            <a:endParaRPr lang="en-US"/>
          </a:p>
        </p:txBody>
      </p:sp>
    </p:spTree>
    <p:extLst>
      <p:ext uri="{BB962C8B-B14F-4D97-AF65-F5344CB8AC3E}">
        <p14:creationId xmlns:p14="http://schemas.microsoft.com/office/powerpoint/2010/main" val="9203650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8250" t="7292" r="17454" b="3143"/>
          <a:stretch/>
        </p:blipFill>
        <p:spPr>
          <a:xfrm>
            <a:off x="1063632" y="703942"/>
            <a:ext cx="6891647" cy="5643470"/>
          </a:xfrm>
          <a:prstGeom prst="rect">
            <a:avLst/>
          </a:prstGeom>
        </p:spPr>
      </p:pic>
      <p:sp>
        <p:nvSpPr>
          <p:cNvPr id="3" name="Slide Number Placeholder 2"/>
          <p:cNvSpPr>
            <a:spLocks noGrp="1"/>
          </p:cNvSpPr>
          <p:nvPr>
            <p:ph type="sldNum" sz="quarter" idx="12"/>
          </p:nvPr>
        </p:nvSpPr>
        <p:spPr/>
        <p:txBody>
          <a:bodyPr/>
          <a:lstStyle/>
          <a:p>
            <a:fld id="{27184382-A4DD-4CE2-A42D-784D4A6CF4F0}" type="slidenum">
              <a:rPr lang="en-US" smtClean="0"/>
              <a:t>16</a:t>
            </a:fld>
            <a:endParaRPr lang="en-US"/>
          </a:p>
        </p:txBody>
      </p:sp>
    </p:spTree>
    <p:extLst>
      <p:ext uri="{BB962C8B-B14F-4D97-AF65-F5344CB8AC3E}">
        <p14:creationId xmlns:p14="http://schemas.microsoft.com/office/powerpoint/2010/main" val="19491569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7008" r="17951"/>
          <a:stretch/>
        </p:blipFill>
        <p:spPr>
          <a:xfrm>
            <a:off x="2163946" y="639023"/>
            <a:ext cx="5267632" cy="5626031"/>
          </a:xfrm>
          <a:prstGeom prst="rect">
            <a:avLst/>
          </a:prstGeom>
        </p:spPr>
      </p:pic>
      <p:sp>
        <p:nvSpPr>
          <p:cNvPr id="3" name="Slide Number Placeholder 2"/>
          <p:cNvSpPr>
            <a:spLocks noGrp="1"/>
          </p:cNvSpPr>
          <p:nvPr>
            <p:ph type="sldNum" sz="quarter" idx="12"/>
          </p:nvPr>
        </p:nvSpPr>
        <p:spPr/>
        <p:txBody>
          <a:bodyPr/>
          <a:lstStyle/>
          <a:p>
            <a:fld id="{27184382-A4DD-4CE2-A42D-784D4A6CF4F0}" type="slidenum">
              <a:rPr lang="en-US" smtClean="0"/>
              <a:t>17</a:t>
            </a:fld>
            <a:endParaRPr lang="en-US"/>
          </a:p>
        </p:txBody>
      </p:sp>
    </p:spTree>
    <p:extLst>
      <p:ext uri="{BB962C8B-B14F-4D97-AF65-F5344CB8AC3E}">
        <p14:creationId xmlns:p14="http://schemas.microsoft.com/office/powerpoint/2010/main" val="41749791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5789" t="8519" r="24918" b="8074"/>
          <a:stretch/>
        </p:blipFill>
        <p:spPr>
          <a:xfrm>
            <a:off x="1790469" y="748085"/>
            <a:ext cx="5782425" cy="5751775"/>
          </a:xfrm>
          <a:prstGeom prst="rect">
            <a:avLst/>
          </a:prstGeom>
        </p:spPr>
      </p:pic>
      <p:sp>
        <p:nvSpPr>
          <p:cNvPr id="3" name="Slide Number Placeholder 2"/>
          <p:cNvSpPr>
            <a:spLocks noGrp="1"/>
          </p:cNvSpPr>
          <p:nvPr>
            <p:ph type="sldNum" sz="quarter" idx="12"/>
          </p:nvPr>
        </p:nvSpPr>
        <p:spPr/>
        <p:txBody>
          <a:bodyPr/>
          <a:lstStyle/>
          <a:p>
            <a:fld id="{27184382-A4DD-4CE2-A42D-784D4A6CF4F0}" type="slidenum">
              <a:rPr lang="en-US" smtClean="0"/>
              <a:t>18</a:t>
            </a:fld>
            <a:endParaRPr lang="en-US"/>
          </a:p>
        </p:txBody>
      </p:sp>
    </p:spTree>
    <p:extLst>
      <p:ext uri="{BB962C8B-B14F-4D97-AF65-F5344CB8AC3E}">
        <p14:creationId xmlns:p14="http://schemas.microsoft.com/office/powerpoint/2010/main" val="7758283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190578"/>
            <a:ext cx="9144000" cy="3402698"/>
          </a:xfrm>
          <a:prstGeom prst="rect">
            <a:avLst/>
          </a:prstGeom>
        </p:spPr>
      </p:pic>
      <p:cxnSp>
        <p:nvCxnSpPr>
          <p:cNvPr id="6" name="Straight Connector 5"/>
          <p:cNvCxnSpPr/>
          <p:nvPr/>
        </p:nvCxnSpPr>
        <p:spPr>
          <a:xfrm>
            <a:off x="529450" y="1890348"/>
            <a:ext cx="7111104" cy="10496"/>
          </a:xfrm>
          <a:prstGeom prst="line">
            <a:avLst/>
          </a:prstGeom>
          <a:ln>
            <a:solidFill>
              <a:srgbClr val="FFFF00"/>
            </a:solidFill>
          </a:ln>
          <a:effectLst/>
        </p:spPr>
        <p:style>
          <a:lnRef idx="2">
            <a:schemeClr val="accent1"/>
          </a:lnRef>
          <a:fillRef idx="0">
            <a:schemeClr val="accent1"/>
          </a:fillRef>
          <a:effectRef idx="1">
            <a:schemeClr val="accent1"/>
          </a:effectRef>
          <a:fontRef idx="minor">
            <a:schemeClr val="tx1"/>
          </a:fontRef>
        </p:style>
      </p:cxnSp>
      <p:cxnSp>
        <p:nvCxnSpPr>
          <p:cNvPr id="5" name="Straight Connector 4"/>
          <p:cNvCxnSpPr/>
          <p:nvPr/>
        </p:nvCxnSpPr>
        <p:spPr>
          <a:xfrm>
            <a:off x="529450" y="2355305"/>
            <a:ext cx="7111104" cy="10496"/>
          </a:xfrm>
          <a:prstGeom prst="line">
            <a:avLst/>
          </a:prstGeom>
          <a:ln w="25400">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529450" y="2833091"/>
            <a:ext cx="7111104" cy="10496"/>
          </a:xfrm>
          <a:prstGeom prst="line">
            <a:avLst/>
          </a:prstGeom>
          <a:ln>
            <a:solidFill>
              <a:srgbClr val="FFFF00"/>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529450" y="3730725"/>
            <a:ext cx="7111104" cy="10496"/>
          </a:xfrm>
          <a:prstGeom prst="line">
            <a:avLst/>
          </a:prstGeom>
          <a:ln>
            <a:solidFill>
              <a:srgbClr val="FFFF00"/>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529450" y="3284838"/>
            <a:ext cx="7111104" cy="10496"/>
          </a:xfrm>
          <a:prstGeom prst="line">
            <a:avLst/>
          </a:prstGeom>
          <a:ln w="25400">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8093173" y="2833091"/>
            <a:ext cx="718357" cy="0"/>
          </a:xfrm>
          <a:prstGeom prst="line">
            <a:avLst/>
          </a:prstGeom>
          <a:ln>
            <a:solidFill>
              <a:srgbClr val="FFFF00"/>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7664406" y="2635440"/>
            <a:ext cx="300353" cy="0"/>
          </a:xfrm>
          <a:prstGeom prst="line">
            <a:avLst/>
          </a:prstGeom>
          <a:ln>
            <a:solidFill>
              <a:srgbClr val="FFFF00"/>
            </a:solidFill>
          </a:ln>
          <a:effectLst/>
        </p:spPr>
        <p:style>
          <a:lnRef idx="2">
            <a:schemeClr val="accent1"/>
          </a:lnRef>
          <a:fillRef idx="0">
            <a:schemeClr val="accent1"/>
          </a:fillRef>
          <a:effectRef idx="1">
            <a:schemeClr val="accent1"/>
          </a:effectRef>
          <a:fontRef idx="minor">
            <a:schemeClr val="tx1"/>
          </a:fontRef>
        </p:style>
      </p:cxnSp>
      <p:sp>
        <p:nvSpPr>
          <p:cNvPr id="18" name="Rectangle 17"/>
          <p:cNvSpPr/>
          <p:nvPr/>
        </p:nvSpPr>
        <p:spPr>
          <a:xfrm>
            <a:off x="7782281" y="1865368"/>
            <a:ext cx="193782" cy="1928638"/>
          </a:xfrm>
          <a:prstGeom prst="rect">
            <a:avLst/>
          </a:prstGeom>
          <a:noFill/>
          <a:ln w="28575" cmpd="sng">
            <a:solidFill>
              <a:srgbClr val="FF6600">
                <a:alpha val="62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ectangle 27"/>
          <p:cNvSpPr/>
          <p:nvPr/>
        </p:nvSpPr>
        <p:spPr>
          <a:xfrm>
            <a:off x="7761492" y="1889488"/>
            <a:ext cx="257922" cy="1928638"/>
          </a:xfrm>
          <a:prstGeom prst="rect">
            <a:avLst/>
          </a:prstGeom>
          <a:noFill/>
          <a:ln w="28575" cmpd="sng">
            <a:solidFill>
              <a:srgbClr val="FFFF00">
                <a:alpha val="62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9" name="Straight Connector 28"/>
          <p:cNvCxnSpPr/>
          <p:nvPr/>
        </p:nvCxnSpPr>
        <p:spPr>
          <a:xfrm>
            <a:off x="7711985" y="2685216"/>
            <a:ext cx="330388" cy="0"/>
          </a:xfrm>
          <a:prstGeom prst="line">
            <a:avLst/>
          </a:prstGeom>
          <a:ln>
            <a:solidFill>
              <a:schemeClr val="accent6">
                <a:lumMod val="20000"/>
                <a:lumOff val="80000"/>
              </a:schemeClr>
            </a:solidFill>
          </a:ln>
          <a:effectLst/>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a:off x="7964759" y="2110707"/>
            <a:ext cx="0" cy="410146"/>
          </a:xfrm>
          <a:prstGeom prst="straightConnector1">
            <a:avLst/>
          </a:prstGeom>
          <a:ln>
            <a:solidFill>
              <a:srgbClr val="FFFF0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a:off x="7961045" y="2843587"/>
            <a:ext cx="0" cy="410146"/>
          </a:xfrm>
          <a:prstGeom prst="straightConnector1">
            <a:avLst/>
          </a:prstGeom>
          <a:ln>
            <a:solidFill>
              <a:srgbClr val="FFFF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1" name="Title 10"/>
          <p:cNvSpPr>
            <a:spLocks noGrp="1"/>
          </p:cNvSpPr>
          <p:nvPr>
            <p:ph type="title"/>
          </p:nvPr>
        </p:nvSpPr>
        <p:spPr>
          <a:xfrm>
            <a:off x="457200" y="274638"/>
            <a:ext cx="8229600" cy="777232"/>
          </a:xfrm>
        </p:spPr>
        <p:txBody>
          <a:bodyPr/>
          <a:lstStyle/>
          <a:p>
            <a:r>
              <a:rPr lang="en-US" dirty="0" smtClean="0"/>
              <a:t>Present Rack </a:t>
            </a:r>
            <a:r>
              <a:rPr lang="en-US" dirty="0" err="1" smtClean="0"/>
              <a:t>Feedthru</a:t>
            </a:r>
            <a:r>
              <a:rPr lang="en-US" dirty="0" smtClean="0"/>
              <a:t> Layout</a:t>
            </a:r>
            <a:endParaRPr lang="en-US" dirty="0"/>
          </a:p>
        </p:txBody>
      </p:sp>
      <p:sp>
        <p:nvSpPr>
          <p:cNvPr id="14" name="TextBox 13"/>
          <p:cNvSpPr txBox="1"/>
          <p:nvPr/>
        </p:nvSpPr>
        <p:spPr>
          <a:xfrm>
            <a:off x="943224" y="4779195"/>
            <a:ext cx="6015350" cy="2585323"/>
          </a:xfrm>
          <a:prstGeom prst="rect">
            <a:avLst/>
          </a:prstGeom>
          <a:noFill/>
        </p:spPr>
        <p:txBody>
          <a:bodyPr wrap="square" rtlCol="0">
            <a:spAutoFit/>
          </a:bodyPr>
          <a:lstStyle/>
          <a:p>
            <a:r>
              <a:rPr lang="en-US" dirty="0" smtClean="0"/>
              <a:t>The present layout has </a:t>
            </a:r>
            <a:r>
              <a:rPr lang="en-US" dirty="0" err="1" smtClean="0"/>
              <a:t>feedthrus</a:t>
            </a:r>
            <a:r>
              <a:rPr lang="en-US" dirty="0" smtClean="0"/>
              <a:t> for 24 APA pairs per row. </a:t>
            </a:r>
          </a:p>
          <a:p>
            <a:r>
              <a:rPr lang="en-US" dirty="0" smtClean="0"/>
              <a:t>We need 25 APA pairs per row so a change is needed.</a:t>
            </a:r>
          </a:p>
          <a:p>
            <a:endParaRPr lang="en-US" dirty="0"/>
          </a:p>
          <a:p>
            <a:r>
              <a:rPr lang="en-US" dirty="0" smtClean="0"/>
              <a:t>We need 1 penetration per APA pair (Top APA-Bottom APA).</a:t>
            </a:r>
          </a:p>
          <a:p>
            <a:endParaRPr lang="en-US" dirty="0"/>
          </a:p>
          <a:p>
            <a:r>
              <a:rPr lang="en-US" dirty="0" smtClean="0"/>
              <a:t>We show one rack per cable penetration. There are no slow control racks in this model.</a:t>
            </a:r>
            <a:endParaRPr lang="en-US" dirty="0" smtClean="0"/>
          </a:p>
          <a:p>
            <a:endParaRPr lang="en-US" dirty="0"/>
          </a:p>
          <a:p>
            <a:endParaRPr lang="en-US" dirty="0"/>
          </a:p>
        </p:txBody>
      </p:sp>
      <p:sp>
        <p:nvSpPr>
          <p:cNvPr id="2" name="TextBox 1"/>
          <p:cNvSpPr txBox="1"/>
          <p:nvPr/>
        </p:nvSpPr>
        <p:spPr>
          <a:xfrm>
            <a:off x="591480" y="2052617"/>
            <a:ext cx="569574" cy="369332"/>
          </a:xfrm>
          <a:prstGeom prst="rect">
            <a:avLst/>
          </a:prstGeom>
          <a:noFill/>
        </p:spPr>
        <p:txBody>
          <a:bodyPr wrap="none" rtlCol="0">
            <a:spAutoFit/>
          </a:bodyPr>
          <a:lstStyle/>
          <a:p>
            <a:r>
              <a:rPr lang="en-US" b="1" dirty="0" smtClean="0">
                <a:solidFill>
                  <a:schemeClr val="accent2"/>
                </a:solidFill>
              </a:rPr>
              <a:t>CPA</a:t>
            </a:r>
            <a:endParaRPr lang="en-US" b="1" dirty="0">
              <a:solidFill>
                <a:schemeClr val="accent2"/>
              </a:solidFill>
            </a:endParaRPr>
          </a:p>
        </p:txBody>
      </p:sp>
      <p:sp>
        <p:nvSpPr>
          <p:cNvPr id="19" name="TextBox 18"/>
          <p:cNvSpPr txBox="1"/>
          <p:nvPr/>
        </p:nvSpPr>
        <p:spPr>
          <a:xfrm>
            <a:off x="552518" y="2953004"/>
            <a:ext cx="569574" cy="369332"/>
          </a:xfrm>
          <a:prstGeom prst="rect">
            <a:avLst/>
          </a:prstGeom>
          <a:noFill/>
        </p:spPr>
        <p:txBody>
          <a:bodyPr wrap="none" rtlCol="0">
            <a:spAutoFit/>
          </a:bodyPr>
          <a:lstStyle/>
          <a:p>
            <a:r>
              <a:rPr lang="en-US" b="1" dirty="0" smtClean="0">
                <a:solidFill>
                  <a:schemeClr val="accent2"/>
                </a:solidFill>
              </a:rPr>
              <a:t>CPA</a:t>
            </a:r>
            <a:endParaRPr lang="en-US" b="1" dirty="0">
              <a:solidFill>
                <a:schemeClr val="accent2"/>
              </a:solidFill>
            </a:endParaRPr>
          </a:p>
        </p:txBody>
      </p:sp>
      <p:sp>
        <p:nvSpPr>
          <p:cNvPr id="20" name="TextBox 19"/>
          <p:cNvSpPr txBox="1"/>
          <p:nvPr/>
        </p:nvSpPr>
        <p:spPr>
          <a:xfrm>
            <a:off x="443975" y="3749021"/>
            <a:ext cx="587270" cy="369332"/>
          </a:xfrm>
          <a:prstGeom prst="rect">
            <a:avLst/>
          </a:prstGeom>
          <a:noFill/>
        </p:spPr>
        <p:txBody>
          <a:bodyPr wrap="none" rtlCol="0">
            <a:spAutoFit/>
          </a:bodyPr>
          <a:lstStyle/>
          <a:p>
            <a:r>
              <a:rPr lang="en-US" b="1" dirty="0" smtClean="0">
                <a:solidFill>
                  <a:srgbClr val="FFFF00"/>
                </a:solidFill>
              </a:rPr>
              <a:t>APA</a:t>
            </a:r>
            <a:endParaRPr lang="en-US" b="1" dirty="0">
              <a:solidFill>
                <a:srgbClr val="FFFF00"/>
              </a:solidFill>
            </a:endParaRPr>
          </a:p>
        </p:txBody>
      </p:sp>
      <p:sp>
        <p:nvSpPr>
          <p:cNvPr id="21" name="TextBox 20"/>
          <p:cNvSpPr txBox="1"/>
          <p:nvPr/>
        </p:nvSpPr>
        <p:spPr>
          <a:xfrm>
            <a:off x="0" y="2614187"/>
            <a:ext cx="587270" cy="369332"/>
          </a:xfrm>
          <a:prstGeom prst="rect">
            <a:avLst/>
          </a:prstGeom>
          <a:noFill/>
        </p:spPr>
        <p:txBody>
          <a:bodyPr wrap="none" rtlCol="0">
            <a:spAutoFit/>
          </a:bodyPr>
          <a:lstStyle/>
          <a:p>
            <a:r>
              <a:rPr lang="en-US" b="1" dirty="0" smtClean="0">
                <a:solidFill>
                  <a:srgbClr val="FFFF00"/>
                </a:solidFill>
              </a:rPr>
              <a:t>APA</a:t>
            </a:r>
            <a:endParaRPr lang="en-US" b="1" dirty="0">
              <a:solidFill>
                <a:srgbClr val="FFFF00"/>
              </a:solidFill>
            </a:endParaRPr>
          </a:p>
        </p:txBody>
      </p:sp>
      <p:sp>
        <p:nvSpPr>
          <p:cNvPr id="22" name="TextBox 21"/>
          <p:cNvSpPr txBox="1"/>
          <p:nvPr/>
        </p:nvSpPr>
        <p:spPr>
          <a:xfrm>
            <a:off x="366054" y="1479354"/>
            <a:ext cx="587270" cy="369332"/>
          </a:xfrm>
          <a:prstGeom prst="rect">
            <a:avLst/>
          </a:prstGeom>
          <a:noFill/>
        </p:spPr>
        <p:txBody>
          <a:bodyPr wrap="none" rtlCol="0">
            <a:spAutoFit/>
          </a:bodyPr>
          <a:lstStyle/>
          <a:p>
            <a:r>
              <a:rPr lang="en-US" b="1" dirty="0" smtClean="0">
                <a:solidFill>
                  <a:srgbClr val="FFFF00"/>
                </a:solidFill>
              </a:rPr>
              <a:t>APA</a:t>
            </a:r>
            <a:endParaRPr lang="en-US" b="1" dirty="0">
              <a:solidFill>
                <a:srgbClr val="FFFF00"/>
              </a:solidFill>
            </a:endParaRPr>
          </a:p>
        </p:txBody>
      </p:sp>
      <p:grpSp>
        <p:nvGrpSpPr>
          <p:cNvPr id="23" name="Group 22"/>
          <p:cNvGrpSpPr>
            <a:grpSpLocks noChangeAspect="1"/>
          </p:cNvGrpSpPr>
          <p:nvPr/>
        </p:nvGrpSpPr>
        <p:grpSpPr>
          <a:xfrm>
            <a:off x="8264207" y="4310765"/>
            <a:ext cx="504255" cy="2322576"/>
            <a:chOff x="4837106" y="3159926"/>
            <a:chExt cx="662557" cy="3051691"/>
          </a:xfrm>
        </p:grpSpPr>
        <p:pic>
          <p:nvPicPr>
            <p:cNvPr id="24" name="Picture 2"/>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4870575" y="4641945"/>
              <a:ext cx="587358" cy="15696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 name="Frame 24"/>
            <p:cNvSpPr/>
            <p:nvPr/>
          </p:nvSpPr>
          <p:spPr>
            <a:xfrm>
              <a:off x="5432726" y="4809815"/>
              <a:ext cx="66937" cy="255453"/>
            </a:xfrm>
            <a:prstGeom prst="fra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6" name="Frame 25"/>
            <p:cNvSpPr/>
            <p:nvPr/>
          </p:nvSpPr>
          <p:spPr>
            <a:xfrm>
              <a:off x="5424464" y="5575302"/>
              <a:ext cx="66937" cy="255453"/>
            </a:xfrm>
            <a:prstGeom prst="fra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7" name="Frame 26"/>
            <p:cNvSpPr/>
            <p:nvPr/>
          </p:nvSpPr>
          <p:spPr>
            <a:xfrm>
              <a:off x="4837106" y="5599975"/>
              <a:ext cx="66937" cy="255453"/>
            </a:xfrm>
            <a:prstGeom prst="fra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0" name="Frame 29"/>
            <p:cNvSpPr/>
            <p:nvPr/>
          </p:nvSpPr>
          <p:spPr>
            <a:xfrm>
              <a:off x="4837106" y="4838138"/>
              <a:ext cx="66937" cy="255453"/>
            </a:xfrm>
            <a:prstGeom prst="fra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pic>
          <p:nvPicPr>
            <p:cNvPr id="31" name="Picture 2"/>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4845368" y="3159926"/>
              <a:ext cx="587358" cy="14986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3" name="Straight Connector 32"/>
            <p:cNvCxnSpPr/>
            <p:nvPr/>
          </p:nvCxnSpPr>
          <p:spPr>
            <a:xfrm>
              <a:off x="4909911" y="4556049"/>
              <a:ext cx="0" cy="176112"/>
            </a:xfrm>
            <a:prstGeom prst="line">
              <a:avLst/>
            </a:prstGeom>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5359575" y="4546329"/>
              <a:ext cx="0" cy="176112"/>
            </a:xfrm>
            <a:prstGeom prst="line">
              <a:avLst/>
            </a:prstGeom>
          </p:spPr>
          <p:style>
            <a:lnRef idx="2">
              <a:schemeClr val="accent1"/>
            </a:lnRef>
            <a:fillRef idx="0">
              <a:schemeClr val="accent1"/>
            </a:fillRef>
            <a:effectRef idx="1">
              <a:schemeClr val="accent1"/>
            </a:effectRef>
            <a:fontRef idx="minor">
              <a:schemeClr val="tx1"/>
            </a:fontRef>
          </p:style>
        </p:cxnSp>
      </p:grpSp>
      <p:cxnSp>
        <p:nvCxnSpPr>
          <p:cNvPr id="13" name="Straight Arrow Connector 12"/>
          <p:cNvCxnSpPr/>
          <p:nvPr/>
        </p:nvCxnSpPr>
        <p:spPr>
          <a:xfrm flipH="1" flipV="1">
            <a:off x="3009583" y="2139592"/>
            <a:ext cx="173964" cy="86975"/>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3131364" y="1983037"/>
            <a:ext cx="792630" cy="369332"/>
          </a:xfrm>
          <a:prstGeom prst="rect">
            <a:avLst/>
          </a:prstGeom>
          <a:noFill/>
        </p:spPr>
        <p:txBody>
          <a:bodyPr wrap="none" rtlCol="0">
            <a:spAutoFit/>
          </a:bodyPr>
          <a:lstStyle/>
          <a:p>
            <a:r>
              <a:rPr lang="en-US" dirty="0" smtClean="0">
                <a:solidFill>
                  <a:schemeClr val="bg1"/>
                </a:solidFill>
              </a:rPr>
              <a:t>RACKS</a:t>
            </a:r>
            <a:endParaRPr lang="en-US" dirty="0">
              <a:solidFill>
                <a:schemeClr val="bg1"/>
              </a:solidFill>
            </a:endParaRPr>
          </a:p>
        </p:txBody>
      </p:sp>
      <p:sp>
        <p:nvSpPr>
          <p:cNvPr id="16" name="Slide Number Placeholder 15"/>
          <p:cNvSpPr>
            <a:spLocks noGrp="1"/>
          </p:cNvSpPr>
          <p:nvPr>
            <p:ph type="sldNum" sz="quarter" idx="12"/>
          </p:nvPr>
        </p:nvSpPr>
        <p:spPr/>
        <p:txBody>
          <a:bodyPr/>
          <a:lstStyle/>
          <a:p>
            <a:fld id="{27184382-A4DD-4CE2-A42D-784D4A6CF4F0}" type="slidenum">
              <a:rPr lang="en-US" smtClean="0"/>
              <a:t>2</a:t>
            </a:fld>
            <a:endParaRPr lang="en-US"/>
          </a:p>
        </p:txBody>
      </p:sp>
    </p:spTree>
    <p:extLst>
      <p:ext uri="{BB962C8B-B14F-4D97-AF65-F5344CB8AC3E}">
        <p14:creationId xmlns:p14="http://schemas.microsoft.com/office/powerpoint/2010/main" val="1400697145"/>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0"/>
          <p:cNvSpPr txBox="1">
            <a:spLocks/>
          </p:cNvSpPr>
          <p:nvPr/>
        </p:nvSpPr>
        <p:spPr>
          <a:xfrm>
            <a:off x="0" y="-9072"/>
            <a:ext cx="5945120" cy="125199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t>Cartoon of the APA Placement</a:t>
            </a:r>
            <a:endParaRPr lang="en-US" dirty="0"/>
          </a:p>
        </p:txBody>
      </p:sp>
      <p:pic>
        <p:nvPicPr>
          <p:cNvPr id="2" name="Picture 1" descr="2017-05-26-sectioned plan view far site.bmp"/>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rot="10800000">
            <a:off x="0" y="1364832"/>
            <a:ext cx="9144000" cy="2806700"/>
          </a:xfrm>
          <a:prstGeom prst="rect">
            <a:avLst/>
          </a:prstGeom>
        </p:spPr>
      </p:pic>
      <p:sp>
        <p:nvSpPr>
          <p:cNvPr id="3" name="Content Placeholder 2"/>
          <p:cNvSpPr>
            <a:spLocks noGrp="1"/>
          </p:cNvSpPr>
          <p:nvPr>
            <p:ph idx="4294967295"/>
          </p:nvPr>
        </p:nvSpPr>
        <p:spPr>
          <a:xfrm>
            <a:off x="0" y="4388348"/>
            <a:ext cx="5734645" cy="2333358"/>
          </a:xfrm>
        </p:spPr>
        <p:txBody>
          <a:bodyPr>
            <a:normAutofit fontScale="62500" lnSpcReduction="20000"/>
          </a:bodyPr>
          <a:lstStyle/>
          <a:p>
            <a:pPr marL="0" indent="0">
              <a:buNone/>
            </a:pPr>
            <a:r>
              <a:rPr lang="en-US" dirty="0" smtClean="0"/>
              <a:t>Jack is adopting a bay numbering scheme for the gaps between I-Beams. The bay numbers are shown at the top. Red is negative.</a:t>
            </a:r>
          </a:p>
          <a:p>
            <a:pPr marL="0" indent="0">
              <a:buNone/>
            </a:pPr>
            <a:r>
              <a:rPr lang="en-US" dirty="0" smtClean="0"/>
              <a:t>The Proposed Bay slots for the cabling is shown in the table.</a:t>
            </a:r>
          </a:p>
          <a:p>
            <a:pPr marL="0" indent="0">
              <a:buNone/>
            </a:pPr>
            <a:r>
              <a:rPr lang="en-US" dirty="0" smtClean="0"/>
              <a:t>There are 11 empty slots.</a:t>
            </a:r>
          </a:p>
          <a:p>
            <a:pPr marL="0" indent="0">
              <a:buNone/>
            </a:pPr>
            <a:r>
              <a:rPr lang="en-US" dirty="0" smtClean="0"/>
              <a:t>The </a:t>
            </a:r>
            <a:r>
              <a:rPr lang="en-US" dirty="0" err="1" smtClean="0"/>
              <a:t>feedthrus</a:t>
            </a:r>
            <a:r>
              <a:rPr lang="en-US" dirty="0" smtClean="0"/>
              <a:t> are centered in the bays and ~1m inbound from the DSS supports. This gives space to work and ensures that access to the ports is un-impeded.</a:t>
            </a:r>
            <a:endParaRPr lang="en-US" dirty="0"/>
          </a:p>
        </p:txBody>
      </p:sp>
      <p:grpSp>
        <p:nvGrpSpPr>
          <p:cNvPr id="9" name="Group 8"/>
          <p:cNvGrpSpPr/>
          <p:nvPr/>
        </p:nvGrpSpPr>
        <p:grpSpPr>
          <a:xfrm>
            <a:off x="717821" y="1894599"/>
            <a:ext cx="7300417" cy="1704128"/>
            <a:chOff x="526870" y="2501900"/>
            <a:chExt cx="7383530" cy="1846276"/>
          </a:xfrm>
        </p:grpSpPr>
        <p:grpSp>
          <p:nvGrpSpPr>
            <p:cNvPr id="10" name="Group 9"/>
            <p:cNvGrpSpPr/>
            <p:nvPr/>
          </p:nvGrpSpPr>
          <p:grpSpPr>
            <a:xfrm>
              <a:off x="526870" y="2527300"/>
              <a:ext cx="9615" cy="1782776"/>
              <a:chOff x="526870" y="2527300"/>
              <a:chExt cx="9615" cy="1782776"/>
            </a:xfrm>
          </p:grpSpPr>
          <p:cxnSp>
            <p:nvCxnSpPr>
              <p:cNvPr id="39" name="Straight Connector 38"/>
              <p:cNvCxnSpPr/>
              <p:nvPr/>
            </p:nvCxnSpPr>
            <p:spPr>
              <a:xfrm flipV="1">
                <a:off x="536485" y="2527300"/>
                <a:ext cx="0" cy="402438"/>
              </a:xfrm>
              <a:prstGeom prst="line">
                <a:avLst/>
              </a:prstGeom>
              <a:ln>
                <a:solidFill>
                  <a:schemeClr val="accent6">
                    <a:lumMod val="20000"/>
                    <a:lumOff val="80000"/>
                  </a:schemeClr>
                </a:solidFill>
              </a:ln>
              <a:effectLst/>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flipV="1">
                <a:off x="526870" y="2993238"/>
                <a:ext cx="0" cy="402438"/>
              </a:xfrm>
              <a:prstGeom prst="line">
                <a:avLst/>
              </a:prstGeom>
              <a:ln>
                <a:solidFill>
                  <a:schemeClr val="accent6">
                    <a:lumMod val="20000"/>
                    <a:lumOff val="80000"/>
                  </a:schemeClr>
                </a:solidFill>
              </a:ln>
              <a:effectLst/>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flipV="1">
                <a:off x="526870" y="3467100"/>
                <a:ext cx="0" cy="402438"/>
              </a:xfrm>
              <a:prstGeom prst="line">
                <a:avLst/>
              </a:prstGeom>
              <a:ln>
                <a:solidFill>
                  <a:schemeClr val="accent6">
                    <a:lumMod val="20000"/>
                    <a:lumOff val="80000"/>
                  </a:schemeClr>
                </a:solidFill>
              </a:ln>
              <a:effectLst/>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p:nvCxnSpPr>
            <p:spPr>
              <a:xfrm flipV="1">
                <a:off x="529955" y="3907638"/>
                <a:ext cx="0" cy="402438"/>
              </a:xfrm>
              <a:prstGeom prst="line">
                <a:avLst/>
              </a:prstGeom>
              <a:ln>
                <a:solidFill>
                  <a:schemeClr val="accent6">
                    <a:lumMod val="20000"/>
                    <a:lumOff val="80000"/>
                  </a:schemeClr>
                </a:solidFill>
              </a:ln>
              <a:effectLst/>
            </p:spPr>
            <p:style>
              <a:lnRef idx="2">
                <a:schemeClr val="accent1"/>
              </a:lnRef>
              <a:fillRef idx="0">
                <a:schemeClr val="accent1"/>
              </a:fillRef>
              <a:effectRef idx="1">
                <a:schemeClr val="accent1"/>
              </a:effectRef>
              <a:fontRef idx="minor">
                <a:schemeClr val="tx1"/>
              </a:fontRef>
            </p:style>
          </p:cxnSp>
        </p:grpSp>
        <p:cxnSp>
          <p:nvCxnSpPr>
            <p:cNvPr id="50" name="Straight Connector 49"/>
            <p:cNvCxnSpPr/>
            <p:nvPr/>
          </p:nvCxnSpPr>
          <p:spPr>
            <a:xfrm>
              <a:off x="639650" y="2514600"/>
              <a:ext cx="225659" cy="0"/>
            </a:xfrm>
            <a:prstGeom prst="line">
              <a:avLst/>
            </a:prstGeom>
            <a:ln>
              <a:solidFill>
                <a:schemeClr val="accent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a:off x="941274" y="2514600"/>
              <a:ext cx="225659" cy="0"/>
            </a:xfrm>
            <a:prstGeom prst="line">
              <a:avLst/>
            </a:prstGeom>
            <a:ln>
              <a:solidFill>
                <a:schemeClr val="accent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cxnSp>
          <p:nvCxnSpPr>
            <p:cNvPr id="53" name="Straight Connector 52"/>
            <p:cNvCxnSpPr/>
            <p:nvPr/>
          </p:nvCxnSpPr>
          <p:spPr>
            <a:xfrm>
              <a:off x="1227022" y="2514600"/>
              <a:ext cx="225659" cy="0"/>
            </a:xfrm>
            <a:prstGeom prst="line">
              <a:avLst/>
            </a:prstGeom>
            <a:ln>
              <a:solidFill>
                <a:schemeClr val="accent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a:xfrm>
              <a:off x="1512770" y="2514600"/>
              <a:ext cx="225659" cy="0"/>
            </a:xfrm>
            <a:prstGeom prst="line">
              <a:avLst/>
            </a:prstGeom>
            <a:ln>
              <a:solidFill>
                <a:schemeClr val="accent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cxnSp>
          <p:nvCxnSpPr>
            <p:cNvPr id="55" name="Straight Connector 54"/>
            <p:cNvCxnSpPr/>
            <p:nvPr/>
          </p:nvCxnSpPr>
          <p:spPr>
            <a:xfrm>
              <a:off x="1796767" y="2514600"/>
              <a:ext cx="248225" cy="0"/>
            </a:xfrm>
            <a:prstGeom prst="line">
              <a:avLst/>
            </a:prstGeom>
            <a:ln>
              <a:solidFill>
                <a:schemeClr val="accent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cxnSp>
          <p:nvCxnSpPr>
            <p:cNvPr id="56" name="Straight Connector 55"/>
            <p:cNvCxnSpPr/>
            <p:nvPr/>
          </p:nvCxnSpPr>
          <p:spPr>
            <a:xfrm>
              <a:off x="2404950" y="2514600"/>
              <a:ext cx="225659" cy="0"/>
            </a:xfrm>
            <a:prstGeom prst="line">
              <a:avLst/>
            </a:prstGeom>
            <a:ln>
              <a:solidFill>
                <a:schemeClr val="accent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cxnSp>
          <p:nvCxnSpPr>
            <p:cNvPr id="57" name="Straight Connector 56"/>
            <p:cNvCxnSpPr/>
            <p:nvPr/>
          </p:nvCxnSpPr>
          <p:spPr>
            <a:xfrm>
              <a:off x="2697050" y="2514600"/>
              <a:ext cx="225659" cy="0"/>
            </a:xfrm>
            <a:prstGeom prst="line">
              <a:avLst/>
            </a:prstGeom>
            <a:ln>
              <a:solidFill>
                <a:schemeClr val="accent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cxnSp>
          <p:nvCxnSpPr>
            <p:cNvPr id="58" name="Straight Connector 57"/>
            <p:cNvCxnSpPr/>
            <p:nvPr/>
          </p:nvCxnSpPr>
          <p:spPr>
            <a:xfrm>
              <a:off x="3001850" y="2501900"/>
              <a:ext cx="225659" cy="0"/>
            </a:xfrm>
            <a:prstGeom prst="line">
              <a:avLst/>
            </a:prstGeom>
            <a:ln>
              <a:solidFill>
                <a:schemeClr val="accent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cxnSp>
          <p:nvCxnSpPr>
            <p:cNvPr id="59" name="Straight Connector 58"/>
            <p:cNvCxnSpPr/>
            <p:nvPr/>
          </p:nvCxnSpPr>
          <p:spPr>
            <a:xfrm>
              <a:off x="2116026" y="2514600"/>
              <a:ext cx="225659" cy="0"/>
            </a:xfrm>
            <a:prstGeom prst="line">
              <a:avLst/>
            </a:prstGeom>
            <a:ln>
              <a:solidFill>
                <a:schemeClr val="accent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cxnSp>
          <p:nvCxnSpPr>
            <p:cNvPr id="60" name="Straight Connector 59"/>
            <p:cNvCxnSpPr/>
            <p:nvPr/>
          </p:nvCxnSpPr>
          <p:spPr>
            <a:xfrm>
              <a:off x="3287598" y="2514600"/>
              <a:ext cx="225659" cy="0"/>
            </a:xfrm>
            <a:prstGeom prst="line">
              <a:avLst/>
            </a:prstGeom>
            <a:ln>
              <a:solidFill>
                <a:schemeClr val="accent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cxnSp>
          <p:nvCxnSpPr>
            <p:cNvPr id="61" name="Straight Connector 60"/>
            <p:cNvCxnSpPr/>
            <p:nvPr/>
          </p:nvCxnSpPr>
          <p:spPr>
            <a:xfrm>
              <a:off x="3551357" y="2514600"/>
              <a:ext cx="205145" cy="0"/>
            </a:xfrm>
            <a:prstGeom prst="line">
              <a:avLst/>
            </a:prstGeom>
            <a:ln>
              <a:solidFill>
                <a:schemeClr val="accent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grpSp>
          <p:nvGrpSpPr>
            <p:cNvPr id="4" name="Group 3"/>
            <p:cNvGrpSpPr/>
            <p:nvPr/>
          </p:nvGrpSpPr>
          <p:grpSpPr>
            <a:xfrm>
              <a:off x="3840050" y="2501900"/>
              <a:ext cx="2009775" cy="12700"/>
              <a:chOff x="3840050" y="2501900"/>
              <a:chExt cx="2009775" cy="12700"/>
            </a:xfrm>
          </p:grpSpPr>
          <p:cxnSp>
            <p:nvCxnSpPr>
              <p:cNvPr id="62" name="Straight Connector 61"/>
              <p:cNvCxnSpPr/>
              <p:nvPr/>
            </p:nvCxnSpPr>
            <p:spPr>
              <a:xfrm>
                <a:off x="3840050" y="2514600"/>
                <a:ext cx="225659" cy="0"/>
              </a:xfrm>
              <a:prstGeom prst="line">
                <a:avLst/>
              </a:prstGeom>
              <a:ln>
                <a:solidFill>
                  <a:schemeClr val="accent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cxnSp>
            <p:nvCxnSpPr>
              <p:cNvPr id="63" name="Straight Connector 62"/>
              <p:cNvCxnSpPr/>
              <p:nvPr/>
            </p:nvCxnSpPr>
            <p:spPr>
              <a:xfrm>
                <a:off x="4147790" y="2501900"/>
                <a:ext cx="225659" cy="0"/>
              </a:xfrm>
              <a:prstGeom prst="line">
                <a:avLst/>
              </a:prstGeom>
              <a:ln>
                <a:solidFill>
                  <a:schemeClr val="accent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cxnSp>
            <p:nvCxnSpPr>
              <p:cNvPr id="64" name="Straight Connector 63"/>
              <p:cNvCxnSpPr/>
              <p:nvPr/>
            </p:nvCxnSpPr>
            <p:spPr>
              <a:xfrm>
                <a:off x="4449414" y="2501900"/>
                <a:ext cx="225659" cy="0"/>
              </a:xfrm>
              <a:prstGeom prst="line">
                <a:avLst/>
              </a:prstGeom>
              <a:ln>
                <a:solidFill>
                  <a:schemeClr val="accent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cxnSp>
            <p:nvCxnSpPr>
              <p:cNvPr id="65" name="Straight Connector 64"/>
              <p:cNvCxnSpPr/>
              <p:nvPr/>
            </p:nvCxnSpPr>
            <p:spPr>
              <a:xfrm>
                <a:off x="4735162" y="2501900"/>
                <a:ext cx="225659" cy="0"/>
              </a:xfrm>
              <a:prstGeom prst="line">
                <a:avLst/>
              </a:prstGeom>
              <a:ln>
                <a:solidFill>
                  <a:schemeClr val="accent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cxnSp>
            <p:nvCxnSpPr>
              <p:cNvPr id="66" name="Straight Connector 65"/>
              <p:cNvCxnSpPr/>
              <p:nvPr/>
            </p:nvCxnSpPr>
            <p:spPr>
              <a:xfrm>
                <a:off x="5020910" y="2501900"/>
                <a:ext cx="225659" cy="0"/>
              </a:xfrm>
              <a:prstGeom prst="line">
                <a:avLst/>
              </a:prstGeom>
              <a:ln>
                <a:solidFill>
                  <a:schemeClr val="accent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cxnSp>
            <p:nvCxnSpPr>
              <p:cNvPr id="67" name="Straight Connector 66"/>
              <p:cNvCxnSpPr/>
              <p:nvPr/>
            </p:nvCxnSpPr>
            <p:spPr>
              <a:xfrm>
                <a:off x="5304907" y="2501900"/>
                <a:ext cx="248225" cy="0"/>
              </a:xfrm>
              <a:prstGeom prst="line">
                <a:avLst/>
              </a:prstGeom>
              <a:ln>
                <a:solidFill>
                  <a:schemeClr val="accent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a:xfrm>
                <a:off x="5624166" y="2501900"/>
                <a:ext cx="225659" cy="0"/>
              </a:xfrm>
              <a:prstGeom prst="line">
                <a:avLst/>
              </a:prstGeom>
              <a:ln>
                <a:solidFill>
                  <a:schemeClr val="accent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grpSp>
        <p:grpSp>
          <p:nvGrpSpPr>
            <p:cNvPr id="78" name="Group 77"/>
            <p:cNvGrpSpPr/>
            <p:nvPr/>
          </p:nvGrpSpPr>
          <p:grpSpPr>
            <a:xfrm>
              <a:off x="646734" y="2944032"/>
              <a:ext cx="1372798" cy="12700"/>
              <a:chOff x="646734" y="2946400"/>
              <a:chExt cx="1372798" cy="12700"/>
            </a:xfrm>
          </p:grpSpPr>
          <p:cxnSp>
            <p:nvCxnSpPr>
              <p:cNvPr id="79" name="Straight Connector 78"/>
              <p:cNvCxnSpPr/>
              <p:nvPr/>
            </p:nvCxnSpPr>
            <p:spPr>
              <a:xfrm>
                <a:off x="925387" y="2952750"/>
                <a:ext cx="205145" cy="0"/>
              </a:xfrm>
              <a:prstGeom prst="line">
                <a:avLst/>
              </a:prstGeom>
              <a:ln w="19050">
                <a:solidFill>
                  <a:schemeClr val="accent5">
                    <a:lumMod val="40000"/>
                    <a:lumOff val="60000"/>
                  </a:schemeClr>
                </a:solidFill>
                <a:prstDash val="dash"/>
              </a:ln>
              <a:effectLst/>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a:xfrm>
                <a:off x="646734" y="2955925"/>
                <a:ext cx="205145" cy="0"/>
              </a:xfrm>
              <a:prstGeom prst="line">
                <a:avLst/>
              </a:prstGeom>
              <a:ln w="19050">
                <a:solidFill>
                  <a:schemeClr val="accent5">
                    <a:lumMod val="40000"/>
                    <a:lumOff val="60000"/>
                  </a:schemeClr>
                </a:solidFill>
                <a:prstDash val="dash"/>
              </a:ln>
              <a:effectLst/>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a:xfrm>
                <a:off x="1204787" y="2959100"/>
                <a:ext cx="205145" cy="0"/>
              </a:xfrm>
              <a:prstGeom prst="line">
                <a:avLst/>
              </a:prstGeom>
              <a:ln w="19050">
                <a:solidFill>
                  <a:schemeClr val="accent5">
                    <a:lumMod val="40000"/>
                    <a:lumOff val="60000"/>
                  </a:schemeClr>
                </a:solidFill>
                <a:prstDash val="dash"/>
              </a:ln>
              <a:effectLst/>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a:xfrm>
                <a:off x="1509587" y="2949575"/>
                <a:ext cx="205145" cy="0"/>
              </a:xfrm>
              <a:prstGeom prst="line">
                <a:avLst/>
              </a:prstGeom>
              <a:ln w="19050">
                <a:solidFill>
                  <a:schemeClr val="accent5">
                    <a:lumMod val="40000"/>
                    <a:lumOff val="60000"/>
                  </a:schemeClr>
                </a:solidFill>
                <a:prstDash val="dash"/>
              </a:ln>
              <a:effectLst/>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a:xfrm>
                <a:off x="1814387" y="2946400"/>
                <a:ext cx="205145" cy="0"/>
              </a:xfrm>
              <a:prstGeom prst="line">
                <a:avLst/>
              </a:prstGeom>
              <a:ln w="19050">
                <a:solidFill>
                  <a:schemeClr val="accent5">
                    <a:lumMod val="40000"/>
                    <a:lumOff val="60000"/>
                  </a:schemeClr>
                </a:solidFill>
                <a:prstDash val="dash"/>
              </a:ln>
              <a:effectLst/>
            </p:spPr>
            <p:style>
              <a:lnRef idx="2">
                <a:schemeClr val="accent1"/>
              </a:lnRef>
              <a:fillRef idx="0">
                <a:schemeClr val="accent1"/>
              </a:fillRef>
              <a:effectRef idx="1">
                <a:schemeClr val="accent1"/>
              </a:effectRef>
              <a:fontRef idx="minor">
                <a:schemeClr val="tx1"/>
              </a:fontRef>
            </p:style>
          </p:cxnSp>
        </p:grpSp>
        <p:grpSp>
          <p:nvGrpSpPr>
            <p:cNvPr id="84" name="Group 83"/>
            <p:cNvGrpSpPr/>
            <p:nvPr/>
          </p:nvGrpSpPr>
          <p:grpSpPr>
            <a:xfrm>
              <a:off x="2119419" y="2949588"/>
              <a:ext cx="1372798" cy="12700"/>
              <a:chOff x="646734" y="2946400"/>
              <a:chExt cx="1372798" cy="12700"/>
            </a:xfrm>
          </p:grpSpPr>
          <p:cxnSp>
            <p:nvCxnSpPr>
              <p:cNvPr id="85" name="Straight Connector 84"/>
              <p:cNvCxnSpPr/>
              <p:nvPr/>
            </p:nvCxnSpPr>
            <p:spPr>
              <a:xfrm>
                <a:off x="925387" y="2952750"/>
                <a:ext cx="205145" cy="0"/>
              </a:xfrm>
              <a:prstGeom prst="line">
                <a:avLst/>
              </a:prstGeom>
              <a:ln w="19050">
                <a:solidFill>
                  <a:schemeClr val="accent5">
                    <a:lumMod val="40000"/>
                    <a:lumOff val="60000"/>
                  </a:schemeClr>
                </a:solidFill>
                <a:prstDash val="dash"/>
              </a:ln>
              <a:effectLst/>
            </p:spPr>
            <p:style>
              <a:lnRef idx="2">
                <a:schemeClr val="accent1"/>
              </a:lnRef>
              <a:fillRef idx="0">
                <a:schemeClr val="accent1"/>
              </a:fillRef>
              <a:effectRef idx="1">
                <a:schemeClr val="accent1"/>
              </a:effectRef>
              <a:fontRef idx="minor">
                <a:schemeClr val="tx1"/>
              </a:fontRef>
            </p:style>
          </p:cxnSp>
          <p:cxnSp>
            <p:nvCxnSpPr>
              <p:cNvPr id="86" name="Straight Connector 85"/>
              <p:cNvCxnSpPr/>
              <p:nvPr/>
            </p:nvCxnSpPr>
            <p:spPr>
              <a:xfrm>
                <a:off x="646734" y="2955925"/>
                <a:ext cx="205145" cy="0"/>
              </a:xfrm>
              <a:prstGeom prst="line">
                <a:avLst/>
              </a:prstGeom>
              <a:ln w="19050">
                <a:solidFill>
                  <a:schemeClr val="accent5">
                    <a:lumMod val="40000"/>
                    <a:lumOff val="60000"/>
                  </a:schemeClr>
                </a:solidFill>
                <a:prstDash val="dash"/>
              </a:ln>
              <a:effectLst/>
            </p:spPr>
            <p:style>
              <a:lnRef idx="2">
                <a:schemeClr val="accent1"/>
              </a:lnRef>
              <a:fillRef idx="0">
                <a:schemeClr val="accent1"/>
              </a:fillRef>
              <a:effectRef idx="1">
                <a:schemeClr val="accent1"/>
              </a:effectRef>
              <a:fontRef idx="minor">
                <a:schemeClr val="tx1"/>
              </a:fontRef>
            </p:style>
          </p:cxnSp>
          <p:cxnSp>
            <p:nvCxnSpPr>
              <p:cNvPr id="87" name="Straight Connector 86"/>
              <p:cNvCxnSpPr/>
              <p:nvPr/>
            </p:nvCxnSpPr>
            <p:spPr>
              <a:xfrm>
                <a:off x="1204787" y="2959100"/>
                <a:ext cx="205145" cy="0"/>
              </a:xfrm>
              <a:prstGeom prst="line">
                <a:avLst/>
              </a:prstGeom>
              <a:ln w="19050">
                <a:solidFill>
                  <a:schemeClr val="accent5">
                    <a:lumMod val="40000"/>
                    <a:lumOff val="60000"/>
                  </a:schemeClr>
                </a:solidFill>
                <a:prstDash val="dash"/>
              </a:ln>
              <a:effectLst/>
            </p:spPr>
            <p:style>
              <a:lnRef idx="2">
                <a:schemeClr val="accent1"/>
              </a:lnRef>
              <a:fillRef idx="0">
                <a:schemeClr val="accent1"/>
              </a:fillRef>
              <a:effectRef idx="1">
                <a:schemeClr val="accent1"/>
              </a:effectRef>
              <a:fontRef idx="minor">
                <a:schemeClr val="tx1"/>
              </a:fontRef>
            </p:style>
          </p:cxnSp>
          <p:cxnSp>
            <p:nvCxnSpPr>
              <p:cNvPr id="88" name="Straight Connector 87"/>
              <p:cNvCxnSpPr/>
              <p:nvPr/>
            </p:nvCxnSpPr>
            <p:spPr>
              <a:xfrm>
                <a:off x="1509587" y="2949575"/>
                <a:ext cx="205145" cy="0"/>
              </a:xfrm>
              <a:prstGeom prst="line">
                <a:avLst/>
              </a:prstGeom>
              <a:ln w="19050">
                <a:solidFill>
                  <a:schemeClr val="accent5">
                    <a:lumMod val="40000"/>
                    <a:lumOff val="60000"/>
                  </a:schemeClr>
                </a:solidFill>
                <a:prstDash val="dash"/>
              </a:ln>
              <a:effectLst/>
            </p:spPr>
            <p:style>
              <a:lnRef idx="2">
                <a:schemeClr val="accent1"/>
              </a:lnRef>
              <a:fillRef idx="0">
                <a:schemeClr val="accent1"/>
              </a:fillRef>
              <a:effectRef idx="1">
                <a:schemeClr val="accent1"/>
              </a:effectRef>
              <a:fontRef idx="minor">
                <a:schemeClr val="tx1"/>
              </a:fontRef>
            </p:style>
          </p:cxnSp>
          <p:cxnSp>
            <p:nvCxnSpPr>
              <p:cNvPr id="89" name="Straight Connector 88"/>
              <p:cNvCxnSpPr/>
              <p:nvPr/>
            </p:nvCxnSpPr>
            <p:spPr>
              <a:xfrm>
                <a:off x="1814387" y="2946400"/>
                <a:ext cx="205145" cy="0"/>
              </a:xfrm>
              <a:prstGeom prst="line">
                <a:avLst/>
              </a:prstGeom>
              <a:ln w="19050">
                <a:solidFill>
                  <a:schemeClr val="accent5">
                    <a:lumMod val="40000"/>
                    <a:lumOff val="60000"/>
                  </a:schemeClr>
                </a:solidFill>
                <a:prstDash val="dash"/>
              </a:ln>
              <a:effectLst/>
            </p:spPr>
            <p:style>
              <a:lnRef idx="2">
                <a:schemeClr val="accent1"/>
              </a:lnRef>
              <a:fillRef idx="0">
                <a:schemeClr val="accent1"/>
              </a:fillRef>
              <a:effectRef idx="1">
                <a:schemeClr val="accent1"/>
              </a:effectRef>
              <a:fontRef idx="minor">
                <a:schemeClr val="tx1"/>
              </a:fontRef>
            </p:style>
          </p:cxnSp>
        </p:grpSp>
        <p:grpSp>
          <p:nvGrpSpPr>
            <p:cNvPr id="90" name="Group 89"/>
            <p:cNvGrpSpPr/>
            <p:nvPr/>
          </p:nvGrpSpPr>
          <p:grpSpPr>
            <a:xfrm>
              <a:off x="3554004" y="2955144"/>
              <a:ext cx="1372798" cy="12700"/>
              <a:chOff x="646734" y="2946400"/>
              <a:chExt cx="1372798" cy="12700"/>
            </a:xfrm>
          </p:grpSpPr>
          <p:cxnSp>
            <p:nvCxnSpPr>
              <p:cNvPr id="91" name="Straight Connector 90"/>
              <p:cNvCxnSpPr/>
              <p:nvPr/>
            </p:nvCxnSpPr>
            <p:spPr>
              <a:xfrm>
                <a:off x="925387" y="2952750"/>
                <a:ext cx="205145" cy="0"/>
              </a:xfrm>
              <a:prstGeom prst="line">
                <a:avLst/>
              </a:prstGeom>
              <a:ln w="19050">
                <a:solidFill>
                  <a:schemeClr val="accent5">
                    <a:lumMod val="40000"/>
                    <a:lumOff val="60000"/>
                  </a:schemeClr>
                </a:solidFill>
                <a:prstDash val="dash"/>
              </a:ln>
              <a:effectLst/>
            </p:spPr>
            <p:style>
              <a:lnRef idx="2">
                <a:schemeClr val="accent1"/>
              </a:lnRef>
              <a:fillRef idx="0">
                <a:schemeClr val="accent1"/>
              </a:fillRef>
              <a:effectRef idx="1">
                <a:schemeClr val="accent1"/>
              </a:effectRef>
              <a:fontRef idx="minor">
                <a:schemeClr val="tx1"/>
              </a:fontRef>
            </p:style>
          </p:cxnSp>
          <p:cxnSp>
            <p:nvCxnSpPr>
              <p:cNvPr id="92" name="Straight Connector 91"/>
              <p:cNvCxnSpPr/>
              <p:nvPr/>
            </p:nvCxnSpPr>
            <p:spPr>
              <a:xfrm>
                <a:off x="646734" y="2955925"/>
                <a:ext cx="205145" cy="0"/>
              </a:xfrm>
              <a:prstGeom prst="line">
                <a:avLst/>
              </a:prstGeom>
              <a:ln w="19050">
                <a:solidFill>
                  <a:schemeClr val="accent5">
                    <a:lumMod val="40000"/>
                    <a:lumOff val="60000"/>
                  </a:schemeClr>
                </a:solidFill>
                <a:prstDash val="dash"/>
              </a:ln>
              <a:effectLst/>
            </p:spPr>
            <p:style>
              <a:lnRef idx="2">
                <a:schemeClr val="accent1"/>
              </a:lnRef>
              <a:fillRef idx="0">
                <a:schemeClr val="accent1"/>
              </a:fillRef>
              <a:effectRef idx="1">
                <a:schemeClr val="accent1"/>
              </a:effectRef>
              <a:fontRef idx="minor">
                <a:schemeClr val="tx1"/>
              </a:fontRef>
            </p:style>
          </p:cxnSp>
          <p:cxnSp>
            <p:nvCxnSpPr>
              <p:cNvPr id="93" name="Straight Connector 92"/>
              <p:cNvCxnSpPr/>
              <p:nvPr/>
            </p:nvCxnSpPr>
            <p:spPr>
              <a:xfrm>
                <a:off x="1204787" y="2959100"/>
                <a:ext cx="205145" cy="0"/>
              </a:xfrm>
              <a:prstGeom prst="line">
                <a:avLst/>
              </a:prstGeom>
              <a:ln w="19050">
                <a:solidFill>
                  <a:schemeClr val="accent5">
                    <a:lumMod val="40000"/>
                    <a:lumOff val="60000"/>
                  </a:schemeClr>
                </a:solidFill>
                <a:prstDash val="dash"/>
              </a:ln>
              <a:effectLst/>
            </p:spPr>
            <p:style>
              <a:lnRef idx="2">
                <a:schemeClr val="accent1"/>
              </a:lnRef>
              <a:fillRef idx="0">
                <a:schemeClr val="accent1"/>
              </a:fillRef>
              <a:effectRef idx="1">
                <a:schemeClr val="accent1"/>
              </a:effectRef>
              <a:fontRef idx="minor">
                <a:schemeClr val="tx1"/>
              </a:fontRef>
            </p:style>
          </p:cxnSp>
          <p:cxnSp>
            <p:nvCxnSpPr>
              <p:cNvPr id="94" name="Straight Connector 93"/>
              <p:cNvCxnSpPr/>
              <p:nvPr/>
            </p:nvCxnSpPr>
            <p:spPr>
              <a:xfrm>
                <a:off x="1509587" y="2949575"/>
                <a:ext cx="205145" cy="0"/>
              </a:xfrm>
              <a:prstGeom prst="line">
                <a:avLst/>
              </a:prstGeom>
              <a:ln w="19050">
                <a:solidFill>
                  <a:schemeClr val="accent5">
                    <a:lumMod val="40000"/>
                    <a:lumOff val="60000"/>
                  </a:schemeClr>
                </a:solidFill>
                <a:prstDash val="dash"/>
              </a:ln>
              <a:effectLst/>
            </p:spPr>
            <p:style>
              <a:lnRef idx="2">
                <a:schemeClr val="accent1"/>
              </a:lnRef>
              <a:fillRef idx="0">
                <a:schemeClr val="accent1"/>
              </a:fillRef>
              <a:effectRef idx="1">
                <a:schemeClr val="accent1"/>
              </a:effectRef>
              <a:fontRef idx="minor">
                <a:schemeClr val="tx1"/>
              </a:fontRef>
            </p:style>
          </p:cxnSp>
          <p:cxnSp>
            <p:nvCxnSpPr>
              <p:cNvPr id="95" name="Straight Connector 94"/>
              <p:cNvCxnSpPr/>
              <p:nvPr/>
            </p:nvCxnSpPr>
            <p:spPr>
              <a:xfrm>
                <a:off x="1814387" y="2946400"/>
                <a:ext cx="205145" cy="0"/>
              </a:xfrm>
              <a:prstGeom prst="line">
                <a:avLst/>
              </a:prstGeom>
              <a:ln w="19050">
                <a:solidFill>
                  <a:schemeClr val="accent5">
                    <a:lumMod val="40000"/>
                    <a:lumOff val="60000"/>
                  </a:schemeClr>
                </a:solidFill>
                <a:prstDash val="dash"/>
              </a:ln>
              <a:effectLst/>
            </p:spPr>
            <p:style>
              <a:lnRef idx="2">
                <a:schemeClr val="accent1"/>
              </a:lnRef>
              <a:fillRef idx="0">
                <a:schemeClr val="accent1"/>
              </a:fillRef>
              <a:effectRef idx="1">
                <a:schemeClr val="accent1"/>
              </a:effectRef>
              <a:fontRef idx="minor">
                <a:schemeClr val="tx1"/>
              </a:fontRef>
            </p:style>
          </p:cxnSp>
        </p:grpSp>
        <p:cxnSp>
          <p:nvCxnSpPr>
            <p:cNvPr id="97" name="Straight Connector 96"/>
            <p:cNvCxnSpPr/>
            <p:nvPr/>
          </p:nvCxnSpPr>
          <p:spPr>
            <a:xfrm>
              <a:off x="5317012" y="2944826"/>
              <a:ext cx="205145" cy="0"/>
            </a:xfrm>
            <a:prstGeom prst="line">
              <a:avLst/>
            </a:prstGeom>
            <a:ln w="19050">
              <a:solidFill>
                <a:schemeClr val="accent5">
                  <a:lumMod val="40000"/>
                  <a:lumOff val="60000"/>
                </a:schemeClr>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04" name="Straight Connector 103"/>
            <p:cNvCxnSpPr/>
            <p:nvPr/>
          </p:nvCxnSpPr>
          <p:spPr>
            <a:xfrm>
              <a:off x="5038359" y="2948001"/>
              <a:ext cx="205145" cy="0"/>
            </a:xfrm>
            <a:prstGeom prst="line">
              <a:avLst/>
            </a:prstGeom>
            <a:ln w="19050">
              <a:solidFill>
                <a:schemeClr val="accent5">
                  <a:lumMod val="40000"/>
                  <a:lumOff val="60000"/>
                </a:schemeClr>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07" name="Straight Connector 106"/>
            <p:cNvCxnSpPr/>
            <p:nvPr/>
          </p:nvCxnSpPr>
          <p:spPr>
            <a:xfrm>
              <a:off x="5596412" y="2951176"/>
              <a:ext cx="205145" cy="0"/>
            </a:xfrm>
            <a:prstGeom prst="line">
              <a:avLst/>
            </a:prstGeom>
            <a:ln w="19050">
              <a:solidFill>
                <a:schemeClr val="accent5">
                  <a:lumMod val="40000"/>
                  <a:lumOff val="60000"/>
                </a:schemeClr>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17" name="Straight Connector 116"/>
            <p:cNvCxnSpPr/>
            <p:nvPr/>
          </p:nvCxnSpPr>
          <p:spPr>
            <a:xfrm>
              <a:off x="590643" y="3423447"/>
              <a:ext cx="225659" cy="0"/>
            </a:xfrm>
            <a:prstGeom prst="line">
              <a:avLst/>
            </a:prstGeom>
            <a:ln>
              <a:solidFill>
                <a:schemeClr val="accent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cxnSp>
          <p:nvCxnSpPr>
            <p:cNvPr id="118" name="Straight Connector 117"/>
            <p:cNvCxnSpPr/>
            <p:nvPr/>
          </p:nvCxnSpPr>
          <p:spPr>
            <a:xfrm>
              <a:off x="892267" y="3423447"/>
              <a:ext cx="225659" cy="0"/>
            </a:xfrm>
            <a:prstGeom prst="line">
              <a:avLst/>
            </a:prstGeom>
            <a:ln>
              <a:solidFill>
                <a:schemeClr val="accent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cxnSp>
          <p:nvCxnSpPr>
            <p:cNvPr id="119" name="Straight Connector 118"/>
            <p:cNvCxnSpPr/>
            <p:nvPr/>
          </p:nvCxnSpPr>
          <p:spPr>
            <a:xfrm>
              <a:off x="1178015" y="3423447"/>
              <a:ext cx="225659" cy="0"/>
            </a:xfrm>
            <a:prstGeom prst="line">
              <a:avLst/>
            </a:prstGeom>
            <a:ln>
              <a:solidFill>
                <a:schemeClr val="accent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cxnSp>
          <p:nvCxnSpPr>
            <p:cNvPr id="120" name="Straight Connector 119"/>
            <p:cNvCxnSpPr/>
            <p:nvPr/>
          </p:nvCxnSpPr>
          <p:spPr>
            <a:xfrm>
              <a:off x="1463763" y="3423447"/>
              <a:ext cx="225659" cy="0"/>
            </a:xfrm>
            <a:prstGeom prst="line">
              <a:avLst/>
            </a:prstGeom>
            <a:ln>
              <a:solidFill>
                <a:schemeClr val="accent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cxnSp>
          <p:nvCxnSpPr>
            <p:cNvPr id="121" name="Straight Connector 120"/>
            <p:cNvCxnSpPr/>
            <p:nvPr/>
          </p:nvCxnSpPr>
          <p:spPr>
            <a:xfrm>
              <a:off x="1747760" y="3423447"/>
              <a:ext cx="248225" cy="0"/>
            </a:xfrm>
            <a:prstGeom prst="line">
              <a:avLst/>
            </a:prstGeom>
            <a:ln>
              <a:solidFill>
                <a:schemeClr val="accent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cxnSp>
          <p:nvCxnSpPr>
            <p:cNvPr id="122" name="Straight Connector 121"/>
            <p:cNvCxnSpPr/>
            <p:nvPr/>
          </p:nvCxnSpPr>
          <p:spPr>
            <a:xfrm>
              <a:off x="2355943" y="3423447"/>
              <a:ext cx="225659" cy="0"/>
            </a:xfrm>
            <a:prstGeom prst="line">
              <a:avLst/>
            </a:prstGeom>
            <a:ln>
              <a:solidFill>
                <a:schemeClr val="accent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cxnSp>
          <p:nvCxnSpPr>
            <p:cNvPr id="123" name="Straight Connector 122"/>
            <p:cNvCxnSpPr/>
            <p:nvPr/>
          </p:nvCxnSpPr>
          <p:spPr>
            <a:xfrm>
              <a:off x="2648043" y="3423447"/>
              <a:ext cx="225659" cy="0"/>
            </a:xfrm>
            <a:prstGeom prst="line">
              <a:avLst/>
            </a:prstGeom>
            <a:ln>
              <a:solidFill>
                <a:schemeClr val="accent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cxnSp>
          <p:nvCxnSpPr>
            <p:cNvPr id="124" name="Straight Connector 123"/>
            <p:cNvCxnSpPr/>
            <p:nvPr/>
          </p:nvCxnSpPr>
          <p:spPr>
            <a:xfrm>
              <a:off x="2952843" y="3410747"/>
              <a:ext cx="225659" cy="0"/>
            </a:xfrm>
            <a:prstGeom prst="line">
              <a:avLst/>
            </a:prstGeom>
            <a:ln>
              <a:solidFill>
                <a:schemeClr val="accent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cxnSp>
          <p:nvCxnSpPr>
            <p:cNvPr id="125" name="Straight Connector 124"/>
            <p:cNvCxnSpPr/>
            <p:nvPr/>
          </p:nvCxnSpPr>
          <p:spPr>
            <a:xfrm>
              <a:off x="2067019" y="3423447"/>
              <a:ext cx="225659" cy="0"/>
            </a:xfrm>
            <a:prstGeom prst="line">
              <a:avLst/>
            </a:prstGeom>
            <a:ln>
              <a:solidFill>
                <a:schemeClr val="accent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cxnSp>
          <p:nvCxnSpPr>
            <p:cNvPr id="126" name="Straight Connector 125"/>
            <p:cNvCxnSpPr/>
            <p:nvPr/>
          </p:nvCxnSpPr>
          <p:spPr>
            <a:xfrm>
              <a:off x="3238591" y="3423447"/>
              <a:ext cx="225659" cy="0"/>
            </a:xfrm>
            <a:prstGeom prst="line">
              <a:avLst/>
            </a:prstGeom>
            <a:ln>
              <a:solidFill>
                <a:schemeClr val="accent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cxnSp>
          <p:nvCxnSpPr>
            <p:cNvPr id="127" name="Straight Connector 126"/>
            <p:cNvCxnSpPr/>
            <p:nvPr/>
          </p:nvCxnSpPr>
          <p:spPr>
            <a:xfrm>
              <a:off x="3502350" y="3423447"/>
              <a:ext cx="205145" cy="0"/>
            </a:xfrm>
            <a:prstGeom prst="line">
              <a:avLst/>
            </a:prstGeom>
            <a:ln>
              <a:solidFill>
                <a:schemeClr val="accent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cxnSp>
          <p:nvCxnSpPr>
            <p:cNvPr id="128" name="Straight Connector 127"/>
            <p:cNvCxnSpPr/>
            <p:nvPr/>
          </p:nvCxnSpPr>
          <p:spPr>
            <a:xfrm>
              <a:off x="3791043" y="3423447"/>
              <a:ext cx="225659" cy="0"/>
            </a:xfrm>
            <a:prstGeom prst="line">
              <a:avLst/>
            </a:prstGeom>
            <a:ln>
              <a:solidFill>
                <a:schemeClr val="accent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cxnSp>
          <p:nvCxnSpPr>
            <p:cNvPr id="129" name="Straight Connector 128"/>
            <p:cNvCxnSpPr/>
            <p:nvPr/>
          </p:nvCxnSpPr>
          <p:spPr>
            <a:xfrm>
              <a:off x="4098783" y="3410747"/>
              <a:ext cx="225659" cy="0"/>
            </a:xfrm>
            <a:prstGeom prst="line">
              <a:avLst/>
            </a:prstGeom>
            <a:ln>
              <a:solidFill>
                <a:schemeClr val="accent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cxnSp>
          <p:nvCxnSpPr>
            <p:cNvPr id="130" name="Straight Connector 129"/>
            <p:cNvCxnSpPr/>
            <p:nvPr/>
          </p:nvCxnSpPr>
          <p:spPr>
            <a:xfrm>
              <a:off x="4400407" y="3410747"/>
              <a:ext cx="225659" cy="0"/>
            </a:xfrm>
            <a:prstGeom prst="line">
              <a:avLst/>
            </a:prstGeom>
            <a:ln>
              <a:solidFill>
                <a:schemeClr val="accent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cxnSp>
          <p:nvCxnSpPr>
            <p:cNvPr id="131" name="Straight Connector 130"/>
            <p:cNvCxnSpPr/>
            <p:nvPr/>
          </p:nvCxnSpPr>
          <p:spPr>
            <a:xfrm>
              <a:off x="4686155" y="3410747"/>
              <a:ext cx="225659" cy="0"/>
            </a:xfrm>
            <a:prstGeom prst="line">
              <a:avLst/>
            </a:prstGeom>
            <a:ln>
              <a:solidFill>
                <a:schemeClr val="accent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cxnSp>
          <p:nvCxnSpPr>
            <p:cNvPr id="132" name="Straight Connector 131"/>
            <p:cNvCxnSpPr/>
            <p:nvPr/>
          </p:nvCxnSpPr>
          <p:spPr>
            <a:xfrm>
              <a:off x="4971903" y="3410747"/>
              <a:ext cx="225659" cy="0"/>
            </a:xfrm>
            <a:prstGeom prst="line">
              <a:avLst/>
            </a:prstGeom>
            <a:ln>
              <a:solidFill>
                <a:schemeClr val="accent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cxnSp>
          <p:nvCxnSpPr>
            <p:cNvPr id="133" name="Straight Connector 132"/>
            <p:cNvCxnSpPr/>
            <p:nvPr/>
          </p:nvCxnSpPr>
          <p:spPr>
            <a:xfrm>
              <a:off x="5255900" y="3410747"/>
              <a:ext cx="248225" cy="0"/>
            </a:xfrm>
            <a:prstGeom prst="line">
              <a:avLst/>
            </a:prstGeom>
            <a:ln>
              <a:solidFill>
                <a:schemeClr val="accent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cxnSp>
          <p:nvCxnSpPr>
            <p:cNvPr id="137" name="Straight Connector 136"/>
            <p:cNvCxnSpPr/>
            <p:nvPr/>
          </p:nvCxnSpPr>
          <p:spPr>
            <a:xfrm>
              <a:off x="5575159" y="3410747"/>
              <a:ext cx="225659" cy="0"/>
            </a:xfrm>
            <a:prstGeom prst="line">
              <a:avLst/>
            </a:prstGeom>
            <a:ln>
              <a:solidFill>
                <a:schemeClr val="accent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cxnSp>
          <p:nvCxnSpPr>
            <p:cNvPr id="143" name="Straight Connector 142"/>
            <p:cNvCxnSpPr/>
            <p:nvPr/>
          </p:nvCxnSpPr>
          <p:spPr>
            <a:xfrm>
              <a:off x="555635" y="4343328"/>
              <a:ext cx="225659" cy="0"/>
            </a:xfrm>
            <a:prstGeom prst="line">
              <a:avLst/>
            </a:prstGeom>
            <a:ln>
              <a:solidFill>
                <a:schemeClr val="accent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cxnSp>
          <p:nvCxnSpPr>
            <p:cNvPr id="144" name="Straight Connector 143"/>
            <p:cNvCxnSpPr/>
            <p:nvPr/>
          </p:nvCxnSpPr>
          <p:spPr>
            <a:xfrm>
              <a:off x="857259" y="4343328"/>
              <a:ext cx="225659" cy="0"/>
            </a:xfrm>
            <a:prstGeom prst="line">
              <a:avLst/>
            </a:prstGeom>
            <a:ln>
              <a:solidFill>
                <a:schemeClr val="accent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cxnSp>
          <p:nvCxnSpPr>
            <p:cNvPr id="145" name="Straight Connector 144"/>
            <p:cNvCxnSpPr/>
            <p:nvPr/>
          </p:nvCxnSpPr>
          <p:spPr>
            <a:xfrm>
              <a:off x="1143007" y="4343328"/>
              <a:ext cx="225659" cy="0"/>
            </a:xfrm>
            <a:prstGeom prst="line">
              <a:avLst/>
            </a:prstGeom>
            <a:ln>
              <a:solidFill>
                <a:schemeClr val="accent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cxnSp>
          <p:nvCxnSpPr>
            <p:cNvPr id="146" name="Straight Connector 145"/>
            <p:cNvCxnSpPr/>
            <p:nvPr/>
          </p:nvCxnSpPr>
          <p:spPr>
            <a:xfrm>
              <a:off x="1428755" y="4343328"/>
              <a:ext cx="225659" cy="0"/>
            </a:xfrm>
            <a:prstGeom prst="line">
              <a:avLst/>
            </a:prstGeom>
            <a:ln>
              <a:solidFill>
                <a:schemeClr val="accent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cxnSp>
          <p:nvCxnSpPr>
            <p:cNvPr id="147" name="Straight Connector 146"/>
            <p:cNvCxnSpPr/>
            <p:nvPr/>
          </p:nvCxnSpPr>
          <p:spPr>
            <a:xfrm>
              <a:off x="1712752" y="4343328"/>
              <a:ext cx="248225" cy="0"/>
            </a:xfrm>
            <a:prstGeom prst="line">
              <a:avLst/>
            </a:prstGeom>
            <a:ln>
              <a:solidFill>
                <a:schemeClr val="accent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cxnSp>
          <p:nvCxnSpPr>
            <p:cNvPr id="148" name="Straight Connector 147"/>
            <p:cNvCxnSpPr/>
            <p:nvPr/>
          </p:nvCxnSpPr>
          <p:spPr>
            <a:xfrm>
              <a:off x="2320935" y="4343328"/>
              <a:ext cx="225659" cy="0"/>
            </a:xfrm>
            <a:prstGeom prst="line">
              <a:avLst/>
            </a:prstGeom>
            <a:ln>
              <a:solidFill>
                <a:schemeClr val="accent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cxnSp>
          <p:nvCxnSpPr>
            <p:cNvPr id="149" name="Straight Connector 148"/>
            <p:cNvCxnSpPr/>
            <p:nvPr/>
          </p:nvCxnSpPr>
          <p:spPr>
            <a:xfrm>
              <a:off x="2613035" y="4343328"/>
              <a:ext cx="225659" cy="0"/>
            </a:xfrm>
            <a:prstGeom prst="line">
              <a:avLst/>
            </a:prstGeom>
            <a:ln>
              <a:solidFill>
                <a:schemeClr val="accent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cxnSp>
          <p:nvCxnSpPr>
            <p:cNvPr id="150" name="Straight Connector 149"/>
            <p:cNvCxnSpPr/>
            <p:nvPr/>
          </p:nvCxnSpPr>
          <p:spPr>
            <a:xfrm>
              <a:off x="2917835" y="4330628"/>
              <a:ext cx="225659" cy="0"/>
            </a:xfrm>
            <a:prstGeom prst="line">
              <a:avLst/>
            </a:prstGeom>
            <a:ln>
              <a:solidFill>
                <a:schemeClr val="accent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cxnSp>
          <p:nvCxnSpPr>
            <p:cNvPr id="151" name="Straight Connector 150"/>
            <p:cNvCxnSpPr/>
            <p:nvPr/>
          </p:nvCxnSpPr>
          <p:spPr>
            <a:xfrm>
              <a:off x="2032011" y="4343328"/>
              <a:ext cx="225659" cy="0"/>
            </a:xfrm>
            <a:prstGeom prst="line">
              <a:avLst/>
            </a:prstGeom>
            <a:ln>
              <a:solidFill>
                <a:schemeClr val="accent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cxnSp>
          <p:nvCxnSpPr>
            <p:cNvPr id="152" name="Straight Connector 151"/>
            <p:cNvCxnSpPr/>
            <p:nvPr/>
          </p:nvCxnSpPr>
          <p:spPr>
            <a:xfrm>
              <a:off x="3203583" y="4343328"/>
              <a:ext cx="225659" cy="0"/>
            </a:xfrm>
            <a:prstGeom prst="line">
              <a:avLst/>
            </a:prstGeom>
            <a:ln>
              <a:solidFill>
                <a:schemeClr val="accent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cxnSp>
          <p:nvCxnSpPr>
            <p:cNvPr id="153" name="Straight Connector 152"/>
            <p:cNvCxnSpPr/>
            <p:nvPr/>
          </p:nvCxnSpPr>
          <p:spPr>
            <a:xfrm>
              <a:off x="3467342" y="4343328"/>
              <a:ext cx="205145" cy="0"/>
            </a:xfrm>
            <a:prstGeom prst="line">
              <a:avLst/>
            </a:prstGeom>
            <a:ln>
              <a:solidFill>
                <a:schemeClr val="accent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cxnSp>
          <p:nvCxnSpPr>
            <p:cNvPr id="158" name="Straight Connector 157"/>
            <p:cNvCxnSpPr/>
            <p:nvPr/>
          </p:nvCxnSpPr>
          <p:spPr>
            <a:xfrm>
              <a:off x="3756035" y="4343328"/>
              <a:ext cx="225659" cy="0"/>
            </a:xfrm>
            <a:prstGeom prst="line">
              <a:avLst/>
            </a:prstGeom>
            <a:ln>
              <a:solidFill>
                <a:schemeClr val="accent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cxnSp>
          <p:nvCxnSpPr>
            <p:cNvPr id="159" name="Straight Connector 158"/>
            <p:cNvCxnSpPr/>
            <p:nvPr/>
          </p:nvCxnSpPr>
          <p:spPr>
            <a:xfrm>
              <a:off x="4063775" y="4330628"/>
              <a:ext cx="225659" cy="0"/>
            </a:xfrm>
            <a:prstGeom prst="line">
              <a:avLst/>
            </a:prstGeom>
            <a:ln>
              <a:solidFill>
                <a:schemeClr val="accent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cxnSp>
          <p:nvCxnSpPr>
            <p:cNvPr id="160" name="Straight Connector 159"/>
            <p:cNvCxnSpPr/>
            <p:nvPr/>
          </p:nvCxnSpPr>
          <p:spPr>
            <a:xfrm>
              <a:off x="4365399" y="4330628"/>
              <a:ext cx="225659" cy="0"/>
            </a:xfrm>
            <a:prstGeom prst="line">
              <a:avLst/>
            </a:prstGeom>
            <a:ln>
              <a:solidFill>
                <a:schemeClr val="accent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cxnSp>
          <p:nvCxnSpPr>
            <p:cNvPr id="161" name="Straight Connector 160"/>
            <p:cNvCxnSpPr/>
            <p:nvPr/>
          </p:nvCxnSpPr>
          <p:spPr>
            <a:xfrm>
              <a:off x="4651147" y="4330628"/>
              <a:ext cx="225659" cy="0"/>
            </a:xfrm>
            <a:prstGeom prst="line">
              <a:avLst/>
            </a:prstGeom>
            <a:ln>
              <a:solidFill>
                <a:schemeClr val="accent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cxnSp>
          <p:nvCxnSpPr>
            <p:cNvPr id="162" name="Straight Connector 161"/>
            <p:cNvCxnSpPr/>
            <p:nvPr/>
          </p:nvCxnSpPr>
          <p:spPr>
            <a:xfrm>
              <a:off x="4936895" y="4330628"/>
              <a:ext cx="225659" cy="0"/>
            </a:xfrm>
            <a:prstGeom prst="line">
              <a:avLst/>
            </a:prstGeom>
            <a:ln>
              <a:solidFill>
                <a:schemeClr val="accent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cxnSp>
          <p:nvCxnSpPr>
            <p:cNvPr id="163" name="Straight Connector 162"/>
            <p:cNvCxnSpPr/>
            <p:nvPr/>
          </p:nvCxnSpPr>
          <p:spPr>
            <a:xfrm>
              <a:off x="5220892" y="4330628"/>
              <a:ext cx="248225" cy="0"/>
            </a:xfrm>
            <a:prstGeom prst="line">
              <a:avLst/>
            </a:prstGeom>
            <a:ln>
              <a:solidFill>
                <a:schemeClr val="accent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cxnSp>
          <p:nvCxnSpPr>
            <p:cNvPr id="167" name="Straight Connector 166"/>
            <p:cNvCxnSpPr/>
            <p:nvPr/>
          </p:nvCxnSpPr>
          <p:spPr>
            <a:xfrm>
              <a:off x="5540151" y="4330628"/>
              <a:ext cx="225659" cy="0"/>
            </a:xfrm>
            <a:prstGeom prst="line">
              <a:avLst/>
            </a:prstGeom>
            <a:ln>
              <a:solidFill>
                <a:schemeClr val="accent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grpSp>
          <p:nvGrpSpPr>
            <p:cNvPr id="172" name="Group 171"/>
            <p:cNvGrpSpPr/>
            <p:nvPr/>
          </p:nvGrpSpPr>
          <p:grpSpPr>
            <a:xfrm>
              <a:off x="567537" y="3883826"/>
              <a:ext cx="1372798" cy="12700"/>
              <a:chOff x="646734" y="2946400"/>
              <a:chExt cx="1372798" cy="12700"/>
            </a:xfrm>
          </p:grpSpPr>
          <p:cxnSp>
            <p:nvCxnSpPr>
              <p:cNvPr id="173" name="Straight Connector 172"/>
              <p:cNvCxnSpPr/>
              <p:nvPr/>
            </p:nvCxnSpPr>
            <p:spPr>
              <a:xfrm>
                <a:off x="925387" y="2952750"/>
                <a:ext cx="205145" cy="0"/>
              </a:xfrm>
              <a:prstGeom prst="line">
                <a:avLst/>
              </a:prstGeom>
              <a:ln w="19050">
                <a:solidFill>
                  <a:schemeClr val="accent5">
                    <a:lumMod val="40000"/>
                    <a:lumOff val="60000"/>
                  </a:schemeClr>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74" name="Straight Connector 173"/>
              <p:cNvCxnSpPr/>
              <p:nvPr/>
            </p:nvCxnSpPr>
            <p:spPr>
              <a:xfrm>
                <a:off x="646734" y="2955925"/>
                <a:ext cx="205145" cy="0"/>
              </a:xfrm>
              <a:prstGeom prst="line">
                <a:avLst/>
              </a:prstGeom>
              <a:ln w="19050">
                <a:solidFill>
                  <a:schemeClr val="accent5">
                    <a:lumMod val="40000"/>
                    <a:lumOff val="60000"/>
                  </a:schemeClr>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75" name="Straight Connector 174"/>
              <p:cNvCxnSpPr/>
              <p:nvPr/>
            </p:nvCxnSpPr>
            <p:spPr>
              <a:xfrm>
                <a:off x="1204787" y="2959100"/>
                <a:ext cx="205145" cy="0"/>
              </a:xfrm>
              <a:prstGeom prst="line">
                <a:avLst/>
              </a:prstGeom>
              <a:ln w="19050">
                <a:solidFill>
                  <a:schemeClr val="accent5">
                    <a:lumMod val="40000"/>
                    <a:lumOff val="60000"/>
                  </a:schemeClr>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76" name="Straight Connector 175"/>
              <p:cNvCxnSpPr/>
              <p:nvPr/>
            </p:nvCxnSpPr>
            <p:spPr>
              <a:xfrm>
                <a:off x="1509587" y="2949575"/>
                <a:ext cx="205145" cy="0"/>
              </a:xfrm>
              <a:prstGeom prst="line">
                <a:avLst/>
              </a:prstGeom>
              <a:ln w="19050">
                <a:solidFill>
                  <a:schemeClr val="accent5">
                    <a:lumMod val="40000"/>
                    <a:lumOff val="60000"/>
                  </a:schemeClr>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77" name="Straight Connector 176"/>
              <p:cNvCxnSpPr/>
              <p:nvPr/>
            </p:nvCxnSpPr>
            <p:spPr>
              <a:xfrm>
                <a:off x="1814387" y="2946400"/>
                <a:ext cx="205145" cy="0"/>
              </a:xfrm>
              <a:prstGeom prst="line">
                <a:avLst/>
              </a:prstGeom>
              <a:ln w="19050">
                <a:solidFill>
                  <a:schemeClr val="accent5">
                    <a:lumMod val="40000"/>
                    <a:lumOff val="60000"/>
                  </a:schemeClr>
                </a:solidFill>
                <a:prstDash val="dash"/>
              </a:ln>
              <a:effectLst/>
            </p:spPr>
            <p:style>
              <a:lnRef idx="2">
                <a:schemeClr val="accent1"/>
              </a:lnRef>
              <a:fillRef idx="0">
                <a:schemeClr val="accent1"/>
              </a:fillRef>
              <a:effectRef idx="1">
                <a:schemeClr val="accent1"/>
              </a:effectRef>
              <a:fontRef idx="minor">
                <a:schemeClr val="tx1"/>
              </a:fontRef>
            </p:style>
          </p:cxnSp>
        </p:grpSp>
        <p:grpSp>
          <p:nvGrpSpPr>
            <p:cNvPr id="178" name="Group 177"/>
            <p:cNvGrpSpPr/>
            <p:nvPr/>
          </p:nvGrpSpPr>
          <p:grpSpPr>
            <a:xfrm>
              <a:off x="2040222" y="3889382"/>
              <a:ext cx="1372798" cy="12700"/>
              <a:chOff x="646734" y="2946400"/>
              <a:chExt cx="1372798" cy="12700"/>
            </a:xfrm>
          </p:grpSpPr>
          <p:cxnSp>
            <p:nvCxnSpPr>
              <p:cNvPr id="179" name="Straight Connector 178"/>
              <p:cNvCxnSpPr/>
              <p:nvPr/>
            </p:nvCxnSpPr>
            <p:spPr>
              <a:xfrm>
                <a:off x="925387" y="2952750"/>
                <a:ext cx="205145" cy="0"/>
              </a:xfrm>
              <a:prstGeom prst="line">
                <a:avLst/>
              </a:prstGeom>
              <a:ln w="19050">
                <a:solidFill>
                  <a:schemeClr val="accent5">
                    <a:lumMod val="40000"/>
                    <a:lumOff val="60000"/>
                  </a:schemeClr>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80" name="Straight Connector 179"/>
              <p:cNvCxnSpPr/>
              <p:nvPr/>
            </p:nvCxnSpPr>
            <p:spPr>
              <a:xfrm>
                <a:off x="646734" y="2955925"/>
                <a:ext cx="205145" cy="0"/>
              </a:xfrm>
              <a:prstGeom prst="line">
                <a:avLst/>
              </a:prstGeom>
              <a:ln w="19050">
                <a:solidFill>
                  <a:schemeClr val="accent5">
                    <a:lumMod val="40000"/>
                    <a:lumOff val="60000"/>
                  </a:schemeClr>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81" name="Straight Connector 180"/>
              <p:cNvCxnSpPr/>
              <p:nvPr/>
            </p:nvCxnSpPr>
            <p:spPr>
              <a:xfrm>
                <a:off x="1204787" y="2959100"/>
                <a:ext cx="205145" cy="0"/>
              </a:xfrm>
              <a:prstGeom prst="line">
                <a:avLst/>
              </a:prstGeom>
              <a:ln w="19050">
                <a:solidFill>
                  <a:schemeClr val="accent5">
                    <a:lumMod val="40000"/>
                    <a:lumOff val="60000"/>
                  </a:schemeClr>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82" name="Straight Connector 181"/>
              <p:cNvCxnSpPr/>
              <p:nvPr/>
            </p:nvCxnSpPr>
            <p:spPr>
              <a:xfrm>
                <a:off x="1509587" y="2949575"/>
                <a:ext cx="205145" cy="0"/>
              </a:xfrm>
              <a:prstGeom prst="line">
                <a:avLst/>
              </a:prstGeom>
              <a:ln w="19050">
                <a:solidFill>
                  <a:schemeClr val="accent5">
                    <a:lumMod val="40000"/>
                    <a:lumOff val="60000"/>
                  </a:schemeClr>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83" name="Straight Connector 182"/>
              <p:cNvCxnSpPr/>
              <p:nvPr/>
            </p:nvCxnSpPr>
            <p:spPr>
              <a:xfrm>
                <a:off x="1814387" y="2946400"/>
                <a:ext cx="205145" cy="0"/>
              </a:xfrm>
              <a:prstGeom prst="line">
                <a:avLst/>
              </a:prstGeom>
              <a:ln w="19050">
                <a:solidFill>
                  <a:schemeClr val="accent5">
                    <a:lumMod val="40000"/>
                    <a:lumOff val="60000"/>
                  </a:schemeClr>
                </a:solidFill>
                <a:prstDash val="dash"/>
              </a:ln>
              <a:effectLst/>
            </p:spPr>
            <p:style>
              <a:lnRef idx="2">
                <a:schemeClr val="accent1"/>
              </a:lnRef>
              <a:fillRef idx="0">
                <a:schemeClr val="accent1"/>
              </a:fillRef>
              <a:effectRef idx="1">
                <a:schemeClr val="accent1"/>
              </a:effectRef>
              <a:fontRef idx="minor">
                <a:schemeClr val="tx1"/>
              </a:fontRef>
            </p:style>
          </p:cxnSp>
        </p:grpSp>
        <p:grpSp>
          <p:nvGrpSpPr>
            <p:cNvPr id="184" name="Group 183"/>
            <p:cNvGrpSpPr/>
            <p:nvPr/>
          </p:nvGrpSpPr>
          <p:grpSpPr>
            <a:xfrm>
              <a:off x="3474807" y="3894938"/>
              <a:ext cx="1372798" cy="12700"/>
              <a:chOff x="646734" y="2946400"/>
              <a:chExt cx="1372798" cy="12700"/>
            </a:xfrm>
          </p:grpSpPr>
          <p:cxnSp>
            <p:nvCxnSpPr>
              <p:cNvPr id="185" name="Straight Connector 184"/>
              <p:cNvCxnSpPr/>
              <p:nvPr/>
            </p:nvCxnSpPr>
            <p:spPr>
              <a:xfrm>
                <a:off x="925387" y="2952750"/>
                <a:ext cx="205145" cy="0"/>
              </a:xfrm>
              <a:prstGeom prst="line">
                <a:avLst/>
              </a:prstGeom>
              <a:ln w="19050">
                <a:solidFill>
                  <a:schemeClr val="accent5">
                    <a:lumMod val="40000"/>
                    <a:lumOff val="60000"/>
                  </a:schemeClr>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86" name="Straight Connector 185"/>
              <p:cNvCxnSpPr/>
              <p:nvPr/>
            </p:nvCxnSpPr>
            <p:spPr>
              <a:xfrm>
                <a:off x="646734" y="2955925"/>
                <a:ext cx="205145" cy="0"/>
              </a:xfrm>
              <a:prstGeom prst="line">
                <a:avLst/>
              </a:prstGeom>
              <a:ln w="19050">
                <a:solidFill>
                  <a:schemeClr val="accent5">
                    <a:lumMod val="40000"/>
                    <a:lumOff val="60000"/>
                  </a:schemeClr>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87" name="Straight Connector 186"/>
              <p:cNvCxnSpPr/>
              <p:nvPr/>
            </p:nvCxnSpPr>
            <p:spPr>
              <a:xfrm>
                <a:off x="1204787" y="2959100"/>
                <a:ext cx="205145" cy="0"/>
              </a:xfrm>
              <a:prstGeom prst="line">
                <a:avLst/>
              </a:prstGeom>
              <a:ln w="19050">
                <a:solidFill>
                  <a:schemeClr val="accent5">
                    <a:lumMod val="40000"/>
                    <a:lumOff val="60000"/>
                  </a:schemeClr>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88" name="Straight Connector 187"/>
              <p:cNvCxnSpPr/>
              <p:nvPr/>
            </p:nvCxnSpPr>
            <p:spPr>
              <a:xfrm>
                <a:off x="1509587" y="2949575"/>
                <a:ext cx="205145" cy="0"/>
              </a:xfrm>
              <a:prstGeom prst="line">
                <a:avLst/>
              </a:prstGeom>
              <a:ln w="19050">
                <a:solidFill>
                  <a:schemeClr val="accent5">
                    <a:lumMod val="40000"/>
                    <a:lumOff val="60000"/>
                  </a:schemeClr>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89" name="Straight Connector 188"/>
              <p:cNvCxnSpPr/>
              <p:nvPr/>
            </p:nvCxnSpPr>
            <p:spPr>
              <a:xfrm>
                <a:off x="1814387" y="2946400"/>
                <a:ext cx="205145" cy="0"/>
              </a:xfrm>
              <a:prstGeom prst="line">
                <a:avLst/>
              </a:prstGeom>
              <a:ln w="19050">
                <a:solidFill>
                  <a:schemeClr val="accent5">
                    <a:lumMod val="40000"/>
                    <a:lumOff val="60000"/>
                  </a:schemeClr>
                </a:solidFill>
                <a:prstDash val="dash"/>
              </a:ln>
              <a:effectLst/>
            </p:spPr>
            <p:style>
              <a:lnRef idx="2">
                <a:schemeClr val="accent1"/>
              </a:lnRef>
              <a:fillRef idx="0">
                <a:schemeClr val="accent1"/>
              </a:fillRef>
              <a:effectRef idx="1">
                <a:schemeClr val="accent1"/>
              </a:effectRef>
              <a:fontRef idx="minor">
                <a:schemeClr val="tx1"/>
              </a:fontRef>
            </p:style>
          </p:cxnSp>
        </p:grpSp>
        <p:cxnSp>
          <p:nvCxnSpPr>
            <p:cNvPr id="191" name="Straight Connector 190"/>
            <p:cNvCxnSpPr/>
            <p:nvPr/>
          </p:nvCxnSpPr>
          <p:spPr>
            <a:xfrm>
              <a:off x="5237815" y="3884620"/>
              <a:ext cx="205145" cy="0"/>
            </a:xfrm>
            <a:prstGeom prst="line">
              <a:avLst/>
            </a:prstGeom>
            <a:ln w="19050">
              <a:solidFill>
                <a:schemeClr val="accent5">
                  <a:lumMod val="40000"/>
                  <a:lumOff val="60000"/>
                </a:schemeClr>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92" name="Straight Connector 191"/>
            <p:cNvCxnSpPr/>
            <p:nvPr/>
          </p:nvCxnSpPr>
          <p:spPr>
            <a:xfrm>
              <a:off x="4959162" y="3887795"/>
              <a:ext cx="205145" cy="0"/>
            </a:xfrm>
            <a:prstGeom prst="line">
              <a:avLst/>
            </a:prstGeom>
            <a:ln w="19050">
              <a:solidFill>
                <a:schemeClr val="accent5">
                  <a:lumMod val="40000"/>
                  <a:lumOff val="60000"/>
                </a:schemeClr>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93" name="Straight Connector 192"/>
            <p:cNvCxnSpPr/>
            <p:nvPr/>
          </p:nvCxnSpPr>
          <p:spPr>
            <a:xfrm>
              <a:off x="5517215" y="3890970"/>
              <a:ext cx="205145" cy="0"/>
            </a:xfrm>
            <a:prstGeom prst="line">
              <a:avLst/>
            </a:prstGeom>
            <a:ln w="19050">
              <a:solidFill>
                <a:schemeClr val="accent5">
                  <a:lumMod val="40000"/>
                  <a:lumOff val="60000"/>
                </a:schemeClr>
              </a:solidFill>
              <a:prstDash val="dash"/>
            </a:ln>
            <a:effectLst/>
          </p:spPr>
          <p:style>
            <a:lnRef idx="2">
              <a:schemeClr val="accent1"/>
            </a:lnRef>
            <a:fillRef idx="0">
              <a:schemeClr val="accent1"/>
            </a:fillRef>
            <a:effectRef idx="1">
              <a:schemeClr val="accent1"/>
            </a:effectRef>
            <a:fontRef idx="minor">
              <a:schemeClr val="tx1"/>
            </a:fontRef>
          </p:style>
        </p:cxnSp>
        <p:grpSp>
          <p:nvGrpSpPr>
            <p:cNvPr id="134" name="Group 133"/>
            <p:cNvGrpSpPr/>
            <p:nvPr/>
          </p:nvGrpSpPr>
          <p:grpSpPr>
            <a:xfrm>
              <a:off x="5900625" y="2507629"/>
              <a:ext cx="2009775" cy="12700"/>
              <a:chOff x="3840050" y="2501900"/>
              <a:chExt cx="2009775" cy="12700"/>
            </a:xfrm>
          </p:grpSpPr>
          <p:cxnSp>
            <p:nvCxnSpPr>
              <p:cNvPr id="135" name="Straight Connector 134"/>
              <p:cNvCxnSpPr/>
              <p:nvPr/>
            </p:nvCxnSpPr>
            <p:spPr>
              <a:xfrm>
                <a:off x="3840050" y="2514600"/>
                <a:ext cx="225659" cy="0"/>
              </a:xfrm>
              <a:prstGeom prst="line">
                <a:avLst/>
              </a:prstGeom>
              <a:ln>
                <a:solidFill>
                  <a:schemeClr val="accent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cxnSp>
            <p:nvCxnSpPr>
              <p:cNvPr id="136" name="Straight Connector 135"/>
              <p:cNvCxnSpPr/>
              <p:nvPr/>
            </p:nvCxnSpPr>
            <p:spPr>
              <a:xfrm>
                <a:off x="4147790" y="2501900"/>
                <a:ext cx="225659" cy="0"/>
              </a:xfrm>
              <a:prstGeom prst="line">
                <a:avLst/>
              </a:prstGeom>
              <a:ln>
                <a:solidFill>
                  <a:schemeClr val="accent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cxnSp>
            <p:nvCxnSpPr>
              <p:cNvPr id="138" name="Straight Connector 137"/>
              <p:cNvCxnSpPr/>
              <p:nvPr/>
            </p:nvCxnSpPr>
            <p:spPr>
              <a:xfrm>
                <a:off x="4449414" y="2501900"/>
                <a:ext cx="225659" cy="0"/>
              </a:xfrm>
              <a:prstGeom prst="line">
                <a:avLst/>
              </a:prstGeom>
              <a:ln>
                <a:solidFill>
                  <a:schemeClr val="accent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cxnSp>
            <p:nvCxnSpPr>
              <p:cNvPr id="139" name="Straight Connector 138"/>
              <p:cNvCxnSpPr/>
              <p:nvPr/>
            </p:nvCxnSpPr>
            <p:spPr>
              <a:xfrm>
                <a:off x="4735162" y="2501900"/>
                <a:ext cx="225659" cy="0"/>
              </a:xfrm>
              <a:prstGeom prst="line">
                <a:avLst/>
              </a:prstGeom>
              <a:ln>
                <a:solidFill>
                  <a:schemeClr val="accent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cxnSp>
            <p:nvCxnSpPr>
              <p:cNvPr id="140" name="Straight Connector 139"/>
              <p:cNvCxnSpPr/>
              <p:nvPr/>
            </p:nvCxnSpPr>
            <p:spPr>
              <a:xfrm>
                <a:off x="5020910" y="2501900"/>
                <a:ext cx="225659" cy="0"/>
              </a:xfrm>
              <a:prstGeom prst="line">
                <a:avLst/>
              </a:prstGeom>
              <a:ln>
                <a:solidFill>
                  <a:schemeClr val="accent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cxnSp>
            <p:nvCxnSpPr>
              <p:cNvPr id="141" name="Straight Connector 140"/>
              <p:cNvCxnSpPr/>
              <p:nvPr/>
            </p:nvCxnSpPr>
            <p:spPr>
              <a:xfrm>
                <a:off x="5304907" y="2501900"/>
                <a:ext cx="248225" cy="0"/>
              </a:xfrm>
              <a:prstGeom prst="line">
                <a:avLst/>
              </a:prstGeom>
              <a:ln>
                <a:solidFill>
                  <a:schemeClr val="accent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cxnSp>
            <p:nvCxnSpPr>
              <p:cNvPr id="142" name="Straight Connector 141"/>
              <p:cNvCxnSpPr/>
              <p:nvPr/>
            </p:nvCxnSpPr>
            <p:spPr>
              <a:xfrm>
                <a:off x="5624166" y="2501900"/>
                <a:ext cx="225659" cy="0"/>
              </a:xfrm>
              <a:prstGeom prst="line">
                <a:avLst/>
              </a:prstGeom>
              <a:ln>
                <a:solidFill>
                  <a:schemeClr val="accent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grpSp>
        <p:grpSp>
          <p:nvGrpSpPr>
            <p:cNvPr id="154" name="Group 153"/>
            <p:cNvGrpSpPr/>
            <p:nvPr/>
          </p:nvGrpSpPr>
          <p:grpSpPr>
            <a:xfrm>
              <a:off x="5853087" y="3405609"/>
              <a:ext cx="2009775" cy="12700"/>
              <a:chOff x="3840050" y="2501900"/>
              <a:chExt cx="2009775" cy="12700"/>
            </a:xfrm>
          </p:grpSpPr>
          <p:cxnSp>
            <p:nvCxnSpPr>
              <p:cNvPr id="155" name="Straight Connector 154"/>
              <p:cNvCxnSpPr/>
              <p:nvPr/>
            </p:nvCxnSpPr>
            <p:spPr>
              <a:xfrm>
                <a:off x="3840050" y="2514600"/>
                <a:ext cx="225659" cy="0"/>
              </a:xfrm>
              <a:prstGeom prst="line">
                <a:avLst/>
              </a:prstGeom>
              <a:ln>
                <a:solidFill>
                  <a:schemeClr val="accent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cxnSp>
            <p:nvCxnSpPr>
              <p:cNvPr id="164" name="Straight Connector 163"/>
              <p:cNvCxnSpPr/>
              <p:nvPr/>
            </p:nvCxnSpPr>
            <p:spPr>
              <a:xfrm>
                <a:off x="4147790" y="2501900"/>
                <a:ext cx="225659" cy="0"/>
              </a:xfrm>
              <a:prstGeom prst="line">
                <a:avLst/>
              </a:prstGeom>
              <a:ln>
                <a:solidFill>
                  <a:schemeClr val="accent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cxnSp>
            <p:nvCxnSpPr>
              <p:cNvPr id="165" name="Straight Connector 164"/>
              <p:cNvCxnSpPr/>
              <p:nvPr/>
            </p:nvCxnSpPr>
            <p:spPr>
              <a:xfrm>
                <a:off x="4449414" y="2501900"/>
                <a:ext cx="225659" cy="0"/>
              </a:xfrm>
              <a:prstGeom prst="line">
                <a:avLst/>
              </a:prstGeom>
              <a:ln>
                <a:solidFill>
                  <a:schemeClr val="accent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cxnSp>
            <p:nvCxnSpPr>
              <p:cNvPr id="166" name="Straight Connector 165"/>
              <p:cNvCxnSpPr/>
              <p:nvPr/>
            </p:nvCxnSpPr>
            <p:spPr>
              <a:xfrm>
                <a:off x="4735162" y="2501900"/>
                <a:ext cx="225659" cy="0"/>
              </a:xfrm>
              <a:prstGeom prst="line">
                <a:avLst/>
              </a:prstGeom>
              <a:ln>
                <a:solidFill>
                  <a:schemeClr val="accent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cxnSp>
            <p:nvCxnSpPr>
              <p:cNvPr id="168" name="Straight Connector 167"/>
              <p:cNvCxnSpPr/>
              <p:nvPr/>
            </p:nvCxnSpPr>
            <p:spPr>
              <a:xfrm>
                <a:off x="5020910" y="2501900"/>
                <a:ext cx="225659" cy="0"/>
              </a:xfrm>
              <a:prstGeom prst="line">
                <a:avLst/>
              </a:prstGeom>
              <a:ln>
                <a:solidFill>
                  <a:schemeClr val="accent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cxnSp>
            <p:nvCxnSpPr>
              <p:cNvPr id="169" name="Straight Connector 168"/>
              <p:cNvCxnSpPr/>
              <p:nvPr/>
            </p:nvCxnSpPr>
            <p:spPr>
              <a:xfrm>
                <a:off x="5304907" y="2501900"/>
                <a:ext cx="248225" cy="0"/>
              </a:xfrm>
              <a:prstGeom prst="line">
                <a:avLst/>
              </a:prstGeom>
              <a:ln>
                <a:solidFill>
                  <a:schemeClr val="accent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cxnSp>
            <p:nvCxnSpPr>
              <p:cNvPr id="170" name="Straight Connector 169"/>
              <p:cNvCxnSpPr/>
              <p:nvPr/>
            </p:nvCxnSpPr>
            <p:spPr>
              <a:xfrm>
                <a:off x="5624166" y="2501900"/>
                <a:ext cx="225659" cy="0"/>
              </a:xfrm>
              <a:prstGeom prst="line">
                <a:avLst/>
              </a:prstGeom>
              <a:ln>
                <a:solidFill>
                  <a:schemeClr val="accent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grpSp>
        <p:grpSp>
          <p:nvGrpSpPr>
            <p:cNvPr id="171" name="Group 170"/>
            <p:cNvGrpSpPr/>
            <p:nvPr/>
          </p:nvGrpSpPr>
          <p:grpSpPr>
            <a:xfrm>
              <a:off x="5913822" y="2944032"/>
              <a:ext cx="1372798" cy="12700"/>
              <a:chOff x="646734" y="2946400"/>
              <a:chExt cx="1372798" cy="12700"/>
            </a:xfrm>
          </p:grpSpPr>
          <p:cxnSp>
            <p:nvCxnSpPr>
              <p:cNvPr id="190" name="Straight Connector 189"/>
              <p:cNvCxnSpPr/>
              <p:nvPr/>
            </p:nvCxnSpPr>
            <p:spPr>
              <a:xfrm>
                <a:off x="925387" y="2952750"/>
                <a:ext cx="205145" cy="0"/>
              </a:xfrm>
              <a:prstGeom prst="line">
                <a:avLst/>
              </a:prstGeom>
              <a:ln w="19050">
                <a:solidFill>
                  <a:schemeClr val="accent5">
                    <a:lumMod val="40000"/>
                    <a:lumOff val="60000"/>
                  </a:schemeClr>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94" name="Straight Connector 193"/>
              <p:cNvCxnSpPr/>
              <p:nvPr/>
            </p:nvCxnSpPr>
            <p:spPr>
              <a:xfrm>
                <a:off x="646734" y="2955925"/>
                <a:ext cx="205145" cy="0"/>
              </a:xfrm>
              <a:prstGeom prst="line">
                <a:avLst/>
              </a:prstGeom>
              <a:ln w="19050">
                <a:solidFill>
                  <a:schemeClr val="accent5">
                    <a:lumMod val="40000"/>
                    <a:lumOff val="60000"/>
                  </a:schemeClr>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95" name="Straight Connector 194"/>
              <p:cNvCxnSpPr/>
              <p:nvPr/>
            </p:nvCxnSpPr>
            <p:spPr>
              <a:xfrm>
                <a:off x="1204787" y="2959100"/>
                <a:ext cx="205145" cy="0"/>
              </a:xfrm>
              <a:prstGeom prst="line">
                <a:avLst/>
              </a:prstGeom>
              <a:ln w="19050">
                <a:solidFill>
                  <a:schemeClr val="accent5">
                    <a:lumMod val="40000"/>
                    <a:lumOff val="60000"/>
                  </a:schemeClr>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96" name="Straight Connector 195"/>
              <p:cNvCxnSpPr/>
              <p:nvPr/>
            </p:nvCxnSpPr>
            <p:spPr>
              <a:xfrm>
                <a:off x="1509587" y="2949575"/>
                <a:ext cx="205145" cy="0"/>
              </a:xfrm>
              <a:prstGeom prst="line">
                <a:avLst/>
              </a:prstGeom>
              <a:ln w="19050">
                <a:solidFill>
                  <a:schemeClr val="accent5">
                    <a:lumMod val="40000"/>
                    <a:lumOff val="60000"/>
                  </a:schemeClr>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97" name="Straight Connector 196"/>
              <p:cNvCxnSpPr/>
              <p:nvPr/>
            </p:nvCxnSpPr>
            <p:spPr>
              <a:xfrm>
                <a:off x="1814387" y="2946400"/>
                <a:ext cx="205145" cy="0"/>
              </a:xfrm>
              <a:prstGeom prst="line">
                <a:avLst/>
              </a:prstGeom>
              <a:ln w="19050">
                <a:solidFill>
                  <a:schemeClr val="accent5">
                    <a:lumMod val="40000"/>
                    <a:lumOff val="60000"/>
                  </a:schemeClr>
                </a:solidFill>
                <a:prstDash val="dash"/>
              </a:ln>
              <a:effectLst/>
            </p:spPr>
            <p:style>
              <a:lnRef idx="2">
                <a:schemeClr val="accent1"/>
              </a:lnRef>
              <a:fillRef idx="0">
                <a:schemeClr val="accent1"/>
              </a:fillRef>
              <a:effectRef idx="1">
                <a:schemeClr val="accent1"/>
              </a:effectRef>
              <a:fontRef idx="minor">
                <a:schemeClr val="tx1"/>
              </a:fontRef>
            </p:style>
          </p:cxnSp>
        </p:grpSp>
        <p:cxnSp>
          <p:nvCxnSpPr>
            <p:cNvPr id="198" name="Straight Connector 197"/>
            <p:cNvCxnSpPr/>
            <p:nvPr/>
          </p:nvCxnSpPr>
          <p:spPr>
            <a:xfrm>
              <a:off x="7408562" y="2960714"/>
              <a:ext cx="205145" cy="0"/>
            </a:xfrm>
            <a:prstGeom prst="line">
              <a:avLst/>
            </a:prstGeom>
            <a:ln w="19050">
              <a:solidFill>
                <a:schemeClr val="accent5">
                  <a:lumMod val="40000"/>
                  <a:lumOff val="60000"/>
                </a:schemeClr>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99" name="Straight Connector 198"/>
            <p:cNvCxnSpPr/>
            <p:nvPr/>
          </p:nvCxnSpPr>
          <p:spPr>
            <a:xfrm>
              <a:off x="7684741" y="2960714"/>
              <a:ext cx="205145" cy="0"/>
            </a:xfrm>
            <a:prstGeom prst="line">
              <a:avLst/>
            </a:prstGeom>
            <a:ln w="19050">
              <a:solidFill>
                <a:schemeClr val="accent5">
                  <a:lumMod val="40000"/>
                  <a:lumOff val="60000"/>
                </a:schemeClr>
              </a:solidFill>
              <a:prstDash val="dash"/>
            </a:ln>
            <a:effectLst/>
          </p:spPr>
          <p:style>
            <a:lnRef idx="2">
              <a:schemeClr val="accent1"/>
            </a:lnRef>
            <a:fillRef idx="0">
              <a:schemeClr val="accent1"/>
            </a:fillRef>
            <a:effectRef idx="1">
              <a:schemeClr val="accent1"/>
            </a:effectRef>
            <a:fontRef idx="minor">
              <a:schemeClr val="tx1"/>
            </a:fontRef>
          </p:style>
        </p:cxnSp>
        <p:grpSp>
          <p:nvGrpSpPr>
            <p:cNvPr id="157" name="Group 156"/>
            <p:cNvGrpSpPr/>
            <p:nvPr/>
          </p:nvGrpSpPr>
          <p:grpSpPr>
            <a:xfrm>
              <a:off x="5853087" y="4335476"/>
              <a:ext cx="2009775" cy="12700"/>
              <a:chOff x="3840050" y="2501900"/>
              <a:chExt cx="2009775" cy="12700"/>
            </a:xfrm>
          </p:grpSpPr>
          <p:cxnSp>
            <p:nvCxnSpPr>
              <p:cNvPr id="200" name="Straight Connector 199"/>
              <p:cNvCxnSpPr/>
              <p:nvPr/>
            </p:nvCxnSpPr>
            <p:spPr>
              <a:xfrm>
                <a:off x="3840050" y="2514600"/>
                <a:ext cx="225659" cy="0"/>
              </a:xfrm>
              <a:prstGeom prst="line">
                <a:avLst/>
              </a:prstGeom>
              <a:ln>
                <a:solidFill>
                  <a:schemeClr val="accent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cxnSp>
            <p:nvCxnSpPr>
              <p:cNvPr id="201" name="Straight Connector 200"/>
              <p:cNvCxnSpPr/>
              <p:nvPr/>
            </p:nvCxnSpPr>
            <p:spPr>
              <a:xfrm>
                <a:off x="4147790" y="2501900"/>
                <a:ext cx="225659" cy="0"/>
              </a:xfrm>
              <a:prstGeom prst="line">
                <a:avLst/>
              </a:prstGeom>
              <a:ln>
                <a:solidFill>
                  <a:schemeClr val="accent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cxnSp>
            <p:nvCxnSpPr>
              <p:cNvPr id="202" name="Straight Connector 201"/>
              <p:cNvCxnSpPr/>
              <p:nvPr/>
            </p:nvCxnSpPr>
            <p:spPr>
              <a:xfrm>
                <a:off x="4449414" y="2501900"/>
                <a:ext cx="225659" cy="0"/>
              </a:xfrm>
              <a:prstGeom prst="line">
                <a:avLst/>
              </a:prstGeom>
              <a:ln>
                <a:solidFill>
                  <a:schemeClr val="accent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cxnSp>
            <p:nvCxnSpPr>
              <p:cNvPr id="203" name="Straight Connector 202"/>
              <p:cNvCxnSpPr/>
              <p:nvPr/>
            </p:nvCxnSpPr>
            <p:spPr>
              <a:xfrm>
                <a:off x="4735162" y="2501900"/>
                <a:ext cx="225659" cy="0"/>
              </a:xfrm>
              <a:prstGeom prst="line">
                <a:avLst/>
              </a:prstGeom>
              <a:ln>
                <a:solidFill>
                  <a:schemeClr val="accent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cxnSp>
            <p:nvCxnSpPr>
              <p:cNvPr id="204" name="Straight Connector 203"/>
              <p:cNvCxnSpPr/>
              <p:nvPr/>
            </p:nvCxnSpPr>
            <p:spPr>
              <a:xfrm>
                <a:off x="5020910" y="2501900"/>
                <a:ext cx="225659" cy="0"/>
              </a:xfrm>
              <a:prstGeom prst="line">
                <a:avLst/>
              </a:prstGeom>
              <a:ln>
                <a:solidFill>
                  <a:schemeClr val="accent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cxnSp>
            <p:nvCxnSpPr>
              <p:cNvPr id="205" name="Straight Connector 204"/>
              <p:cNvCxnSpPr/>
              <p:nvPr/>
            </p:nvCxnSpPr>
            <p:spPr>
              <a:xfrm>
                <a:off x="5304907" y="2501900"/>
                <a:ext cx="248225" cy="0"/>
              </a:xfrm>
              <a:prstGeom prst="line">
                <a:avLst/>
              </a:prstGeom>
              <a:ln>
                <a:solidFill>
                  <a:schemeClr val="accent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cxnSp>
            <p:nvCxnSpPr>
              <p:cNvPr id="206" name="Straight Connector 205"/>
              <p:cNvCxnSpPr/>
              <p:nvPr/>
            </p:nvCxnSpPr>
            <p:spPr>
              <a:xfrm>
                <a:off x="5624166" y="2501900"/>
                <a:ext cx="225659" cy="0"/>
              </a:xfrm>
              <a:prstGeom prst="line">
                <a:avLst/>
              </a:prstGeom>
              <a:ln>
                <a:solidFill>
                  <a:schemeClr val="accent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grpSp>
        <p:cxnSp>
          <p:nvCxnSpPr>
            <p:cNvPr id="208" name="Straight Connector 207"/>
            <p:cNvCxnSpPr/>
            <p:nvPr/>
          </p:nvCxnSpPr>
          <p:spPr>
            <a:xfrm>
              <a:off x="6152761" y="3888588"/>
              <a:ext cx="205145" cy="0"/>
            </a:xfrm>
            <a:prstGeom prst="line">
              <a:avLst/>
            </a:prstGeom>
            <a:ln w="19050">
              <a:solidFill>
                <a:schemeClr val="accent5">
                  <a:lumMod val="40000"/>
                  <a:lumOff val="60000"/>
                </a:schemeClr>
              </a:solidFill>
              <a:prstDash val="dash"/>
            </a:ln>
            <a:effectLst/>
          </p:spPr>
          <p:style>
            <a:lnRef idx="2">
              <a:schemeClr val="accent1"/>
            </a:lnRef>
            <a:fillRef idx="0">
              <a:schemeClr val="accent1"/>
            </a:fillRef>
            <a:effectRef idx="1">
              <a:schemeClr val="accent1"/>
            </a:effectRef>
            <a:fontRef idx="minor">
              <a:schemeClr val="tx1"/>
            </a:fontRef>
          </p:style>
        </p:cxnSp>
        <p:cxnSp>
          <p:nvCxnSpPr>
            <p:cNvPr id="209" name="Straight Connector 208"/>
            <p:cNvCxnSpPr/>
            <p:nvPr/>
          </p:nvCxnSpPr>
          <p:spPr>
            <a:xfrm>
              <a:off x="5861408" y="3891763"/>
              <a:ext cx="205145" cy="0"/>
            </a:xfrm>
            <a:prstGeom prst="line">
              <a:avLst/>
            </a:prstGeom>
            <a:ln w="19050">
              <a:solidFill>
                <a:schemeClr val="accent5">
                  <a:lumMod val="40000"/>
                  <a:lumOff val="60000"/>
                </a:schemeClr>
              </a:solidFill>
              <a:prstDash val="dash"/>
            </a:ln>
            <a:effectLst/>
          </p:spPr>
          <p:style>
            <a:lnRef idx="2">
              <a:schemeClr val="accent1"/>
            </a:lnRef>
            <a:fillRef idx="0">
              <a:schemeClr val="accent1"/>
            </a:fillRef>
            <a:effectRef idx="1">
              <a:schemeClr val="accent1"/>
            </a:effectRef>
            <a:fontRef idx="minor">
              <a:schemeClr val="tx1"/>
            </a:fontRef>
          </p:style>
        </p:cxnSp>
        <p:cxnSp>
          <p:nvCxnSpPr>
            <p:cNvPr id="210" name="Straight Connector 209"/>
            <p:cNvCxnSpPr/>
            <p:nvPr/>
          </p:nvCxnSpPr>
          <p:spPr>
            <a:xfrm>
              <a:off x="6457561" y="3894938"/>
              <a:ext cx="205145" cy="0"/>
            </a:xfrm>
            <a:prstGeom prst="line">
              <a:avLst/>
            </a:prstGeom>
            <a:ln w="19050">
              <a:solidFill>
                <a:schemeClr val="accent5">
                  <a:lumMod val="40000"/>
                  <a:lumOff val="60000"/>
                </a:schemeClr>
              </a:solidFill>
              <a:prstDash val="dash"/>
            </a:ln>
            <a:effectLst/>
          </p:spPr>
          <p:style>
            <a:lnRef idx="2">
              <a:schemeClr val="accent1"/>
            </a:lnRef>
            <a:fillRef idx="0">
              <a:schemeClr val="accent1"/>
            </a:fillRef>
            <a:effectRef idx="1">
              <a:schemeClr val="accent1"/>
            </a:effectRef>
            <a:fontRef idx="minor">
              <a:schemeClr val="tx1"/>
            </a:fontRef>
          </p:style>
        </p:cxnSp>
        <p:cxnSp>
          <p:nvCxnSpPr>
            <p:cNvPr id="211" name="Straight Connector 210"/>
            <p:cNvCxnSpPr/>
            <p:nvPr/>
          </p:nvCxnSpPr>
          <p:spPr>
            <a:xfrm>
              <a:off x="6762361" y="3885413"/>
              <a:ext cx="205145" cy="0"/>
            </a:xfrm>
            <a:prstGeom prst="line">
              <a:avLst/>
            </a:prstGeom>
            <a:ln w="19050">
              <a:solidFill>
                <a:schemeClr val="accent5">
                  <a:lumMod val="40000"/>
                  <a:lumOff val="60000"/>
                </a:schemeClr>
              </a:solidFill>
              <a:prstDash val="dash"/>
            </a:ln>
            <a:effectLst/>
          </p:spPr>
          <p:style>
            <a:lnRef idx="2">
              <a:schemeClr val="accent1"/>
            </a:lnRef>
            <a:fillRef idx="0">
              <a:schemeClr val="accent1"/>
            </a:fillRef>
            <a:effectRef idx="1">
              <a:schemeClr val="accent1"/>
            </a:effectRef>
            <a:fontRef idx="minor">
              <a:schemeClr val="tx1"/>
            </a:fontRef>
          </p:style>
        </p:cxnSp>
        <p:cxnSp>
          <p:nvCxnSpPr>
            <p:cNvPr id="212" name="Straight Connector 211"/>
            <p:cNvCxnSpPr/>
            <p:nvPr/>
          </p:nvCxnSpPr>
          <p:spPr>
            <a:xfrm>
              <a:off x="7067161" y="3882238"/>
              <a:ext cx="205145" cy="0"/>
            </a:xfrm>
            <a:prstGeom prst="line">
              <a:avLst/>
            </a:prstGeom>
            <a:ln w="19050">
              <a:solidFill>
                <a:schemeClr val="accent5">
                  <a:lumMod val="40000"/>
                  <a:lumOff val="60000"/>
                </a:schemeClr>
              </a:solidFill>
              <a:prstDash val="dash"/>
            </a:ln>
            <a:effectLst/>
          </p:spPr>
          <p:style>
            <a:lnRef idx="2">
              <a:schemeClr val="accent1"/>
            </a:lnRef>
            <a:fillRef idx="0">
              <a:schemeClr val="accent1"/>
            </a:fillRef>
            <a:effectRef idx="1">
              <a:schemeClr val="accent1"/>
            </a:effectRef>
            <a:fontRef idx="minor">
              <a:schemeClr val="tx1"/>
            </a:fontRef>
          </p:style>
        </p:cxnSp>
        <p:cxnSp>
          <p:nvCxnSpPr>
            <p:cNvPr id="213" name="Straight Connector 212"/>
            <p:cNvCxnSpPr/>
            <p:nvPr/>
          </p:nvCxnSpPr>
          <p:spPr>
            <a:xfrm>
              <a:off x="7408562" y="3863188"/>
              <a:ext cx="205145" cy="0"/>
            </a:xfrm>
            <a:prstGeom prst="line">
              <a:avLst/>
            </a:prstGeom>
            <a:ln w="19050">
              <a:solidFill>
                <a:schemeClr val="accent5">
                  <a:lumMod val="40000"/>
                  <a:lumOff val="60000"/>
                </a:schemeClr>
              </a:solidFill>
              <a:prstDash val="dash"/>
            </a:ln>
            <a:effectLst/>
          </p:spPr>
          <p:style>
            <a:lnRef idx="2">
              <a:schemeClr val="accent1"/>
            </a:lnRef>
            <a:fillRef idx="0">
              <a:schemeClr val="accent1"/>
            </a:fillRef>
            <a:effectRef idx="1">
              <a:schemeClr val="accent1"/>
            </a:effectRef>
            <a:fontRef idx="minor">
              <a:schemeClr val="tx1"/>
            </a:fontRef>
          </p:style>
        </p:cxnSp>
        <p:cxnSp>
          <p:nvCxnSpPr>
            <p:cNvPr id="214" name="Straight Connector 213"/>
            <p:cNvCxnSpPr/>
            <p:nvPr/>
          </p:nvCxnSpPr>
          <p:spPr>
            <a:xfrm>
              <a:off x="7684741" y="3863188"/>
              <a:ext cx="205145" cy="0"/>
            </a:xfrm>
            <a:prstGeom prst="line">
              <a:avLst/>
            </a:prstGeom>
            <a:ln w="19050">
              <a:solidFill>
                <a:schemeClr val="accent5">
                  <a:lumMod val="40000"/>
                  <a:lumOff val="60000"/>
                </a:schemeClr>
              </a:solidFill>
              <a:prstDash val="dash"/>
            </a:ln>
            <a:effectLst/>
          </p:spPr>
          <p:style>
            <a:lnRef idx="2">
              <a:schemeClr val="accent1"/>
            </a:lnRef>
            <a:fillRef idx="0">
              <a:schemeClr val="accent1"/>
            </a:fillRef>
            <a:effectRef idx="1">
              <a:schemeClr val="accent1"/>
            </a:effectRef>
            <a:fontRef idx="minor">
              <a:schemeClr val="tx1"/>
            </a:fontRef>
          </p:style>
        </p:cxnSp>
      </p:grpSp>
      <p:sp>
        <p:nvSpPr>
          <p:cNvPr id="7" name="TextBox 6"/>
          <p:cNvSpPr txBox="1"/>
          <p:nvPr/>
        </p:nvSpPr>
        <p:spPr>
          <a:xfrm>
            <a:off x="4138954" y="1457306"/>
            <a:ext cx="262662" cy="276999"/>
          </a:xfrm>
          <a:prstGeom prst="rect">
            <a:avLst/>
          </a:prstGeom>
          <a:noFill/>
        </p:spPr>
        <p:txBody>
          <a:bodyPr wrap="none" rtlCol="0">
            <a:spAutoFit/>
          </a:bodyPr>
          <a:lstStyle/>
          <a:p>
            <a:r>
              <a:rPr lang="en-US" sz="1200" dirty="0" smtClean="0">
                <a:solidFill>
                  <a:srgbClr val="FF0000"/>
                </a:solidFill>
              </a:rPr>
              <a:t>1</a:t>
            </a:r>
            <a:endParaRPr lang="en-US" sz="1200" dirty="0">
              <a:solidFill>
                <a:srgbClr val="FF0000"/>
              </a:solidFill>
            </a:endParaRPr>
          </a:p>
        </p:txBody>
      </p:sp>
      <p:sp>
        <p:nvSpPr>
          <p:cNvPr id="215" name="TextBox 214"/>
          <p:cNvSpPr txBox="1"/>
          <p:nvPr/>
        </p:nvSpPr>
        <p:spPr>
          <a:xfrm>
            <a:off x="3934909" y="1444511"/>
            <a:ext cx="262662" cy="276999"/>
          </a:xfrm>
          <a:prstGeom prst="rect">
            <a:avLst/>
          </a:prstGeom>
          <a:noFill/>
        </p:spPr>
        <p:txBody>
          <a:bodyPr wrap="none" rtlCol="0">
            <a:spAutoFit/>
          </a:bodyPr>
          <a:lstStyle/>
          <a:p>
            <a:r>
              <a:rPr lang="en-US" sz="1200" dirty="0" smtClean="0">
                <a:solidFill>
                  <a:srgbClr val="FF0000"/>
                </a:solidFill>
              </a:rPr>
              <a:t>2</a:t>
            </a:r>
            <a:endParaRPr lang="en-US" sz="1200" dirty="0">
              <a:solidFill>
                <a:srgbClr val="FF0000"/>
              </a:solidFill>
            </a:endParaRPr>
          </a:p>
        </p:txBody>
      </p:sp>
      <p:sp>
        <p:nvSpPr>
          <p:cNvPr id="216" name="TextBox 215"/>
          <p:cNvSpPr txBox="1"/>
          <p:nvPr/>
        </p:nvSpPr>
        <p:spPr>
          <a:xfrm>
            <a:off x="3739390" y="1440471"/>
            <a:ext cx="262662" cy="276999"/>
          </a:xfrm>
          <a:prstGeom prst="rect">
            <a:avLst/>
          </a:prstGeom>
          <a:noFill/>
        </p:spPr>
        <p:txBody>
          <a:bodyPr wrap="none" rtlCol="0">
            <a:spAutoFit/>
          </a:bodyPr>
          <a:lstStyle/>
          <a:p>
            <a:r>
              <a:rPr lang="en-US" sz="1200" dirty="0" smtClean="0">
                <a:solidFill>
                  <a:srgbClr val="FF0000"/>
                </a:solidFill>
              </a:rPr>
              <a:t>3</a:t>
            </a:r>
            <a:endParaRPr lang="en-US" sz="1200" dirty="0">
              <a:solidFill>
                <a:srgbClr val="FF0000"/>
              </a:solidFill>
            </a:endParaRPr>
          </a:p>
        </p:txBody>
      </p:sp>
      <p:sp>
        <p:nvSpPr>
          <p:cNvPr id="217" name="TextBox 216"/>
          <p:cNvSpPr txBox="1"/>
          <p:nvPr/>
        </p:nvSpPr>
        <p:spPr>
          <a:xfrm>
            <a:off x="3520284" y="1445991"/>
            <a:ext cx="262662" cy="276999"/>
          </a:xfrm>
          <a:prstGeom prst="rect">
            <a:avLst/>
          </a:prstGeom>
          <a:noFill/>
        </p:spPr>
        <p:txBody>
          <a:bodyPr wrap="none" rtlCol="0">
            <a:spAutoFit/>
          </a:bodyPr>
          <a:lstStyle/>
          <a:p>
            <a:r>
              <a:rPr lang="en-US" sz="1200" dirty="0">
                <a:solidFill>
                  <a:srgbClr val="FF0000"/>
                </a:solidFill>
              </a:rPr>
              <a:t>4</a:t>
            </a:r>
            <a:endParaRPr lang="en-US" sz="1200" dirty="0">
              <a:solidFill>
                <a:srgbClr val="FF0000"/>
              </a:solidFill>
            </a:endParaRPr>
          </a:p>
        </p:txBody>
      </p:sp>
      <p:sp>
        <p:nvSpPr>
          <p:cNvPr id="218" name="TextBox 217"/>
          <p:cNvSpPr txBox="1"/>
          <p:nvPr/>
        </p:nvSpPr>
        <p:spPr>
          <a:xfrm>
            <a:off x="3318458" y="1451511"/>
            <a:ext cx="262662" cy="276999"/>
          </a:xfrm>
          <a:prstGeom prst="rect">
            <a:avLst/>
          </a:prstGeom>
          <a:noFill/>
        </p:spPr>
        <p:txBody>
          <a:bodyPr wrap="none" rtlCol="0">
            <a:spAutoFit/>
          </a:bodyPr>
          <a:lstStyle/>
          <a:p>
            <a:r>
              <a:rPr lang="en-US" sz="1200" dirty="0" smtClean="0">
                <a:solidFill>
                  <a:srgbClr val="FF0000"/>
                </a:solidFill>
              </a:rPr>
              <a:t>5</a:t>
            </a:r>
            <a:endParaRPr lang="en-US" sz="1200" dirty="0">
              <a:solidFill>
                <a:srgbClr val="FF0000"/>
              </a:solidFill>
            </a:endParaRPr>
          </a:p>
        </p:txBody>
      </p:sp>
      <p:sp>
        <p:nvSpPr>
          <p:cNvPr id="219" name="TextBox 218"/>
          <p:cNvSpPr txBox="1"/>
          <p:nvPr/>
        </p:nvSpPr>
        <p:spPr>
          <a:xfrm>
            <a:off x="2048428" y="1451511"/>
            <a:ext cx="340658" cy="276999"/>
          </a:xfrm>
          <a:prstGeom prst="rect">
            <a:avLst/>
          </a:prstGeom>
          <a:noFill/>
        </p:spPr>
        <p:txBody>
          <a:bodyPr wrap="none" rtlCol="0">
            <a:spAutoFit/>
          </a:bodyPr>
          <a:lstStyle/>
          <a:p>
            <a:r>
              <a:rPr lang="en-US" sz="1200" dirty="0" smtClean="0">
                <a:solidFill>
                  <a:srgbClr val="FF0000"/>
                </a:solidFill>
              </a:rPr>
              <a:t>11</a:t>
            </a:r>
            <a:endParaRPr lang="en-US" sz="1200" dirty="0">
              <a:solidFill>
                <a:srgbClr val="FF0000"/>
              </a:solidFill>
            </a:endParaRPr>
          </a:p>
        </p:txBody>
      </p:sp>
      <p:sp>
        <p:nvSpPr>
          <p:cNvPr id="220" name="TextBox 219"/>
          <p:cNvSpPr txBox="1"/>
          <p:nvPr/>
        </p:nvSpPr>
        <p:spPr>
          <a:xfrm>
            <a:off x="3116632" y="1457031"/>
            <a:ext cx="262662" cy="276999"/>
          </a:xfrm>
          <a:prstGeom prst="rect">
            <a:avLst/>
          </a:prstGeom>
          <a:noFill/>
        </p:spPr>
        <p:txBody>
          <a:bodyPr wrap="none" rtlCol="0">
            <a:spAutoFit/>
          </a:bodyPr>
          <a:lstStyle/>
          <a:p>
            <a:r>
              <a:rPr lang="en-US" sz="1200" dirty="0">
                <a:solidFill>
                  <a:srgbClr val="FF0000"/>
                </a:solidFill>
              </a:rPr>
              <a:t>6</a:t>
            </a:r>
          </a:p>
        </p:txBody>
      </p:sp>
      <p:sp>
        <p:nvSpPr>
          <p:cNvPr id="221" name="TextBox 220"/>
          <p:cNvSpPr txBox="1"/>
          <p:nvPr/>
        </p:nvSpPr>
        <p:spPr>
          <a:xfrm>
            <a:off x="2914806" y="1453911"/>
            <a:ext cx="262662" cy="276999"/>
          </a:xfrm>
          <a:prstGeom prst="rect">
            <a:avLst/>
          </a:prstGeom>
          <a:noFill/>
        </p:spPr>
        <p:txBody>
          <a:bodyPr wrap="none" rtlCol="0">
            <a:spAutoFit/>
          </a:bodyPr>
          <a:lstStyle/>
          <a:p>
            <a:r>
              <a:rPr lang="en-US" sz="1200" dirty="0">
                <a:solidFill>
                  <a:srgbClr val="FF0000"/>
                </a:solidFill>
              </a:rPr>
              <a:t>7</a:t>
            </a:r>
          </a:p>
        </p:txBody>
      </p:sp>
      <p:sp>
        <p:nvSpPr>
          <p:cNvPr id="222" name="TextBox 221"/>
          <p:cNvSpPr txBox="1"/>
          <p:nvPr/>
        </p:nvSpPr>
        <p:spPr>
          <a:xfrm>
            <a:off x="2698814" y="1453911"/>
            <a:ext cx="262662" cy="276999"/>
          </a:xfrm>
          <a:prstGeom prst="rect">
            <a:avLst/>
          </a:prstGeom>
          <a:noFill/>
        </p:spPr>
        <p:txBody>
          <a:bodyPr wrap="none" rtlCol="0">
            <a:spAutoFit/>
          </a:bodyPr>
          <a:lstStyle/>
          <a:p>
            <a:r>
              <a:rPr lang="en-US" sz="1200" dirty="0" smtClean="0">
                <a:solidFill>
                  <a:srgbClr val="FF0000"/>
                </a:solidFill>
              </a:rPr>
              <a:t>8</a:t>
            </a:r>
            <a:endParaRPr lang="en-US" sz="1200" dirty="0">
              <a:solidFill>
                <a:srgbClr val="FF0000"/>
              </a:solidFill>
            </a:endParaRPr>
          </a:p>
        </p:txBody>
      </p:sp>
      <p:sp>
        <p:nvSpPr>
          <p:cNvPr id="223" name="TextBox 222"/>
          <p:cNvSpPr txBox="1"/>
          <p:nvPr/>
        </p:nvSpPr>
        <p:spPr>
          <a:xfrm>
            <a:off x="2488348" y="1450791"/>
            <a:ext cx="262662" cy="276999"/>
          </a:xfrm>
          <a:prstGeom prst="rect">
            <a:avLst/>
          </a:prstGeom>
          <a:noFill/>
        </p:spPr>
        <p:txBody>
          <a:bodyPr wrap="none" rtlCol="0">
            <a:spAutoFit/>
          </a:bodyPr>
          <a:lstStyle/>
          <a:p>
            <a:r>
              <a:rPr lang="en-US" sz="1200" dirty="0">
                <a:solidFill>
                  <a:srgbClr val="FF0000"/>
                </a:solidFill>
              </a:rPr>
              <a:t>9</a:t>
            </a:r>
          </a:p>
        </p:txBody>
      </p:sp>
      <p:sp>
        <p:nvSpPr>
          <p:cNvPr id="224" name="TextBox 223"/>
          <p:cNvSpPr txBox="1"/>
          <p:nvPr/>
        </p:nvSpPr>
        <p:spPr>
          <a:xfrm>
            <a:off x="2243323" y="1456311"/>
            <a:ext cx="340658" cy="276999"/>
          </a:xfrm>
          <a:prstGeom prst="rect">
            <a:avLst/>
          </a:prstGeom>
          <a:noFill/>
        </p:spPr>
        <p:txBody>
          <a:bodyPr wrap="none" rtlCol="0">
            <a:spAutoFit/>
          </a:bodyPr>
          <a:lstStyle/>
          <a:p>
            <a:r>
              <a:rPr lang="en-US" sz="1200" dirty="0" smtClean="0">
                <a:solidFill>
                  <a:srgbClr val="FF0000"/>
                </a:solidFill>
              </a:rPr>
              <a:t>10</a:t>
            </a:r>
            <a:endParaRPr lang="en-US" sz="1200" dirty="0">
              <a:solidFill>
                <a:srgbClr val="FF0000"/>
              </a:solidFill>
            </a:endParaRPr>
          </a:p>
        </p:txBody>
      </p:sp>
      <p:sp>
        <p:nvSpPr>
          <p:cNvPr id="225" name="TextBox 224"/>
          <p:cNvSpPr txBox="1"/>
          <p:nvPr/>
        </p:nvSpPr>
        <p:spPr>
          <a:xfrm>
            <a:off x="1846602" y="1457031"/>
            <a:ext cx="340658" cy="276999"/>
          </a:xfrm>
          <a:prstGeom prst="rect">
            <a:avLst/>
          </a:prstGeom>
          <a:noFill/>
        </p:spPr>
        <p:txBody>
          <a:bodyPr wrap="none" rtlCol="0">
            <a:spAutoFit/>
          </a:bodyPr>
          <a:lstStyle/>
          <a:p>
            <a:r>
              <a:rPr lang="en-US" sz="1200" dirty="0" smtClean="0">
                <a:solidFill>
                  <a:srgbClr val="FF0000"/>
                </a:solidFill>
              </a:rPr>
              <a:t>12</a:t>
            </a:r>
            <a:endParaRPr lang="en-US" sz="1200" dirty="0">
              <a:solidFill>
                <a:srgbClr val="FF0000"/>
              </a:solidFill>
            </a:endParaRPr>
          </a:p>
        </p:txBody>
      </p:sp>
      <p:sp>
        <p:nvSpPr>
          <p:cNvPr id="226" name="TextBox 225"/>
          <p:cNvSpPr txBox="1"/>
          <p:nvPr/>
        </p:nvSpPr>
        <p:spPr>
          <a:xfrm>
            <a:off x="1644775" y="1462551"/>
            <a:ext cx="340658" cy="276999"/>
          </a:xfrm>
          <a:prstGeom prst="rect">
            <a:avLst/>
          </a:prstGeom>
          <a:noFill/>
        </p:spPr>
        <p:txBody>
          <a:bodyPr wrap="none" rtlCol="0">
            <a:spAutoFit/>
          </a:bodyPr>
          <a:lstStyle/>
          <a:p>
            <a:r>
              <a:rPr lang="en-US" sz="1200" dirty="0" smtClean="0">
                <a:solidFill>
                  <a:srgbClr val="FF0000"/>
                </a:solidFill>
              </a:rPr>
              <a:t>13</a:t>
            </a:r>
            <a:endParaRPr lang="en-US" sz="1200" dirty="0">
              <a:solidFill>
                <a:srgbClr val="FF0000"/>
              </a:solidFill>
            </a:endParaRPr>
          </a:p>
        </p:txBody>
      </p:sp>
      <p:sp>
        <p:nvSpPr>
          <p:cNvPr id="227" name="TextBox 226"/>
          <p:cNvSpPr txBox="1"/>
          <p:nvPr/>
        </p:nvSpPr>
        <p:spPr>
          <a:xfrm>
            <a:off x="1442949" y="1468071"/>
            <a:ext cx="340658" cy="276999"/>
          </a:xfrm>
          <a:prstGeom prst="rect">
            <a:avLst/>
          </a:prstGeom>
          <a:noFill/>
        </p:spPr>
        <p:txBody>
          <a:bodyPr wrap="none" rtlCol="0">
            <a:spAutoFit/>
          </a:bodyPr>
          <a:lstStyle/>
          <a:p>
            <a:r>
              <a:rPr lang="en-US" sz="1200" dirty="0" smtClean="0">
                <a:solidFill>
                  <a:srgbClr val="FF0000"/>
                </a:solidFill>
              </a:rPr>
              <a:t>14</a:t>
            </a:r>
            <a:endParaRPr lang="en-US" sz="1200" dirty="0">
              <a:solidFill>
                <a:srgbClr val="FF0000"/>
              </a:solidFill>
            </a:endParaRPr>
          </a:p>
        </p:txBody>
      </p:sp>
      <p:sp>
        <p:nvSpPr>
          <p:cNvPr id="228" name="TextBox 227"/>
          <p:cNvSpPr txBox="1"/>
          <p:nvPr/>
        </p:nvSpPr>
        <p:spPr>
          <a:xfrm>
            <a:off x="1241123" y="1464951"/>
            <a:ext cx="340658" cy="276999"/>
          </a:xfrm>
          <a:prstGeom prst="rect">
            <a:avLst/>
          </a:prstGeom>
          <a:noFill/>
        </p:spPr>
        <p:txBody>
          <a:bodyPr wrap="none" rtlCol="0">
            <a:spAutoFit/>
          </a:bodyPr>
          <a:lstStyle/>
          <a:p>
            <a:r>
              <a:rPr lang="en-US" sz="1200" dirty="0" smtClean="0">
                <a:solidFill>
                  <a:srgbClr val="FF0000"/>
                </a:solidFill>
              </a:rPr>
              <a:t>15</a:t>
            </a:r>
            <a:endParaRPr lang="en-US" sz="1200" dirty="0">
              <a:solidFill>
                <a:srgbClr val="FF0000"/>
              </a:solidFill>
            </a:endParaRPr>
          </a:p>
        </p:txBody>
      </p:sp>
      <p:sp>
        <p:nvSpPr>
          <p:cNvPr id="229" name="TextBox 228"/>
          <p:cNvSpPr txBox="1"/>
          <p:nvPr/>
        </p:nvSpPr>
        <p:spPr>
          <a:xfrm>
            <a:off x="1030656" y="1453191"/>
            <a:ext cx="340658" cy="276999"/>
          </a:xfrm>
          <a:prstGeom prst="rect">
            <a:avLst/>
          </a:prstGeom>
          <a:noFill/>
        </p:spPr>
        <p:txBody>
          <a:bodyPr wrap="none" rtlCol="0">
            <a:spAutoFit/>
          </a:bodyPr>
          <a:lstStyle/>
          <a:p>
            <a:r>
              <a:rPr lang="en-US" sz="1200" dirty="0" smtClean="0">
                <a:solidFill>
                  <a:srgbClr val="FF0000"/>
                </a:solidFill>
              </a:rPr>
              <a:t>16</a:t>
            </a:r>
            <a:endParaRPr lang="en-US" sz="1200" dirty="0">
              <a:solidFill>
                <a:srgbClr val="FF0000"/>
              </a:solidFill>
            </a:endParaRPr>
          </a:p>
        </p:txBody>
      </p:sp>
      <p:sp>
        <p:nvSpPr>
          <p:cNvPr id="230" name="TextBox 229"/>
          <p:cNvSpPr txBox="1"/>
          <p:nvPr/>
        </p:nvSpPr>
        <p:spPr>
          <a:xfrm>
            <a:off x="828830" y="1467351"/>
            <a:ext cx="340658" cy="276999"/>
          </a:xfrm>
          <a:prstGeom prst="rect">
            <a:avLst/>
          </a:prstGeom>
          <a:noFill/>
        </p:spPr>
        <p:txBody>
          <a:bodyPr wrap="none" rtlCol="0">
            <a:spAutoFit/>
          </a:bodyPr>
          <a:lstStyle/>
          <a:p>
            <a:r>
              <a:rPr lang="en-US" sz="1200" dirty="0" smtClean="0">
                <a:solidFill>
                  <a:srgbClr val="FF0000"/>
                </a:solidFill>
              </a:rPr>
              <a:t>17</a:t>
            </a:r>
            <a:endParaRPr lang="en-US" sz="1200" dirty="0">
              <a:solidFill>
                <a:srgbClr val="FF0000"/>
              </a:solidFill>
            </a:endParaRPr>
          </a:p>
        </p:txBody>
      </p:sp>
      <p:sp>
        <p:nvSpPr>
          <p:cNvPr id="231" name="TextBox 230"/>
          <p:cNvSpPr txBox="1"/>
          <p:nvPr/>
        </p:nvSpPr>
        <p:spPr>
          <a:xfrm>
            <a:off x="618365" y="1464231"/>
            <a:ext cx="340658" cy="276999"/>
          </a:xfrm>
          <a:prstGeom prst="rect">
            <a:avLst/>
          </a:prstGeom>
          <a:noFill/>
        </p:spPr>
        <p:txBody>
          <a:bodyPr wrap="none" rtlCol="0">
            <a:spAutoFit/>
          </a:bodyPr>
          <a:lstStyle/>
          <a:p>
            <a:r>
              <a:rPr lang="en-US" sz="1200" dirty="0" smtClean="0">
                <a:solidFill>
                  <a:srgbClr val="FF0000"/>
                </a:solidFill>
              </a:rPr>
              <a:t>18</a:t>
            </a:r>
            <a:endParaRPr lang="en-US" sz="1200" dirty="0">
              <a:solidFill>
                <a:srgbClr val="FF0000"/>
              </a:solidFill>
            </a:endParaRPr>
          </a:p>
        </p:txBody>
      </p:sp>
      <p:sp>
        <p:nvSpPr>
          <p:cNvPr id="233" name="TextBox 232"/>
          <p:cNvSpPr txBox="1"/>
          <p:nvPr/>
        </p:nvSpPr>
        <p:spPr>
          <a:xfrm>
            <a:off x="7781773" y="1454186"/>
            <a:ext cx="340658" cy="276999"/>
          </a:xfrm>
          <a:prstGeom prst="rect">
            <a:avLst/>
          </a:prstGeom>
          <a:noFill/>
        </p:spPr>
        <p:txBody>
          <a:bodyPr wrap="none" rtlCol="0">
            <a:spAutoFit/>
          </a:bodyPr>
          <a:lstStyle/>
          <a:p>
            <a:r>
              <a:rPr lang="en-US" sz="1200" dirty="0" smtClean="0"/>
              <a:t>18</a:t>
            </a:r>
            <a:endParaRPr lang="en-US" sz="1200" dirty="0"/>
          </a:p>
        </p:txBody>
      </p:sp>
      <p:sp>
        <p:nvSpPr>
          <p:cNvPr id="234" name="TextBox 233"/>
          <p:cNvSpPr txBox="1"/>
          <p:nvPr/>
        </p:nvSpPr>
        <p:spPr>
          <a:xfrm>
            <a:off x="7595008" y="1467311"/>
            <a:ext cx="340658" cy="276999"/>
          </a:xfrm>
          <a:prstGeom prst="rect">
            <a:avLst/>
          </a:prstGeom>
          <a:noFill/>
        </p:spPr>
        <p:txBody>
          <a:bodyPr wrap="none" rtlCol="0">
            <a:spAutoFit/>
          </a:bodyPr>
          <a:lstStyle/>
          <a:p>
            <a:r>
              <a:rPr lang="en-US" sz="1200" dirty="0" smtClean="0"/>
              <a:t>17</a:t>
            </a:r>
            <a:endParaRPr lang="en-US" sz="1200" dirty="0"/>
          </a:p>
        </p:txBody>
      </p:sp>
      <p:sp>
        <p:nvSpPr>
          <p:cNvPr id="235" name="TextBox 234"/>
          <p:cNvSpPr txBox="1"/>
          <p:nvPr/>
        </p:nvSpPr>
        <p:spPr>
          <a:xfrm>
            <a:off x="7382209" y="1463271"/>
            <a:ext cx="340658" cy="276999"/>
          </a:xfrm>
          <a:prstGeom prst="rect">
            <a:avLst/>
          </a:prstGeom>
          <a:noFill/>
        </p:spPr>
        <p:txBody>
          <a:bodyPr wrap="none" rtlCol="0">
            <a:spAutoFit/>
          </a:bodyPr>
          <a:lstStyle/>
          <a:p>
            <a:r>
              <a:rPr lang="en-US" sz="1200" dirty="0" smtClean="0"/>
              <a:t>16</a:t>
            </a:r>
            <a:endParaRPr lang="en-US" sz="1200" dirty="0"/>
          </a:p>
        </p:txBody>
      </p:sp>
      <p:sp>
        <p:nvSpPr>
          <p:cNvPr id="236" name="TextBox 235"/>
          <p:cNvSpPr txBox="1"/>
          <p:nvPr/>
        </p:nvSpPr>
        <p:spPr>
          <a:xfrm>
            <a:off x="7189023" y="1460151"/>
            <a:ext cx="340658" cy="276999"/>
          </a:xfrm>
          <a:prstGeom prst="rect">
            <a:avLst/>
          </a:prstGeom>
          <a:noFill/>
        </p:spPr>
        <p:txBody>
          <a:bodyPr wrap="none" rtlCol="0">
            <a:spAutoFit/>
          </a:bodyPr>
          <a:lstStyle/>
          <a:p>
            <a:r>
              <a:rPr lang="en-US" sz="1200" dirty="0" smtClean="0"/>
              <a:t>15</a:t>
            </a:r>
            <a:endParaRPr lang="en-US" sz="1200" dirty="0"/>
          </a:p>
        </p:txBody>
      </p:sp>
      <p:sp>
        <p:nvSpPr>
          <p:cNvPr id="237" name="TextBox 236"/>
          <p:cNvSpPr txBox="1"/>
          <p:nvPr/>
        </p:nvSpPr>
        <p:spPr>
          <a:xfrm>
            <a:off x="6978557" y="1465671"/>
            <a:ext cx="340658" cy="276999"/>
          </a:xfrm>
          <a:prstGeom prst="rect">
            <a:avLst/>
          </a:prstGeom>
          <a:noFill/>
        </p:spPr>
        <p:txBody>
          <a:bodyPr wrap="none" rtlCol="0">
            <a:spAutoFit/>
          </a:bodyPr>
          <a:lstStyle/>
          <a:p>
            <a:r>
              <a:rPr lang="en-US" sz="1200" dirty="0" smtClean="0"/>
              <a:t>14</a:t>
            </a:r>
            <a:endParaRPr lang="en-US" sz="1200" dirty="0"/>
          </a:p>
        </p:txBody>
      </p:sp>
      <p:sp>
        <p:nvSpPr>
          <p:cNvPr id="238" name="TextBox 237"/>
          <p:cNvSpPr txBox="1"/>
          <p:nvPr/>
        </p:nvSpPr>
        <p:spPr>
          <a:xfrm>
            <a:off x="5760367" y="1457031"/>
            <a:ext cx="262662" cy="276999"/>
          </a:xfrm>
          <a:prstGeom prst="rect">
            <a:avLst/>
          </a:prstGeom>
          <a:noFill/>
        </p:spPr>
        <p:txBody>
          <a:bodyPr wrap="none" rtlCol="0">
            <a:spAutoFit/>
          </a:bodyPr>
          <a:lstStyle/>
          <a:p>
            <a:r>
              <a:rPr lang="en-US" sz="1200" dirty="0" smtClean="0"/>
              <a:t>8</a:t>
            </a:r>
            <a:endParaRPr lang="en-US" sz="1200" dirty="0"/>
          </a:p>
        </p:txBody>
      </p:sp>
      <p:sp>
        <p:nvSpPr>
          <p:cNvPr id="239" name="TextBox 238"/>
          <p:cNvSpPr txBox="1"/>
          <p:nvPr/>
        </p:nvSpPr>
        <p:spPr>
          <a:xfrm>
            <a:off x="6768091" y="1462551"/>
            <a:ext cx="340658" cy="276999"/>
          </a:xfrm>
          <a:prstGeom prst="rect">
            <a:avLst/>
          </a:prstGeom>
          <a:noFill/>
        </p:spPr>
        <p:txBody>
          <a:bodyPr wrap="none" rtlCol="0">
            <a:spAutoFit/>
          </a:bodyPr>
          <a:lstStyle/>
          <a:p>
            <a:r>
              <a:rPr lang="en-US" sz="1200" dirty="0" smtClean="0"/>
              <a:t>13</a:t>
            </a:r>
            <a:endParaRPr lang="en-US" sz="1200" dirty="0"/>
          </a:p>
        </p:txBody>
      </p:sp>
      <p:sp>
        <p:nvSpPr>
          <p:cNvPr id="240" name="TextBox 239"/>
          <p:cNvSpPr txBox="1"/>
          <p:nvPr/>
        </p:nvSpPr>
        <p:spPr>
          <a:xfrm>
            <a:off x="6566265" y="1459431"/>
            <a:ext cx="340658" cy="276999"/>
          </a:xfrm>
          <a:prstGeom prst="rect">
            <a:avLst/>
          </a:prstGeom>
          <a:noFill/>
        </p:spPr>
        <p:txBody>
          <a:bodyPr wrap="none" rtlCol="0">
            <a:spAutoFit/>
          </a:bodyPr>
          <a:lstStyle/>
          <a:p>
            <a:r>
              <a:rPr lang="en-US" sz="1200" dirty="0" smtClean="0"/>
              <a:t>12</a:t>
            </a:r>
            <a:endParaRPr lang="en-US" sz="1200" dirty="0"/>
          </a:p>
        </p:txBody>
      </p:sp>
      <p:sp>
        <p:nvSpPr>
          <p:cNvPr id="241" name="TextBox 240"/>
          <p:cNvSpPr txBox="1"/>
          <p:nvPr/>
        </p:nvSpPr>
        <p:spPr>
          <a:xfrm>
            <a:off x="6358913" y="1459431"/>
            <a:ext cx="340658" cy="276999"/>
          </a:xfrm>
          <a:prstGeom prst="rect">
            <a:avLst/>
          </a:prstGeom>
          <a:noFill/>
        </p:spPr>
        <p:txBody>
          <a:bodyPr wrap="none" rtlCol="0">
            <a:spAutoFit/>
          </a:bodyPr>
          <a:lstStyle/>
          <a:p>
            <a:r>
              <a:rPr lang="en-US" sz="1200" dirty="0" smtClean="0"/>
              <a:t>11</a:t>
            </a:r>
            <a:endParaRPr lang="en-US" sz="1200" dirty="0"/>
          </a:p>
        </p:txBody>
      </p:sp>
      <p:sp>
        <p:nvSpPr>
          <p:cNvPr id="242" name="TextBox 241"/>
          <p:cNvSpPr txBox="1"/>
          <p:nvPr/>
        </p:nvSpPr>
        <p:spPr>
          <a:xfrm>
            <a:off x="6148447" y="1456311"/>
            <a:ext cx="340658" cy="276999"/>
          </a:xfrm>
          <a:prstGeom prst="rect">
            <a:avLst/>
          </a:prstGeom>
          <a:noFill/>
        </p:spPr>
        <p:txBody>
          <a:bodyPr wrap="none" rtlCol="0">
            <a:spAutoFit/>
          </a:bodyPr>
          <a:lstStyle/>
          <a:p>
            <a:r>
              <a:rPr lang="en-US" sz="1200" dirty="0" smtClean="0"/>
              <a:t>10</a:t>
            </a:r>
            <a:endParaRPr lang="en-US" sz="1200" dirty="0"/>
          </a:p>
        </p:txBody>
      </p:sp>
      <p:sp>
        <p:nvSpPr>
          <p:cNvPr id="243" name="TextBox 242"/>
          <p:cNvSpPr txBox="1"/>
          <p:nvPr/>
        </p:nvSpPr>
        <p:spPr>
          <a:xfrm>
            <a:off x="5963902" y="1461831"/>
            <a:ext cx="262662" cy="276999"/>
          </a:xfrm>
          <a:prstGeom prst="rect">
            <a:avLst/>
          </a:prstGeom>
          <a:noFill/>
        </p:spPr>
        <p:txBody>
          <a:bodyPr wrap="none" rtlCol="0">
            <a:spAutoFit/>
          </a:bodyPr>
          <a:lstStyle/>
          <a:p>
            <a:r>
              <a:rPr lang="en-US" sz="1200" dirty="0" smtClean="0"/>
              <a:t>9</a:t>
            </a:r>
            <a:endParaRPr lang="en-US" sz="1200" dirty="0"/>
          </a:p>
        </p:txBody>
      </p:sp>
      <p:sp>
        <p:nvSpPr>
          <p:cNvPr id="244" name="TextBox 243"/>
          <p:cNvSpPr txBox="1"/>
          <p:nvPr/>
        </p:nvSpPr>
        <p:spPr>
          <a:xfrm>
            <a:off x="5567181" y="1462551"/>
            <a:ext cx="262662" cy="276999"/>
          </a:xfrm>
          <a:prstGeom prst="rect">
            <a:avLst/>
          </a:prstGeom>
          <a:noFill/>
        </p:spPr>
        <p:txBody>
          <a:bodyPr wrap="none" rtlCol="0">
            <a:spAutoFit/>
          </a:bodyPr>
          <a:lstStyle/>
          <a:p>
            <a:r>
              <a:rPr lang="en-US" sz="1200" dirty="0" smtClean="0"/>
              <a:t>7</a:t>
            </a:r>
            <a:endParaRPr lang="en-US" sz="1200" dirty="0"/>
          </a:p>
        </p:txBody>
      </p:sp>
      <p:sp>
        <p:nvSpPr>
          <p:cNvPr id="245" name="TextBox 244"/>
          <p:cNvSpPr txBox="1"/>
          <p:nvPr/>
        </p:nvSpPr>
        <p:spPr>
          <a:xfrm>
            <a:off x="5348074" y="1468071"/>
            <a:ext cx="262662" cy="276999"/>
          </a:xfrm>
          <a:prstGeom prst="rect">
            <a:avLst/>
          </a:prstGeom>
          <a:noFill/>
        </p:spPr>
        <p:txBody>
          <a:bodyPr wrap="none" rtlCol="0">
            <a:spAutoFit/>
          </a:bodyPr>
          <a:lstStyle/>
          <a:p>
            <a:r>
              <a:rPr lang="en-US" sz="1200" dirty="0" smtClean="0"/>
              <a:t>6</a:t>
            </a:r>
            <a:endParaRPr lang="en-US" sz="1200" dirty="0"/>
          </a:p>
        </p:txBody>
      </p:sp>
      <p:sp>
        <p:nvSpPr>
          <p:cNvPr id="246" name="TextBox 245"/>
          <p:cNvSpPr txBox="1"/>
          <p:nvPr/>
        </p:nvSpPr>
        <p:spPr>
          <a:xfrm>
            <a:off x="5154888" y="1456311"/>
            <a:ext cx="262662" cy="276999"/>
          </a:xfrm>
          <a:prstGeom prst="rect">
            <a:avLst/>
          </a:prstGeom>
          <a:noFill/>
        </p:spPr>
        <p:txBody>
          <a:bodyPr wrap="none" rtlCol="0">
            <a:spAutoFit/>
          </a:bodyPr>
          <a:lstStyle/>
          <a:p>
            <a:r>
              <a:rPr lang="en-US" sz="1200" dirty="0" smtClean="0"/>
              <a:t>5</a:t>
            </a:r>
            <a:endParaRPr lang="en-US" sz="1200" dirty="0"/>
          </a:p>
        </p:txBody>
      </p:sp>
      <p:sp>
        <p:nvSpPr>
          <p:cNvPr id="247" name="TextBox 246"/>
          <p:cNvSpPr txBox="1"/>
          <p:nvPr/>
        </p:nvSpPr>
        <p:spPr>
          <a:xfrm>
            <a:off x="4944422" y="1453191"/>
            <a:ext cx="262662" cy="276999"/>
          </a:xfrm>
          <a:prstGeom prst="rect">
            <a:avLst/>
          </a:prstGeom>
          <a:noFill/>
        </p:spPr>
        <p:txBody>
          <a:bodyPr wrap="none" rtlCol="0">
            <a:spAutoFit/>
          </a:bodyPr>
          <a:lstStyle/>
          <a:p>
            <a:r>
              <a:rPr lang="en-US" sz="1200" dirty="0" smtClean="0"/>
              <a:t>4</a:t>
            </a:r>
            <a:endParaRPr lang="en-US" sz="1200" dirty="0"/>
          </a:p>
        </p:txBody>
      </p:sp>
      <p:sp>
        <p:nvSpPr>
          <p:cNvPr id="248" name="TextBox 247"/>
          <p:cNvSpPr txBox="1"/>
          <p:nvPr/>
        </p:nvSpPr>
        <p:spPr>
          <a:xfrm>
            <a:off x="4751235" y="1450071"/>
            <a:ext cx="262662" cy="276999"/>
          </a:xfrm>
          <a:prstGeom prst="rect">
            <a:avLst/>
          </a:prstGeom>
          <a:noFill/>
        </p:spPr>
        <p:txBody>
          <a:bodyPr wrap="none" rtlCol="0">
            <a:spAutoFit/>
          </a:bodyPr>
          <a:lstStyle/>
          <a:p>
            <a:r>
              <a:rPr lang="en-US" sz="1200" dirty="0" smtClean="0"/>
              <a:t>3</a:t>
            </a:r>
            <a:endParaRPr lang="en-US" sz="1200" dirty="0"/>
          </a:p>
        </p:txBody>
      </p:sp>
      <p:sp>
        <p:nvSpPr>
          <p:cNvPr id="249" name="TextBox 248"/>
          <p:cNvSpPr txBox="1"/>
          <p:nvPr/>
        </p:nvSpPr>
        <p:spPr>
          <a:xfrm>
            <a:off x="4532129" y="1455591"/>
            <a:ext cx="262662" cy="276999"/>
          </a:xfrm>
          <a:prstGeom prst="rect">
            <a:avLst/>
          </a:prstGeom>
          <a:noFill/>
        </p:spPr>
        <p:txBody>
          <a:bodyPr wrap="none" rtlCol="0">
            <a:spAutoFit/>
          </a:bodyPr>
          <a:lstStyle/>
          <a:p>
            <a:r>
              <a:rPr lang="en-US" sz="1200" dirty="0" smtClean="0"/>
              <a:t>2</a:t>
            </a:r>
            <a:endParaRPr lang="en-US" sz="1200" dirty="0"/>
          </a:p>
        </p:txBody>
      </p:sp>
      <p:sp>
        <p:nvSpPr>
          <p:cNvPr id="250" name="TextBox 249"/>
          <p:cNvSpPr txBox="1"/>
          <p:nvPr/>
        </p:nvSpPr>
        <p:spPr>
          <a:xfrm>
            <a:off x="4338944" y="1461111"/>
            <a:ext cx="262662" cy="276999"/>
          </a:xfrm>
          <a:prstGeom prst="rect">
            <a:avLst/>
          </a:prstGeom>
          <a:noFill/>
        </p:spPr>
        <p:txBody>
          <a:bodyPr wrap="none" rtlCol="0">
            <a:spAutoFit/>
          </a:bodyPr>
          <a:lstStyle/>
          <a:p>
            <a:r>
              <a:rPr lang="en-US" sz="1200" dirty="0" smtClean="0"/>
              <a:t>1</a:t>
            </a:r>
            <a:endParaRPr lang="en-US" sz="1200" dirty="0"/>
          </a:p>
        </p:txBody>
      </p:sp>
      <p:pic>
        <p:nvPicPr>
          <p:cNvPr id="12" name="Picture 11"/>
          <p:cNvPicPr>
            <a:picLocks noChangeAspect="1"/>
          </p:cNvPicPr>
          <p:nvPr/>
        </p:nvPicPr>
        <p:blipFill>
          <a:blip r:embed="rId3"/>
          <a:stretch>
            <a:fillRect/>
          </a:stretch>
        </p:blipFill>
        <p:spPr>
          <a:xfrm>
            <a:off x="6729046" y="0"/>
            <a:ext cx="2414954" cy="6858000"/>
          </a:xfrm>
          <a:prstGeom prst="rect">
            <a:avLst/>
          </a:prstGeom>
        </p:spPr>
      </p:pic>
      <p:sp>
        <p:nvSpPr>
          <p:cNvPr id="13" name="Slide Number Placeholder 12"/>
          <p:cNvSpPr>
            <a:spLocks noGrp="1"/>
          </p:cNvSpPr>
          <p:nvPr>
            <p:ph type="sldNum" sz="quarter" idx="12"/>
          </p:nvPr>
        </p:nvSpPr>
        <p:spPr/>
        <p:txBody>
          <a:bodyPr/>
          <a:lstStyle/>
          <a:p>
            <a:fld id="{27184382-A4DD-4CE2-A42D-784D4A6CF4F0}" type="slidenum">
              <a:rPr lang="en-US" smtClean="0"/>
              <a:t>3</a:t>
            </a:fld>
            <a:endParaRPr lang="en-US"/>
          </a:p>
        </p:txBody>
      </p:sp>
    </p:spTree>
    <p:extLst>
      <p:ext uri="{BB962C8B-B14F-4D97-AF65-F5344CB8AC3E}">
        <p14:creationId xmlns:p14="http://schemas.microsoft.com/office/powerpoint/2010/main" val="61854485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837262"/>
          </a:xfrm>
        </p:spPr>
        <p:txBody>
          <a:bodyPr/>
          <a:lstStyle/>
          <a:p>
            <a:r>
              <a:rPr lang="en-US" dirty="0" smtClean="0"/>
              <a:t>Penetration Diameter</a:t>
            </a:r>
            <a:endParaRPr lang="en-US" dirty="0"/>
          </a:p>
        </p:txBody>
      </p:sp>
      <p:sp>
        <p:nvSpPr>
          <p:cNvPr id="3" name="Content Placeholder 2"/>
          <p:cNvSpPr>
            <a:spLocks noGrp="1"/>
          </p:cNvSpPr>
          <p:nvPr>
            <p:ph idx="1"/>
          </p:nvPr>
        </p:nvSpPr>
        <p:spPr>
          <a:xfrm>
            <a:off x="628650" y="1244697"/>
            <a:ext cx="7886700" cy="5023930"/>
          </a:xfrm>
        </p:spPr>
        <p:txBody>
          <a:bodyPr>
            <a:normAutofit fontScale="92500" lnSpcReduction="20000"/>
          </a:bodyPr>
          <a:lstStyle/>
          <a:p>
            <a:r>
              <a:rPr lang="en-US" dirty="0" smtClean="0"/>
              <a:t>The remaining consideration is the diameter of the penetrations.</a:t>
            </a:r>
          </a:p>
          <a:p>
            <a:r>
              <a:rPr lang="en-US" dirty="0" smtClean="0"/>
              <a:t>As neither the design of the </a:t>
            </a:r>
            <a:r>
              <a:rPr lang="en-US" dirty="0"/>
              <a:t>C</a:t>
            </a:r>
            <a:r>
              <a:rPr lang="en-US" dirty="0" smtClean="0"/>
              <a:t>old Electronics (CE) not the Photon Detector (PD) are complete the space requirements must be based on assumptions and then we need to look at how much margin we have. </a:t>
            </a:r>
          </a:p>
          <a:p>
            <a:r>
              <a:rPr lang="en-US" dirty="0" smtClean="0"/>
              <a:t>As a starting point we have taken cables from ProtoDUNE-SP and created a </a:t>
            </a:r>
            <a:r>
              <a:rPr lang="en-US" dirty="0" err="1" smtClean="0"/>
              <a:t>strawman</a:t>
            </a:r>
            <a:r>
              <a:rPr lang="en-US" dirty="0" smtClean="0"/>
              <a:t> design of the </a:t>
            </a:r>
            <a:r>
              <a:rPr lang="en-US" dirty="0" err="1" smtClean="0"/>
              <a:t>feedthru</a:t>
            </a:r>
            <a:r>
              <a:rPr lang="en-US" dirty="0" smtClean="0"/>
              <a:t> assuming that we have cables for two  APAs and 20 PD detectors (with Spares).</a:t>
            </a:r>
          </a:p>
          <a:p>
            <a:r>
              <a:rPr lang="en-US" dirty="0" smtClean="0"/>
              <a:t>I also assume that the cables cannot run up the wall of the cryostat. Feedback from the cryostat team indicate that attaching support points to the walls is impossible. The only support points available  are using small bolts at the edges.  The cable mass of the detector is large </a:t>
            </a:r>
            <a:r>
              <a:rPr lang="mr-IN" dirty="0" smtClean="0"/>
              <a:t>–</a:t>
            </a:r>
            <a:r>
              <a:rPr lang="en-US" dirty="0" smtClean="0"/>
              <a:t> (the CE power cables alone are ~100 </a:t>
            </a:r>
            <a:r>
              <a:rPr lang="en-US" dirty="0" err="1" smtClean="0"/>
              <a:t>lb</a:t>
            </a:r>
            <a:r>
              <a:rPr lang="en-US" dirty="0" smtClean="0"/>
              <a:t>).</a:t>
            </a:r>
          </a:p>
          <a:p>
            <a:endParaRPr lang="en-US" dirty="0" smtClean="0"/>
          </a:p>
          <a:p>
            <a:endParaRPr lang="en-US" dirty="0" smtClean="0"/>
          </a:p>
          <a:p>
            <a:endParaRPr lang="en-US" dirty="0"/>
          </a:p>
        </p:txBody>
      </p:sp>
      <p:sp>
        <p:nvSpPr>
          <p:cNvPr id="4" name="Slide Number Placeholder 3"/>
          <p:cNvSpPr>
            <a:spLocks noGrp="1"/>
          </p:cNvSpPr>
          <p:nvPr>
            <p:ph type="sldNum" sz="quarter" idx="12"/>
          </p:nvPr>
        </p:nvSpPr>
        <p:spPr/>
        <p:txBody>
          <a:bodyPr/>
          <a:lstStyle/>
          <a:p>
            <a:fld id="{27184382-A4DD-4CE2-A42D-784D4A6CF4F0}" type="slidenum">
              <a:rPr lang="en-US" smtClean="0"/>
              <a:t>4</a:t>
            </a:fld>
            <a:endParaRPr lang="en-US"/>
          </a:p>
        </p:txBody>
      </p:sp>
    </p:spTree>
    <p:extLst>
      <p:ext uri="{BB962C8B-B14F-4D97-AF65-F5344CB8AC3E}">
        <p14:creationId xmlns:p14="http://schemas.microsoft.com/office/powerpoint/2010/main" val="41271120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17515" t="30909" r="21071" b="20000"/>
          <a:stretch/>
        </p:blipFill>
        <p:spPr>
          <a:xfrm>
            <a:off x="1043813" y="895796"/>
            <a:ext cx="2353034" cy="2507840"/>
          </a:xfrm>
          <a:prstGeom prst="rect">
            <a:avLst/>
          </a:prstGeo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21636" t="23031" r="18909" b="22667"/>
          <a:stretch/>
        </p:blipFill>
        <p:spPr>
          <a:xfrm>
            <a:off x="4265278" y="979062"/>
            <a:ext cx="3051549" cy="2090358"/>
          </a:xfrm>
          <a:prstGeom prst="rect">
            <a:avLst/>
          </a:prstGeom>
        </p:spPr>
      </p:pic>
      <p:sp>
        <p:nvSpPr>
          <p:cNvPr id="6" name="TextBox 5"/>
          <p:cNvSpPr txBox="1"/>
          <p:nvPr/>
        </p:nvSpPr>
        <p:spPr>
          <a:xfrm>
            <a:off x="565265" y="304412"/>
            <a:ext cx="1546617" cy="523220"/>
          </a:xfrm>
          <a:prstGeom prst="rect">
            <a:avLst/>
          </a:prstGeom>
          <a:noFill/>
        </p:spPr>
        <p:txBody>
          <a:bodyPr wrap="none" rtlCol="0">
            <a:spAutoFit/>
          </a:bodyPr>
          <a:lstStyle/>
          <a:p>
            <a:r>
              <a:rPr lang="en-US" sz="2800" dirty="0" smtClean="0"/>
              <a:t>CE </a:t>
            </a:r>
            <a:r>
              <a:rPr lang="en-US" sz="2800" dirty="0" smtClean="0"/>
              <a:t>cables</a:t>
            </a:r>
            <a:endParaRPr lang="en-US" sz="2800" dirty="0"/>
          </a:p>
        </p:txBody>
      </p:sp>
      <p:sp>
        <p:nvSpPr>
          <p:cNvPr id="7" name="TextBox 6"/>
          <p:cNvSpPr txBox="1"/>
          <p:nvPr/>
        </p:nvSpPr>
        <p:spPr>
          <a:xfrm>
            <a:off x="419160" y="3491319"/>
            <a:ext cx="3147912" cy="1200329"/>
          </a:xfrm>
          <a:prstGeom prst="rect">
            <a:avLst/>
          </a:prstGeom>
          <a:noFill/>
        </p:spPr>
        <p:txBody>
          <a:bodyPr wrap="square" rtlCol="0">
            <a:spAutoFit/>
          </a:bodyPr>
          <a:lstStyle/>
          <a:p>
            <a:pPr algn="ctr"/>
            <a:r>
              <a:rPr lang="en-US" b="1" dirty="0" smtClean="0"/>
              <a:t>ProtoDUNE-SP Data </a:t>
            </a:r>
            <a:r>
              <a:rPr lang="en-US" b="1" dirty="0" smtClean="0"/>
              <a:t>Cable</a:t>
            </a:r>
          </a:p>
          <a:p>
            <a:r>
              <a:rPr lang="en-US" dirty="0" smtClean="0"/>
              <a:t>7m long custom </a:t>
            </a:r>
            <a:r>
              <a:rPr lang="en-US" dirty="0"/>
              <a:t>edge card cable </a:t>
            </a:r>
            <a:r>
              <a:rPr lang="en-US" dirty="0" smtClean="0"/>
              <a:t>assembly. </a:t>
            </a:r>
            <a:r>
              <a:rPr lang="en-US" dirty="0" smtClean="0"/>
              <a:t>The DUNE-SP cables will be 25m long.</a:t>
            </a:r>
            <a:endParaRPr lang="en-US" dirty="0"/>
          </a:p>
        </p:txBody>
      </p:sp>
      <p:sp>
        <p:nvSpPr>
          <p:cNvPr id="8" name="TextBox 7"/>
          <p:cNvSpPr txBox="1"/>
          <p:nvPr/>
        </p:nvSpPr>
        <p:spPr>
          <a:xfrm>
            <a:off x="4339228" y="3494720"/>
            <a:ext cx="3416451" cy="1220262"/>
          </a:xfrm>
          <a:prstGeom prst="rect">
            <a:avLst/>
          </a:prstGeom>
          <a:noFill/>
        </p:spPr>
        <p:txBody>
          <a:bodyPr wrap="square" rtlCol="0">
            <a:spAutoFit/>
          </a:bodyPr>
          <a:lstStyle/>
          <a:p>
            <a:r>
              <a:rPr lang="en-US" b="1" dirty="0"/>
              <a:t>ProtoDUNE-SP </a:t>
            </a:r>
            <a:r>
              <a:rPr lang="en-US" b="1" dirty="0" smtClean="0"/>
              <a:t>Power Cable</a:t>
            </a:r>
            <a:endParaRPr lang="en-US" b="1" dirty="0"/>
          </a:p>
          <a:p>
            <a:r>
              <a:rPr lang="en-US" dirty="0" smtClean="0"/>
              <a:t>The ProtoDUNE-SP cables are </a:t>
            </a:r>
            <a:r>
              <a:rPr lang="en-US" dirty="0" smtClean="0"/>
              <a:t> </a:t>
            </a:r>
            <a:r>
              <a:rPr lang="en-US" dirty="0" smtClean="0"/>
              <a:t>7m </a:t>
            </a:r>
            <a:r>
              <a:rPr lang="en-US" dirty="0" smtClean="0"/>
              <a:t>long. The DUNE cables are 25m long.</a:t>
            </a:r>
            <a:endParaRPr lang="en-US" dirty="0"/>
          </a:p>
        </p:txBody>
      </p:sp>
      <p:sp>
        <p:nvSpPr>
          <p:cNvPr id="9" name="Content Placeholder 2"/>
          <p:cNvSpPr txBox="1">
            <a:spLocks/>
          </p:cNvSpPr>
          <p:nvPr/>
        </p:nvSpPr>
        <p:spPr>
          <a:xfrm>
            <a:off x="588114" y="5025710"/>
            <a:ext cx="7886700" cy="1445567"/>
          </a:xfrm>
          <a:prstGeom prst="rect">
            <a:avLst/>
          </a:prstGeom>
        </p:spPr>
        <p:txBody>
          <a:bodyPr vert="horz" lIns="91440" tIns="45720" rIns="91440" bIns="45720" rtlCol="0">
            <a:normAutofit fontScale="8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dirty="0" smtClean="0"/>
              <a:t>Each APA will have 22 CE data cables and 22 CE power cables.</a:t>
            </a:r>
          </a:p>
          <a:p>
            <a:pPr algn="l"/>
            <a:r>
              <a:rPr lang="en-US" dirty="0" smtClean="0"/>
              <a:t>This assumes 2 spare cables per APA pair. </a:t>
            </a:r>
          </a:p>
          <a:p>
            <a:pPr algn="l"/>
            <a:r>
              <a:rPr lang="en-US" dirty="0" smtClean="0"/>
              <a:t>Extensive tests have been done and </a:t>
            </a:r>
            <a:r>
              <a:rPr lang="en-US" dirty="0"/>
              <a:t>the </a:t>
            </a:r>
            <a:r>
              <a:rPr lang="en-US" dirty="0" err="1"/>
              <a:t>Samtec</a:t>
            </a:r>
            <a:r>
              <a:rPr lang="en-US" dirty="0"/>
              <a:t> 26 gauge </a:t>
            </a:r>
            <a:r>
              <a:rPr lang="en-US" dirty="0" smtClean="0"/>
              <a:t>cables are the only cables to have adequate data transmission capability over the 25m with acceptable cost. We assume here we will use these cables.</a:t>
            </a:r>
            <a:endParaRPr lang="en-US" dirty="0"/>
          </a:p>
        </p:txBody>
      </p:sp>
      <p:sp>
        <p:nvSpPr>
          <p:cNvPr id="2" name="Slide Number Placeholder 1"/>
          <p:cNvSpPr>
            <a:spLocks noGrp="1"/>
          </p:cNvSpPr>
          <p:nvPr>
            <p:ph type="sldNum" sz="quarter" idx="12"/>
          </p:nvPr>
        </p:nvSpPr>
        <p:spPr/>
        <p:txBody>
          <a:bodyPr/>
          <a:lstStyle/>
          <a:p>
            <a:fld id="{27184382-A4DD-4CE2-A42D-784D4A6CF4F0}" type="slidenum">
              <a:rPr lang="en-US" smtClean="0"/>
              <a:t>5</a:t>
            </a:fld>
            <a:endParaRPr lang="en-US"/>
          </a:p>
        </p:txBody>
      </p:sp>
    </p:spTree>
    <p:extLst>
      <p:ext uri="{BB962C8B-B14F-4D97-AF65-F5344CB8AC3E}">
        <p14:creationId xmlns:p14="http://schemas.microsoft.com/office/powerpoint/2010/main" val="9131460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shot1159.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116" y="628090"/>
            <a:ext cx="6576608" cy="3851271"/>
          </a:xfrm>
          <a:prstGeom prst="rect">
            <a:avLst/>
          </a:prstGeom>
        </p:spPr>
      </p:pic>
      <p:pic>
        <p:nvPicPr>
          <p:cNvPr id="5" name="Picture 4" descr="screenshot116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7179" y="4157777"/>
            <a:ext cx="7216205" cy="1883905"/>
          </a:xfrm>
          <a:prstGeom prst="rect">
            <a:avLst/>
          </a:prstGeom>
        </p:spPr>
      </p:pic>
      <p:sp>
        <p:nvSpPr>
          <p:cNvPr id="6" name="TextBox 5"/>
          <p:cNvSpPr txBox="1"/>
          <p:nvPr/>
        </p:nvSpPr>
        <p:spPr>
          <a:xfrm>
            <a:off x="319810" y="820443"/>
            <a:ext cx="1317413" cy="369332"/>
          </a:xfrm>
          <a:prstGeom prst="rect">
            <a:avLst/>
          </a:prstGeom>
          <a:noFill/>
        </p:spPr>
        <p:txBody>
          <a:bodyPr wrap="none" rtlCol="0">
            <a:spAutoFit/>
          </a:bodyPr>
          <a:lstStyle/>
          <a:p>
            <a:r>
              <a:rPr lang="en-US" dirty="0" smtClean="0">
                <a:solidFill>
                  <a:srgbClr val="FF0000"/>
                </a:solidFill>
              </a:rPr>
              <a:t>WARM SIDE</a:t>
            </a:r>
            <a:endParaRPr lang="en-US" dirty="0">
              <a:solidFill>
                <a:srgbClr val="FF0000"/>
              </a:solidFill>
            </a:endParaRPr>
          </a:p>
        </p:txBody>
      </p:sp>
      <p:sp>
        <p:nvSpPr>
          <p:cNvPr id="8" name="TextBox 7"/>
          <p:cNvSpPr txBox="1"/>
          <p:nvPr/>
        </p:nvSpPr>
        <p:spPr>
          <a:xfrm>
            <a:off x="4743560" y="982563"/>
            <a:ext cx="1170776" cy="369332"/>
          </a:xfrm>
          <a:prstGeom prst="rect">
            <a:avLst/>
          </a:prstGeom>
          <a:noFill/>
        </p:spPr>
        <p:txBody>
          <a:bodyPr wrap="none" rtlCol="0">
            <a:spAutoFit/>
          </a:bodyPr>
          <a:lstStyle/>
          <a:p>
            <a:r>
              <a:rPr lang="en-US" dirty="0" smtClean="0">
                <a:solidFill>
                  <a:srgbClr val="FF0000"/>
                </a:solidFill>
              </a:rPr>
              <a:t>COLD SIDE</a:t>
            </a:r>
            <a:endParaRPr lang="en-US" dirty="0">
              <a:solidFill>
                <a:srgbClr val="FF0000"/>
              </a:solidFill>
            </a:endParaRPr>
          </a:p>
        </p:txBody>
      </p:sp>
      <p:sp>
        <p:nvSpPr>
          <p:cNvPr id="9" name="TextBox 8"/>
          <p:cNvSpPr txBox="1"/>
          <p:nvPr/>
        </p:nvSpPr>
        <p:spPr>
          <a:xfrm>
            <a:off x="2184132" y="3578996"/>
            <a:ext cx="1431927" cy="646331"/>
          </a:xfrm>
          <a:prstGeom prst="rect">
            <a:avLst/>
          </a:prstGeom>
          <a:noFill/>
        </p:spPr>
        <p:txBody>
          <a:bodyPr wrap="none" rtlCol="0">
            <a:spAutoFit/>
          </a:bodyPr>
          <a:lstStyle/>
          <a:p>
            <a:pPr algn="ctr"/>
            <a:r>
              <a:rPr lang="en-US" dirty="0" smtClean="0">
                <a:solidFill>
                  <a:srgbClr val="FF0000"/>
                </a:solidFill>
              </a:rPr>
              <a:t>WARM-COLD</a:t>
            </a:r>
          </a:p>
          <a:p>
            <a:pPr algn="ctr"/>
            <a:r>
              <a:rPr lang="en-US" dirty="0" smtClean="0">
                <a:solidFill>
                  <a:srgbClr val="FF0000"/>
                </a:solidFill>
              </a:rPr>
              <a:t>INTERFACE</a:t>
            </a:r>
            <a:endParaRPr lang="en-US" dirty="0">
              <a:solidFill>
                <a:srgbClr val="FF0000"/>
              </a:solidFill>
            </a:endParaRPr>
          </a:p>
        </p:txBody>
      </p:sp>
      <p:sp>
        <p:nvSpPr>
          <p:cNvPr id="10" name="TextBox 9"/>
          <p:cNvSpPr txBox="1"/>
          <p:nvPr/>
        </p:nvSpPr>
        <p:spPr>
          <a:xfrm>
            <a:off x="1310595" y="6109026"/>
            <a:ext cx="2076072" cy="369332"/>
          </a:xfrm>
          <a:prstGeom prst="rect">
            <a:avLst/>
          </a:prstGeom>
          <a:noFill/>
        </p:spPr>
        <p:txBody>
          <a:bodyPr wrap="none" rtlCol="0">
            <a:spAutoFit/>
          </a:bodyPr>
          <a:lstStyle/>
          <a:p>
            <a:r>
              <a:rPr lang="en-US" dirty="0" smtClean="0">
                <a:solidFill>
                  <a:srgbClr val="FF0000"/>
                </a:solidFill>
              </a:rPr>
              <a:t>Teflon® Jacket Cat-6 </a:t>
            </a:r>
            <a:endParaRPr lang="en-US" dirty="0">
              <a:solidFill>
                <a:srgbClr val="FF0000"/>
              </a:solidFill>
            </a:endParaRPr>
          </a:p>
        </p:txBody>
      </p:sp>
      <p:sp>
        <p:nvSpPr>
          <p:cNvPr id="11" name="TextBox 10"/>
          <p:cNvSpPr txBox="1"/>
          <p:nvPr/>
        </p:nvSpPr>
        <p:spPr>
          <a:xfrm>
            <a:off x="3625779" y="6109026"/>
            <a:ext cx="2200956" cy="646331"/>
          </a:xfrm>
          <a:prstGeom prst="rect">
            <a:avLst/>
          </a:prstGeom>
          <a:noFill/>
        </p:spPr>
        <p:txBody>
          <a:bodyPr wrap="none" rtlCol="0">
            <a:spAutoFit/>
          </a:bodyPr>
          <a:lstStyle/>
          <a:p>
            <a:pPr algn="ctr"/>
            <a:r>
              <a:rPr lang="en-US" dirty="0" smtClean="0">
                <a:solidFill>
                  <a:srgbClr val="FF0000"/>
                </a:solidFill>
              </a:rPr>
              <a:t>RJ-45 Connector</a:t>
            </a:r>
          </a:p>
          <a:p>
            <a:pPr algn="ctr"/>
            <a:r>
              <a:rPr lang="en-US" dirty="0" smtClean="0">
                <a:solidFill>
                  <a:srgbClr val="FF0000"/>
                </a:solidFill>
              </a:rPr>
              <a:t>(</a:t>
            </a:r>
            <a:r>
              <a:rPr lang="en-US" dirty="0" err="1" smtClean="0">
                <a:solidFill>
                  <a:srgbClr val="FF0000"/>
                </a:solidFill>
              </a:rPr>
              <a:t>SiPM</a:t>
            </a:r>
            <a:r>
              <a:rPr lang="en-US" dirty="0" smtClean="0">
                <a:solidFill>
                  <a:srgbClr val="FF0000"/>
                </a:solidFill>
              </a:rPr>
              <a:t> Board and SSP)</a:t>
            </a:r>
            <a:endParaRPr lang="en-US" dirty="0">
              <a:solidFill>
                <a:srgbClr val="FF0000"/>
              </a:solidFill>
            </a:endParaRPr>
          </a:p>
        </p:txBody>
      </p:sp>
      <p:sp>
        <p:nvSpPr>
          <p:cNvPr id="12" name="TextBox 11"/>
          <p:cNvSpPr txBox="1"/>
          <p:nvPr/>
        </p:nvSpPr>
        <p:spPr>
          <a:xfrm>
            <a:off x="6164095" y="6109026"/>
            <a:ext cx="1831038" cy="646331"/>
          </a:xfrm>
          <a:prstGeom prst="rect">
            <a:avLst/>
          </a:prstGeom>
          <a:noFill/>
        </p:spPr>
        <p:txBody>
          <a:bodyPr wrap="none" rtlCol="0">
            <a:spAutoFit/>
          </a:bodyPr>
          <a:lstStyle/>
          <a:p>
            <a:pPr algn="ctr"/>
            <a:r>
              <a:rPr lang="en-US" dirty="0" smtClean="0">
                <a:solidFill>
                  <a:srgbClr val="FF0000"/>
                </a:solidFill>
              </a:rPr>
              <a:t>Hirose Twist-Lock </a:t>
            </a:r>
          </a:p>
          <a:p>
            <a:pPr algn="ctr"/>
            <a:r>
              <a:rPr lang="en-US" dirty="0" smtClean="0">
                <a:solidFill>
                  <a:srgbClr val="FF0000"/>
                </a:solidFill>
              </a:rPr>
              <a:t>Bayonet (Flange)</a:t>
            </a:r>
            <a:endParaRPr lang="en-US" dirty="0">
              <a:solidFill>
                <a:srgbClr val="FF0000"/>
              </a:solidFill>
            </a:endParaRPr>
          </a:p>
        </p:txBody>
      </p:sp>
      <p:sp>
        <p:nvSpPr>
          <p:cNvPr id="2" name="Title 1"/>
          <p:cNvSpPr>
            <a:spLocks noGrp="1"/>
          </p:cNvSpPr>
          <p:nvPr>
            <p:ph type="title"/>
          </p:nvPr>
        </p:nvSpPr>
        <p:spPr>
          <a:xfrm>
            <a:off x="520560" y="203007"/>
            <a:ext cx="7886700" cy="810242"/>
          </a:xfrm>
        </p:spPr>
        <p:txBody>
          <a:bodyPr/>
          <a:lstStyle/>
          <a:p>
            <a:r>
              <a:rPr lang="en-US" dirty="0" smtClean="0"/>
              <a:t>ProtoDUNE-SP Cable Assembly</a:t>
            </a:r>
            <a:endParaRPr lang="en-US" dirty="0"/>
          </a:p>
        </p:txBody>
      </p:sp>
      <p:pic>
        <p:nvPicPr>
          <p:cNvPr id="13" name="Picture 12"/>
          <p:cNvPicPr/>
          <p:nvPr/>
        </p:nvPicPr>
        <p:blipFill>
          <a:blip r:embed="rId4">
            <a:extLst>
              <a:ext uri="{28A0092B-C50C-407E-A947-70E740481C1C}">
                <a14:useLocalDpi xmlns:a14="http://schemas.microsoft.com/office/drawing/2010/main" val="0"/>
              </a:ext>
            </a:extLst>
          </a:blip>
          <a:srcRect/>
          <a:stretch>
            <a:fillRect/>
          </a:stretch>
        </p:blipFill>
        <p:spPr bwMode="auto">
          <a:xfrm>
            <a:off x="6526590" y="1317292"/>
            <a:ext cx="2414270" cy="1818640"/>
          </a:xfrm>
          <a:prstGeom prst="rect">
            <a:avLst/>
          </a:prstGeom>
          <a:noFill/>
          <a:ln>
            <a:noFill/>
          </a:ln>
        </p:spPr>
      </p:pic>
      <p:sp>
        <p:nvSpPr>
          <p:cNvPr id="3" name="Slide Number Placeholder 2"/>
          <p:cNvSpPr>
            <a:spLocks noGrp="1"/>
          </p:cNvSpPr>
          <p:nvPr>
            <p:ph type="sldNum" sz="quarter" idx="12"/>
          </p:nvPr>
        </p:nvSpPr>
        <p:spPr/>
        <p:txBody>
          <a:bodyPr/>
          <a:lstStyle/>
          <a:p>
            <a:fld id="{27184382-A4DD-4CE2-A42D-784D4A6CF4F0}" type="slidenum">
              <a:rPr lang="en-US" smtClean="0"/>
              <a:t>6</a:t>
            </a:fld>
            <a:endParaRPr lang="en-US"/>
          </a:p>
        </p:txBody>
      </p:sp>
    </p:spTree>
    <p:extLst>
      <p:ext uri="{BB962C8B-B14F-4D97-AF65-F5344CB8AC3E}">
        <p14:creationId xmlns:p14="http://schemas.microsoft.com/office/powerpoint/2010/main" val="2992047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DUNE PD cables</a:t>
            </a:r>
            <a:endParaRPr lang="en-US" dirty="0"/>
          </a:p>
        </p:txBody>
      </p:sp>
      <p:sp>
        <p:nvSpPr>
          <p:cNvPr id="3" name="Content Placeholder 2"/>
          <p:cNvSpPr>
            <a:spLocks noGrp="1"/>
          </p:cNvSpPr>
          <p:nvPr>
            <p:ph idx="1"/>
          </p:nvPr>
        </p:nvSpPr>
        <p:spPr/>
        <p:txBody>
          <a:bodyPr/>
          <a:lstStyle/>
          <a:p>
            <a:r>
              <a:rPr lang="en-US" dirty="0" smtClean="0"/>
              <a:t>It is unlikely that the ProtoDUNE-SP PD cables will be used for DUNE. They are very expensive and take significant space. </a:t>
            </a:r>
          </a:p>
          <a:p>
            <a:r>
              <a:rPr lang="en-US" dirty="0" smtClean="0"/>
              <a:t>For the purpose of estimating the space needed in the </a:t>
            </a:r>
            <a:r>
              <a:rPr lang="en-US" dirty="0" err="1" smtClean="0"/>
              <a:t>feedthru</a:t>
            </a:r>
            <a:r>
              <a:rPr lang="en-US" dirty="0" smtClean="0"/>
              <a:t> I assume that the final PD cable volume will be roughly equal to the existing cable bundle. </a:t>
            </a:r>
          </a:p>
          <a:p>
            <a:r>
              <a:rPr lang="en-US" dirty="0" smtClean="0"/>
              <a:t>The changes to the PD system will either then need to fit in this space allotment or need to negotiate using the spare space.</a:t>
            </a:r>
            <a:endParaRPr lang="en-US" dirty="0"/>
          </a:p>
        </p:txBody>
      </p:sp>
      <p:sp>
        <p:nvSpPr>
          <p:cNvPr id="4" name="Slide Number Placeholder 3"/>
          <p:cNvSpPr>
            <a:spLocks noGrp="1"/>
          </p:cNvSpPr>
          <p:nvPr>
            <p:ph type="sldNum" sz="quarter" idx="12"/>
          </p:nvPr>
        </p:nvSpPr>
        <p:spPr/>
        <p:txBody>
          <a:bodyPr/>
          <a:lstStyle/>
          <a:p>
            <a:fld id="{27184382-A4DD-4CE2-A42D-784D4A6CF4F0}" type="slidenum">
              <a:rPr lang="en-US" smtClean="0"/>
              <a:t>7</a:t>
            </a:fld>
            <a:endParaRPr lang="en-US"/>
          </a:p>
        </p:txBody>
      </p:sp>
    </p:spTree>
    <p:extLst>
      <p:ext uri="{BB962C8B-B14F-4D97-AF65-F5344CB8AC3E}">
        <p14:creationId xmlns:p14="http://schemas.microsoft.com/office/powerpoint/2010/main" val="1130809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txBox="1">
            <a:spLocks noGrp="1"/>
          </p:cNvSpPr>
          <p:nvPr>
            <p:ph type="ctrTitle"/>
          </p:nvPr>
        </p:nvSpPr>
        <p:spPr>
          <a:xfrm>
            <a:off x="265925" y="2796947"/>
            <a:ext cx="8612153" cy="713016"/>
          </a:xfrm>
          <a:prstGeom prst="rect">
            <a:avLst/>
          </a:prstGeom>
          <a:noFill/>
        </p:spPr>
        <p:txBody>
          <a:bodyPr wrap="none" rtlCol="0">
            <a:spAutoFit/>
          </a:bodyPr>
          <a:lstStyle/>
          <a:p>
            <a:pPr algn="ctr"/>
            <a:r>
              <a:rPr lang="en-US" sz="4400" dirty="0" err="1" smtClean="0"/>
              <a:t>Strawman</a:t>
            </a:r>
            <a:r>
              <a:rPr lang="en-US" sz="4400" dirty="0" smtClean="0"/>
              <a:t> Signal </a:t>
            </a:r>
            <a:r>
              <a:rPr lang="en-US" sz="4400" dirty="0" err="1" smtClean="0"/>
              <a:t>Feedthrough</a:t>
            </a:r>
            <a:r>
              <a:rPr lang="en-US" sz="4400" dirty="0" smtClean="0"/>
              <a:t> Design</a:t>
            </a:r>
            <a:endParaRPr lang="en-US" sz="4400" dirty="0"/>
          </a:p>
        </p:txBody>
      </p:sp>
      <p:sp>
        <p:nvSpPr>
          <p:cNvPr id="4" name="Slide Number Placeholder 3"/>
          <p:cNvSpPr>
            <a:spLocks noGrp="1"/>
          </p:cNvSpPr>
          <p:nvPr>
            <p:ph type="sldNum" sz="quarter" idx="12"/>
          </p:nvPr>
        </p:nvSpPr>
        <p:spPr/>
        <p:txBody>
          <a:bodyPr/>
          <a:lstStyle/>
          <a:p>
            <a:fld id="{27184382-A4DD-4CE2-A42D-784D4A6CF4F0}" type="slidenum">
              <a:rPr lang="en-US" smtClean="0"/>
              <a:t>8</a:t>
            </a:fld>
            <a:endParaRPr lang="en-US"/>
          </a:p>
        </p:txBody>
      </p:sp>
    </p:spTree>
    <p:extLst>
      <p:ext uri="{BB962C8B-B14F-4D97-AF65-F5344CB8AC3E}">
        <p14:creationId xmlns:p14="http://schemas.microsoft.com/office/powerpoint/2010/main" val="38240227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42336" t="8476" r="46019" b="1788"/>
          <a:stretch/>
        </p:blipFill>
        <p:spPr>
          <a:xfrm>
            <a:off x="865177" y="1544555"/>
            <a:ext cx="1124638" cy="5094514"/>
          </a:xfrm>
          <a:prstGeom prst="rect">
            <a:avLst/>
          </a:prstGeom>
        </p:spPr>
      </p:pic>
      <p:pic>
        <p:nvPicPr>
          <p:cNvPr id="3" name="Picture 2"/>
          <p:cNvPicPr>
            <a:picLocks noChangeAspect="1"/>
          </p:cNvPicPr>
          <p:nvPr/>
        </p:nvPicPr>
        <p:blipFill rotWithShape="1">
          <a:blip r:embed="rId3"/>
          <a:srcRect l="15563" t="9153" r="16657" b="2805"/>
          <a:stretch/>
        </p:blipFill>
        <p:spPr>
          <a:xfrm>
            <a:off x="4073309" y="3765239"/>
            <a:ext cx="3953682" cy="3018960"/>
          </a:xfrm>
          <a:prstGeom prst="rect">
            <a:avLst/>
          </a:prstGeom>
        </p:spPr>
      </p:pic>
      <p:pic>
        <p:nvPicPr>
          <p:cNvPr id="4" name="Picture 3"/>
          <p:cNvPicPr>
            <a:picLocks noChangeAspect="1"/>
          </p:cNvPicPr>
          <p:nvPr/>
        </p:nvPicPr>
        <p:blipFill rotWithShape="1">
          <a:blip r:embed="rId4"/>
          <a:srcRect l="15513" t="17196" r="14815" b="16772"/>
          <a:stretch/>
        </p:blipFill>
        <p:spPr>
          <a:xfrm>
            <a:off x="4328621" y="1022685"/>
            <a:ext cx="4064044" cy="2264237"/>
          </a:xfrm>
          <a:prstGeom prst="rect">
            <a:avLst/>
          </a:prstGeom>
        </p:spPr>
      </p:pic>
      <p:sp>
        <p:nvSpPr>
          <p:cNvPr id="5" name="TextBox 4"/>
          <p:cNvSpPr txBox="1"/>
          <p:nvPr/>
        </p:nvSpPr>
        <p:spPr>
          <a:xfrm>
            <a:off x="3313403" y="2087253"/>
            <a:ext cx="947651" cy="923330"/>
          </a:xfrm>
          <a:prstGeom prst="rect">
            <a:avLst/>
          </a:prstGeom>
          <a:noFill/>
        </p:spPr>
        <p:txBody>
          <a:bodyPr wrap="square" rtlCol="0">
            <a:spAutoFit/>
          </a:bodyPr>
          <a:lstStyle/>
          <a:p>
            <a:r>
              <a:rPr lang="en-US" dirty="0" smtClean="0"/>
              <a:t>CERN crossing tube</a:t>
            </a:r>
            <a:endParaRPr lang="en-US" dirty="0"/>
          </a:p>
        </p:txBody>
      </p:sp>
      <p:cxnSp>
        <p:nvCxnSpPr>
          <p:cNvPr id="7" name="Straight Arrow Connector 6"/>
          <p:cNvCxnSpPr>
            <a:stCxn id="5" idx="3"/>
          </p:cNvCxnSpPr>
          <p:nvPr/>
        </p:nvCxnSpPr>
        <p:spPr>
          <a:xfrm>
            <a:off x="4261054" y="2548918"/>
            <a:ext cx="528112" cy="210756"/>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2638729" y="3351752"/>
            <a:ext cx="1189954" cy="923330"/>
          </a:xfrm>
          <a:prstGeom prst="rect">
            <a:avLst/>
          </a:prstGeom>
          <a:noFill/>
        </p:spPr>
        <p:txBody>
          <a:bodyPr wrap="square" rtlCol="0">
            <a:spAutoFit/>
          </a:bodyPr>
          <a:lstStyle/>
          <a:p>
            <a:r>
              <a:rPr lang="en-US" dirty="0" smtClean="0"/>
              <a:t>Inner </a:t>
            </a:r>
            <a:r>
              <a:rPr lang="en-US" dirty="0" smtClean="0"/>
              <a:t>tube 203mm </a:t>
            </a:r>
            <a:r>
              <a:rPr lang="en-US" dirty="0" smtClean="0"/>
              <a:t>(8in OD)</a:t>
            </a:r>
            <a:endParaRPr lang="en-US" dirty="0"/>
          </a:p>
        </p:txBody>
      </p:sp>
      <p:cxnSp>
        <p:nvCxnSpPr>
          <p:cNvPr id="11" name="Straight Arrow Connector 10"/>
          <p:cNvCxnSpPr>
            <a:stCxn id="10" idx="3"/>
          </p:cNvCxnSpPr>
          <p:nvPr/>
        </p:nvCxnSpPr>
        <p:spPr>
          <a:xfrm>
            <a:off x="3828683" y="3813417"/>
            <a:ext cx="947650" cy="382798"/>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7605024" y="3169319"/>
            <a:ext cx="1064657" cy="369332"/>
          </a:xfrm>
          <a:prstGeom prst="rect">
            <a:avLst/>
          </a:prstGeom>
          <a:noFill/>
        </p:spPr>
        <p:txBody>
          <a:bodyPr wrap="square" rtlCol="0">
            <a:spAutoFit/>
          </a:bodyPr>
          <a:lstStyle/>
          <a:p>
            <a:r>
              <a:rPr lang="en-US" dirty="0" smtClean="0"/>
              <a:t>CE cables</a:t>
            </a:r>
            <a:endParaRPr lang="en-US" dirty="0"/>
          </a:p>
        </p:txBody>
      </p:sp>
      <p:sp>
        <p:nvSpPr>
          <p:cNvPr id="16" name="TextBox 15"/>
          <p:cNvSpPr txBox="1"/>
          <p:nvPr/>
        </p:nvSpPr>
        <p:spPr>
          <a:xfrm>
            <a:off x="7738519" y="4223235"/>
            <a:ext cx="1113035" cy="369332"/>
          </a:xfrm>
          <a:prstGeom prst="rect">
            <a:avLst/>
          </a:prstGeom>
          <a:noFill/>
        </p:spPr>
        <p:txBody>
          <a:bodyPr wrap="square" rtlCol="0">
            <a:spAutoFit/>
          </a:bodyPr>
          <a:lstStyle/>
          <a:p>
            <a:r>
              <a:rPr lang="en-US" dirty="0" smtClean="0"/>
              <a:t>PD cables</a:t>
            </a:r>
            <a:endParaRPr lang="en-US" dirty="0"/>
          </a:p>
        </p:txBody>
      </p:sp>
      <p:cxnSp>
        <p:nvCxnSpPr>
          <p:cNvPr id="17" name="Straight Arrow Connector 16"/>
          <p:cNvCxnSpPr>
            <a:stCxn id="15" idx="1"/>
          </p:cNvCxnSpPr>
          <p:nvPr/>
        </p:nvCxnSpPr>
        <p:spPr>
          <a:xfrm flipH="1">
            <a:off x="5471292" y="3353985"/>
            <a:ext cx="2133732" cy="911172"/>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16" idx="1"/>
          </p:cNvCxnSpPr>
          <p:nvPr/>
        </p:nvCxnSpPr>
        <p:spPr>
          <a:xfrm flipH="1">
            <a:off x="5812607" y="4407901"/>
            <a:ext cx="1925912" cy="184666"/>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3403600" y="5523456"/>
            <a:ext cx="792796" cy="646331"/>
          </a:xfrm>
          <a:prstGeom prst="rect">
            <a:avLst/>
          </a:prstGeom>
          <a:noFill/>
        </p:spPr>
        <p:txBody>
          <a:bodyPr wrap="square" rtlCol="0">
            <a:spAutoFit/>
          </a:bodyPr>
          <a:lstStyle/>
          <a:p>
            <a:r>
              <a:rPr lang="en-US" dirty="0" smtClean="0"/>
              <a:t>Clamp plate</a:t>
            </a:r>
            <a:endParaRPr lang="en-US" dirty="0"/>
          </a:p>
        </p:txBody>
      </p:sp>
      <p:cxnSp>
        <p:nvCxnSpPr>
          <p:cNvPr id="24" name="Straight Arrow Connector 23"/>
          <p:cNvCxnSpPr>
            <a:stCxn id="23" idx="3"/>
          </p:cNvCxnSpPr>
          <p:nvPr/>
        </p:nvCxnSpPr>
        <p:spPr>
          <a:xfrm flipV="1">
            <a:off x="4196396" y="5062842"/>
            <a:ext cx="824564" cy="783780"/>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65278" y="138181"/>
            <a:ext cx="6507744" cy="461665"/>
          </a:xfrm>
          <a:prstGeom prst="rect">
            <a:avLst/>
          </a:prstGeom>
          <a:noFill/>
        </p:spPr>
        <p:txBody>
          <a:bodyPr wrap="none" rtlCol="0">
            <a:spAutoFit/>
          </a:bodyPr>
          <a:lstStyle/>
          <a:p>
            <a:pPr algn="ctr"/>
            <a:r>
              <a:rPr lang="en-US" sz="2400" dirty="0" smtClean="0"/>
              <a:t>Cable Strain Relief Installed on CERN Crossing Tube</a:t>
            </a:r>
            <a:endParaRPr lang="en-US" sz="2400" dirty="0"/>
          </a:p>
        </p:txBody>
      </p:sp>
      <p:sp>
        <p:nvSpPr>
          <p:cNvPr id="27" name="Rectangle 26"/>
          <p:cNvSpPr/>
          <p:nvPr/>
        </p:nvSpPr>
        <p:spPr>
          <a:xfrm>
            <a:off x="865177" y="1446415"/>
            <a:ext cx="1124638" cy="70838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865177" y="5274719"/>
            <a:ext cx="1124638" cy="83513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ight Arrow 28"/>
          <p:cNvSpPr/>
          <p:nvPr/>
        </p:nvSpPr>
        <p:spPr>
          <a:xfrm>
            <a:off x="2306165" y="1737360"/>
            <a:ext cx="540327" cy="249382"/>
          </a:xfrm>
          <a:prstGeom prst="rightArrow">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ight Arrow 29"/>
          <p:cNvSpPr/>
          <p:nvPr/>
        </p:nvSpPr>
        <p:spPr>
          <a:xfrm>
            <a:off x="2306165" y="5597239"/>
            <a:ext cx="540327" cy="249382"/>
          </a:xfrm>
          <a:prstGeom prst="rightArrow">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6748406" y="495309"/>
            <a:ext cx="2322880" cy="369332"/>
          </a:xfrm>
          <a:prstGeom prst="rect">
            <a:avLst/>
          </a:prstGeom>
          <a:noFill/>
        </p:spPr>
        <p:txBody>
          <a:bodyPr wrap="none" rtlCol="0">
            <a:spAutoFit/>
          </a:bodyPr>
          <a:lstStyle/>
          <a:p>
            <a:r>
              <a:rPr lang="en-US" dirty="0" smtClean="0"/>
              <a:t>Tube alignment screws</a:t>
            </a:r>
            <a:endParaRPr lang="en-US" dirty="0"/>
          </a:p>
        </p:txBody>
      </p:sp>
      <p:cxnSp>
        <p:nvCxnSpPr>
          <p:cNvPr id="33" name="Straight Arrow Connector 32"/>
          <p:cNvCxnSpPr>
            <a:stCxn id="31" idx="2"/>
          </p:cNvCxnSpPr>
          <p:nvPr/>
        </p:nvCxnSpPr>
        <p:spPr>
          <a:xfrm flipH="1">
            <a:off x="7732620" y="864641"/>
            <a:ext cx="177226" cy="708966"/>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a:stCxn id="31" idx="2"/>
          </p:cNvCxnSpPr>
          <p:nvPr/>
        </p:nvCxnSpPr>
        <p:spPr>
          <a:xfrm flipH="1">
            <a:off x="4856733" y="864641"/>
            <a:ext cx="3053113" cy="422839"/>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678115" y="687550"/>
            <a:ext cx="2821399" cy="646331"/>
          </a:xfrm>
          <a:prstGeom prst="rect">
            <a:avLst/>
          </a:prstGeom>
        </p:spPr>
        <p:txBody>
          <a:bodyPr wrap="square">
            <a:spAutoFit/>
          </a:bodyPr>
          <a:lstStyle/>
          <a:p>
            <a:r>
              <a:rPr lang="en-US" dirty="0"/>
              <a:t>Current CERN crossing tube: </a:t>
            </a:r>
            <a:r>
              <a:rPr lang="en-US" u="sng" dirty="0"/>
              <a:t>250 mm (OD</a:t>
            </a:r>
            <a:r>
              <a:rPr lang="en-US" dirty="0"/>
              <a:t>), </a:t>
            </a:r>
            <a:r>
              <a:rPr lang="en-US" dirty="0" smtClean="0"/>
              <a:t>230 </a:t>
            </a:r>
            <a:r>
              <a:rPr lang="en-US" dirty="0"/>
              <a:t>mm (ID).</a:t>
            </a:r>
          </a:p>
        </p:txBody>
      </p:sp>
      <p:sp>
        <p:nvSpPr>
          <p:cNvPr id="8" name="TextBox 7"/>
          <p:cNvSpPr txBox="1"/>
          <p:nvPr/>
        </p:nvSpPr>
        <p:spPr>
          <a:xfrm>
            <a:off x="5215491" y="1688746"/>
            <a:ext cx="1688955" cy="1477328"/>
          </a:xfrm>
          <a:prstGeom prst="rect">
            <a:avLst/>
          </a:prstGeom>
          <a:noFill/>
        </p:spPr>
        <p:txBody>
          <a:bodyPr wrap="square" rtlCol="0">
            <a:spAutoFit/>
          </a:bodyPr>
          <a:lstStyle/>
          <a:p>
            <a:pPr algn="ctr"/>
            <a:r>
              <a:rPr lang="en-US" dirty="0" smtClean="0"/>
              <a:t>Tip angle of the crossing tube and flange flatness are irrelevant</a:t>
            </a:r>
            <a:endParaRPr lang="en-US" dirty="0"/>
          </a:p>
        </p:txBody>
      </p:sp>
      <p:cxnSp>
        <p:nvCxnSpPr>
          <p:cNvPr id="25" name="Straight Arrow Connector 24"/>
          <p:cNvCxnSpPr/>
          <p:nvPr/>
        </p:nvCxnSpPr>
        <p:spPr>
          <a:xfrm flipH="1">
            <a:off x="1337653" y="2485835"/>
            <a:ext cx="702604" cy="202651"/>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1911966" y="2199122"/>
            <a:ext cx="1236246" cy="738664"/>
          </a:xfrm>
          <a:prstGeom prst="rect">
            <a:avLst/>
          </a:prstGeom>
          <a:noFill/>
        </p:spPr>
        <p:txBody>
          <a:bodyPr wrap="square" rtlCol="0">
            <a:spAutoFit/>
          </a:bodyPr>
          <a:lstStyle/>
          <a:p>
            <a:r>
              <a:rPr lang="en-US" sz="1400" dirty="0" smtClean="0"/>
              <a:t>Inner tube confines contaminates</a:t>
            </a:r>
            <a:endParaRPr lang="en-US" sz="1400" dirty="0"/>
          </a:p>
        </p:txBody>
      </p:sp>
      <p:cxnSp>
        <p:nvCxnSpPr>
          <p:cNvPr id="21" name="Straight Arrow Connector 20"/>
          <p:cNvCxnSpPr/>
          <p:nvPr/>
        </p:nvCxnSpPr>
        <p:spPr>
          <a:xfrm flipV="1">
            <a:off x="1324140" y="2877625"/>
            <a:ext cx="1" cy="1040267"/>
          </a:xfrm>
          <a:prstGeom prst="straightConnector1">
            <a:avLst/>
          </a:prstGeom>
          <a:ln w="38100">
            <a:tailEnd type="arrow"/>
          </a:ln>
        </p:spPr>
        <p:style>
          <a:lnRef idx="2">
            <a:schemeClr val="accent1"/>
          </a:lnRef>
          <a:fillRef idx="0">
            <a:schemeClr val="accent1"/>
          </a:fillRef>
          <a:effectRef idx="1">
            <a:schemeClr val="accent1"/>
          </a:effectRef>
          <a:fontRef idx="minor">
            <a:schemeClr val="tx1"/>
          </a:fontRef>
        </p:style>
      </p:cxnSp>
      <p:sp>
        <p:nvSpPr>
          <p:cNvPr id="38" name="TextBox 37"/>
          <p:cNvSpPr txBox="1"/>
          <p:nvPr/>
        </p:nvSpPr>
        <p:spPr>
          <a:xfrm rot="16200000">
            <a:off x="791933" y="4296171"/>
            <a:ext cx="1042285" cy="369332"/>
          </a:xfrm>
          <a:prstGeom prst="rect">
            <a:avLst/>
          </a:prstGeom>
          <a:noFill/>
        </p:spPr>
        <p:txBody>
          <a:bodyPr wrap="none" rtlCol="0">
            <a:spAutoFit/>
          </a:bodyPr>
          <a:lstStyle/>
          <a:p>
            <a:r>
              <a:rPr lang="en-US" dirty="0" err="1" smtClean="0"/>
              <a:t>GAr</a:t>
            </a:r>
            <a:r>
              <a:rPr lang="en-US" dirty="0" smtClean="0"/>
              <a:t> Flow</a:t>
            </a:r>
            <a:endParaRPr lang="en-US" dirty="0"/>
          </a:p>
        </p:txBody>
      </p:sp>
      <p:sp>
        <p:nvSpPr>
          <p:cNvPr id="39" name="TextBox 38"/>
          <p:cNvSpPr txBox="1"/>
          <p:nvPr/>
        </p:nvSpPr>
        <p:spPr>
          <a:xfrm>
            <a:off x="8129104" y="4809550"/>
            <a:ext cx="1014896" cy="923330"/>
          </a:xfrm>
          <a:prstGeom prst="rect">
            <a:avLst/>
          </a:prstGeom>
          <a:noFill/>
        </p:spPr>
        <p:txBody>
          <a:bodyPr wrap="none" rtlCol="0">
            <a:spAutoFit/>
          </a:bodyPr>
          <a:lstStyle/>
          <a:p>
            <a:pPr algn="ctr"/>
            <a:r>
              <a:rPr lang="en-US" dirty="0" smtClean="0"/>
              <a:t>13.5 mm</a:t>
            </a:r>
          </a:p>
          <a:p>
            <a:pPr algn="ctr"/>
            <a:r>
              <a:rPr lang="en-US" dirty="0" smtClean="0"/>
              <a:t>GAP</a:t>
            </a:r>
          </a:p>
          <a:p>
            <a:pPr algn="ctr"/>
            <a:r>
              <a:rPr lang="en-US" dirty="0" smtClean="0"/>
              <a:t>(SPARE)</a:t>
            </a:r>
            <a:endParaRPr lang="en-US" dirty="0"/>
          </a:p>
        </p:txBody>
      </p:sp>
      <p:cxnSp>
        <p:nvCxnSpPr>
          <p:cNvPr id="41" name="Straight Arrow Connector 40"/>
          <p:cNvCxnSpPr/>
          <p:nvPr/>
        </p:nvCxnSpPr>
        <p:spPr>
          <a:xfrm>
            <a:off x="6620891" y="4863590"/>
            <a:ext cx="215808" cy="0"/>
          </a:xfrm>
          <a:prstGeom prst="straightConnector1">
            <a:avLst/>
          </a:prstGeom>
          <a:ln w="19050">
            <a:solidFill>
              <a:schemeClr val="tx1"/>
            </a:solidFill>
            <a:headEnd type="stealth" w="sm" len="sm"/>
            <a:tailEnd type="stealth" w="sm" len="sm"/>
          </a:ln>
        </p:spPr>
        <p:style>
          <a:lnRef idx="2">
            <a:schemeClr val="accent1"/>
          </a:lnRef>
          <a:fillRef idx="0">
            <a:schemeClr val="accent1"/>
          </a:fillRef>
          <a:effectRef idx="1">
            <a:schemeClr val="accent1"/>
          </a:effectRef>
          <a:fontRef idx="minor">
            <a:schemeClr val="tx1"/>
          </a:fontRef>
        </p:style>
      </p:cxnSp>
      <p:cxnSp>
        <p:nvCxnSpPr>
          <p:cNvPr id="43" name="Straight Arrow Connector 42"/>
          <p:cNvCxnSpPr/>
          <p:nvPr/>
        </p:nvCxnSpPr>
        <p:spPr>
          <a:xfrm flipH="1" flipV="1">
            <a:off x="6758367" y="4964224"/>
            <a:ext cx="1571920" cy="284177"/>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44" name="Slide Number Placeholder 43"/>
          <p:cNvSpPr>
            <a:spLocks noGrp="1"/>
          </p:cNvSpPr>
          <p:nvPr>
            <p:ph type="sldNum" sz="quarter" idx="12"/>
          </p:nvPr>
        </p:nvSpPr>
        <p:spPr/>
        <p:txBody>
          <a:bodyPr/>
          <a:lstStyle/>
          <a:p>
            <a:fld id="{27184382-A4DD-4CE2-A42D-784D4A6CF4F0}" type="slidenum">
              <a:rPr lang="en-US" smtClean="0"/>
              <a:t>9</a:t>
            </a:fld>
            <a:endParaRPr lang="en-US"/>
          </a:p>
        </p:txBody>
      </p:sp>
    </p:spTree>
    <p:extLst>
      <p:ext uri="{BB962C8B-B14F-4D97-AF65-F5344CB8AC3E}">
        <p14:creationId xmlns:p14="http://schemas.microsoft.com/office/powerpoint/2010/main" val="2032379110"/>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4595</TotalTime>
  <Words>882</Words>
  <Application>Microsoft Macintosh PowerPoint</Application>
  <PresentationFormat>On-screen Show (4:3)</PresentationFormat>
  <Paragraphs>147</Paragraphs>
  <Slides>18</Slides>
  <Notes>0</Notes>
  <HiddenSlides>0</HiddenSlides>
  <MMClips>1</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Office Theme</vt:lpstr>
      <vt:lpstr>DUNE-SP  Cable Feedthrus</vt:lpstr>
      <vt:lpstr>Present Rack Feedthru Layout</vt:lpstr>
      <vt:lpstr>PowerPoint Presentation</vt:lpstr>
      <vt:lpstr>Penetration Diameter</vt:lpstr>
      <vt:lpstr>PowerPoint Presentation</vt:lpstr>
      <vt:lpstr>ProtoDUNE-SP Cable Assembly</vt:lpstr>
      <vt:lpstr>DUNE PD cables</vt:lpstr>
      <vt:lpstr>Strawman Signal Feedthrough Design</vt:lpstr>
      <vt:lpstr>PowerPoint Presentation</vt:lpstr>
      <vt:lpstr>PowerPoint Presentation</vt:lpstr>
      <vt:lpstr>Validation and contingency</vt:lpstr>
      <vt:lpstr>Summary</vt:lpstr>
      <vt:lpstr>PowerPoint Presentation</vt:lpstr>
      <vt:lpstr>PowerPoint Presentation</vt:lpstr>
      <vt:lpstr>PowerPoint Presentation</vt:lpstr>
      <vt:lpstr>PowerPoint Presentation</vt:lpstr>
      <vt:lpstr>PowerPoint Presentation</vt:lpstr>
      <vt:lpstr>PowerPoint Presentation</vt:lpstr>
    </vt:vector>
  </TitlesOfParts>
  <Company>BNL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Zhao, Manhong</dc:creator>
  <cp:lastModifiedBy>Jim Stewart</cp:lastModifiedBy>
  <cp:revision>65</cp:revision>
  <dcterms:created xsi:type="dcterms:W3CDTF">2017-09-25T13:37:15Z</dcterms:created>
  <dcterms:modified xsi:type="dcterms:W3CDTF">2017-09-28T18:32:48Z</dcterms:modified>
</cp:coreProperties>
</file>