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3" r:id="rId16"/>
    <p:sldId id="272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8E48DA3-9A38-4445-A549-C95DCB827FC3}">
          <p14:sldIdLst>
            <p14:sldId id="256"/>
            <p14:sldId id="257"/>
            <p14:sldId id="258"/>
            <p14:sldId id="259"/>
            <p14:sldId id="261"/>
            <p14:sldId id="262"/>
            <p14:sldId id="263"/>
            <p14:sldId id="264"/>
            <p14:sldId id="265"/>
            <p14:sldId id="267"/>
            <p14:sldId id="268"/>
            <p14:sldId id="269"/>
            <p14:sldId id="270"/>
            <p14:sldId id="271"/>
            <p14:sldId id="273"/>
            <p14:sldId id="272"/>
            <p14:sldId id="274"/>
            <p14:sldId id="275"/>
            <p14:sldId id="276"/>
            <p14:sldId id="277"/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72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628F7-E142-DB48-B164-D447E8D4DFA6}" type="datetimeFigureOut">
              <a:rPr lang="en-US" smtClean="0"/>
              <a:t>10/3/17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63C75-86B9-704B-BC37-11BA0BEB8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460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22F79-CEBD-0E43-BEA7-A8CD9892EEB6}" type="datetimeFigureOut">
              <a:rPr lang="en-US" smtClean="0"/>
              <a:t>10/3/17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30254-111E-034A-BAF7-D0E3DFC94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590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314A-3C3F-2245-8C31-C3DB46743374}" type="datetime1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DA46-B6BB-2143-9807-343194AA2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89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76FB8-CD4C-4B44-8719-2AFE41ACE530}" type="datetime1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DA46-B6BB-2143-9807-343194AA2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91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19029-526A-FE41-9E09-B743E4C4291B}" type="datetime1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DA46-B6BB-2143-9807-343194AA2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0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3557-4234-CF43-BA1E-C0982998F097}" type="datetime1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DA46-B6BB-2143-9807-343194AA2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80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73B4-AC11-9A4B-8510-893CE5C25E8C}" type="datetime1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DA46-B6BB-2143-9807-343194AA2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75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C2ABA-4EBE-984B-8764-6B18D44B30E2}" type="datetime1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DA46-B6BB-2143-9807-343194AA2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5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FB58-F5A1-A740-BE67-2C1B0BA461C3}" type="datetime1">
              <a:rPr lang="en-US" smtClean="0"/>
              <a:t>10/3/17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DA46-B6BB-2143-9807-343194AA2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7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DB3B6-088A-1E4F-BFC5-CDD7FB012A02}" type="datetime1">
              <a:rPr lang="en-US" smtClean="0"/>
              <a:t>10/3/17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DA46-B6BB-2143-9807-343194AA2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84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03C72-5FB9-204A-BFA5-9107C6004BB0}" type="datetime1">
              <a:rPr lang="en-US" smtClean="0"/>
              <a:t>10/3/17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DA46-B6BB-2143-9807-343194AA2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11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3A40-DC92-004E-B610-059BE1C7F9BB}" type="datetime1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DA46-B6BB-2143-9807-343194AA2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42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6C243-09CA-0C46-A22A-AA965D19E5C8}" type="datetime1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DA46-B6BB-2143-9807-343194AA2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89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E6DDB-EF1E-B043-9001-98C4D2813508}" type="datetime1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BDA46-B6BB-2143-9807-343194AA2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9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TPB Solubility in Liquid Argon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282" y="3886200"/>
            <a:ext cx="6848519" cy="1752600"/>
          </a:xfrm>
        </p:spPr>
        <p:txBody>
          <a:bodyPr>
            <a:normAutofit/>
          </a:bodyPr>
          <a:lstStyle/>
          <a:p>
            <a:r>
              <a:rPr lang="en-US" u="sng" dirty="0" smtClean="0"/>
              <a:t>B.J.P Jones, </a:t>
            </a:r>
            <a:r>
              <a:rPr lang="pl-PL" dirty="0" smtClean="0">
                <a:effectLst/>
              </a:rPr>
              <a:t>Jonathan </a:t>
            </a:r>
            <a:r>
              <a:rPr lang="pl-PL" dirty="0" err="1" smtClean="0">
                <a:effectLst/>
              </a:rPr>
              <a:t>Asaadi</a:t>
            </a:r>
            <a:r>
              <a:rPr lang="pl-PL" dirty="0"/>
              <a:t>,</a:t>
            </a:r>
            <a:r>
              <a:rPr lang="pl-PL" dirty="0" smtClean="0">
                <a:effectLst/>
              </a:rPr>
              <a:t> Hunter Sullivan, Andrzej Szelc,</a:t>
            </a:r>
            <a:r>
              <a:rPr lang="en-US" dirty="0" smtClean="0"/>
              <a:t> </a:t>
            </a:r>
            <a:r>
              <a:rPr lang="pl-PL" dirty="0" smtClean="0">
                <a:effectLst/>
              </a:rPr>
              <a:t>Zach Williams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795" y="1"/>
            <a:ext cx="3465205" cy="164062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DA46-B6BB-2143-9807-343194AA21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77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644" y="368300"/>
            <a:ext cx="4196355" cy="554148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385274"/>
            <a:ext cx="5504087" cy="3584369"/>
            <a:chOff x="0" y="1690337"/>
            <a:chExt cx="4806464" cy="313006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t="7198" b="7040"/>
            <a:stretch/>
          </p:blipFill>
          <p:spPr>
            <a:xfrm>
              <a:off x="178857" y="1690337"/>
              <a:ext cx="3924849" cy="313006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0" y="4079567"/>
              <a:ext cx="149991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Assay sieves w/fluorescence and GCMS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1079500" y="3788833"/>
              <a:ext cx="571500" cy="33866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044408" y="1690337"/>
              <a:ext cx="176205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TPB</a:t>
              </a:r>
            </a:p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 coated</a:t>
              </a:r>
            </a:p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stuff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3450168" y="2286000"/>
              <a:ext cx="211665" cy="65616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1726261" y="3245556"/>
              <a:ext cx="245532" cy="88430"/>
            </a:xfrm>
            <a:prstGeom prst="rect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4817" y="4375007"/>
            <a:ext cx="449451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Measurement strategy:</a:t>
            </a:r>
          </a:p>
          <a:p>
            <a:r>
              <a:rPr lang="en-US" b="1" dirty="0" smtClean="0"/>
              <a:t>-    </a:t>
            </a:r>
            <a:r>
              <a:rPr lang="en-US" dirty="0" smtClean="0"/>
              <a:t> Soak TPB coating in argon for ~24 hours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Push out through sintered disk (to remove grains) and molecular </a:t>
            </a:r>
            <a:r>
              <a:rPr lang="en-US" dirty="0" err="1" smtClean="0"/>
              <a:t>seives</a:t>
            </a:r>
            <a:r>
              <a:rPr lang="en-US" dirty="0" smtClean="0"/>
              <a:t> (to catch TPB)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Assay the </a:t>
            </a:r>
            <a:r>
              <a:rPr lang="en-US" dirty="0" err="1" smtClean="0"/>
              <a:t>seives</a:t>
            </a:r>
            <a:r>
              <a:rPr lang="en-US" dirty="0" smtClean="0"/>
              <a:t> to measure how much TPB dissolved.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-595565" y="1948449"/>
            <a:ext cx="2507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Sintered disk</a:t>
            </a:r>
          </a:p>
          <a:p>
            <a:pPr algn="r"/>
            <a:r>
              <a:rPr lang="en-US" sz="1200" b="1" dirty="0" smtClean="0"/>
              <a:t> (remove flakes)</a:t>
            </a:r>
            <a:endParaRPr lang="en-US" sz="1200" b="1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DA46-B6BB-2143-9807-343194AA21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40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76400" y="-126467"/>
            <a:ext cx="8229600" cy="1143000"/>
          </a:xfrm>
        </p:spPr>
        <p:txBody>
          <a:bodyPr/>
          <a:lstStyle/>
          <a:p>
            <a:r>
              <a:rPr lang="en-US" dirty="0" smtClean="0"/>
              <a:t>Assay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402" y="984231"/>
            <a:ext cx="5822548" cy="377191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Extract </a:t>
            </a:r>
            <a:r>
              <a:rPr lang="en-US" dirty="0" err="1" smtClean="0"/>
              <a:t>seives</a:t>
            </a:r>
            <a:r>
              <a:rPr lang="en-US" dirty="0" smtClean="0"/>
              <a:t> in ~90mg batches. Throw away a little from each batch to get 85±1g.</a:t>
            </a:r>
          </a:p>
          <a:p>
            <a:r>
              <a:rPr lang="en-US" dirty="0" smtClean="0"/>
              <a:t>Soak in 100 ml toluene for 1 hour, stirring every 15 minutes</a:t>
            </a:r>
          </a:p>
          <a:p>
            <a:r>
              <a:rPr lang="en-US" dirty="0" smtClean="0"/>
              <a:t>Filter with fine filter paper into a clean beaker</a:t>
            </a:r>
          </a:p>
          <a:p>
            <a:r>
              <a:rPr lang="en-US" dirty="0" smtClean="0"/>
              <a:t>Allow to evaporate at room temp for ~8 hours (no heating - heat degrades TPB)</a:t>
            </a:r>
          </a:p>
          <a:p>
            <a:r>
              <a:rPr lang="en-US" dirty="0" smtClean="0"/>
              <a:t>White residue of </a:t>
            </a:r>
            <a:r>
              <a:rPr lang="en-US" dirty="0" err="1" smtClean="0"/>
              <a:t>seive</a:t>
            </a:r>
            <a:r>
              <a:rPr lang="en-US" dirty="0" smtClean="0"/>
              <a:t> dust remains in beaker. Re-dissolve in 10ml toluene</a:t>
            </a:r>
          </a:p>
          <a:p>
            <a:r>
              <a:rPr lang="en-US" dirty="0" smtClean="0"/>
              <a:t>Scan in 3ml quartz cuvettes using Cary Agilent Eclipse spectrophotometer, 350nm excitation.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14910"/>
            <a:ext cx="9144000" cy="180656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DA46-B6BB-2143-9807-343194AA21AA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 descr="IMG_33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67128" y="744939"/>
            <a:ext cx="4007523" cy="30056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26828" y="4251522"/>
            <a:ext cx="3404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660066"/>
                </a:solidFill>
              </a:rPr>
              <a:t>^ Residue (mostly sieve dust, present also with control)</a:t>
            </a:r>
            <a:endParaRPr lang="en-US" b="1" i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045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PBVsDep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050"/>
            <a:ext cx="6069504" cy="6069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269"/>
            <a:ext cx="8229600" cy="1143000"/>
          </a:xfrm>
        </p:spPr>
        <p:txBody>
          <a:bodyPr/>
          <a:lstStyle/>
          <a:p>
            <a:r>
              <a:rPr lang="en-US" dirty="0" smtClean="0"/>
              <a:t>Main Results: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69504" y="1869963"/>
            <a:ext cx="30744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/>
              </a:rPr>
              <a:t> </a:t>
            </a:r>
            <a:r>
              <a:rPr lang="en-US" dirty="0" smtClean="0"/>
              <a:t>Clear fluorescence as a function of depth into filter material</a:t>
            </a:r>
          </a:p>
          <a:p>
            <a:endParaRPr lang="en-US" dirty="0" smtClean="0"/>
          </a:p>
          <a:p>
            <a:r>
              <a:rPr lang="en-US" dirty="0" smtClean="0"/>
              <a:t>Not present in control – comes from TPB.</a:t>
            </a:r>
          </a:p>
          <a:p>
            <a:endParaRPr lang="en-US" dirty="0"/>
          </a:p>
          <a:p>
            <a:r>
              <a:rPr lang="en-US" dirty="0" smtClean="0"/>
              <a:t>We conclude:</a:t>
            </a:r>
          </a:p>
          <a:p>
            <a:r>
              <a:rPr lang="en-US" b="1" dirty="0" smtClean="0"/>
              <a:t>1) TPB is soluble in </a:t>
            </a:r>
            <a:r>
              <a:rPr lang="en-US" b="1" dirty="0" err="1" smtClean="0"/>
              <a:t>Lar</a:t>
            </a:r>
            <a:endParaRPr lang="en-US" b="1" dirty="0" smtClean="0"/>
          </a:p>
          <a:p>
            <a:r>
              <a:rPr lang="en-US" b="1" dirty="0" smtClean="0"/>
              <a:t>2) TPB is removed by filters</a:t>
            </a:r>
            <a:endParaRPr lang="en-US" b="1" dirty="0"/>
          </a:p>
          <a:p>
            <a:endParaRPr lang="en-US" dirty="0" smtClean="0"/>
          </a:p>
          <a:p>
            <a:r>
              <a:rPr lang="en-US" dirty="0" smtClean="0"/>
              <a:t>Also, 72 hour soak did not extract more than 24 hour, so:</a:t>
            </a:r>
          </a:p>
          <a:p>
            <a:r>
              <a:rPr lang="en-US" b="1" dirty="0" smtClean="0"/>
              <a:t>3) Solubility limit appears to be reached in &lt;24hr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DA46-B6BB-2143-9807-343194AA21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31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5639"/>
            <a:ext cx="2700313" cy="196331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Apparently not a phenomenon which is limited to foils, but </a:t>
            </a:r>
            <a:r>
              <a:rPr lang="en-US" dirty="0" err="1" smtClean="0"/>
              <a:t>wunderbar</a:t>
            </a:r>
            <a:r>
              <a:rPr lang="en-US" dirty="0" smtClean="0"/>
              <a:t> did not reach saturation level in 24hr.</a:t>
            </a:r>
            <a:endParaRPr lang="en-US" dirty="0"/>
          </a:p>
        </p:txBody>
      </p:sp>
      <p:pic>
        <p:nvPicPr>
          <p:cNvPr id="4" name="Picture 3" descr="TPBVsDepth_FoilW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351" y="608351"/>
            <a:ext cx="6249650" cy="6249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296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Is it only foils?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DA46-B6BB-2143-9807-343194AA21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89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libr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0264"/>
            <a:ext cx="5887736" cy="58877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TPB is that?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4156" y="1629329"/>
            <a:ext cx="3499283" cy="4496833"/>
          </a:xfrm>
        </p:spPr>
        <p:txBody>
          <a:bodyPr>
            <a:noAutofit/>
          </a:bodyPr>
          <a:lstStyle/>
          <a:p>
            <a:r>
              <a:rPr lang="en-US" sz="1600" dirty="0" smtClean="0"/>
              <a:t>110 CC of argon in chamber deposited TPB with this level of fluorescence.</a:t>
            </a:r>
          </a:p>
          <a:p>
            <a:endParaRPr lang="en-US" sz="1600" dirty="0"/>
          </a:p>
          <a:p>
            <a:r>
              <a:rPr lang="en-US" sz="1600" dirty="0" smtClean="0"/>
              <a:t>After crunching the numbers, this is about 6ppb in </a:t>
            </a:r>
            <a:r>
              <a:rPr lang="en-US" sz="1600" dirty="0" err="1" smtClean="0"/>
              <a:t>LAr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On the other hand, losses inherent in our method:</a:t>
            </a:r>
          </a:p>
          <a:p>
            <a:pPr lvl="1"/>
            <a:r>
              <a:rPr lang="en-US" sz="1600" dirty="0" smtClean="0"/>
              <a:t>A) Some TPB remains in sieves</a:t>
            </a:r>
          </a:p>
          <a:p>
            <a:pPr lvl="1"/>
            <a:r>
              <a:rPr lang="en-US" sz="1600" dirty="0" smtClean="0"/>
              <a:t>B) Some dissolved TPB will have stuck in sintered disk.</a:t>
            </a:r>
          </a:p>
          <a:p>
            <a:r>
              <a:rPr lang="en-US" sz="1600" dirty="0" smtClean="0"/>
              <a:t>So result is a lower limit:</a:t>
            </a:r>
          </a:p>
          <a:p>
            <a:endParaRPr lang="en-US" sz="1600" dirty="0"/>
          </a:p>
          <a:p>
            <a:r>
              <a:rPr lang="en-US" sz="1600" b="1" dirty="0" smtClean="0"/>
              <a:t>At least 6 ppb of TPB can be dissolved in liquid argon.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 </a:t>
            </a:r>
            <a:endParaRPr lang="en-US" sz="1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05590" y="3140126"/>
            <a:ext cx="30516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757265" y="3140126"/>
            <a:ext cx="0" cy="298603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99627" y="2699097"/>
            <a:ext cx="3633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Observed integrated fluorescence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5400000">
            <a:off x="2162229" y="4997339"/>
            <a:ext cx="3633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</a:rPr>
              <a:t>Inferred TPB concentration </a:t>
            </a:r>
          </a:p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</a:rPr>
              <a:t>(after </a:t>
            </a:r>
            <a:r>
              <a:rPr lang="en-US" sz="1400" dirty="0" err="1" smtClean="0">
                <a:solidFill>
                  <a:schemeClr val="accent3">
                    <a:lumMod val="75000"/>
                  </a:schemeClr>
                </a:solidFill>
              </a:rPr>
              <a:t>resolvation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</a:rPr>
              <a:t>) 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DA46-B6BB-2143-9807-343194AA21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8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24040" y="61940"/>
            <a:ext cx="8229600" cy="1143000"/>
          </a:xfrm>
        </p:spPr>
        <p:txBody>
          <a:bodyPr/>
          <a:lstStyle/>
          <a:p>
            <a:r>
              <a:rPr lang="en-US" dirty="0" smtClean="0"/>
              <a:t>Anything else?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600200"/>
            <a:ext cx="3521529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We assayed both control and with-TPB samples with GCMS to identify any other possible </a:t>
            </a:r>
            <a:r>
              <a:rPr lang="en-US" dirty="0" err="1" smtClean="0"/>
              <a:t>fluors</a:t>
            </a:r>
            <a:r>
              <a:rPr lang="en-US" dirty="0" smtClean="0"/>
              <a:t> or contaminants.</a:t>
            </a:r>
          </a:p>
          <a:p>
            <a:endParaRPr lang="en-US" dirty="0" smtClean="0"/>
          </a:p>
          <a:p>
            <a:r>
              <a:rPr lang="en-US" dirty="0" smtClean="0"/>
              <a:t>TPB confirmed at retention time ~8.3 min in with-TPB samples with expected fragmentation spectrum</a:t>
            </a:r>
          </a:p>
          <a:p>
            <a:endParaRPr lang="en-US" dirty="0"/>
          </a:p>
          <a:p>
            <a:r>
              <a:rPr lang="en-US" dirty="0" smtClean="0"/>
              <a:t>No other compounds except TPB were observed at significant levels in any samples with GCMS.</a:t>
            </a:r>
            <a:endParaRPr lang="en-US" dirty="0"/>
          </a:p>
        </p:txBody>
      </p:sp>
      <p:pic>
        <p:nvPicPr>
          <p:cNvPr id="4" name="Picture 3" descr="SomeGCMSPlo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729" y="0"/>
            <a:ext cx="5367130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DA46-B6BB-2143-9807-343194AA21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55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019"/>
            <a:ext cx="8229600" cy="1143000"/>
          </a:xfrm>
        </p:spPr>
        <p:txBody>
          <a:bodyPr/>
          <a:lstStyle/>
          <a:p>
            <a:r>
              <a:rPr lang="en-US" dirty="0" smtClean="0"/>
              <a:t>Will it emit light?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801" y="1265019"/>
            <a:ext cx="8186273" cy="217500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If we knew the molecular absorption cross section for TPB fluorescence, and we know the concentration, we can estimate the photon mean free path in the bulk for WLS.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Cross section not measured, but can back it out on an envelope to OOM precision: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DA46-B6BB-2143-9807-343194AA21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27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009" y="2273586"/>
            <a:ext cx="5908991" cy="45844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3893" y="2303244"/>
            <a:ext cx="27977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About ¾ of saturated efficiency reached for 0.5 um coatings.</a:t>
            </a:r>
          </a:p>
          <a:p>
            <a:endParaRPr lang="en-US" dirty="0"/>
          </a:p>
          <a:p>
            <a:r>
              <a:rPr lang="en-US" dirty="0" smtClean="0"/>
              <a:t>So absorption depth for fluorescence is about 0.5 um.</a:t>
            </a:r>
          </a:p>
          <a:p>
            <a:endParaRPr lang="en-US" dirty="0"/>
          </a:p>
          <a:p>
            <a:r>
              <a:rPr lang="en-US" dirty="0" smtClean="0"/>
              <a:t>Given known density of TPB of </a:t>
            </a:r>
            <a:r>
              <a:rPr lang="it-IT" dirty="0" smtClean="0">
                <a:effectLst/>
              </a:rPr>
              <a:t>1.079 g cm</a:t>
            </a:r>
            <a:r>
              <a:rPr lang="it-IT" baseline="30000" dirty="0" smtClean="0">
                <a:effectLst/>
              </a:rPr>
              <a:t>-3</a:t>
            </a:r>
            <a:r>
              <a:rPr lang="it-IT" dirty="0" smtClean="0">
                <a:effectLst/>
              </a:rPr>
              <a:t>, </a:t>
            </a:r>
            <a:r>
              <a:rPr lang="it-IT" dirty="0" err="1" smtClean="0">
                <a:effectLst/>
              </a:rPr>
              <a:t>this</a:t>
            </a:r>
            <a:r>
              <a:rPr lang="it-IT" dirty="0" smtClean="0">
                <a:effectLst/>
              </a:rPr>
              <a:t> </a:t>
            </a:r>
            <a:r>
              <a:rPr lang="it-IT" dirty="0" err="1" smtClean="0">
                <a:effectLst/>
              </a:rPr>
              <a:t>tells</a:t>
            </a:r>
            <a:r>
              <a:rPr lang="it-IT" dirty="0" smtClean="0">
                <a:effectLst/>
              </a:rPr>
              <a:t> </a:t>
            </a:r>
            <a:r>
              <a:rPr lang="it-IT" dirty="0" err="1" smtClean="0">
                <a:effectLst/>
              </a:rPr>
              <a:t>us</a:t>
            </a:r>
            <a:r>
              <a:rPr lang="it-IT" dirty="0" smtClean="0">
                <a:effectLst/>
              </a:rPr>
              <a:t> cross </a:t>
            </a:r>
            <a:r>
              <a:rPr lang="it-IT" dirty="0" err="1" smtClean="0">
                <a:effectLst/>
              </a:rPr>
              <a:t>section</a:t>
            </a:r>
            <a:r>
              <a:rPr lang="it-IT" dirty="0" smtClean="0">
                <a:effectLst/>
              </a:rPr>
              <a:t> </a:t>
            </a:r>
            <a:r>
              <a:rPr lang="it-IT" dirty="0" err="1" smtClean="0">
                <a:effectLst/>
              </a:rPr>
              <a:t>is</a:t>
            </a:r>
            <a:r>
              <a:rPr lang="it-IT" dirty="0" smtClean="0">
                <a:effectLst/>
              </a:rPr>
              <a:t> </a:t>
            </a:r>
            <a:r>
              <a:rPr lang="it-IT" dirty="0" err="1" smtClean="0">
                <a:effectLst/>
              </a:rPr>
              <a:t>probably</a:t>
            </a:r>
            <a:r>
              <a:rPr lang="it-IT" dirty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:</a:t>
            </a:r>
            <a:endParaRPr lang="it-IT" dirty="0" smtClean="0">
              <a:effectLst/>
            </a:endParaRPr>
          </a:p>
          <a:p>
            <a:endParaRPr lang="it-IT" sz="2400" dirty="0"/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σ</a:t>
            </a:r>
            <a:r>
              <a:rPr lang="en-US" sz="2400" b="1" dirty="0" smtClean="0">
                <a:solidFill>
                  <a:srgbClr val="FF0000"/>
                </a:solidFill>
              </a:rPr>
              <a:t> ~ 1.1*10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-17</a:t>
            </a:r>
            <a:r>
              <a:rPr lang="en-US" sz="2400" b="1" dirty="0" smtClean="0">
                <a:solidFill>
                  <a:srgbClr val="FF0000"/>
                </a:solidFill>
              </a:rPr>
              <a:t>cm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DA46-B6BB-2143-9807-343194AA21AA}" type="slidenum">
              <a:rPr lang="en-US" smtClean="0"/>
              <a:t>17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4602"/>
            <a:ext cx="8467074" cy="159896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5225826" y="1809004"/>
            <a:ext cx="3801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https://</a:t>
            </a:r>
            <a:r>
              <a:rPr lang="de-DE" b="1" dirty="0" err="1" smtClean="0">
                <a:solidFill>
                  <a:srgbClr val="FF0000"/>
                </a:solidFill>
              </a:rPr>
              <a:t>arxiv.org</a:t>
            </a:r>
            <a:r>
              <a:rPr lang="de-DE" b="1" dirty="0" smtClean="0">
                <a:solidFill>
                  <a:srgbClr val="FF0000"/>
                </a:solidFill>
              </a:rPr>
              <a:t>/</a:t>
            </a:r>
            <a:r>
              <a:rPr lang="de-DE" b="1" dirty="0" err="1" smtClean="0">
                <a:solidFill>
                  <a:srgbClr val="FF0000"/>
                </a:solidFill>
              </a:rPr>
              <a:t>pdf</a:t>
            </a:r>
            <a:r>
              <a:rPr lang="de-DE" b="1" dirty="0" smtClean="0">
                <a:solidFill>
                  <a:srgbClr val="FF0000"/>
                </a:solidFill>
              </a:rPr>
              <a:t>/1709.05002.pdf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873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length estimate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So, one 128nm photon would have to travel about: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dirty="0" err="1" smtClean="0">
                <a:solidFill>
                  <a:srgbClr val="FF0000"/>
                </a:solidFill>
              </a:rPr>
              <a:t>σn</a:t>
            </a:r>
            <a:r>
              <a:rPr lang="en-US" b="1" dirty="0" smtClean="0">
                <a:solidFill>
                  <a:srgbClr val="FF0000"/>
                </a:solidFill>
              </a:rPr>
              <a:t> ~ 7m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To meet a TPB molecule.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This is an extremely annoying scale, because its hard to probe in test stands but serious in experiments.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Also, because of Rayleigh scattering driving path length, problem gets worse much faster than linearly with detector scale.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DA46-B6BB-2143-9807-343194AA21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77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500" y="471165"/>
            <a:ext cx="7886397" cy="81663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First attempt to measure it was not fruitful because polonium alpha source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too few photons for this path length / solid angle.</a:t>
            </a:r>
            <a:endParaRPr lang="en-US" dirty="0"/>
          </a:p>
        </p:txBody>
      </p:sp>
      <p:pic>
        <p:nvPicPr>
          <p:cNvPr id="4" name="Picture 3" descr="IMG_33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14361" y="2020565"/>
            <a:ext cx="5372468" cy="4029351"/>
          </a:xfrm>
          <a:prstGeom prst="rect">
            <a:avLst/>
          </a:prstGeom>
        </p:spPr>
      </p:pic>
      <p:pic>
        <p:nvPicPr>
          <p:cNvPr id="6" name="Picture 5" descr="IMG_337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89098" y="1959363"/>
            <a:ext cx="5372471" cy="40293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2917" y="6068558"/>
            <a:ext cx="1181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30000" dirty="0" smtClean="0">
                <a:solidFill>
                  <a:schemeClr val="bg1"/>
                </a:solidFill>
              </a:rPr>
              <a:t>210</a:t>
            </a:r>
            <a:r>
              <a:rPr lang="en-US" b="1" dirty="0" smtClean="0">
                <a:solidFill>
                  <a:schemeClr val="bg1"/>
                </a:solidFill>
              </a:rPr>
              <a:t>Po</a:t>
            </a:r>
            <a:endParaRPr lang="en-US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75246" y="2004721"/>
            <a:ext cx="1181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12 </a:t>
            </a:r>
            <a:r>
              <a:rPr lang="en-US" b="1" dirty="0" err="1" smtClean="0">
                <a:solidFill>
                  <a:schemeClr val="bg1"/>
                </a:solidFill>
              </a:rPr>
              <a:t>SiPMs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8414" y="4009443"/>
            <a:ext cx="1181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TPB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0814" y="6253224"/>
            <a:ext cx="1181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Argon in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610681" y="2234054"/>
            <a:ext cx="764565" cy="36933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769439" y="5680453"/>
            <a:ext cx="223526" cy="38810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381391" y="5938699"/>
            <a:ext cx="598886" cy="56451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234348" y="4291702"/>
            <a:ext cx="147043" cy="29968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696743" y="6159780"/>
            <a:ext cx="1181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Bath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DA46-B6BB-2143-9807-343194AA21AA}" type="slidenum">
              <a:rPr lang="en-US" smtClean="0"/>
              <a:t>19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920815" y="1712333"/>
            <a:ext cx="18697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Vacuum system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(5*10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-7</a:t>
            </a:r>
            <a:r>
              <a:rPr lang="en-US" sz="1400" b="1" dirty="0" smtClean="0">
                <a:solidFill>
                  <a:schemeClr val="bg1"/>
                </a:solidFill>
              </a:rPr>
              <a:t> before any fill)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89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rate of random light in </a:t>
            </a:r>
            <a:r>
              <a:rPr lang="en-US" dirty="0" err="1" smtClean="0"/>
              <a:t>MicroBooNE</a:t>
            </a:r>
            <a:r>
              <a:rPr lang="en-US" dirty="0" smtClean="0"/>
              <a:t>, apparently uncorrelated (or correlated w/ very long time constant) to events.</a:t>
            </a:r>
          </a:p>
          <a:p>
            <a:r>
              <a:rPr lang="en-US" dirty="0" smtClean="0"/>
              <a:t>Neither argon nor TPB appear to have such time constants</a:t>
            </a:r>
          </a:p>
          <a:p>
            <a:r>
              <a:rPr lang="en-US" dirty="0" smtClean="0"/>
              <a:t>TPB dissolved in liquid argon may be part of the solution</a:t>
            </a:r>
            <a:r>
              <a:rPr lang="en-US" dirty="0" smtClean="0">
                <a:solidFill>
                  <a:srgbClr val="0000FF"/>
                </a:solidFill>
              </a:rPr>
              <a:t>*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22980" y="6447277"/>
            <a:ext cx="4557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>
                <a:solidFill>
                  <a:srgbClr val="0000FF"/>
                </a:solidFill>
              </a:rPr>
              <a:t>* Pun intended.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DA46-B6BB-2143-9807-343194AA21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40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439" y="1600200"/>
            <a:ext cx="8821303" cy="4525963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1)</a:t>
            </a:r>
            <a:r>
              <a:rPr lang="en-US" dirty="0" smtClean="0"/>
              <a:t> Brighter excitation light source (not necessarily @128)</a:t>
            </a:r>
          </a:p>
          <a:p>
            <a:r>
              <a:rPr lang="en-US" b="1" dirty="0" smtClean="0"/>
              <a:t>2)</a:t>
            </a:r>
            <a:r>
              <a:rPr lang="en-US" dirty="0" smtClean="0"/>
              <a:t> Longer argon path length (though hard to maintain solid angle for light collection)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We are pursuing the former, using a bright 350 nm excitation. Observation of emission spectrum of TPB consistent with expected yield and spectral shape, would be evidence for light from argon bulk and </a:t>
            </a:r>
            <a:r>
              <a:rPr lang="en-US" dirty="0" err="1" smtClean="0"/>
              <a:t>extrapolatable</a:t>
            </a:r>
            <a:r>
              <a:rPr lang="en-US" dirty="0" smtClean="0"/>
              <a:t> to 128 nm.</a:t>
            </a:r>
          </a:p>
          <a:p>
            <a:endParaRPr lang="en-US" dirty="0"/>
          </a:p>
          <a:p>
            <a:r>
              <a:rPr lang="en-US" b="1" dirty="0" smtClean="0"/>
              <a:t>In progress now – more to come soon!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DA46-B6BB-2143-9807-343194AA21A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1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2965" y="274638"/>
            <a:ext cx="3341959" cy="19128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Thanks for your Attention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DA46-B6BB-2143-9807-343194AA21AA}" type="slidenum">
              <a:rPr lang="en-US" smtClean="0"/>
              <a:t>21</a:t>
            </a:fld>
            <a:endParaRPr lang="en-US"/>
          </a:p>
        </p:txBody>
      </p:sp>
      <p:pic>
        <p:nvPicPr>
          <p:cNvPr id="3" name="Picture 2" descr="IMG_33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62542" y="853015"/>
            <a:ext cx="6900334" cy="517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97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5421"/>
            <a:ext cx="8229600" cy="1143000"/>
          </a:xfrm>
        </p:spPr>
        <p:txBody>
          <a:bodyPr/>
          <a:lstStyle/>
          <a:p>
            <a:r>
              <a:rPr lang="en-US" dirty="0" smtClean="0"/>
              <a:t>TPB time constants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0803" y="1658269"/>
            <a:ext cx="3845463" cy="285786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Short (ns) for visible near UV excitation.</a:t>
            </a:r>
          </a:p>
          <a:p>
            <a:endParaRPr lang="en-US" dirty="0" smtClean="0"/>
          </a:p>
          <a:p>
            <a:r>
              <a:rPr lang="en-US" dirty="0" err="1" smtClean="0"/>
              <a:t>Ettore</a:t>
            </a:r>
            <a:r>
              <a:rPr lang="en-US" dirty="0" smtClean="0"/>
              <a:t> showed TPB time constants O(microseconds) at 128nm</a:t>
            </a:r>
          </a:p>
          <a:p>
            <a:endParaRPr lang="en-US" dirty="0" smtClean="0"/>
          </a:p>
          <a:p>
            <a:r>
              <a:rPr lang="en-US" dirty="0" smtClean="0"/>
              <a:t>Not O(&gt;100 </a:t>
            </a:r>
            <a:r>
              <a:rPr lang="en-US" dirty="0" err="1" smtClean="0"/>
              <a:t>ms</a:t>
            </a:r>
            <a:r>
              <a:rPr lang="en-US" dirty="0" smtClean="0"/>
              <a:t>) needed to explain </a:t>
            </a:r>
            <a:r>
              <a:rPr lang="en-US" dirty="0" err="1" smtClean="0"/>
              <a:t>MicroBooNE</a:t>
            </a:r>
            <a:r>
              <a:rPr lang="en-US" dirty="0" smtClean="0"/>
              <a:t> light as delayed emission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34" y="827766"/>
            <a:ext cx="5066667" cy="4271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300" y="4908856"/>
            <a:ext cx="6616700" cy="1803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50804" y="944808"/>
            <a:ext cx="3480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b="1" dirty="0">
                <a:solidFill>
                  <a:srgbClr val="0000FF"/>
                </a:solidFill>
              </a:rPr>
              <a:t>Phys.Rev. C91 (2015) no.3, 035503</a:t>
            </a:r>
            <a:r>
              <a:rPr lang="is-IS" dirty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DA46-B6BB-2143-9807-343194AA21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56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2250"/>
            <a:ext cx="8229600" cy="1143000"/>
          </a:xfrm>
        </p:spPr>
        <p:txBody>
          <a:bodyPr/>
          <a:lstStyle/>
          <a:p>
            <a:r>
              <a:rPr lang="en-US" dirty="0" smtClean="0"/>
              <a:t>Solubility of TPB in xenon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8961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known effect in xenon is TPB solubility: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584825" y="2966699"/>
            <a:ext cx="3559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Thin Solid Films Volume 600, 1 February 2016, Pages 65-70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62" y="1263289"/>
            <a:ext cx="8273038" cy="168651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DA46-B6BB-2143-9807-343194AA21AA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27375"/>
            <a:ext cx="5403481" cy="36302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84826" y="4820580"/>
            <a:ext cx="3329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/>
              </a:rPr>
              <a:t> </a:t>
            </a:r>
            <a:r>
              <a:rPr lang="en-US" dirty="0" smtClean="0"/>
              <a:t>Coating thickness is reduced</a:t>
            </a:r>
            <a:r>
              <a:rPr lang="en-US" dirty="0"/>
              <a:t> </a:t>
            </a:r>
            <a:r>
              <a:rPr lang="en-US" dirty="0" smtClean="0"/>
              <a:t>after 20hr soak in xenon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62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00" y="274638"/>
            <a:ext cx="9055800" cy="7485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might solubility be related to time constants?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sz="2400" dirty="0" smtClean="0"/>
              <a:t>A common effect in many </a:t>
            </a:r>
            <a:r>
              <a:rPr lang="en-US" sz="2400" dirty="0" err="1" smtClean="0"/>
              <a:t>fluors</a:t>
            </a:r>
            <a:r>
              <a:rPr lang="en-US" sz="2400" dirty="0" smtClean="0"/>
              <a:t> is self-quenching against neighbors. At some point, more concentration</a:t>
            </a:r>
            <a:r>
              <a:rPr lang="en-US" sz="2400" dirty="0" smtClean="0">
                <a:sym typeface="Wingdings"/>
              </a:rPr>
              <a:t> less light.</a:t>
            </a:r>
            <a:endParaRPr lang="en-US" sz="2400" dirty="0" smtClean="0"/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88199" y="3366196"/>
            <a:ext cx="5503597" cy="3395732"/>
            <a:chOff x="97055" y="3245977"/>
            <a:chExt cx="5080456" cy="313465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055" y="3264184"/>
              <a:ext cx="5080456" cy="311644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7" name="Straight Connector 6"/>
            <p:cNvCxnSpPr/>
            <p:nvPr/>
          </p:nvCxnSpPr>
          <p:spPr>
            <a:xfrm flipV="1">
              <a:off x="3810184" y="3245977"/>
              <a:ext cx="0" cy="26332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3810184" y="4674909"/>
              <a:ext cx="68795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933660" y="4816040"/>
              <a:ext cx="11115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Self-quenched regime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821114" y="4371836"/>
            <a:ext cx="318320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/>
              </a:rPr>
              <a:t> </a:t>
            </a:r>
            <a:r>
              <a:rPr lang="en-US" dirty="0" smtClean="0"/>
              <a:t>A solid coating is likely to be highly self-quenched for long time constants.</a:t>
            </a:r>
          </a:p>
          <a:p>
            <a:endParaRPr lang="en-US" dirty="0"/>
          </a:p>
          <a:p>
            <a:r>
              <a:rPr lang="en-US" dirty="0" smtClean="0"/>
              <a:t>But a diffuse solution, maybe not so much.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DA46-B6BB-2143-9807-343194AA21AA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349" y="2248408"/>
            <a:ext cx="4523822" cy="148527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855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20" y="119767"/>
            <a:ext cx="6404697" cy="1591423"/>
          </a:xfrm>
          <a:prstGeom prst="rect">
            <a:avLst/>
          </a:prstGeom>
          <a:ln>
            <a:solidFill>
              <a:srgbClr val="800000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99899"/>
            <a:ext cx="3769202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At high enough concentrations even the short component of TPB is known to be self-quenched.</a:t>
            </a:r>
          </a:p>
          <a:p>
            <a:r>
              <a:rPr lang="en-US" sz="2400" dirty="0" smtClean="0"/>
              <a:t>At very low conc. in argon, could there be a very long TPB component, which is completely quenched in the solid?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202" y="2769662"/>
            <a:ext cx="4963880" cy="4088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053" y="1417638"/>
            <a:ext cx="4350245" cy="141466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DA46-B6BB-2143-9807-343194AA21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34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TPB </a:t>
            </a:r>
            <a:r>
              <a:rPr lang="en-US" b="1" i="1" dirty="0" smtClean="0"/>
              <a:t>likely</a:t>
            </a:r>
            <a:r>
              <a:rPr lang="en-US" dirty="0" smtClean="0"/>
              <a:t> to be soluble in argon?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2670" cy="161049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Solubility in noble gases is dominated by Van Der Waals forces.</a:t>
            </a:r>
          </a:p>
          <a:p>
            <a:r>
              <a:rPr lang="en-US" dirty="0" smtClean="0"/>
              <a:t>The strength can be estimated from the London dispersion equation: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393" y="4239841"/>
            <a:ext cx="5169697" cy="11230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74158" y="5714202"/>
            <a:ext cx="1958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Polarizibilities</a:t>
            </a:r>
            <a:r>
              <a:rPr lang="en-US" dirty="0" smtClean="0">
                <a:solidFill>
                  <a:srgbClr val="FF0000"/>
                </a:solidFill>
              </a:rPr>
              <a:t> of each species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92647" y="5751018"/>
            <a:ext cx="2528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Ionization potentials of each species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endCxn id="7" idx="2"/>
          </p:cNvCxnSpPr>
          <p:nvPr/>
        </p:nvCxnSpPr>
        <p:spPr>
          <a:xfrm flipV="1">
            <a:off x="3916022" y="5362913"/>
            <a:ext cx="376220" cy="3881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762268" y="5326098"/>
            <a:ext cx="446920" cy="3881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DA46-B6BB-2143-9807-343194AA21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57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Vital Statistics (from </a:t>
            </a:r>
            <a:r>
              <a:rPr lang="en-US" dirty="0" err="1" smtClean="0"/>
              <a:t>wikipedia</a:t>
            </a:r>
            <a:r>
              <a:rPr lang="en-US" dirty="0" smtClean="0"/>
              <a:t>, </a:t>
            </a:r>
            <a:r>
              <a:rPr lang="en-US" dirty="0" err="1" smtClean="0"/>
              <a:t>obvs</a:t>
            </a:r>
            <a:r>
              <a:rPr lang="en-US" dirty="0" smtClean="0"/>
              <a:t>):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1907"/>
            <a:ext cx="9144000" cy="34524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85834" y="3669367"/>
            <a:ext cx="687949" cy="3175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785834" y="4004549"/>
            <a:ext cx="687949" cy="3175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25810" y="3669367"/>
            <a:ext cx="687949" cy="3175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25810" y="4004549"/>
            <a:ext cx="687949" cy="3175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81987" y="4871987"/>
            <a:ext cx="5244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+Estimate ionization energy of TPB is around 5eV</a:t>
            </a:r>
            <a:r>
              <a:rPr lang="is-IS" b="1" i="1" dirty="0" smtClean="0"/>
              <a:t> </a:t>
            </a:r>
            <a:r>
              <a:rPr lang="en-US" b="1" i="1" dirty="0" smtClean="0">
                <a:sym typeface="Wingdings"/>
              </a:rPr>
              <a:t></a:t>
            </a:r>
            <a:endParaRPr lang="en-US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351549" y="5551339"/>
            <a:ext cx="3122234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</a:t>
            </a:r>
            <a:r>
              <a:rPr lang="en-US" sz="2000" b="1" baseline="-25000" dirty="0" smtClean="0"/>
              <a:t>VDW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Xe</a:t>
            </a:r>
            <a:r>
              <a:rPr lang="en-US" sz="2000" b="1" dirty="0" smtClean="0"/>
              <a:t>) / F</a:t>
            </a:r>
            <a:r>
              <a:rPr lang="en-US" sz="2000" b="1" baseline="-25000" dirty="0" smtClean="0"/>
              <a:t>VDW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Ar</a:t>
            </a:r>
            <a:r>
              <a:rPr lang="en-US" sz="2000" b="1" dirty="0" smtClean="0"/>
              <a:t>) ~  2.6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092577"/>
            <a:ext cx="9366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Van-Der-Waals forces which cause solubility 2.6 times weaker in argon than xenon.</a:t>
            </a:r>
          </a:p>
          <a:p>
            <a:r>
              <a:rPr lang="en-US" sz="2000" dirty="0" smtClean="0"/>
              <a:t>This seems small enough to reasonably expect solubility in </a:t>
            </a:r>
            <a:r>
              <a:rPr lang="en-US" sz="2000" dirty="0" err="1" smtClean="0"/>
              <a:t>LAr</a:t>
            </a:r>
            <a:r>
              <a:rPr lang="en-US" sz="2000" dirty="0" smtClean="0"/>
              <a:t>, given precedent in </a:t>
            </a:r>
            <a:r>
              <a:rPr lang="en-US" sz="2000" dirty="0" err="1" smtClean="0"/>
              <a:t>LXe</a:t>
            </a:r>
            <a:endParaRPr lang="en-US" sz="20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DA46-B6BB-2143-9807-343194AA21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24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TPB </a:t>
            </a:r>
            <a:r>
              <a:rPr lang="en-US" b="1" i="1" dirty="0" smtClean="0"/>
              <a:t>actually</a:t>
            </a:r>
            <a:r>
              <a:rPr lang="en-US" dirty="0" smtClean="0"/>
              <a:t> soluble in liquid argon?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Our plan:</a:t>
            </a:r>
          </a:p>
          <a:p>
            <a:pPr lvl="1"/>
            <a:r>
              <a:rPr lang="en-US" dirty="0" smtClean="0"/>
              <a:t>1) Check for solubility </a:t>
            </a:r>
          </a:p>
          <a:p>
            <a:pPr lvl="1"/>
            <a:r>
              <a:rPr lang="en-US" dirty="0" smtClean="0"/>
              <a:t>2) If observed, check for light emission from </a:t>
            </a:r>
            <a:r>
              <a:rPr lang="en-US" dirty="0" err="1" smtClean="0"/>
              <a:t>TPB+Ar</a:t>
            </a:r>
            <a:r>
              <a:rPr lang="en-US" dirty="0" smtClean="0"/>
              <a:t> solutions</a:t>
            </a:r>
          </a:p>
          <a:p>
            <a:pPr lvl="1"/>
            <a:r>
              <a:rPr lang="en-US" dirty="0" smtClean="0"/>
              <a:t>3) If confirmed, measure relevant time constants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DA46-B6BB-2143-9807-343194AA21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38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1085</Words>
  <Application>Microsoft Macintosh PowerPoint</Application>
  <PresentationFormat>On-screen Show (4:3)</PresentationFormat>
  <Paragraphs>150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TPB Solubility in Liquid Argon</vt:lpstr>
      <vt:lpstr>The motivation</vt:lpstr>
      <vt:lpstr>TPB time constants</vt:lpstr>
      <vt:lpstr>Solubility of TPB in xenon</vt:lpstr>
      <vt:lpstr>Why might solubility be related to time constants?</vt:lpstr>
      <vt:lpstr>PowerPoint Presentation</vt:lpstr>
      <vt:lpstr>Is TPB likely to be soluble in argon?</vt:lpstr>
      <vt:lpstr>Vital Statistics (from wikipedia, obvs):</vt:lpstr>
      <vt:lpstr>Is TPB actually soluble in liquid argon?</vt:lpstr>
      <vt:lpstr>PowerPoint Presentation</vt:lpstr>
      <vt:lpstr>Assay procedure</vt:lpstr>
      <vt:lpstr>Main Results:</vt:lpstr>
      <vt:lpstr>Is it only foils?</vt:lpstr>
      <vt:lpstr>How much TPB is that?</vt:lpstr>
      <vt:lpstr>Anything else?</vt:lpstr>
      <vt:lpstr>Will it emit light?</vt:lpstr>
      <vt:lpstr>PowerPoint Presentation</vt:lpstr>
      <vt:lpstr>Path length estimate</vt:lpstr>
      <vt:lpstr>PowerPoint Presentation</vt:lpstr>
      <vt:lpstr>Options:</vt:lpstr>
      <vt:lpstr>Thanks for your Attention</vt:lpstr>
    </vt:vector>
  </TitlesOfParts>
  <Company>UTA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TPB Solubility in Liquid Argon</dc:title>
  <dc:creator>Ben Jones</dc:creator>
  <cp:lastModifiedBy>Ben Jones</cp:lastModifiedBy>
  <cp:revision>15</cp:revision>
  <dcterms:created xsi:type="dcterms:W3CDTF">2017-10-03T02:10:29Z</dcterms:created>
  <dcterms:modified xsi:type="dcterms:W3CDTF">2017-10-03T05:27:22Z</dcterms:modified>
</cp:coreProperties>
</file>