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6"/>
  </p:notesMasterIdLst>
  <p:handoutMasterIdLst>
    <p:handoutMasterId r:id="rId17"/>
  </p:handoutMasterIdLst>
  <p:sldIdLst>
    <p:sldId id="294" r:id="rId2"/>
    <p:sldId id="356" r:id="rId3"/>
    <p:sldId id="311" r:id="rId4"/>
    <p:sldId id="359" r:id="rId5"/>
    <p:sldId id="369" r:id="rId6"/>
    <p:sldId id="370" r:id="rId7"/>
    <p:sldId id="351" r:id="rId8"/>
    <p:sldId id="371" r:id="rId9"/>
    <p:sldId id="362" r:id="rId10"/>
    <p:sldId id="349" r:id="rId11"/>
    <p:sldId id="364" r:id="rId12"/>
    <p:sldId id="363" r:id="rId13"/>
    <p:sldId id="365" r:id="rId14"/>
    <p:sldId id="319" r:id="rId15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FB8B18"/>
    <a:srgbClr val="A25E20"/>
    <a:srgbClr val="C7C7C7"/>
    <a:srgbClr val="A7A8AA"/>
    <a:srgbClr val="5050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72" autoAdjust="0"/>
    <p:restoredTop sz="94660"/>
  </p:normalViewPr>
  <p:slideViewPr>
    <p:cSldViewPr snapToGrid="0" snapToObjects="1" showGuides="1">
      <p:cViewPr varScale="1">
        <p:scale>
          <a:sx n="93" d="100"/>
          <a:sy n="93" d="100"/>
        </p:scale>
        <p:origin x="1536" y="7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tuso\AppData\Local\Microsoft\Windows\Temporary%20Internet%20Files\Content.Outlook\L03JJRLR\10-5-2017%20Shutdown%20Pocket%20Dosimeter%20Repor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ttuso\AppData\Local\Microsoft\Windows\Temporary%20Internet%20Files\Content.Outlook\L03JJRLR\10-5-2017%20Shutdown%20Pocket%20Dosimeter%20Repor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000" b="0" i="0" u="none" strike="noStrike" baseline="0">
                <a:solidFill>
                  <a:srgbClr val="000000"/>
                </a:solidFill>
                <a:latin typeface="Tw Cen MT"/>
                <a:ea typeface="Tw Cen MT"/>
                <a:cs typeface="Tw Cen MT"/>
              </a:defRPr>
            </a:pPr>
            <a:r>
              <a:rPr lang="en-US" sz="2100" b="0" i="0" u="none" strike="noStrike" baseline="0">
                <a:solidFill>
                  <a:srgbClr val="000000"/>
                </a:solidFill>
                <a:latin typeface="Tw Cen MT"/>
              </a:rPr>
              <a:t>Cumulative Effective Dose per Week of Shutdown</a:t>
            </a:r>
          </a:p>
        </c:rich>
      </c:tx>
      <c:layout>
        <c:manualLayout>
          <c:xMode val="edge"/>
          <c:yMode val="edge"/>
          <c:x val="0.23616787647637796"/>
          <c:y val="2.02012248468941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7794147801837267E-2"/>
          <c:y val="0.13831627296587926"/>
          <c:w val="0.89593112860892388"/>
          <c:h val="0.81587821522309711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'Plot Data'!$B$2:$B$17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'Plot Data'!$E$2:$E$17</c:f>
              <c:numCache>
                <c:formatCode>0</c:formatCode>
                <c:ptCount val="16"/>
                <c:pt idx="0" formatCode="General">
                  <c:v>0</c:v>
                </c:pt>
                <c:pt idx="1">
                  <c:v>280</c:v>
                </c:pt>
                <c:pt idx="2">
                  <c:v>487</c:v>
                </c:pt>
                <c:pt idx="3">
                  <c:v>687</c:v>
                </c:pt>
                <c:pt idx="4">
                  <c:v>1037</c:v>
                </c:pt>
                <c:pt idx="5">
                  <c:v>1265</c:v>
                </c:pt>
                <c:pt idx="6">
                  <c:v>1496</c:v>
                </c:pt>
                <c:pt idx="7">
                  <c:v>2160</c:v>
                </c:pt>
                <c:pt idx="8">
                  <c:v>2539</c:v>
                </c:pt>
                <c:pt idx="9">
                  <c:v>2966</c:v>
                </c:pt>
                <c:pt idx="10">
                  <c:v>3265</c:v>
                </c:pt>
                <c:pt idx="11">
                  <c:v>3598</c:v>
                </c:pt>
                <c:pt idx="12">
                  <c:v>4024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5E-425C-8704-E01003BDE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735536"/>
        <c:axId val="287735144"/>
      </c:scatterChart>
      <c:valAx>
        <c:axId val="287735536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w Cen MT"/>
                    <a:ea typeface="Tw Cen MT"/>
                    <a:cs typeface="Tw Cen MT"/>
                  </a:defRPr>
                </a:pPr>
                <a:r>
                  <a:rPr lang="en-US" sz="1400"/>
                  <a:t>Week of Shutdown</a:t>
                </a:r>
              </a:p>
            </c:rich>
          </c:tx>
          <c:layout>
            <c:manualLayout>
              <c:xMode val="edge"/>
              <c:yMode val="edge"/>
              <c:x val="0.44219201115485562"/>
              <c:y val="0.949896617089530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w Cen MT"/>
                <a:ea typeface="Tw Cen MT"/>
                <a:cs typeface="Tw Cen MT"/>
              </a:defRPr>
            </a:pPr>
            <a:endParaRPr lang="en-US"/>
          </a:p>
        </c:txPr>
        <c:crossAx val="287735144"/>
        <c:crosses val="autoZero"/>
        <c:crossBetween val="midCat"/>
        <c:majorUnit val="1"/>
      </c:valAx>
      <c:valAx>
        <c:axId val="287735144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0" i="0" u="none" strike="noStrike" baseline="0">
                    <a:solidFill>
                      <a:srgbClr val="FF0000"/>
                    </a:solidFill>
                    <a:latin typeface="Tw Cen MT"/>
                    <a:ea typeface="Tw Cen MT"/>
                    <a:cs typeface="Tw Cen MT"/>
                  </a:defRPr>
                </a:pPr>
                <a:r>
                  <a:rPr lang="en-US" sz="1400"/>
                  <a:t>Cumulative Eff. Dose</a:t>
                </a:r>
              </a:p>
              <a:p>
                <a:pPr algn="ctr">
                  <a:defRPr sz="1400" b="0" i="0" u="none" strike="noStrike" baseline="0">
                    <a:solidFill>
                      <a:srgbClr val="FF0000"/>
                    </a:solidFill>
                    <a:latin typeface="Tw Cen MT"/>
                    <a:ea typeface="Tw Cen MT"/>
                    <a:cs typeface="Tw Cen MT"/>
                  </a:defRPr>
                </a:pPr>
                <a:r>
                  <a:rPr lang="en-US" sz="1400"/>
                  <a:t>(person-mrem)</a:t>
                </a:r>
              </a:p>
            </c:rich>
          </c:tx>
          <c:layout>
            <c:manualLayout>
              <c:xMode val="edge"/>
              <c:yMode val="edge"/>
              <c:x val="1.319717847769029E-3"/>
              <c:y val="1.550495771361913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w Cen MT"/>
                <a:ea typeface="Tw Cen MT"/>
                <a:cs typeface="Tw Cen MT"/>
              </a:defRPr>
            </a:pPr>
            <a:endParaRPr lang="en-US"/>
          </a:p>
        </c:txPr>
        <c:crossAx val="287735536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ln w="19050">
      <a:solidFill>
        <a:sysClr val="windowText" lastClr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w Cen MT"/>
          <a:ea typeface="Tw Cen MT"/>
          <a:cs typeface="Tw Cen M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100" b="0" i="0" u="none" strike="noStrike" baseline="0">
                <a:solidFill>
                  <a:srgbClr val="000000"/>
                </a:solidFill>
                <a:latin typeface="Tw Cen MT"/>
              </a:rPr>
              <a:t>Number of Rad. Workers in a Range of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100" b="0" i="0" u="none" strike="noStrike" baseline="0">
                <a:solidFill>
                  <a:srgbClr val="000000"/>
                </a:solidFill>
                <a:latin typeface="Tw Cen MT"/>
              </a:rPr>
              <a:t>Shutdown Cumulative Effective Doses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6434749492311942E-2"/>
          <c:y val="0.11567113975934959"/>
          <c:w val="0.89619732707436239"/>
          <c:h val="0.77445333916593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3366FF"/>
                    </a:solidFill>
                    <a:latin typeface="Tw Cen MT"/>
                    <a:ea typeface="Tw Cen MT"/>
                    <a:cs typeface="Tw Cen M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'Plot Data'!$I$2:$I$11</c:f>
              <c:strCache>
                <c:ptCount val="10"/>
                <c:pt idx="0">
                  <c:v>1 - 25</c:v>
                </c:pt>
                <c:pt idx="1">
                  <c:v>26 - 50</c:v>
                </c:pt>
                <c:pt idx="2">
                  <c:v>51 - 75</c:v>
                </c:pt>
                <c:pt idx="3">
                  <c:v>76 - 100</c:v>
                </c:pt>
                <c:pt idx="4">
                  <c:v>101 - 125</c:v>
                </c:pt>
                <c:pt idx="5">
                  <c:v>126 - 150</c:v>
                </c:pt>
                <c:pt idx="6">
                  <c:v>151 - 175</c:v>
                </c:pt>
                <c:pt idx="7">
                  <c:v>176 - 200</c:v>
                </c:pt>
                <c:pt idx="8">
                  <c:v>201 - 225</c:v>
                </c:pt>
                <c:pt idx="9">
                  <c:v>226 - 250</c:v>
                </c:pt>
              </c:strCache>
            </c:strRef>
          </c:cat>
          <c:val>
            <c:numRef>
              <c:f>'Plot Data'!$J$2:$J$11</c:f>
              <c:numCache>
                <c:formatCode>0</c:formatCode>
                <c:ptCount val="10"/>
                <c:pt idx="0">
                  <c:v>99</c:v>
                </c:pt>
                <c:pt idx="1">
                  <c:v>23</c:v>
                </c:pt>
                <c:pt idx="2">
                  <c:v>10</c:v>
                </c:pt>
                <c:pt idx="3">
                  <c:v>9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1-4CAF-8AD3-9C77794BC8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6012376"/>
        <c:axId val="356012768"/>
      </c:barChart>
      <c:catAx>
        <c:axId val="356012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w Cen MT"/>
                    <a:ea typeface="Tw Cen MT"/>
                    <a:cs typeface="Tw Cen MT"/>
                  </a:defRPr>
                </a:pPr>
                <a:r>
                  <a:rPr lang="en-US"/>
                  <a:t>Range of Shutdown Cumulative Effective Doses (mrem)</a:t>
                </a:r>
              </a:p>
            </c:rich>
          </c:tx>
          <c:layout>
            <c:manualLayout>
              <c:xMode val="edge"/>
              <c:yMode val="edge"/>
              <c:x val="0.33656660104986874"/>
              <c:y val="0.9462324292796733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noFill/>
          <a:ln w="254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rgbClr val="000000"/>
                </a:solidFill>
                <a:latin typeface="Tw Cen MT"/>
                <a:ea typeface="Tw Cen MT"/>
                <a:cs typeface="Tw Cen MT"/>
              </a:defRPr>
            </a:pPr>
            <a:endParaRPr lang="en-US"/>
          </a:p>
        </c:txPr>
        <c:crossAx val="356012768"/>
        <c:crosses val="autoZero"/>
        <c:auto val="1"/>
        <c:lblAlgn val="ctr"/>
        <c:lblOffset val="60"/>
        <c:noMultiLvlLbl val="0"/>
      </c:catAx>
      <c:valAx>
        <c:axId val="356012768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400" b="0" i="0" u="none" strike="noStrike" baseline="0">
                    <a:solidFill>
                      <a:srgbClr val="33CCCC"/>
                    </a:solidFill>
                    <a:latin typeface="Tw Cen MT"/>
                    <a:ea typeface="Tw Cen MT"/>
                    <a:cs typeface="Tw Cen MT"/>
                  </a:defRPr>
                </a:pPr>
                <a:r>
                  <a:rPr lang="en-US" sz="1400">
                    <a:solidFill>
                      <a:schemeClr val="accent1"/>
                    </a:solidFill>
                  </a:rPr>
                  <a:t>Number of </a:t>
                </a:r>
                <a:br>
                  <a:rPr lang="en-US" sz="1400">
                    <a:solidFill>
                      <a:schemeClr val="accent1"/>
                    </a:solidFill>
                  </a:rPr>
                </a:br>
                <a:r>
                  <a:rPr lang="en-US" sz="1400">
                    <a:solidFill>
                      <a:schemeClr val="accent1"/>
                    </a:solidFill>
                  </a:rPr>
                  <a:t>Rad. Workers</a:t>
                </a:r>
              </a:p>
            </c:rich>
          </c:tx>
          <c:layout>
            <c:manualLayout>
              <c:xMode val="edge"/>
              <c:yMode val="edge"/>
              <c:x val="4.8549253608923884E-3"/>
              <c:y val="3.3476815398075239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w Cen MT"/>
                <a:ea typeface="Tw Cen MT"/>
                <a:cs typeface="Tw Cen MT"/>
              </a:defRPr>
            </a:pPr>
            <a:endParaRPr lang="en-US"/>
          </a:p>
        </c:txPr>
        <c:crossAx val="35601237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ln w="19050" cmpd="sng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5144DE2-BE00-4C24-83F5-6FE713E20A40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C. Gattuso| AD Shutdown Manager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D9C4128-B5AE-449D-8508-A62BD866C3C7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C. Gattuso| AD Shutdown Manager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71F1467-EA2A-499C-8F32-41BEBBD72545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C. Gattuso| AD Shutdown Manager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B297719-D6A5-46FE-8025-5D2F63307D61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C. Gattuso| AD Shutdown Manager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53B51BF8-B749-4E45-9985-B6324C84FDC2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C. Gattuso| AD Shutdown Manager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855A1-C05A-4FC6-8373-7711D644C4B9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C. Gattuso| AD Shutdown Manager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9DCE12FD-5615-4678-9095-94248C9B9CF5}" type="datetime1">
              <a:rPr lang="en-US" altLang="en-US" smtClean="0"/>
              <a:t>10/9/2017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C. Gattuso| AD Shutdown Manager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CC33-88AD-4F5E-9761-6204A2A9F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3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9383-1D5C-4889-BA28-6BFB8EA61515}" type="datetime1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Gattuso| AD Shutdown Manager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7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D502371-5512-4B54-9482-848E4ADC0ED0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C. Gattuso| AD Shutdown Manager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390219"/>
          </a:xfrm>
        </p:spPr>
        <p:txBody>
          <a:bodyPr/>
          <a:lstStyle/>
          <a:p>
            <a:r>
              <a:rPr lang="en-US" dirty="0"/>
              <a:t>Cons Gattuso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7"/>
            <a:ext cx="8499232" cy="1315524"/>
          </a:xfrm>
        </p:spPr>
        <p:txBody>
          <a:bodyPr>
            <a:noAutofit/>
          </a:bodyPr>
          <a:lstStyle/>
          <a:p>
            <a:r>
              <a:rPr lang="en-US" dirty="0"/>
              <a:t>Summer Shutdown Status</a:t>
            </a:r>
          </a:p>
          <a:p>
            <a:r>
              <a:rPr lang="en-US" dirty="0"/>
              <a:t>10/9/17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20586-9AD8-4C8B-98C1-12027CEA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6EF0B-80FC-478F-B8F7-D22FCDD69A48}" type="datetime1">
              <a:rPr lang="en-US" altLang="en-US" smtClean="0"/>
              <a:t>10/9/2017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B8C45-F217-49C4-9905-91719889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Gattuso| AD Shutdown Manager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4CDD0-5E0B-4709-B42D-FA45B44B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A67DB-9E09-4CB6-95E3-DC28BF147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268633"/>
              </p:ext>
            </p:extLst>
          </p:nvPr>
        </p:nvGraphicFramePr>
        <p:xfrm>
          <a:off x="380282" y="1201746"/>
          <a:ext cx="8369147" cy="516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58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6DDE23-9758-4D87-A08B-1D502CAB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79629"/>
            <a:ext cx="8672513" cy="5522975"/>
          </a:xfrm>
        </p:spPr>
        <p:txBody>
          <a:bodyPr/>
          <a:lstStyle/>
          <a:p>
            <a:r>
              <a:rPr lang="en-US" dirty="0"/>
              <a:t>Safety System Testing</a:t>
            </a:r>
          </a:p>
          <a:p>
            <a:pPr lvl="1"/>
            <a:r>
              <a:rPr lang="en-US" dirty="0"/>
              <a:t>Completed today</a:t>
            </a:r>
          </a:p>
          <a:p>
            <a:pPr lvl="2"/>
            <a:r>
              <a:rPr lang="en-US" dirty="0"/>
              <a:t>Linac/NTF </a:t>
            </a:r>
          </a:p>
          <a:p>
            <a:pPr lvl="2"/>
            <a:r>
              <a:rPr lang="en-US" dirty="0"/>
              <a:t>Booster </a:t>
            </a:r>
          </a:p>
          <a:p>
            <a:pPr lvl="2"/>
            <a:r>
              <a:rPr lang="en-US" dirty="0"/>
              <a:t>Prevault/Pretarget, transport (all 3 section)</a:t>
            </a:r>
          </a:p>
          <a:p>
            <a:pPr lvl="1"/>
            <a:r>
              <a:rPr lang="en-US" dirty="0"/>
              <a:t>Tuesday</a:t>
            </a:r>
          </a:p>
          <a:p>
            <a:pPr lvl="2"/>
            <a:r>
              <a:rPr lang="en-US" dirty="0"/>
              <a:t>NuMI enclosures</a:t>
            </a:r>
          </a:p>
          <a:p>
            <a:pPr lvl="1"/>
            <a:r>
              <a:rPr lang="en-US" dirty="0"/>
              <a:t>Later in the week </a:t>
            </a:r>
          </a:p>
          <a:p>
            <a:pPr lvl="2"/>
            <a:r>
              <a:rPr lang="en-US" dirty="0"/>
              <a:t>MI12 A/B</a:t>
            </a:r>
          </a:p>
          <a:p>
            <a:pPr lvl="2"/>
            <a:r>
              <a:rPr lang="en-US" dirty="0"/>
              <a:t>8 GeV line</a:t>
            </a:r>
          </a:p>
          <a:p>
            <a:pPr lvl="2"/>
            <a:r>
              <a:rPr lang="en-US" dirty="0"/>
              <a:t>Meson enclosure</a:t>
            </a:r>
          </a:p>
          <a:p>
            <a:pPr lvl="2"/>
            <a:r>
              <a:rPr lang="en-US" dirty="0"/>
              <a:t>F-Sector, Transfer Hall, CDE and J</a:t>
            </a:r>
          </a:p>
          <a:p>
            <a:r>
              <a:rPr lang="en-US" dirty="0"/>
              <a:t>Complete/Verify Enclosure cleaning</a:t>
            </a:r>
          </a:p>
          <a:p>
            <a:pPr lvl="1"/>
            <a:r>
              <a:rPr lang="en-US" dirty="0"/>
              <a:t>Needs to be cleaned</a:t>
            </a:r>
          </a:p>
          <a:p>
            <a:pPr lvl="2"/>
            <a:r>
              <a:rPr lang="en-US" dirty="0"/>
              <a:t>Main Injector, Muon Campus Rings and M4 extraction 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CA1D0-2FEF-4BF1-B51E-CAC0EBEE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of Oct 9</a:t>
            </a:r>
            <a:r>
              <a:rPr lang="en-US" baseline="30000" dirty="0"/>
              <a:t>th</a:t>
            </a:r>
            <a:r>
              <a:rPr lang="en-US" dirty="0"/>
              <a:t> (this week)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660BF-CBC6-45EB-953B-AD46125E89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A4C65-7629-4D67-8E0A-EC9241AB9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66EE5-B0A6-4252-85A2-D48106498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6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6DDE23-9758-4D87-A08B-1D502CAB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694566"/>
            <a:ext cx="8672513" cy="6046932"/>
          </a:xfrm>
        </p:spPr>
        <p:txBody>
          <a:bodyPr/>
          <a:lstStyle/>
          <a:p>
            <a:pPr lvl="1"/>
            <a:r>
              <a:rPr lang="en-US" sz="2000" dirty="0"/>
              <a:t>Get Major LCW systems on to operational levels</a:t>
            </a:r>
          </a:p>
          <a:p>
            <a:pPr lvl="2"/>
            <a:r>
              <a:rPr lang="en-US" sz="1800" dirty="0"/>
              <a:t>Booster</a:t>
            </a:r>
          </a:p>
          <a:p>
            <a:pPr lvl="3"/>
            <a:r>
              <a:rPr lang="en-US" sz="1600" dirty="0"/>
              <a:t>Slowly raising pressure and flow to operational levels</a:t>
            </a:r>
          </a:p>
          <a:p>
            <a:pPr lvl="2"/>
            <a:r>
              <a:rPr lang="en-US" sz="1800" dirty="0"/>
              <a:t>MI</a:t>
            </a:r>
          </a:p>
          <a:p>
            <a:pPr lvl="3"/>
            <a:r>
              <a:rPr lang="en-US" sz="1600" dirty="0"/>
              <a:t>Monday</a:t>
            </a:r>
          </a:p>
          <a:p>
            <a:pPr lvl="4"/>
            <a:r>
              <a:rPr lang="en-US" sz="1600" dirty="0"/>
              <a:t>MI RF LCW system is up and running </a:t>
            </a:r>
          </a:p>
          <a:p>
            <a:pPr lvl="4"/>
            <a:r>
              <a:rPr lang="en-US" sz="1600" dirty="0"/>
              <a:t>NuMI closed loop system is up an running </a:t>
            </a:r>
          </a:p>
          <a:p>
            <a:pPr lvl="3"/>
            <a:r>
              <a:rPr lang="en-US" sz="1600" dirty="0"/>
              <a:t>Tuesday</a:t>
            </a:r>
          </a:p>
          <a:p>
            <a:pPr lvl="4"/>
            <a:r>
              <a:rPr lang="en-US" sz="1600" dirty="0"/>
              <a:t>Fill and pressurize system</a:t>
            </a:r>
          </a:p>
          <a:p>
            <a:pPr lvl="3"/>
            <a:r>
              <a:rPr lang="en-US" sz="1600" dirty="0"/>
              <a:t>Wednesday</a:t>
            </a:r>
          </a:p>
          <a:p>
            <a:pPr lvl="4"/>
            <a:r>
              <a:rPr lang="en-US" sz="1600" dirty="0"/>
              <a:t>Turn on Ring Wide LCW and Pond pumps</a:t>
            </a:r>
          </a:p>
          <a:p>
            <a:pPr lvl="2"/>
            <a:r>
              <a:rPr lang="en-US" sz="1800" dirty="0"/>
              <a:t>Switchyard</a:t>
            </a:r>
          </a:p>
          <a:p>
            <a:pPr lvl="3"/>
            <a:r>
              <a:rPr lang="en-US" sz="1600" dirty="0"/>
              <a:t>Monday</a:t>
            </a:r>
          </a:p>
          <a:p>
            <a:pPr lvl="4"/>
            <a:r>
              <a:rPr lang="en-US" sz="1600" dirty="0"/>
              <a:t>Complete Enclosure C repairs</a:t>
            </a:r>
          </a:p>
          <a:p>
            <a:pPr lvl="3"/>
            <a:r>
              <a:rPr lang="en-US" sz="1600" dirty="0"/>
              <a:t>Tuesday</a:t>
            </a:r>
          </a:p>
          <a:p>
            <a:pPr lvl="4"/>
            <a:r>
              <a:rPr lang="en-US" sz="1600" dirty="0"/>
              <a:t>Fill and pressurize system</a:t>
            </a:r>
          </a:p>
          <a:p>
            <a:pPr lvl="3"/>
            <a:r>
              <a:rPr lang="en-US" sz="1600" dirty="0"/>
              <a:t>Wednesday</a:t>
            </a:r>
          </a:p>
          <a:p>
            <a:pPr lvl="4"/>
            <a:r>
              <a:rPr lang="en-US" sz="1600" dirty="0"/>
              <a:t>Turn on the Switchyard system and balance flows and pressure</a:t>
            </a:r>
          </a:p>
          <a:p>
            <a:pPr lvl="3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CA1D0-2FEF-4BF1-B51E-CAC0EBEE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of Oct 9</a:t>
            </a:r>
            <a:r>
              <a:rPr lang="en-US" baseline="30000" dirty="0"/>
              <a:t>th</a:t>
            </a:r>
            <a:r>
              <a:rPr lang="en-US" dirty="0"/>
              <a:t> (this week)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660BF-CBC6-45EB-953B-AD46125E89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A4C65-7629-4D67-8E0A-EC9241AB9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66EE5-B0A6-4252-85A2-D48106498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3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191773-EA75-4523-978C-535FFCF23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Cleaning</a:t>
            </a:r>
          </a:p>
          <a:p>
            <a:pPr lvl="1"/>
            <a:r>
              <a:rPr lang="en-US" dirty="0"/>
              <a:t>Main Injector</a:t>
            </a:r>
          </a:p>
          <a:p>
            <a:pPr lvl="1"/>
            <a:r>
              <a:rPr lang="en-US" dirty="0"/>
              <a:t>Muon Campus</a:t>
            </a:r>
          </a:p>
          <a:p>
            <a:pPr lvl="1"/>
            <a:endParaRPr lang="en-US" dirty="0"/>
          </a:p>
          <a:p>
            <a:r>
              <a:rPr lang="en-US" dirty="0"/>
              <a:t>Complete remaining System Testing</a:t>
            </a:r>
          </a:p>
          <a:p>
            <a:endParaRPr lang="en-US" dirty="0"/>
          </a:p>
          <a:p>
            <a:r>
              <a:rPr lang="en-US" dirty="0"/>
              <a:t>Out of all enclosure by 16:00 </a:t>
            </a:r>
            <a:r>
              <a:rPr lang="en-US" dirty="0" err="1"/>
              <a:t>hrs</a:t>
            </a:r>
            <a:r>
              <a:rPr lang="en-US" dirty="0"/>
              <a:t> Friday Oct 20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34F474-242F-407D-A658-4DDC3CD6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43374-9A18-4F0D-BA5C-44D8EFE595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E8699-4E8E-442A-BADB-0176CC446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1A49-3400-42BA-9975-4B5AAF415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Shutdown Duration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2131"/>
            <a:ext cx="8915400" cy="5516241"/>
          </a:xfrm>
        </p:spPr>
        <p:txBody>
          <a:bodyPr/>
          <a:lstStyle/>
          <a:p>
            <a:pPr marL="0" indent="0">
              <a:buNone/>
            </a:pPr>
            <a:endParaRPr lang="en-US" sz="2000" dirty="0">
              <a:solidFill>
                <a:srgbClr val="4E4E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 Marx Modulator installation </a:t>
            </a:r>
          </a:p>
          <a:p>
            <a:pPr lvl="1"/>
            <a:r>
              <a:rPr lang="en-US" sz="24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 2 upgrade commissioning underway</a:t>
            </a:r>
          </a:p>
          <a:p>
            <a:pPr lvl="1"/>
            <a:r>
              <a:rPr lang="en-US" sz="24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1 moved to LRF3 location</a:t>
            </a:r>
          </a:p>
          <a:p>
            <a:pPr lvl="2"/>
            <a:r>
              <a:rPr lang="en-US" sz="22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Commissioning process</a:t>
            </a:r>
          </a:p>
          <a:p>
            <a:r>
              <a:rPr lang="en-US" sz="2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Injector </a:t>
            </a:r>
          </a:p>
          <a:p>
            <a:pPr lvl="1"/>
            <a:r>
              <a:rPr lang="en-US" sz="24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Recycler Abort Lamberstons </a:t>
            </a:r>
          </a:p>
          <a:p>
            <a:r>
              <a:rPr lang="en-US" sz="2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Campus Work in general</a:t>
            </a:r>
          </a:p>
          <a:p>
            <a:pPr lvl="1"/>
            <a:r>
              <a:rPr lang="en-US" sz="24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crews will be added </a:t>
            </a:r>
          </a:p>
          <a:p>
            <a:pPr lvl="1"/>
            <a:r>
              <a:rPr lang="en-US" sz="24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Re-structing the workflow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Gattuso| AD Shutdown Manager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2CB7-9AAE-42EF-9C79-3ACBED6BA75D}" type="datetime1">
              <a:rPr lang="en-US" altLang="en-US" smtClean="0"/>
              <a:t>10/9/2017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53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ECBA-BE96-48C8-8099-FE0C24AD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 LRF3 Marx Installation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1C16-4AF3-40C2-B50C-FA56687B0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10/9/2017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E8D60-B364-443A-86BA-214473BC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D6C30-E583-4B33-8FD3-1A00C9CE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1" name="Picture 10" descr="A large room&#10;&#10;Description generated with high confidence">
            <a:extLst>
              <a:ext uri="{FF2B5EF4-FFF2-40B4-BE49-F238E27FC236}">
                <a16:creationId xmlns:a16="http://schemas.microsoft.com/office/drawing/2014/main" id="{EA112509-6F31-4A5D-9382-130BB9AD6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3" y="860611"/>
            <a:ext cx="5658522" cy="42438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4C7A84-FE8E-451C-A9F4-D49AEA649256}"/>
              </a:ext>
            </a:extLst>
          </p:cNvPr>
          <p:cNvSpPr txBox="1"/>
          <p:nvPr/>
        </p:nvSpPr>
        <p:spPr>
          <a:xfrm>
            <a:off x="5852160" y="1070842"/>
            <a:ext cx="3291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Marx Modulator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Connection being made into the controls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Safety system testing  will occur this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Next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Commission of the LLRF side of the station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High level to follow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30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831"/>
            <a:ext cx="7886700" cy="504966"/>
          </a:xfrm>
        </p:spPr>
        <p:txBody>
          <a:bodyPr/>
          <a:lstStyle/>
          <a:p>
            <a:r>
              <a:rPr lang="en-US" sz="2400"/>
              <a:t>Main Injector/Recycler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94593" y="499515"/>
            <a:ext cx="4666593" cy="5818014"/>
          </a:xfrm>
        </p:spPr>
        <p:txBody>
          <a:bodyPr/>
          <a:lstStyle/>
          <a:p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</a:p>
          <a:p>
            <a:pPr lvl="1"/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 MI RF station  4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~95% Done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~1.5-2 weeks</a:t>
            </a:r>
          </a:p>
          <a:p>
            <a:pPr lvl="1"/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pump maintience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~90% Done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~1-2 Weeks </a:t>
            </a:r>
          </a:p>
          <a:p>
            <a:pPr lvl="1"/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Gev line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 pump replacement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~100% Done</a:t>
            </a:r>
          </a:p>
          <a:p>
            <a:pPr lvl="3"/>
            <a:r>
              <a:rPr lang="en-US" sz="1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~1-2 weeks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 leak check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~100% Done</a:t>
            </a:r>
          </a:p>
          <a:p>
            <a:pPr lvl="3"/>
            <a:r>
              <a:rPr lang="en-US" sz="1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~1-2 Weeks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 wire replacement (2)</a:t>
            </a:r>
          </a:p>
          <a:p>
            <a:pPr lvl="3"/>
            <a:r>
              <a:rPr lang="en-US" sz="1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 Week -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Cancelled</a:t>
            </a:r>
          </a:p>
          <a:p>
            <a:pPr lvl="1"/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maintience for MI/RR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~80% Done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~2-3 weeks </a:t>
            </a:r>
          </a:p>
          <a:p>
            <a:pPr lvl="3"/>
            <a:r>
              <a:rPr lang="en-US" sz="1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 and service building </a:t>
            </a:r>
          </a:p>
          <a:p>
            <a:pPr lvl="1"/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 the beam pipe in Q504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-95% Done</a:t>
            </a:r>
          </a:p>
          <a:p>
            <a:pPr lvl="2"/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 leak on BPM feed through</a:t>
            </a:r>
          </a:p>
          <a:p>
            <a:pPr lvl="1"/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Switching Flourinert in the MI-10 and 60 kicker systems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Done</a:t>
            </a:r>
            <a:endParaRPr lang="en-US" dirty="0">
              <a:solidFill>
                <a:srgbClr val="4E4E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Replacing FC-77 to FC-40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448" y="627797"/>
            <a:ext cx="5212145" cy="539842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</a:t>
            </a:r>
          </a:p>
          <a:p>
            <a:pPr lvl="1"/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TSP upgrade from 106-229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-~100% done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10-11 weeks</a:t>
            </a:r>
          </a:p>
          <a:p>
            <a:pPr lvl="1"/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Aperture improvement at the RR 402 and 520 locations 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~3 weeks at the 402 – ~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40%Done</a:t>
            </a:r>
          </a:p>
          <a:p>
            <a:pPr lvl="2"/>
            <a:r>
              <a:rPr lang="en-US" sz="1600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~1.5 weeks at the 520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~100% Done</a:t>
            </a:r>
            <a:endParaRPr lang="en-US" sz="1600" dirty="0">
              <a:solidFill>
                <a:srgbClr val="4E4E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Recycler Abort lamberstons replacement</a:t>
            </a:r>
          </a:p>
          <a:p>
            <a:pPr lvl="2"/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~3 weeks at the 402</a:t>
            </a:r>
          </a:p>
          <a:p>
            <a:pPr lvl="1"/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Recycler Sextupole stand change out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~100% Done</a:t>
            </a:r>
          </a:p>
          <a:p>
            <a:pPr lvl="2"/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~3 weeks </a:t>
            </a:r>
          </a:p>
          <a:p>
            <a:pPr lvl="1"/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Pinger installation in the 10 region ~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 Done</a:t>
            </a:r>
          </a:p>
          <a:p>
            <a:pPr lvl="1"/>
            <a:endParaRPr lang="en-US" dirty="0">
              <a:solidFill>
                <a:srgbClr val="4E4E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4E4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Rebuilding and putting back into operations RRRF Anode power supply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~50% Done</a:t>
            </a:r>
          </a:p>
          <a:p>
            <a:pPr lvl="1"/>
            <a:endParaRPr lang="en-US" dirty="0">
              <a:solidFill>
                <a:srgbClr val="4E4E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52C8A-20D8-43B9-A50A-88FE11AF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4A64-7FF8-4DE5-AB22-3C3B99D30894}" type="datetime1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5CA55-7F21-4745-A82F-52ADE2E4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Gattuso| AD Shutdown Manager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35E3D-1A37-47B9-AAF6-86AC96D3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7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RR-40/Abort Before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869680" cy="5317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18149"/>
            <a:ext cx="5600700" cy="3150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41597" y="2083065"/>
            <a:ext cx="5342467" cy="30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7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2AEB-F5CF-4035-B5FA-810EA721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060B0-09C3-4DC7-AA75-B3036704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12FD-5615-4678-9095-94248C9B9CF5}" type="datetime1">
              <a:rPr lang="en-US" altLang="en-US" smtClean="0"/>
              <a:t>10/9/2017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2B4E2-247A-40B9-9DA7-79CB734C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Gattuso| AD Shutdown Manager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25A3-ABD4-4D2F-9A69-F5E48B81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2" name="Content Placeholder 11" descr="A picture containing indoor, building, ceiling&#10;&#10;Description generated with very high confidence">
            <a:extLst>
              <a:ext uri="{FF2B5EF4-FFF2-40B4-BE49-F238E27FC236}">
                <a16:creationId xmlns:a16="http://schemas.microsoft.com/office/drawing/2014/main" id="{9F4E6FB2-2AEF-4398-9E16-BBDF6CC90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91" t="14052" r="16102" b="12686"/>
          <a:stretch/>
        </p:blipFill>
        <p:spPr>
          <a:xfrm>
            <a:off x="109464" y="946674"/>
            <a:ext cx="5607630" cy="485169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605C85-6CB8-4B0C-ACB6-846EEDFBD1E9}"/>
              </a:ext>
            </a:extLst>
          </p:cNvPr>
          <p:cNvSpPr txBox="1"/>
          <p:nvPr/>
        </p:nvSpPr>
        <p:spPr>
          <a:xfrm>
            <a:off x="5717095" y="1119709"/>
            <a:ext cx="3198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LCW Header relocation Completed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9E845-9978-4C3F-9676-973029B45D0B}"/>
              </a:ext>
            </a:extLst>
          </p:cNvPr>
          <p:cNvSpPr txBox="1"/>
          <p:nvPr/>
        </p:nvSpPr>
        <p:spPr>
          <a:xfrm>
            <a:off x="5717095" y="1909513"/>
            <a:ext cx="3198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Lambertson stands installed and load tested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Installation schedule to occur Wednesday</a:t>
            </a:r>
          </a:p>
        </p:txBody>
      </p:sp>
    </p:spTree>
    <p:extLst>
      <p:ext uri="{BB962C8B-B14F-4D97-AF65-F5344CB8AC3E}">
        <p14:creationId xmlns:p14="http://schemas.microsoft.com/office/powerpoint/2010/main" val="28014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1876-2055-4054-AE1D-702542B0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icture containing indoor, plane, ceiling, building&#10;&#10;Description generated with very high confidence">
            <a:extLst>
              <a:ext uri="{FF2B5EF4-FFF2-40B4-BE49-F238E27FC236}">
                <a16:creationId xmlns:a16="http://schemas.microsoft.com/office/drawing/2014/main" id="{28C1EE4D-0B81-4845-9F0B-33C44FF55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5403"/>
            <a:ext cx="5551617" cy="416371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B33FC-69BB-4D4D-ADDA-4DF00E13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12FD-5615-4678-9095-94248C9B9CF5}" type="datetime1">
              <a:rPr lang="en-US" altLang="en-US" smtClean="0"/>
              <a:t>10/9/2017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57FF-B1D7-4DE9-BFEC-B4788E4F1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Gattuso| AD Shutdown Manager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387A3-EE9C-4249-BACE-84271613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0" name="Picture 9" descr="A group of people at a train station&#10;&#10;Description generated with high confidence">
            <a:extLst>
              <a:ext uri="{FF2B5EF4-FFF2-40B4-BE49-F238E27FC236}">
                <a16:creationId xmlns:a16="http://schemas.microsoft.com/office/drawing/2014/main" id="{26611EA5-A9BA-4B22-8035-7199C6767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379" y="2172007"/>
            <a:ext cx="5328621" cy="3996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83B340-77A6-4601-9BB0-C1A79A430192}"/>
              </a:ext>
            </a:extLst>
          </p:cNvPr>
          <p:cNvSpPr txBox="1"/>
          <p:nvPr/>
        </p:nvSpPr>
        <p:spPr>
          <a:xfrm>
            <a:off x="0" y="4950690"/>
            <a:ext cx="3778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Upstream beam pipe </a:t>
            </a:r>
          </a:p>
          <a:p>
            <a:r>
              <a:rPr lang="en-US" dirty="0"/>
              <a:t>Installed and aligned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Welding will start Tuesday</a:t>
            </a:r>
          </a:p>
        </p:txBody>
      </p:sp>
    </p:spTree>
    <p:extLst>
      <p:ext uri="{BB962C8B-B14F-4D97-AF65-F5344CB8AC3E}">
        <p14:creationId xmlns:p14="http://schemas.microsoft.com/office/powerpoint/2010/main" val="208799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736"/>
            <a:ext cx="7886700" cy="654782"/>
          </a:xfrm>
        </p:spPr>
        <p:txBody>
          <a:bodyPr/>
          <a:lstStyle/>
          <a:p>
            <a:r>
              <a:rPr lang="en-US" sz="2400" b="0" dirty="0"/>
              <a:t>Muon Campus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250" y="692517"/>
            <a:ext cx="8339871" cy="5565407"/>
          </a:xfrm>
        </p:spPr>
        <p:txBody>
          <a:bodyPr/>
          <a:lstStyle/>
          <a:p>
            <a:pPr lvl="1"/>
            <a:r>
              <a:rPr lang="en-US" sz="2000" dirty="0">
                <a:solidFill>
                  <a:srgbClr val="4E4E4E"/>
                </a:solidFill>
              </a:rPr>
              <a:t>Mu2e work</a:t>
            </a:r>
          </a:p>
          <a:p>
            <a:pPr lvl="2"/>
            <a:r>
              <a:rPr lang="en-US" sz="1800" dirty="0">
                <a:solidFill>
                  <a:srgbClr val="4E4E4E"/>
                </a:solidFill>
              </a:rPr>
              <a:t>M4 line installation ( first half to absorber)</a:t>
            </a:r>
          </a:p>
          <a:p>
            <a:pPr lvl="3"/>
            <a:r>
              <a:rPr lang="en-US" sz="1800" dirty="0">
                <a:solidFill>
                  <a:srgbClr val="4E4E4E"/>
                </a:solidFill>
              </a:rPr>
              <a:t>Stand and magnet 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 complete</a:t>
            </a:r>
            <a:endParaRPr lang="en-US" sz="1800" dirty="0">
              <a:solidFill>
                <a:srgbClr val="4E4E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1800" dirty="0">
                <a:solidFill>
                  <a:srgbClr val="4E4E4E"/>
                </a:solidFill>
              </a:rPr>
              <a:t>Cable pulls/termination installation (7-9 weeks) 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complete</a:t>
            </a:r>
            <a:endParaRPr lang="en-US" sz="1800" dirty="0">
              <a:solidFill>
                <a:srgbClr val="4E4E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solidFill>
                  <a:srgbClr val="4E4E4E"/>
                </a:solidFill>
              </a:rPr>
              <a:t>In support of g-2</a:t>
            </a:r>
          </a:p>
          <a:p>
            <a:pPr lvl="2"/>
            <a:r>
              <a:rPr lang="en-US" sz="1800" dirty="0">
                <a:solidFill>
                  <a:srgbClr val="4E4E4E"/>
                </a:solidFill>
              </a:rPr>
              <a:t>Delivery ring straight section 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 complete</a:t>
            </a:r>
            <a:endParaRPr lang="en-US" sz="1800" dirty="0">
              <a:solidFill>
                <a:srgbClr val="4E4E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1600" dirty="0">
                <a:solidFill>
                  <a:srgbClr val="4E4E4E"/>
                </a:solidFill>
              </a:rPr>
              <a:t>D30 Injection septa (1-2 weeks) -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complete</a:t>
            </a:r>
            <a:endParaRPr lang="en-US" sz="1600" dirty="0">
              <a:solidFill>
                <a:srgbClr val="4E4E4E"/>
              </a:solidFill>
            </a:endParaRPr>
          </a:p>
          <a:p>
            <a:pPr lvl="3"/>
            <a:r>
              <a:rPr lang="en-US" sz="1600" dirty="0">
                <a:solidFill>
                  <a:srgbClr val="4E4E4E"/>
                </a:solidFill>
              </a:rPr>
              <a:t>Removal and reinstallation of ring for the M4 line installation ~ 2 days </a:t>
            </a: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complete</a:t>
            </a:r>
            <a:endParaRPr lang="en-US" sz="1600" dirty="0">
              <a:solidFill>
                <a:srgbClr val="4E4E4E"/>
              </a:solidFill>
            </a:endParaRPr>
          </a:p>
          <a:p>
            <a:pPr lvl="3"/>
            <a:r>
              <a:rPr lang="en-US" sz="1600" dirty="0">
                <a:solidFill>
                  <a:srgbClr val="4E4E4E"/>
                </a:solidFill>
              </a:rPr>
              <a:t>D10 Straight PWC/IC removed for repair, Installation will occur tomorrow </a:t>
            </a:r>
          </a:p>
          <a:p>
            <a:pPr lvl="3"/>
            <a:r>
              <a:rPr lang="en-US" sz="1600" dirty="0">
                <a:solidFill>
                  <a:srgbClr val="4E4E4E"/>
                </a:solidFill>
              </a:rPr>
              <a:t>D50 Straight Section ( will be done at the same time as the abort line) </a:t>
            </a:r>
          </a:p>
          <a:p>
            <a:pPr lvl="2"/>
            <a:r>
              <a:rPr lang="en-US" sz="1800" dirty="0">
                <a:solidFill>
                  <a:srgbClr val="4E4E4E"/>
                </a:solidFill>
              </a:rPr>
              <a:t>Abort line </a:t>
            </a:r>
          </a:p>
          <a:p>
            <a:pPr lvl="3"/>
            <a:r>
              <a:rPr lang="en-US" sz="1600" dirty="0">
                <a:solidFill>
                  <a:srgbClr val="4E4E4E"/>
                </a:solidFill>
              </a:rPr>
              <a:t>Extraction septa</a:t>
            </a:r>
          </a:p>
          <a:p>
            <a:pPr lvl="4"/>
            <a:r>
              <a:rPr lang="en-US" sz="1800" dirty="0">
                <a:solidFill>
                  <a:srgbClr val="4E4E4E"/>
                </a:solidFill>
              </a:rPr>
              <a:t>Take delivery this week</a:t>
            </a:r>
          </a:p>
          <a:p>
            <a:pPr lvl="2"/>
            <a:r>
              <a:rPr lang="en-US" sz="1800" dirty="0">
                <a:solidFill>
                  <a:srgbClr val="4E4E4E"/>
                </a:solidFill>
              </a:rPr>
              <a:t>Instrumentation Repair 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complete</a:t>
            </a:r>
            <a:endParaRPr lang="en-US" sz="1800" dirty="0">
              <a:solidFill>
                <a:srgbClr val="4E4E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1600" dirty="0">
                <a:solidFill>
                  <a:srgbClr val="4E4E4E"/>
                </a:solidFill>
              </a:rPr>
              <a:t>PWC and IC’s  ~ 10-12 weeks</a:t>
            </a:r>
          </a:p>
          <a:p>
            <a:pPr lvl="2"/>
            <a:r>
              <a:rPr lang="en-US" sz="1800" dirty="0">
                <a:solidFill>
                  <a:srgbClr val="4E4E4E"/>
                </a:solidFill>
              </a:rPr>
              <a:t>Beam Pipe Aperture Inspection 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complete</a:t>
            </a:r>
            <a:endParaRPr lang="en-US" sz="1800" dirty="0">
              <a:solidFill>
                <a:srgbClr val="4E4E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1800" dirty="0">
              <a:solidFill>
                <a:srgbClr val="4E4E4E"/>
              </a:solidFill>
            </a:endParaRPr>
          </a:p>
          <a:p>
            <a:pPr lvl="3"/>
            <a:endParaRPr lang="en-US" sz="1400" dirty="0"/>
          </a:p>
          <a:p>
            <a:pPr lvl="3"/>
            <a:endParaRPr lang="en-US" sz="1400" dirty="0"/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B956-27D0-443E-88E9-6220E135ADDA}" type="datetime1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1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FEF3-1E84-4574-B1AC-A185E081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52" y="113553"/>
            <a:ext cx="7886700" cy="420182"/>
          </a:xfrm>
        </p:spPr>
        <p:txBody>
          <a:bodyPr/>
          <a:lstStyle/>
          <a:p>
            <a:r>
              <a:rPr lang="en-US" sz="2000" dirty="0"/>
              <a:t>Switchyard </a:t>
            </a:r>
          </a:p>
        </p:txBody>
      </p:sp>
      <p:pic>
        <p:nvPicPr>
          <p:cNvPr id="9" name="Content Placeholder 8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9C3F1045-85CC-4690-B7D4-4BA225CB7B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785309"/>
            <a:ext cx="5675123" cy="4260027"/>
          </a:xfrm>
        </p:spPr>
      </p:pic>
      <p:pic>
        <p:nvPicPr>
          <p:cNvPr id="11" name="Content Placeholder 10" descr="A picture containing green, indoor, wall&#10;&#10;Description generated with very high confidence">
            <a:extLst>
              <a:ext uri="{FF2B5EF4-FFF2-40B4-BE49-F238E27FC236}">
                <a16:creationId xmlns:a16="http://schemas.microsoft.com/office/drawing/2014/main" id="{2847FB3C-EBEE-4441-973A-3F21AB8C08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0739" y="720763"/>
            <a:ext cx="3950845" cy="315717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292F0-65A7-4DAF-B4A3-172D4C90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9383-1D5C-4889-BA28-6BFB8EA61515}" type="datetime1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CE3A8-1010-4B5C-BB3E-B4A4B00F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Gattuso| AD Shutdown Manager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0605D-8D30-4815-BDBA-1385CD80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5C66E5-9570-4EBE-8437-394CA52CD67C}"/>
              </a:ext>
            </a:extLst>
          </p:cNvPr>
          <p:cNvSpPr txBox="1"/>
          <p:nvPr/>
        </p:nvSpPr>
        <p:spPr>
          <a:xfrm>
            <a:off x="2258587" y="5188555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inch Aluminum header  leak</a:t>
            </a:r>
          </a:p>
        </p:txBody>
      </p:sp>
    </p:spTree>
    <p:extLst>
      <p:ext uri="{BB962C8B-B14F-4D97-AF65-F5344CB8AC3E}">
        <p14:creationId xmlns:p14="http://schemas.microsoft.com/office/powerpoint/2010/main" val="324799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184962"/>
              </p:ext>
            </p:extLst>
          </p:nvPr>
        </p:nvGraphicFramePr>
        <p:xfrm>
          <a:off x="181760" y="922242"/>
          <a:ext cx="8241478" cy="529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2017 Shutdown Pocket Dosimeter Reports – Week 11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9/29/2017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 Wolter | AD Operation Meeting – 2017 Shutdown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866624" y="1904706"/>
            <a:ext cx="5227878" cy="4835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4,024</a:t>
            </a:r>
            <a:r>
              <a:rPr lang="en-US" sz="1100" dirty="0"/>
              <a:t> person-mrem</a:t>
            </a:r>
          </a:p>
          <a:p>
            <a:r>
              <a:rPr lang="en-US" dirty="0"/>
              <a:t>147 people reported some dose, with average dose of 27.37 mrem</a:t>
            </a:r>
            <a:endParaRPr lang="en-US" sz="1100" dirty="0"/>
          </a:p>
        </p:txBody>
      </p:sp>
      <p:sp>
        <p:nvSpPr>
          <p:cNvPr id="14" name="TextBox 1"/>
          <p:cNvSpPr txBox="1"/>
          <p:nvPr/>
        </p:nvSpPr>
        <p:spPr>
          <a:xfrm>
            <a:off x="889328" y="1919765"/>
            <a:ext cx="1032237" cy="2981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SHUTDOWN SO FAR:</a:t>
            </a:r>
            <a:endParaRPr lang="en-US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7034270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6371</TotalTime>
  <Words>777</Words>
  <Application>Microsoft Office PowerPoint</Application>
  <PresentationFormat>On-screen Show (4:3)</PresentationFormat>
  <Paragraphs>175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Geneva</vt:lpstr>
      <vt:lpstr>Helvetica</vt:lpstr>
      <vt:lpstr>Times New Roman</vt:lpstr>
      <vt:lpstr>Tw Cen MT</vt:lpstr>
      <vt:lpstr>Fermilab_PPT_090815</vt:lpstr>
      <vt:lpstr>PowerPoint Presentation</vt:lpstr>
      <vt:lpstr>Linac LRF3 Marx Installation</vt:lpstr>
      <vt:lpstr>Main Injector/Recycler</vt:lpstr>
      <vt:lpstr>RR-40/Abort Before</vt:lpstr>
      <vt:lpstr>PowerPoint Presentation</vt:lpstr>
      <vt:lpstr>PowerPoint Presentation</vt:lpstr>
      <vt:lpstr>Muon Campus Work</vt:lpstr>
      <vt:lpstr>Switchyard </vt:lpstr>
      <vt:lpstr>2017 Shutdown Pocket Dosimeter Reports – Week 11</vt:lpstr>
      <vt:lpstr>PowerPoint Presentation</vt:lpstr>
      <vt:lpstr>Week of Oct 9th (this week)</vt:lpstr>
      <vt:lpstr>Week of Oct 9th (this week)</vt:lpstr>
      <vt:lpstr>Next week </vt:lpstr>
      <vt:lpstr>Shutdown Duration Drivers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Kayla Decker x 34402N</cp:lastModifiedBy>
  <cp:revision>123</cp:revision>
  <cp:lastPrinted>2016-04-05T12:58:00Z</cp:lastPrinted>
  <dcterms:created xsi:type="dcterms:W3CDTF">2016-03-03T19:44:14Z</dcterms:created>
  <dcterms:modified xsi:type="dcterms:W3CDTF">2017-10-09T18:22:46Z</dcterms:modified>
</cp:coreProperties>
</file>