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96" r:id="rId2"/>
    <p:sldId id="297" r:id="rId3"/>
    <p:sldId id="298" r:id="rId4"/>
    <p:sldId id="299" r:id="rId5"/>
    <p:sldId id="302" r:id="rId6"/>
    <p:sldId id="303" r:id="rId7"/>
    <p:sldId id="304" r:id="rId8"/>
    <p:sldId id="305" r:id="rId9"/>
    <p:sldId id="306" r:id="rId10"/>
    <p:sldId id="307" r:id="rId11"/>
    <p:sldId id="308" r:id="rId12"/>
    <p:sldId id="309" r:id="rId13"/>
    <p:sldId id="310" r:id="rId14"/>
    <p:sldId id="311" r:id="rId15"/>
    <p:sldId id="300" r:id="rId16"/>
    <p:sldId id="289" r:id="rId17"/>
    <p:sldId id="290" r:id="rId18"/>
    <p:sldId id="291" r:id="rId19"/>
    <p:sldId id="292" r:id="rId20"/>
    <p:sldId id="293" r:id="rId21"/>
    <p:sldId id="294" r:id="rId22"/>
    <p:sldId id="288" r:id="rId23"/>
    <p:sldId id="301"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8479" autoAdjust="0"/>
  </p:normalViewPr>
  <p:slideViewPr>
    <p:cSldViewPr snapToGrid="0" snapToObjects="1">
      <p:cViewPr>
        <p:scale>
          <a:sx n="121" d="100"/>
          <a:sy n="121" d="100"/>
        </p:scale>
        <p:origin x="-248" y="9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B21BDB-911E-344A-A802-CD00DD1613F7}" type="datetimeFigureOut">
              <a:rPr lang="en-US" smtClean="0"/>
              <a:t>9/28/17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92D6E6-A331-A14D-87BE-32BA4C04F6D8}" type="slidenum">
              <a:rPr lang="en-US" smtClean="0"/>
              <a:t>‹#›</a:t>
            </a:fld>
            <a:endParaRPr lang="en-US"/>
          </a:p>
        </p:txBody>
      </p:sp>
    </p:spTree>
    <p:extLst>
      <p:ext uri="{BB962C8B-B14F-4D97-AF65-F5344CB8AC3E}">
        <p14:creationId xmlns:p14="http://schemas.microsoft.com/office/powerpoint/2010/main" val="17270165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16</a:t>
            </a:fld>
            <a:endParaRPr lang="en-US"/>
          </a:p>
        </p:txBody>
      </p:sp>
    </p:spTree>
    <p:extLst>
      <p:ext uri="{BB962C8B-B14F-4D97-AF65-F5344CB8AC3E}">
        <p14:creationId xmlns:p14="http://schemas.microsoft.com/office/powerpoint/2010/main" val="1276533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17</a:t>
            </a:fld>
            <a:endParaRPr lang="en-US"/>
          </a:p>
        </p:txBody>
      </p:sp>
    </p:spTree>
    <p:extLst>
      <p:ext uri="{BB962C8B-B14F-4D97-AF65-F5344CB8AC3E}">
        <p14:creationId xmlns:p14="http://schemas.microsoft.com/office/powerpoint/2010/main" val="1276533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18</a:t>
            </a:fld>
            <a:endParaRPr lang="en-US"/>
          </a:p>
        </p:txBody>
      </p:sp>
    </p:spTree>
    <p:extLst>
      <p:ext uri="{BB962C8B-B14F-4D97-AF65-F5344CB8AC3E}">
        <p14:creationId xmlns:p14="http://schemas.microsoft.com/office/powerpoint/2010/main" val="1276533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19</a:t>
            </a:fld>
            <a:endParaRPr lang="en-US"/>
          </a:p>
        </p:txBody>
      </p:sp>
    </p:spTree>
    <p:extLst>
      <p:ext uri="{BB962C8B-B14F-4D97-AF65-F5344CB8AC3E}">
        <p14:creationId xmlns:p14="http://schemas.microsoft.com/office/powerpoint/2010/main" val="1276533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20</a:t>
            </a:fld>
            <a:endParaRPr lang="en-US"/>
          </a:p>
        </p:txBody>
      </p:sp>
    </p:spTree>
    <p:extLst>
      <p:ext uri="{BB962C8B-B14F-4D97-AF65-F5344CB8AC3E}">
        <p14:creationId xmlns:p14="http://schemas.microsoft.com/office/powerpoint/2010/main" val="1276533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21</a:t>
            </a:fld>
            <a:endParaRPr lang="en-US"/>
          </a:p>
        </p:txBody>
      </p:sp>
    </p:spTree>
    <p:extLst>
      <p:ext uri="{BB962C8B-B14F-4D97-AF65-F5344CB8AC3E}">
        <p14:creationId xmlns:p14="http://schemas.microsoft.com/office/powerpoint/2010/main" val="1276533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D0F1A6-1D36-544F-A960-6BD93D1C921F}" type="datetimeFigureOut">
              <a:rPr lang="en-US" smtClean="0"/>
              <a:t>9/28/17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11A6C-26AB-3440-8941-DFBEED9DD07A}" type="slidenum">
              <a:rPr lang="en-US" smtClean="0"/>
              <a:t>‹#›</a:t>
            </a:fld>
            <a:endParaRPr lang="en-US"/>
          </a:p>
        </p:txBody>
      </p:sp>
    </p:spTree>
    <p:extLst>
      <p:ext uri="{BB962C8B-B14F-4D97-AF65-F5344CB8AC3E}">
        <p14:creationId xmlns:p14="http://schemas.microsoft.com/office/powerpoint/2010/main" val="970547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D0F1A6-1D36-544F-A960-6BD93D1C921F}" type="datetimeFigureOut">
              <a:rPr lang="en-US" smtClean="0"/>
              <a:t>9/28/17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11A6C-26AB-3440-8941-DFBEED9DD07A}" type="slidenum">
              <a:rPr lang="en-US" smtClean="0"/>
              <a:t>‹#›</a:t>
            </a:fld>
            <a:endParaRPr lang="en-US"/>
          </a:p>
        </p:txBody>
      </p:sp>
    </p:spTree>
    <p:extLst>
      <p:ext uri="{BB962C8B-B14F-4D97-AF65-F5344CB8AC3E}">
        <p14:creationId xmlns:p14="http://schemas.microsoft.com/office/powerpoint/2010/main" val="154866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D0F1A6-1D36-544F-A960-6BD93D1C921F}" type="datetimeFigureOut">
              <a:rPr lang="en-US" smtClean="0"/>
              <a:t>9/28/17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11A6C-26AB-3440-8941-DFBEED9DD07A}" type="slidenum">
              <a:rPr lang="en-US" smtClean="0"/>
              <a:t>‹#›</a:t>
            </a:fld>
            <a:endParaRPr lang="en-US"/>
          </a:p>
        </p:txBody>
      </p:sp>
    </p:spTree>
    <p:extLst>
      <p:ext uri="{BB962C8B-B14F-4D97-AF65-F5344CB8AC3E}">
        <p14:creationId xmlns:p14="http://schemas.microsoft.com/office/powerpoint/2010/main" val="2337502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D0F1A6-1D36-544F-A960-6BD93D1C921F}" type="datetimeFigureOut">
              <a:rPr lang="en-US" smtClean="0"/>
              <a:t>9/28/17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11A6C-26AB-3440-8941-DFBEED9DD07A}" type="slidenum">
              <a:rPr lang="en-US" smtClean="0"/>
              <a:t>‹#›</a:t>
            </a:fld>
            <a:endParaRPr lang="en-US"/>
          </a:p>
        </p:txBody>
      </p:sp>
    </p:spTree>
    <p:extLst>
      <p:ext uri="{BB962C8B-B14F-4D97-AF65-F5344CB8AC3E}">
        <p14:creationId xmlns:p14="http://schemas.microsoft.com/office/powerpoint/2010/main" val="2322014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D0F1A6-1D36-544F-A960-6BD93D1C921F}" type="datetimeFigureOut">
              <a:rPr lang="en-US" smtClean="0"/>
              <a:t>9/28/17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11A6C-26AB-3440-8941-DFBEED9DD07A}" type="slidenum">
              <a:rPr lang="en-US" smtClean="0"/>
              <a:t>‹#›</a:t>
            </a:fld>
            <a:endParaRPr lang="en-US"/>
          </a:p>
        </p:txBody>
      </p:sp>
    </p:spTree>
    <p:extLst>
      <p:ext uri="{BB962C8B-B14F-4D97-AF65-F5344CB8AC3E}">
        <p14:creationId xmlns:p14="http://schemas.microsoft.com/office/powerpoint/2010/main" val="2995141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D0F1A6-1D36-544F-A960-6BD93D1C921F}" type="datetimeFigureOut">
              <a:rPr lang="en-US" smtClean="0"/>
              <a:t>9/28/17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11A6C-26AB-3440-8941-DFBEED9DD07A}" type="slidenum">
              <a:rPr lang="en-US" smtClean="0"/>
              <a:t>‹#›</a:t>
            </a:fld>
            <a:endParaRPr lang="en-US"/>
          </a:p>
        </p:txBody>
      </p:sp>
    </p:spTree>
    <p:extLst>
      <p:ext uri="{BB962C8B-B14F-4D97-AF65-F5344CB8AC3E}">
        <p14:creationId xmlns:p14="http://schemas.microsoft.com/office/powerpoint/2010/main" val="4210373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D0F1A6-1D36-544F-A960-6BD93D1C921F}" type="datetimeFigureOut">
              <a:rPr lang="en-US" smtClean="0"/>
              <a:t>9/28/17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211A6C-26AB-3440-8941-DFBEED9DD07A}" type="slidenum">
              <a:rPr lang="en-US" smtClean="0"/>
              <a:t>‹#›</a:t>
            </a:fld>
            <a:endParaRPr lang="en-US"/>
          </a:p>
        </p:txBody>
      </p:sp>
    </p:spTree>
    <p:extLst>
      <p:ext uri="{BB962C8B-B14F-4D97-AF65-F5344CB8AC3E}">
        <p14:creationId xmlns:p14="http://schemas.microsoft.com/office/powerpoint/2010/main" val="1542373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D0F1A6-1D36-544F-A960-6BD93D1C921F}" type="datetimeFigureOut">
              <a:rPr lang="en-US" smtClean="0"/>
              <a:t>9/28/17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211A6C-26AB-3440-8941-DFBEED9DD07A}" type="slidenum">
              <a:rPr lang="en-US" smtClean="0"/>
              <a:t>‹#›</a:t>
            </a:fld>
            <a:endParaRPr lang="en-US"/>
          </a:p>
        </p:txBody>
      </p:sp>
    </p:spTree>
    <p:extLst>
      <p:ext uri="{BB962C8B-B14F-4D97-AF65-F5344CB8AC3E}">
        <p14:creationId xmlns:p14="http://schemas.microsoft.com/office/powerpoint/2010/main" val="2104742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D0F1A6-1D36-544F-A960-6BD93D1C921F}" type="datetimeFigureOut">
              <a:rPr lang="en-US" smtClean="0"/>
              <a:t>9/28/17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211A6C-26AB-3440-8941-DFBEED9DD07A}" type="slidenum">
              <a:rPr lang="en-US" smtClean="0"/>
              <a:t>‹#›</a:t>
            </a:fld>
            <a:endParaRPr lang="en-US"/>
          </a:p>
        </p:txBody>
      </p:sp>
    </p:spTree>
    <p:extLst>
      <p:ext uri="{BB962C8B-B14F-4D97-AF65-F5344CB8AC3E}">
        <p14:creationId xmlns:p14="http://schemas.microsoft.com/office/powerpoint/2010/main" val="2657504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D0F1A6-1D36-544F-A960-6BD93D1C921F}" type="datetimeFigureOut">
              <a:rPr lang="en-US" smtClean="0"/>
              <a:t>9/28/17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11A6C-26AB-3440-8941-DFBEED9DD07A}" type="slidenum">
              <a:rPr lang="en-US" smtClean="0"/>
              <a:t>‹#›</a:t>
            </a:fld>
            <a:endParaRPr lang="en-US"/>
          </a:p>
        </p:txBody>
      </p:sp>
    </p:spTree>
    <p:extLst>
      <p:ext uri="{BB962C8B-B14F-4D97-AF65-F5344CB8AC3E}">
        <p14:creationId xmlns:p14="http://schemas.microsoft.com/office/powerpoint/2010/main" val="731234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D0F1A6-1D36-544F-A960-6BD93D1C921F}" type="datetimeFigureOut">
              <a:rPr lang="en-US" smtClean="0"/>
              <a:t>9/28/17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11A6C-26AB-3440-8941-DFBEED9DD07A}" type="slidenum">
              <a:rPr lang="en-US" smtClean="0"/>
              <a:t>‹#›</a:t>
            </a:fld>
            <a:endParaRPr lang="en-US"/>
          </a:p>
        </p:txBody>
      </p:sp>
    </p:spTree>
    <p:extLst>
      <p:ext uri="{BB962C8B-B14F-4D97-AF65-F5344CB8AC3E}">
        <p14:creationId xmlns:p14="http://schemas.microsoft.com/office/powerpoint/2010/main" val="17576816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D0F1A6-1D36-544F-A960-6BD93D1C921F}" type="datetimeFigureOut">
              <a:rPr lang="en-US" smtClean="0"/>
              <a:t>9/28/17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211A6C-26AB-3440-8941-DFBEED9DD07A}" type="slidenum">
              <a:rPr lang="en-US" smtClean="0"/>
              <a:t>‹#›</a:t>
            </a:fld>
            <a:endParaRPr lang="en-US"/>
          </a:p>
        </p:txBody>
      </p:sp>
    </p:spTree>
    <p:extLst>
      <p:ext uri="{BB962C8B-B14F-4D97-AF65-F5344CB8AC3E}">
        <p14:creationId xmlns:p14="http://schemas.microsoft.com/office/powerpoint/2010/main" val="2399327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3.jpg"/><Relationship Id="rId6"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2.jpe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4.png"/><Relationship Id="rId5"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415.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37759" y="1337486"/>
            <a:ext cx="5143500" cy="4174583"/>
          </a:xfrm>
          <a:prstGeom prst="rect">
            <a:avLst/>
          </a:prstGeom>
        </p:spPr>
      </p:pic>
      <p:sp>
        <p:nvSpPr>
          <p:cNvPr id="4" name="Title 3"/>
          <p:cNvSpPr>
            <a:spLocks noGrp="1"/>
          </p:cNvSpPr>
          <p:nvPr>
            <p:ph type="title"/>
          </p:nvPr>
        </p:nvSpPr>
        <p:spPr/>
        <p:txBody>
          <a:bodyPr/>
          <a:lstStyle/>
          <a:p>
            <a:r>
              <a:rPr lang="en-US" dirty="0" smtClean="0"/>
              <a:t>Modified APA corner</a:t>
            </a:r>
            <a:endParaRPr lang="en-US" dirty="0"/>
          </a:p>
        </p:txBody>
      </p:sp>
      <p:sp>
        <p:nvSpPr>
          <p:cNvPr id="5" name="Content Placeholder 4"/>
          <p:cNvSpPr>
            <a:spLocks noGrp="1"/>
          </p:cNvSpPr>
          <p:nvPr>
            <p:ph idx="1"/>
          </p:nvPr>
        </p:nvSpPr>
        <p:spPr>
          <a:xfrm>
            <a:off x="457200" y="5512068"/>
            <a:ext cx="8229600" cy="1345931"/>
          </a:xfrm>
        </p:spPr>
        <p:txBody>
          <a:bodyPr/>
          <a:lstStyle/>
          <a:p>
            <a:r>
              <a:rPr lang="en-US" dirty="0" smtClean="0"/>
              <a:t>Created modified mockup of the APA end tube. Widened the side tube by one inch.</a:t>
            </a:r>
            <a:endParaRPr lang="en-US" dirty="0"/>
          </a:p>
        </p:txBody>
      </p:sp>
    </p:spTree>
    <p:extLst>
      <p:ext uri="{BB962C8B-B14F-4D97-AF65-F5344CB8AC3E}">
        <p14:creationId xmlns:p14="http://schemas.microsoft.com/office/powerpoint/2010/main" val="340960770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 </a:t>
            </a:r>
            <a:r>
              <a:rPr lang="en-US" dirty="0" err="1" smtClean="0"/>
              <a:t>Harnes</a:t>
            </a:r>
            <a:endParaRPr lang="en-US" dirty="0"/>
          </a:p>
        </p:txBody>
      </p:sp>
      <p:pic>
        <p:nvPicPr>
          <p:cNvPr id="4" name="Content Placeholder 3"/>
          <p:cNvPicPr>
            <a:picLocks noGrp="1" noChangeAspect="1"/>
          </p:cNvPicPr>
          <p:nvPr>
            <p:ph idx="1"/>
          </p:nvPr>
        </p:nvPicPr>
        <p:blipFill>
          <a:blip r:embed="rId2"/>
          <a:srcRect t="3589" b="3589"/>
          <a:stretch>
            <a:fillRect/>
          </a:stretch>
        </p:blipFill>
        <p:spPr/>
      </p:pic>
    </p:spTree>
    <p:extLst>
      <p:ext uri="{BB962C8B-B14F-4D97-AF65-F5344CB8AC3E}">
        <p14:creationId xmlns:p14="http://schemas.microsoft.com/office/powerpoint/2010/main" val="762023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11244" cy="628473"/>
          </a:xfrm>
        </p:spPr>
        <p:txBody>
          <a:bodyPr>
            <a:normAutofit fontScale="90000"/>
          </a:bodyPr>
          <a:lstStyle/>
          <a:p>
            <a:r>
              <a:rPr lang="en-US" dirty="0" smtClean="0"/>
              <a:t>First test with the mockup</a:t>
            </a:r>
            <a:endParaRPr lang="en-US" dirty="0"/>
          </a:p>
        </p:txBody>
      </p:sp>
      <p:sp>
        <p:nvSpPr>
          <p:cNvPr id="3" name="Content Placeholder 2"/>
          <p:cNvSpPr>
            <a:spLocks noGrp="1"/>
          </p:cNvSpPr>
          <p:nvPr>
            <p:ph idx="1"/>
          </p:nvPr>
        </p:nvSpPr>
        <p:spPr>
          <a:xfrm>
            <a:off x="457200" y="4492980"/>
            <a:ext cx="8229600" cy="2153352"/>
          </a:xfrm>
        </p:spPr>
        <p:txBody>
          <a:bodyPr>
            <a:normAutofit fontScale="62500" lnSpcReduction="20000"/>
          </a:bodyPr>
          <a:lstStyle/>
          <a:p>
            <a:r>
              <a:rPr lang="en-US" dirty="0" smtClean="0"/>
              <a:t>The bulk cable bundle was roughly 1in in diameter and went around the PD mockup relatively easily.</a:t>
            </a:r>
          </a:p>
          <a:p>
            <a:r>
              <a:rPr lang="en-US" dirty="0" smtClean="0"/>
              <a:t>The last connectors were taped to the bundle making a 1x1.5 in object. This had to pass lengthwise under the PD model. A good holder guide here is needed.</a:t>
            </a:r>
          </a:p>
          <a:p>
            <a:r>
              <a:rPr lang="en-US" dirty="0" smtClean="0"/>
              <a:t>The setup required a bit more than a 1.5 by 1 inch area to get through the end. Both the first guide and the last bundle/connectors were 1.5 in wide.</a:t>
            </a:r>
          </a:p>
          <a:p>
            <a:endParaRPr lang="en-US" dirty="0"/>
          </a:p>
        </p:txBody>
      </p:sp>
      <p:pic>
        <p:nvPicPr>
          <p:cNvPr id="4" name="Picture 3" descr="IMG_2455.jpg"/>
          <p:cNvPicPr>
            <a:picLocks noChangeAspect="1"/>
          </p:cNvPicPr>
          <p:nvPr/>
        </p:nvPicPr>
        <p:blipFill rotWithShape="1">
          <a:blip r:embed="rId2">
            <a:extLst>
              <a:ext uri="{28A0092B-C50C-407E-A947-70E740481C1C}">
                <a14:useLocalDpi xmlns:a14="http://schemas.microsoft.com/office/drawing/2010/main" val="0"/>
              </a:ext>
            </a:extLst>
          </a:blip>
          <a:srcRect l="18750" r="14930"/>
          <a:stretch/>
        </p:blipFill>
        <p:spPr>
          <a:xfrm>
            <a:off x="146755" y="1041400"/>
            <a:ext cx="1617133" cy="3251200"/>
          </a:xfrm>
          <a:prstGeom prst="rect">
            <a:avLst/>
          </a:prstGeom>
        </p:spPr>
      </p:pic>
      <p:pic>
        <p:nvPicPr>
          <p:cNvPr id="5" name="Picture 4" descr="IMG_2456.jpg"/>
          <p:cNvPicPr>
            <a:picLocks noChangeAspect="1"/>
          </p:cNvPicPr>
          <p:nvPr/>
        </p:nvPicPr>
        <p:blipFill rotWithShape="1">
          <a:blip r:embed="rId3">
            <a:extLst>
              <a:ext uri="{28A0092B-C50C-407E-A947-70E740481C1C}">
                <a14:useLocalDpi xmlns:a14="http://schemas.microsoft.com/office/drawing/2010/main" val="0"/>
              </a:ext>
            </a:extLst>
          </a:blip>
          <a:srcRect r="21065"/>
          <a:stretch/>
        </p:blipFill>
        <p:spPr>
          <a:xfrm>
            <a:off x="1955800" y="1041400"/>
            <a:ext cx="1924755" cy="3251200"/>
          </a:xfrm>
          <a:prstGeom prst="rect">
            <a:avLst/>
          </a:prstGeom>
        </p:spPr>
      </p:pic>
      <p:pic>
        <p:nvPicPr>
          <p:cNvPr id="6" name="Picture 5" descr="IMG_245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4022" y="462844"/>
            <a:ext cx="1758245" cy="2344327"/>
          </a:xfrm>
          <a:prstGeom prst="rect">
            <a:avLst/>
          </a:prstGeom>
        </p:spPr>
      </p:pic>
      <p:pic>
        <p:nvPicPr>
          <p:cNvPr id="7" name="Picture 6" descr="IMG_2448.jpg"/>
          <p:cNvPicPr>
            <a:picLocks noChangeAspect="1"/>
          </p:cNvPicPr>
          <p:nvPr/>
        </p:nvPicPr>
        <p:blipFill rotWithShape="1">
          <a:blip r:embed="rId5">
            <a:extLst>
              <a:ext uri="{28A0092B-C50C-407E-A947-70E740481C1C}">
                <a14:useLocalDpi xmlns:a14="http://schemas.microsoft.com/office/drawing/2010/main" val="0"/>
              </a:ext>
            </a:extLst>
          </a:blip>
          <a:srcRect l="13542" r="29746"/>
          <a:stretch/>
        </p:blipFill>
        <p:spPr>
          <a:xfrm>
            <a:off x="4035777" y="1041400"/>
            <a:ext cx="1382889" cy="3251200"/>
          </a:xfrm>
          <a:prstGeom prst="rect">
            <a:avLst/>
          </a:prstGeom>
        </p:spPr>
      </p:pic>
      <p:pic>
        <p:nvPicPr>
          <p:cNvPr id="8" name="Picture 7" descr="IMG_2462.jpg"/>
          <p:cNvPicPr>
            <a:picLocks noChangeAspect="1"/>
          </p:cNvPicPr>
          <p:nvPr/>
        </p:nvPicPr>
        <p:blipFill rotWithShape="1">
          <a:blip r:embed="rId6">
            <a:extLst>
              <a:ext uri="{28A0092B-C50C-407E-A947-70E740481C1C}">
                <a14:useLocalDpi xmlns:a14="http://schemas.microsoft.com/office/drawing/2010/main" val="0"/>
              </a:ext>
            </a:extLst>
          </a:blip>
          <a:srcRect t="21065"/>
          <a:stretch/>
        </p:blipFill>
        <p:spPr>
          <a:xfrm>
            <a:off x="5613400" y="2427114"/>
            <a:ext cx="3251200" cy="1924755"/>
          </a:xfrm>
          <a:prstGeom prst="rect">
            <a:avLst/>
          </a:prstGeom>
        </p:spPr>
      </p:pic>
      <p:sp>
        <p:nvSpPr>
          <p:cNvPr id="9" name="TextBox 8"/>
          <p:cNvSpPr txBox="1"/>
          <p:nvPr/>
        </p:nvSpPr>
        <p:spPr>
          <a:xfrm>
            <a:off x="7168444" y="2949222"/>
            <a:ext cx="1072445" cy="646331"/>
          </a:xfrm>
          <a:prstGeom prst="rect">
            <a:avLst/>
          </a:prstGeom>
          <a:noFill/>
        </p:spPr>
        <p:txBody>
          <a:bodyPr wrap="square" rtlCol="0">
            <a:spAutoFit/>
          </a:bodyPr>
          <a:lstStyle/>
          <a:p>
            <a:r>
              <a:rPr lang="en-US" dirty="0" smtClean="0">
                <a:solidFill>
                  <a:schemeClr val="bg1"/>
                </a:solidFill>
              </a:rPr>
              <a:t>Space for 3 more?</a:t>
            </a:r>
            <a:endParaRPr lang="en-US" dirty="0">
              <a:solidFill>
                <a:schemeClr val="bg1"/>
              </a:solidFill>
            </a:endParaRPr>
          </a:p>
        </p:txBody>
      </p:sp>
    </p:spTree>
    <p:extLst>
      <p:ext uri="{BB962C8B-B14F-4D97-AF65-F5344CB8AC3E}">
        <p14:creationId xmlns:p14="http://schemas.microsoft.com/office/powerpoint/2010/main" val="501934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860"/>
            <a:ext cx="8229600" cy="600251"/>
          </a:xfrm>
        </p:spPr>
        <p:txBody>
          <a:bodyPr>
            <a:normAutofit fontScale="90000"/>
          </a:bodyPr>
          <a:lstStyle/>
          <a:p>
            <a:r>
              <a:rPr lang="en-US" dirty="0" smtClean="0"/>
              <a:t>Issues concerns</a:t>
            </a:r>
            <a:endParaRPr lang="en-US" dirty="0"/>
          </a:p>
        </p:txBody>
      </p:sp>
      <p:sp>
        <p:nvSpPr>
          <p:cNvPr id="3" name="Content Placeholder 2"/>
          <p:cNvSpPr>
            <a:spLocks noGrp="1"/>
          </p:cNvSpPr>
          <p:nvPr>
            <p:ph idx="1"/>
          </p:nvPr>
        </p:nvSpPr>
        <p:spPr>
          <a:xfrm>
            <a:off x="4063999" y="776111"/>
            <a:ext cx="4967111" cy="5870222"/>
          </a:xfrm>
        </p:spPr>
        <p:txBody>
          <a:bodyPr>
            <a:normAutofit fontScale="70000" lnSpcReduction="20000"/>
          </a:bodyPr>
          <a:lstStyle/>
          <a:p>
            <a:r>
              <a:rPr lang="en-US" dirty="0" smtClean="0"/>
              <a:t>The connectors need held against the bundle.</a:t>
            </a:r>
          </a:p>
          <a:p>
            <a:pPr lvl="1"/>
            <a:r>
              <a:rPr lang="en-US" dirty="0" smtClean="0"/>
              <a:t>Will heat shrink work when the bundle is small?</a:t>
            </a:r>
          </a:p>
          <a:p>
            <a:r>
              <a:rPr lang="en-US" dirty="0" smtClean="0"/>
              <a:t>How to hold the last connectors against the bundle so it guides past the PD plates?</a:t>
            </a:r>
          </a:p>
          <a:p>
            <a:r>
              <a:rPr lang="en-US" dirty="0" smtClean="0"/>
              <a:t>What string to use? Kevlar is strong at LN temp and is denser than LAr. Is it good?</a:t>
            </a:r>
          </a:p>
          <a:p>
            <a:r>
              <a:rPr lang="en-US" dirty="0" smtClean="0"/>
              <a:t>How to handle the cable bundle? A bundle of 6 25m cables is 50 lb.</a:t>
            </a:r>
          </a:p>
          <a:p>
            <a:r>
              <a:rPr lang="en-US" dirty="0" smtClean="0"/>
              <a:t>Can the wire support its own weight for 14 meters? There are 90 </a:t>
            </a:r>
            <a:r>
              <a:rPr lang="en-US" dirty="0" err="1" smtClean="0"/>
              <a:t>lb</a:t>
            </a:r>
            <a:r>
              <a:rPr lang="en-US" dirty="0" smtClean="0"/>
              <a:t> of cable in the APAs. Strain relief is needed.</a:t>
            </a:r>
          </a:p>
          <a:p>
            <a:r>
              <a:rPr lang="en-US" dirty="0" smtClean="0"/>
              <a:t>How to modify the APA to get the cables through the ends?</a:t>
            </a:r>
          </a:p>
          <a:p>
            <a:endParaRPr lang="en-US" dirty="0" smtClean="0"/>
          </a:p>
          <a:p>
            <a:endParaRPr lang="en-US" dirty="0" smtClean="0"/>
          </a:p>
          <a:p>
            <a:endParaRPr lang="en-US" dirty="0" smtClean="0"/>
          </a:p>
          <a:p>
            <a:endParaRPr lang="en-US" dirty="0"/>
          </a:p>
        </p:txBody>
      </p:sp>
      <p:pic>
        <p:nvPicPr>
          <p:cNvPr id="4" name="Picture 3" descr="IMG_2460.jpg"/>
          <p:cNvPicPr>
            <a:picLocks noChangeAspect="1"/>
          </p:cNvPicPr>
          <p:nvPr/>
        </p:nvPicPr>
        <p:blipFill rotWithShape="1">
          <a:blip r:embed="rId2">
            <a:extLst>
              <a:ext uri="{28A0092B-C50C-407E-A947-70E740481C1C}">
                <a14:useLocalDpi xmlns:a14="http://schemas.microsoft.com/office/drawing/2010/main" val="0"/>
              </a:ext>
            </a:extLst>
          </a:blip>
          <a:srcRect t="65191" r="53009"/>
          <a:stretch/>
        </p:blipFill>
        <p:spPr>
          <a:xfrm>
            <a:off x="732366" y="1233310"/>
            <a:ext cx="1639711" cy="1619519"/>
          </a:xfrm>
          <a:prstGeom prst="rect">
            <a:avLst/>
          </a:prstGeom>
        </p:spPr>
      </p:pic>
      <p:sp>
        <p:nvSpPr>
          <p:cNvPr id="5" name="TextBox 4"/>
          <p:cNvSpPr txBox="1"/>
          <p:nvPr/>
        </p:nvSpPr>
        <p:spPr>
          <a:xfrm>
            <a:off x="1397000" y="1277034"/>
            <a:ext cx="755886" cy="646331"/>
          </a:xfrm>
          <a:prstGeom prst="rect">
            <a:avLst/>
          </a:prstGeom>
          <a:noFill/>
        </p:spPr>
        <p:txBody>
          <a:bodyPr wrap="none" rtlCol="0">
            <a:spAutoFit/>
          </a:bodyPr>
          <a:lstStyle/>
          <a:p>
            <a:r>
              <a:rPr lang="en-US" dirty="0" smtClean="0">
                <a:solidFill>
                  <a:srgbClr val="FFFFFF"/>
                </a:solidFill>
              </a:rPr>
              <a:t>Heat</a:t>
            </a:r>
          </a:p>
          <a:p>
            <a:r>
              <a:rPr lang="en-US" dirty="0" smtClean="0">
                <a:solidFill>
                  <a:srgbClr val="FFFFFF"/>
                </a:solidFill>
              </a:rPr>
              <a:t>shrink</a:t>
            </a:r>
            <a:endParaRPr lang="en-US" dirty="0">
              <a:solidFill>
                <a:srgbClr val="FFFFFF"/>
              </a:solidFill>
            </a:endParaRPr>
          </a:p>
        </p:txBody>
      </p:sp>
      <p:pic>
        <p:nvPicPr>
          <p:cNvPr id="6" name="Picture 5" descr="IMG_2462.jpg"/>
          <p:cNvPicPr>
            <a:picLocks noChangeAspect="1"/>
          </p:cNvPicPr>
          <p:nvPr/>
        </p:nvPicPr>
        <p:blipFill rotWithShape="1">
          <a:blip r:embed="rId3">
            <a:extLst>
              <a:ext uri="{28A0092B-C50C-407E-A947-70E740481C1C}">
                <a14:useLocalDpi xmlns:a14="http://schemas.microsoft.com/office/drawing/2010/main" val="0"/>
              </a:ext>
            </a:extLst>
          </a:blip>
          <a:srcRect t="21065" r="56308"/>
          <a:stretch/>
        </p:blipFill>
        <p:spPr>
          <a:xfrm>
            <a:off x="2643479" y="1498162"/>
            <a:ext cx="1420520" cy="1924755"/>
          </a:xfrm>
          <a:prstGeom prst="rect">
            <a:avLst/>
          </a:prstGeom>
        </p:spPr>
      </p:pic>
      <p:grpSp>
        <p:nvGrpSpPr>
          <p:cNvPr id="7" name="Group 6"/>
          <p:cNvGrpSpPr/>
          <p:nvPr/>
        </p:nvGrpSpPr>
        <p:grpSpPr>
          <a:xfrm>
            <a:off x="9243" y="3422917"/>
            <a:ext cx="4054756" cy="3406412"/>
            <a:chOff x="3253629" y="2479302"/>
            <a:chExt cx="4968228" cy="4068036"/>
          </a:xfrm>
        </p:grpSpPr>
        <p:grpSp>
          <p:nvGrpSpPr>
            <p:cNvPr id="8" name="Group 7"/>
            <p:cNvGrpSpPr/>
            <p:nvPr/>
          </p:nvGrpSpPr>
          <p:grpSpPr>
            <a:xfrm>
              <a:off x="3253629" y="2715475"/>
              <a:ext cx="4968228" cy="3831863"/>
              <a:chOff x="1875442" y="1621167"/>
              <a:chExt cx="4968228" cy="3831863"/>
            </a:xfrm>
          </p:grpSpPr>
          <p:pic>
            <p:nvPicPr>
              <p:cNvPr id="20" name="Picture 19" descr="F10053075_Inner_Membrane_Space_Part_2_29SEP16.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75442" y="1621167"/>
                <a:ext cx="4968228" cy="3831863"/>
              </a:xfrm>
              <a:prstGeom prst="rect">
                <a:avLst/>
              </a:prstGeom>
            </p:spPr>
          </p:pic>
          <p:sp>
            <p:nvSpPr>
              <p:cNvPr id="21" name="Rectangle 20"/>
              <p:cNvSpPr/>
              <p:nvPr/>
            </p:nvSpPr>
            <p:spPr>
              <a:xfrm>
                <a:off x="3492388" y="1621167"/>
                <a:ext cx="623220" cy="38318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Oval 8"/>
            <p:cNvSpPr/>
            <p:nvPr/>
          </p:nvSpPr>
          <p:spPr>
            <a:xfrm>
              <a:off x="5615403" y="2539999"/>
              <a:ext cx="245373" cy="236173"/>
            </a:xfrm>
            <a:prstGeom prst="ellipse">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Curved Connector 9"/>
            <p:cNvCxnSpPr/>
            <p:nvPr/>
          </p:nvCxnSpPr>
          <p:spPr>
            <a:xfrm rot="10800000" flipV="1">
              <a:off x="5228657" y="2539999"/>
              <a:ext cx="563482" cy="97774"/>
            </a:xfrm>
            <a:prstGeom prst="curvedConnector3">
              <a:avLst>
                <a:gd name="adj1" fmla="val 96286"/>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4912928" y="3159926"/>
              <a:ext cx="612565" cy="3051691"/>
              <a:chOff x="4845368" y="3159926"/>
              <a:chExt cx="612565" cy="3051691"/>
            </a:xfrm>
          </p:grpSpPr>
          <p:pic>
            <p:nvPicPr>
              <p:cNvPr id="16"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870575" y="4641945"/>
                <a:ext cx="587358" cy="1569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845368" y="3159926"/>
                <a:ext cx="587358" cy="149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Connector 17"/>
              <p:cNvCxnSpPr/>
              <p:nvPr/>
            </p:nvCxnSpPr>
            <p:spPr>
              <a:xfrm>
                <a:off x="4909911" y="4556049"/>
                <a:ext cx="0" cy="176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359575" y="4546329"/>
                <a:ext cx="0" cy="176112"/>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2" name="Straight Connector 11"/>
            <p:cNvCxnSpPr/>
            <p:nvPr/>
          </p:nvCxnSpPr>
          <p:spPr>
            <a:xfrm flipV="1">
              <a:off x="5171096" y="2735544"/>
              <a:ext cx="0" cy="3337919"/>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4559581" y="2479302"/>
              <a:ext cx="245373" cy="236173"/>
            </a:xfrm>
            <a:prstGeom prst="ellipse">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Curved Connector 13"/>
            <p:cNvCxnSpPr>
              <a:stCxn id="21" idx="0"/>
              <a:endCxn id="13" idx="0"/>
            </p:cNvCxnSpPr>
            <p:nvPr/>
          </p:nvCxnSpPr>
          <p:spPr>
            <a:xfrm rot="16200000" flipV="1">
              <a:off x="4814141" y="2347430"/>
              <a:ext cx="236173" cy="499917"/>
            </a:xfrm>
            <a:prstGeom prst="curvedConnector3">
              <a:avLst>
                <a:gd name="adj1" fmla="val 196793"/>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5228657" y="2705811"/>
              <a:ext cx="0" cy="3337919"/>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455014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 end opening</a:t>
            </a:r>
            <a:endParaRPr lang="en-US" dirty="0"/>
          </a:p>
        </p:txBody>
      </p:sp>
      <p:sp>
        <p:nvSpPr>
          <p:cNvPr id="3" name="Content Placeholder 2"/>
          <p:cNvSpPr>
            <a:spLocks noGrp="1"/>
          </p:cNvSpPr>
          <p:nvPr>
            <p:ph idx="1"/>
          </p:nvPr>
        </p:nvSpPr>
        <p:spPr>
          <a:xfrm>
            <a:off x="457200" y="3810184"/>
            <a:ext cx="8229600" cy="2315979"/>
          </a:xfrm>
        </p:spPr>
        <p:txBody>
          <a:bodyPr>
            <a:normAutofit fontScale="92500" lnSpcReduction="20000"/>
          </a:bodyPr>
          <a:lstStyle/>
          <a:p>
            <a:r>
              <a:rPr lang="en-US" dirty="0" smtClean="0"/>
              <a:t>The size of a penetration in the APA frame needs determined.</a:t>
            </a:r>
          </a:p>
          <a:p>
            <a:pPr lvl="1"/>
            <a:r>
              <a:rPr lang="en-US" dirty="0" smtClean="0"/>
              <a:t>Sufficient space is needed for the end boards, </a:t>
            </a:r>
            <a:r>
              <a:rPr lang="en-US" dirty="0"/>
              <a:t>g</a:t>
            </a:r>
            <a:r>
              <a:rPr lang="en-US" dirty="0" smtClean="0"/>
              <a:t>lue joints and solder.</a:t>
            </a:r>
          </a:p>
          <a:p>
            <a:pPr lvl="1"/>
            <a:r>
              <a:rPr lang="en-US" dirty="0" smtClean="0"/>
              <a:t>Need to get 4 bundles of 6 cables through</a:t>
            </a:r>
          </a:p>
          <a:p>
            <a:pPr lvl="2"/>
            <a:r>
              <a:rPr lang="en-US" dirty="0" smtClean="0"/>
              <a:t>One big slot or multiple smaller slots?</a:t>
            </a:r>
            <a:endParaRPr lang="en-US" dirty="0"/>
          </a:p>
        </p:txBody>
      </p:sp>
      <p:pic>
        <p:nvPicPr>
          <p:cNvPr id="5" name="Picture 4" descr="image0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584" y="1262938"/>
            <a:ext cx="2910687" cy="2547246"/>
          </a:xfrm>
          <a:prstGeom prst="rect">
            <a:avLst/>
          </a:prstGeom>
        </p:spPr>
      </p:pic>
    </p:spTree>
    <p:extLst>
      <p:ext uri="{BB962C8B-B14F-4D97-AF65-F5344CB8AC3E}">
        <p14:creationId xmlns:p14="http://schemas.microsoft.com/office/powerpoint/2010/main" val="482995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tatus</a:t>
            </a:r>
            <a:endParaRPr lang="en-US" dirty="0"/>
          </a:p>
        </p:txBody>
      </p:sp>
      <p:sp>
        <p:nvSpPr>
          <p:cNvPr id="3" name="Content Placeholder 2"/>
          <p:cNvSpPr>
            <a:spLocks noGrp="1"/>
          </p:cNvSpPr>
          <p:nvPr>
            <p:ph idx="1"/>
          </p:nvPr>
        </p:nvSpPr>
        <p:spPr>
          <a:xfrm>
            <a:off x="457200" y="1049866"/>
            <a:ext cx="8229600" cy="5229578"/>
          </a:xfrm>
        </p:spPr>
        <p:txBody>
          <a:bodyPr>
            <a:normAutofit fontScale="85000" lnSpcReduction="20000"/>
          </a:bodyPr>
          <a:lstStyle/>
          <a:p>
            <a:r>
              <a:rPr lang="en-US" dirty="0" smtClean="0"/>
              <a:t>Questions needing answers now.</a:t>
            </a:r>
          </a:p>
          <a:p>
            <a:pPr lvl="1"/>
            <a:r>
              <a:rPr lang="en-US" dirty="0" smtClean="0"/>
              <a:t>Will the cable hold its own weight.</a:t>
            </a:r>
          </a:p>
          <a:p>
            <a:pPr lvl="1"/>
            <a:r>
              <a:rPr lang="en-US" dirty="0" smtClean="0"/>
              <a:t>How can we hold the bundles.</a:t>
            </a:r>
          </a:p>
          <a:p>
            <a:pPr lvl="1"/>
            <a:r>
              <a:rPr lang="en-US" dirty="0" smtClean="0"/>
              <a:t>How to hold the connectors against the bundle and guide the bundle by the photon.</a:t>
            </a:r>
            <a:endParaRPr lang="en-US" dirty="0"/>
          </a:p>
          <a:p>
            <a:r>
              <a:rPr lang="en-US" dirty="0" smtClean="0"/>
              <a:t>Questions needing serious engineering</a:t>
            </a:r>
          </a:p>
          <a:p>
            <a:pPr lvl="1"/>
            <a:r>
              <a:rPr lang="en-US" dirty="0" smtClean="0"/>
              <a:t>How to modify the APA</a:t>
            </a:r>
          </a:p>
          <a:p>
            <a:pPr lvl="1"/>
            <a:r>
              <a:rPr lang="en-US" dirty="0" smtClean="0"/>
              <a:t>Detailed planning for installation</a:t>
            </a:r>
          </a:p>
          <a:p>
            <a:r>
              <a:rPr lang="en-US" dirty="0" smtClean="0">
                <a:solidFill>
                  <a:srgbClr val="FF0000"/>
                </a:solidFill>
              </a:rPr>
              <a:t>Questions needing a serious prototype</a:t>
            </a:r>
          </a:p>
          <a:p>
            <a:pPr lvl="1"/>
            <a:r>
              <a:rPr lang="en-US" dirty="0" smtClean="0"/>
              <a:t>Fabricating the cables need done with real 25m cable.</a:t>
            </a:r>
          </a:p>
          <a:p>
            <a:pPr lvl="1"/>
            <a:r>
              <a:rPr lang="en-US" dirty="0" smtClean="0"/>
              <a:t>The cable installation will need a serious prototype.</a:t>
            </a:r>
          </a:p>
          <a:p>
            <a:pPr lvl="2"/>
            <a:r>
              <a:rPr lang="en-US" dirty="0" smtClean="0"/>
              <a:t>Real bundles</a:t>
            </a:r>
          </a:p>
          <a:p>
            <a:pPr lvl="2"/>
            <a:r>
              <a:rPr lang="en-US" dirty="0" smtClean="0"/>
              <a:t>Real APA tube</a:t>
            </a:r>
          </a:p>
          <a:p>
            <a:pPr lvl="2"/>
            <a:r>
              <a:rPr lang="en-US" dirty="0" smtClean="0"/>
              <a:t>Platforms and installation equipment</a:t>
            </a:r>
            <a:endParaRPr lang="en-US" dirty="0"/>
          </a:p>
        </p:txBody>
      </p:sp>
    </p:spTree>
    <p:extLst>
      <p:ext uri="{BB962C8B-B14F-4D97-AF65-F5344CB8AC3E}">
        <p14:creationId xmlns:p14="http://schemas.microsoft.com/office/powerpoint/2010/main" val="3673715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Installation Sequence</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201013854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253629" y="2715475"/>
            <a:ext cx="4968228" cy="3831863"/>
            <a:chOff x="1875442" y="1621167"/>
            <a:chExt cx="4968228" cy="3831863"/>
          </a:xfrm>
        </p:grpSpPr>
        <p:pic>
          <p:nvPicPr>
            <p:cNvPr id="7" name="Picture 6" descr="F10053075_Inner_Membrane_Space_Part_2_29SEP1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75442" y="1621167"/>
              <a:ext cx="4968228" cy="3831863"/>
            </a:xfrm>
            <a:prstGeom prst="rect">
              <a:avLst/>
            </a:prstGeom>
          </p:spPr>
        </p:pic>
        <p:sp>
          <p:nvSpPr>
            <p:cNvPr id="8" name="Rectangle 7"/>
            <p:cNvSpPr/>
            <p:nvPr/>
          </p:nvSpPr>
          <p:spPr>
            <a:xfrm>
              <a:off x="3492388" y="1621167"/>
              <a:ext cx="623220" cy="38318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242"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rot="10800000">
            <a:off x="4870575" y="1776923"/>
            <a:ext cx="587358" cy="149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870575" y="4641945"/>
            <a:ext cx="587358" cy="1569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rot="5400000">
            <a:off x="6059453" y="1643640"/>
            <a:ext cx="587358" cy="149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rot="8301105">
            <a:off x="5511136" y="1229361"/>
            <a:ext cx="587358" cy="149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rot="9738699">
            <a:off x="5310116" y="1211041"/>
            <a:ext cx="587358" cy="149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ircular Arrow 14"/>
          <p:cNvSpPr/>
          <p:nvPr/>
        </p:nvSpPr>
        <p:spPr>
          <a:xfrm rot="10800000">
            <a:off x="5493795" y="1442557"/>
            <a:ext cx="912392" cy="1031687"/>
          </a:xfrm>
          <a:prstGeom prst="circularArrow">
            <a:avLst>
              <a:gd name="adj1" fmla="val 12500"/>
              <a:gd name="adj2" fmla="val 1142319"/>
              <a:gd name="adj3" fmla="val 20457681"/>
              <a:gd name="adj4" fmla="val 16028827"/>
              <a:gd name="adj5" fmla="val 12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Down Arrow 21"/>
          <p:cNvSpPr/>
          <p:nvPr/>
        </p:nvSpPr>
        <p:spPr>
          <a:xfrm>
            <a:off x="5087390" y="2099297"/>
            <a:ext cx="226385" cy="46253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ame 23"/>
          <p:cNvSpPr/>
          <p:nvPr/>
        </p:nvSpPr>
        <p:spPr>
          <a:xfrm>
            <a:off x="5432726" y="4809815"/>
            <a:ext cx="66937" cy="25545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Frame 24"/>
          <p:cNvSpPr/>
          <p:nvPr/>
        </p:nvSpPr>
        <p:spPr>
          <a:xfrm>
            <a:off x="5424464" y="5575302"/>
            <a:ext cx="66937" cy="25545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Frame 25"/>
          <p:cNvSpPr/>
          <p:nvPr/>
        </p:nvSpPr>
        <p:spPr>
          <a:xfrm>
            <a:off x="4837106" y="5599975"/>
            <a:ext cx="66937" cy="25545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Frame 26"/>
          <p:cNvSpPr/>
          <p:nvPr/>
        </p:nvSpPr>
        <p:spPr>
          <a:xfrm>
            <a:off x="4837106" y="4838138"/>
            <a:ext cx="66937" cy="25545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29" name="Group 28"/>
          <p:cNvGrpSpPr/>
          <p:nvPr/>
        </p:nvGrpSpPr>
        <p:grpSpPr>
          <a:xfrm>
            <a:off x="6977980" y="2561828"/>
            <a:ext cx="124489" cy="124828"/>
            <a:chOff x="6977980" y="2561828"/>
            <a:chExt cx="124489" cy="124828"/>
          </a:xfrm>
        </p:grpSpPr>
        <p:sp>
          <p:nvSpPr>
            <p:cNvPr id="23" name="Oval 22"/>
            <p:cNvSpPr/>
            <p:nvPr/>
          </p:nvSpPr>
          <p:spPr>
            <a:xfrm>
              <a:off x="6977980" y="2561828"/>
              <a:ext cx="124489" cy="1248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7014476" y="2598323"/>
              <a:ext cx="45719" cy="51091"/>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5541550" y="2638692"/>
            <a:ext cx="124489" cy="124828"/>
            <a:chOff x="6977980" y="2561828"/>
            <a:chExt cx="124489" cy="124828"/>
          </a:xfrm>
        </p:grpSpPr>
        <p:sp>
          <p:nvSpPr>
            <p:cNvPr id="32" name="Oval 31"/>
            <p:cNvSpPr/>
            <p:nvPr/>
          </p:nvSpPr>
          <p:spPr>
            <a:xfrm>
              <a:off x="6977980" y="2561828"/>
              <a:ext cx="124489" cy="1248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7014476" y="2598323"/>
              <a:ext cx="45719" cy="51091"/>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TextBox 29"/>
          <p:cNvSpPr txBox="1"/>
          <p:nvPr/>
        </p:nvSpPr>
        <p:spPr>
          <a:xfrm>
            <a:off x="450784" y="1157235"/>
            <a:ext cx="2388040" cy="1200329"/>
          </a:xfrm>
          <a:prstGeom prst="rect">
            <a:avLst/>
          </a:prstGeom>
          <a:noFill/>
        </p:spPr>
        <p:txBody>
          <a:bodyPr wrap="square" rtlCol="0">
            <a:spAutoFit/>
          </a:bodyPr>
          <a:lstStyle/>
          <a:p>
            <a:r>
              <a:rPr lang="en-US" dirty="0" smtClean="0"/>
              <a:t>1) Lift APA up and lower it into the toaster region.</a:t>
            </a:r>
          </a:p>
          <a:p>
            <a:r>
              <a:rPr lang="en-US" dirty="0" smtClean="0"/>
              <a:t>2)Anchor it in position.</a:t>
            </a:r>
            <a:endParaRPr lang="en-US" dirty="0"/>
          </a:p>
        </p:txBody>
      </p:sp>
      <p:sp>
        <p:nvSpPr>
          <p:cNvPr id="34" name="TextBox 33"/>
          <p:cNvSpPr txBox="1"/>
          <p:nvPr/>
        </p:nvSpPr>
        <p:spPr>
          <a:xfrm>
            <a:off x="3253629" y="357635"/>
            <a:ext cx="5504407" cy="369332"/>
          </a:xfrm>
          <a:prstGeom prst="rect">
            <a:avLst/>
          </a:prstGeom>
          <a:noFill/>
        </p:spPr>
        <p:txBody>
          <a:bodyPr wrap="none" rtlCol="0">
            <a:spAutoFit/>
          </a:bodyPr>
          <a:lstStyle/>
          <a:p>
            <a:r>
              <a:rPr lang="en-US" dirty="0" smtClean="0"/>
              <a:t>Assume APA have PD inserted and FEMB boxes installed. </a:t>
            </a:r>
            <a:endParaRPr lang="en-US" dirty="0"/>
          </a:p>
        </p:txBody>
      </p:sp>
    </p:spTree>
    <p:extLst>
      <p:ext uri="{BB962C8B-B14F-4D97-AF65-F5344CB8AC3E}">
        <p14:creationId xmlns:p14="http://schemas.microsoft.com/office/powerpoint/2010/main" val="117494655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253629" y="2715475"/>
            <a:ext cx="4968228" cy="3831863"/>
            <a:chOff x="1875442" y="1621167"/>
            <a:chExt cx="4968228" cy="3831863"/>
          </a:xfrm>
        </p:grpSpPr>
        <p:pic>
          <p:nvPicPr>
            <p:cNvPr id="7" name="Picture 6" descr="F10053075_Inner_Membrane_Space_Part_2_29SEP1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75442" y="1621167"/>
              <a:ext cx="4968228" cy="3831863"/>
            </a:xfrm>
            <a:prstGeom prst="rect">
              <a:avLst/>
            </a:prstGeom>
          </p:spPr>
        </p:pic>
        <p:sp>
          <p:nvSpPr>
            <p:cNvPr id="8" name="Rectangle 7"/>
            <p:cNvSpPr/>
            <p:nvPr/>
          </p:nvSpPr>
          <p:spPr>
            <a:xfrm>
              <a:off x="3492388" y="1621167"/>
              <a:ext cx="623220" cy="38318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870575" y="4641945"/>
            <a:ext cx="587358" cy="1569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ame 2"/>
          <p:cNvSpPr/>
          <p:nvPr/>
        </p:nvSpPr>
        <p:spPr>
          <a:xfrm>
            <a:off x="5432726" y="4809815"/>
            <a:ext cx="66937" cy="25545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5424464" y="5575302"/>
            <a:ext cx="66937" cy="25545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4837106" y="5599975"/>
            <a:ext cx="66937" cy="25545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Frame 10"/>
          <p:cNvSpPr/>
          <p:nvPr/>
        </p:nvSpPr>
        <p:spPr>
          <a:xfrm>
            <a:off x="4837106" y="4838138"/>
            <a:ext cx="66937" cy="25545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870575" y="1776923"/>
            <a:ext cx="587358" cy="149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rot="5400000">
            <a:off x="6059453" y="1643640"/>
            <a:ext cx="587358" cy="149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rot="20749505">
            <a:off x="5511136" y="1229361"/>
            <a:ext cx="587358" cy="149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rot="20005637">
            <a:off x="5310116" y="1211041"/>
            <a:ext cx="587358" cy="149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66589" y="2539999"/>
            <a:ext cx="2002118" cy="646331"/>
          </a:xfrm>
          <a:prstGeom prst="rect">
            <a:avLst/>
          </a:prstGeom>
          <a:noFill/>
        </p:spPr>
        <p:txBody>
          <a:bodyPr wrap="square" rtlCol="0">
            <a:spAutoFit/>
          </a:bodyPr>
          <a:lstStyle/>
          <a:p>
            <a:r>
              <a:rPr lang="en-US" dirty="0" smtClean="0"/>
              <a:t>3) Bring second APA into Toaster</a:t>
            </a:r>
            <a:endParaRPr lang="en-US" dirty="0"/>
          </a:p>
        </p:txBody>
      </p:sp>
    </p:spTree>
    <p:extLst>
      <p:ext uri="{BB962C8B-B14F-4D97-AF65-F5344CB8AC3E}">
        <p14:creationId xmlns:p14="http://schemas.microsoft.com/office/powerpoint/2010/main" val="39260678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253629" y="2715475"/>
            <a:ext cx="4968228" cy="3831863"/>
            <a:chOff x="1875442" y="1621167"/>
            <a:chExt cx="4968228" cy="3831863"/>
          </a:xfrm>
        </p:grpSpPr>
        <p:pic>
          <p:nvPicPr>
            <p:cNvPr id="7" name="Picture 6" descr="F10053075_Inner_Membrane_Space_Part_2_29SEP1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75442" y="1621167"/>
              <a:ext cx="4968228" cy="3831863"/>
            </a:xfrm>
            <a:prstGeom prst="rect">
              <a:avLst/>
            </a:prstGeom>
          </p:spPr>
        </p:pic>
        <p:sp>
          <p:nvSpPr>
            <p:cNvPr id="8" name="Rectangle 7"/>
            <p:cNvSpPr/>
            <p:nvPr/>
          </p:nvSpPr>
          <p:spPr>
            <a:xfrm>
              <a:off x="3492388" y="1621167"/>
              <a:ext cx="623220" cy="38318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p:cNvSpPr txBox="1"/>
          <p:nvPr/>
        </p:nvSpPr>
        <p:spPr>
          <a:xfrm>
            <a:off x="866589" y="2539999"/>
            <a:ext cx="2002118" cy="646331"/>
          </a:xfrm>
          <a:prstGeom prst="rect">
            <a:avLst/>
          </a:prstGeom>
          <a:noFill/>
        </p:spPr>
        <p:txBody>
          <a:bodyPr wrap="square" rtlCol="0">
            <a:spAutoFit/>
          </a:bodyPr>
          <a:lstStyle/>
          <a:p>
            <a:r>
              <a:rPr lang="en-US" dirty="0" smtClean="0"/>
              <a:t>4) Bolt linkage to top APA</a:t>
            </a:r>
          </a:p>
        </p:txBody>
      </p:sp>
      <p:pic>
        <p:nvPicPr>
          <p:cNvPr id="18"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870575" y="4641945"/>
            <a:ext cx="587358" cy="1569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ame 2"/>
          <p:cNvSpPr/>
          <p:nvPr/>
        </p:nvSpPr>
        <p:spPr>
          <a:xfrm>
            <a:off x="5432726" y="4809815"/>
            <a:ext cx="66937" cy="25545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5424464" y="5575302"/>
            <a:ext cx="66937" cy="25545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4837106" y="5599975"/>
            <a:ext cx="66937" cy="25545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Frame 10"/>
          <p:cNvSpPr/>
          <p:nvPr/>
        </p:nvSpPr>
        <p:spPr>
          <a:xfrm>
            <a:off x="4837106" y="4838138"/>
            <a:ext cx="66937" cy="25545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845368" y="3033974"/>
            <a:ext cx="587358" cy="149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4909911" y="4451089"/>
            <a:ext cx="0" cy="176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359575" y="4451865"/>
            <a:ext cx="0" cy="17611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016091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66589" y="2539999"/>
            <a:ext cx="2002118" cy="1477328"/>
          </a:xfrm>
          <a:prstGeom prst="rect">
            <a:avLst/>
          </a:prstGeom>
          <a:noFill/>
        </p:spPr>
        <p:txBody>
          <a:bodyPr wrap="square" rtlCol="0">
            <a:spAutoFit/>
          </a:bodyPr>
          <a:lstStyle/>
          <a:p>
            <a:r>
              <a:rPr lang="en-US" dirty="0" smtClean="0"/>
              <a:t>5) Install Power  Cables</a:t>
            </a:r>
          </a:p>
          <a:p>
            <a:r>
              <a:rPr lang="en-US" dirty="0" smtClean="0"/>
              <a:t>6) Lower Top APA into position and connect the linkage</a:t>
            </a:r>
            <a:endParaRPr lang="en-US" dirty="0"/>
          </a:p>
        </p:txBody>
      </p:sp>
      <p:grpSp>
        <p:nvGrpSpPr>
          <p:cNvPr id="12" name="Group 11"/>
          <p:cNvGrpSpPr/>
          <p:nvPr/>
        </p:nvGrpSpPr>
        <p:grpSpPr>
          <a:xfrm>
            <a:off x="3253629" y="2479302"/>
            <a:ext cx="4968228" cy="4068036"/>
            <a:chOff x="3253629" y="2479302"/>
            <a:chExt cx="4968228" cy="4068036"/>
          </a:xfrm>
        </p:grpSpPr>
        <p:grpSp>
          <p:nvGrpSpPr>
            <p:cNvPr id="13" name="Group 12"/>
            <p:cNvGrpSpPr/>
            <p:nvPr/>
          </p:nvGrpSpPr>
          <p:grpSpPr>
            <a:xfrm>
              <a:off x="3253629" y="2715475"/>
              <a:ext cx="4968228" cy="3831863"/>
              <a:chOff x="1875442" y="1621167"/>
              <a:chExt cx="4968228" cy="3831863"/>
            </a:xfrm>
          </p:grpSpPr>
          <p:pic>
            <p:nvPicPr>
              <p:cNvPr id="7" name="Picture 6" descr="F10053075_Inner_Membrane_Space_Part_2_29SEP1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75442" y="1621167"/>
                <a:ext cx="4968228" cy="3831863"/>
              </a:xfrm>
              <a:prstGeom prst="rect">
                <a:avLst/>
              </a:prstGeom>
            </p:spPr>
          </p:pic>
          <p:sp>
            <p:nvSpPr>
              <p:cNvPr id="8" name="Rectangle 7"/>
              <p:cNvSpPr/>
              <p:nvPr/>
            </p:nvSpPr>
            <p:spPr>
              <a:xfrm>
                <a:off x="3492388" y="1621167"/>
                <a:ext cx="623220" cy="38318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Oval 15"/>
            <p:cNvSpPr/>
            <p:nvPr/>
          </p:nvSpPr>
          <p:spPr>
            <a:xfrm>
              <a:off x="5615403" y="2539999"/>
              <a:ext cx="245373" cy="236173"/>
            </a:xfrm>
            <a:prstGeom prst="ellipse">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Curved Connector 19"/>
            <p:cNvCxnSpPr/>
            <p:nvPr/>
          </p:nvCxnSpPr>
          <p:spPr>
            <a:xfrm rot="10800000" flipV="1">
              <a:off x="5228657" y="2539999"/>
              <a:ext cx="563482" cy="97774"/>
            </a:xfrm>
            <a:prstGeom prst="curvedConnector3">
              <a:avLst>
                <a:gd name="adj1" fmla="val 96286"/>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grpSp>
          <p:nvGrpSpPr>
            <p:cNvPr id="32" name="Group 31"/>
            <p:cNvGrpSpPr/>
            <p:nvPr/>
          </p:nvGrpSpPr>
          <p:grpSpPr>
            <a:xfrm>
              <a:off x="4912928" y="3159926"/>
              <a:ext cx="612565" cy="3051691"/>
              <a:chOff x="4845368" y="3159926"/>
              <a:chExt cx="612565" cy="3051691"/>
            </a:xfrm>
          </p:grpSpPr>
          <p:pic>
            <p:nvPicPr>
              <p:cNvPr id="24"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870575" y="4641945"/>
                <a:ext cx="587358" cy="1569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845368" y="3159926"/>
                <a:ext cx="587358" cy="149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Straight Connector 29"/>
              <p:cNvCxnSpPr/>
              <p:nvPr/>
            </p:nvCxnSpPr>
            <p:spPr>
              <a:xfrm>
                <a:off x="4909911" y="4556049"/>
                <a:ext cx="0" cy="176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359575" y="4546329"/>
                <a:ext cx="0" cy="176112"/>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33" name="Straight Connector 32"/>
            <p:cNvCxnSpPr/>
            <p:nvPr/>
          </p:nvCxnSpPr>
          <p:spPr>
            <a:xfrm flipV="1">
              <a:off x="5171096" y="2735544"/>
              <a:ext cx="0" cy="3337919"/>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4559581" y="2479302"/>
              <a:ext cx="245373" cy="236173"/>
            </a:xfrm>
            <a:prstGeom prst="ellipse">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Curved Connector 34"/>
            <p:cNvCxnSpPr>
              <a:stCxn id="8" idx="0"/>
              <a:endCxn id="34" idx="0"/>
            </p:cNvCxnSpPr>
            <p:nvPr/>
          </p:nvCxnSpPr>
          <p:spPr>
            <a:xfrm rot="16200000" flipV="1">
              <a:off x="4814141" y="2347430"/>
              <a:ext cx="236173" cy="499917"/>
            </a:xfrm>
            <a:prstGeom prst="curvedConnector3">
              <a:avLst>
                <a:gd name="adj1" fmla="val 196793"/>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5228657" y="2705811"/>
              <a:ext cx="0" cy="3337919"/>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2720666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Cable Duct for CE</a:t>
            </a:r>
            <a:endParaRPr lang="en-US" dirty="0"/>
          </a:p>
        </p:txBody>
      </p:sp>
      <p:sp>
        <p:nvSpPr>
          <p:cNvPr id="5" name="Content Placeholder 4"/>
          <p:cNvSpPr>
            <a:spLocks noGrp="1"/>
          </p:cNvSpPr>
          <p:nvPr>
            <p:ph idx="1"/>
          </p:nvPr>
        </p:nvSpPr>
        <p:spPr>
          <a:xfrm>
            <a:off x="0" y="4220176"/>
            <a:ext cx="5779602" cy="2183551"/>
          </a:xfrm>
        </p:spPr>
        <p:txBody>
          <a:bodyPr/>
          <a:lstStyle/>
          <a:p>
            <a:r>
              <a:rPr lang="en-US" dirty="0" smtClean="0"/>
              <a:t>Constructed a test cable duct.</a:t>
            </a:r>
          </a:p>
          <a:p>
            <a:pPr lvl="1"/>
            <a:r>
              <a:rPr lang="en-US" dirty="0" smtClean="0"/>
              <a:t>1.5” by 2 1/16” duct </a:t>
            </a:r>
            <a:endParaRPr lang="en-US" dirty="0"/>
          </a:p>
        </p:txBody>
      </p:sp>
      <p:pic>
        <p:nvPicPr>
          <p:cNvPr id="2" name="Picture 1" descr="IMG_20170614_10320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9163" y="48975"/>
            <a:ext cx="1762191" cy="4120541"/>
          </a:xfrm>
          <a:prstGeom prst="rect">
            <a:avLst/>
          </a:prstGeom>
        </p:spPr>
      </p:pic>
      <p:pic>
        <p:nvPicPr>
          <p:cNvPr id="6" name="Picture 5" descr="IMG_20170614_10463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16774" y="368149"/>
            <a:ext cx="1770026" cy="1936991"/>
          </a:xfrm>
          <a:prstGeom prst="rect">
            <a:avLst/>
          </a:prstGeom>
        </p:spPr>
      </p:pic>
      <p:pic>
        <p:nvPicPr>
          <p:cNvPr id="7" name="Picture 6" descr="IMG_20170614_104509.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79602" y="2413220"/>
            <a:ext cx="3364398" cy="4444780"/>
          </a:xfrm>
          <a:prstGeom prst="rect">
            <a:avLst/>
          </a:prstGeom>
        </p:spPr>
      </p:pic>
    </p:spTree>
    <p:extLst>
      <p:ext uri="{BB962C8B-B14F-4D97-AF65-F5344CB8AC3E}">
        <p14:creationId xmlns:p14="http://schemas.microsoft.com/office/powerpoint/2010/main" val="334455412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253629" y="2715475"/>
            <a:ext cx="4968228" cy="3831863"/>
            <a:chOff x="1875442" y="1621167"/>
            <a:chExt cx="4968228" cy="3831863"/>
          </a:xfrm>
        </p:grpSpPr>
        <p:pic>
          <p:nvPicPr>
            <p:cNvPr id="7" name="Picture 6" descr="F10053075_Inner_Membrane_Space_Part_2_29SEP1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75442" y="1621167"/>
              <a:ext cx="4968228" cy="3831863"/>
            </a:xfrm>
            <a:prstGeom prst="rect">
              <a:avLst/>
            </a:prstGeom>
          </p:spPr>
        </p:pic>
        <p:sp>
          <p:nvSpPr>
            <p:cNvPr id="8" name="Rectangle 7"/>
            <p:cNvSpPr/>
            <p:nvPr/>
          </p:nvSpPr>
          <p:spPr>
            <a:xfrm>
              <a:off x="3492388" y="1621167"/>
              <a:ext cx="623220" cy="38318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6" name="Straight Connector 5"/>
          <p:cNvCxnSpPr/>
          <p:nvPr/>
        </p:nvCxnSpPr>
        <p:spPr>
          <a:xfrm flipH="1" flipV="1">
            <a:off x="4975818" y="2364245"/>
            <a:ext cx="1654" cy="795682"/>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4511742" y="2519685"/>
            <a:ext cx="245373" cy="236173"/>
          </a:xfrm>
          <a:prstGeom prst="ellipse">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4912928" y="3159926"/>
            <a:ext cx="612565" cy="3051691"/>
            <a:chOff x="4845368" y="3159926"/>
            <a:chExt cx="612565" cy="3051691"/>
          </a:xfrm>
        </p:grpSpPr>
        <p:pic>
          <p:nvPicPr>
            <p:cNvPr id="22"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870575" y="4641945"/>
              <a:ext cx="587358" cy="1569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845368" y="3159926"/>
              <a:ext cx="587358" cy="149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Connector 23"/>
            <p:cNvCxnSpPr/>
            <p:nvPr/>
          </p:nvCxnSpPr>
          <p:spPr>
            <a:xfrm>
              <a:off x="4909911" y="4556049"/>
              <a:ext cx="0" cy="176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359575" y="4546329"/>
              <a:ext cx="0" cy="176112"/>
            </a:xfrm>
            <a:prstGeom prst="line">
              <a:avLst/>
            </a:prstGeom>
          </p:spPr>
          <p:style>
            <a:lnRef idx="2">
              <a:schemeClr val="accent1"/>
            </a:lnRef>
            <a:fillRef idx="0">
              <a:schemeClr val="accent1"/>
            </a:fillRef>
            <a:effectRef idx="1">
              <a:schemeClr val="accent1"/>
            </a:effectRef>
            <a:fontRef idx="minor">
              <a:schemeClr val="tx1"/>
            </a:fontRef>
          </p:style>
        </p:cxnSp>
      </p:grpSp>
      <p:sp>
        <p:nvSpPr>
          <p:cNvPr id="47" name="Freeform 46"/>
          <p:cNvSpPr/>
          <p:nvPr/>
        </p:nvSpPr>
        <p:spPr>
          <a:xfrm>
            <a:off x="4499375" y="2213856"/>
            <a:ext cx="489796" cy="312509"/>
          </a:xfrm>
          <a:custGeom>
            <a:avLst/>
            <a:gdLst>
              <a:gd name="connsiteX0" fmla="*/ 0 w 489796"/>
              <a:gd name="connsiteY0" fmla="*/ 312509 h 312509"/>
              <a:gd name="connsiteX1" fmla="*/ 94581 w 489796"/>
              <a:gd name="connsiteY1" fmla="*/ 123369 h 312509"/>
              <a:gd name="connsiteX2" fmla="*/ 324279 w 489796"/>
              <a:gd name="connsiteY2" fmla="*/ 1780 h 312509"/>
              <a:gd name="connsiteX3" fmla="*/ 472907 w 489796"/>
              <a:gd name="connsiteY3" fmla="*/ 55819 h 312509"/>
              <a:gd name="connsiteX4" fmla="*/ 486419 w 489796"/>
              <a:gd name="connsiteY4" fmla="*/ 123369 h 31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796" h="312509">
                <a:moveTo>
                  <a:pt x="0" y="312509"/>
                </a:moveTo>
                <a:cubicBezTo>
                  <a:pt x="20267" y="243833"/>
                  <a:pt x="40535" y="175157"/>
                  <a:pt x="94581" y="123369"/>
                </a:cubicBezTo>
                <a:cubicBezTo>
                  <a:pt x="148627" y="71581"/>
                  <a:pt x="261225" y="13038"/>
                  <a:pt x="324279" y="1780"/>
                </a:cubicBezTo>
                <a:cubicBezTo>
                  <a:pt x="387333" y="-9478"/>
                  <a:pt x="445884" y="35554"/>
                  <a:pt x="472907" y="55819"/>
                </a:cubicBezTo>
                <a:cubicBezTo>
                  <a:pt x="499930" y="76084"/>
                  <a:pt x="486419" y="123369"/>
                  <a:pt x="486419" y="123369"/>
                </a:cubicBezTo>
              </a:path>
            </a:pathLst>
          </a:cu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8" name="Straight Connector 47"/>
          <p:cNvCxnSpPr/>
          <p:nvPr/>
        </p:nvCxnSpPr>
        <p:spPr>
          <a:xfrm flipH="1" flipV="1">
            <a:off x="5384941" y="2502959"/>
            <a:ext cx="1654" cy="795682"/>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5682807" y="2408278"/>
            <a:ext cx="245373" cy="236173"/>
          </a:xfrm>
          <a:prstGeom prst="ellipse">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Freeform 49"/>
          <p:cNvSpPr/>
          <p:nvPr/>
        </p:nvSpPr>
        <p:spPr>
          <a:xfrm rot="1731317">
            <a:off x="5416996" y="2273761"/>
            <a:ext cx="489796" cy="312509"/>
          </a:xfrm>
          <a:custGeom>
            <a:avLst/>
            <a:gdLst>
              <a:gd name="connsiteX0" fmla="*/ 0 w 489796"/>
              <a:gd name="connsiteY0" fmla="*/ 312509 h 312509"/>
              <a:gd name="connsiteX1" fmla="*/ 94581 w 489796"/>
              <a:gd name="connsiteY1" fmla="*/ 123369 h 312509"/>
              <a:gd name="connsiteX2" fmla="*/ 324279 w 489796"/>
              <a:gd name="connsiteY2" fmla="*/ 1780 h 312509"/>
              <a:gd name="connsiteX3" fmla="*/ 472907 w 489796"/>
              <a:gd name="connsiteY3" fmla="*/ 55819 h 312509"/>
              <a:gd name="connsiteX4" fmla="*/ 486419 w 489796"/>
              <a:gd name="connsiteY4" fmla="*/ 123369 h 31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796" h="312509">
                <a:moveTo>
                  <a:pt x="0" y="312509"/>
                </a:moveTo>
                <a:cubicBezTo>
                  <a:pt x="20267" y="243833"/>
                  <a:pt x="40535" y="175157"/>
                  <a:pt x="94581" y="123369"/>
                </a:cubicBezTo>
                <a:cubicBezTo>
                  <a:pt x="148627" y="71581"/>
                  <a:pt x="261225" y="13038"/>
                  <a:pt x="324279" y="1780"/>
                </a:cubicBezTo>
                <a:cubicBezTo>
                  <a:pt x="387333" y="-9478"/>
                  <a:pt x="445884" y="35554"/>
                  <a:pt x="472907" y="55819"/>
                </a:cubicBezTo>
                <a:cubicBezTo>
                  <a:pt x="499930" y="76084"/>
                  <a:pt x="486419" y="123369"/>
                  <a:pt x="486419" y="123369"/>
                </a:cubicBezTo>
              </a:path>
            </a:pathLst>
          </a:cu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TextBox 50"/>
          <p:cNvSpPr txBox="1"/>
          <p:nvPr/>
        </p:nvSpPr>
        <p:spPr>
          <a:xfrm>
            <a:off x="352321" y="1957770"/>
            <a:ext cx="2460410" cy="2862323"/>
          </a:xfrm>
          <a:prstGeom prst="rect">
            <a:avLst/>
          </a:prstGeom>
          <a:noFill/>
        </p:spPr>
        <p:txBody>
          <a:bodyPr wrap="square" rtlCol="0">
            <a:spAutoFit/>
          </a:bodyPr>
          <a:lstStyle/>
          <a:p>
            <a:r>
              <a:rPr lang="en-US" dirty="0" smtClean="0"/>
              <a:t>7) Install PD cables </a:t>
            </a:r>
          </a:p>
          <a:p>
            <a:r>
              <a:rPr lang="en-US" dirty="0" smtClean="0"/>
              <a:t>8) Install CE data cables. 	</a:t>
            </a:r>
          </a:p>
          <a:p>
            <a:endParaRPr lang="en-US" dirty="0"/>
          </a:p>
          <a:p>
            <a:r>
              <a:rPr lang="en-US" dirty="0" smtClean="0"/>
              <a:t>For data cables insert the cables in 2m cable duct sections then rivet sections together.</a:t>
            </a:r>
          </a:p>
          <a:p>
            <a:r>
              <a:rPr lang="en-US" dirty="0" smtClean="0"/>
              <a:t>Dress the cables</a:t>
            </a:r>
          </a:p>
          <a:p>
            <a:r>
              <a:rPr lang="en-US" dirty="0" smtClean="0"/>
              <a:t>Test</a:t>
            </a:r>
          </a:p>
          <a:p>
            <a:endParaRPr lang="en-US" dirty="0"/>
          </a:p>
        </p:txBody>
      </p:sp>
      <p:sp>
        <p:nvSpPr>
          <p:cNvPr id="52" name="TextBox 51"/>
          <p:cNvSpPr txBox="1"/>
          <p:nvPr/>
        </p:nvSpPr>
        <p:spPr>
          <a:xfrm>
            <a:off x="634214" y="5456361"/>
            <a:ext cx="2432927" cy="646331"/>
          </a:xfrm>
          <a:prstGeom prst="rect">
            <a:avLst/>
          </a:prstGeom>
          <a:noFill/>
        </p:spPr>
        <p:txBody>
          <a:bodyPr wrap="square" rtlCol="0">
            <a:spAutoFit/>
          </a:bodyPr>
          <a:lstStyle/>
          <a:p>
            <a:r>
              <a:rPr lang="en-US" dirty="0" smtClean="0"/>
              <a:t>Took about 30 min to fill the 2m cable duct.</a:t>
            </a:r>
            <a:endParaRPr lang="en-US" dirty="0"/>
          </a:p>
        </p:txBody>
      </p:sp>
    </p:spTree>
    <p:extLst>
      <p:ext uri="{BB962C8B-B14F-4D97-AF65-F5344CB8AC3E}">
        <p14:creationId xmlns:p14="http://schemas.microsoft.com/office/powerpoint/2010/main" val="397759884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253629" y="2715475"/>
            <a:ext cx="4968228" cy="3831863"/>
            <a:chOff x="1875442" y="1621167"/>
            <a:chExt cx="4968228" cy="3831863"/>
          </a:xfrm>
        </p:grpSpPr>
        <p:pic>
          <p:nvPicPr>
            <p:cNvPr id="7" name="Picture 6" descr="F10053075_Inner_Membrane_Space_Part_2_29SEP1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75442" y="1621167"/>
              <a:ext cx="4968228" cy="3831863"/>
            </a:xfrm>
            <a:prstGeom prst="rect">
              <a:avLst/>
            </a:prstGeom>
          </p:spPr>
        </p:pic>
        <p:sp>
          <p:nvSpPr>
            <p:cNvPr id="8" name="Rectangle 7"/>
            <p:cNvSpPr/>
            <p:nvPr/>
          </p:nvSpPr>
          <p:spPr>
            <a:xfrm>
              <a:off x="3492388" y="1621167"/>
              <a:ext cx="623220" cy="38318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4912928" y="3159926"/>
            <a:ext cx="612565" cy="3051691"/>
            <a:chOff x="4845368" y="3159926"/>
            <a:chExt cx="612565" cy="3051691"/>
          </a:xfrm>
        </p:grpSpPr>
        <p:pic>
          <p:nvPicPr>
            <p:cNvPr id="22"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870575" y="4641945"/>
              <a:ext cx="587358" cy="1569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845368" y="3159926"/>
              <a:ext cx="587358" cy="149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Connector 23"/>
            <p:cNvCxnSpPr/>
            <p:nvPr/>
          </p:nvCxnSpPr>
          <p:spPr>
            <a:xfrm>
              <a:off x="4909911" y="4556049"/>
              <a:ext cx="0" cy="176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359575" y="4546329"/>
              <a:ext cx="0" cy="176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3593316" y="3132753"/>
            <a:ext cx="612565" cy="3051691"/>
            <a:chOff x="4845368" y="3159926"/>
            <a:chExt cx="612565" cy="3051691"/>
          </a:xfrm>
        </p:grpSpPr>
        <p:pic>
          <p:nvPicPr>
            <p:cNvPr id="28"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870575" y="4641945"/>
              <a:ext cx="587358" cy="1569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845368" y="3159926"/>
              <a:ext cx="587358" cy="149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Straight Connector 29"/>
            <p:cNvCxnSpPr/>
            <p:nvPr/>
          </p:nvCxnSpPr>
          <p:spPr>
            <a:xfrm>
              <a:off x="4909911" y="4556049"/>
              <a:ext cx="0" cy="176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359575" y="4546329"/>
              <a:ext cx="0" cy="1761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a:off x="4829654" y="3066872"/>
            <a:ext cx="612565" cy="3051691"/>
            <a:chOff x="4845368" y="3159926"/>
            <a:chExt cx="612565" cy="3051691"/>
          </a:xfrm>
        </p:grpSpPr>
        <p:pic>
          <p:nvPicPr>
            <p:cNvPr id="38"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870575" y="4641945"/>
              <a:ext cx="587358" cy="1569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845368" y="3159926"/>
              <a:ext cx="587358" cy="149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0" name="Straight Connector 39"/>
            <p:cNvCxnSpPr/>
            <p:nvPr/>
          </p:nvCxnSpPr>
          <p:spPr>
            <a:xfrm>
              <a:off x="4909911" y="4556049"/>
              <a:ext cx="0" cy="176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359575" y="4546329"/>
              <a:ext cx="0" cy="17611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 name="Left Arrow 1"/>
          <p:cNvSpPr/>
          <p:nvPr/>
        </p:nvSpPr>
        <p:spPr>
          <a:xfrm>
            <a:off x="4009165" y="4732161"/>
            <a:ext cx="968306" cy="14493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238442" y="3726176"/>
            <a:ext cx="1154480" cy="1200329"/>
          </a:xfrm>
          <a:prstGeom prst="rect">
            <a:avLst/>
          </a:prstGeom>
          <a:noFill/>
        </p:spPr>
        <p:txBody>
          <a:bodyPr wrap="square" rtlCol="0">
            <a:spAutoFit/>
          </a:bodyPr>
          <a:lstStyle/>
          <a:p>
            <a:r>
              <a:rPr lang="en-US" dirty="0" smtClean="0"/>
              <a:t>9) Move the APA into the cryostat</a:t>
            </a:r>
            <a:endParaRPr lang="en-US" dirty="0"/>
          </a:p>
        </p:txBody>
      </p:sp>
    </p:spTree>
    <p:extLst>
      <p:ext uri="{BB962C8B-B14F-4D97-AF65-F5344CB8AC3E}">
        <p14:creationId xmlns:p14="http://schemas.microsoft.com/office/powerpoint/2010/main" val="15580005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Installation questions</a:t>
            </a:r>
            <a:endParaRPr lang="en-US" dirty="0"/>
          </a:p>
        </p:txBody>
      </p:sp>
      <p:sp>
        <p:nvSpPr>
          <p:cNvPr id="3" name="Content Placeholder 2"/>
          <p:cNvSpPr>
            <a:spLocks noGrp="1"/>
          </p:cNvSpPr>
          <p:nvPr>
            <p:ph idx="1"/>
          </p:nvPr>
        </p:nvSpPr>
        <p:spPr/>
        <p:txBody>
          <a:bodyPr/>
          <a:lstStyle/>
          <a:p>
            <a:r>
              <a:rPr lang="en-US" dirty="0" smtClean="0"/>
              <a:t>Do we need a connector in the power cables between APA</a:t>
            </a:r>
            <a:r>
              <a:rPr lang="en-US" dirty="0" smtClean="0"/>
              <a:t>? Assume no</a:t>
            </a:r>
            <a:endParaRPr lang="en-US" dirty="0" smtClean="0"/>
          </a:p>
          <a:p>
            <a:r>
              <a:rPr lang="en-US" dirty="0" smtClean="0"/>
              <a:t>Do we need to leave a gap between APA temporarily to make connections? Assume </a:t>
            </a:r>
            <a:r>
              <a:rPr lang="en-US" dirty="0" smtClean="0"/>
              <a:t>yes for power cables</a:t>
            </a:r>
            <a:r>
              <a:rPr lang="en-US" dirty="0" smtClean="0"/>
              <a:t>.</a:t>
            </a:r>
            <a:endParaRPr lang="en-US" dirty="0" smtClean="0"/>
          </a:p>
        </p:txBody>
      </p:sp>
    </p:spTree>
    <p:extLst>
      <p:ext uri="{BB962C8B-B14F-4D97-AF65-F5344CB8AC3E}">
        <p14:creationId xmlns:p14="http://schemas.microsoft.com/office/powerpoint/2010/main" val="184231604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Sequence</a:t>
            </a:r>
            <a:endParaRPr lang="en-US" dirty="0"/>
          </a:p>
        </p:txBody>
      </p:sp>
      <p:sp>
        <p:nvSpPr>
          <p:cNvPr id="3" name="Content Placeholder 2"/>
          <p:cNvSpPr>
            <a:spLocks noGrp="1"/>
          </p:cNvSpPr>
          <p:nvPr>
            <p:ph idx="1"/>
          </p:nvPr>
        </p:nvSpPr>
        <p:spPr>
          <a:xfrm>
            <a:off x="457200" y="1316490"/>
            <a:ext cx="8229600" cy="4141539"/>
          </a:xfrm>
        </p:spPr>
        <p:txBody>
          <a:bodyPr>
            <a:normAutofit lnSpcReduction="10000"/>
          </a:bodyPr>
          <a:lstStyle/>
          <a:p>
            <a:r>
              <a:rPr lang="en-US" dirty="0" smtClean="0"/>
              <a:t>2hr Transporting all boxes for CPA-FC construction and moving one APA column to the Switchyard. </a:t>
            </a:r>
          </a:p>
          <a:p>
            <a:r>
              <a:rPr lang="en-US" dirty="0" smtClean="0"/>
              <a:t>2hr to mount 2 APA in the toaster.</a:t>
            </a:r>
          </a:p>
          <a:p>
            <a:r>
              <a:rPr lang="en-US" dirty="0" smtClean="0"/>
              <a:t>3hr to connect PD cables</a:t>
            </a:r>
          </a:p>
          <a:p>
            <a:r>
              <a:rPr lang="en-US" dirty="0"/>
              <a:t>4</a:t>
            </a:r>
            <a:r>
              <a:rPr lang="en-US" dirty="0" smtClean="0"/>
              <a:t>hr to connect CE data cables</a:t>
            </a:r>
          </a:p>
          <a:p>
            <a:r>
              <a:rPr lang="en-US" dirty="0" smtClean="0"/>
              <a:t>4 </a:t>
            </a:r>
            <a:r>
              <a:rPr lang="en-US" dirty="0" err="1" smtClean="0"/>
              <a:t>hr</a:t>
            </a:r>
            <a:r>
              <a:rPr lang="en-US" dirty="0" smtClean="0"/>
              <a:t> to connect the CE power cables</a:t>
            </a:r>
          </a:p>
          <a:p>
            <a:r>
              <a:rPr lang="en-US" dirty="0" smtClean="0"/>
              <a:t>2hr to test APA and PD before transport  </a:t>
            </a:r>
            <a:endParaRPr lang="en-US" dirty="0"/>
          </a:p>
        </p:txBody>
      </p:sp>
      <p:sp>
        <p:nvSpPr>
          <p:cNvPr id="4" name="TextBox 3"/>
          <p:cNvSpPr txBox="1"/>
          <p:nvPr/>
        </p:nvSpPr>
        <p:spPr>
          <a:xfrm>
            <a:off x="810699" y="5512069"/>
            <a:ext cx="7633520" cy="646331"/>
          </a:xfrm>
          <a:prstGeom prst="rect">
            <a:avLst/>
          </a:prstGeom>
          <a:noFill/>
        </p:spPr>
        <p:txBody>
          <a:bodyPr wrap="none" rtlCol="0">
            <a:spAutoFit/>
          </a:bodyPr>
          <a:lstStyle/>
          <a:p>
            <a:r>
              <a:rPr lang="en-US" dirty="0" smtClean="0"/>
              <a:t>17 </a:t>
            </a:r>
            <a:r>
              <a:rPr lang="en-US" dirty="0" err="1" smtClean="0"/>
              <a:t>hr</a:t>
            </a:r>
            <a:r>
              <a:rPr lang="en-US" dirty="0" smtClean="0"/>
              <a:t> total time. Assume 2 days for each APA pair</a:t>
            </a:r>
            <a:r>
              <a:rPr lang="en-US" dirty="0" smtClean="0"/>
              <a:t>. Or 1 day and two 10hr shifts.</a:t>
            </a:r>
          </a:p>
          <a:p>
            <a:r>
              <a:rPr lang="en-US" dirty="0" smtClean="0"/>
              <a:t>Huge uncertainty in the time estimate. Need a prototype!</a:t>
            </a:r>
            <a:endParaRPr lang="en-US" dirty="0" smtClean="0"/>
          </a:p>
        </p:txBody>
      </p:sp>
    </p:spTree>
    <p:extLst>
      <p:ext uri="{BB962C8B-B14F-4D97-AF65-F5344CB8AC3E}">
        <p14:creationId xmlns:p14="http://schemas.microsoft.com/office/powerpoint/2010/main" val="2851823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370" y="74836"/>
            <a:ext cx="8229600" cy="587152"/>
          </a:xfrm>
        </p:spPr>
        <p:txBody>
          <a:bodyPr>
            <a:normAutofit fontScale="90000"/>
          </a:bodyPr>
          <a:lstStyle/>
          <a:p>
            <a:r>
              <a:rPr lang="en-US" dirty="0" smtClean="0"/>
              <a:t>Cable Test</a:t>
            </a:r>
            <a:endParaRPr lang="en-US" dirty="0"/>
          </a:p>
        </p:txBody>
      </p:sp>
      <p:sp>
        <p:nvSpPr>
          <p:cNvPr id="3" name="Content Placeholder 2"/>
          <p:cNvSpPr>
            <a:spLocks noGrp="1"/>
          </p:cNvSpPr>
          <p:nvPr>
            <p:ph idx="1"/>
          </p:nvPr>
        </p:nvSpPr>
        <p:spPr>
          <a:xfrm>
            <a:off x="457200" y="4458291"/>
            <a:ext cx="8229600" cy="1667872"/>
          </a:xfrm>
        </p:spPr>
        <p:txBody>
          <a:bodyPr>
            <a:normAutofit fontScale="70000" lnSpcReduction="20000"/>
          </a:bodyPr>
          <a:lstStyle/>
          <a:p>
            <a:r>
              <a:rPr lang="en-US" dirty="0" smtClean="0"/>
              <a:t>Inserted 12 PD cables. A 6mm shim to mockup the APA linkage and the 1.5 by 2 cable duct. Then installed 11 CE data cables in the duct.</a:t>
            </a:r>
          </a:p>
          <a:p>
            <a:r>
              <a:rPr lang="en-US" dirty="0" smtClean="0"/>
              <a:t>Cables are not super straight and are taped into round bundles. This means they take up more space than expected. We started with a 1” wide duct but needed to go to 1.5”</a:t>
            </a:r>
            <a:endParaRPr lang="en-US" dirty="0"/>
          </a:p>
        </p:txBody>
      </p:sp>
      <p:pic>
        <p:nvPicPr>
          <p:cNvPr id="4" name="Picture 3" descr="IMG_20170614_103143.jpg"/>
          <p:cNvPicPr>
            <a:picLocks noChangeAspect="1"/>
          </p:cNvPicPr>
          <p:nvPr/>
        </p:nvPicPr>
        <p:blipFill rotWithShape="1">
          <a:blip r:embed="rId2">
            <a:extLst>
              <a:ext uri="{28A0092B-C50C-407E-A947-70E740481C1C}">
                <a14:useLocalDpi xmlns:a14="http://schemas.microsoft.com/office/drawing/2010/main" val="0"/>
              </a:ext>
            </a:extLst>
          </a:blip>
          <a:srcRect l="5104" t="18715" r="23969" b="39916"/>
          <a:stretch/>
        </p:blipFill>
        <p:spPr>
          <a:xfrm>
            <a:off x="5038657" y="1040268"/>
            <a:ext cx="3648143" cy="2837096"/>
          </a:xfrm>
          <a:prstGeom prst="rect">
            <a:avLst/>
          </a:prstGeom>
        </p:spPr>
      </p:pic>
      <p:pic>
        <p:nvPicPr>
          <p:cNvPr id="5" name="Picture 4" descr="IMG_20170614_103129.jpg"/>
          <p:cNvPicPr>
            <a:picLocks noChangeAspect="1"/>
          </p:cNvPicPr>
          <p:nvPr/>
        </p:nvPicPr>
        <p:blipFill rotWithShape="1">
          <a:blip r:embed="rId3">
            <a:extLst>
              <a:ext uri="{28A0092B-C50C-407E-A947-70E740481C1C}">
                <a14:useLocalDpi xmlns:a14="http://schemas.microsoft.com/office/drawing/2010/main" val="0"/>
              </a:ext>
            </a:extLst>
          </a:blip>
          <a:srcRect l="26598" t="10046"/>
          <a:stretch/>
        </p:blipFill>
        <p:spPr>
          <a:xfrm>
            <a:off x="432370" y="653546"/>
            <a:ext cx="4139589" cy="3804745"/>
          </a:xfrm>
          <a:prstGeom prst="rect">
            <a:avLst/>
          </a:prstGeom>
        </p:spPr>
      </p:pic>
      <p:sp>
        <p:nvSpPr>
          <p:cNvPr id="6" name="TextBox 5"/>
          <p:cNvSpPr txBox="1"/>
          <p:nvPr/>
        </p:nvSpPr>
        <p:spPr>
          <a:xfrm>
            <a:off x="7580028" y="3940351"/>
            <a:ext cx="1432942" cy="369332"/>
          </a:xfrm>
          <a:prstGeom prst="rect">
            <a:avLst/>
          </a:prstGeom>
          <a:noFill/>
        </p:spPr>
        <p:txBody>
          <a:bodyPr wrap="none" rtlCol="0">
            <a:spAutoFit/>
          </a:bodyPr>
          <a:lstStyle/>
          <a:p>
            <a:r>
              <a:rPr lang="en-US" dirty="0" smtClean="0"/>
              <a:t>6mm Linkage</a:t>
            </a:r>
            <a:endParaRPr lang="en-US" dirty="0"/>
          </a:p>
        </p:txBody>
      </p:sp>
      <p:sp>
        <p:nvSpPr>
          <p:cNvPr id="7" name="TextBox 6"/>
          <p:cNvSpPr txBox="1"/>
          <p:nvPr/>
        </p:nvSpPr>
        <p:spPr>
          <a:xfrm>
            <a:off x="7657010" y="2971423"/>
            <a:ext cx="1125552" cy="646331"/>
          </a:xfrm>
          <a:prstGeom prst="rect">
            <a:avLst/>
          </a:prstGeom>
          <a:noFill/>
        </p:spPr>
        <p:txBody>
          <a:bodyPr wrap="square" rtlCol="0">
            <a:spAutoFit/>
          </a:bodyPr>
          <a:lstStyle/>
          <a:p>
            <a:r>
              <a:rPr lang="en-US" dirty="0" smtClean="0">
                <a:solidFill>
                  <a:schemeClr val="bg1"/>
                </a:solidFill>
              </a:rPr>
              <a:t>12 CAT6 PD Cables</a:t>
            </a:r>
            <a:endParaRPr lang="en-US" dirty="0">
              <a:solidFill>
                <a:schemeClr val="bg1"/>
              </a:solidFill>
            </a:endParaRPr>
          </a:p>
        </p:txBody>
      </p:sp>
      <p:sp>
        <p:nvSpPr>
          <p:cNvPr id="8" name="TextBox 7"/>
          <p:cNvSpPr txBox="1"/>
          <p:nvPr/>
        </p:nvSpPr>
        <p:spPr>
          <a:xfrm>
            <a:off x="7804459" y="1907925"/>
            <a:ext cx="1125552" cy="923330"/>
          </a:xfrm>
          <a:prstGeom prst="rect">
            <a:avLst/>
          </a:prstGeom>
          <a:noFill/>
        </p:spPr>
        <p:txBody>
          <a:bodyPr wrap="square" rtlCol="0">
            <a:spAutoFit/>
          </a:bodyPr>
          <a:lstStyle/>
          <a:p>
            <a:r>
              <a:rPr lang="en-US" dirty="0" smtClean="0">
                <a:solidFill>
                  <a:schemeClr val="bg1"/>
                </a:solidFill>
              </a:rPr>
              <a:t>1.5 in by 2.06 in Duct</a:t>
            </a:r>
            <a:endParaRPr lang="en-US" dirty="0">
              <a:solidFill>
                <a:schemeClr val="bg1"/>
              </a:solidFill>
            </a:endParaRPr>
          </a:p>
        </p:txBody>
      </p:sp>
      <p:cxnSp>
        <p:nvCxnSpPr>
          <p:cNvPr id="10" name="Straight Arrow Connector 9"/>
          <p:cNvCxnSpPr>
            <a:stCxn id="8" idx="1"/>
          </p:cNvCxnSpPr>
          <p:nvPr/>
        </p:nvCxnSpPr>
        <p:spPr>
          <a:xfrm flipH="1">
            <a:off x="7066586" y="2369590"/>
            <a:ext cx="737873" cy="2243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7" idx="1"/>
          </p:cNvCxnSpPr>
          <p:nvPr/>
        </p:nvCxnSpPr>
        <p:spPr>
          <a:xfrm flipH="1" flipV="1">
            <a:off x="7218986" y="3093784"/>
            <a:ext cx="438024" cy="2008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1"/>
          </p:cNvCxnSpPr>
          <p:nvPr/>
        </p:nvCxnSpPr>
        <p:spPr>
          <a:xfrm flipH="1" flipV="1">
            <a:off x="7371386" y="3294590"/>
            <a:ext cx="208642" cy="8304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7288074" y="1459077"/>
            <a:ext cx="291954" cy="6866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330848" y="1020057"/>
            <a:ext cx="1451713" cy="646331"/>
          </a:xfrm>
          <a:prstGeom prst="rect">
            <a:avLst/>
          </a:prstGeom>
          <a:noFill/>
        </p:spPr>
        <p:txBody>
          <a:bodyPr wrap="square" rtlCol="0">
            <a:spAutoFit/>
          </a:bodyPr>
          <a:lstStyle/>
          <a:p>
            <a:r>
              <a:rPr lang="en-US" dirty="0" smtClean="0">
                <a:solidFill>
                  <a:schemeClr val="bg1"/>
                </a:solidFill>
              </a:rPr>
              <a:t>Little bit of extra space</a:t>
            </a:r>
            <a:endParaRPr lang="en-US" dirty="0">
              <a:solidFill>
                <a:schemeClr val="bg1"/>
              </a:solidFill>
            </a:endParaRPr>
          </a:p>
        </p:txBody>
      </p:sp>
    </p:spTree>
    <p:extLst>
      <p:ext uri="{BB962C8B-B14F-4D97-AF65-F5344CB8AC3E}">
        <p14:creationId xmlns:p14="http://schemas.microsoft.com/office/powerpoint/2010/main" val="34999778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Cabling Proposal</a:t>
            </a:r>
            <a:endParaRPr lang="en-US" dirty="0"/>
          </a:p>
        </p:txBody>
      </p:sp>
      <p:sp>
        <p:nvSpPr>
          <p:cNvPr id="3" name="Content Placeholder 2"/>
          <p:cNvSpPr>
            <a:spLocks noGrp="1"/>
          </p:cNvSpPr>
          <p:nvPr>
            <p:ph idx="1"/>
          </p:nvPr>
        </p:nvSpPr>
        <p:spPr>
          <a:xfrm>
            <a:off x="457200" y="1188878"/>
            <a:ext cx="8229600" cy="4937285"/>
          </a:xfrm>
        </p:spPr>
        <p:txBody>
          <a:bodyPr>
            <a:normAutofit fontScale="70000" lnSpcReduction="20000"/>
          </a:bodyPr>
          <a:lstStyle/>
          <a:p>
            <a:r>
              <a:rPr lang="en-US" dirty="0" smtClean="0"/>
              <a:t>Modify the APA side tubes to make them 1 in wider.</a:t>
            </a:r>
          </a:p>
          <a:p>
            <a:r>
              <a:rPr lang="en-US" dirty="0" smtClean="0"/>
              <a:t>Design the APA  linkage so it does not stick out more than 6mm.</a:t>
            </a:r>
          </a:p>
          <a:p>
            <a:pPr lvl="1"/>
            <a:r>
              <a:rPr lang="en-US" dirty="0" smtClean="0"/>
              <a:t>Make a boss and put the </a:t>
            </a:r>
            <a:r>
              <a:rPr lang="en-US" dirty="0" err="1" smtClean="0"/>
              <a:t>Rivnut</a:t>
            </a:r>
            <a:r>
              <a:rPr lang="en-US" dirty="0" smtClean="0"/>
              <a:t> on the boss. This recesses the bolt head to keep everything flush</a:t>
            </a:r>
            <a:r>
              <a:rPr lang="en-US" dirty="0" smtClean="0"/>
              <a:t>.</a:t>
            </a:r>
          </a:p>
          <a:p>
            <a:pPr lvl="1"/>
            <a:r>
              <a:rPr lang="en-US" dirty="0" smtClean="0"/>
              <a:t>Could also move the linkage further inside the APA. Under investigation.</a:t>
            </a:r>
            <a:endParaRPr lang="en-US" dirty="0" smtClean="0"/>
          </a:p>
          <a:p>
            <a:r>
              <a:rPr lang="en-US" dirty="0" smtClean="0"/>
              <a:t>Route the PD cable near the link and inside ~15mm region.</a:t>
            </a:r>
          </a:p>
          <a:p>
            <a:r>
              <a:rPr lang="en-US" dirty="0" smtClean="0"/>
              <a:t>Find a way to run the power cables through the center tube.</a:t>
            </a:r>
          </a:p>
          <a:p>
            <a:r>
              <a:rPr lang="en-US" dirty="0" smtClean="0"/>
              <a:t>Fabricate 2.06 by 1.5 inch cable duct sections roughly 2m long out of 0.5-1mm perforated SS with cover</a:t>
            </a:r>
            <a:r>
              <a:rPr lang="en-US" dirty="0" smtClean="0"/>
              <a:t>.</a:t>
            </a:r>
          </a:p>
          <a:p>
            <a:pPr lvl="1"/>
            <a:r>
              <a:rPr lang="en-US" dirty="0" err="1" smtClean="0"/>
              <a:t>Manhong</a:t>
            </a:r>
            <a:r>
              <a:rPr lang="en-US" dirty="0" smtClean="0"/>
              <a:t> has sketches of this.</a:t>
            </a:r>
            <a:endParaRPr lang="en-US" dirty="0" smtClean="0"/>
          </a:p>
          <a:p>
            <a:r>
              <a:rPr lang="en-US" dirty="0" smtClean="0"/>
              <a:t>Install the cables by putting the cables into the 2m long duct section and then insert the duct into the APA. Then connect another 2m duct section and repeat the process. </a:t>
            </a:r>
          </a:p>
          <a:p>
            <a:endParaRPr lang="en-US" dirty="0"/>
          </a:p>
          <a:p>
            <a:r>
              <a:rPr lang="en-US" dirty="0" smtClean="0"/>
              <a:t>Need to find a way to get the power up the middle tube</a:t>
            </a:r>
            <a:endParaRPr lang="en-US" dirty="0"/>
          </a:p>
        </p:txBody>
      </p:sp>
    </p:spTree>
    <p:extLst>
      <p:ext uri="{BB962C8B-B14F-4D97-AF65-F5344CB8AC3E}">
        <p14:creationId xmlns:p14="http://schemas.microsoft.com/office/powerpoint/2010/main" val="333763275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Power Cable Mockup</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83910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Center tube mock-up</a:t>
            </a:r>
            <a:endParaRPr lang="en-US" dirty="0"/>
          </a:p>
        </p:txBody>
      </p:sp>
      <p:sp>
        <p:nvSpPr>
          <p:cNvPr id="3" name="Content Placeholder 2"/>
          <p:cNvSpPr>
            <a:spLocks noGrp="1"/>
          </p:cNvSpPr>
          <p:nvPr>
            <p:ph idx="1"/>
          </p:nvPr>
        </p:nvSpPr>
        <p:spPr>
          <a:xfrm>
            <a:off x="457200" y="5137320"/>
            <a:ext cx="8229600" cy="1283323"/>
          </a:xfrm>
        </p:spPr>
        <p:txBody>
          <a:bodyPr>
            <a:normAutofit fontScale="70000" lnSpcReduction="20000"/>
          </a:bodyPr>
          <a:lstStyle/>
          <a:p>
            <a:r>
              <a:rPr lang="en-US" dirty="0" smtClean="0"/>
              <a:t>Constructed a wood mockup of the APA center tube</a:t>
            </a:r>
          </a:p>
          <a:p>
            <a:pPr lvl="1"/>
            <a:r>
              <a:rPr lang="en-US" dirty="0" smtClean="0"/>
              <a:t>Mockup an 8’ section of half the APA center tube .</a:t>
            </a:r>
          </a:p>
          <a:p>
            <a:pPr lvl="1"/>
            <a:r>
              <a:rPr lang="en-US" dirty="0" smtClean="0"/>
              <a:t>Investigated a 5 in wide option for the center tube. </a:t>
            </a:r>
          </a:p>
          <a:p>
            <a:pPr lvl="1"/>
            <a:r>
              <a:rPr lang="en-US" dirty="0" smtClean="0"/>
              <a:t>A 44mm high cutout was used</a:t>
            </a:r>
            <a:endParaRPr lang="en-US" dirty="0"/>
          </a:p>
        </p:txBody>
      </p:sp>
      <p:pic>
        <p:nvPicPr>
          <p:cNvPr id="4" name="Picture 3"/>
          <p:cNvPicPr>
            <a:picLocks noChangeAspect="1"/>
          </p:cNvPicPr>
          <p:nvPr/>
        </p:nvPicPr>
        <p:blipFill>
          <a:blip r:embed="rId2"/>
          <a:stretch>
            <a:fillRect/>
          </a:stretch>
        </p:blipFill>
        <p:spPr>
          <a:xfrm>
            <a:off x="589045" y="1604569"/>
            <a:ext cx="6203170" cy="2149962"/>
          </a:xfrm>
          <a:prstGeom prst="rect">
            <a:avLst/>
          </a:prstGeom>
        </p:spPr>
      </p:pic>
      <p:pic>
        <p:nvPicPr>
          <p:cNvPr id="6" name="Picture 5" descr="IMG_2466.JPG"/>
          <p:cNvPicPr>
            <a:picLocks noChangeAspect="1"/>
          </p:cNvPicPr>
          <p:nvPr/>
        </p:nvPicPr>
        <p:blipFill rotWithShape="1">
          <a:blip r:embed="rId3">
            <a:extLst>
              <a:ext uri="{28A0092B-C50C-407E-A947-70E740481C1C}">
                <a14:useLocalDpi xmlns:a14="http://schemas.microsoft.com/office/drawing/2010/main" val="0"/>
              </a:ext>
            </a:extLst>
          </a:blip>
          <a:srcRect t="36229" b="24857"/>
          <a:stretch/>
        </p:blipFill>
        <p:spPr>
          <a:xfrm rot="5400000">
            <a:off x="5526698" y="1974012"/>
            <a:ext cx="5315209" cy="1551235"/>
          </a:xfrm>
          <a:prstGeom prst="rect">
            <a:avLst/>
          </a:prstGeom>
        </p:spPr>
      </p:pic>
    </p:spTree>
    <p:extLst>
      <p:ext uri="{BB962C8B-B14F-4D97-AF65-F5344CB8AC3E}">
        <p14:creationId xmlns:p14="http://schemas.microsoft.com/office/powerpoint/2010/main" val="954738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Laced Cable Bundles</a:t>
            </a:r>
            <a:endParaRPr lang="en-US" dirty="0"/>
          </a:p>
        </p:txBody>
      </p:sp>
      <p:sp>
        <p:nvSpPr>
          <p:cNvPr id="3" name="Content Placeholder 2"/>
          <p:cNvSpPr>
            <a:spLocks noGrp="1"/>
          </p:cNvSpPr>
          <p:nvPr>
            <p:ph idx="1"/>
          </p:nvPr>
        </p:nvSpPr>
        <p:spPr>
          <a:xfrm>
            <a:off x="457200" y="4810196"/>
            <a:ext cx="8229600" cy="1680949"/>
          </a:xfrm>
        </p:spPr>
        <p:txBody>
          <a:bodyPr>
            <a:normAutofit fontScale="77500" lnSpcReduction="20000"/>
          </a:bodyPr>
          <a:lstStyle/>
          <a:p>
            <a:r>
              <a:rPr lang="en-US" dirty="0" smtClean="0"/>
              <a:t>Use cable lacing technique to bundle the cables together.</a:t>
            </a:r>
          </a:p>
          <a:p>
            <a:r>
              <a:rPr lang="en-US" b="0" i="0" u="none" strike="noStrike" baseline="0" dirty="0" smtClean="0"/>
              <a:t>Tried to make of bundle of 6 power cables.</a:t>
            </a:r>
          </a:p>
          <a:p>
            <a:pPr lvl="1"/>
            <a:r>
              <a:rPr lang="en-US" b="0" i="0" u="none" strike="noStrike" baseline="0" dirty="0" smtClean="0"/>
              <a:t> 4 of these are needed</a:t>
            </a:r>
            <a:r>
              <a:rPr lang="en-US" b="0" i="0" u="none" strike="noStrike" dirty="0" smtClean="0"/>
              <a:t> per APA.</a:t>
            </a:r>
            <a:endParaRPr lang="en-US" b="0" i="0" u="none" strike="noStrike" baseline="0" dirty="0" smtClean="0"/>
          </a:p>
          <a:p>
            <a:r>
              <a:rPr lang="en-US" dirty="0" smtClean="0"/>
              <a:t>Printed a protective guide for the first connector pair.</a:t>
            </a:r>
            <a:r>
              <a:rPr lang="en-US" b="0" i="0" u="none" strike="noStrike" baseline="0" dirty="0" smtClean="0"/>
              <a:t> </a:t>
            </a:r>
            <a:endParaRPr lang="en-US" dirty="0"/>
          </a:p>
        </p:txBody>
      </p:sp>
      <p:pic>
        <p:nvPicPr>
          <p:cNvPr id="6" name="Picture 5" descr="IMG_20170719_155545.jpg"/>
          <p:cNvPicPr>
            <a:picLocks noChangeAspect="1"/>
          </p:cNvPicPr>
          <p:nvPr/>
        </p:nvPicPr>
        <p:blipFill rotWithShape="1">
          <a:blip r:embed="rId2">
            <a:extLst>
              <a:ext uri="{28A0092B-C50C-407E-A947-70E740481C1C}">
                <a14:useLocalDpi xmlns:a14="http://schemas.microsoft.com/office/drawing/2010/main" val="0"/>
              </a:ext>
            </a:extLst>
          </a:blip>
          <a:srcRect l="1864" t="23484" r="15293"/>
          <a:stretch/>
        </p:blipFill>
        <p:spPr>
          <a:xfrm>
            <a:off x="179838" y="1345212"/>
            <a:ext cx="2446161" cy="3012408"/>
          </a:xfrm>
          <a:prstGeom prst="rect">
            <a:avLst/>
          </a:prstGeom>
        </p:spPr>
      </p:pic>
      <p:pic>
        <p:nvPicPr>
          <p:cNvPr id="7" name="Picture 6" descr="IMG_20170719_155600.jpg"/>
          <p:cNvPicPr>
            <a:picLocks noChangeAspect="1"/>
          </p:cNvPicPr>
          <p:nvPr/>
        </p:nvPicPr>
        <p:blipFill rotWithShape="1">
          <a:blip r:embed="rId3">
            <a:extLst>
              <a:ext uri="{28A0092B-C50C-407E-A947-70E740481C1C}">
                <a14:useLocalDpi xmlns:a14="http://schemas.microsoft.com/office/drawing/2010/main" val="0"/>
              </a:ext>
            </a:extLst>
          </a:blip>
          <a:srcRect t="31506" b="25279"/>
          <a:stretch/>
        </p:blipFill>
        <p:spPr>
          <a:xfrm>
            <a:off x="2903361" y="1154856"/>
            <a:ext cx="6240639" cy="2022644"/>
          </a:xfrm>
          <a:prstGeom prst="rect">
            <a:avLst/>
          </a:prstGeom>
        </p:spPr>
      </p:pic>
      <p:pic>
        <p:nvPicPr>
          <p:cNvPr id="8" name="Picture 7" descr="IMG_20170719_155556.jpg"/>
          <p:cNvPicPr>
            <a:picLocks noChangeAspect="1"/>
          </p:cNvPicPr>
          <p:nvPr/>
        </p:nvPicPr>
        <p:blipFill rotWithShape="1">
          <a:blip r:embed="rId4">
            <a:extLst>
              <a:ext uri="{28A0092B-C50C-407E-A947-70E740481C1C}">
                <a14:useLocalDpi xmlns:a14="http://schemas.microsoft.com/office/drawing/2010/main" val="0"/>
              </a:ext>
            </a:extLst>
          </a:blip>
          <a:srcRect l="6227" t="29164" b="31240"/>
          <a:stretch/>
        </p:blipFill>
        <p:spPr>
          <a:xfrm>
            <a:off x="3896044" y="2959985"/>
            <a:ext cx="5104836" cy="1616621"/>
          </a:xfrm>
          <a:prstGeom prst="rect">
            <a:avLst/>
          </a:prstGeom>
        </p:spPr>
      </p:pic>
    </p:spTree>
    <p:extLst>
      <p:ext uri="{BB962C8B-B14F-4D97-AF65-F5344CB8AC3E}">
        <p14:creationId xmlns:p14="http://schemas.microsoft.com/office/powerpoint/2010/main" val="2486587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146800" cy="1143000"/>
          </a:xfrm>
        </p:spPr>
        <p:txBody>
          <a:bodyPr>
            <a:normAutofit fontScale="90000"/>
          </a:bodyPr>
          <a:lstStyle/>
          <a:p>
            <a:r>
              <a:rPr lang="en-US" dirty="0" smtClean="0"/>
              <a:t>First Experience with Lacing</a:t>
            </a:r>
            <a:endParaRPr lang="en-US" dirty="0"/>
          </a:p>
        </p:txBody>
      </p:sp>
      <p:sp>
        <p:nvSpPr>
          <p:cNvPr id="3" name="Content Placeholder 2"/>
          <p:cNvSpPr>
            <a:spLocks noGrp="1"/>
          </p:cNvSpPr>
          <p:nvPr>
            <p:ph idx="1"/>
          </p:nvPr>
        </p:nvSpPr>
        <p:spPr>
          <a:xfrm>
            <a:off x="457200" y="1600200"/>
            <a:ext cx="5935133" cy="4766731"/>
          </a:xfrm>
        </p:spPr>
        <p:txBody>
          <a:bodyPr>
            <a:normAutofit fontScale="70000" lnSpcReduction="20000"/>
          </a:bodyPr>
          <a:lstStyle/>
          <a:p>
            <a:r>
              <a:rPr lang="en-US" dirty="0" smtClean="0"/>
              <a:t>Technique works well and is fairly fast but does require training.</a:t>
            </a:r>
          </a:p>
          <a:p>
            <a:r>
              <a:rPr lang="en-US" dirty="0" smtClean="0"/>
              <a:t>With the NASA spec lace separation of 1 in you get a nice tight bundle.</a:t>
            </a:r>
          </a:p>
          <a:p>
            <a:r>
              <a:rPr lang="en-US" dirty="0" smtClean="0"/>
              <a:t>When the separation gets more than 3-4 inches you get bulging of the cables.</a:t>
            </a:r>
          </a:p>
          <a:p>
            <a:r>
              <a:rPr lang="en-US" dirty="0" smtClean="0"/>
              <a:t>It is easy to lace around the connectors.</a:t>
            </a:r>
          </a:p>
          <a:p>
            <a:r>
              <a:rPr lang="en-US" dirty="0" smtClean="0"/>
              <a:t>Some kind of guide is needed to keep the individual bundles separated until they get laced together or the ends will tangle. Maybe a set of troughs or spools for each bundle.</a:t>
            </a:r>
          </a:p>
          <a:p>
            <a:r>
              <a:rPr lang="en-US" dirty="0" smtClean="0"/>
              <a:t>A means to hold the connectors safely against the cable needs to be found</a:t>
            </a:r>
            <a:r>
              <a:rPr lang="en-US" dirty="0" smtClean="0"/>
              <a:t>.</a:t>
            </a:r>
          </a:p>
          <a:p>
            <a:r>
              <a:rPr lang="en-US" dirty="0" smtClean="0"/>
              <a:t>A means to protect the PD needs found.</a:t>
            </a:r>
            <a:r>
              <a:rPr lang="en-US" dirty="0" smtClean="0"/>
              <a:t> </a:t>
            </a:r>
            <a:endParaRPr lang="en-US" dirty="0"/>
          </a:p>
        </p:txBody>
      </p:sp>
      <p:pic>
        <p:nvPicPr>
          <p:cNvPr id="5" name="Picture 4" descr="IMG_244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0" y="152400"/>
            <a:ext cx="2438400" cy="3251200"/>
          </a:xfrm>
          <a:prstGeom prst="rect">
            <a:avLst/>
          </a:prstGeom>
        </p:spPr>
      </p:pic>
      <p:pic>
        <p:nvPicPr>
          <p:cNvPr id="6" name="Picture 5" descr="IMG_24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777" y="3800590"/>
            <a:ext cx="1924756" cy="2566341"/>
          </a:xfrm>
          <a:prstGeom prst="rect">
            <a:avLst/>
          </a:prstGeom>
        </p:spPr>
      </p:pic>
    </p:spTree>
    <p:extLst>
      <p:ext uri="{BB962C8B-B14F-4D97-AF65-F5344CB8AC3E}">
        <p14:creationId xmlns:p14="http://schemas.microsoft.com/office/powerpoint/2010/main" val="1956868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Lacing Techniques</a:t>
            </a:r>
            <a:endParaRPr lang="en-US" dirty="0"/>
          </a:p>
        </p:txBody>
      </p:sp>
      <p:sp>
        <p:nvSpPr>
          <p:cNvPr id="3" name="Content Placeholder 2"/>
          <p:cNvSpPr>
            <a:spLocks noGrp="1"/>
          </p:cNvSpPr>
          <p:nvPr>
            <p:ph idx="1"/>
          </p:nvPr>
        </p:nvSpPr>
        <p:spPr>
          <a:xfrm>
            <a:off x="457200" y="4445214"/>
            <a:ext cx="8229600" cy="1680949"/>
          </a:xfrm>
        </p:spPr>
        <p:txBody>
          <a:bodyPr>
            <a:normAutofit fontScale="92500" lnSpcReduction="20000"/>
          </a:bodyPr>
          <a:lstStyle/>
          <a:p>
            <a:r>
              <a:rPr lang="en-US" dirty="0" smtClean="0"/>
              <a:t>The NASA standard has the needed knots.</a:t>
            </a:r>
          </a:p>
          <a:p>
            <a:pPr lvl="1"/>
            <a:r>
              <a:rPr lang="en-US" b="0" i="0" u="none" strike="noStrike" baseline="0" dirty="0" smtClean="0"/>
              <a:t>NASA-STD-8739.4 w/Change 5</a:t>
            </a:r>
          </a:p>
          <a:p>
            <a:r>
              <a:rPr lang="en-US" dirty="0" smtClean="0"/>
              <a:t>A suitable string is needed. We tried normal twine but an alternate is needed.</a:t>
            </a:r>
            <a:endParaRPr lang="en-US" dirty="0"/>
          </a:p>
        </p:txBody>
      </p:sp>
      <p:pic>
        <p:nvPicPr>
          <p:cNvPr id="4" name="Picture 3"/>
          <p:cNvPicPr>
            <a:picLocks noChangeAspect="1"/>
          </p:cNvPicPr>
          <p:nvPr/>
        </p:nvPicPr>
        <p:blipFill>
          <a:blip r:embed="rId2"/>
          <a:stretch>
            <a:fillRect/>
          </a:stretch>
        </p:blipFill>
        <p:spPr>
          <a:xfrm>
            <a:off x="4289708" y="1417638"/>
            <a:ext cx="4397092" cy="2582185"/>
          </a:xfrm>
          <a:prstGeom prst="rect">
            <a:avLst/>
          </a:prstGeom>
        </p:spPr>
      </p:pic>
      <p:pic>
        <p:nvPicPr>
          <p:cNvPr id="5" name="Picture 4"/>
          <p:cNvPicPr>
            <a:picLocks noChangeAspect="1"/>
          </p:cNvPicPr>
          <p:nvPr/>
        </p:nvPicPr>
        <p:blipFill>
          <a:blip r:embed="rId3"/>
          <a:stretch>
            <a:fillRect/>
          </a:stretch>
        </p:blipFill>
        <p:spPr>
          <a:xfrm>
            <a:off x="457200" y="1813457"/>
            <a:ext cx="4217618" cy="2186366"/>
          </a:xfrm>
          <a:prstGeom prst="rect">
            <a:avLst/>
          </a:prstGeom>
        </p:spPr>
      </p:pic>
    </p:spTree>
    <p:extLst>
      <p:ext uri="{BB962C8B-B14F-4D97-AF65-F5344CB8AC3E}">
        <p14:creationId xmlns:p14="http://schemas.microsoft.com/office/powerpoint/2010/main" val="12364658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162411</TotalTime>
  <Words>1091</Words>
  <Application>Microsoft Macintosh PowerPoint</Application>
  <PresentationFormat>On-screen Show (4:3)</PresentationFormat>
  <Paragraphs>118</Paragraphs>
  <Slides>23</Slides>
  <Notes>6</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Modified APA corner</vt:lpstr>
      <vt:lpstr>Cable Duct for CE</vt:lpstr>
      <vt:lpstr>Cable Test</vt:lpstr>
      <vt:lpstr>Cabling Proposal</vt:lpstr>
      <vt:lpstr>Power Cable Mockup</vt:lpstr>
      <vt:lpstr>Center tube mock-up</vt:lpstr>
      <vt:lpstr>Make Laced Cable Bundles</vt:lpstr>
      <vt:lpstr>First Experience with Lacing</vt:lpstr>
      <vt:lpstr>Lacing Techniques</vt:lpstr>
      <vt:lpstr>Cable Harnes</vt:lpstr>
      <vt:lpstr>First test with the mockup</vt:lpstr>
      <vt:lpstr>Issues concerns</vt:lpstr>
      <vt:lpstr>APA end opening</vt:lpstr>
      <vt:lpstr>Status</vt:lpstr>
      <vt:lpstr>Installation Sequence</vt:lpstr>
      <vt:lpstr>PowerPoint Presentation</vt:lpstr>
      <vt:lpstr>PowerPoint Presentation</vt:lpstr>
      <vt:lpstr>PowerPoint Presentation</vt:lpstr>
      <vt:lpstr>PowerPoint Presentation</vt:lpstr>
      <vt:lpstr>PowerPoint Presentation</vt:lpstr>
      <vt:lpstr>PowerPoint Presentation</vt:lpstr>
      <vt:lpstr>Installation questions</vt:lpstr>
      <vt:lpstr>Time Sequence</vt:lpstr>
    </vt:vector>
  </TitlesOfParts>
  <Company>JLAB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Stewart</dc:creator>
  <cp:lastModifiedBy>Jim Stewart</cp:lastModifiedBy>
  <cp:revision>117</cp:revision>
  <cp:lastPrinted>2017-07-11T13:31:50Z</cp:lastPrinted>
  <dcterms:created xsi:type="dcterms:W3CDTF">2017-04-10T20:31:26Z</dcterms:created>
  <dcterms:modified xsi:type="dcterms:W3CDTF">2017-10-16T12:51:42Z</dcterms:modified>
</cp:coreProperties>
</file>