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2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42">
          <p15:clr>
            <a:srgbClr val="A4A3A4"/>
          </p15:clr>
        </p15:guide>
        <p15:guide id="2" orient="horz" pos="4027">
          <p15:clr>
            <a:srgbClr val="A4A3A4"/>
          </p15:clr>
        </p15:guide>
        <p15:guide id="3" orient="horz" pos="1698">
          <p15:clr>
            <a:srgbClr val="A4A3A4"/>
          </p15:clr>
        </p15:guide>
        <p15:guide id="4" orient="horz" pos="152">
          <p15:clr>
            <a:srgbClr val="A4A3A4"/>
          </p15:clr>
        </p15:guide>
        <p15:guide id="5" orient="horz" pos="2790">
          <p15:clr>
            <a:srgbClr val="A4A3A4"/>
          </p15:clr>
        </p15:guide>
        <p15:guide id="6" orient="horz" pos="604">
          <p15:clr>
            <a:srgbClr val="A4A3A4"/>
          </p15:clr>
        </p15:guide>
        <p15:guide id="7" pos="5616">
          <p15:clr>
            <a:srgbClr val="A4A3A4"/>
          </p15:clr>
        </p15:guide>
        <p15:guide id="8" pos="136">
          <p15:clr>
            <a:srgbClr val="A4A3A4"/>
          </p15:clr>
        </p15:guide>
        <p15:guide id="9" pos="589">
          <p15:clr>
            <a:srgbClr val="A4A3A4"/>
          </p15:clr>
        </p15:guide>
        <p15:guide id="10" pos="4453">
          <p15:clr>
            <a:srgbClr val="A4A3A4"/>
          </p15:clr>
        </p15:guide>
        <p15:guide id="11" pos="5163">
          <p15:clr>
            <a:srgbClr val="A4A3A4"/>
          </p15:clr>
        </p15:guide>
        <p15:guide id="12" pos="4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  <a:srgbClr val="505050"/>
    <a:srgbClr val="006600"/>
    <a:srgbClr val="404040"/>
    <a:srgbClr val="004C97"/>
    <a:srgbClr val="50504E"/>
    <a:srgbClr val="4E4E4E"/>
    <a:srgbClr val="63666A"/>
    <a:srgbClr val="99D6EA"/>
    <a:srgbClr val="A7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63" autoAdjust="0"/>
    <p:restoredTop sz="94674"/>
  </p:normalViewPr>
  <p:slideViewPr>
    <p:cSldViewPr snapToGrid="0" snapToObjects="1" showGuides="1">
      <p:cViewPr varScale="1">
        <p:scale>
          <a:sx n="124" d="100"/>
          <a:sy n="124" d="100"/>
        </p:scale>
        <p:origin x="2040" y="168"/>
      </p:cViewPr>
      <p:guideLst>
        <p:guide orient="horz" pos="4142"/>
        <p:guide orient="horz" pos="4027"/>
        <p:guide orient="horz" pos="1698"/>
        <p:guide orient="horz" pos="152"/>
        <p:guide orient="horz" pos="2790"/>
        <p:guide orient="horz" pos="604"/>
        <p:guide pos="5616"/>
        <p:guide pos="136"/>
        <p:guide pos="589"/>
        <p:guide pos="4453"/>
        <p:guide pos="5163"/>
        <p:guide pos="463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10/17/17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10/17/17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08E57-B576-F641-BEA6-C3D752DF7F6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63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Relationship Id="rId3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4" y="4963772"/>
            <a:ext cx="8499231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951841"/>
            <a:ext cx="8499232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61" y="249843"/>
            <a:ext cx="9010786" cy="30189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6935"/>
            <a:ext cx="9144000" cy="303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4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841864" y="6505786"/>
            <a:ext cx="795344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5DDC0B9-C082-AF48-82C5-67409EAD924B}" type="datetime1">
              <a:rPr lang="en-US" smtClean="0"/>
              <a:t>10/17/17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266960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fi-FI" smtClean="0"/>
              <a:t>Paul Derwent | Status of ICR</a:t>
            </a:r>
            <a:endParaRPr lang="en-US" b="1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1598" y="6441831"/>
            <a:ext cx="763802" cy="41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22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971550"/>
            <a:ext cx="4206240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92452" y="971550"/>
            <a:ext cx="4215383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69245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9927719E-6E9A-B741-B3E6-D5805A7DDF14}" type="datetime1">
              <a:rPr lang="en-US" smtClean="0"/>
              <a:t>10/17/17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04213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fi-FI" smtClean="0"/>
              <a:t>Paul Derwent | Status of ICR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58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8849"/>
            <a:ext cx="3027894" cy="50226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542712" y="958850"/>
            <a:ext cx="5347605" cy="50226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736827" y="6504213"/>
            <a:ext cx="675368" cy="241300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8EE13E10-9C90-2C4A-827C-4D7A1F0C61C3}" type="datetime1">
              <a:rPr lang="en-US" smtClean="0"/>
              <a:t>10/17/17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1530601" y="6504213"/>
            <a:ext cx="6262119" cy="250031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fi-FI" smtClean="0"/>
              <a:t>Paul Derwent | Status of ICR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979A04A2-726F-2143-A443-7788AF271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4026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83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971550"/>
            <a:ext cx="86868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6868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26BA3E6-3F58-244A-9B90-ADF60F55E803}" type="datetime1">
              <a:rPr lang="en-US" smtClean="0"/>
              <a:t>10/17/17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625195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fi-FI" smtClean="0"/>
              <a:t>Paul Derwent | Status of ICR</a:t>
            </a:r>
            <a:endParaRPr lang="en-US" b="1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91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6827" y="6504213"/>
            <a:ext cx="675368" cy="241300"/>
          </a:xfrm>
        </p:spPr>
        <p:txBody>
          <a:bodyPr/>
          <a:lstStyle/>
          <a:p>
            <a:pPr>
              <a:defRPr/>
            </a:pPr>
            <a:fld id="{992F2436-EA38-6C4F-B638-C51755688D28}" type="datetime1">
              <a:rPr lang="en-US" smtClean="0"/>
              <a:t>10/17/17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2" y="6504213"/>
            <a:ext cx="6260399" cy="242873"/>
          </a:xfrm>
        </p:spPr>
        <p:txBody>
          <a:bodyPr/>
          <a:lstStyle/>
          <a:p>
            <a:pPr>
              <a:defRPr/>
            </a:pPr>
            <a:r>
              <a:rPr lang="fi-FI" smtClean="0"/>
              <a:t>Paul Derwent | Status of ICR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22250" y="254000"/>
            <a:ext cx="8675688" cy="5802923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2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6D999C-6F97-6B46-BC4F-0CD97024A73F}" type="datetime1">
              <a:rPr lang="en-US" smtClean="0"/>
              <a:t>10/17/17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3" y="6504213"/>
            <a:ext cx="6272278" cy="242873"/>
          </a:xfrm>
        </p:spPr>
        <p:txBody>
          <a:bodyPr/>
          <a:lstStyle/>
          <a:p>
            <a:pPr>
              <a:defRPr/>
            </a:pPr>
            <a:r>
              <a:rPr lang="fi-FI" smtClean="0"/>
              <a:t>Paul Derwent | Status of ICR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05694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197942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375320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5534456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730076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05694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97942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75320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5534456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730076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05694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197942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75320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5534456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730076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161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3AE88661-37B3-9642-AFC2-C0A78E668498}" type="datetime1">
              <a:rPr lang="en-US" altLang="en-US" smtClean="0"/>
              <a:t>10/17/17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Paul Derwent | Status of ICR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8141587" y="6515100"/>
            <a:ext cx="447675" cy="241300"/>
          </a:xfrm>
        </p:spPr>
        <p:txBody>
          <a:bodyPr/>
          <a:lstStyle>
            <a:lvl1pPr algn="r">
              <a:defRPr/>
            </a:lvl1pPr>
          </a:lstStyle>
          <a:p>
            <a:fld id="{90FB1247-EF23-4B88-8BDA-71F359827C1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Content Placeholder 2"/>
          <p:cNvSpPr>
            <a:spLocks noGrp="1"/>
          </p:cNvSpPr>
          <p:nvPr>
            <p:ph idx="22"/>
          </p:nvPr>
        </p:nvSpPr>
        <p:spPr>
          <a:xfrm>
            <a:off x="3355146" y="1037743"/>
            <a:ext cx="5607636" cy="500022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>
                <a:solidFill>
                  <a:srgbClr val="404040"/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 sz="2200" b="1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2000" b="1">
                <a:solidFill>
                  <a:srgbClr val="C00000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 sz="1800" b="1">
                <a:solidFill>
                  <a:schemeClr val="accent2">
                    <a:lumMod val="75000"/>
                  </a:schemeClr>
                </a:solidFill>
              </a:defRPr>
            </a:lvl4pPr>
            <a:lvl5pPr marL="2057400" indent="-228600">
              <a:buFont typeface="Arial"/>
              <a:buChar char="•"/>
              <a:defRPr sz="1600" b="1"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01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E7D31405-CEDF-8340-98E2-2B5B3737C4B5}" type="datetime1">
              <a:rPr lang="en-US" smtClean="0"/>
              <a:t>10/17/17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0421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fi-FI" smtClean="0"/>
              <a:t>Paul Derwent | Status of ICR</a:t>
            </a:r>
            <a:endParaRPr lang="en-US" b="1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450013" y="4477484"/>
            <a:ext cx="1076325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15900" y="6258863"/>
            <a:ext cx="8699500" cy="197990"/>
            <a:chOff x="600217" y="6258863"/>
            <a:chExt cx="8297721" cy="18884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600217" y="6357936"/>
              <a:ext cx="7190785" cy="0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6" descr="FermiLogo_RGB_NALBlue.png"/>
            <p:cNvPicPr>
              <a:picLocks noChangeAspect="1"/>
            </p:cNvPicPr>
            <p:nvPr userDrawn="1"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58863"/>
              <a:ext cx="1044157" cy="188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04" r:id="rId2"/>
    <p:sldLayoutId id="2147484105" r:id="rId3"/>
    <p:sldLayoutId id="2147484120" r:id="rId4"/>
    <p:sldLayoutId id="2147484103" r:id="rId5"/>
    <p:sldLayoutId id="2147484122" r:id="rId6"/>
    <p:sldLayoutId id="2147484116" r:id="rId7"/>
    <p:sldLayoutId id="2147484124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Paul Derwent</a:t>
            </a:r>
          </a:p>
          <a:p>
            <a:r>
              <a:rPr lang="en-US" dirty="0" smtClean="0"/>
              <a:t>PIP-II PMG</a:t>
            </a:r>
          </a:p>
          <a:p>
            <a:r>
              <a:rPr lang="en-US" dirty="0" smtClean="0"/>
              <a:t>18 October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Status of ICR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21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770562"/>
            <a:ext cx="8672513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Kicked off week of October 2</a:t>
            </a:r>
          </a:p>
          <a:p>
            <a:pPr lvl="1"/>
            <a:r>
              <a:rPr lang="en-US" dirty="0" smtClean="0"/>
              <a:t>Michael </a:t>
            </a:r>
            <a:r>
              <a:rPr lang="en-US" dirty="0" err="1" smtClean="0"/>
              <a:t>Fenn</a:t>
            </a:r>
            <a:r>
              <a:rPr lang="en-US" dirty="0" smtClean="0"/>
              <a:t> (DOE/OPM) is lead</a:t>
            </a:r>
          </a:p>
          <a:p>
            <a:pPr lvl="1"/>
            <a:r>
              <a:rPr lang="en-US" dirty="0" smtClean="0"/>
              <a:t>Adam Bihary (DOE/FSO) is Point of Contact between review team and project team</a:t>
            </a:r>
          </a:p>
          <a:p>
            <a:pPr lvl="1"/>
            <a:r>
              <a:rPr lang="en-US" dirty="0" smtClean="0"/>
              <a:t>Paul Derwent is project POC</a:t>
            </a:r>
          </a:p>
          <a:p>
            <a:endParaRPr lang="en-US" dirty="0"/>
          </a:p>
          <a:p>
            <a:r>
              <a:rPr lang="en-US" dirty="0" smtClean="0"/>
              <a:t>List of documents requested to be available at the start</a:t>
            </a:r>
          </a:p>
          <a:p>
            <a:endParaRPr lang="en-US" dirty="0" smtClean="0"/>
          </a:p>
          <a:p>
            <a:r>
              <a:rPr lang="en-US" dirty="0" smtClean="0"/>
              <a:t>Created a web site dedicated to ICR documents</a:t>
            </a:r>
          </a:p>
          <a:p>
            <a:pPr lvl="1"/>
            <a:r>
              <a:rPr lang="en-US" dirty="0" smtClean="0"/>
              <a:t>Requests for additional documents/information</a:t>
            </a:r>
          </a:p>
          <a:p>
            <a:pPr lvl="1"/>
            <a:endParaRPr lang="en-US" dirty="0"/>
          </a:p>
          <a:p>
            <a:r>
              <a:rPr lang="en-US" dirty="0" smtClean="0"/>
              <a:t>On site review 4-7 December</a:t>
            </a:r>
          </a:p>
          <a:p>
            <a:pPr lvl="1"/>
            <a:r>
              <a:rPr lang="en-US" dirty="0" smtClean="0"/>
              <a:t>Overview presentations </a:t>
            </a:r>
          </a:p>
          <a:p>
            <a:pPr lvl="1"/>
            <a:r>
              <a:rPr lang="en-US" dirty="0" smtClean="0"/>
              <a:t>Drill Downs in agreed upon areas</a:t>
            </a:r>
          </a:p>
          <a:p>
            <a:pPr lvl="1"/>
            <a:r>
              <a:rPr lang="en-US" dirty="0" smtClean="0"/>
              <a:t>Closeout report</a:t>
            </a:r>
          </a:p>
          <a:p>
            <a:r>
              <a:rPr lang="en-US" dirty="0" smtClean="0"/>
              <a:t>Final Report February/March time frame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Cost Review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A694D397-61F5-9B49-A85C-F09623B5F0E8}" type="datetime1">
              <a:rPr lang="en-US" smtClean="0"/>
              <a:t>10/17/17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Paul Derwent | Status of ICR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752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763115" y="971551"/>
          <a:ext cx="5603483" cy="5059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6007"/>
                <a:gridCol w="773883"/>
                <a:gridCol w="1583593"/>
              </a:tblGrid>
              <a:tr h="3436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Description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Required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Notes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</a:tr>
              <a:tr h="338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CD-0 Documents (e.g., Mission Need Statement, Approval of Mission Need)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u="none" strike="noStrike">
                          <a:effectLst/>
                        </a:rPr>
                        <a:t> </a:t>
                      </a:r>
                      <a:endParaRPr lang="sk-SK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</a:tr>
              <a:tr h="2004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Mission Need Statement, signed copy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286379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u="none" strike="noStrike">
                          <a:effectLst/>
                        </a:rPr>
                        <a:t> </a:t>
                      </a:r>
                      <a:endParaRPr lang="sk-SK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</a:tr>
              <a:tr h="2052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Program Requirements Document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286379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 the MNS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</a:tr>
              <a:tr h="2004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System requirements document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286379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Yes, If used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see the FRS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</a:tr>
              <a:tr h="2004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Conceptual Design Report to include: 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u="none" strike="noStrike">
                          <a:effectLst/>
                        </a:rPr>
                        <a:t> </a:t>
                      </a:r>
                      <a:endParaRPr lang="sk-SK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</a:tr>
              <a:tr h="3555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Alternative Analysis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286379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AoA Document &amp; Selection Memo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</a:tr>
              <a:tr h="2052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Life-Cycle Cost Analysis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572758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u="none" strike="noStrike">
                          <a:effectLst/>
                        </a:rPr>
                        <a:t> </a:t>
                      </a:r>
                      <a:endParaRPr lang="sk-SK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 the AS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</a:tr>
              <a:tr h="2004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Evaluation Criteria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572758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u="none" strike="noStrike">
                          <a:effectLst/>
                        </a:rPr>
                        <a:t> </a:t>
                      </a:r>
                      <a:endParaRPr lang="sk-SK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see AoA Document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</a:tr>
              <a:tr h="2004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Hazard Analysis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286379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PHAR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</a:tr>
              <a:tr h="4343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NEPA Documentation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286379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EENF &amp; NEPA Determination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</a:tr>
              <a:tr h="2004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Project Execution Plan / Project Management Plan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u="none" strike="noStrike">
                          <a:effectLst/>
                        </a:rPr>
                        <a:t> </a:t>
                      </a:r>
                      <a:endParaRPr lang="sk-SK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</a:tr>
              <a:tr h="3603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Project Schedule (Critical Path/Near Critical Path Schedule - resource loaded)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Technically limited by 10/2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</a:tr>
              <a:tr h="2052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Cost Estimate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in progress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</a:tr>
              <a:tr h="2052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         Contingency &amp; Cost Range determinations</a:t>
                      </a:r>
                      <a:endParaRPr lang="en-US" sz="800" b="0" i="0" u="none" strike="noStrike"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5727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u="none" strike="noStrike">
                          <a:effectLst/>
                        </a:rPr>
                        <a:t> </a:t>
                      </a:r>
                      <a:endParaRPr lang="sk-SK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</a:tr>
              <a:tr h="3722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Cost and schedule basis documents, including assumptions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BOE's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</a:tr>
              <a:tr h="3770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            Assumptions Document &amp; Lab Interface Documents</a:t>
                      </a:r>
                      <a:endParaRPr lang="en-US" sz="800" b="0" i="0" u="none" strike="noStrike"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u="none" strike="noStrike">
                          <a:effectLst/>
                        </a:rPr>
                        <a:t> </a:t>
                      </a:r>
                      <a:endParaRPr lang="sk-SK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Lab Interface documents in work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</a:tr>
              <a:tr h="453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Risk Analysis Report, Risk Management Plan, Risk Register for both Federal and Contractor Risk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RMP &amp; Risk Register complete, and Risk analysis pending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46" marR="9546" marT="9546" marB="0"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C87BB8D4-819A-E84F-9316-AD9089C01168}" type="datetime1">
              <a:rPr lang="en-US" smtClean="0"/>
              <a:t>10/17/17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Paul Derwent | Status of ICR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8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2058657" y="971550"/>
          <a:ext cx="5012398" cy="50593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3601"/>
                <a:gridCol w="692249"/>
                <a:gridCol w="1416548"/>
              </a:tblGrid>
              <a:tr h="1750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Acquisition Strategy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Yes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u="none" strike="noStrike">
                          <a:effectLst/>
                        </a:rPr>
                        <a:t> </a:t>
                      </a:r>
                      <a:endParaRPr lang="sk-SK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</a:tr>
              <a:tr h="1750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Acquisition Plan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If Complete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700" u="none" strike="noStrike">
                          <a:effectLst/>
                        </a:rPr>
                        <a:t>N/A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</a:tr>
              <a:tr h="4867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Civil / Structural / Architectural Plans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If available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u="none" strike="noStrike">
                          <a:effectLst/>
                        </a:rPr>
                        <a:t> </a:t>
                      </a:r>
                      <a:endParaRPr lang="sk-SK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</a:tr>
              <a:tr h="5635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P&amp;IDs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256170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If available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N/A at this time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</a:tr>
              <a:tr h="1793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Plot Plans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256170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If available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u="none" strike="noStrike">
                          <a:effectLst/>
                        </a:rPr>
                        <a:t> </a:t>
                      </a:r>
                      <a:endParaRPr lang="sk-SK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</a:tr>
              <a:tr h="2198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Heat and Mass Balance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256170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If available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700" u="none" strike="noStrike">
                          <a:effectLst/>
                        </a:rPr>
                        <a:t>N/A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</a:tr>
              <a:tr h="426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Cost estimate backup, including vendor quotations, parametric formulas, engineering calculations, and historical costs.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Yes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in the BOE's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</a:tr>
              <a:tr h="7172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Proposed Code of Record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Yes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700" u="none" strike="noStrike">
                          <a:effectLst/>
                        </a:rPr>
                        <a:t>N/A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</a:tr>
              <a:tr h="1793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WBS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Yes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700" u="none" strike="noStrike">
                          <a:effectLst/>
                        </a:rPr>
                        <a:t> </a:t>
                      </a:r>
                      <a:endParaRPr lang="sk-SK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</a:tr>
              <a:tr h="311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WBS Dictionary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Yes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Yes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</a:tr>
              <a:tr h="369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Constraints for each work package or activity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Yes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See Assumptions Doc &amp; BOEs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</a:tr>
              <a:tr h="1793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Summary project milestone schedule  and CD Strategy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Yes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PPEP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</a:tr>
              <a:tr h="1793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Design Review Reports and comment resolutions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Yes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P2MAC Review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</a:tr>
              <a:tr h="1793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Constructability Reviews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If available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N/A at this time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</a:tr>
              <a:tr h="1793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Value Management Plan / Value Engineering Report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Yes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see PPEP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</a:tr>
              <a:tr h="1793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Project Data Sheets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Yes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N/A at this time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</a:tr>
              <a:tr h="1793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Proposed Project Funding Profile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Yes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PPEP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</a:tr>
              <a:tr h="1793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Regulatory Agreement Documentation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Yes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700" u="none" strike="noStrike" dirty="0" err="1">
                          <a:effectLst/>
                        </a:rPr>
                        <a:t>N</a:t>
                      </a:r>
                      <a:r>
                        <a:rPr lang="mr-IN" sz="700" u="none" strike="noStrike" dirty="0">
                          <a:effectLst/>
                        </a:rPr>
                        <a:t>/</a:t>
                      </a:r>
                      <a:r>
                        <a:rPr lang="mr-IN" sz="700" u="none" strike="noStrike" dirty="0" err="1">
                          <a:effectLst/>
                        </a:rPr>
                        <a:t>A</a:t>
                      </a:r>
                      <a:endParaRPr lang="mr-IN" sz="7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539" marR="8539" marT="8539" marB="0"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D3AD64AD-AD3D-BB4D-B827-1E17D8C24C03}" type="datetime1">
              <a:rPr lang="en-US" smtClean="0"/>
              <a:t>10/17/17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Paul Derwent | Status of ICR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188671"/>
              </p:ext>
            </p:extLst>
          </p:nvPr>
        </p:nvGraphicFramePr>
        <p:xfrm>
          <a:off x="2020784" y="758828"/>
          <a:ext cx="5102432" cy="226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5756"/>
                <a:gridCol w="704684"/>
                <a:gridCol w="1441992"/>
              </a:tblGrid>
              <a:tr h="2054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Description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Required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Notes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649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8436755"/>
              </p:ext>
            </p:extLst>
          </p:nvPr>
        </p:nvGraphicFramePr>
        <p:xfrm>
          <a:off x="2020784" y="984888"/>
          <a:ext cx="5102432" cy="3628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5756"/>
                <a:gridCol w="704684"/>
                <a:gridCol w="1441992"/>
              </a:tblGrid>
              <a:tr h="482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Conceptual Safety Design Report identifying significant project risk and safety features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PHAR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Preliminary Security Vulnerability Assessment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If available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482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Start-up Testing and Turnover planning documents and other operational readiness plans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If available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 at this time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482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Federal and Contractor organization charts and staffing plans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PPEP and PMP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Overhead, Fee, Fringe Agreements/Plans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Guidance From FRA Finance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Tailoring Strategy (if required)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PPEP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6032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Lessons Learned that support Estimate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As applied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Presentation at ICR Face to Face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P6 Schedule (native &amp; pdf)</a:t>
                      </a:r>
                      <a:endParaRPr lang="en-US" sz="1100" b="0" i="0" u="none" strike="noStrike"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Technically limited by 10/2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Milestone Chart </a:t>
                      </a:r>
                      <a:endParaRPr lang="en-US" sz="1100" b="0" i="0" u="none" strike="noStrike"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Technically limited by 10/2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A4714186-D8D8-B640-A737-0EAC651DA261}" type="datetime1">
              <a:rPr lang="en-US" smtClean="0"/>
              <a:t>10/17/17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Paul Derwent | Status of ICR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606412"/>
              </p:ext>
            </p:extLst>
          </p:nvPr>
        </p:nvGraphicFramePr>
        <p:xfrm>
          <a:off x="2020784" y="758828"/>
          <a:ext cx="5102432" cy="226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5756"/>
                <a:gridCol w="704684"/>
                <a:gridCol w="1441992"/>
              </a:tblGrid>
              <a:tr h="2054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Description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Required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Notes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062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189" y="-16540"/>
            <a:ext cx="6164212" cy="675803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09D63828-3CEC-8341-8EDA-D17E619E7A17}" type="datetime1">
              <a:rPr lang="en-US" smtClean="0"/>
              <a:t>10/17/17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Paul Derwent | Status of ICR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419560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_PPT_0908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4258</TotalTime>
  <Words>533</Words>
  <Application>Microsoft Macintosh PowerPoint</Application>
  <PresentationFormat>On-screen Show (4:3)</PresentationFormat>
  <Paragraphs>177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Calibri</vt:lpstr>
      <vt:lpstr>Geneva</vt:lpstr>
      <vt:lpstr>Helvetica</vt:lpstr>
      <vt:lpstr>Mangal</vt:lpstr>
      <vt:lpstr>ＭＳ Ｐゴシック</vt:lpstr>
      <vt:lpstr>Wingdings</vt:lpstr>
      <vt:lpstr>Arial</vt:lpstr>
      <vt:lpstr>Fermilab_PPT_090815</vt:lpstr>
      <vt:lpstr>PowerPoint Presentation</vt:lpstr>
      <vt:lpstr>Independent Cost Review</vt:lpstr>
      <vt:lpstr>PowerPoint Presentation</vt:lpstr>
      <vt:lpstr>PowerPoint Presentation</vt:lpstr>
      <vt:lpstr>PowerPoint Presentation</vt:lpstr>
      <vt:lpstr>PowerPoint Presentation</vt:lpstr>
    </vt:vector>
  </TitlesOfParts>
  <Company>Sandbox Studio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D. Holmes x3988,3211 05964N</dc:creator>
  <cp:lastModifiedBy>Paul Derwent</cp:lastModifiedBy>
  <cp:revision>220</cp:revision>
  <cp:lastPrinted>2014-01-20T19:40:21Z</cp:lastPrinted>
  <dcterms:created xsi:type="dcterms:W3CDTF">2016-07-25T19:56:26Z</dcterms:created>
  <dcterms:modified xsi:type="dcterms:W3CDTF">2017-10-17T21:09:48Z</dcterms:modified>
</cp:coreProperties>
</file>