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6" r:id="rId5"/>
    <p:sldId id="328" r:id="rId6"/>
    <p:sldId id="335" r:id="rId7"/>
    <p:sldId id="336" r:id="rId8"/>
    <p:sldId id="330" r:id="rId9"/>
    <p:sldId id="331" r:id="rId10"/>
    <p:sldId id="332" r:id="rId11"/>
    <p:sldId id="333" r:id="rId12"/>
    <p:sldId id="337" r:id="rId13"/>
    <p:sldId id="334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3655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688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174">
          <p15:clr>
            <a:srgbClr val="A4A3A4"/>
          </p15:clr>
        </p15:guide>
        <p15:guide id="7" orient="horz" pos="128">
          <p15:clr>
            <a:srgbClr val="A4A3A4"/>
          </p15:clr>
        </p15:guide>
        <p15:guide id="8" pos="5621">
          <p15:clr>
            <a:srgbClr val="A4A3A4"/>
          </p15:clr>
        </p15:guide>
        <p15:guide id="9" pos="136">
          <p15:clr>
            <a:srgbClr val="A4A3A4"/>
          </p15:clr>
        </p15:guide>
        <p15:guide id="10" pos="589">
          <p15:clr>
            <a:srgbClr val="A4A3A4"/>
          </p15:clr>
        </p15:guide>
        <p15:guide id="11" pos="3572">
          <p15:clr>
            <a:srgbClr val="A4A3A4"/>
          </p15:clr>
        </p15:guide>
        <p15:guide id="12" pos="5163">
          <p15:clr>
            <a:srgbClr val="A4A3A4"/>
          </p15:clr>
        </p15:guide>
        <p15:guide id="13" pos="4632">
          <p15:clr>
            <a:srgbClr val="A4A3A4"/>
          </p15:clr>
        </p15:guide>
        <p15:guide id="14" pos="4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4E4E4E"/>
    <a:srgbClr val="404040"/>
    <a:srgbClr val="004C97"/>
    <a:srgbClr val="63666A"/>
    <a:srgbClr val="99D6EA"/>
    <a:srgbClr val="505050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3" autoAdjust="0"/>
    <p:restoredTop sz="94660"/>
  </p:normalViewPr>
  <p:slideViewPr>
    <p:cSldViewPr snapToGrid="0" snapToObjects="1" showGuides="1">
      <p:cViewPr varScale="1">
        <p:scale>
          <a:sx n="100" d="100"/>
          <a:sy n="100" d="100"/>
        </p:scale>
        <p:origin x="606" y="48"/>
      </p:cViewPr>
      <p:guideLst>
        <p:guide orient="horz" pos="4142"/>
        <p:guide orient="horz" pos="3655"/>
        <p:guide orient="horz" pos="1698"/>
        <p:guide orient="horz" pos="688"/>
        <p:guide orient="horz" pos="2790"/>
        <p:guide orient="horz" pos="174"/>
        <p:guide orient="horz" pos="128"/>
        <p:guide pos="5621"/>
        <p:guide pos="136"/>
        <p:guide pos="589"/>
        <p:guide pos="3572"/>
        <p:guide pos="5163"/>
        <p:guide pos="4632"/>
        <p:guide pos="4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make</a:t>
            </a:r>
            <a:r>
              <a:rPr lang="en-US" baseline="0" dirty="0"/>
              <a:t> numbers consistent.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1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19" y="4963772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670218" y="5977379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8" y="3951841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70218" y="5236572"/>
            <a:ext cx="3143723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Helvetica"/>
                <a:cs typeface="Helvetica"/>
              </a:rPr>
              <a:t>In partnership with: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  India Institutes 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Fermilab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Collaboration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  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Istituto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Nazionale di 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Fisica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Nucleare</a:t>
            </a:r>
            <a:endParaRPr lang="en-US" sz="1200" kern="1200" baseline="0" dirty="0">
              <a:solidFill>
                <a:schemeClr val="tx1"/>
              </a:solidFill>
              <a:latin typeface="Helvetica"/>
              <a:ea typeface="Geneva" charset="0"/>
              <a:cs typeface="Helvetica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   Science and Technology Facilities Council   </a:t>
            </a:r>
          </a:p>
          <a:p>
            <a:endParaRPr lang="en-US" dirty="0"/>
          </a:p>
        </p:txBody>
      </p:sp>
      <p:pic>
        <p:nvPicPr>
          <p:cNvPr id="33" name="Picture 32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88917"/>
            <a:ext cx="9010786" cy="3018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" y="874754"/>
            <a:ext cx="9161762" cy="306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2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8600" y="6315146"/>
            <a:ext cx="8677275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6" y="6495482"/>
            <a:ext cx="8097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492" y="6495482"/>
            <a:ext cx="5541561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860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8797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0" y="1043694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87970" y="1043694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1" y="6495482"/>
            <a:ext cx="5538537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05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1043694"/>
            <a:ext cx="5347605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495482"/>
            <a:ext cx="5538537" cy="242873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686800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42873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64DF0CCB-7EA3-7341-A46D-36EC5E85E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4073" y="465691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1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37285"/>
          </a:xfrm>
        </p:spPr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468311"/>
            <a:ext cx="8675688" cy="568486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1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530601" y="6495482"/>
            <a:ext cx="5538537" cy="242873"/>
          </a:xfrm>
        </p:spPr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1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463790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93" y="6355909"/>
            <a:ext cx="919915" cy="50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6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1200"/>
              </a:spcBef>
              <a:defRPr sz="2400">
                <a:solidFill>
                  <a:srgbClr val="505050"/>
                </a:solidFill>
              </a:defRPr>
            </a:lvl1pPr>
            <a:lvl2pPr>
              <a:spcBef>
                <a:spcPts val="200"/>
              </a:spcBef>
              <a:defRPr sz="2200">
                <a:solidFill>
                  <a:schemeClr val="tx2"/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rgbClr val="006600"/>
                </a:solidFill>
              </a:defRPr>
            </a:lvl3pPr>
            <a:lvl4pPr>
              <a:spcBef>
                <a:spcPts val="0"/>
              </a:spcBef>
              <a:defRPr sz="1800">
                <a:solidFill>
                  <a:srgbClr val="505050"/>
                </a:solidFill>
              </a:defRPr>
            </a:lvl4pPr>
            <a:lvl5pPr marL="2057400" indent="-228600">
              <a:spcBef>
                <a:spcPts val="0"/>
              </a:spcBef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98" y="6441831"/>
            <a:ext cx="763802" cy="4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6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1" y="6495482"/>
            <a:ext cx="7367337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4800" y="6315146"/>
            <a:ext cx="8704708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5"/>
          <p:cNvSpPr txBox="1">
            <a:spLocks/>
          </p:cNvSpPr>
          <p:nvPr/>
        </p:nvSpPr>
        <p:spPr>
          <a:xfrm>
            <a:off x="381001" y="6667500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004C97"/>
                </a:solidFill>
                <a:latin typeface="Helvetica" charset="0"/>
                <a:ea typeface="Geneva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209721" y="136401"/>
            <a:ext cx="8723157" cy="197990"/>
            <a:chOff x="577653" y="6258863"/>
            <a:chExt cx="8320285" cy="18884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577653" y="6351018"/>
              <a:ext cx="7213350" cy="6918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6" descr="FermiLogo_RGB_NALBlue.png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98" r:id="rId2"/>
    <p:sldLayoutId id="2147484099" r:id="rId3"/>
    <p:sldLayoutId id="2147484100" r:id="rId4"/>
    <p:sldLayoutId id="2147484101" r:id="rId5"/>
    <p:sldLayoutId id="2147484121" r:id="rId6"/>
    <p:sldLayoutId id="2147484113" r:id="rId7"/>
    <p:sldLayoutId id="2147484122" r:id="rId8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9719" y="5004021"/>
            <a:ext cx="4941110" cy="1529241"/>
          </a:xfrm>
        </p:spPr>
        <p:txBody>
          <a:bodyPr/>
          <a:lstStyle/>
          <a:p>
            <a:r>
              <a:rPr lang="en-US" dirty="0"/>
              <a:t>Steve Holmes</a:t>
            </a:r>
          </a:p>
          <a:p>
            <a:r>
              <a:rPr lang="en-US" dirty="0"/>
              <a:t>PIP-II PMG</a:t>
            </a:r>
          </a:p>
          <a:p>
            <a:r>
              <a:rPr lang="en-US" dirty="0"/>
              <a:t>18 Oct 2017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Director’s Review Post Mortem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2506810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2100-5A2E-45DA-B48A-BCD710486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1A18E-9E51-46BB-9A7E-360F8D097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timeline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20B6A-3CCE-40EF-9C8C-82619AE4C52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26627-CC9F-48DE-82DA-192897750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8A274-B259-4445-AC12-7E556F012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CD65-54C5-450E-A735-B787091C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Director’s Review Major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A1FA8-FE17-42AD-B169-0DA5A093B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2311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Review showed considerable progress since the DOE IPR from November 2016</a:t>
            </a:r>
          </a:p>
          <a:p>
            <a:r>
              <a:rPr lang="en-US" dirty="0"/>
              <a:t>How to mitigate risk associated with partner deliverables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Credibility of partner deliverables milestones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QA</a:t>
            </a:r>
          </a:p>
          <a:p>
            <a:r>
              <a:rPr lang="en-US" dirty="0"/>
              <a:t>Re-evaluate strategy on power testing of fraction of CMs</a:t>
            </a:r>
          </a:p>
          <a:p>
            <a:r>
              <a:rPr lang="en-US" dirty="0"/>
              <a:t>Speakers appear more comfortable talking about technical achievements and plans, than costs and schedules</a:t>
            </a:r>
          </a:p>
          <a:p>
            <a:pPr lvl="1"/>
            <a:r>
              <a:rPr lang="en-US" dirty="0"/>
              <a:t>L3Ms need to “own” their scope, costs, and schedules</a:t>
            </a:r>
          </a:p>
          <a:p>
            <a:r>
              <a:rPr lang="en-US" dirty="0"/>
              <a:t>Too many talks in the </a:t>
            </a:r>
            <a:r>
              <a:rPr lang="en-US" dirty="0" err="1"/>
              <a:t>Linac</a:t>
            </a:r>
            <a:r>
              <a:rPr lang="en-US" dirty="0"/>
              <a:t> systems and installation breakout</a:t>
            </a:r>
          </a:p>
          <a:p>
            <a:r>
              <a:rPr lang="en-US" dirty="0"/>
              <a:t>BOEs and P6 not completely consistent</a:t>
            </a:r>
          </a:p>
          <a:p>
            <a:r>
              <a:rPr lang="en-US" dirty="0"/>
              <a:t>Lack of (M&amp;S) backup in BOEs</a:t>
            </a:r>
          </a:p>
          <a:p>
            <a:r>
              <a:rPr lang="en-US" dirty="0"/>
              <a:t>TPC Point Estimate: $648M</a:t>
            </a:r>
          </a:p>
          <a:p>
            <a:r>
              <a:rPr lang="en-US" dirty="0"/>
              <a:t>UCR: $771M</a:t>
            </a:r>
          </a:p>
          <a:p>
            <a:r>
              <a:rPr lang="en-US" dirty="0"/>
              <a:t>UCR after adding MI/RR and subtracting UK: $725-745M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B6A52-4C1D-441D-8124-759EFB47E7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52FB6-D358-4B6F-889F-CCACD67B8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PIP-II PMG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438DE-43D8-48C8-A9B7-4268DD2AF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48C009B-CB69-E04A-B9B3-34B26D69E9C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9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826" y="1112860"/>
            <a:ext cx="3791165" cy="4816302"/>
          </a:xfrm>
        </p:spPr>
        <p:txBody>
          <a:bodyPr/>
          <a:lstStyle/>
          <a:p>
            <a:r>
              <a:rPr lang="en-US" dirty="0"/>
              <a:t>Paul’s presentation established a project definition of 25-40% </a:t>
            </a:r>
          </a:p>
          <a:p>
            <a:pPr lvl="1"/>
            <a:r>
              <a:rPr lang="en-US" sz="2400" dirty="0">
                <a:solidFill>
                  <a:srgbClr val="505050"/>
                </a:solidFill>
                <a:ea typeface="Geneva" charset="0"/>
              </a:rPr>
              <a:t>Lower range</a:t>
            </a:r>
          </a:p>
          <a:p>
            <a:pPr marL="914400" lvl="2" indent="0">
              <a:buNone/>
            </a:pPr>
            <a:r>
              <a:rPr lang="en-US" sz="2400" dirty="0">
                <a:solidFill>
                  <a:srgbClr val="505050"/>
                </a:solidFill>
                <a:ea typeface="Geneva" charset="0"/>
              </a:rPr>
              <a:t>- (10 </a:t>
            </a:r>
            <a:r>
              <a:rPr lang="mr-IN" sz="2400" dirty="0">
                <a:solidFill>
                  <a:srgbClr val="505050"/>
                </a:solidFill>
                <a:ea typeface="Geneva" charset="0"/>
              </a:rPr>
              <a:t>–</a:t>
            </a:r>
            <a:r>
              <a:rPr lang="en-US" sz="2400" dirty="0">
                <a:solidFill>
                  <a:srgbClr val="505050"/>
                </a:solidFill>
                <a:ea typeface="Geneva" charset="0"/>
              </a:rPr>
              <a:t> 18%)</a:t>
            </a:r>
          </a:p>
          <a:p>
            <a:pPr lvl="1"/>
            <a:r>
              <a:rPr lang="en-US" sz="2400" dirty="0">
                <a:solidFill>
                  <a:srgbClr val="505050"/>
                </a:solidFill>
                <a:ea typeface="Geneva" charset="0"/>
              </a:rPr>
              <a:t>Upper range</a:t>
            </a:r>
          </a:p>
          <a:p>
            <a:pPr marL="914400" lvl="2" indent="0">
              <a:buNone/>
            </a:pPr>
            <a:r>
              <a:rPr lang="en-US" sz="2400" dirty="0">
                <a:solidFill>
                  <a:srgbClr val="505050"/>
                </a:solidFill>
                <a:ea typeface="Geneva" charset="0"/>
              </a:rPr>
              <a:t>+ (20 </a:t>
            </a:r>
            <a:r>
              <a:rPr lang="mr-IN" sz="2400" dirty="0">
                <a:solidFill>
                  <a:srgbClr val="505050"/>
                </a:solidFill>
                <a:ea typeface="Geneva" charset="0"/>
              </a:rPr>
              <a:t>–</a:t>
            </a:r>
            <a:r>
              <a:rPr lang="en-US" sz="2400" dirty="0">
                <a:solidFill>
                  <a:srgbClr val="505050"/>
                </a:solidFill>
                <a:ea typeface="Geneva" charset="0"/>
              </a:rPr>
              <a:t> 25%)</a:t>
            </a:r>
          </a:p>
          <a:p>
            <a:pPr lvl="1"/>
            <a:r>
              <a:rPr lang="en-US" sz="2400" b="1" dirty="0">
                <a:solidFill>
                  <a:srgbClr val="505050"/>
                </a:solidFill>
                <a:ea typeface="Geneva" charset="0"/>
              </a:rPr>
              <a:t>Suggest -10%, +20%</a:t>
            </a:r>
          </a:p>
          <a:p>
            <a:r>
              <a:rPr lang="en-US" dirty="0"/>
              <a:t>Point Estimate </a:t>
            </a:r>
            <a:r>
              <a:rPr lang="en-US" b="1" dirty="0"/>
              <a:t>$648M</a:t>
            </a:r>
          </a:p>
          <a:p>
            <a:r>
              <a:rPr lang="en-US" dirty="0"/>
              <a:t>Cost Range</a:t>
            </a:r>
          </a:p>
          <a:p>
            <a:pPr marL="339725" indent="0">
              <a:spcBef>
                <a:spcPts val="600"/>
              </a:spcBef>
              <a:buNone/>
            </a:pPr>
            <a:r>
              <a:rPr lang="en-US" b="1" dirty="0"/>
              <a:t>$586M - </a:t>
            </a:r>
            <a:r>
              <a:rPr lang="en-US" b="1" dirty="0">
                <a:solidFill>
                  <a:schemeClr val="accent6"/>
                </a:solidFill>
              </a:rPr>
              <a:t>$771M (20%)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marL="339725" indent="0">
              <a:buNone/>
            </a:pP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2"/>
            <a:ext cx="783748" cy="242873"/>
          </a:xfrm>
        </p:spPr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2521" y="6504213"/>
            <a:ext cx="6262118" cy="242873"/>
          </a:xfrm>
        </p:spPr>
        <p:txBody>
          <a:bodyPr/>
          <a:lstStyle/>
          <a:p>
            <a:pPr>
              <a:defRPr/>
            </a:pPr>
            <a:r>
              <a:rPr lang="fi-FI"/>
              <a:t>PIP-II PMG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890991" y="853198"/>
            <a:ext cx="5024409" cy="5306602"/>
            <a:chOff x="3539712" y="847930"/>
            <a:chExt cx="5024409" cy="530660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712" y="847930"/>
              <a:ext cx="5024409" cy="5306602"/>
            </a:xfrm>
            <a:prstGeom prst="rect">
              <a:avLst/>
            </a:prstGeom>
          </p:spPr>
        </p:pic>
        <p:sp>
          <p:nvSpPr>
            <p:cNvPr id="9" name="Trapezoid 8"/>
            <p:cNvSpPr/>
            <p:nvPr/>
          </p:nvSpPr>
          <p:spPr>
            <a:xfrm rot="5400000">
              <a:off x="4921320" y="3544587"/>
              <a:ext cx="1119885" cy="647272"/>
            </a:xfrm>
            <a:prstGeom prst="trapezoid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435781" y="425321"/>
            <a:ext cx="1567543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Charge #2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35780" y="886986"/>
            <a:ext cx="1567543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Derwent</a:t>
            </a:r>
          </a:p>
        </p:txBody>
      </p:sp>
    </p:spTree>
    <p:extLst>
      <p:ext uri="{BB962C8B-B14F-4D97-AF65-F5344CB8AC3E}">
        <p14:creationId xmlns:p14="http://schemas.microsoft.com/office/powerpoint/2010/main" val="134496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Range w/Scope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Recycler and Main Injector Upgrades</a:t>
            </a:r>
          </a:p>
          <a:p>
            <a:pPr lvl="1"/>
            <a:r>
              <a:rPr lang="en-US" dirty="0"/>
              <a:t>BOEs exist and have been validated</a:t>
            </a:r>
          </a:p>
          <a:p>
            <a:pPr lvl="1"/>
            <a:r>
              <a:rPr lang="en-US" dirty="0"/>
              <a:t>TPC Point Estimate = $31M</a:t>
            </a:r>
          </a:p>
          <a:p>
            <a:pPr lvl="1"/>
            <a:r>
              <a:rPr lang="en-US" dirty="0"/>
              <a:t>TPC/UCR = $37M</a:t>
            </a:r>
          </a:p>
          <a:p>
            <a:r>
              <a:rPr lang="en-US" dirty="0"/>
              <a:t>UK/STFC contribution</a:t>
            </a:r>
          </a:p>
          <a:p>
            <a:pPr lvl="1"/>
            <a:r>
              <a:rPr lang="en-US" dirty="0"/>
              <a:t>Assumption is $28M in-kind in “European accounting”</a:t>
            </a:r>
          </a:p>
          <a:p>
            <a:pPr lvl="2"/>
            <a:r>
              <a:rPr lang="en-US" dirty="0"/>
              <a:t>i.e. does not include salaries</a:t>
            </a:r>
          </a:p>
          <a:p>
            <a:pPr lvl="1"/>
            <a:r>
              <a:rPr lang="en-US" dirty="0"/>
              <a:t>Highest priority is to deliver HB605 CM 2-4</a:t>
            </a:r>
          </a:p>
          <a:p>
            <a:pPr lvl="2"/>
            <a:r>
              <a:rPr lang="en-US" dirty="0"/>
              <a:t>M&amp;S against STFC account:  $5M</a:t>
            </a:r>
          </a:p>
          <a:p>
            <a:pPr lvl="2"/>
            <a:r>
              <a:rPr lang="en-US" dirty="0"/>
              <a:t>Savings to DOE (UCR metric): $18M </a:t>
            </a:r>
          </a:p>
          <a:p>
            <a:pPr lvl="1"/>
            <a:r>
              <a:rPr lang="en-US" dirty="0"/>
              <a:t>Balance to-be-discussed</a:t>
            </a:r>
          </a:p>
          <a:p>
            <a:pPr lvl="2"/>
            <a:r>
              <a:rPr lang="en-US" dirty="0"/>
              <a:t>Additional $23M of M&amp;S should translate to somewhere between $45 - $65M reduction in UCR</a:t>
            </a:r>
          </a:p>
          <a:p>
            <a:pPr lvl="1"/>
            <a:r>
              <a:rPr lang="en-US" dirty="0"/>
              <a:t>TPC/UCR = -$63M - -$83M </a:t>
            </a:r>
          </a:p>
          <a:p>
            <a:r>
              <a:rPr lang="en-US" dirty="0"/>
              <a:t>PIP-II TPC/UCR = $771M + $37 - $63-83M = $725M - $745M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35781" y="425321"/>
            <a:ext cx="1567543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Charge #2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35780" y="886986"/>
            <a:ext cx="1567543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Derwent</a:t>
            </a:r>
          </a:p>
        </p:txBody>
      </p:sp>
    </p:spTree>
    <p:extLst>
      <p:ext uri="{BB962C8B-B14F-4D97-AF65-F5344CB8AC3E}">
        <p14:creationId xmlns:p14="http://schemas.microsoft.com/office/powerpoint/2010/main" val="251009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D7F9C-4ABE-43DD-8DB6-3539ED892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ACF7-8BF9-4CA1-9820-06E693426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 Independent Cost Review (ICR) on-site visit is scheduled for Dec 5-7</a:t>
            </a:r>
          </a:p>
          <a:p>
            <a:pPr lvl="1"/>
            <a:r>
              <a:rPr lang="en-US" dirty="0"/>
              <a:t>Note this review has already been initiated (Oct 4)</a:t>
            </a:r>
          </a:p>
          <a:p>
            <a:pPr lvl="1"/>
            <a:r>
              <a:rPr lang="en-US" dirty="0"/>
              <a:t>On-site visit will be for purpose of conducting detailed drill-downs in selected areas</a:t>
            </a:r>
          </a:p>
          <a:p>
            <a:r>
              <a:rPr lang="en-US" dirty="0"/>
              <a:t>IIFC meeting is scheduled for Dec 7-8</a:t>
            </a:r>
          </a:p>
          <a:p>
            <a:r>
              <a:rPr lang="en-US" dirty="0"/>
              <a:t>DOE Independent Project Review (IPR) is scheduled for Dec 12-14</a:t>
            </a:r>
          </a:p>
          <a:p>
            <a:pPr lvl="1"/>
            <a:r>
              <a:rPr lang="en-US" dirty="0"/>
              <a:t>33 working days until talks are due to be posted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ED374-8D92-4410-B7DB-58976A79D8B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E57F8-E4ED-48ED-ADE8-AB4BE7840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81548-167C-445B-8C46-F585CD60D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2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7BA0-3DE6-4F48-9144-85B1C590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Steps/IPR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375A-5D52-459E-9132-16CB1FE32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the Director’s Review we would be in reasonably good shape for proceeding to a DOE Review in two months if the scope and funding profile were stable.</a:t>
            </a:r>
          </a:p>
          <a:p>
            <a:r>
              <a:rPr lang="en-US" dirty="0"/>
              <a:t>However, they are not. We need to:</a:t>
            </a:r>
          </a:p>
          <a:p>
            <a:r>
              <a:rPr lang="en-US" dirty="0"/>
              <a:t>Incorporate scope modifications</a:t>
            </a:r>
          </a:p>
          <a:p>
            <a:pPr lvl="1"/>
            <a:r>
              <a:rPr lang="en-US" dirty="0"/>
              <a:t>Add Recycler and Main Injector upgrades</a:t>
            </a:r>
          </a:p>
          <a:p>
            <a:pPr lvl="1"/>
            <a:r>
              <a:rPr lang="en-US" dirty="0"/>
              <a:t>Identify and remove potential UK deliverables</a:t>
            </a:r>
          </a:p>
          <a:p>
            <a:r>
              <a:rPr lang="en-US" dirty="0"/>
              <a:t>Adjust the P6 schedule to match the DOE-provided funding profile</a:t>
            </a:r>
          </a:p>
          <a:p>
            <a:pPr lvl="1"/>
            <a:r>
              <a:rPr lang="en-US" dirty="0"/>
              <a:t>Due next Monday</a:t>
            </a:r>
          </a:p>
          <a:p>
            <a:pPr lvl="1"/>
            <a:r>
              <a:rPr lang="en-US" dirty="0"/>
              <a:t>(We provided DOE with the funding profile corresponding to the current, technically limited, schedule on Oct 3)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D3D5-2FEE-41DA-9234-EAFDB0CA51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2E82-287D-4C14-904B-2761800E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517AF-05EF-4018-A416-7F0D313BF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3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7BA0-3DE6-4F48-9144-85B1C590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Steps/IPR Scope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375A-5D52-459E-9132-16CB1FE32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Adding Recycler and Main Injector upgrades should be straightforward</a:t>
            </a:r>
          </a:p>
          <a:p>
            <a:pPr lvl="1"/>
            <a:r>
              <a:rPr lang="en-US" dirty="0"/>
              <a:t>Reviewed/validated BOEs exists</a:t>
            </a:r>
          </a:p>
          <a:p>
            <a:pPr lvl="1"/>
            <a:r>
              <a:rPr lang="en-US" dirty="0"/>
              <a:t>Can be incorporated into P6 as planning packages</a:t>
            </a:r>
          </a:p>
          <a:p>
            <a:r>
              <a:rPr lang="en-US" dirty="0"/>
              <a:t>Identifying and removing UK deliverables is more complex</a:t>
            </a:r>
          </a:p>
          <a:p>
            <a:r>
              <a:rPr lang="en-US" dirty="0"/>
              <a:t>I would like to do this in a manner that avoids modification of BOEs and rework of P6</a:t>
            </a:r>
          </a:p>
          <a:p>
            <a:pPr lvl="1"/>
            <a:r>
              <a:rPr lang="en-US" dirty="0"/>
              <a:t>Discussed three options with OPPS and DOE. Preferred option:</a:t>
            </a:r>
          </a:p>
          <a:p>
            <a:pPr lvl="1"/>
            <a:r>
              <a:rPr lang="en-US" dirty="0"/>
              <a:t>Incorporate as a “below-the-line” subtraction to the P6-generated budget profile.</a:t>
            </a:r>
          </a:p>
          <a:p>
            <a:pPr lvl="1"/>
            <a:r>
              <a:rPr lang="en-US" dirty="0"/>
              <a:t>Document anticipated savings in a BOE-like document in </a:t>
            </a:r>
            <a:r>
              <a:rPr lang="en-US" dirty="0" err="1"/>
              <a:t>docdb</a:t>
            </a:r>
            <a:endParaRPr lang="en-US" dirty="0"/>
          </a:p>
          <a:p>
            <a:pPr lvl="1"/>
            <a:r>
              <a:rPr lang="en-US" dirty="0"/>
              <a:t>Awaiting feedback from DOE on whether this is acceptable</a:t>
            </a:r>
          </a:p>
          <a:p>
            <a:r>
              <a:rPr lang="en-US" dirty="0"/>
              <a:t>Teleconference with Peter </a:t>
            </a:r>
            <a:r>
              <a:rPr lang="en-US" dirty="0" err="1"/>
              <a:t>Mcintosh</a:t>
            </a:r>
            <a:r>
              <a:rPr lang="en-US" dirty="0"/>
              <a:t> (Daresbury) scheduled for Friday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D3D5-2FEE-41DA-9234-EAFDB0CA51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2E82-287D-4C14-904B-2761800E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517AF-05EF-4018-A416-7F0D313BF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7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7BA0-3DE6-4F48-9144-85B1C590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Steps/New Funding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375A-5D52-459E-9132-16CB1FE32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is to adopt to a new profile while minimizing delay in completing the project, i.e. minimize disruption to the critical path</a:t>
            </a:r>
          </a:p>
          <a:p>
            <a:pPr lvl="1"/>
            <a:r>
              <a:rPr lang="en-US" dirty="0"/>
              <a:t>~73% of tasks in P6 have float ≥1 year</a:t>
            </a:r>
          </a:p>
          <a:p>
            <a:pPr lvl="2"/>
            <a:r>
              <a:rPr lang="en-US" dirty="0"/>
              <a:t>Will look at delaying these first</a:t>
            </a:r>
          </a:p>
          <a:p>
            <a:pPr lvl="1"/>
            <a:r>
              <a:rPr lang="en-US" dirty="0"/>
              <a:t>Expect major delays in currently scheduled FY18 activities – we will work on these first</a:t>
            </a:r>
          </a:p>
          <a:p>
            <a:pPr lvl="2"/>
            <a:r>
              <a:rPr lang="en-US" dirty="0"/>
              <a:t>$14-20M vs $44M</a:t>
            </a:r>
          </a:p>
          <a:p>
            <a:pPr lvl="1"/>
            <a:r>
              <a:rPr lang="en-US" dirty="0"/>
              <a:t>Will work downstream from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D3D5-2FEE-41DA-9234-EAFDB0CA51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2E82-287D-4C14-904B-2761800E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517AF-05EF-4018-A416-7F0D313BF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7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7BA0-3DE6-4F48-9144-85B1C590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Steps/TPC Upper Cost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E375A-5D52-459E-9132-16CB1FE32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247222"/>
          </a:xfrm>
        </p:spPr>
        <p:txBody>
          <a:bodyPr/>
          <a:lstStyle/>
          <a:p>
            <a:r>
              <a:rPr lang="en-US" sz="2000" dirty="0"/>
              <a:t>Funding profile at the review (technically limited)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spcBef>
                <a:spcPts val="1200"/>
              </a:spcBef>
            </a:pPr>
            <a:r>
              <a:rPr lang="en-US" sz="2000" dirty="0"/>
              <a:t>We received the CD-1 funding profile from HEP on Monday (as promised)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sz="2000" dirty="0"/>
              <a:t>Note: Increases project duration by ~9 months and adds $80M in FY25-27</a:t>
            </a:r>
          </a:p>
          <a:p>
            <a:pPr lvl="1">
              <a:spcBef>
                <a:spcPts val="200"/>
              </a:spcBef>
            </a:pPr>
            <a:r>
              <a:rPr lang="en-US" sz="2000" dirty="0"/>
              <a:t>I do not believe it will be possible to defend an UCR&lt;$750M with this profile</a:t>
            </a:r>
          </a:p>
          <a:p>
            <a:pPr lvl="1">
              <a:spcBef>
                <a:spcPts val="200"/>
              </a:spcBef>
            </a:pPr>
            <a:r>
              <a:rPr lang="en-US" sz="2000" dirty="0"/>
              <a:t>May not be able to complete the work in early FY27 with this profile</a:t>
            </a:r>
          </a:p>
          <a:p>
            <a:pPr lvl="1">
              <a:spcBef>
                <a:spcPts val="200"/>
              </a:spcBef>
            </a:pP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D3D5-2FEE-41DA-9234-EAFDB0CA51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2E82-287D-4C14-904B-2761800E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PIP-II PMG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517AF-05EF-4018-A416-7F0D313BF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A2B11BC-0553-4E98-98E5-625FFBBB4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3732"/>
              </p:ext>
            </p:extLst>
          </p:nvPr>
        </p:nvGraphicFramePr>
        <p:xfrm>
          <a:off x="214309" y="3187262"/>
          <a:ext cx="8672513" cy="1531205"/>
        </p:xfrm>
        <a:graphic>
          <a:graphicData uri="http://schemas.openxmlformats.org/drawingml/2006/table">
            <a:tbl>
              <a:tblPr/>
              <a:tblGrid>
                <a:gridCol w="1831312">
                  <a:extLst>
                    <a:ext uri="{9D8B030D-6E8A-4147-A177-3AD203B41FA5}">
                      <a16:colId xmlns:a16="http://schemas.microsoft.com/office/drawing/2014/main" val="2545759103"/>
                    </a:ext>
                  </a:extLst>
                </a:gridCol>
                <a:gridCol w="417996">
                  <a:extLst>
                    <a:ext uri="{9D8B030D-6E8A-4147-A177-3AD203B41FA5}">
                      <a16:colId xmlns:a16="http://schemas.microsoft.com/office/drawing/2014/main" val="756137330"/>
                    </a:ext>
                  </a:extLst>
                </a:gridCol>
                <a:gridCol w="506886">
                  <a:extLst>
                    <a:ext uri="{9D8B030D-6E8A-4147-A177-3AD203B41FA5}">
                      <a16:colId xmlns:a16="http://schemas.microsoft.com/office/drawing/2014/main" val="1176640749"/>
                    </a:ext>
                  </a:extLst>
                </a:gridCol>
                <a:gridCol w="528008">
                  <a:extLst>
                    <a:ext uri="{9D8B030D-6E8A-4147-A177-3AD203B41FA5}">
                      <a16:colId xmlns:a16="http://schemas.microsoft.com/office/drawing/2014/main" val="1636643103"/>
                    </a:ext>
                  </a:extLst>
                </a:gridCol>
                <a:gridCol w="498966">
                  <a:extLst>
                    <a:ext uri="{9D8B030D-6E8A-4147-A177-3AD203B41FA5}">
                      <a16:colId xmlns:a16="http://schemas.microsoft.com/office/drawing/2014/main" val="1587397775"/>
                    </a:ext>
                  </a:extLst>
                </a:gridCol>
                <a:gridCol w="506886">
                  <a:extLst>
                    <a:ext uri="{9D8B030D-6E8A-4147-A177-3AD203B41FA5}">
                      <a16:colId xmlns:a16="http://schemas.microsoft.com/office/drawing/2014/main" val="2938931274"/>
                    </a:ext>
                  </a:extLst>
                </a:gridCol>
                <a:gridCol w="538567">
                  <a:extLst>
                    <a:ext uri="{9D8B030D-6E8A-4147-A177-3AD203B41FA5}">
                      <a16:colId xmlns:a16="http://schemas.microsoft.com/office/drawing/2014/main" val="1392427579"/>
                    </a:ext>
                  </a:extLst>
                </a:gridCol>
                <a:gridCol w="570247">
                  <a:extLst>
                    <a:ext uri="{9D8B030D-6E8A-4147-A177-3AD203B41FA5}">
                      <a16:colId xmlns:a16="http://schemas.microsoft.com/office/drawing/2014/main" val="1984940969"/>
                    </a:ext>
                  </a:extLst>
                </a:gridCol>
                <a:gridCol w="538567">
                  <a:extLst>
                    <a:ext uri="{9D8B030D-6E8A-4147-A177-3AD203B41FA5}">
                      <a16:colId xmlns:a16="http://schemas.microsoft.com/office/drawing/2014/main" val="280574369"/>
                    </a:ext>
                  </a:extLst>
                </a:gridCol>
                <a:gridCol w="538567">
                  <a:extLst>
                    <a:ext uri="{9D8B030D-6E8A-4147-A177-3AD203B41FA5}">
                      <a16:colId xmlns:a16="http://schemas.microsoft.com/office/drawing/2014/main" val="2083323852"/>
                    </a:ext>
                  </a:extLst>
                </a:gridCol>
                <a:gridCol w="538567">
                  <a:extLst>
                    <a:ext uri="{9D8B030D-6E8A-4147-A177-3AD203B41FA5}">
                      <a16:colId xmlns:a16="http://schemas.microsoft.com/office/drawing/2014/main" val="3025236959"/>
                    </a:ext>
                  </a:extLst>
                </a:gridCol>
                <a:gridCol w="528008">
                  <a:extLst>
                    <a:ext uri="{9D8B030D-6E8A-4147-A177-3AD203B41FA5}">
                      <a16:colId xmlns:a16="http://schemas.microsoft.com/office/drawing/2014/main" val="616258264"/>
                    </a:ext>
                  </a:extLst>
                </a:gridCol>
                <a:gridCol w="528008">
                  <a:extLst>
                    <a:ext uri="{9D8B030D-6E8A-4147-A177-3AD203B41FA5}">
                      <a16:colId xmlns:a16="http://schemas.microsoft.com/office/drawing/2014/main" val="1946398099"/>
                    </a:ext>
                  </a:extLst>
                </a:gridCol>
                <a:gridCol w="601928">
                  <a:extLst>
                    <a:ext uri="{9D8B030D-6E8A-4147-A177-3AD203B41FA5}">
                      <a16:colId xmlns:a16="http://schemas.microsoft.com/office/drawing/2014/main" val="1705088233"/>
                    </a:ext>
                  </a:extLst>
                </a:gridCol>
              </a:tblGrid>
              <a:tr h="29811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DOE Funding Guidance (10/16/17)</a:t>
                      </a:r>
                    </a:p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FY16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FY17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FY18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FY19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FY21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FY22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FY23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FY24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FY25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FY26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FY27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1885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TEC-PED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40,000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104,000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38744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TEC-Construction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40,000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102,500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85,000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8,565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476,065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93458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18,715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15,220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31,000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84,935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3641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 (BA)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18,715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15,220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8,565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665,000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52842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DB074A-6673-4C62-9A40-864892017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6919"/>
              </p:ext>
            </p:extLst>
          </p:nvPr>
        </p:nvGraphicFramePr>
        <p:xfrm>
          <a:off x="228600" y="1489507"/>
          <a:ext cx="8686804" cy="1219323"/>
        </p:xfrm>
        <a:graphic>
          <a:graphicData uri="http://schemas.openxmlformats.org/drawingml/2006/table">
            <a:tbl>
              <a:tblPr/>
              <a:tblGrid>
                <a:gridCol w="1607785">
                  <a:extLst>
                    <a:ext uri="{9D8B030D-6E8A-4147-A177-3AD203B41FA5}">
                      <a16:colId xmlns:a16="http://schemas.microsoft.com/office/drawing/2014/main" val="3184597416"/>
                    </a:ext>
                  </a:extLst>
                </a:gridCol>
                <a:gridCol w="645229">
                  <a:extLst>
                    <a:ext uri="{9D8B030D-6E8A-4147-A177-3AD203B41FA5}">
                      <a16:colId xmlns:a16="http://schemas.microsoft.com/office/drawing/2014/main" val="2416940390"/>
                    </a:ext>
                  </a:extLst>
                </a:gridCol>
                <a:gridCol w="507721">
                  <a:extLst>
                    <a:ext uri="{9D8B030D-6E8A-4147-A177-3AD203B41FA5}">
                      <a16:colId xmlns:a16="http://schemas.microsoft.com/office/drawing/2014/main" val="1554149622"/>
                    </a:ext>
                  </a:extLst>
                </a:gridCol>
                <a:gridCol w="528878">
                  <a:extLst>
                    <a:ext uri="{9D8B030D-6E8A-4147-A177-3AD203B41FA5}">
                      <a16:colId xmlns:a16="http://schemas.microsoft.com/office/drawing/2014/main" val="554351179"/>
                    </a:ext>
                  </a:extLst>
                </a:gridCol>
                <a:gridCol w="499788">
                  <a:extLst>
                    <a:ext uri="{9D8B030D-6E8A-4147-A177-3AD203B41FA5}">
                      <a16:colId xmlns:a16="http://schemas.microsoft.com/office/drawing/2014/main" val="2440640253"/>
                    </a:ext>
                  </a:extLst>
                </a:gridCol>
                <a:gridCol w="507721">
                  <a:extLst>
                    <a:ext uri="{9D8B030D-6E8A-4147-A177-3AD203B41FA5}">
                      <a16:colId xmlns:a16="http://schemas.microsoft.com/office/drawing/2014/main" val="3160212135"/>
                    </a:ext>
                  </a:extLst>
                </a:gridCol>
                <a:gridCol w="539455">
                  <a:extLst>
                    <a:ext uri="{9D8B030D-6E8A-4147-A177-3AD203B41FA5}">
                      <a16:colId xmlns:a16="http://schemas.microsoft.com/office/drawing/2014/main" val="2638945169"/>
                    </a:ext>
                  </a:extLst>
                </a:gridCol>
                <a:gridCol w="571186">
                  <a:extLst>
                    <a:ext uri="{9D8B030D-6E8A-4147-A177-3AD203B41FA5}">
                      <a16:colId xmlns:a16="http://schemas.microsoft.com/office/drawing/2014/main" val="1723589532"/>
                    </a:ext>
                  </a:extLst>
                </a:gridCol>
                <a:gridCol w="539455">
                  <a:extLst>
                    <a:ext uri="{9D8B030D-6E8A-4147-A177-3AD203B41FA5}">
                      <a16:colId xmlns:a16="http://schemas.microsoft.com/office/drawing/2014/main" val="3825280462"/>
                    </a:ext>
                  </a:extLst>
                </a:gridCol>
                <a:gridCol w="539455">
                  <a:extLst>
                    <a:ext uri="{9D8B030D-6E8A-4147-A177-3AD203B41FA5}">
                      <a16:colId xmlns:a16="http://schemas.microsoft.com/office/drawing/2014/main" val="1127015609"/>
                    </a:ext>
                  </a:extLst>
                </a:gridCol>
                <a:gridCol w="539455">
                  <a:extLst>
                    <a:ext uri="{9D8B030D-6E8A-4147-A177-3AD203B41FA5}">
                      <a16:colId xmlns:a16="http://schemas.microsoft.com/office/drawing/2014/main" val="810722795"/>
                    </a:ext>
                  </a:extLst>
                </a:gridCol>
                <a:gridCol w="528878">
                  <a:extLst>
                    <a:ext uri="{9D8B030D-6E8A-4147-A177-3AD203B41FA5}">
                      <a16:colId xmlns:a16="http://schemas.microsoft.com/office/drawing/2014/main" val="2521915749"/>
                    </a:ext>
                  </a:extLst>
                </a:gridCol>
                <a:gridCol w="528878">
                  <a:extLst>
                    <a:ext uri="{9D8B030D-6E8A-4147-A177-3AD203B41FA5}">
                      <a16:colId xmlns:a16="http://schemas.microsoft.com/office/drawing/2014/main" val="2166321916"/>
                    </a:ext>
                  </a:extLst>
                </a:gridCol>
                <a:gridCol w="602920">
                  <a:extLst>
                    <a:ext uri="{9D8B030D-6E8A-4147-A177-3AD203B41FA5}">
                      <a16:colId xmlns:a16="http://schemas.microsoft.com/office/drawing/2014/main" val="1066656755"/>
                    </a:ext>
                  </a:extLst>
                </a:gridCol>
              </a:tblGrid>
              <a:tr h="20817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FY16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FY17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FY18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FY19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FY21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FY22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FY23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FY24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FY25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FY26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FY27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265593"/>
                  </a:ext>
                </a:extLst>
              </a:tr>
              <a:tr h="198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Cost to Date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$32,000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600020"/>
                  </a:ext>
                </a:extLst>
              </a:tr>
              <a:tr h="2081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P6 Obligations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$45,000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$7,400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$458,400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095248"/>
                  </a:ext>
                </a:extLst>
              </a:tr>
              <a:tr h="198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Obligation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$35,400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$45,000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$7,400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$490,300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464678"/>
                  </a:ext>
                </a:extLst>
              </a:tr>
              <a:tr h="2081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Contingency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$17,600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$29,000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$25,600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$22,600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$16,900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311480"/>
                  </a:ext>
                </a:extLst>
              </a:tr>
              <a:tr h="198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Obligations w/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$55,700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$68,300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$97,900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$112,200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$94,900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$78,800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$54,500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5" marR="7205" marT="7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$647,900 </a:t>
                      </a:r>
                    </a:p>
                  </a:txBody>
                  <a:tcPr marL="7205" marR="7205" marT="720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08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65569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Partnerships_PPT_090915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D17A152F8CA44A95588D9440E0A03" ma:contentTypeVersion="3" ma:contentTypeDescription="Create a new document." ma:contentTypeScope="" ma:versionID="a2ac3a4fb08969989250a758a5950b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46782115e7dfa4fabf0fe74a7b68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9A52128-3298-403C-9A52-A699C3157D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DB8782-02B4-45C5-B2F8-61A0D73E22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B4CFF1-3F6C-43F4-8782-FD7DF7297DD2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FNAL_Partnership_PowerPoint_4x3_100716</Template>
  <TotalTime>9098</TotalTime>
  <Words>1011</Words>
  <Application>Microsoft Office PowerPoint</Application>
  <PresentationFormat>On-screen Show (4:3)</PresentationFormat>
  <Paragraphs>271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Geneva</vt:lpstr>
      <vt:lpstr>Helvetica</vt:lpstr>
      <vt:lpstr>FermilabPartnerships_PPT_090915</vt:lpstr>
      <vt:lpstr>PowerPoint Presentation</vt:lpstr>
      <vt:lpstr>Director’s Review Major Themes</vt:lpstr>
      <vt:lpstr>Cost Range</vt:lpstr>
      <vt:lpstr>Cost Range w/Scope Changes</vt:lpstr>
      <vt:lpstr>Next Steps</vt:lpstr>
      <vt:lpstr>Next Steps/IPR</vt:lpstr>
      <vt:lpstr>Next Steps/IPR Scope Modification</vt:lpstr>
      <vt:lpstr>Next Steps/New Funding Profile</vt:lpstr>
      <vt:lpstr>Next Steps/TPC Upper Cost Range</vt:lpstr>
      <vt:lpstr>Timeline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L Kaducak</dc:creator>
  <cp:lastModifiedBy>Stephen D Holmes</cp:lastModifiedBy>
  <cp:revision>163</cp:revision>
  <cp:lastPrinted>2014-01-20T19:40:21Z</cp:lastPrinted>
  <dcterms:created xsi:type="dcterms:W3CDTF">2017-04-21T15:07:14Z</dcterms:created>
  <dcterms:modified xsi:type="dcterms:W3CDTF">2017-10-17T19:06:03Z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0x010100243D17A152F8CA44A95588D9440E0A03</vt:lpwstr>
  </property>
</Properties>
</file>