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34"/>
  </p:notesMasterIdLst>
  <p:handoutMasterIdLst>
    <p:handoutMasterId r:id="rId35"/>
  </p:handoutMasterIdLst>
  <p:sldIdLst>
    <p:sldId id="294" r:id="rId2"/>
    <p:sldId id="296" r:id="rId3"/>
    <p:sldId id="300" r:id="rId4"/>
    <p:sldId id="301" r:id="rId5"/>
    <p:sldId id="302" r:id="rId6"/>
    <p:sldId id="303" r:id="rId7"/>
    <p:sldId id="304" r:id="rId8"/>
    <p:sldId id="305" r:id="rId9"/>
    <p:sldId id="306" r:id="rId10"/>
    <p:sldId id="311" r:id="rId11"/>
    <p:sldId id="297" r:id="rId12"/>
    <p:sldId id="312" r:id="rId13"/>
    <p:sldId id="298" r:id="rId14"/>
    <p:sldId id="315" r:id="rId15"/>
    <p:sldId id="313" r:id="rId16"/>
    <p:sldId id="307" r:id="rId17"/>
    <p:sldId id="314" r:id="rId18"/>
    <p:sldId id="308" r:id="rId19"/>
    <p:sldId id="309" r:id="rId20"/>
    <p:sldId id="329" r:id="rId21"/>
    <p:sldId id="310" r:id="rId22"/>
    <p:sldId id="317" r:id="rId23"/>
    <p:sldId id="328" r:id="rId24"/>
    <p:sldId id="321" r:id="rId25"/>
    <p:sldId id="322" r:id="rId26"/>
    <p:sldId id="323" r:id="rId27"/>
    <p:sldId id="324" r:id="rId28"/>
    <p:sldId id="319" r:id="rId29"/>
    <p:sldId id="320" r:id="rId30"/>
    <p:sldId id="325" r:id="rId31"/>
    <p:sldId id="326" r:id="rId32"/>
    <p:sldId id="327" r:id="rId3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4E"/>
    <a:srgbClr val="4E4E4E"/>
    <a:srgbClr val="404040"/>
    <a:srgbClr val="004C97"/>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autoAdjust="0"/>
    <p:restoredTop sz="94529"/>
  </p:normalViewPr>
  <p:slideViewPr>
    <p:cSldViewPr snapToGrid="0" snapToObjects="1" showGuides="1">
      <p:cViewPr>
        <p:scale>
          <a:sx n="103" d="100"/>
          <a:sy n="103" d="100"/>
        </p:scale>
        <p:origin x="1984" y="27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11/03/17</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M. Rominsky | FTBF Committee Meeting</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11/03/17</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M. Rominsky | FTBF Committee Meeting</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smtClean="0"/>
              <a:t>11/03/17</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smtClean="0"/>
              <a:t>M. Rominsky | FTBF Committee Meeting</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11/03/17</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M. Rominsky | FTBF Committee Meeting</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smtClean="0"/>
              <a:t>11/03/17</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M. Rominsky | FTBF Committee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11/03/17</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M. Rominsky | FTBF Committee Meeting</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11/03/17</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M. Rominsky | FTBF Committee Meeting</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cs.google.com/document/d/1z2ZofJoA7z24dXkFr7L5XARK71rE6cjVexukrlTYKro/edit?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eb.fnal.gov/experiment/FTBF/Mtest/2018_schedule.aspx" TargetMode="External"/><Relationship Id="rId3" Type="http://schemas.openxmlformats.org/officeDocument/2006/relationships/hyperlink" Target="https://web.fnal.gov/experiment/FTBF/Mcenter/2018_schedule.aspx"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smtClean="0"/>
              <a:t>Mandy Rominsky</a:t>
            </a:r>
            <a:r>
              <a:rPr lang="en-US" dirty="0"/>
              <a:t>	</a:t>
            </a:r>
          </a:p>
          <a:p>
            <a:r>
              <a:rPr lang="en-US" dirty="0" smtClean="0"/>
              <a:t>FTBF Committee Meeting</a:t>
            </a:r>
            <a:endParaRPr lang="en-US" dirty="0"/>
          </a:p>
          <a:p>
            <a:r>
              <a:rPr lang="en-US" dirty="0" smtClean="0"/>
              <a:t>03 November 2017</a:t>
            </a:r>
            <a:endParaRPr lang="en-US" dirty="0"/>
          </a:p>
          <a:p>
            <a:endParaRPr lang="en-US" dirty="0"/>
          </a:p>
        </p:txBody>
      </p:sp>
      <p:sp>
        <p:nvSpPr>
          <p:cNvPr id="3" name="Text Placeholder 2"/>
          <p:cNvSpPr>
            <a:spLocks noGrp="1"/>
          </p:cNvSpPr>
          <p:nvPr>
            <p:ph type="body" sz="quarter" idx="11"/>
          </p:nvPr>
        </p:nvSpPr>
        <p:spPr/>
        <p:txBody>
          <a:bodyPr>
            <a:noAutofit/>
          </a:bodyPr>
          <a:lstStyle/>
          <a:p>
            <a:r>
              <a:rPr lang="en-US" dirty="0" smtClean="0"/>
              <a:t>Status of the </a:t>
            </a:r>
            <a:r>
              <a:rPr lang="en-US" dirty="0" err="1" smtClean="0"/>
              <a:t>Fermilab</a:t>
            </a:r>
            <a:r>
              <a:rPr lang="en-US" dirty="0" smtClean="0"/>
              <a:t> Test Beam</a:t>
            </a:r>
            <a:endParaRPr lang="en-US"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r>
              <a:rPr lang="en-US" sz="4000" dirty="0" smtClean="0"/>
              <a:t>Questions? </a:t>
            </a:r>
          </a:p>
          <a:p>
            <a:pPr marL="0" indent="0" algn="ctr">
              <a:buNone/>
            </a:pPr>
            <a:r>
              <a:rPr lang="en-US" sz="4000" dirty="0" smtClean="0"/>
              <a:t>Comments?</a:t>
            </a:r>
            <a:endParaRPr lang="en-US" sz="4000"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Tree>
    <p:extLst>
      <p:ext uri="{BB962C8B-B14F-4D97-AF65-F5344CB8AC3E}">
        <p14:creationId xmlns:p14="http://schemas.microsoft.com/office/powerpoint/2010/main" val="802056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General statistics </a:t>
            </a:r>
            <a:endParaRPr lang="en-US" dirty="0" smtClean="0"/>
          </a:p>
          <a:p>
            <a:r>
              <a:rPr lang="en-US" dirty="0" smtClean="0"/>
              <a:t>Specific users </a:t>
            </a:r>
          </a:p>
          <a:p>
            <a:r>
              <a:rPr lang="en-US" dirty="0" smtClean="0"/>
              <a:t>Facility projects</a:t>
            </a:r>
            <a:endParaRPr lang="en-US" dirty="0"/>
          </a:p>
        </p:txBody>
      </p:sp>
      <p:sp>
        <p:nvSpPr>
          <p:cNvPr id="3" name="Title 2"/>
          <p:cNvSpPr>
            <a:spLocks noGrp="1"/>
          </p:cNvSpPr>
          <p:nvPr>
            <p:ph type="title"/>
          </p:nvPr>
        </p:nvSpPr>
        <p:spPr/>
        <p:txBody>
          <a:bodyPr/>
          <a:lstStyle/>
          <a:p>
            <a:r>
              <a:rPr lang="en-US" dirty="0" smtClean="0"/>
              <a:t>FY17 </a:t>
            </a:r>
            <a:r>
              <a:rPr lang="en-US" dirty="0" smtClean="0"/>
              <a:t>Report</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Tree>
    <p:extLst>
      <p:ext uri="{BB962C8B-B14F-4D97-AF65-F5344CB8AC3E}">
        <p14:creationId xmlns:p14="http://schemas.microsoft.com/office/powerpoint/2010/main" val="91951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Continued to have a broad base of users and research topics. </a:t>
            </a:r>
          </a:p>
          <a:p>
            <a:pPr lvl="1"/>
            <a:r>
              <a:rPr lang="en-US" dirty="0" smtClean="0"/>
              <a:t>Many students came this                                                              year</a:t>
            </a:r>
          </a:p>
          <a:p>
            <a:pPr lvl="1"/>
            <a:r>
              <a:rPr lang="en-US" dirty="0" smtClean="0"/>
              <a:t>Users from 3 out of 4 LHC                                             experiments 	                                                                </a:t>
            </a:r>
            <a:endParaRPr lang="en-US" dirty="0"/>
          </a:p>
        </p:txBody>
      </p:sp>
      <p:sp>
        <p:nvSpPr>
          <p:cNvPr id="3" name="Title 2"/>
          <p:cNvSpPr>
            <a:spLocks noGrp="1"/>
          </p:cNvSpPr>
          <p:nvPr>
            <p:ph type="title"/>
          </p:nvPr>
        </p:nvSpPr>
        <p:spPr/>
        <p:txBody>
          <a:bodyPr/>
          <a:lstStyle/>
          <a:p>
            <a:r>
              <a:rPr lang="en-US" dirty="0" smtClean="0"/>
              <a:t>FY17 Users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208" y="1365080"/>
            <a:ext cx="4584192" cy="275539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457580"/>
            <a:ext cx="4584192" cy="2755392"/>
          </a:xfrm>
          <a:prstGeom prst="rect">
            <a:avLst/>
          </a:prstGeom>
          <a:ln>
            <a:noFill/>
          </a:ln>
        </p:spPr>
      </p:pic>
    </p:spTree>
    <p:extLst>
      <p:ext uri="{BB962C8B-B14F-4D97-AF65-F5344CB8AC3E}">
        <p14:creationId xmlns:p14="http://schemas.microsoft.com/office/powerpoint/2010/main" val="368455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2" y="971550"/>
            <a:ext cx="5789140" cy="2805205"/>
          </a:xfrm>
        </p:spPr>
        <p:txBody>
          <a:bodyPr/>
          <a:lstStyle/>
          <a:p>
            <a:r>
              <a:rPr lang="en-US" dirty="0" smtClean="0"/>
              <a:t>ATLAS (T1068 and T1224)</a:t>
            </a:r>
          </a:p>
          <a:p>
            <a:pPr lvl="1"/>
            <a:r>
              <a:rPr lang="en-US" dirty="0" smtClean="0"/>
              <a:t>Both groups testing radiation effects on sensors for the HL-LHC upgrade </a:t>
            </a:r>
          </a:p>
          <a:p>
            <a:pPr lvl="1"/>
            <a:r>
              <a:rPr lang="en-US" dirty="0" smtClean="0"/>
              <a:t>Results from the test beams are used for selection of appropriate technology </a:t>
            </a:r>
          </a:p>
          <a:p>
            <a:pPr lvl="1"/>
            <a:r>
              <a:rPr lang="en-US" dirty="0" smtClean="0"/>
              <a:t>T1224 intends to build a telescope at FTBF for future use over the next few years. </a:t>
            </a:r>
            <a:endParaRPr lang="en-US" dirty="0" smtClean="0"/>
          </a:p>
        </p:txBody>
      </p:sp>
      <p:sp>
        <p:nvSpPr>
          <p:cNvPr id="3" name="Title 2"/>
          <p:cNvSpPr>
            <a:spLocks noGrp="1"/>
          </p:cNvSpPr>
          <p:nvPr>
            <p:ph type="title"/>
          </p:nvPr>
        </p:nvSpPr>
        <p:spPr>
          <a:xfrm>
            <a:off x="228601" y="270279"/>
            <a:ext cx="8686800" cy="427877"/>
          </a:xfrm>
        </p:spPr>
        <p:txBody>
          <a:bodyPr/>
          <a:lstStyle/>
          <a:p>
            <a:r>
              <a:rPr lang="en-US" dirty="0" smtClean="0"/>
              <a:t>LHC Groups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637" y="73316"/>
            <a:ext cx="3541776" cy="12496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624" y="1519959"/>
            <a:ext cx="2794777" cy="212509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052" y="3629849"/>
            <a:ext cx="2777868" cy="2674458"/>
          </a:xfrm>
          <a:prstGeom prst="rect">
            <a:avLst/>
          </a:prstGeom>
        </p:spPr>
      </p:pic>
      <p:sp>
        <p:nvSpPr>
          <p:cNvPr id="10" name="TextBox 9"/>
          <p:cNvSpPr txBox="1"/>
          <p:nvPr/>
        </p:nvSpPr>
        <p:spPr>
          <a:xfrm>
            <a:off x="4930347" y="4050149"/>
            <a:ext cx="3266067" cy="1200329"/>
          </a:xfrm>
          <a:prstGeom prst="rect">
            <a:avLst/>
          </a:prstGeom>
          <a:noFill/>
        </p:spPr>
        <p:txBody>
          <a:bodyPr wrap="square" rtlCol="0">
            <a:spAutoFit/>
          </a:bodyPr>
          <a:lstStyle/>
          <a:p>
            <a:pPr marL="342900" indent="-342900">
              <a:buFont typeface="Arial" charset="0"/>
              <a:buChar char="•"/>
            </a:pPr>
            <a:r>
              <a:rPr lang="en-US" dirty="0" err="1" smtClean="0">
                <a:solidFill>
                  <a:srgbClr val="002060"/>
                </a:solidFill>
              </a:rPr>
              <a:t>LHCb</a:t>
            </a:r>
            <a:endParaRPr lang="en-US" dirty="0" smtClean="0">
              <a:solidFill>
                <a:srgbClr val="002060"/>
              </a:solidFill>
            </a:endParaRPr>
          </a:p>
          <a:p>
            <a:pPr marL="800100" lvl="1" indent="-342900">
              <a:buFont typeface="Arial" charset="0"/>
              <a:buChar char="•"/>
            </a:pPr>
            <a:r>
              <a:rPr lang="en-US" dirty="0" smtClean="0">
                <a:solidFill>
                  <a:srgbClr val="002060"/>
                </a:solidFill>
              </a:rPr>
              <a:t>Testing irradiated sensors </a:t>
            </a:r>
            <a:endParaRPr lang="en-US" dirty="0">
              <a:solidFill>
                <a:srgbClr val="002060"/>
              </a:solidFill>
            </a:endParaRPr>
          </a:p>
        </p:txBody>
      </p:sp>
    </p:spTree>
    <p:extLst>
      <p:ext uri="{BB962C8B-B14F-4D97-AF65-F5344CB8AC3E}">
        <p14:creationId xmlns:p14="http://schemas.microsoft.com/office/powerpoint/2010/main" val="139307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93567"/>
            <a:ext cx="8672513" cy="5059363"/>
          </a:xfrm>
        </p:spPr>
        <p:txBody>
          <a:bodyPr/>
          <a:lstStyle/>
          <a:p>
            <a:r>
              <a:rPr lang="en-US" dirty="0" smtClean="0"/>
              <a:t>CMS </a:t>
            </a:r>
          </a:p>
          <a:p>
            <a:pPr lvl="1"/>
            <a:r>
              <a:rPr lang="en-US" dirty="0" smtClean="0"/>
              <a:t>Testing irradiated sensors </a:t>
            </a:r>
          </a:p>
          <a:p>
            <a:pPr lvl="1"/>
            <a:r>
              <a:rPr lang="en-US" dirty="0" smtClean="0"/>
              <a:t>Testing Outer Tracker readout chip</a:t>
            </a:r>
          </a:p>
          <a:p>
            <a:pPr lvl="1"/>
            <a:r>
              <a:rPr lang="en-US" dirty="0" smtClean="0"/>
              <a:t>Testing properties for </a:t>
            </a:r>
            <a:r>
              <a:rPr lang="en-US" dirty="0" err="1" smtClean="0"/>
              <a:t>SiPMs</a:t>
            </a:r>
            <a:r>
              <a:rPr lang="en-US" dirty="0" smtClean="0"/>
              <a:t> and                                    scintillator for </a:t>
            </a:r>
            <a:r>
              <a:rPr lang="en-US" dirty="0" err="1" smtClean="0"/>
              <a:t>HGCal</a:t>
            </a:r>
            <a:endParaRPr lang="en-US" dirty="0"/>
          </a:p>
        </p:txBody>
      </p:sp>
      <p:sp>
        <p:nvSpPr>
          <p:cNvPr id="3" name="Title 2"/>
          <p:cNvSpPr>
            <a:spLocks noGrp="1"/>
          </p:cNvSpPr>
          <p:nvPr>
            <p:ph type="title"/>
          </p:nvPr>
        </p:nvSpPr>
        <p:spPr/>
        <p:txBody>
          <a:bodyPr/>
          <a:lstStyle/>
          <a:p>
            <a:r>
              <a:rPr lang="en-US" dirty="0" smtClean="0"/>
              <a:t>LHC</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659" y="465690"/>
            <a:ext cx="3194304" cy="239572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50" y="3935627"/>
            <a:ext cx="2743200" cy="1828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659" y="3894157"/>
            <a:ext cx="3660041" cy="2058773"/>
          </a:xfrm>
          <a:prstGeom prst="rect">
            <a:avLst/>
          </a:prstGeom>
        </p:spPr>
      </p:pic>
    </p:spTree>
    <p:extLst>
      <p:ext uri="{BB962C8B-B14F-4D97-AF65-F5344CB8AC3E}">
        <p14:creationId xmlns:p14="http://schemas.microsoft.com/office/powerpoint/2010/main" val="129798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sPHENIX</a:t>
            </a:r>
            <a:endParaRPr lang="en-US" dirty="0" smtClean="0"/>
          </a:p>
          <a:p>
            <a:pPr lvl="1"/>
            <a:r>
              <a:rPr lang="en-US" dirty="0" smtClean="0"/>
              <a:t>Continuing tests of </a:t>
            </a:r>
            <a:r>
              <a:rPr lang="en-US" dirty="0" err="1" smtClean="0"/>
              <a:t>EMCal</a:t>
            </a:r>
            <a:r>
              <a:rPr lang="en-US" dirty="0" smtClean="0"/>
              <a:t> and Hadronic calorimeter including new readout electronics </a:t>
            </a:r>
          </a:p>
          <a:p>
            <a:pPr lvl="1"/>
            <a:r>
              <a:rPr lang="en-US" dirty="0" smtClean="0"/>
              <a:t>Using this information for their upcoming  CD review </a:t>
            </a:r>
          </a:p>
          <a:p>
            <a:pPr lvl="1"/>
            <a:r>
              <a:rPr lang="en-US" dirty="0" smtClean="0"/>
              <a:t>Will be returning this year for last test</a:t>
            </a:r>
          </a:p>
          <a:p>
            <a:pPr lvl="1"/>
            <a:r>
              <a:rPr lang="en-US" dirty="0" smtClean="0"/>
              <a:t>Continues to send other users our way as well. </a:t>
            </a:r>
          </a:p>
        </p:txBody>
      </p:sp>
      <p:sp>
        <p:nvSpPr>
          <p:cNvPr id="3" name="Title 2"/>
          <p:cNvSpPr>
            <a:spLocks noGrp="1"/>
          </p:cNvSpPr>
          <p:nvPr>
            <p:ph type="title"/>
          </p:nvPr>
        </p:nvSpPr>
        <p:spPr/>
        <p:txBody>
          <a:bodyPr/>
          <a:lstStyle/>
          <a:p>
            <a:r>
              <a:rPr lang="en-US" dirty="0" smtClean="0"/>
              <a:t>Non LHC Collider</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570" y="3501231"/>
            <a:ext cx="3245282" cy="2161249"/>
          </a:xfrm>
          <a:prstGeom prst="rect">
            <a:avLst/>
          </a:prstGeom>
        </p:spPr>
      </p:pic>
    </p:spTree>
    <p:extLst>
      <p:ext uri="{BB962C8B-B14F-4D97-AF65-F5344CB8AC3E}">
        <p14:creationId xmlns:p14="http://schemas.microsoft.com/office/powerpoint/2010/main" val="498785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err="1" smtClean="0"/>
              <a:t>LAFTBFToF</a:t>
            </a:r>
            <a:r>
              <a:rPr lang="en-US" dirty="0" smtClean="0"/>
              <a:t> for </a:t>
            </a:r>
            <a:r>
              <a:rPr lang="en-US" dirty="0" err="1" smtClean="0"/>
              <a:t>ProtoDUNE</a:t>
            </a:r>
            <a:endParaRPr lang="en-US" dirty="0" smtClean="0"/>
          </a:p>
          <a:p>
            <a:pPr lvl="1"/>
            <a:r>
              <a:rPr lang="en-US" dirty="0" smtClean="0"/>
              <a:t>Testing in and out of beam</a:t>
            </a:r>
          </a:p>
          <a:p>
            <a:pPr lvl="1"/>
            <a:r>
              <a:rPr lang="en-US" dirty="0" smtClean="0"/>
              <a:t>Possible </a:t>
            </a:r>
            <a:r>
              <a:rPr lang="en-US" dirty="0" err="1" smtClean="0"/>
              <a:t>ToF</a:t>
            </a:r>
            <a:r>
              <a:rPr lang="en-US" dirty="0" smtClean="0"/>
              <a:t> detector for </a:t>
            </a:r>
            <a:r>
              <a:rPr lang="en-US" dirty="0" err="1" smtClean="0"/>
              <a:t>ProtoDUNE</a:t>
            </a:r>
            <a:endParaRPr lang="en-US" dirty="0" smtClean="0"/>
          </a:p>
          <a:p>
            <a:endParaRPr lang="en-US" dirty="0"/>
          </a:p>
          <a:p>
            <a:endParaRPr lang="en-US" dirty="0" smtClean="0"/>
          </a:p>
          <a:p>
            <a:r>
              <a:rPr lang="en-US" dirty="0" smtClean="0"/>
              <a:t>LBNF Spectrometer</a:t>
            </a:r>
          </a:p>
          <a:p>
            <a:pPr lvl="1"/>
            <a:r>
              <a:rPr lang="en-US" dirty="0" smtClean="0"/>
              <a:t>Testing DAQ duty cycle</a:t>
            </a:r>
          </a:p>
          <a:p>
            <a:pPr lvl="1"/>
            <a:r>
              <a:rPr lang="en-US" dirty="0" err="1" smtClean="0"/>
              <a:t>Prelimiary</a:t>
            </a:r>
            <a:r>
              <a:rPr lang="en-US" dirty="0" smtClean="0"/>
              <a:t> R&amp;D for a LBNF horn                                           testing facility</a:t>
            </a:r>
          </a:p>
          <a:p>
            <a:pPr lvl="1"/>
            <a:r>
              <a:rPr lang="en-US" dirty="0" smtClean="0"/>
              <a:t>Understanding available beam for                                        future studies </a:t>
            </a:r>
            <a:endParaRPr lang="en-US" dirty="0"/>
          </a:p>
        </p:txBody>
      </p:sp>
      <p:sp>
        <p:nvSpPr>
          <p:cNvPr id="3" name="Title 2"/>
          <p:cNvSpPr>
            <a:spLocks noGrp="1"/>
          </p:cNvSpPr>
          <p:nvPr>
            <p:ph type="title"/>
          </p:nvPr>
        </p:nvSpPr>
        <p:spPr/>
        <p:txBody>
          <a:bodyPr/>
          <a:lstStyle/>
          <a:p>
            <a:r>
              <a:rPr lang="en-US" dirty="0" smtClean="0"/>
              <a:t>Neutrino experiments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130" y="251752"/>
            <a:ext cx="1731264" cy="23164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213" y="317777"/>
            <a:ext cx="2511552" cy="16703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135" y="3423986"/>
            <a:ext cx="3385265" cy="2538949"/>
          </a:xfrm>
          <a:prstGeom prst="rect">
            <a:avLst/>
          </a:prstGeom>
        </p:spPr>
      </p:pic>
    </p:spTree>
    <p:extLst>
      <p:ext uri="{BB962C8B-B14F-4D97-AF65-F5344CB8AC3E}">
        <p14:creationId xmlns:p14="http://schemas.microsoft.com/office/powerpoint/2010/main" val="302002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LArIAT</a:t>
            </a:r>
            <a:endParaRPr lang="en-US" dirty="0" smtClean="0"/>
          </a:p>
          <a:p>
            <a:pPr lvl="1"/>
            <a:r>
              <a:rPr lang="en-US" dirty="0" smtClean="0"/>
              <a:t>Continued their program</a:t>
            </a:r>
          </a:p>
          <a:p>
            <a:pPr lvl="1"/>
            <a:r>
              <a:rPr lang="en-US" dirty="0" smtClean="0"/>
              <a:t>Did R&amp;D for other experiments during their run (SBND, DUNE)</a:t>
            </a:r>
          </a:p>
          <a:p>
            <a:pPr lvl="1"/>
            <a:r>
              <a:rPr lang="en-US" dirty="0" smtClean="0"/>
              <a:t>Running for a few weeks this fall with a pixel detector</a:t>
            </a:r>
            <a:endParaRPr lang="en-US" dirty="0"/>
          </a:p>
          <a:p>
            <a:r>
              <a:rPr lang="en-US" dirty="0" err="1" smtClean="0"/>
              <a:t>IceCUBE</a:t>
            </a:r>
            <a:endParaRPr lang="en-US" dirty="0" smtClean="0"/>
          </a:p>
          <a:p>
            <a:pPr lvl="1"/>
            <a:r>
              <a:rPr lang="en-US" dirty="0" smtClean="0"/>
              <a:t>Studying electronics for their 10 inch DOM </a:t>
            </a:r>
          </a:p>
          <a:p>
            <a:pPr lvl="1"/>
            <a:r>
              <a:rPr lang="en-US" dirty="0" smtClean="0"/>
              <a:t>Interesting challenge to locate 1000 gallons of DI water </a:t>
            </a:r>
          </a:p>
          <a:p>
            <a:pPr lvl="1"/>
            <a:r>
              <a:rPr lang="en-US" dirty="0" smtClean="0"/>
              <a:t>Successful test for this group</a:t>
            </a:r>
          </a:p>
          <a:p>
            <a:endParaRPr lang="en-US" dirty="0"/>
          </a:p>
        </p:txBody>
      </p:sp>
      <p:sp>
        <p:nvSpPr>
          <p:cNvPr id="3" name="Title 2"/>
          <p:cNvSpPr>
            <a:spLocks noGrp="1"/>
          </p:cNvSpPr>
          <p:nvPr>
            <p:ph type="title"/>
          </p:nvPr>
        </p:nvSpPr>
        <p:spPr/>
        <p:txBody>
          <a:bodyPr/>
          <a:lstStyle/>
          <a:p>
            <a:r>
              <a:rPr lang="en-US" dirty="0" smtClean="0"/>
              <a:t>Neutrino Experiments </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575" y="3917092"/>
            <a:ext cx="3272839" cy="2208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382" y="102119"/>
            <a:ext cx="4968174" cy="1738861"/>
          </a:xfrm>
          <a:prstGeom prst="rect">
            <a:avLst/>
          </a:prstGeom>
        </p:spPr>
      </p:pic>
    </p:spTree>
    <p:extLst>
      <p:ext uri="{BB962C8B-B14F-4D97-AF65-F5344CB8AC3E}">
        <p14:creationId xmlns:p14="http://schemas.microsoft.com/office/powerpoint/2010/main" val="146260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5446570" cy="5021477"/>
          </a:xfrm>
        </p:spPr>
        <p:txBody>
          <a:bodyPr/>
          <a:lstStyle/>
          <a:p>
            <a:r>
              <a:rPr lang="en-US" dirty="0" smtClean="0"/>
              <a:t>Mu2e</a:t>
            </a:r>
          </a:p>
          <a:p>
            <a:pPr lvl="1"/>
            <a:r>
              <a:rPr lang="en-US" dirty="0" smtClean="0"/>
              <a:t>Final test for CRV </a:t>
            </a:r>
          </a:p>
          <a:p>
            <a:pPr lvl="1"/>
            <a:r>
              <a:rPr lang="en-US" dirty="0" smtClean="0"/>
              <a:t>Integration of all components</a:t>
            </a:r>
          </a:p>
          <a:p>
            <a:pPr lvl="1"/>
            <a:r>
              <a:rPr lang="en-US" dirty="0" smtClean="0"/>
              <a:t>Results will be used in upcoming TDR</a:t>
            </a:r>
          </a:p>
          <a:p>
            <a:endParaRPr lang="en-US" dirty="0" smtClean="0"/>
          </a:p>
          <a:p>
            <a:endParaRPr lang="en-US" dirty="0" smtClean="0"/>
          </a:p>
          <a:p>
            <a:r>
              <a:rPr lang="en-US" dirty="0" smtClean="0"/>
              <a:t>g-2 no beam </a:t>
            </a:r>
          </a:p>
          <a:p>
            <a:pPr lvl="1"/>
            <a:r>
              <a:rPr lang="en-US" dirty="0" smtClean="0"/>
              <a:t>Testing modules for leaks in vacuum</a:t>
            </a:r>
          </a:p>
          <a:p>
            <a:pPr lvl="1"/>
            <a:r>
              <a:rPr lang="en-US" dirty="0" smtClean="0"/>
              <a:t>All modules installed tested first at FTBF</a:t>
            </a:r>
          </a:p>
        </p:txBody>
      </p:sp>
      <p:sp>
        <p:nvSpPr>
          <p:cNvPr id="3" name="Title 2"/>
          <p:cNvSpPr>
            <a:spLocks noGrp="1"/>
          </p:cNvSpPr>
          <p:nvPr>
            <p:ph type="title"/>
          </p:nvPr>
        </p:nvSpPr>
        <p:spPr/>
        <p:txBody>
          <a:bodyPr/>
          <a:lstStyle/>
          <a:p>
            <a:r>
              <a:rPr lang="en-US" dirty="0" smtClean="0"/>
              <a:t>Muon Experiments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1536" y="140541"/>
            <a:ext cx="3712464" cy="208483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170" y="3501231"/>
            <a:ext cx="3262225" cy="2043554"/>
          </a:xfrm>
          <a:prstGeom prst="rect">
            <a:avLst/>
          </a:prstGeom>
        </p:spPr>
      </p:pic>
    </p:spTree>
    <p:extLst>
      <p:ext uri="{BB962C8B-B14F-4D97-AF65-F5344CB8AC3E}">
        <p14:creationId xmlns:p14="http://schemas.microsoft.com/office/powerpoint/2010/main" val="36526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5912708" cy="5059363"/>
          </a:xfrm>
        </p:spPr>
        <p:txBody>
          <a:bodyPr/>
          <a:lstStyle/>
          <a:p>
            <a:r>
              <a:rPr lang="en-US" dirty="0" smtClean="0"/>
              <a:t>Mini EM Calorimeter</a:t>
            </a:r>
          </a:p>
          <a:p>
            <a:pPr lvl="1"/>
            <a:r>
              <a:rPr lang="en-US" dirty="0" smtClean="0">
                <a:solidFill>
                  <a:schemeClr val="tx1"/>
                </a:solidFill>
              </a:rPr>
              <a:t>Located in the MT6.2b area </a:t>
            </a:r>
          </a:p>
          <a:p>
            <a:pPr lvl="1"/>
            <a:r>
              <a:rPr lang="en-US" dirty="0" smtClean="0">
                <a:solidFill>
                  <a:schemeClr val="tx1"/>
                </a:solidFill>
              </a:rPr>
              <a:t>Testing construction and readout for mini calorimeter to be used in space.</a:t>
            </a:r>
          </a:p>
          <a:p>
            <a:pPr lvl="1"/>
            <a:r>
              <a:rPr lang="en-US" dirty="0" smtClean="0">
                <a:solidFill>
                  <a:schemeClr val="tx1"/>
                </a:solidFill>
              </a:rPr>
              <a:t>Small college group, mostly students </a:t>
            </a:r>
            <a:r>
              <a:rPr lang="en-US" dirty="0" smtClean="0"/>
              <a:t> </a:t>
            </a:r>
          </a:p>
          <a:p>
            <a:pPr lvl="1"/>
            <a:endParaRPr lang="en-US" dirty="0" smtClean="0"/>
          </a:p>
          <a:p>
            <a:r>
              <a:rPr lang="en-US" dirty="0" err="1" smtClean="0"/>
              <a:t>FastHCal</a:t>
            </a:r>
            <a:r>
              <a:rPr lang="en-US" dirty="0" smtClean="0"/>
              <a:t> muon stuff</a:t>
            </a:r>
          </a:p>
          <a:p>
            <a:pPr lvl="1"/>
            <a:r>
              <a:rPr lang="en-US" dirty="0" smtClean="0">
                <a:solidFill>
                  <a:schemeClr val="tx1"/>
                </a:solidFill>
              </a:rPr>
              <a:t>Located in MT6.2c</a:t>
            </a:r>
          </a:p>
          <a:p>
            <a:pPr lvl="1"/>
            <a:r>
              <a:rPr lang="en-US" dirty="0" smtClean="0">
                <a:solidFill>
                  <a:schemeClr val="tx1"/>
                </a:solidFill>
              </a:rPr>
              <a:t>Testing muon counter technology for future colliders </a:t>
            </a:r>
          </a:p>
          <a:p>
            <a:pPr lvl="1"/>
            <a:r>
              <a:rPr lang="en-US" dirty="0" smtClean="0">
                <a:solidFill>
                  <a:schemeClr val="tx1"/>
                </a:solidFill>
              </a:rPr>
              <a:t>Have used the facility before and will continue program for the new few years</a:t>
            </a:r>
            <a:r>
              <a:rPr lang="en-US" dirty="0" smtClean="0"/>
              <a:t>.</a:t>
            </a:r>
            <a:endParaRPr lang="en-US" dirty="0"/>
          </a:p>
        </p:txBody>
      </p:sp>
      <p:sp>
        <p:nvSpPr>
          <p:cNvPr id="3" name="Title 2"/>
          <p:cNvSpPr>
            <a:spLocks noGrp="1"/>
          </p:cNvSpPr>
          <p:nvPr>
            <p:ph type="title"/>
          </p:nvPr>
        </p:nvSpPr>
        <p:spPr/>
        <p:txBody>
          <a:bodyPr/>
          <a:lstStyle/>
          <a:p>
            <a:r>
              <a:rPr lang="en-US" dirty="0" smtClean="0"/>
              <a:t>General R&amp;D</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1072" y="12364"/>
            <a:ext cx="2852928" cy="21396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847898"/>
            <a:ext cx="4258665" cy="1905628"/>
          </a:xfrm>
          <a:prstGeom prst="rect">
            <a:avLst/>
          </a:prstGeom>
        </p:spPr>
      </p:pic>
    </p:spTree>
    <p:extLst>
      <p:ext uri="{BB962C8B-B14F-4D97-AF65-F5344CB8AC3E}">
        <p14:creationId xmlns:p14="http://schemas.microsoft.com/office/powerpoint/2010/main" val="1869609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Prepare and plan for a spike in requests at the FTBF during the next long CERN shutdown. The period during 2019/2020 will be crucial for the LHC HL-LHC upgrades, and a time where the CERN facility will be unavailable</a:t>
            </a:r>
            <a:r>
              <a:rPr lang="en-US" dirty="0" smtClean="0"/>
              <a:t>.</a:t>
            </a:r>
          </a:p>
          <a:p>
            <a:pPr lvl="1"/>
            <a:r>
              <a:rPr lang="en-US" dirty="0"/>
              <a:t>Develop criteria ahead of time to deal with the expected increase of requests and deal with possible </a:t>
            </a:r>
            <a:r>
              <a:rPr lang="en-US" dirty="0" smtClean="0"/>
              <a:t>over-subscription</a:t>
            </a:r>
          </a:p>
          <a:p>
            <a:pPr lvl="1"/>
            <a:r>
              <a:rPr lang="en-US" dirty="0"/>
              <a:t>Ask the large experiments (CMS, ATLAS, mu2e, PHENIX) to bundle their requests with prioritization to ensure that the received beam time is in line with the priorities of the experiments. </a:t>
            </a:r>
          </a:p>
          <a:p>
            <a:r>
              <a:rPr lang="en-US" dirty="0" smtClean="0">
                <a:solidFill>
                  <a:schemeClr val="tx1"/>
                </a:solidFill>
              </a:rPr>
              <a:t>This is an ongoing conversation. The groups are aware of this as a problem and we’ll continue to discuss this. </a:t>
            </a:r>
          </a:p>
          <a:p>
            <a:pPr lvl="1"/>
            <a:r>
              <a:rPr lang="en-US" dirty="0" smtClean="0">
                <a:solidFill>
                  <a:schemeClr val="tx1"/>
                </a:solidFill>
              </a:rPr>
              <a:t>We would appreciate committee help (especially other test beam coordinators) with criteria </a:t>
            </a:r>
          </a:p>
        </p:txBody>
      </p:sp>
      <p:sp>
        <p:nvSpPr>
          <p:cNvPr id="3" name="Title 2"/>
          <p:cNvSpPr>
            <a:spLocks noGrp="1"/>
          </p:cNvSpPr>
          <p:nvPr>
            <p:ph type="title"/>
          </p:nvPr>
        </p:nvSpPr>
        <p:spPr/>
        <p:txBody>
          <a:bodyPr/>
          <a:lstStyle/>
          <a:p>
            <a:r>
              <a:rPr lang="en-US" dirty="0" smtClean="0"/>
              <a:t>Recommendations from last year</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1158524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Built up our office space area for users </a:t>
            </a:r>
          </a:p>
          <a:p>
            <a:pPr lvl="1"/>
            <a:r>
              <a:rPr lang="en-US" dirty="0" smtClean="0"/>
              <a:t>Heavily used for staging </a:t>
            </a:r>
          </a:p>
          <a:p>
            <a:pPr lvl="1"/>
            <a:r>
              <a:rPr lang="en-US" dirty="0" smtClean="0"/>
              <a:t>Had racks in there ready to go, users would set up equipment</a:t>
            </a:r>
          </a:p>
          <a:p>
            <a:pPr lvl="1"/>
            <a:r>
              <a:rPr lang="en-US" dirty="0" smtClean="0"/>
              <a:t>Allowed for preliminary electrical safety inspections </a:t>
            </a:r>
          </a:p>
          <a:p>
            <a:r>
              <a:rPr lang="en-US" dirty="0" smtClean="0"/>
              <a:t>Bought DRS4 boards	</a:t>
            </a:r>
          </a:p>
          <a:p>
            <a:pPr lvl="1"/>
            <a:r>
              <a:rPr lang="en-US" dirty="0" smtClean="0"/>
              <a:t>Initially on recommendation for EDIT school</a:t>
            </a:r>
          </a:p>
          <a:p>
            <a:pPr lvl="1"/>
            <a:r>
              <a:rPr lang="en-US" dirty="0" smtClean="0"/>
              <a:t>Used by 2 separate experiments as their primary DAQ system </a:t>
            </a:r>
          </a:p>
          <a:p>
            <a:pPr lvl="1"/>
            <a:r>
              <a:rPr lang="en-US" dirty="0" smtClean="0"/>
              <a:t>Plan to buy more </a:t>
            </a:r>
          </a:p>
          <a:p>
            <a:r>
              <a:rPr lang="en-US" dirty="0" smtClean="0"/>
              <a:t>Summer projects	</a:t>
            </a:r>
          </a:p>
          <a:p>
            <a:pPr lvl="1"/>
            <a:r>
              <a:rPr lang="en-US" dirty="0" smtClean="0"/>
              <a:t>Leveraged our student helpers</a:t>
            </a:r>
          </a:p>
          <a:p>
            <a:pPr lvl="1"/>
            <a:r>
              <a:rPr lang="en-US" dirty="0" smtClean="0"/>
              <a:t>Slides </a:t>
            </a:r>
            <a:r>
              <a:rPr lang="en-US" smtClean="0"/>
              <a:t>follow with information about our projects </a:t>
            </a:r>
          </a:p>
        </p:txBody>
      </p:sp>
      <p:sp>
        <p:nvSpPr>
          <p:cNvPr id="3" name="Title 2"/>
          <p:cNvSpPr>
            <a:spLocks noGrp="1"/>
          </p:cNvSpPr>
          <p:nvPr>
            <p:ph type="title"/>
          </p:nvPr>
        </p:nvSpPr>
        <p:spPr/>
        <p:txBody>
          <a:bodyPr/>
          <a:lstStyle/>
          <a:p>
            <a:r>
              <a:rPr lang="en-US" dirty="0" smtClean="0"/>
              <a:t>FY17 Facility improvements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941565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Users need to register nodes and have </a:t>
            </a:r>
            <a:r>
              <a:rPr lang="en-US" dirty="0" err="1"/>
              <a:t>K</a:t>
            </a:r>
            <a:r>
              <a:rPr lang="en-US" dirty="0" err="1" smtClean="0"/>
              <a:t>erberized</a:t>
            </a:r>
            <a:r>
              <a:rPr lang="en-US" dirty="0" smtClean="0"/>
              <a:t> machines </a:t>
            </a:r>
          </a:p>
          <a:p>
            <a:pPr lvl="1"/>
            <a:r>
              <a:rPr lang="en-US" dirty="0" smtClean="0"/>
              <a:t>This is complicated </a:t>
            </a:r>
          </a:p>
          <a:p>
            <a:pPr lvl="1"/>
            <a:r>
              <a:rPr lang="en-US" dirty="0" smtClean="0"/>
              <a:t>Computing division developed a virtual machine to provide a </a:t>
            </a:r>
            <a:r>
              <a:rPr lang="en-US" dirty="0" err="1" smtClean="0"/>
              <a:t>Kerberized</a:t>
            </a:r>
            <a:r>
              <a:rPr lang="en-US" dirty="0" smtClean="0"/>
              <a:t> environment. </a:t>
            </a:r>
          </a:p>
          <a:p>
            <a:r>
              <a:rPr lang="en-US" dirty="0" smtClean="0"/>
              <a:t>2 Summer students (Bella and Violet) refined the instructions and the procedure </a:t>
            </a:r>
          </a:p>
          <a:p>
            <a:r>
              <a:rPr lang="en-US" dirty="0" smtClean="0"/>
              <a:t>All the subsequent students tested it (17!)</a:t>
            </a:r>
          </a:p>
          <a:p>
            <a:pPr lvl="2"/>
            <a:r>
              <a:rPr lang="en-US" dirty="0" smtClean="0"/>
              <a:t>Windows 7, Windows 10, Ubuntu, Mac all tested</a:t>
            </a:r>
          </a:p>
          <a:p>
            <a:pPr lvl="2"/>
            <a:r>
              <a:rPr lang="en-US" dirty="0"/>
              <a:t>Instructions: </a:t>
            </a:r>
            <a:r>
              <a:rPr lang="en-US" dirty="0">
                <a:hlinkClick r:id="rId2"/>
              </a:rPr>
              <a:t>https://</a:t>
            </a:r>
            <a:r>
              <a:rPr lang="en-US" dirty="0" smtClean="0">
                <a:hlinkClick r:id="rId2"/>
              </a:rPr>
              <a:t>docs.google.com/document/d/1z2ZofJoA7z24dXkFr7L5XARK71rE6cjVexukrlTYKro/edit?usp=sharing</a:t>
            </a:r>
            <a:endParaRPr lang="en-US" dirty="0" smtClean="0"/>
          </a:p>
          <a:p>
            <a:pPr lvl="2"/>
            <a:r>
              <a:rPr lang="en-US" dirty="0" smtClean="0"/>
              <a:t>Will </a:t>
            </a:r>
            <a:r>
              <a:rPr lang="en-US" dirty="0" smtClean="0"/>
              <a:t>upload more instructions for other operating systems this year </a:t>
            </a:r>
            <a:endParaRPr lang="en-US" dirty="0" smtClean="0"/>
          </a:p>
        </p:txBody>
      </p:sp>
      <p:sp>
        <p:nvSpPr>
          <p:cNvPr id="3" name="Title 2"/>
          <p:cNvSpPr>
            <a:spLocks noGrp="1"/>
          </p:cNvSpPr>
          <p:nvPr>
            <p:ph type="title"/>
          </p:nvPr>
        </p:nvSpPr>
        <p:spPr>
          <a:xfrm>
            <a:off x="318262" y="498250"/>
            <a:ext cx="8686800" cy="427877"/>
          </a:xfrm>
        </p:spPr>
        <p:txBody>
          <a:bodyPr/>
          <a:lstStyle/>
          <a:p>
            <a:r>
              <a:rPr lang="en-US" sz="2400" dirty="0" smtClean="0"/>
              <a:t>Summer </a:t>
            </a:r>
            <a:r>
              <a:rPr lang="en-US" sz="2400" dirty="0"/>
              <a:t>Projects: Computing access for offsite users</a:t>
            </a:r>
            <a:r>
              <a:rPr lang="en-US" dirty="0"/>
              <a:t/>
            </a:r>
            <a:br>
              <a:rPr lang="en-US" dirty="0"/>
            </a:b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15558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Spent the last few weeks of the beam sneaking in studies </a:t>
            </a:r>
          </a:p>
          <a:p>
            <a:pPr lvl="1"/>
            <a:r>
              <a:rPr lang="en-US" dirty="0" smtClean="0"/>
              <a:t>Karla (Summer Student) was able to take data and produce updated plots </a:t>
            </a:r>
          </a:p>
          <a:p>
            <a:pPr lvl="1"/>
            <a:endParaRPr lang="en-US" dirty="0" smtClean="0"/>
          </a:p>
        </p:txBody>
      </p:sp>
      <p:sp>
        <p:nvSpPr>
          <p:cNvPr id="3" name="Title 2"/>
          <p:cNvSpPr>
            <a:spLocks noGrp="1"/>
          </p:cNvSpPr>
          <p:nvPr>
            <p:ph type="title"/>
          </p:nvPr>
        </p:nvSpPr>
        <p:spPr/>
        <p:txBody>
          <a:bodyPr/>
          <a:lstStyle/>
          <a:p>
            <a:r>
              <a:rPr lang="en-US" dirty="0" smtClean="0"/>
              <a:t>Summer Projects: Beam Studies </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519"/>
            <a:ext cx="4345221" cy="2700049"/>
          </a:xfrm>
          <a:prstGeom prst="rect">
            <a:avLst/>
          </a:prstGeom>
        </p:spPr>
      </p:pic>
      <p:sp>
        <p:nvSpPr>
          <p:cNvPr id="8" name="TextBox 7"/>
          <p:cNvSpPr txBox="1"/>
          <p:nvPr/>
        </p:nvSpPr>
        <p:spPr>
          <a:xfrm>
            <a:off x="2471351" y="2150076"/>
            <a:ext cx="787395" cy="461665"/>
          </a:xfrm>
          <a:prstGeom prst="rect">
            <a:avLst/>
          </a:prstGeom>
          <a:noFill/>
        </p:spPr>
        <p:txBody>
          <a:bodyPr wrap="none" rtlCol="0">
            <a:spAutoFit/>
          </a:bodyPr>
          <a:lstStyle/>
          <a:p>
            <a:r>
              <a:rPr lang="en-US" dirty="0" smtClean="0"/>
              <a:t>FY16</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708" y="3496963"/>
            <a:ext cx="4436729" cy="2307712"/>
          </a:xfrm>
          <a:prstGeom prst="rect">
            <a:avLst/>
          </a:prstGeom>
        </p:spPr>
      </p:pic>
      <p:sp>
        <p:nvSpPr>
          <p:cNvPr id="10" name="TextBox 9"/>
          <p:cNvSpPr txBox="1"/>
          <p:nvPr/>
        </p:nvSpPr>
        <p:spPr>
          <a:xfrm>
            <a:off x="7575183" y="3840541"/>
            <a:ext cx="787395" cy="461665"/>
          </a:xfrm>
          <a:prstGeom prst="rect">
            <a:avLst/>
          </a:prstGeom>
          <a:noFill/>
        </p:spPr>
        <p:txBody>
          <a:bodyPr wrap="none" rtlCol="0">
            <a:spAutoFit/>
          </a:bodyPr>
          <a:lstStyle/>
          <a:p>
            <a:r>
              <a:rPr lang="en-US" dirty="0" smtClean="0"/>
              <a:t>FY17</a:t>
            </a:r>
            <a:endParaRPr lang="en-US" dirty="0"/>
          </a:p>
        </p:txBody>
      </p:sp>
      <p:sp>
        <p:nvSpPr>
          <p:cNvPr id="11" name="Oval 10"/>
          <p:cNvSpPr/>
          <p:nvPr/>
        </p:nvSpPr>
        <p:spPr>
          <a:xfrm>
            <a:off x="6277232" y="4040660"/>
            <a:ext cx="1287699" cy="1352888"/>
          </a:xfrm>
          <a:prstGeom prst="ellipse">
            <a:avLst/>
          </a:prstGeom>
          <a:no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33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Livio</a:t>
            </a:r>
            <a:r>
              <a:rPr lang="en-US" dirty="0" smtClean="0"/>
              <a:t> (Italian Summer student) worked on simulating the </a:t>
            </a:r>
            <a:r>
              <a:rPr lang="en-US" dirty="0" err="1" smtClean="0"/>
              <a:t>MCenter</a:t>
            </a:r>
            <a:r>
              <a:rPr lang="en-US" dirty="0" smtClean="0"/>
              <a:t> beamline wit G4Beamline </a:t>
            </a:r>
          </a:p>
          <a:p>
            <a:pPr lvl="1"/>
            <a:r>
              <a:rPr lang="en-US" dirty="0" smtClean="0"/>
              <a:t>Already have some work done on </a:t>
            </a:r>
            <a:r>
              <a:rPr lang="en-US" dirty="0" err="1" smtClean="0"/>
              <a:t>MTest</a:t>
            </a:r>
            <a:r>
              <a:rPr lang="en-US" dirty="0" smtClean="0"/>
              <a:t> as well 	</a:t>
            </a:r>
          </a:p>
          <a:p>
            <a:pPr lvl="1"/>
            <a:r>
              <a:rPr lang="en-US" dirty="0" smtClean="0"/>
              <a:t>Working to get information in a format easy for users to access </a:t>
            </a:r>
          </a:p>
        </p:txBody>
      </p:sp>
      <p:sp>
        <p:nvSpPr>
          <p:cNvPr id="3" name="Title 2"/>
          <p:cNvSpPr>
            <a:spLocks noGrp="1"/>
          </p:cNvSpPr>
          <p:nvPr>
            <p:ph type="title"/>
          </p:nvPr>
        </p:nvSpPr>
        <p:spPr/>
        <p:txBody>
          <a:bodyPr/>
          <a:lstStyle/>
          <a:p>
            <a:r>
              <a:rPr lang="en-US" dirty="0" smtClean="0"/>
              <a:t>Summer Projects: Simulations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pic>
        <p:nvPicPr>
          <p:cNvPr id="7" name="Picture 6"/>
          <p:cNvPicPr>
            <a:picLocks noChangeAspect="1"/>
          </p:cNvPicPr>
          <p:nvPr/>
        </p:nvPicPr>
        <p:blipFill>
          <a:blip r:embed="rId2"/>
          <a:stretch>
            <a:fillRect/>
          </a:stretch>
        </p:blipFill>
        <p:spPr>
          <a:xfrm>
            <a:off x="2165597" y="2907077"/>
            <a:ext cx="4992130" cy="2887373"/>
          </a:xfrm>
          <a:prstGeom prst="rect">
            <a:avLst/>
          </a:prstGeom>
        </p:spPr>
      </p:pic>
      <p:sp>
        <p:nvSpPr>
          <p:cNvPr id="8" name="TextBox 7"/>
          <p:cNvSpPr txBox="1"/>
          <p:nvPr/>
        </p:nvSpPr>
        <p:spPr>
          <a:xfrm>
            <a:off x="5906529" y="2764272"/>
            <a:ext cx="3131354" cy="1569660"/>
          </a:xfrm>
          <a:prstGeom prst="rect">
            <a:avLst/>
          </a:prstGeom>
          <a:noFill/>
        </p:spPr>
        <p:txBody>
          <a:bodyPr wrap="square" rtlCol="0">
            <a:spAutoFit/>
          </a:bodyPr>
          <a:lstStyle/>
          <a:p>
            <a:pPr marL="342900" indent="-342900">
              <a:buClr>
                <a:schemeClr val="bg1">
                  <a:lumMod val="50000"/>
                </a:schemeClr>
              </a:buClr>
              <a:buSzPct val="150000"/>
              <a:buFont typeface="Arial" charset="0"/>
              <a:buChar char="•"/>
            </a:pPr>
            <a:r>
              <a:rPr lang="en-US" sz="1600" dirty="0">
                <a:solidFill>
                  <a:srgbClr val="404040"/>
                </a:solidFill>
                <a:latin typeface="Times New Roman" charset="0"/>
                <a:ea typeface="Times New Roman" charset="0"/>
                <a:cs typeface="Times New Roman" charset="0"/>
              </a:rPr>
              <a:t>T</a:t>
            </a:r>
            <a:r>
              <a:rPr lang="en-US" sz="1600" dirty="0" smtClean="0">
                <a:solidFill>
                  <a:srgbClr val="404040"/>
                </a:solidFill>
                <a:latin typeface="Times New Roman" charset="0"/>
                <a:ea typeface="Times New Roman" charset="0"/>
                <a:cs typeface="Times New Roman" charset="0"/>
              </a:rPr>
              <a:t>arget cage;</a:t>
            </a:r>
          </a:p>
          <a:p>
            <a:pPr marL="342900" indent="-342900">
              <a:buClr>
                <a:schemeClr val="accent3">
                  <a:lumMod val="60000"/>
                  <a:lumOff val="40000"/>
                </a:schemeClr>
              </a:buClr>
              <a:buSzPct val="150000"/>
              <a:buFont typeface="Arial" charset="0"/>
              <a:buChar char="•"/>
            </a:pPr>
            <a:r>
              <a:rPr lang="en-US" sz="1600" dirty="0">
                <a:solidFill>
                  <a:srgbClr val="404040"/>
                </a:solidFill>
                <a:latin typeface="Times New Roman" charset="0"/>
                <a:ea typeface="Times New Roman" charset="0"/>
                <a:cs typeface="Times New Roman" charset="0"/>
              </a:rPr>
              <a:t>C</a:t>
            </a:r>
            <a:r>
              <a:rPr lang="en-US" sz="1600" dirty="0" smtClean="0">
                <a:solidFill>
                  <a:srgbClr val="404040"/>
                </a:solidFill>
                <a:latin typeface="Times New Roman" charset="0"/>
                <a:ea typeface="Times New Roman" charset="0"/>
                <a:cs typeface="Times New Roman" charset="0"/>
              </a:rPr>
              <a:t>ollimators;</a:t>
            </a:r>
          </a:p>
          <a:p>
            <a:pPr marL="342900" indent="-342900">
              <a:buClr>
                <a:srgbClr val="FF0000"/>
              </a:buClr>
              <a:buSzPct val="150000"/>
              <a:buFont typeface="Arial" charset="0"/>
              <a:buChar char="•"/>
            </a:pPr>
            <a:r>
              <a:rPr lang="en-US" sz="1600" i="1" dirty="0" smtClean="0">
                <a:solidFill>
                  <a:srgbClr val="404040"/>
                </a:solidFill>
                <a:latin typeface="Times New Roman" charset="0"/>
                <a:ea typeface="Times New Roman" charset="0"/>
                <a:cs typeface="Times New Roman" charset="0"/>
              </a:rPr>
              <a:t>Q3</a:t>
            </a:r>
            <a:r>
              <a:rPr lang="en-US" sz="1600" dirty="0">
                <a:solidFill>
                  <a:srgbClr val="404040"/>
                </a:solidFill>
                <a:latin typeface="Times New Roman" charset="0"/>
                <a:ea typeface="Times New Roman" charset="0"/>
                <a:cs typeface="Times New Roman" charset="0"/>
              </a:rPr>
              <a:t> </a:t>
            </a:r>
            <a:r>
              <a:rPr lang="en-US" sz="1600" dirty="0" smtClean="0">
                <a:solidFill>
                  <a:srgbClr val="404040"/>
                </a:solidFill>
                <a:latin typeface="Times New Roman" charset="0"/>
                <a:ea typeface="Times New Roman" charset="0"/>
                <a:cs typeface="Times New Roman" charset="0"/>
              </a:rPr>
              <a:t>quadrupoles;</a:t>
            </a:r>
          </a:p>
          <a:p>
            <a:pPr marL="342900" indent="-342900">
              <a:buClr>
                <a:srgbClr val="FFFF00"/>
              </a:buClr>
              <a:buSzPct val="150000"/>
              <a:buFont typeface="Arial" charset="0"/>
              <a:buChar char="•"/>
            </a:pPr>
            <a:r>
              <a:rPr lang="en-US" sz="1600" dirty="0">
                <a:solidFill>
                  <a:srgbClr val="404040"/>
                </a:solidFill>
                <a:latin typeface="Times New Roman" charset="0"/>
                <a:ea typeface="Times New Roman" charset="0"/>
                <a:cs typeface="Times New Roman" charset="0"/>
              </a:rPr>
              <a:t>D</a:t>
            </a:r>
            <a:r>
              <a:rPr lang="en-US" sz="1600" dirty="0" smtClean="0">
                <a:solidFill>
                  <a:srgbClr val="404040"/>
                </a:solidFill>
                <a:latin typeface="Times New Roman" charset="0"/>
                <a:ea typeface="Times New Roman" charset="0"/>
                <a:cs typeface="Times New Roman" charset="0"/>
              </a:rPr>
              <a:t>ipoles;</a:t>
            </a:r>
          </a:p>
          <a:p>
            <a:pPr marL="342900" indent="-342900">
              <a:buClr>
                <a:srgbClr val="00B0F0"/>
              </a:buClr>
              <a:buSzPct val="150000"/>
              <a:buFont typeface="Arial" charset="0"/>
              <a:buChar char="•"/>
            </a:pPr>
            <a:r>
              <a:rPr lang="en-US" sz="1600" i="1" dirty="0" smtClean="0">
                <a:solidFill>
                  <a:srgbClr val="404040"/>
                </a:solidFill>
                <a:latin typeface="Times New Roman" charset="0"/>
                <a:ea typeface="Times New Roman" charset="0"/>
                <a:cs typeface="Times New Roman" charset="0"/>
              </a:rPr>
              <a:t>Q4 </a:t>
            </a:r>
            <a:r>
              <a:rPr lang="en-US" sz="1600" dirty="0" smtClean="0">
                <a:solidFill>
                  <a:srgbClr val="404040"/>
                </a:solidFill>
                <a:latin typeface="Times New Roman" charset="0"/>
                <a:ea typeface="Times New Roman" charset="0"/>
                <a:cs typeface="Times New Roman" charset="0"/>
              </a:rPr>
              <a:t>quadrupoles;</a:t>
            </a:r>
          </a:p>
          <a:p>
            <a:pPr marL="342900" indent="-342900">
              <a:buClr>
                <a:srgbClr val="7030A0"/>
              </a:buClr>
              <a:buSzPct val="150000"/>
              <a:buFont typeface="Arial" charset="0"/>
              <a:buChar char="•"/>
            </a:pPr>
            <a:r>
              <a:rPr lang="en-US" sz="1600" dirty="0">
                <a:solidFill>
                  <a:srgbClr val="404040"/>
                </a:solidFill>
                <a:latin typeface="Times New Roman" charset="0"/>
                <a:ea typeface="Times New Roman" charset="0"/>
                <a:cs typeface="Times New Roman" charset="0"/>
              </a:rPr>
              <a:t>T</a:t>
            </a:r>
            <a:r>
              <a:rPr lang="en-US" sz="1600" dirty="0" smtClean="0">
                <a:solidFill>
                  <a:srgbClr val="404040"/>
                </a:solidFill>
                <a:latin typeface="Times New Roman" charset="0"/>
                <a:ea typeface="Times New Roman" charset="0"/>
                <a:cs typeface="Times New Roman" charset="0"/>
              </a:rPr>
              <a:t>rims</a:t>
            </a:r>
            <a:endParaRPr lang="en-US" sz="1600" dirty="0">
              <a:solidFill>
                <a:srgbClr val="404040"/>
              </a:solidFill>
              <a:latin typeface="Times New Roman" charset="0"/>
              <a:ea typeface="Times New Roman" charset="0"/>
              <a:cs typeface="Times New Roman" charset="0"/>
            </a:endParaRPr>
          </a:p>
        </p:txBody>
      </p:sp>
      <p:sp>
        <p:nvSpPr>
          <p:cNvPr id="9" name="TextBox 8"/>
          <p:cNvSpPr txBox="1"/>
          <p:nvPr/>
        </p:nvSpPr>
        <p:spPr>
          <a:xfrm>
            <a:off x="972189" y="3889099"/>
            <a:ext cx="2166427" cy="461665"/>
          </a:xfrm>
          <a:prstGeom prst="rect">
            <a:avLst/>
          </a:prstGeom>
          <a:noFill/>
        </p:spPr>
        <p:txBody>
          <a:bodyPr wrap="none" rtlCol="0">
            <a:spAutoFit/>
          </a:bodyPr>
          <a:lstStyle/>
          <a:p>
            <a:r>
              <a:rPr lang="en-US" smtClean="0"/>
              <a:t>MC6 Simulation</a:t>
            </a:r>
            <a:endParaRPr lang="en-US"/>
          </a:p>
        </p:txBody>
      </p:sp>
    </p:spTree>
    <p:extLst>
      <p:ext uri="{BB962C8B-B14F-4D97-AF65-F5344CB8AC3E}">
        <p14:creationId xmlns:p14="http://schemas.microsoft.com/office/powerpoint/2010/main" val="365051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4" y="1585914"/>
            <a:ext cx="8672513" cy="3965736"/>
          </a:xfrm>
        </p:spPr>
        <p:txBody>
          <a:bodyPr>
            <a:normAutofit/>
          </a:bodyPr>
          <a:lstStyle/>
          <a:p>
            <a:r>
              <a:rPr lang="en-US" sz="1600" dirty="0" err="1"/>
              <a:t>MTest</a:t>
            </a:r>
            <a:r>
              <a:rPr lang="en-US" sz="1600" dirty="0"/>
              <a:t> beamline is instrumented with scintillator counters, MWPCs, a lead-glass calorimeter, and the CMS strip telescope.</a:t>
            </a:r>
          </a:p>
          <a:p>
            <a:r>
              <a:rPr lang="en-US" sz="1600" dirty="0"/>
              <a:t>The goal of the Facility DAQ is to create a single DAQ system integrating </a:t>
            </a:r>
            <a:r>
              <a:rPr lang="en-US" sz="1600"/>
              <a:t>all these </a:t>
            </a:r>
            <a:r>
              <a:rPr lang="en-US" sz="1600" dirty="0"/>
              <a:t>detectors, with particle path reconstruction and synchronized readout</a:t>
            </a:r>
          </a:p>
          <a:p>
            <a:r>
              <a:rPr lang="en-US" sz="1600" dirty="0"/>
              <a:t>The Facility DAQ serves as black-box source of </a:t>
            </a:r>
            <a:r>
              <a:rPr lang="en-US" sz="1600" dirty="0" err="1"/>
              <a:t>MTest</a:t>
            </a:r>
            <a:r>
              <a:rPr lang="en-US" sz="1600" dirty="0"/>
              <a:t> detector data and reconstructed objects to FTBF experiments</a:t>
            </a:r>
          </a:p>
          <a:p>
            <a:r>
              <a:rPr lang="en-US" sz="1600" dirty="0"/>
              <a:t>FTBF DAQ is based on the </a:t>
            </a:r>
            <a:r>
              <a:rPr lang="en-US" sz="1600" i="1" dirty="0"/>
              <a:t>otsdaq</a:t>
            </a:r>
            <a:r>
              <a:rPr lang="en-US" sz="1600" dirty="0"/>
              <a:t> toolkit,</a:t>
            </a:r>
            <a:br>
              <a:rPr lang="en-US" sz="1600" dirty="0"/>
            </a:br>
            <a:r>
              <a:rPr lang="en-US" sz="1600" dirty="0"/>
              <a:t>leveraging </a:t>
            </a:r>
            <a:r>
              <a:rPr lang="en-US" sz="1600" i="1" dirty="0"/>
              <a:t>artdaq, art, </a:t>
            </a:r>
            <a:r>
              <a:rPr lang="en-US" sz="1600" dirty="0"/>
              <a:t>and CMS XDAQ,</a:t>
            </a:r>
            <a:br>
              <a:rPr lang="en-US" sz="1600" dirty="0"/>
            </a:br>
            <a:r>
              <a:rPr lang="en-US" sz="1600" dirty="0"/>
              <a:t>demonstrating SCD common DAQ</a:t>
            </a:r>
            <a:br>
              <a:rPr lang="en-US" sz="1600" dirty="0"/>
            </a:br>
            <a:r>
              <a:rPr lang="en-US" sz="1600" dirty="0"/>
              <a:t>strategy</a:t>
            </a:r>
          </a:p>
          <a:p>
            <a:r>
              <a:rPr lang="en-US" sz="1600" dirty="0"/>
              <a:t>Showcases DAQ toolkit functionality and</a:t>
            </a:r>
            <a:br>
              <a:rPr lang="en-US" sz="1600" dirty="0"/>
            </a:br>
            <a:r>
              <a:rPr lang="en-US" sz="1600" i="1" dirty="0"/>
              <a:t>otsdaq</a:t>
            </a:r>
            <a:r>
              <a:rPr lang="en-US" sz="1600" dirty="0"/>
              <a:t> capabilities</a:t>
            </a:r>
          </a:p>
          <a:p>
            <a:r>
              <a:rPr lang="en-US" sz="1600" dirty="0"/>
              <a:t>MWPCs and Strip Telescope will be</a:t>
            </a:r>
            <a:br>
              <a:rPr lang="en-US" sz="1600" dirty="0"/>
            </a:br>
            <a:r>
              <a:rPr lang="en-US" sz="1600" dirty="0"/>
              <a:t>integrated into the DAQ first, with the other</a:t>
            </a:r>
            <a:br>
              <a:rPr lang="en-US" sz="1600" dirty="0"/>
            </a:br>
            <a:r>
              <a:rPr lang="en-US" sz="1600" dirty="0"/>
              <a:t>detectors following later</a:t>
            </a:r>
          </a:p>
          <a:p>
            <a:endParaRPr lang="en-US" dirty="0"/>
          </a:p>
        </p:txBody>
      </p:sp>
      <p:sp>
        <p:nvSpPr>
          <p:cNvPr id="7" name="Title 6"/>
          <p:cNvSpPr>
            <a:spLocks noGrp="1"/>
          </p:cNvSpPr>
          <p:nvPr>
            <p:ph type="title"/>
          </p:nvPr>
        </p:nvSpPr>
        <p:spPr/>
        <p:txBody>
          <a:bodyPr/>
          <a:lstStyle/>
          <a:p>
            <a:r>
              <a:rPr lang="en-US" dirty="0"/>
              <a:t>FTBF Facility DAQ</a:t>
            </a:r>
          </a:p>
        </p:txBody>
      </p:sp>
      <p:sp>
        <p:nvSpPr>
          <p:cNvPr id="3" name="Date Placeholder 2"/>
          <p:cNvSpPr>
            <a:spLocks noGrp="1"/>
          </p:cNvSpPr>
          <p:nvPr>
            <p:ph type="dt" sz="half" idx="2"/>
          </p:nvPr>
        </p:nvSpPr>
        <p:spPr/>
        <p:txBody>
          <a:bodyPr/>
          <a:lstStyle/>
          <a:p>
            <a:pPr>
              <a:defRPr/>
            </a:pPr>
            <a:fld id="{FA96D49F-E75B-CA4C-9755-57CB093C34C1}" type="datetime1">
              <a:rPr lang="en-US" smtClean="0"/>
              <a:t>11/2/17</a:t>
            </a:fld>
            <a:endParaRPr lang="en-US" dirty="0"/>
          </a:p>
        </p:txBody>
      </p:sp>
      <p:sp>
        <p:nvSpPr>
          <p:cNvPr id="4" name="Footer Placeholder 3"/>
          <p:cNvSpPr>
            <a:spLocks noGrp="1"/>
          </p:cNvSpPr>
          <p:nvPr>
            <p:ph type="ftr" sz="quarter" idx="3"/>
          </p:nvPr>
        </p:nvSpPr>
        <p:spPr/>
        <p:txBody>
          <a:bodyPr/>
          <a:lstStyle/>
          <a:p>
            <a:pPr>
              <a:defRPr/>
            </a:pPr>
            <a:r>
              <a:rPr lang="en-US"/>
              <a:t>Presenter | Presentation Title or Meeting Title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8" name="Shape 221" descr="InstrumentationMap.jpg">
            <a:extLst>
              <a:ext uri="{FF2B5EF4-FFF2-40B4-BE49-F238E27FC236}">
                <a16:creationId xmlns:a16="http://schemas.microsoft.com/office/drawing/2014/main" xmlns="" id="{C55D0FF1-E81C-439D-AB85-A9C95D7CCEC1}"/>
              </a:ext>
            </a:extLst>
          </p:cNvPr>
          <p:cNvPicPr preferRelativeResize="0"/>
          <p:nvPr/>
        </p:nvPicPr>
        <p:blipFill>
          <a:blip r:embed="rId2">
            <a:alphaModFix/>
          </a:blip>
          <a:stretch>
            <a:fillRect/>
          </a:stretch>
        </p:blipFill>
        <p:spPr>
          <a:xfrm>
            <a:off x="4838330" y="3091464"/>
            <a:ext cx="4190840" cy="2384477"/>
          </a:xfrm>
          <a:prstGeom prst="rect">
            <a:avLst/>
          </a:prstGeom>
          <a:noFill/>
          <a:ln>
            <a:noFill/>
          </a:ln>
        </p:spPr>
      </p:pic>
    </p:spTree>
    <p:extLst>
      <p:ext uri="{BB962C8B-B14F-4D97-AF65-F5344CB8AC3E}">
        <p14:creationId xmlns:p14="http://schemas.microsoft.com/office/powerpoint/2010/main" val="577766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xmlns="" id="{B54E9E91-0F0E-4578-9CE3-A840445A0A7E}"/>
              </a:ext>
            </a:extLst>
          </p:cNvPr>
          <p:cNvSpPr>
            <a:spLocks noGrp="1"/>
          </p:cNvSpPr>
          <p:nvPr>
            <p:ph idx="1"/>
          </p:nvPr>
        </p:nvSpPr>
        <p:spPr>
          <a:xfrm>
            <a:off x="215106" y="516296"/>
            <a:ext cx="8672513" cy="5059363"/>
          </a:xfrm>
        </p:spPr>
        <p:txBody>
          <a:bodyPr/>
          <a:lstStyle/>
          <a:p>
            <a:r>
              <a:rPr lang="en-US" dirty="0"/>
              <a:t>Detectors readout is performed on a spill-by-spill basis</a:t>
            </a:r>
          </a:p>
          <a:p>
            <a:r>
              <a:rPr lang="en-US" i="1" dirty="0"/>
              <a:t>art</a:t>
            </a:r>
            <a:r>
              <a:rPr lang="en-US" dirty="0"/>
              <a:t> software splits data trigger-by-trigger, performing analysis on each trigger</a:t>
            </a:r>
          </a:p>
          <a:p>
            <a:r>
              <a:rPr lang="en-US" dirty="0"/>
              <a:t>NIM+ from the PREP Modernization project allows trigger signal fan-out</a:t>
            </a:r>
          </a:p>
          <a:p>
            <a:pPr lvl="1"/>
            <a:r>
              <a:rPr lang="en-US" dirty="0"/>
              <a:t>Essential for event synchronization</a:t>
            </a:r>
          </a:p>
        </p:txBody>
      </p:sp>
      <p:sp>
        <p:nvSpPr>
          <p:cNvPr id="10" name="Title 9">
            <a:extLst>
              <a:ext uri="{FF2B5EF4-FFF2-40B4-BE49-F238E27FC236}">
                <a16:creationId xmlns:a16="http://schemas.microsoft.com/office/drawing/2014/main" xmlns="" id="{EC54CAFE-0EA8-4109-829E-16C136E9A580}"/>
              </a:ext>
            </a:extLst>
          </p:cNvPr>
          <p:cNvSpPr>
            <a:spLocks noGrp="1"/>
          </p:cNvSpPr>
          <p:nvPr>
            <p:ph type="title"/>
          </p:nvPr>
        </p:nvSpPr>
        <p:spPr>
          <a:xfrm>
            <a:off x="215106" y="88419"/>
            <a:ext cx="8686800" cy="427877"/>
          </a:xfrm>
        </p:spPr>
        <p:txBody>
          <a:bodyPr/>
          <a:lstStyle/>
          <a:p>
            <a:r>
              <a:rPr lang="en-US" dirty="0" err="1"/>
              <a:t>Facilty</a:t>
            </a:r>
            <a:r>
              <a:rPr lang="en-US" dirty="0"/>
              <a:t> DAQ - Readout</a:t>
            </a:r>
          </a:p>
        </p:txBody>
      </p:sp>
      <p:sp>
        <p:nvSpPr>
          <p:cNvPr id="6" name="Date Placeholder 5">
            <a:extLst>
              <a:ext uri="{FF2B5EF4-FFF2-40B4-BE49-F238E27FC236}">
                <a16:creationId xmlns:a16="http://schemas.microsoft.com/office/drawing/2014/main" xmlns="" id="{D22AC4D2-9D4F-49CC-9FF1-A61CCE15A6F2}"/>
              </a:ext>
            </a:extLst>
          </p:cNvPr>
          <p:cNvSpPr>
            <a:spLocks noGrp="1"/>
          </p:cNvSpPr>
          <p:nvPr>
            <p:ph type="dt" sz="half" idx="2"/>
          </p:nvPr>
        </p:nvSpPr>
        <p:spPr/>
        <p:txBody>
          <a:bodyPr/>
          <a:lstStyle/>
          <a:p>
            <a:pPr>
              <a:defRPr/>
            </a:pPr>
            <a:fld id="{B099EE7B-C01A-E94A-AA76-2F04CF97FC05}" type="datetime1">
              <a:rPr lang="en-US" smtClean="0"/>
              <a:pPr>
                <a:defRPr/>
              </a:pPr>
              <a:t>11/2/17</a:t>
            </a:fld>
            <a:endParaRPr lang="en-US" dirty="0"/>
          </a:p>
        </p:txBody>
      </p:sp>
      <p:sp>
        <p:nvSpPr>
          <p:cNvPr id="7" name="Footer Placeholder 6">
            <a:extLst>
              <a:ext uri="{FF2B5EF4-FFF2-40B4-BE49-F238E27FC236}">
                <a16:creationId xmlns:a16="http://schemas.microsoft.com/office/drawing/2014/main" xmlns="" id="{EC809281-BF1A-41C0-A46B-D1C3E8934E37}"/>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8" name="Slide Number Placeholder 7">
            <a:extLst>
              <a:ext uri="{FF2B5EF4-FFF2-40B4-BE49-F238E27FC236}">
                <a16:creationId xmlns:a16="http://schemas.microsoft.com/office/drawing/2014/main" xmlns="" id="{7F006E0A-983A-4B3C-B2CA-77D37994FA3F}"/>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12" name="Rectangle 11">
            <a:extLst>
              <a:ext uri="{FF2B5EF4-FFF2-40B4-BE49-F238E27FC236}">
                <a16:creationId xmlns:a16="http://schemas.microsoft.com/office/drawing/2014/main" xmlns="" id="{3D9DFAD2-283C-448B-9C1E-DD7E55B72387}"/>
              </a:ext>
            </a:extLst>
          </p:cNvPr>
          <p:cNvSpPr/>
          <p:nvPr/>
        </p:nvSpPr>
        <p:spPr>
          <a:xfrm>
            <a:off x="20315" y="3008369"/>
            <a:ext cx="808893" cy="4777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NIM+</a:t>
            </a:r>
          </a:p>
        </p:txBody>
      </p:sp>
      <p:sp>
        <p:nvSpPr>
          <p:cNvPr id="13" name="Rectangle 12">
            <a:extLst>
              <a:ext uri="{FF2B5EF4-FFF2-40B4-BE49-F238E27FC236}">
                <a16:creationId xmlns:a16="http://schemas.microsoft.com/office/drawing/2014/main" xmlns="" id="{330889D4-1482-415D-B7F5-143073C3FE32}"/>
              </a:ext>
            </a:extLst>
          </p:cNvPr>
          <p:cNvSpPr/>
          <p:nvPr/>
        </p:nvSpPr>
        <p:spPr>
          <a:xfrm>
            <a:off x="1530604" y="2995463"/>
            <a:ext cx="1322615" cy="6213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MWPCs</a:t>
            </a:r>
          </a:p>
        </p:txBody>
      </p:sp>
      <p:sp>
        <p:nvSpPr>
          <p:cNvPr id="14" name="Rectangle 13">
            <a:extLst>
              <a:ext uri="{FF2B5EF4-FFF2-40B4-BE49-F238E27FC236}">
                <a16:creationId xmlns:a16="http://schemas.microsoft.com/office/drawing/2014/main" xmlns="" id="{8ED05E2A-4D5E-4076-A758-15AFD296C338}"/>
              </a:ext>
            </a:extLst>
          </p:cNvPr>
          <p:cNvSpPr/>
          <p:nvPr/>
        </p:nvSpPr>
        <p:spPr>
          <a:xfrm>
            <a:off x="1530603" y="3773943"/>
            <a:ext cx="1336430" cy="7561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Strip Telescope</a:t>
            </a:r>
          </a:p>
        </p:txBody>
      </p:sp>
      <p:sp>
        <p:nvSpPr>
          <p:cNvPr id="15" name="Rectangle 14">
            <a:extLst>
              <a:ext uri="{FF2B5EF4-FFF2-40B4-BE49-F238E27FC236}">
                <a16:creationId xmlns:a16="http://schemas.microsoft.com/office/drawing/2014/main" xmlns="" id="{26D0E564-0C10-43AA-9AE4-839BBF1259BC}"/>
              </a:ext>
            </a:extLst>
          </p:cNvPr>
          <p:cNvSpPr/>
          <p:nvPr/>
        </p:nvSpPr>
        <p:spPr>
          <a:xfrm>
            <a:off x="3122793" y="3007819"/>
            <a:ext cx="1274885" cy="163099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Facility DAQ</a:t>
            </a:r>
          </a:p>
        </p:txBody>
      </p:sp>
      <p:sp>
        <p:nvSpPr>
          <p:cNvPr id="16" name="Rectangle 15">
            <a:extLst>
              <a:ext uri="{FF2B5EF4-FFF2-40B4-BE49-F238E27FC236}">
                <a16:creationId xmlns:a16="http://schemas.microsoft.com/office/drawing/2014/main" xmlns="" id="{0C96AE7B-5B2C-42EE-BC14-F4B695563200}"/>
              </a:ext>
            </a:extLst>
          </p:cNvPr>
          <p:cNvSpPr/>
          <p:nvPr/>
        </p:nvSpPr>
        <p:spPr>
          <a:xfrm>
            <a:off x="5225562" y="2949744"/>
            <a:ext cx="3842238" cy="2714901"/>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a:t>XDAQ Web Display</a:t>
            </a:r>
          </a:p>
        </p:txBody>
      </p:sp>
      <p:pic>
        <p:nvPicPr>
          <p:cNvPr id="20" name="Picture 19">
            <a:extLst>
              <a:ext uri="{FF2B5EF4-FFF2-40B4-BE49-F238E27FC236}">
                <a16:creationId xmlns:a16="http://schemas.microsoft.com/office/drawing/2014/main" xmlns="" id="{D5350A4F-8A71-46F1-A92C-0654B28E5698}"/>
              </a:ext>
            </a:extLst>
          </p:cNvPr>
          <p:cNvPicPr>
            <a:picLocks noChangeAspect="1"/>
          </p:cNvPicPr>
          <p:nvPr/>
        </p:nvPicPr>
        <p:blipFill>
          <a:blip r:embed="rId2"/>
          <a:stretch>
            <a:fillRect/>
          </a:stretch>
        </p:blipFill>
        <p:spPr>
          <a:xfrm>
            <a:off x="5527282" y="3483175"/>
            <a:ext cx="3238799" cy="1662482"/>
          </a:xfrm>
          <a:prstGeom prst="rect">
            <a:avLst/>
          </a:prstGeom>
        </p:spPr>
      </p:pic>
      <p:sp>
        <p:nvSpPr>
          <p:cNvPr id="21" name="Arrow: Left-Right 20">
            <a:extLst>
              <a:ext uri="{FF2B5EF4-FFF2-40B4-BE49-F238E27FC236}">
                <a16:creationId xmlns:a16="http://schemas.microsoft.com/office/drawing/2014/main" xmlns="" id="{CF4F3302-1519-4D5F-819C-109786E07667}"/>
              </a:ext>
            </a:extLst>
          </p:cNvPr>
          <p:cNvSpPr/>
          <p:nvPr/>
        </p:nvSpPr>
        <p:spPr>
          <a:xfrm>
            <a:off x="4203544" y="3653856"/>
            <a:ext cx="1216152" cy="4846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xmlns="" id="{7D071FE5-2304-4654-9376-09D4937D2F19}"/>
              </a:ext>
            </a:extLst>
          </p:cNvPr>
          <p:cNvSpPr/>
          <p:nvPr/>
        </p:nvSpPr>
        <p:spPr>
          <a:xfrm>
            <a:off x="2780208" y="3122113"/>
            <a:ext cx="48312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xmlns="" id="{2386225A-8363-48A2-8598-F6422EC8ADC8}"/>
              </a:ext>
            </a:extLst>
          </p:cNvPr>
          <p:cNvSpPr/>
          <p:nvPr/>
        </p:nvSpPr>
        <p:spPr>
          <a:xfrm>
            <a:off x="2730370" y="3911944"/>
            <a:ext cx="483127"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Connector: Elbow 24">
            <a:extLst>
              <a:ext uri="{FF2B5EF4-FFF2-40B4-BE49-F238E27FC236}">
                <a16:creationId xmlns:a16="http://schemas.microsoft.com/office/drawing/2014/main" xmlns="" id="{2872B75E-6FE1-422D-8EDF-57F8F6DF1EE5}"/>
              </a:ext>
            </a:extLst>
          </p:cNvPr>
          <p:cNvCxnSpPr>
            <a:stCxn id="12" idx="3"/>
            <a:endCxn id="14" idx="1"/>
          </p:cNvCxnSpPr>
          <p:nvPr/>
        </p:nvCxnSpPr>
        <p:spPr>
          <a:xfrm>
            <a:off x="829207" y="3247226"/>
            <a:ext cx="701396" cy="904786"/>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xmlns="" id="{8444AD97-CAB3-4759-8672-75D590059978}"/>
              </a:ext>
            </a:extLst>
          </p:cNvPr>
          <p:cNvCxnSpPr>
            <a:stCxn id="12" idx="3"/>
            <a:endCxn id="13" idx="1"/>
          </p:cNvCxnSpPr>
          <p:nvPr/>
        </p:nvCxnSpPr>
        <p:spPr>
          <a:xfrm>
            <a:off x="829208" y="3247227"/>
            <a:ext cx="701396" cy="588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xmlns="" id="{C60F784F-AFB3-4533-89CC-752A6D8C8484}"/>
              </a:ext>
            </a:extLst>
          </p:cNvPr>
          <p:cNvSpPr txBox="1"/>
          <p:nvPr/>
        </p:nvSpPr>
        <p:spPr>
          <a:xfrm>
            <a:off x="333802" y="3695096"/>
            <a:ext cx="859289" cy="600164"/>
          </a:xfrm>
          <a:prstGeom prst="rect">
            <a:avLst/>
          </a:prstGeom>
          <a:noFill/>
        </p:spPr>
        <p:txBody>
          <a:bodyPr wrap="square" rtlCol="0">
            <a:spAutoFit/>
          </a:bodyPr>
          <a:lstStyle/>
          <a:p>
            <a:r>
              <a:rPr lang="en-US" sz="1100" dirty="0">
                <a:solidFill>
                  <a:srgbClr val="002060"/>
                </a:solidFill>
              </a:rPr>
              <a:t>Trigger signal from Scintillators</a:t>
            </a:r>
          </a:p>
        </p:txBody>
      </p:sp>
      <p:sp>
        <p:nvSpPr>
          <p:cNvPr id="33" name="Rectangle 32">
            <a:extLst>
              <a:ext uri="{FF2B5EF4-FFF2-40B4-BE49-F238E27FC236}">
                <a16:creationId xmlns:a16="http://schemas.microsoft.com/office/drawing/2014/main" xmlns="" id="{F5E932F2-D602-40DF-98FD-2E3A07E75A02}"/>
              </a:ext>
            </a:extLst>
          </p:cNvPr>
          <p:cNvSpPr/>
          <p:nvPr/>
        </p:nvSpPr>
        <p:spPr>
          <a:xfrm>
            <a:off x="1556980" y="4744395"/>
            <a:ext cx="1336430" cy="7561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Other Users</a:t>
            </a:r>
          </a:p>
        </p:txBody>
      </p:sp>
      <p:cxnSp>
        <p:nvCxnSpPr>
          <p:cNvPr id="37" name="Connector: Elbow 36">
            <a:extLst>
              <a:ext uri="{FF2B5EF4-FFF2-40B4-BE49-F238E27FC236}">
                <a16:creationId xmlns:a16="http://schemas.microsoft.com/office/drawing/2014/main" xmlns="" id="{6B086BA4-8437-440B-AF9E-6633AE2568AC}"/>
              </a:ext>
            </a:extLst>
          </p:cNvPr>
          <p:cNvCxnSpPr>
            <a:stCxn id="12" idx="3"/>
            <a:endCxn id="33" idx="1"/>
          </p:cNvCxnSpPr>
          <p:nvPr/>
        </p:nvCxnSpPr>
        <p:spPr>
          <a:xfrm>
            <a:off x="829206" y="3247226"/>
            <a:ext cx="731520" cy="1875238"/>
          </a:xfrm>
          <a:prstGeom prst="bentConnector3">
            <a:avLst>
              <a:gd name="adj1" fmla="val 47500"/>
            </a:avLst>
          </a:prstGeom>
          <a:ln w="28575" cap="flat" cmpd="sng" algn="ctr">
            <a:solidFill>
              <a:schemeClr val="accent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Flowchart: Magnetic Disk 1">
            <a:extLst>
              <a:ext uri="{FF2B5EF4-FFF2-40B4-BE49-F238E27FC236}">
                <a16:creationId xmlns:a16="http://schemas.microsoft.com/office/drawing/2014/main" xmlns="" id="{75470651-5469-46CD-9189-12B6EE304FBC}"/>
              </a:ext>
            </a:extLst>
          </p:cNvPr>
          <p:cNvSpPr/>
          <p:nvPr/>
        </p:nvSpPr>
        <p:spPr>
          <a:xfrm>
            <a:off x="3965331" y="4843335"/>
            <a:ext cx="432346" cy="598886"/>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xmlns="" id="{6F5DD285-A9CF-4034-837A-973632D76AC6}"/>
              </a:ext>
            </a:extLst>
          </p:cNvPr>
          <p:cNvSpPr/>
          <p:nvPr/>
        </p:nvSpPr>
        <p:spPr>
          <a:xfrm>
            <a:off x="3965331" y="4442850"/>
            <a:ext cx="432346" cy="4015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Bent-Up 3">
            <a:extLst>
              <a:ext uri="{FF2B5EF4-FFF2-40B4-BE49-F238E27FC236}">
                <a16:creationId xmlns:a16="http://schemas.microsoft.com/office/drawing/2014/main" xmlns="" id="{F5008789-3603-436E-9DE4-EF165140446E}"/>
              </a:ext>
            </a:extLst>
          </p:cNvPr>
          <p:cNvSpPr/>
          <p:nvPr/>
        </p:nvSpPr>
        <p:spPr>
          <a:xfrm rot="5400000" flipV="1">
            <a:off x="2790094" y="4554023"/>
            <a:ext cx="816217" cy="696058"/>
          </a:xfrm>
          <a:prstGeom prst="bentUpArrow">
            <a:avLst>
              <a:gd name="adj1" fmla="val 32158"/>
              <a:gd name="adj2" fmla="val 31744"/>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552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16"/>
          </p:nvPr>
        </p:nvSpPr>
        <p:spPr/>
        <p:txBody>
          <a:bodyPr/>
          <a:lstStyle/>
          <a:p>
            <a:r>
              <a:rPr lang="en-US" dirty="0"/>
              <a:t>Hit profile DQM image from </a:t>
            </a:r>
            <a:r>
              <a:rPr lang="en-US" dirty="0" err="1"/>
              <a:t>MTest</a:t>
            </a:r>
            <a:r>
              <a:rPr lang="en-US" dirty="0"/>
              <a:t> MWPCs. White lines on lower plots indicate bad TDC channel/broken wire.</a:t>
            </a:r>
          </a:p>
        </p:txBody>
      </p:sp>
      <p:sp>
        <p:nvSpPr>
          <p:cNvPr id="5" name="Text Placeholder 4"/>
          <p:cNvSpPr>
            <a:spLocks noGrp="1"/>
          </p:cNvSpPr>
          <p:nvPr>
            <p:ph type="body" sz="half" idx="19"/>
          </p:nvPr>
        </p:nvSpPr>
        <p:spPr>
          <a:xfrm>
            <a:off x="4692453" y="5110596"/>
            <a:ext cx="4206239" cy="269841"/>
          </a:xfrm>
        </p:spPr>
        <p:txBody>
          <a:bodyPr/>
          <a:lstStyle/>
          <a:p>
            <a:r>
              <a:rPr lang="en-US" dirty="0"/>
              <a:t>TDC distribution DQM image from </a:t>
            </a:r>
            <a:r>
              <a:rPr lang="en-US" dirty="0" err="1"/>
              <a:t>MTest</a:t>
            </a:r>
            <a:r>
              <a:rPr lang="en-US" dirty="0"/>
              <a:t> MWPCs. </a:t>
            </a:r>
          </a:p>
        </p:txBody>
      </p:sp>
      <p:sp>
        <p:nvSpPr>
          <p:cNvPr id="6" name="Date Placeholder 5"/>
          <p:cNvSpPr>
            <a:spLocks noGrp="1"/>
          </p:cNvSpPr>
          <p:nvPr>
            <p:ph type="dt" sz="half" idx="2"/>
          </p:nvPr>
        </p:nvSpPr>
        <p:spPr/>
        <p:txBody>
          <a:bodyPr/>
          <a:lstStyle/>
          <a:p>
            <a:pPr>
              <a:defRPr/>
            </a:pPr>
            <a:fld id="{48DA7FA5-8EFC-1446-AFE1-777E21C38831}" type="datetime1">
              <a:rPr lang="en-US" smtClean="0"/>
              <a:t>11/2/17</a:t>
            </a:fld>
            <a:endParaRPr lang="en-US" dirty="0"/>
          </a:p>
        </p:txBody>
      </p:sp>
      <p:sp>
        <p:nvSpPr>
          <p:cNvPr id="7" name="Footer Placeholder 6"/>
          <p:cNvSpPr>
            <a:spLocks noGrp="1"/>
          </p:cNvSpPr>
          <p:nvPr>
            <p:ph type="ftr" sz="quarter" idx="3"/>
          </p:nvPr>
        </p:nvSpPr>
        <p:spPr/>
        <p:txBody>
          <a:bodyPr/>
          <a:lstStyle/>
          <a:p>
            <a:pPr>
              <a:defRPr/>
            </a:pPr>
            <a:r>
              <a:rPr lang="en-US"/>
              <a:t>Presenter | Presentation Title or Meeting Title</a:t>
            </a:r>
            <a:endParaRPr lang="en-US" b="1" dirty="0"/>
          </a:p>
        </p:txBody>
      </p:sp>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10" name="Title 9"/>
          <p:cNvSpPr>
            <a:spLocks noGrp="1"/>
          </p:cNvSpPr>
          <p:nvPr>
            <p:ph type="title"/>
          </p:nvPr>
        </p:nvSpPr>
        <p:spPr/>
        <p:txBody>
          <a:bodyPr/>
          <a:lstStyle/>
          <a:p>
            <a:r>
              <a:rPr lang="en-US" dirty="0"/>
              <a:t>Facility DAQ - MWPC DQM</a:t>
            </a:r>
          </a:p>
        </p:txBody>
      </p:sp>
      <p:pic>
        <p:nvPicPr>
          <p:cNvPr id="13" name="Content Placeholder 12">
            <a:extLst>
              <a:ext uri="{FF2B5EF4-FFF2-40B4-BE49-F238E27FC236}">
                <a16:creationId xmlns:a16="http://schemas.microsoft.com/office/drawing/2014/main" xmlns="" id="{618E51F6-A8CE-42D1-AF81-5909D4EEC5B8}"/>
              </a:ext>
            </a:extLst>
          </p:cNvPr>
          <p:cNvPicPr>
            <a:picLocks noGrp="1" noChangeAspect="1"/>
          </p:cNvPicPr>
          <p:nvPr>
            <p:ph sz="half" idx="13"/>
          </p:nvPr>
        </p:nvPicPr>
        <p:blipFill>
          <a:blip r:embed="rId2"/>
          <a:stretch>
            <a:fillRect/>
          </a:stretch>
        </p:blipFill>
        <p:spPr>
          <a:xfrm>
            <a:off x="43308" y="1730367"/>
            <a:ext cx="4392168" cy="2544160"/>
          </a:xfrm>
        </p:spPr>
      </p:pic>
      <p:pic>
        <p:nvPicPr>
          <p:cNvPr id="17" name="Content Placeholder 16">
            <a:extLst>
              <a:ext uri="{FF2B5EF4-FFF2-40B4-BE49-F238E27FC236}">
                <a16:creationId xmlns:a16="http://schemas.microsoft.com/office/drawing/2014/main" xmlns="" id="{3709C014-FF30-42A5-B5EC-8B6C18D9732E}"/>
              </a:ext>
            </a:extLst>
          </p:cNvPr>
          <p:cNvPicPr>
            <a:picLocks noGrp="1" noChangeAspect="1"/>
          </p:cNvPicPr>
          <p:nvPr>
            <p:ph sz="half" idx="15"/>
          </p:nvPr>
        </p:nvPicPr>
        <p:blipFill>
          <a:blip r:embed="rId3"/>
          <a:stretch>
            <a:fillRect/>
          </a:stretch>
        </p:blipFill>
        <p:spPr>
          <a:xfrm>
            <a:off x="5242206" y="3543800"/>
            <a:ext cx="2512610" cy="1471980"/>
          </a:xfrm>
        </p:spPr>
      </p:pic>
      <p:cxnSp>
        <p:nvCxnSpPr>
          <p:cNvPr id="9" name="Straight Arrow Connector 8">
            <a:extLst>
              <a:ext uri="{FF2B5EF4-FFF2-40B4-BE49-F238E27FC236}">
                <a16:creationId xmlns:a16="http://schemas.microsoft.com/office/drawing/2014/main" xmlns="" id="{266CA48F-15EB-4AF1-8E47-46F8A0301033}"/>
              </a:ext>
            </a:extLst>
          </p:cNvPr>
          <p:cNvCxnSpPr/>
          <p:nvPr/>
        </p:nvCxnSpPr>
        <p:spPr>
          <a:xfrm flipV="1">
            <a:off x="925575" y="3279397"/>
            <a:ext cx="297873" cy="339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xmlns="" id="{89FE0176-5963-42BB-A0D2-DE71B32CE240}"/>
              </a:ext>
            </a:extLst>
          </p:cNvPr>
          <p:cNvCxnSpPr/>
          <p:nvPr/>
        </p:nvCxnSpPr>
        <p:spPr>
          <a:xfrm>
            <a:off x="3013364" y="3639350"/>
            <a:ext cx="588818" cy="2840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ontent Placeholder 10">
            <a:extLst>
              <a:ext uri="{FF2B5EF4-FFF2-40B4-BE49-F238E27FC236}">
                <a16:creationId xmlns:a16="http://schemas.microsoft.com/office/drawing/2014/main" xmlns="" id="{86A60FC8-D205-4014-A990-259BCD329626}"/>
              </a:ext>
            </a:extLst>
          </p:cNvPr>
          <p:cNvSpPr txBox="1">
            <a:spLocks/>
          </p:cNvSpPr>
          <p:nvPr/>
        </p:nvSpPr>
        <p:spPr>
          <a:xfrm>
            <a:off x="4560278" y="1366972"/>
            <a:ext cx="4340839" cy="4013464"/>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i="1" dirty="0">
                <a:solidFill>
                  <a:schemeClr val="accent6"/>
                </a:solidFill>
              </a:rPr>
              <a:t>otsdaq</a:t>
            </a:r>
            <a:r>
              <a:rPr lang="en-US" sz="1800" dirty="0">
                <a:solidFill>
                  <a:schemeClr val="accent6"/>
                </a:solidFill>
              </a:rPr>
              <a:t> uses </a:t>
            </a:r>
            <a:r>
              <a:rPr lang="en-US" sz="1800" i="1" dirty="0">
                <a:solidFill>
                  <a:schemeClr val="accent6"/>
                </a:solidFill>
              </a:rPr>
              <a:t>art</a:t>
            </a:r>
            <a:r>
              <a:rPr lang="en-US" sz="1800" dirty="0">
                <a:solidFill>
                  <a:schemeClr val="accent6"/>
                </a:solidFill>
              </a:rPr>
              <a:t> to generate DQM images on a spill-by-spill basis, then displays them on a web-based control room desktop, accessible anywhere on-site</a:t>
            </a:r>
          </a:p>
        </p:txBody>
      </p:sp>
    </p:spTree>
    <p:extLst>
      <p:ext uri="{BB962C8B-B14F-4D97-AF65-F5344CB8AC3E}">
        <p14:creationId xmlns:p14="http://schemas.microsoft.com/office/powerpoint/2010/main" val="345678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1" y="1476450"/>
            <a:ext cx="8672513" cy="4050336"/>
          </a:xfrm>
        </p:spPr>
        <p:txBody>
          <a:bodyPr>
            <a:normAutofit fontScale="77500" lnSpcReduction="20000"/>
          </a:bodyPr>
          <a:lstStyle/>
          <a:p>
            <a:r>
              <a:rPr lang="en-US" sz="1600" dirty="0"/>
              <a:t>October Milestone (Complete)</a:t>
            </a:r>
          </a:p>
          <a:p>
            <a:pPr lvl="1"/>
            <a:r>
              <a:rPr lang="en-US" dirty="0"/>
              <a:t>Read out MWPC planes using </a:t>
            </a:r>
            <a:r>
              <a:rPr lang="en-US" i="1" dirty="0"/>
              <a:t>otsdaq</a:t>
            </a:r>
            <a:endParaRPr lang="en-US" dirty="0"/>
          </a:p>
          <a:p>
            <a:pPr lvl="1"/>
            <a:r>
              <a:rPr lang="en-US" dirty="0"/>
              <a:t>Recreate MWPC analysis in </a:t>
            </a:r>
            <a:r>
              <a:rPr lang="en-US" i="1" dirty="0"/>
              <a:t>art</a:t>
            </a:r>
            <a:r>
              <a:rPr lang="en-US" dirty="0"/>
              <a:t> modules</a:t>
            </a:r>
          </a:p>
          <a:p>
            <a:pPr lvl="1"/>
            <a:r>
              <a:rPr lang="en-US" dirty="0"/>
              <a:t>Demonstrate Facility DAQ using all FTBF DAQ servers</a:t>
            </a:r>
          </a:p>
          <a:p>
            <a:r>
              <a:rPr lang="en-US" sz="1600" dirty="0"/>
              <a:t>November Milestone (In Progress)</a:t>
            </a:r>
          </a:p>
          <a:p>
            <a:pPr lvl="1"/>
            <a:r>
              <a:rPr lang="en-US" dirty="0"/>
              <a:t>Integrate Strip Telescope DAQ</a:t>
            </a:r>
          </a:p>
          <a:p>
            <a:pPr lvl="1"/>
            <a:r>
              <a:rPr lang="en-US" dirty="0"/>
              <a:t>Create initial event data server for FTBF experiments</a:t>
            </a:r>
          </a:p>
          <a:p>
            <a:pPr lvl="1"/>
            <a:r>
              <a:rPr lang="en-US" dirty="0"/>
              <a:t>Install trigger fan-out to detectors</a:t>
            </a:r>
          </a:p>
          <a:p>
            <a:r>
              <a:rPr lang="en-US" sz="1600" dirty="0"/>
              <a:t>December Milestone</a:t>
            </a:r>
          </a:p>
          <a:p>
            <a:pPr lvl="1"/>
            <a:r>
              <a:rPr lang="en-US" dirty="0"/>
              <a:t>Create user-level tutorials and instructions</a:t>
            </a:r>
          </a:p>
          <a:p>
            <a:pPr lvl="1"/>
            <a:r>
              <a:rPr lang="en-US" dirty="0"/>
              <a:t>Implement reconstruction code and make reconstructed data available to experiments</a:t>
            </a:r>
          </a:p>
          <a:p>
            <a:r>
              <a:rPr lang="en-US" sz="1600" dirty="0"/>
              <a:t>Future Plans</a:t>
            </a:r>
          </a:p>
          <a:p>
            <a:pPr lvl="1"/>
            <a:r>
              <a:rPr lang="en-US" dirty="0"/>
              <a:t>Use NO</a:t>
            </a:r>
            <a:r>
              <a:rPr lang="el-GR" dirty="0"/>
              <a:t>ν</a:t>
            </a:r>
            <a:r>
              <a:rPr lang="en-US" dirty="0"/>
              <a:t>A TDU to provide GPS timestamps to beam triggers</a:t>
            </a:r>
          </a:p>
          <a:p>
            <a:pPr lvl="1"/>
            <a:r>
              <a:rPr lang="en-US" dirty="0"/>
              <a:t>Integrate Scintillator Counter, Lead glass calorimeter and muon wall readout</a:t>
            </a:r>
          </a:p>
          <a:p>
            <a:pPr lvl="1"/>
            <a:r>
              <a:rPr lang="en-US" dirty="0"/>
              <a:t>Integrate Slow Controls data into DAQ stream</a:t>
            </a:r>
          </a:p>
        </p:txBody>
      </p:sp>
      <p:sp>
        <p:nvSpPr>
          <p:cNvPr id="7" name="Title 6"/>
          <p:cNvSpPr>
            <a:spLocks noGrp="1"/>
          </p:cNvSpPr>
          <p:nvPr>
            <p:ph type="title"/>
          </p:nvPr>
        </p:nvSpPr>
        <p:spPr/>
        <p:txBody>
          <a:bodyPr/>
          <a:lstStyle/>
          <a:p>
            <a:r>
              <a:rPr lang="en-US" dirty="0"/>
              <a:t>Facility DAQ - Status and Plans</a:t>
            </a:r>
          </a:p>
        </p:txBody>
      </p:sp>
      <p:sp>
        <p:nvSpPr>
          <p:cNvPr id="3" name="Date Placeholder 2"/>
          <p:cNvSpPr>
            <a:spLocks noGrp="1"/>
          </p:cNvSpPr>
          <p:nvPr>
            <p:ph type="dt" sz="half" idx="2"/>
          </p:nvPr>
        </p:nvSpPr>
        <p:spPr/>
        <p:txBody>
          <a:bodyPr/>
          <a:lstStyle/>
          <a:p>
            <a:pPr>
              <a:defRPr/>
            </a:pPr>
            <a:fld id="{FA96D49F-E75B-CA4C-9755-57CB093C34C1}" type="datetime1">
              <a:rPr lang="en-US" smtClean="0"/>
              <a:t>11/2/17</a:t>
            </a:fld>
            <a:endParaRPr lang="en-US" dirty="0"/>
          </a:p>
        </p:txBody>
      </p:sp>
      <p:sp>
        <p:nvSpPr>
          <p:cNvPr id="4" name="Footer Placeholder 3"/>
          <p:cNvSpPr>
            <a:spLocks noGrp="1"/>
          </p:cNvSpPr>
          <p:nvPr>
            <p:ph type="ftr" sz="quarter" idx="3"/>
          </p:nvPr>
        </p:nvSpPr>
        <p:spPr/>
        <p:txBody>
          <a:bodyPr/>
          <a:lstStyle/>
          <a:p>
            <a:pPr>
              <a:defRPr/>
            </a:pPr>
            <a:r>
              <a:rPr lang="en-US"/>
              <a:t>Presenter | Presentation Title or Meeting Title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867452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r>
              <a:rPr lang="en-US" sz="4000" dirty="0" smtClean="0"/>
              <a:t>Questions? </a:t>
            </a:r>
          </a:p>
          <a:p>
            <a:pPr marL="0" indent="0" algn="ctr">
              <a:buNone/>
            </a:pPr>
            <a:r>
              <a:rPr lang="en-US" sz="4000" dirty="0" smtClean="0"/>
              <a:t>Comments?</a:t>
            </a:r>
            <a:endParaRPr lang="en-US" sz="4000"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1081743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Reminder </a:t>
            </a:r>
            <a:r>
              <a:rPr lang="mr-IN" dirty="0" smtClean="0"/>
              <a:t>–</a:t>
            </a:r>
            <a:r>
              <a:rPr lang="en-US" dirty="0"/>
              <a:t> </a:t>
            </a:r>
            <a:r>
              <a:rPr lang="en-US" dirty="0" smtClean="0"/>
              <a:t>during FY17, we receive 10% of the time line </a:t>
            </a:r>
            <a:r>
              <a:rPr lang="en-US" b="1" i="1" dirty="0" smtClean="0"/>
              <a:t>when we request beam</a:t>
            </a:r>
          </a:p>
          <a:p>
            <a:pPr lvl="1"/>
            <a:r>
              <a:rPr lang="en-US" dirty="0" smtClean="0"/>
              <a:t>This is a negotiated amount between program planning and </a:t>
            </a:r>
            <a:r>
              <a:rPr lang="en-US" dirty="0" err="1" smtClean="0"/>
              <a:t>SeaQuest</a:t>
            </a:r>
            <a:r>
              <a:rPr lang="en-US" dirty="0" smtClean="0"/>
              <a:t>. </a:t>
            </a:r>
          </a:p>
          <a:p>
            <a:pPr lvl="1"/>
            <a:r>
              <a:rPr lang="en-US" dirty="0" smtClean="0"/>
              <a:t>When </a:t>
            </a:r>
            <a:r>
              <a:rPr lang="en-US" dirty="0"/>
              <a:t>we change experiments or are otherwise down, that beam goes to the rest of the complex</a:t>
            </a:r>
          </a:p>
          <a:p>
            <a:r>
              <a:rPr lang="en-US" b="1" i="1" dirty="0" smtClean="0"/>
              <a:t>Restricting Switchyard (</a:t>
            </a:r>
            <a:r>
              <a:rPr lang="en-US" b="1" i="1" dirty="0" err="1" smtClean="0"/>
              <a:t>MTest</a:t>
            </a:r>
            <a:r>
              <a:rPr lang="en-US" b="1" i="1" dirty="0" smtClean="0"/>
              <a:t> and </a:t>
            </a:r>
            <a:r>
              <a:rPr lang="en-US" b="1" i="1" dirty="0" err="1" smtClean="0"/>
              <a:t>MCenter</a:t>
            </a:r>
            <a:r>
              <a:rPr lang="en-US" b="1" i="1" dirty="0" smtClean="0"/>
              <a:t>) to 12 hours a day is detrimental to our program </a:t>
            </a:r>
          </a:p>
          <a:p>
            <a:pPr lvl="1"/>
            <a:r>
              <a:rPr lang="en-US" dirty="0" smtClean="0"/>
              <a:t>Severe restriction on how many users we can have</a:t>
            </a:r>
          </a:p>
          <a:p>
            <a:pPr lvl="1"/>
            <a:r>
              <a:rPr lang="en-US" dirty="0" smtClean="0"/>
              <a:t>Impacts cost as users will need to stay longer to get the amount of necessary beam. </a:t>
            </a:r>
          </a:p>
          <a:p>
            <a:endParaRPr lang="en-US" dirty="0"/>
          </a:p>
        </p:txBody>
      </p:sp>
      <p:sp>
        <p:nvSpPr>
          <p:cNvPr id="3" name="Title 2"/>
          <p:cNvSpPr>
            <a:spLocks noGrp="1"/>
          </p:cNvSpPr>
          <p:nvPr>
            <p:ph type="title"/>
          </p:nvPr>
        </p:nvSpPr>
        <p:spPr/>
        <p:txBody>
          <a:bodyPr/>
          <a:lstStyle/>
          <a:p>
            <a:r>
              <a:rPr lang="en-US" dirty="0" smtClean="0"/>
              <a:t>FY18 Schedule  and Plans </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174394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Formalize the procedure for getting credit for the FTBF in papers and conference with FNAL PUB numbers</a:t>
            </a:r>
            <a:r>
              <a:rPr lang="en-US" dirty="0" smtClean="0"/>
              <a:t>.</a:t>
            </a:r>
          </a:p>
          <a:p>
            <a:pPr lvl="1"/>
            <a:r>
              <a:rPr lang="en-US" dirty="0" smtClean="0">
                <a:solidFill>
                  <a:schemeClr val="tx1"/>
                </a:solidFill>
              </a:rPr>
              <a:t>Each user who submitted a paper to us this year was also pointed to the FNAL website to get a number </a:t>
            </a:r>
          </a:p>
          <a:p>
            <a:pPr lvl="1"/>
            <a:r>
              <a:rPr lang="en-US" dirty="0" smtClean="0">
                <a:solidFill>
                  <a:schemeClr val="tx1"/>
                </a:solidFill>
              </a:rPr>
              <a:t>Will send this information to users throughout the year this year </a:t>
            </a:r>
          </a:p>
          <a:p>
            <a:pPr lvl="1"/>
            <a:r>
              <a:rPr lang="en-US" dirty="0" smtClean="0">
                <a:solidFill>
                  <a:schemeClr val="tx1"/>
                </a:solidFill>
              </a:rPr>
              <a:t>Finish FTBF paper and put on </a:t>
            </a:r>
            <a:r>
              <a:rPr lang="en-US" dirty="0" err="1" smtClean="0">
                <a:solidFill>
                  <a:schemeClr val="tx1"/>
                </a:solidFill>
              </a:rPr>
              <a:t>ArXiv</a:t>
            </a:r>
            <a:r>
              <a:rPr lang="en-US" dirty="0" smtClean="0">
                <a:solidFill>
                  <a:schemeClr val="tx1"/>
                </a:solidFill>
              </a:rPr>
              <a:t> to provide actual reference </a:t>
            </a:r>
          </a:p>
          <a:p>
            <a:pPr lvl="2"/>
            <a:r>
              <a:rPr lang="en-US" dirty="0" smtClean="0">
                <a:solidFill>
                  <a:schemeClr val="tx1"/>
                </a:solidFill>
              </a:rPr>
              <a:t>This is ongoing </a:t>
            </a:r>
            <a:endParaRPr lang="en-US" dirty="0">
              <a:solidFill>
                <a:schemeClr val="tx1"/>
              </a:solidFill>
            </a:endParaRPr>
          </a:p>
        </p:txBody>
      </p:sp>
      <p:sp>
        <p:nvSpPr>
          <p:cNvPr id="3" name="Title 2"/>
          <p:cNvSpPr>
            <a:spLocks noGrp="1"/>
          </p:cNvSpPr>
          <p:nvPr>
            <p:ph type="title"/>
          </p:nvPr>
        </p:nvSpPr>
        <p:spPr/>
        <p:txBody>
          <a:bodyPr/>
          <a:lstStyle/>
          <a:p>
            <a:r>
              <a:rPr lang="en-US" dirty="0" smtClean="0"/>
              <a:t>Recommendations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168553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We currently have at least one user per week for the FY18 running period </a:t>
            </a:r>
          </a:p>
          <a:p>
            <a:pPr lvl="1"/>
            <a:r>
              <a:rPr lang="en-US" dirty="0" smtClean="0"/>
              <a:t>Many users (but not all) have requested 24 hour running and have the manpower to staff that </a:t>
            </a:r>
          </a:p>
          <a:p>
            <a:pPr lvl="1"/>
            <a:r>
              <a:rPr lang="en-US" dirty="0" smtClean="0"/>
              <a:t>Users that make sense to double up have doubled up already (2 or users during the same 12 hour period)  </a:t>
            </a:r>
          </a:p>
          <a:p>
            <a:r>
              <a:rPr lang="en-US" dirty="0" smtClean="0"/>
              <a:t>Started </a:t>
            </a:r>
            <a:r>
              <a:rPr lang="en-US" dirty="0"/>
              <a:t>requesting users for FY18 in May of 2017 </a:t>
            </a:r>
          </a:p>
          <a:p>
            <a:pPr lvl="1"/>
            <a:r>
              <a:rPr lang="en-US" dirty="0" err="1"/>
              <a:t>MTest</a:t>
            </a:r>
            <a:r>
              <a:rPr lang="en-US" dirty="0"/>
              <a:t> Schedule: </a:t>
            </a:r>
            <a:r>
              <a:rPr lang="en-US" dirty="0">
                <a:hlinkClick r:id="rId2"/>
              </a:rPr>
              <a:t>https://web.fnal.gov/experiment/FTBF/Mtest/2018_schedule.aspx</a:t>
            </a:r>
            <a:endParaRPr lang="en-US" dirty="0"/>
          </a:p>
          <a:p>
            <a:pPr lvl="1"/>
            <a:r>
              <a:rPr lang="en-US" dirty="0" err="1"/>
              <a:t>MCenter</a:t>
            </a:r>
            <a:r>
              <a:rPr lang="en-US" dirty="0"/>
              <a:t> Schedule: </a:t>
            </a:r>
            <a:r>
              <a:rPr lang="en-US" dirty="0">
                <a:hlinkClick r:id="rId3"/>
              </a:rPr>
              <a:t>https://</a:t>
            </a:r>
            <a:r>
              <a:rPr lang="en-US" dirty="0" smtClean="0">
                <a:hlinkClick r:id="rId3"/>
              </a:rPr>
              <a:t>web.fnal.gov/experiment/FTBF/Mcenter/2018_schedule.aspx</a:t>
            </a:r>
            <a:endParaRPr lang="en-US" dirty="0" smtClean="0"/>
          </a:p>
          <a:p>
            <a:pPr lvl="1"/>
            <a:r>
              <a:rPr lang="en-US" dirty="0" smtClean="0"/>
              <a:t>More requests are coming in (and this will likely continue)</a:t>
            </a:r>
          </a:p>
          <a:p>
            <a:endParaRPr lang="en-US" dirty="0"/>
          </a:p>
        </p:txBody>
      </p:sp>
      <p:sp>
        <p:nvSpPr>
          <p:cNvPr id="3" name="Title 2"/>
          <p:cNvSpPr>
            <a:spLocks noGrp="1"/>
          </p:cNvSpPr>
          <p:nvPr>
            <p:ph type="title"/>
          </p:nvPr>
        </p:nvSpPr>
        <p:spPr/>
        <p:txBody>
          <a:bodyPr/>
          <a:lstStyle/>
          <a:p>
            <a:r>
              <a:rPr lang="en-US" dirty="0" smtClean="0"/>
              <a:t>Our Schedule so far</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Tree>
    <p:extLst>
      <p:ext uri="{BB962C8B-B14F-4D97-AF65-F5344CB8AC3E}">
        <p14:creationId xmlns:p14="http://schemas.microsoft.com/office/powerpoint/2010/main" val="608235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CMS: Timing, Pixels, Outer tracker</a:t>
            </a:r>
          </a:p>
          <a:p>
            <a:pPr lvl="1"/>
            <a:r>
              <a:rPr lang="en-US" dirty="0" smtClean="0"/>
              <a:t>This is both a high priority at the lab and time critical</a:t>
            </a:r>
          </a:p>
          <a:p>
            <a:pPr lvl="1"/>
            <a:r>
              <a:rPr lang="en-US" dirty="0" smtClean="0"/>
              <a:t>Results are needed by the end of the year </a:t>
            </a:r>
          </a:p>
          <a:p>
            <a:r>
              <a:rPr lang="en-US" dirty="0" smtClean="0"/>
              <a:t>ATLAS</a:t>
            </a:r>
          </a:p>
          <a:p>
            <a:pPr lvl="1"/>
            <a:r>
              <a:rPr lang="en-US" dirty="0" smtClean="0"/>
              <a:t>Ramping up US test beam efforts</a:t>
            </a:r>
          </a:p>
          <a:p>
            <a:pPr lvl="1"/>
            <a:r>
              <a:rPr lang="en-US" dirty="0" smtClean="0"/>
              <a:t>Argonne group building telescope to stay at facility </a:t>
            </a:r>
          </a:p>
          <a:p>
            <a:r>
              <a:rPr lang="en-US" dirty="0" err="1" smtClean="0"/>
              <a:t>NOvA</a:t>
            </a:r>
            <a:r>
              <a:rPr lang="en-US" dirty="0" smtClean="0"/>
              <a:t> </a:t>
            </a:r>
          </a:p>
          <a:p>
            <a:pPr lvl="1"/>
            <a:r>
              <a:rPr lang="en-US" dirty="0" smtClean="0"/>
              <a:t>Ramping up their test beam efforts</a:t>
            </a:r>
          </a:p>
          <a:p>
            <a:pPr lvl="1"/>
            <a:r>
              <a:rPr lang="en-US" dirty="0" smtClean="0"/>
              <a:t>Will be commissioning in the spring, running next Fall/Winter </a:t>
            </a:r>
          </a:p>
          <a:p>
            <a:r>
              <a:rPr lang="en-US" dirty="0" smtClean="0"/>
              <a:t>US/Japan funded groups </a:t>
            </a:r>
          </a:p>
          <a:p>
            <a:pPr lvl="1"/>
            <a:r>
              <a:rPr lang="en-US" dirty="0" smtClean="0"/>
              <a:t>One ATLAS group</a:t>
            </a:r>
          </a:p>
          <a:p>
            <a:pPr lvl="1"/>
            <a:r>
              <a:rPr lang="en-US" dirty="0" smtClean="0"/>
              <a:t>One group working on Hadron measurements for Neutrinos using emulsion detectors </a:t>
            </a:r>
          </a:p>
        </p:txBody>
      </p:sp>
      <p:sp>
        <p:nvSpPr>
          <p:cNvPr id="3" name="Title 2"/>
          <p:cNvSpPr>
            <a:spLocks noGrp="1"/>
          </p:cNvSpPr>
          <p:nvPr>
            <p:ph type="title"/>
          </p:nvPr>
        </p:nvSpPr>
        <p:spPr/>
        <p:txBody>
          <a:bodyPr/>
          <a:lstStyle/>
          <a:p>
            <a:r>
              <a:rPr lang="en-US" dirty="0" smtClean="0"/>
              <a:t>FY18 Users </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Tree>
    <p:extLst>
      <p:ext uri="{BB962C8B-B14F-4D97-AF65-F5344CB8AC3E}">
        <p14:creationId xmlns:p14="http://schemas.microsoft.com/office/powerpoint/2010/main" val="1806955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Will continue to support our current groups </a:t>
            </a:r>
          </a:p>
          <a:p>
            <a:r>
              <a:rPr lang="en-US" sz="2800" dirty="0" smtClean="0"/>
              <a:t>Will work to implement DAQ system </a:t>
            </a:r>
          </a:p>
          <a:p>
            <a:r>
              <a:rPr lang="en-US" sz="2800" dirty="0" smtClean="0"/>
              <a:t>We have 2 groups working on facility </a:t>
            </a:r>
            <a:r>
              <a:rPr lang="en-US" sz="2800" dirty="0" err="1" smtClean="0"/>
              <a:t>ToF</a:t>
            </a:r>
            <a:endParaRPr lang="en-US" sz="2800" dirty="0" smtClean="0"/>
          </a:p>
          <a:p>
            <a:r>
              <a:rPr lang="en-US" sz="2800" dirty="0" smtClean="0"/>
              <a:t>We built a muon tagger wall </a:t>
            </a:r>
          </a:p>
          <a:p>
            <a:r>
              <a:rPr lang="en-US" sz="2800" dirty="0" smtClean="0"/>
              <a:t>Working on fast trigger for the facility and users </a:t>
            </a:r>
          </a:p>
          <a:p>
            <a:r>
              <a:rPr lang="en-US" sz="2800" dirty="0" smtClean="0"/>
              <a:t>We will continue to work with users to plan for the LHC shutdown in a few years. </a:t>
            </a:r>
            <a:endParaRPr lang="en-US" sz="2800" dirty="0"/>
          </a:p>
        </p:txBody>
      </p:sp>
      <p:sp>
        <p:nvSpPr>
          <p:cNvPr id="3" name="Title 2"/>
          <p:cNvSpPr>
            <a:spLocks noGrp="1"/>
          </p:cNvSpPr>
          <p:nvPr>
            <p:ph type="title"/>
          </p:nvPr>
        </p:nvSpPr>
        <p:spPr/>
        <p:txBody>
          <a:bodyPr/>
          <a:lstStyle/>
          <a:p>
            <a:r>
              <a:rPr lang="en-US" dirty="0" smtClean="0"/>
              <a:t>FY18 Plans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266595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Consider increasing dedicated FTBF </a:t>
            </a:r>
            <a:r>
              <a:rPr lang="en-US" dirty="0" smtClean="0"/>
              <a:t>labor</a:t>
            </a:r>
          </a:p>
          <a:p>
            <a:pPr lvl="1"/>
            <a:r>
              <a:rPr lang="en-US" dirty="0"/>
              <a:t>Augment the FTBF staff with another physicist for six </a:t>
            </a:r>
            <a:r>
              <a:rPr lang="en-US" dirty="0" smtClean="0"/>
              <a:t>months</a:t>
            </a:r>
          </a:p>
          <a:p>
            <a:pPr lvl="1"/>
            <a:r>
              <a:rPr lang="en-US" dirty="0"/>
              <a:t>lab should provide labor not “as needed” but dedicated to facility. “As needed” allows facility to run but prevents any improvements to be done</a:t>
            </a:r>
            <a:r>
              <a:rPr lang="en-US" dirty="0" smtClean="0"/>
              <a:t>.</a:t>
            </a:r>
          </a:p>
          <a:p>
            <a:r>
              <a:rPr lang="en-US" dirty="0" smtClean="0">
                <a:solidFill>
                  <a:schemeClr val="tx1"/>
                </a:solidFill>
              </a:rPr>
              <a:t>Recently submitted a job </a:t>
            </a:r>
            <a:r>
              <a:rPr lang="en-US" dirty="0" smtClean="0">
                <a:solidFill>
                  <a:schemeClr val="tx1"/>
                </a:solidFill>
              </a:rPr>
              <a:t>requisition </a:t>
            </a:r>
            <a:r>
              <a:rPr lang="en-US" dirty="0" smtClean="0">
                <a:solidFill>
                  <a:schemeClr val="tx1"/>
                </a:solidFill>
              </a:rPr>
              <a:t>to hire a new full time applications physicist. </a:t>
            </a:r>
            <a:endParaRPr lang="en-US" dirty="0" smtClean="0">
              <a:solidFill>
                <a:schemeClr val="tx1"/>
              </a:solidFill>
            </a:endParaRPr>
          </a:p>
          <a:p>
            <a:r>
              <a:rPr lang="en-US" dirty="0" smtClean="0">
                <a:solidFill>
                  <a:schemeClr val="tx1"/>
                </a:solidFill>
              </a:rPr>
              <a:t>Were given some time with engineering physicist, but unable to get some of the assigned projects done (due to his working on other high priority projects)</a:t>
            </a:r>
            <a:endParaRPr lang="en-US" dirty="0">
              <a:solidFill>
                <a:schemeClr val="tx1"/>
              </a:solidFill>
            </a:endParaRPr>
          </a:p>
        </p:txBody>
      </p:sp>
      <p:sp>
        <p:nvSpPr>
          <p:cNvPr id="3" name="Title 2"/>
          <p:cNvSpPr>
            <a:spLocks noGrp="1"/>
          </p:cNvSpPr>
          <p:nvPr>
            <p:ph type="title"/>
          </p:nvPr>
        </p:nvSpPr>
        <p:spPr/>
        <p:txBody>
          <a:bodyPr/>
          <a:lstStyle/>
          <a:p>
            <a:r>
              <a:rPr lang="en-US" dirty="0" smtClean="0"/>
              <a:t>Recommendations</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207460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Continue </a:t>
            </a:r>
            <a:r>
              <a:rPr lang="en-US" dirty="0"/>
              <a:t>to work on the characterization of the beam, and understand from user community if the purity and resolution of the beam is adequate for user </a:t>
            </a:r>
            <a:r>
              <a:rPr lang="en-US" dirty="0" smtClean="0"/>
              <a:t>needs</a:t>
            </a:r>
          </a:p>
          <a:p>
            <a:r>
              <a:rPr lang="en-US" dirty="0" smtClean="0">
                <a:solidFill>
                  <a:schemeClr val="tx1"/>
                </a:solidFill>
              </a:rPr>
              <a:t>Discussed in future slides </a:t>
            </a:r>
          </a:p>
          <a:p>
            <a:pPr lvl="1"/>
            <a:r>
              <a:rPr lang="en-US" dirty="0" smtClean="0">
                <a:solidFill>
                  <a:schemeClr val="tx1"/>
                </a:solidFill>
              </a:rPr>
              <a:t>Beam characterization continues to be a joint effort between ourselve</a:t>
            </a:r>
            <a:r>
              <a:rPr lang="en-US" dirty="0" smtClean="0">
                <a:solidFill>
                  <a:schemeClr val="tx1"/>
                </a:solidFill>
              </a:rPr>
              <a:t>s and our users </a:t>
            </a:r>
            <a:endParaRPr lang="en-US" dirty="0" smtClean="0">
              <a:solidFill>
                <a:schemeClr val="tx1"/>
              </a:solidFill>
            </a:endParaRPr>
          </a:p>
          <a:p>
            <a:pPr lvl="2"/>
            <a:endParaRPr lang="en-US" dirty="0"/>
          </a:p>
        </p:txBody>
      </p:sp>
      <p:sp>
        <p:nvSpPr>
          <p:cNvPr id="3" name="Title 2"/>
          <p:cNvSpPr>
            <a:spLocks noGrp="1"/>
          </p:cNvSpPr>
          <p:nvPr>
            <p:ph type="title"/>
          </p:nvPr>
        </p:nvSpPr>
        <p:spPr/>
        <p:txBody>
          <a:bodyPr/>
          <a:lstStyle/>
          <a:p>
            <a:r>
              <a:rPr lang="en-US" dirty="0" smtClean="0"/>
              <a:t>Recommendation</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1664157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Start tracking user needs for the “proton tax” discussion that will occur in the future. For instance, are users sensitive to total number of protons or beam time? How would “proton tax” changes be implemented</a:t>
            </a:r>
            <a:r>
              <a:rPr lang="en-US" dirty="0" smtClean="0"/>
              <a:t>?</a:t>
            </a:r>
          </a:p>
          <a:p>
            <a:r>
              <a:rPr lang="en-US" dirty="0" smtClean="0">
                <a:solidFill>
                  <a:schemeClr val="tx1"/>
                </a:solidFill>
              </a:rPr>
              <a:t>See FY18 portion for information</a:t>
            </a:r>
            <a:endParaRPr lang="en-US" dirty="0">
              <a:solidFill>
                <a:schemeClr val="tx1"/>
              </a:solidFill>
            </a:endParaRPr>
          </a:p>
        </p:txBody>
      </p:sp>
      <p:sp>
        <p:nvSpPr>
          <p:cNvPr id="3" name="Title 2"/>
          <p:cNvSpPr>
            <a:spLocks noGrp="1"/>
          </p:cNvSpPr>
          <p:nvPr>
            <p:ph type="title"/>
          </p:nvPr>
        </p:nvSpPr>
        <p:spPr/>
        <p:txBody>
          <a:bodyPr/>
          <a:lstStyle/>
          <a:p>
            <a:r>
              <a:rPr lang="en-US" dirty="0" smtClean="0"/>
              <a:t>Recommendation</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664604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Continue to focus on the MIDAS platform and integrate the Si telescope into this platform</a:t>
            </a:r>
            <a:r>
              <a:rPr lang="en-US" dirty="0" smtClean="0"/>
              <a:t>.</a:t>
            </a:r>
          </a:p>
          <a:p>
            <a:r>
              <a:rPr lang="en-US" dirty="0" smtClean="0">
                <a:solidFill>
                  <a:schemeClr val="tx1"/>
                </a:solidFill>
              </a:rPr>
              <a:t>Continues to be a back and forth but the computing division has come up with a DAQ and are willing to develop and support it. </a:t>
            </a:r>
          </a:p>
          <a:p>
            <a:pPr lvl="1"/>
            <a:r>
              <a:rPr lang="en-US" dirty="0" smtClean="0">
                <a:solidFill>
                  <a:schemeClr val="tx1"/>
                </a:solidFill>
              </a:rPr>
              <a:t>See next section for FY17 progress for details </a:t>
            </a:r>
            <a:endParaRPr lang="en-US" dirty="0">
              <a:solidFill>
                <a:schemeClr val="tx1"/>
              </a:solidFill>
            </a:endParaRPr>
          </a:p>
        </p:txBody>
      </p:sp>
      <p:sp>
        <p:nvSpPr>
          <p:cNvPr id="3" name="Title 2"/>
          <p:cNvSpPr>
            <a:spLocks noGrp="1"/>
          </p:cNvSpPr>
          <p:nvPr>
            <p:ph type="title"/>
          </p:nvPr>
        </p:nvSpPr>
        <p:spPr/>
        <p:txBody>
          <a:bodyPr/>
          <a:lstStyle/>
          <a:p>
            <a:r>
              <a:rPr lang="en-US" dirty="0" smtClean="0"/>
              <a:t>Recommendation</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95249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Consider increasing the M&amp;S budget for smoother running of the facility, and include both ongoing maintenance and future upgrades in this </a:t>
            </a:r>
            <a:r>
              <a:rPr lang="en-US" dirty="0" smtClean="0"/>
              <a:t>budget</a:t>
            </a:r>
          </a:p>
          <a:p>
            <a:r>
              <a:rPr lang="en-US" dirty="0" smtClean="0">
                <a:solidFill>
                  <a:schemeClr val="tx1"/>
                </a:solidFill>
              </a:rPr>
              <a:t>M&amp;S budget steady from previous years, but did request more </a:t>
            </a:r>
          </a:p>
          <a:p>
            <a:r>
              <a:rPr lang="en-US" dirty="0" smtClean="0">
                <a:solidFill>
                  <a:schemeClr val="tx1"/>
                </a:solidFill>
              </a:rPr>
              <a:t>This past year we purchased DRS4 boards, 3 new DAQ servers,  and more control room computers</a:t>
            </a:r>
          </a:p>
          <a:p>
            <a:endParaRPr lang="en-US" dirty="0">
              <a:solidFill>
                <a:schemeClr val="tx1"/>
              </a:solidFill>
            </a:endParaRPr>
          </a:p>
        </p:txBody>
      </p:sp>
      <p:sp>
        <p:nvSpPr>
          <p:cNvPr id="3" name="Title 2"/>
          <p:cNvSpPr>
            <a:spLocks noGrp="1"/>
          </p:cNvSpPr>
          <p:nvPr>
            <p:ph type="title"/>
          </p:nvPr>
        </p:nvSpPr>
        <p:spPr/>
        <p:txBody>
          <a:bodyPr/>
          <a:lstStyle/>
          <a:p>
            <a:r>
              <a:rPr lang="en-US" dirty="0" smtClean="0"/>
              <a:t>Recommendation</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290770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FNAL </a:t>
            </a:r>
            <a:r>
              <a:rPr lang="en-US" dirty="0"/>
              <a:t>management should consider defining its Accelerator Safety Envelope such that routine FTBF activities do not constitute a change of this </a:t>
            </a:r>
            <a:r>
              <a:rPr lang="en-US" dirty="0" smtClean="0"/>
              <a:t>document</a:t>
            </a:r>
          </a:p>
          <a:p>
            <a:r>
              <a:rPr lang="en-US" dirty="0" smtClean="0">
                <a:solidFill>
                  <a:schemeClr val="tx1"/>
                </a:solidFill>
              </a:rPr>
              <a:t>While we haven’t visited this issue recently, we are finding that the ORCs go more quickly with the new tool. We’ve also started inviting inspections earlier in the process, this seems to be making the issues less of a problem. </a:t>
            </a:r>
            <a:endParaRPr lang="en-US" dirty="0">
              <a:solidFill>
                <a:schemeClr val="tx1"/>
              </a:solidFill>
            </a:endParaRPr>
          </a:p>
        </p:txBody>
      </p:sp>
      <p:sp>
        <p:nvSpPr>
          <p:cNvPr id="3" name="Title 2"/>
          <p:cNvSpPr>
            <a:spLocks noGrp="1"/>
          </p:cNvSpPr>
          <p:nvPr>
            <p:ph type="title"/>
          </p:nvPr>
        </p:nvSpPr>
        <p:spPr/>
        <p:txBody>
          <a:bodyPr/>
          <a:lstStyle/>
          <a:p>
            <a:r>
              <a:rPr lang="en-US" dirty="0" smtClean="0"/>
              <a:t>Recommendation</a:t>
            </a:r>
            <a:endParaRPr lang="en-US" dirty="0"/>
          </a:p>
        </p:txBody>
      </p:sp>
      <p:sp>
        <p:nvSpPr>
          <p:cNvPr id="4" name="Date Placeholder 3"/>
          <p:cNvSpPr>
            <a:spLocks noGrp="1"/>
          </p:cNvSpPr>
          <p:nvPr>
            <p:ph type="dt" sz="half" idx="2"/>
          </p:nvPr>
        </p:nvSpPr>
        <p:spPr/>
        <p:txBody>
          <a:bodyPr/>
          <a:lstStyle/>
          <a:p>
            <a:pPr>
              <a:defRPr/>
            </a:pPr>
            <a:r>
              <a:rPr lang="en-US" smtClean="0"/>
              <a:t>11/03/17</a:t>
            </a:r>
            <a:endParaRPr lang="en-US" dirty="0"/>
          </a:p>
        </p:txBody>
      </p:sp>
      <p:sp>
        <p:nvSpPr>
          <p:cNvPr id="5" name="Footer Placeholder 4"/>
          <p:cNvSpPr>
            <a:spLocks noGrp="1"/>
          </p:cNvSpPr>
          <p:nvPr>
            <p:ph type="ftr" sz="quarter" idx="3"/>
          </p:nvPr>
        </p:nvSpPr>
        <p:spPr/>
        <p:txBody>
          <a:bodyPr/>
          <a:lstStyle/>
          <a:p>
            <a:pPr>
              <a:defRPr/>
            </a:pPr>
            <a:r>
              <a:rPr lang="en-US" smtClean="0"/>
              <a:t>M. Rominsky | FTBF Committee Meeting</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1559401773"/>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90F9BF3-2F97-EE44-B494-4A01DC77FAD2}" vid="{BB151D97-DBEF-9F4F-A2B4-45F81817DE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 Template</Template>
  <TotalTime>2612</TotalTime>
  <Words>1978</Words>
  <Application>Microsoft Macintosh PowerPoint</Application>
  <PresentationFormat>On-screen Show (4:3)</PresentationFormat>
  <Paragraphs>322</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Calibri</vt:lpstr>
      <vt:lpstr>Geneva</vt:lpstr>
      <vt:lpstr>Helvetica</vt:lpstr>
      <vt:lpstr>ＭＳ Ｐゴシック</vt:lpstr>
      <vt:lpstr>Times New Roman</vt:lpstr>
      <vt:lpstr>Arial</vt:lpstr>
      <vt:lpstr>Fermilab_PPT_090815</vt:lpstr>
      <vt:lpstr>PowerPoint Presentation</vt:lpstr>
      <vt:lpstr>Recommendations from last year</vt:lpstr>
      <vt:lpstr>Recommendations</vt:lpstr>
      <vt:lpstr>Recommendations</vt:lpstr>
      <vt:lpstr>Recommendation</vt:lpstr>
      <vt:lpstr>Recommendation</vt:lpstr>
      <vt:lpstr>Recommendation</vt:lpstr>
      <vt:lpstr>Recommendation</vt:lpstr>
      <vt:lpstr>Recommendation</vt:lpstr>
      <vt:lpstr>PowerPoint Presentation</vt:lpstr>
      <vt:lpstr>FY17 Report</vt:lpstr>
      <vt:lpstr>FY17 Users</vt:lpstr>
      <vt:lpstr>LHC Groups</vt:lpstr>
      <vt:lpstr>LHC</vt:lpstr>
      <vt:lpstr>Non LHC Collider</vt:lpstr>
      <vt:lpstr>Neutrino experiments</vt:lpstr>
      <vt:lpstr>Neutrino Experiments </vt:lpstr>
      <vt:lpstr>Muon Experiments</vt:lpstr>
      <vt:lpstr>General R&amp;D</vt:lpstr>
      <vt:lpstr>FY17 Facility improvements</vt:lpstr>
      <vt:lpstr>Summer Projects: Computing access for offsite users </vt:lpstr>
      <vt:lpstr>Summer Projects: Beam Studies </vt:lpstr>
      <vt:lpstr>Summer Projects: Simulations</vt:lpstr>
      <vt:lpstr>FTBF Facility DAQ</vt:lpstr>
      <vt:lpstr>Facilty DAQ - Readout</vt:lpstr>
      <vt:lpstr>Facility DAQ - MWPC DQM</vt:lpstr>
      <vt:lpstr>Facility DAQ - Status and Plans</vt:lpstr>
      <vt:lpstr>PowerPoint Presentation</vt:lpstr>
      <vt:lpstr>FY18 Schedule  and Plans </vt:lpstr>
      <vt:lpstr>Our Schedule so far</vt:lpstr>
      <vt:lpstr>FY18 Users </vt:lpstr>
      <vt:lpstr>FY18 Plans</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Kathleen Rominsky</dc:creator>
  <cp:lastModifiedBy>Mandy Kathleen Rominsky</cp:lastModifiedBy>
  <cp:revision>37</cp:revision>
  <cp:lastPrinted>2017-11-03T00:41:38Z</cp:lastPrinted>
  <dcterms:created xsi:type="dcterms:W3CDTF">2017-10-30T14:15:14Z</dcterms:created>
  <dcterms:modified xsi:type="dcterms:W3CDTF">2017-11-03T12:24:32Z</dcterms:modified>
</cp:coreProperties>
</file>