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tiff" ContentType="image/tiff"/>
  <Override PartName="/ppt/presentation.xml" ContentType="application/vnd.openxmlformats-officedocument.presentationml.presentation.main+xml"/>
  <Override PartName="/ppt/slides/slide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302" r:id="rId2"/>
    <p:sldId id="478" r:id="rId3"/>
    <p:sldId id="496" r:id="rId4"/>
    <p:sldId id="498" r:id="rId5"/>
    <p:sldId id="501" r:id="rId6"/>
    <p:sldId id="479" r:id="rId7"/>
    <p:sldId id="480" r:id="rId8"/>
    <p:sldId id="483" r:id="rId9"/>
    <p:sldId id="481" r:id="rId10"/>
    <p:sldId id="482" r:id="rId11"/>
    <p:sldId id="484" r:id="rId12"/>
    <p:sldId id="485" r:id="rId13"/>
    <p:sldId id="487" r:id="rId14"/>
    <p:sldId id="488" r:id="rId15"/>
    <p:sldId id="489" r:id="rId16"/>
    <p:sldId id="492" r:id="rId17"/>
    <p:sldId id="491" r:id="rId18"/>
    <p:sldId id="447" r:id="rId19"/>
    <p:sldId id="495" r:id="rId20"/>
    <p:sldId id="493" r:id="rId21"/>
    <p:sldId id="476" r:id="rId22"/>
    <p:sldId id="494" r:id="rId23"/>
    <p:sldId id="499" r:id="rId24"/>
    <p:sldId id="446" r:id="rId25"/>
  </p:sldIdLst>
  <p:sldSz cx="9144000" cy="6858000" type="screen4x3"/>
  <p:notesSz cx="6858000" cy="9144000"/>
  <p:embeddedFontLst>
    <p:embeddedFont>
      <p:font typeface="Gill Sans MT" panose="020B0502020104020203" pitchFamily="34" charset="0"/>
      <p:regular r:id="rId27"/>
      <p:bold r:id="rId28"/>
      <p:italic r:id="rId29"/>
      <p:boldItalic r:id="rId30"/>
    </p:embeddedFont>
    <p:embeddedFont>
      <p:font typeface="Corbel" panose="020B0503020204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7F8E6"/>
    <a:srgbClr val="F2F6C2"/>
    <a:srgbClr val="E94D23"/>
    <a:srgbClr val="F1F61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9" autoAdjust="0"/>
    <p:restoredTop sz="94660"/>
  </p:normalViewPr>
  <p:slideViewPr>
    <p:cSldViewPr>
      <p:cViewPr varScale="1">
        <p:scale>
          <a:sx n="94" d="100"/>
          <a:sy n="94" d="100"/>
        </p:scale>
        <p:origin x="1056" y="6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089DBA-17A5-4294-8DA8-36460DC503E4}" type="datetimeFigureOut">
              <a:rPr lang="en-US" smtClean="0"/>
              <a:t>8/9/2018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1A9E1-124B-41D7-83A3-50C3E464BEFA}" type="slidenum">
              <a:rPr lang="en-US" smtClean="0"/>
              <a:t>‹#›</a:t>
            </a:fld>
            <a:endParaRPr lang="en-US"/>
          </a:p>
        </p:txBody>
      </p:sp>
    </p:spTree>
    <p:extLst>
      <p:ext uri="{BB962C8B-B14F-4D97-AF65-F5344CB8AC3E}">
        <p14:creationId xmlns:p14="http://schemas.microsoft.com/office/powerpoint/2010/main" val="1817178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F57B3C-BFA5-4770-A163-8D7E2F917B18}"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F57B3C-BFA5-4770-A163-8D7E2F917B18}"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F57B3C-BFA5-4770-A163-8D7E2F917B18}"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F57B3C-BFA5-4770-A163-8D7E2F917B18}"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F57B3C-BFA5-4770-A163-8D7E2F917B18}"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F57B3C-BFA5-4770-A163-8D7E2F917B18}" type="datetimeFigureOut">
              <a:rPr lang="en-US" smtClean="0"/>
              <a:pPr/>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F57B3C-BFA5-4770-A163-8D7E2F917B18}" type="datetimeFigureOut">
              <a:rPr lang="en-US" smtClean="0"/>
              <a:pPr/>
              <a:t>8/9/2018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F57B3C-BFA5-4770-A163-8D7E2F917B18}" type="datetimeFigureOut">
              <a:rPr lang="en-US" smtClean="0"/>
              <a:pPr/>
              <a:t>8/9/2018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57B3C-BFA5-4770-A163-8D7E2F917B18}" type="datetimeFigureOut">
              <a:rPr lang="en-US" smtClean="0"/>
              <a:pPr/>
              <a:t>8/9/2018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F57B3C-BFA5-4770-A163-8D7E2F917B18}" type="datetimeFigureOut">
              <a:rPr lang="en-US" smtClean="0"/>
              <a:pPr/>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F57B3C-BFA5-4770-A163-8D7E2F917B18}" type="datetimeFigureOut">
              <a:rPr lang="en-US" smtClean="0"/>
              <a:pPr/>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214070-F734-4955-9724-7C7DA76BFA0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0">
              <a:schemeClr val="bg1">
                <a:alpha val="51000"/>
              </a:schemeClr>
            </a:gs>
            <a:gs pos="0">
              <a:schemeClr val="bg1">
                <a:lumMod val="75000"/>
              </a:schemeClr>
            </a:gs>
            <a:gs pos="10000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57B3C-BFA5-4770-A163-8D7E2F917B18}" type="datetimeFigureOut">
              <a:rPr lang="en-US" smtClean="0"/>
              <a:pPr/>
              <a:t>8/9/2018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14070-F734-4955-9724-7C7DA76BFA0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gif"/><Relationship Id="rId4" Type="http://schemas.openxmlformats.org/officeDocument/2006/relationships/image" Target="../media/image33.gif"/></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1.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4.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ctrTitle"/>
          </p:nvPr>
        </p:nvSpPr>
        <p:spPr>
          <a:xfrm>
            <a:off x="717751" y="1981200"/>
            <a:ext cx="7772400" cy="2590800"/>
          </a:xfrm>
        </p:spPr>
        <p:txBody>
          <a:bodyPr>
            <a:noAutofit/>
          </a:bodyPr>
          <a:lstStyle/>
          <a:p>
            <a:r>
              <a:rPr lang="en-US" sz="2800" dirty="0"/>
              <a:t/>
            </a:r>
            <a:br>
              <a:rPr lang="en-US" sz="2800" dirty="0"/>
            </a:br>
            <a:r>
              <a:rPr lang="en-US" sz="2800" dirty="0"/>
              <a:t> </a:t>
            </a:r>
            <a:br>
              <a:rPr lang="en-US" sz="2800" dirty="0"/>
            </a:br>
            <a:r>
              <a:rPr lang="en-US" sz="2800" dirty="0"/>
              <a:t> Science with a 400 MeV/u upgrade of FRIB </a:t>
            </a:r>
            <a:br>
              <a:rPr lang="en-US" sz="2800" dirty="0"/>
            </a:br>
            <a:r>
              <a:rPr lang="en-US" sz="2800" dirty="0"/>
              <a:t> </a:t>
            </a:r>
            <a:r>
              <a:rPr lang="en-US" sz="2400" b="1" dirty="0"/>
              <a:t>Advantages for reactions and reaction mechanisms </a:t>
            </a:r>
            <a:r>
              <a:rPr lang="en-US" sz="2800" dirty="0"/>
              <a:t>	</a:t>
            </a:r>
            <a:br>
              <a:rPr lang="en-US" sz="2800" dirty="0"/>
            </a:br>
            <a:r>
              <a:rPr lang="en-US" sz="2800" dirty="0"/>
              <a:t/>
            </a:r>
            <a:br>
              <a:rPr lang="en-US" sz="2800" dirty="0"/>
            </a:br>
            <a:r>
              <a:rPr lang="en-US" sz="2800" dirty="0"/>
              <a:t/>
            </a:r>
            <a:br>
              <a:rPr lang="en-US" sz="2800" dirty="0"/>
            </a:br>
            <a:endParaRPr lang="en-US" sz="2800" dirty="0"/>
          </a:p>
        </p:txBody>
      </p:sp>
      <p:sp>
        <p:nvSpPr>
          <p:cNvPr id="26" name="Subtitle 25"/>
          <p:cNvSpPr>
            <a:spLocks noGrp="1"/>
          </p:cNvSpPr>
          <p:nvPr>
            <p:ph type="subTitle" idx="1"/>
          </p:nvPr>
        </p:nvSpPr>
        <p:spPr>
          <a:xfrm>
            <a:off x="1403551" y="3429000"/>
            <a:ext cx="6400800" cy="1752600"/>
          </a:xfrm>
        </p:spPr>
        <p:txBody>
          <a:bodyPr>
            <a:normAutofit/>
          </a:bodyPr>
          <a:lstStyle/>
          <a:p>
            <a:r>
              <a:rPr lang="en-US" sz="2400" dirty="0" smtClean="0"/>
              <a:t>Remco G.T. Zegers</a:t>
            </a:r>
          </a:p>
          <a:p>
            <a:r>
              <a:rPr lang="en-US" sz="2400" dirty="0">
                <a:solidFill>
                  <a:srgbClr val="FF0000"/>
                </a:solidFill>
              </a:rPr>
              <a:t>w</a:t>
            </a:r>
            <a:r>
              <a:rPr lang="en-US" sz="2400" dirty="0" smtClean="0">
                <a:solidFill>
                  <a:srgbClr val="FF0000"/>
                </a:solidFill>
              </a:rPr>
              <a:t>ith many thanks to all who provided input and answered my questions!</a:t>
            </a:r>
            <a:endParaRPr lang="en-US" sz="2400" dirty="0">
              <a:solidFill>
                <a:srgbClr val="FF0000"/>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435" y="5640472"/>
            <a:ext cx="865000" cy="1083412"/>
          </a:xfrm>
          <a:prstGeom prst="rect">
            <a:avLst/>
          </a:prstGeom>
        </p:spPr>
      </p:pic>
      <p:pic>
        <p:nvPicPr>
          <p:cNvPr id="13" name="Picture 2" descr="jina-ce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958" y="5607350"/>
            <a:ext cx="1083410" cy="10834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35" y="4823692"/>
            <a:ext cx="3016848" cy="639441"/>
          </a:xfrm>
          <a:prstGeom prst="rect">
            <a:avLst/>
          </a:prstGeom>
        </p:spPr>
      </p:pic>
      <p:pic>
        <p:nvPicPr>
          <p:cNvPr id="17" name="Picture 4" descr="http://www.nscl.msu.edu/_files/images/2014-FRIB-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068" y="5607351"/>
            <a:ext cx="1043284" cy="10834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www.nsf.gov/images/logos/nsf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233" y="5631596"/>
            <a:ext cx="1040569" cy="10405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ict2011.its.org/ict2011.its.org/system/files/images/office_of_science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3808" y="5638800"/>
            <a:ext cx="2770588" cy="9868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72171" y="4639270"/>
            <a:ext cx="5313936" cy="369332"/>
          </a:xfrm>
          <a:prstGeom prst="rect">
            <a:avLst/>
          </a:prstGeom>
        </p:spPr>
        <p:txBody>
          <a:bodyPr wrap="square">
            <a:spAutoFit/>
          </a:bodyPr>
          <a:lstStyle/>
          <a:p>
            <a:r>
              <a:rPr lang="en-US" dirty="0"/>
              <a:t>	</a:t>
            </a:r>
          </a:p>
        </p:txBody>
      </p:sp>
      <p:pic>
        <p:nvPicPr>
          <p:cNvPr id="1026" name="Picture 2" descr="On 11-12 July, the Facility for Rare Isotope Beams accelerated first beam in three of forty-six superconducting cryomodules (painted green). Beam in the warm radio-frequency quadrupole was previously accelerated in September 20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23" y="400310"/>
            <a:ext cx="2695495" cy="17332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0809" y="389159"/>
            <a:ext cx="3037499" cy="1734268"/>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33892" t="14054" b="9211"/>
          <a:stretch/>
        </p:blipFill>
        <p:spPr>
          <a:xfrm>
            <a:off x="6324600" y="399332"/>
            <a:ext cx="2569744" cy="17240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37261"/>
            <a:ext cx="9067800" cy="1096962"/>
          </a:xfrm>
        </p:spPr>
        <p:txBody>
          <a:bodyPr>
            <a:noAutofit/>
          </a:bodyPr>
          <a:lstStyle/>
          <a:p>
            <a:r>
              <a:rPr lang="en-US" sz="2800" dirty="0" smtClean="0"/>
              <a:t>High beam energies allow for thick targets and high luminosities: very beneficial for experiments far from stability</a:t>
            </a:r>
            <a:endParaRPr lang="en-US" sz="2800" dirty="0"/>
          </a:p>
        </p:txBody>
      </p:sp>
      <p:pic>
        <p:nvPicPr>
          <p:cNvPr id="1026" name="Picture 2" descr="MINOS_Vertex_track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4" y="2566760"/>
            <a:ext cx="2743200" cy="2056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506" y="1143000"/>
            <a:ext cx="8980251" cy="1477328"/>
          </a:xfrm>
          <a:prstGeom prst="rect">
            <a:avLst/>
          </a:prstGeom>
          <a:noFill/>
        </p:spPr>
        <p:txBody>
          <a:bodyPr wrap="square" rtlCol="0">
            <a:spAutoFit/>
          </a:bodyPr>
          <a:lstStyle/>
          <a:p>
            <a:r>
              <a:rPr lang="en-US" dirty="0" smtClean="0"/>
              <a:t>Example: MINOS, liquid hydrogen target and vertex tracker for (</a:t>
            </a:r>
            <a:r>
              <a:rPr lang="en-US" dirty="0" err="1" smtClean="0"/>
              <a:t>p,pN</a:t>
            </a:r>
            <a:r>
              <a:rPr lang="en-US" dirty="0" smtClean="0"/>
              <a:t>) experiments</a:t>
            </a:r>
          </a:p>
          <a:p>
            <a:pPr marL="285750" indent="-285750">
              <a:buFont typeface="Arial" panose="020B0604020202020204" pitchFamily="34" charset="0"/>
              <a:buChar char="•"/>
            </a:pPr>
            <a:r>
              <a:rPr lang="en-US" dirty="0" smtClean="0"/>
              <a:t>Up to 15 cm thick liquid hydrogen target strongly increases luminosity</a:t>
            </a:r>
          </a:p>
          <a:p>
            <a:pPr marL="285750" indent="-285750">
              <a:buFont typeface="Arial" panose="020B0604020202020204" pitchFamily="34" charset="0"/>
              <a:buChar char="•"/>
            </a:pPr>
            <a:r>
              <a:rPr lang="en-US" dirty="0" smtClean="0"/>
              <a:t>Vertex tracking capability determines velocity at reaction point and improves Doppler reconstruction for </a:t>
            </a:r>
            <a:r>
              <a:rPr lang="en-US" dirty="0" smtClean="0">
                <a:sym typeface="Symbol" panose="05050102010706020507" pitchFamily="18" charset="2"/>
              </a:rPr>
              <a:t>-ray spectroscopy</a:t>
            </a:r>
          </a:p>
          <a:p>
            <a:pPr marL="285750" indent="-285750">
              <a:buFont typeface="Arial" panose="020B0604020202020204" pitchFamily="34" charset="0"/>
              <a:buChar char="•"/>
            </a:pPr>
            <a:r>
              <a:rPr lang="en-US" dirty="0" smtClean="0">
                <a:sym typeface="Symbol" panose="05050102010706020507" pitchFamily="18" charset="2"/>
              </a:rPr>
              <a:t>Planned development for similar system at FRIB </a:t>
            </a:r>
          </a:p>
        </p:txBody>
      </p:sp>
      <p:pic>
        <p:nvPicPr>
          <p:cNvPr id="5" name="Picture 4"/>
          <p:cNvPicPr>
            <a:picLocks noChangeAspect="1"/>
          </p:cNvPicPr>
          <p:nvPr/>
        </p:nvPicPr>
        <p:blipFill>
          <a:blip r:embed="rId3"/>
          <a:stretch>
            <a:fillRect/>
          </a:stretch>
        </p:blipFill>
        <p:spPr>
          <a:xfrm>
            <a:off x="4051350" y="2905940"/>
            <a:ext cx="2299193" cy="2017840"/>
          </a:xfrm>
          <a:prstGeom prst="rect">
            <a:avLst/>
          </a:prstGeom>
        </p:spPr>
      </p:pic>
      <p:sp>
        <p:nvSpPr>
          <p:cNvPr id="6" name="TextBox 5"/>
          <p:cNvSpPr txBox="1"/>
          <p:nvPr/>
        </p:nvSpPr>
        <p:spPr>
          <a:xfrm>
            <a:off x="664700" y="5209392"/>
            <a:ext cx="6200197" cy="1077218"/>
          </a:xfrm>
          <a:prstGeom prst="rect">
            <a:avLst/>
          </a:prstGeom>
          <a:noFill/>
        </p:spPr>
        <p:txBody>
          <a:bodyPr wrap="square" rtlCol="0">
            <a:spAutoFit/>
          </a:bodyPr>
          <a:lstStyle/>
          <a:p>
            <a:r>
              <a:rPr lang="en-US" sz="1600" dirty="0" smtClean="0">
                <a:sym typeface="Symbol" panose="05050102010706020507" pitchFamily="18" charset="2"/>
              </a:rPr>
              <a:t>Doppler-reconstructed -ray spectra from </a:t>
            </a:r>
            <a:r>
              <a:rPr lang="en-US" sz="1600" baseline="30000" dirty="0" smtClean="0">
                <a:sym typeface="Symbol" panose="05050102010706020507" pitchFamily="18" charset="2"/>
              </a:rPr>
              <a:t>80</a:t>
            </a:r>
            <a:r>
              <a:rPr lang="en-US" sz="1600" dirty="0" smtClean="0">
                <a:sym typeface="Symbol" panose="05050102010706020507" pitchFamily="18" charset="2"/>
              </a:rPr>
              <a:t>Zn(p,2p)</a:t>
            </a:r>
            <a:r>
              <a:rPr lang="en-US" sz="1600" baseline="30000" dirty="0" smtClean="0">
                <a:sym typeface="Symbol" panose="05050102010706020507" pitchFamily="18" charset="2"/>
              </a:rPr>
              <a:t>79</a:t>
            </a:r>
            <a:r>
              <a:rPr lang="en-US" sz="1600" dirty="0" smtClean="0">
                <a:sym typeface="Symbol" panose="05050102010706020507" pitchFamily="18" charset="2"/>
              </a:rPr>
              <a:t>Cu by using MINOS inserted in the DALI2 </a:t>
            </a:r>
            <a:r>
              <a:rPr lang="en-US" sz="1600" dirty="0" err="1" smtClean="0">
                <a:sym typeface="Symbol" panose="05050102010706020507" pitchFamily="18" charset="2"/>
              </a:rPr>
              <a:t>NaI</a:t>
            </a:r>
            <a:r>
              <a:rPr lang="en-US" sz="1600" dirty="0" smtClean="0">
                <a:sym typeface="Symbol" panose="05050102010706020507" pitchFamily="18" charset="2"/>
              </a:rPr>
              <a:t> array @ RIBF</a:t>
            </a:r>
          </a:p>
          <a:p>
            <a:r>
              <a:rPr lang="en-US" sz="1600" dirty="0" smtClean="0">
                <a:solidFill>
                  <a:srgbClr val="FF0000"/>
                </a:solidFill>
                <a:sym typeface="Symbol" panose="05050102010706020507" pitchFamily="18" charset="2"/>
              </a:rPr>
              <a:t>A device such as MINOS in combination with GRETA would result in </a:t>
            </a:r>
            <a:r>
              <a:rPr lang="en-US" sz="1600" dirty="0">
                <a:solidFill>
                  <a:srgbClr val="FF0000"/>
                </a:solidFill>
                <a:sym typeface="Symbol" panose="05050102010706020507" pitchFamily="18" charset="2"/>
              </a:rPr>
              <a:t>u</a:t>
            </a:r>
            <a:r>
              <a:rPr lang="en-US" sz="1600" dirty="0" smtClean="0">
                <a:solidFill>
                  <a:srgbClr val="FF0000"/>
                </a:solidFill>
                <a:sym typeface="Symbol" panose="05050102010706020507" pitchFamily="18" charset="2"/>
              </a:rPr>
              <a:t>nprecedented sensitivities, especially for FRIB@400 MeV  </a:t>
            </a:r>
            <a:endParaRPr lang="en-US" sz="1600" dirty="0">
              <a:solidFill>
                <a:srgbClr val="FF0000"/>
              </a:solidFill>
            </a:endParaRPr>
          </a:p>
        </p:txBody>
      </p:sp>
      <p:sp>
        <p:nvSpPr>
          <p:cNvPr id="3" name="TextBox 2"/>
          <p:cNvSpPr txBox="1"/>
          <p:nvPr/>
        </p:nvSpPr>
        <p:spPr>
          <a:xfrm>
            <a:off x="3886200" y="4943374"/>
            <a:ext cx="2515112" cy="276999"/>
          </a:xfrm>
          <a:prstGeom prst="rect">
            <a:avLst/>
          </a:prstGeom>
          <a:noFill/>
        </p:spPr>
        <p:txBody>
          <a:bodyPr wrap="none" rtlCol="0">
            <a:spAutoFit/>
          </a:bodyPr>
          <a:lstStyle/>
          <a:p>
            <a:r>
              <a:rPr lang="en-US" sz="1200" dirty="0" smtClean="0"/>
              <a:t>Olivier et al., PRL 119, 192501 (2017)</a:t>
            </a:r>
            <a:endParaRPr lang="en-US" sz="1200" dirty="0"/>
          </a:p>
        </p:txBody>
      </p:sp>
      <p:sp>
        <p:nvSpPr>
          <p:cNvPr id="9" name="TextBox 8"/>
          <p:cNvSpPr txBox="1"/>
          <p:nvPr/>
        </p:nvSpPr>
        <p:spPr>
          <a:xfrm>
            <a:off x="1311936" y="4436920"/>
            <a:ext cx="2405017" cy="276999"/>
          </a:xfrm>
          <a:prstGeom prst="rect">
            <a:avLst/>
          </a:prstGeom>
          <a:noFill/>
        </p:spPr>
        <p:txBody>
          <a:bodyPr wrap="none" rtlCol="0">
            <a:spAutoFit/>
          </a:bodyPr>
          <a:lstStyle/>
          <a:p>
            <a:r>
              <a:rPr lang="en-US" sz="1200" dirty="0" smtClean="0"/>
              <a:t>A. Obertelli et al., EPJA 50, 8 (2014)</a:t>
            </a:r>
            <a:endParaRPr lang="en-US" sz="1200" dirty="0"/>
          </a:p>
        </p:txBody>
      </p:sp>
      <p:pic>
        <p:nvPicPr>
          <p:cNvPr id="10" name="Picture 9">
            <a:extLst>
              <a:ext uri="{FF2B5EF4-FFF2-40B4-BE49-F238E27FC236}">
                <a16:creationId xmlns="" xmlns:a16="http://schemas.microsoft.com/office/drawing/2014/main" xmlns:lc="http://schemas.openxmlformats.org/drawingml/2006/lockedCanvas" id="{9F3FB297-CD44-654B-9877-E65869B80139}"/>
              </a:ext>
            </a:extLst>
          </p:cNvPr>
          <p:cNvPicPr>
            <a:picLocks noChangeAspect="1"/>
          </p:cNvPicPr>
          <p:nvPr/>
        </p:nvPicPr>
        <p:blipFill>
          <a:blip r:embed="rId4"/>
          <a:stretch>
            <a:fillRect/>
          </a:stretch>
        </p:blipFill>
        <p:spPr>
          <a:xfrm>
            <a:off x="114528" y="3812338"/>
            <a:ext cx="1088517" cy="410424"/>
          </a:xfrm>
          <a:prstGeom prst="rect">
            <a:avLst/>
          </a:prstGeom>
        </p:spPr>
      </p:pic>
      <p:pic>
        <p:nvPicPr>
          <p:cNvPr id="11" name="Picture 10">
            <a:extLst>
              <a:ext uri="{FF2B5EF4-FFF2-40B4-BE49-F238E27FC236}">
                <a16:creationId xmlns="" xmlns:a16="http://schemas.microsoft.com/office/drawing/2014/main" xmlns:lc="http://schemas.openxmlformats.org/drawingml/2006/lockedCanvas" id="{1A659E29-858F-D94D-9158-2232B54B5235}"/>
              </a:ext>
            </a:extLst>
          </p:cNvPr>
          <p:cNvPicPr>
            <a:picLocks noChangeAspect="1"/>
          </p:cNvPicPr>
          <p:nvPr/>
        </p:nvPicPr>
        <p:blipFill rotWithShape="1">
          <a:blip r:embed="rId5"/>
          <a:srcRect t="22629" b="22164"/>
          <a:stretch/>
        </p:blipFill>
        <p:spPr>
          <a:xfrm>
            <a:off x="225620" y="4265375"/>
            <a:ext cx="942738" cy="389835"/>
          </a:xfrm>
          <a:prstGeom prst="rect">
            <a:avLst/>
          </a:prstGeom>
        </p:spPr>
      </p:pic>
      <p:pic>
        <p:nvPicPr>
          <p:cNvPr id="12" name="Picture 11">
            <a:extLst>
              <a:ext uri="{FF2B5EF4-FFF2-40B4-BE49-F238E27FC236}">
                <a16:creationId xmlns="" xmlns:a16="http://schemas.microsoft.com/office/drawing/2014/main" xmlns:lc="http://schemas.openxmlformats.org/drawingml/2006/lockedCanvas" id="{4170DDE2-7B0F-CE4D-A394-A7A45B7DC2D1}"/>
              </a:ext>
            </a:extLst>
          </p:cNvPr>
          <p:cNvPicPr>
            <a:picLocks noChangeAspect="1"/>
          </p:cNvPicPr>
          <p:nvPr/>
        </p:nvPicPr>
        <p:blipFill>
          <a:blip r:embed="rId6"/>
          <a:stretch>
            <a:fillRect/>
          </a:stretch>
        </p:blipFill>
        <p:spPr>
          <a:xfrm>
            <a:off x="288950" y="3122830"/>
            <a:ext cx="792140" cy="642620"/>
          </a:xfrm>
          <a:prstGeom prst="rect">
            <a:avLst/>
          </a:prstGeom>
        </p:spPr>
      </p:pic>
      <p:pic>
        <p:nvPicPr>
          <p:cNvPr id="14" name="Picture 13">
            <a:extLst>
              <a:ext uri="{FF2B5EF4-FFF2-40B4-BE49-F238E27FC236}">
                <a16:creationId xmlns="" xmlns:a16="http://schemas.microsoft.com/office/drawing/2014/main" xmlns:lc="http://schemas.openxmlformats.org/drawingml/2006/lockedCanvas" id="{EAFDAA3A-E81C-CB4F-81C8-2344AA62A0E7}"/>
              </a:ext>
            </a:extLst>
          </p:cNvPr>
          <p:cNvPicPr>
            <a:picLocks noChangeAspect="1"/>
          </p:cNvPicPr>
          <p:nvPr/>
        </p:nvPicPr>
        <p:blipFill>
          <a:blip r:embed="rId7"/>
          <a:stretch>
            <a:fillRect/>
          </a:stretch>
        </p:blipFill>
        <p:spPr>
          <a:xfrm>
            <a:off x="6335303" y="2012214"/>
            <a:ext cx="2790214" cy="1820444"/>
          </a:xfrm>
          <a:prstGeom prst="rect">
            <a:avLst/>
          </a:prstGeom>
          <a:effectLst>
            <a:outerShdw blurRad="165100" dist="38100" dir="2700000" algn="tl" rotWithShape="0">
              <a:prstClr val="black">
                <a:alpha val="40000"/>
              </a:prstClr>
            </a:outerShdw>
          </a:effectLst>
        </p:spPr>
      </p:pic>
      <p:pic>
        <p:nvPicPr>
          <p:cNvPr id="15" name="Picture 14">
            <a:extLst>
              <a:ext uri="{FF2B5EF4-FFF2-40B4-BE49-F238E27FC236}">
                <a16:creationId xmlns="" xmlns:a16="http://schemas.microsoft.com/office/drawing/2014/main" xmlns:lc="http://schemas.openxmlformats.org/drawingml/2006/lockedCanvas" id="{24470F34-4CE1-1C42-B0C9-A51A6C0D5BB1}"/>
              </a:ext>
            </a:extLst>
          </p:cNvPr>
          <p:cNvPicPr>
            <a:picLocks noChangeAspect="1"/>
          </p:cNvPicPr>
          <p:nvPr/>
        </p:nvPicPr>
        <p:blipFill>
          <a:blip r:embed="rId8"/>
          <a:stretch>
            <a:fillRect/>
          </a:stretch>
        </p:blipFill>
        <p:spPr>
          <a:xfrm>
            <a:off x="6331006" y="3955369"/>
            <a:ext cx="2809751" cy="1830408"/>
          </a:xfrm>
          <a:prstGeom prst="rect">
            <a:avLst/>
          </a:prstGeom>
          <a:effectLst>
            <a:outerShdw blurRad="139700" dist="38100" dir="2700000" algn="tl" rotWithShape="0">
              <a:prstClr val="black">
                <a:alpha val="40000"/>
              </a:prstClr>
            </a:outerShdw>
          </a:effectLst>
        </p:spPr>
      </p:pic>
      <p:sp>
        <p:nvSpPr>
          <p:cNvPr id="16" name="TextBox 19">
            <a:extLst>
              <a:ext uri="{FF2B5EF4-FFF2-40B4-BE49-F238E27FC236}">
                <a16:creationId xmlns="" xmlns:a16="http://schemas.microsoft.com/office/drawing/2014/main" xmlns:lc="http://schemas.openxmlformats.org/drawingml/2006/lockedCanvas" id="{968783E6-2A81-7A49-8283-1FE71D957424}"/>
              </a:ext>
            </a:extLst>
          </p:cNvPr>
          <p:cNvSpPr txBox="1"/>
          <p:nvPr/>
        </p:nvSpPr>
        <p:spPr>
          <a:xfrm>
            <a:off x="6714606" y="3976749"/>
            <a:ext cx="241091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aseline="30000" dirty="0">
                <a:solidFill>
                  <a:prstClr val="black"/>
                </a:solidFill>
                <a:latin typeface="Arial"/>
              </a:rPr>
              <a:t>60</a:t>
            </a:r>
            <a:r>
              <a:rPr lang="en-US" sz="1200" dirty="0">
                <a:solidFill>
                  <a:prstClr val="black"/>
                </a:solidFill>
                <a:latin typeface="Arial"/>
              </a:rPr>
              <a:t>Ca </a:t>
            </a:r>
          </a:p>
          <a:p>
            <a:pPr algn="r"/>
            <a:r>
              <a:rPr lang="en-US" sz="1200" dirty="0">
                <a:solidFill>
                  <a:prstClr val="black"/>
                </a:solidFill>
                <a:latin typeface="Arial"/>
              </a:rPr>
              <a:t>(GRETA + </a:t>
            </a:r>
            <a:endParaRPr lang="en-US" sz="1200" dirty="0" smtClean="0">
              <a:solidFill>
                <a:prstClr val="black"/>
              </a:solidFill>
              <a:latin typeface="Arial"/>
            </a:endParaRPr>
          </a:p>
          <a:p>
            <a:pPr algn="r"/>
            <a:r>
              <a:rPr lang="en-US" sz="1200" dirty="0" smtClean="0">
                <a:solidFill>
                  <a:prstClr val="black"/>
                </a:solidFill>
                <a:latin typeface="Arial"/>
              </a:rPr>
              <a:t>LH2 </a:t>
            </a:r>
            <a:r>
              <a:rPr lang="en-US" sz="1200" dirty="0">
                <a:solidFill>
                  <a:prstClr val="black"/>
                </a:solidFill>
                <a:latin typeface="Arial"/>
              </a:rPr>
              <a:t>tracking target)</a:t>
            </a:r>
          </a:p>
          <a:p>
            <a:pPr algn="r"/>
            <a:r>
              <a:rPr lang="en-US" sz="1200" baseline="30000" dirty="0">
                <a:solidFill>
                  <a:prstClr val="black"/>
                </a:solidFill>
                <a:latin typeface="Arial"/>
              </a:rPr>
              <a:t>61</a:t>
            </a:r>
            <a:r>
              <a:rPr lang="en-US" sz="1200" dirty="0">
                <a:solidFill>
                  <a:prstClr val="black"/>
                </a:solidFill>
                <a:latin typeface="Arial"/>
              </a:rPr>
              <a:t>Sc (p,2p) reaction</a:t>
            </a:r>
          </a:p>
        </p:txBody>
      </p:sp>
      <p:sp>
        <p:nvSpPr>
          <p:cNvPr id="17" name="TextBox 13">
            <a:extLst>
              <a:ext uri="{FF2B5EF4-FFF2-40B4-BE49-F238E27FC236}">
                <a16:creationId xmlns="" xmlns:a16="http://schemas.microsoft.com/office/drawing/2014/main" xmlns:lc="http://schemas.openxmlformats.org/drawingml/2006/lockedCanvas" id="{48F2540C-98F5-9744-AB02-E1C7E6205C34}"/>
              </a:ext>
            </a:extLst>
          </p:cNvPr>
          <p:cNvSpPr txBox="1"/>
          <p:nvPr/>
        </p:nvSpPr>
        <p:spPr>
          <a:xfrm>
            <a:off x="7032950" y="2057400"/>
            <a:ext cx="211105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aseline="30000" dirty="0">
                <a:solidFill>
                  <a:prstClr val="black"/>
                </a:solidFill>
                <a:latin typeface="Arial"/>
              </a:rPr>
              <a:t>60</a:t>
            </a:r>
            <a:r>
              <a:rPr lang="en-US" sz="1200" dirty="0">
                <a:solidFill>
                  <a:prstClr val="black"/>
                </a:solidFill>
                <a:latin typeface="Arial"/>
              </a:rPr>
              <a:t>Ca </a:t>
            </a:r>
          </a:p>
          <a:p>
            <a:pPr algn="r"/>
            <a:r>
              <a:rPr lang="en-US" sz="1200" dirty="0">
                <a:solidFill>
                  <a:prstClr val="black"/>
                </a:solidFill>
                <a:latin typeface="Arial"/>
              </a:rPr>
              <a:t>(GRETA + </a:t>
            </a:r>
            <a:r>
              <a:rPr lang="en-US" sz="1200" dirty="0" smtClean="0">
                <a:solidFill>
                  <a:prstClr val="black"/>
                </a:solidFill>
                <a:latin typeface="Arial"/>
              </a:rPr>
              <a:t>Be </a:t>
            </a:r>
            <a:r>
              <a:rPr lang="en-US" sz="1200" dirty="0">
                <a:solidFill>
                  <a:prstClr val="black"/>
                </a:solidFill>
                <a:latin typeface="Arial"/>
              </a:rPr>
              <a:t>target)</a:t>
            </a:r>
          </a:p>
          <a:p>
            <a:pPr algn="r"/>
            <a:r>
              <a:rPr lang="en-US" sz="1200" dirty="0">
                <a:solidFill>
                  <a:prstClr val="black"/>
                </a:solidFill>
                <a:latin typeface="Arial"/>
              </a:rPr>
              <a:t>Knockout from </a:t>
            </a:r>
            <a:r>
              <a:rPr lang="en-US" sz="1200" baseline="30000" dirty="0">
                <a:solidFill>
                  <a:prstClr val="black"/>
                </a:solidFill>
                <a:latin typeface="Arial"/>
              </a:rPr>
              <a:t>61</a:t>
            </a:r>
            <a:r>
              <a:rPr lang="en-US" sz="1200" dirty="0">
                <a:solidFill>
                  <a:prstClr val="black"/>
                </a:solidFill>
                <a:latin typeface="Arial"/>
              </a:rPr>
              <a:t>Sc</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60" y="64326"/>
            <a:ext cx="1481331" cy="225552"/>
          </a:xfrm>
          <a:prstGeom prst="rect">
            <a:avLst/>
          </a:prstGeom>
        </p:spPr>
      </p:pic>
    </p:spTree>
    <p:extLst>
      <p:ext uri="{BB962C8B-B14F-4D97-AF65-F5344CB8AC3E}">
        <p14:creationId xmlns:p14="http://schemas.microsoft.com/office/powerpoint/2010/main" val="3739756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24836" cy="715962"/>
          </a:xfrm>
        </p:spPr>
        <p:txBody>
          <a:bodyPr>
            <a:noAutofit/>
          </a:bodyPr>
          <a:lstStyle/>
          <a:p>
            <a:r>
              <a:rPr lang="en-US" sz="2800" dirty="0" smtClean="0"/>
              <a:t>Matter and Charge Radii measurements </a:t>
            </a:r>
            <a:r>
              <a:rPr lang="en-US" sz="2800" dirty="0" smtClean="0"/>
              <a:t>of</a:t>
            </a:r>
            <a:r>
              <a:rPr lang="en-US" sz="2800" dirty="0" smtClean="0"/>
              <a:t> rare isotopes </a:t>
            </a:r>
            <a:endParaRPr lang="en-US" sz="2800" dirty="0"/>
          </a:p>
        </p:txBody>
      </p:sp>
      <p:sp>
        <p:nvSpPr>
          <p:cNvPr id="3" name="Content Placeholder 2"/>
          <p:cNvSpPr>
            <a:spLocks noGrp="1"/>
          </p:cNvSpPr>
          <p:nvPr>
            <p:ph idx="1"/>
          </p:nvPr>
        </p:nvSpPr>
        <p:spPr>
          <a:xfrm>
            <a:off x="0" y="990600"/>
            <a:ext cx="6436959" cy="5562600"/>
          </a:xfrm>
        </p:spPr>
        <p:txBody>
          <a:bodyPr>
            <a:normAutofit/>
          </a:bodyPr>
          <a:lstStyle/>
          <a:p>
            <a:r>
              <a:rPr lang="en-US" sz="2000" dirty="0" smtClean="0"/>
              <a:t>Information about the matter radii can be extracted from measurements of interaction (</a:t>
            </a:r>
            <a:r>
              <a:rPr lang="en-US" sz="2000" dirty="0" smtClean="0">
                <a:sym typeface="Symbol" panose="05050102010706020507" pitchFamily="18" charset="2"/>
              </a:rPr>
              <a:t></a:t>
            </a:r>
            <a:r>
              <a:rPr lang="en-US" sz="2000" baseline="-25000" dirty="0" err="1" smtClean="0">
                <a:sym typeface="Symbol" panose="05050102010706020507" pitchFamily="18" charset="2"/>
              </a:rPr>
              <a:t>i</a:t>
            </a:r>
            <a:r>
              <a:rPr lang="en-US" sz="2000" dirty="0" smtClean="0">
                <a:sym typeface="Symbol" panose="05050102010706020507" pitchFamily="18" charset="2"/>
              </a:rPr>
              <a:t>) and</a:t>
            </a:r>
            <a:r>
              <a:rPr lang="en-US" sz="2000" dirty="0" smtClean="0"/>
              <a:t> reaction (</a:t>
            </a:r>
            <a:r>
              <a:rPr lang="en-US" sz="2000" dirty="0" smtClean="0">
                <a:sym typeface="Symbol" panose="05050102010706020507" pitchFamily="18" charset="2"/>
              </a:rPr>
              <a:t></a:t>
            </a:r>
            <a:r>
              <a:rPr lang="en-US" sz="2000" baseline="-25000" dirty="0">
                <a:sym typeface="Symbol" panose="05050102010706020507" pitchFamily="18" charset="2"/>
              </a:rPr>
              <a:t>R</a:t>
            </a:r>
            <a:r>
              <a:rPr lang="en-US" sz="2000" dirty="0" smtClean="0">
                <a:sym typeface="Symbol" panose="05050102010706020507" pitchFamily="18" charset="2"/>
              </a:rPr>
              <a:t>)</a:t>
            </a:r>
            <a:r>
              <a:rPr lang="en-US" sz="2000" dirty="0" smtClean="0"/>
              <a:t> cross sections (</a:t>
            </a:r>
            <a:r>
              <a:rPr lang="en-US" sz="2000" dirty="0">
                <a:sym typeface="Symbol" panose="05050102010706020507" pitchFamily="18" charset="2"/>
              </a:rPr>
              <a:t></a:t>
            </a:r>
            <a:r>
              <a:rPr lang="en-US" sz="2000" baseline="-25000" dirty="0">
                <a:sym typeface="Symbol" panose="05050102010706020507" pitchFamily="18" charset="2"/>
              </a:rPr>
              <a:t>R</a:t>
            </a:r>
            <a:r>
              <a:rPr lang="en-US" sz="2000" dirty="0">
                <a:sym typeface="Symbol" panose="05050102010706020507" pitchFamily="18" charset="2"/>
              </a:rPr>
              <a:t>=</a:t>
            </a:r>
            <a:r>
              <a:rPr lang="en-US" sz="2000" baseline="-25000" dirty="0">
                <a:sym typeface="Symbol" panose="05050102010706020507" pitchFamily="18" charset="2"/>
              </a:rPr>
              <a:t>I</a:t>
            </a:r>
            <a:r>
              <a:rPr lang="en-US" sz="2000" dirty="0">
                <a:sym typeface="Symbol" panose="05050102010706020507" pitchFamily="18" charset="2"/>
              </a:rPr>
              <a:t>+</a:t>
            </a:r>
            <a:r>
              <a:rPr lang="en-US" sz="2000" baseline="-25000" dirty="0" smtClean="0">
                <a:sym typeface="Symbol" panose="05050102010706020507" pitchFamily="18" charset="2"/>
              </a:rPr>
              <a:t>inelastic</a:t>
            </a:r>
            <a:r>
              <a:rPr lang="en-US" sz="2000" dirty="0" smtClean="0">
                <a:sym typeface="Symbol" panose="05050102010706020507" pitchFamily="18" charset="2"/>
              </a:rPr>
              <a:t>)</a:t>
            </a:r>
            <a:r>
              <a:rPr lang="en-US" sz="2000" dirty="0" smtClean="0"/>
              <a:t> and provide important information about nuclear sizes, skins, and halos of rare isotopes</a:t>
            </a:r>
          </a:p>
          <a:p>
            <a:r>
              <a:rPr lang="en-US" sz="2000" dirty="0" smtClean="0"/>
              <a:t>Extraction of radii relies on </a:t>
            </a:r>
            <a:r>
              <a:rPr lang="en-US" sz="2000" dirty="0" err="1" smtClean="0"/>
              <a:t>Glauber</a:t>
            </a:r>
            <a:r>
              <a:rPr lang="en-US" sz="2000" dirty="0" smtClean="0"/>
              <a:t> theory (few-body </a:t>
            </a:r>
            <a:r>
              <a:rPr lang="en-US" sz="2000" dirty="0" err="1" smtClean="0"/>
              <a:t>Glauber</a:t>
            </a:r>
            <a:r>
              <a:rPr lang="en-US" sz="2000" dirty="0" smtClean="0"/>
              <a:t> for halo nuclei), </a:t>
            </a:r>
            <a:r>
              <a:rPr lang="en-US" sz="2000" dirty="0">
                <a:solidFill>
                  <a:srgbClr val="FF0000"/>
                </a:solidFill>
              </a:rPr>
              <a:t>requiring </a:t>
            </a:r>
            <a:r>
              <a:rPr lang="en-US" sz="2000" dirty="0" smtClean="0">
                <a:solidFill>
                  <a:srgbClr val="FF0000"/>
                </a:solidFill>
              </a:rPr>
              <a:t>the highest energies available at FRIB after a 400 MeV/u upgrade</a:t>
            </a:r>
          </a:p>
          <a:p>
            <a:endParaRPr lang="en-US" sz="2000" dirty="0"/>
          </a:p>
          <a:p>
            <a:endParaRPr lang="en-US" sz="2000" dirty="0" smtClean="0"/>
          </a:p>
          <a:p>
            <a:r>
              <a:rPr lang="en-US" sz="2000" dirty="0" smtClean="0"/>
              <a:t>Method to extract matter radii has recently been extended to charge radii, by measuring charge-changing (</a:t>
            </a:r>
            <a:r>
              <a:rPr lang="en-US" sz="2000" dirty="0" smtClean="0">
                <a:sym typeface="Symbol" panose="05050102010706020507" pitchFamily="18" charset="2"/>
              </a:rPr>
              <a:t></a:t>
            </a:r>
            <a:r>
              <a:rPr lang="en-US" sz="2000" baseline="-25000" dirty="0" smtClean="0">
                <a:sym typeface="Symbol" panose="05050102010706020507" pitchFamily="18" charset="2"/>
              </a:rPr>
              <a:t>CC</a:t>
            </a:r>
            <a:r>
              <a:rPr lang="en-US" sz="2000" dirty="0" smtClean="0">
                <a:sym typeface="Symbol" panose="05050102010706020507" pitchFamily="18" charset="2"/>
              </a:rPr>
              <a:t>)</a:t>
            </a:r>
            <a:r>
              <a:rPr lang="en-US" sz="2000" dirty="0" smtClean="0"/>
              <a:t> cross sections</a:t>
            </a:r>
          </a:p>
          <a:p>
            <a:endParaRPr lang="en-US" sz="2000" dirty="0" smtClean="0"/>
          </a:p>
          <a:p>
            <a:r>
              <a:rPr lang="en-US" sz="2000" dirty="0" smtClean="0"/>
              <a:t>Complementary to electron scattering and laser spectroscopy methods and applicable far from stability </a:t>
            </a:r>
          </a:p>
        </p:txBody>
      </p:sp>
      <p:pic>
        <p:nvPicPr>
          <p:cNvPr id="4" name="Picture 3"/>
          <p:cNvPicPr>
            <a:picLocks noChangeAspect="1"/>
          </p:cNvPicPr>
          <p:nvPr/>
        </p:nvPicPr>
        <p:blipFill>
          <a:blip r:embed="rId2"/>
          <a:stretch>
            <a:fillRect/>
          </a:stretch>
        </p:blipFill>
        <p:spPr>
          <a:xfrm>
            <a:off x="6695842" y="982494"/>
            <a:ext cx="2190375" cy="2312267"/>
          </a:xfrm>
          <a:prstGeom prst="rect">
            <a:avLst/>
          </a:prstGeom>
        </p:spPr>
      </p:pic>
      <p:sp>
        <p:nvSpPr>
          <p:cNvPr id="5" name="TextBox 4"/>
          <p:cNvSpPr txBox="1"/>
          <p:nvPr/>
        </p:nvSpPr>
        <p:spPr>
          <a:xfrm>
            <a:off x="6618542" y="3471232"/>
            <a:ext cx="2364430" cy="276999"/>
          </a:xfrm>
          <a:prstGeom prst="rect">
            <a:avLst/>
          </a:prstGeom>
          <a:noFill/>
        </p:spPr>
        <p:txBody>
          <a:bodyPr wrap="none" rtlCol="0">
            <a:spAutoFit/>
          </a:bodyPr>
          <a:lstStyle/>
          <a:p>
            <a:r>
              <a:rPr lang="en-US" sz="1200" dirty="0" err="1" smtClean="0"/>
              <a:t>Tanihata</a:t>
            </a:r>
            <a:r>
              <a:rPr lang="en-US" sz="1200" dirty="0" smtClean="0"/>
              <a:t> et al., PRL 55, 2676 (1985)</a:t>
            </a:r>
            <a:endParaRPr lang="en-US" sz="1200" dirty="0"/>
          </a:p>
        </p:txBody>
      </p:sp>
      <p:sp>
        <p:nvSpPr>
          <p:cNvPr id="6" name="TextBox 5"/>
          <p:cNvSpPr txBox="1"/>
          <p:nvPr/>
        </p:nvSpPr>
        <p:spPr>
          <a:xfrm>
            <a:off x="1401326" y="2282291"/>
            <a:ext cx="2789674" cy="276999"/>
          </a:xfrm>
          <a:prstGeom prst="rect">
            <a:avLst/>
          </a:prstGeom>
          <a:noFill/>
        </p:spPr>
        <p:txBody>
          <a:bodyPr wrap="none" rtlCol="0">
            <a:spAutoFit/>
          </a:bodyPr>
          <a:lstStyle/>
          <a:p>
            <a:r>
              <a:rPr lang="en-US" sz="1200" dirty="0" smtClean="0"/>
              <a:t>See e.g. Ozawa et al.,  NPA 693, 32 (2001)</a:t>
            </a:r>
            <a:endParaRPr lang="en-US" sz="1200" dirty="0"/>
          </a:p>
        </p:txBody>
      </p:sp>
      <p:sp>
        <p:nvSpPr>
          <p:cNvPr id="8" name="TextBox 7"/>
          <p:cNvSpPr txBox="1"/>
          <p:nvPr/>
        </p:nvSpPr>
        <p:spPr>
          <a:xfrm>
            <a:off x="6618542" y="3212068"/>
            <a:ext cx="2107308" cy="369332"/>
          </a:xfrm>
          <a:prstGeom prst="rect">
            <a:avLst/>
          </a:prstGeom>
          <a:noFill/>
        </p:spPr>
        <p:txBody>
          <a:bodyPr wrap="none" rtlCol="0">
            <a:spAutoFit/>
          </a:bodyPr>
          <a:lstStyle/>
          <a:p>
            <a:r>
              <a:rPr lang="en-US" dirty="0"/>
              <a:t>m</a:t>
            </a:r>
            <a:r>
              <a:rPr lang="en-US" dirty="0" smtClean="0"/>
              <a:t>atter radii from </a:t>
            </a:r>
            <a:r>
              <a:rPr lang="en-US" dirty="0">
                <a:sym typeface="Symbol" panose="05050102010706020507" pitchFamily="18" charset="2"/>
              </a:rPr>
              <a:t></a:t>
            </a:r>
            <a:r>
              <a:rPr lang="en-US" baseline="-25000" dirty="0">
                <a:sym typeface="Symbol" panose="05050102010706020507" pitchFamily="18" charset="2"/>
              </a:rPr>
              <a:t>I</a:t>
            </a:r>
            <a:r>
              <a:rPr lang="en-US" dirty="0" smtClean="0"/>
              <a:t> </a:t>
            </a:r>
            <a:endParaRPr lang="en-US" dirty="0"/>
          </a:p>
        </p:txBody>
      </p:sp>
      <p:sp>
        <p:nvSpPr>
          <p:cNvPr id="10" name="Rectangle 9"/>
          <p:cNvSpPr/>
          <p:nvPr/>
        </p:nvSpPr>
        <p:spPr>
          <a:xfrm>
            <a:off x="381000" y="5334000"/>
            <a:ext cx="4372479" cy="276999"/>
          </a:xfrm>
          <a:prstGeom prst="rect">
            <a:avLst/>
          </a:prstGeom>
        </p:spPr>
        <p:txBody>
          <a:bodyPr wrap="none">
            <a:spAutoFit/>
          </a:bodyPr>
          <a:lstStyle/>
          <a:p>
            <a:r>
              <a:rPr lang="en-US" sz="1200" dirty="0"/>
              <a:t>T. </a:t>
            </a:r>
            <a:r>
              <a:rPr lang="en-US" sz="1200" dirty="0" smtClean="0"/>
              <a:t>Yamaguchi et al., PRL 107, 032502; Estrade et al., PRL 113, 132501</a:t>
            </a:r>
          </a:p>
        </p:txBody>
      </p:sp>
      <p:pic>
        <p:nvPicPr>
          <p:cNvPr id="11" name="Picture 10"/>
          <p:cNvPicPr>
            <a:picLocks noChangeAspect="1"/>
          </p:cNvPicPr>
          <p:nvPr/>
        </p:nvPicPr>
        <p:blipFill>
          <a:blip r:embed="rId3"/>
          <a:stretch>
            <a:fillRect/>
          </a:stretch>
        </p:blipFill>
        <p:spPr>
          <a:xfrm>
            <a:off x="6576678" y="3981683"/>
            <a:ext cx="2448158" cy="2056854"/>
          </a:xfrm>
          <a:prstGeom prst="rect">
            <a:avLst/>
          </a:prstGeom>
        </p:spPr>
      </p:pic>
      <p:sp>
        <p:nvSpPr>
          <p:cNvPr id="12" name="Rectangle 11"/>
          <p:cNvSpPr/>
          <p:nvPr/>
        </p:nvSpPr>
        <p:spPr>
          <a:xfrm>
            <a:off x="381000" y="3533001"/>
            <a:ext cx="4523290" cy="276999"/>
          </a:xfrm>
          <a:prstGeom prst="rect">
            <a:avLst/>
          </a:prstGeom>
        </p:spPr>
        <p:txBody>
          <a:bodyPr wrap="none">
            <a:spAutoFit/>
          </a:bodyPr>
          <a:lstStyle/>
          <a:p>
            <a:r>
              <a:rPr lang="en-US" sz="1200" dirty="0" err="1" smtClean="0"/>
              <a:t>Tanihata</a:t>
            </a:r>
            <a:r>
              <a:rPr lang="en-US" sz="1200" dirty="0" smtClean="0"/>
              <a:t> et al., PLB 206, 592 (1988); Al-</a:t>
            </a:r>
            <a:r>
              <a:rPr lang="en-US" sz="1200" dirty="0" err="1" smtClean="0"/>
              <a:t>Khalili</a:t>
            </a:r>
            <a:r>
              <a:rPr lang="en-US" sz="1200" dirty="0" smtClean="0"/>
              <a:t> &amp; Tostevin, PRL 76, 3903</a:t>
            </a:r>
            <a:endParaRPr lang="en-US" sz="1200" dirty="0"/>
          </a:p>
        </p:txBody>
      </p:sp>
      <p:cxnSp>
        <p:nvCxnSpPr>
          <p:cNvPr id="14" name="Straight Connector 13"/>
          <p:cNvCxnSpPr/>
          <p:nvPr/>
        </p:nvCxnSpPr>
        <p:spPr>
          <a:xfrm>
            <a:off x="838200" y="4038600"/>
            <a:ext cx="349327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45233" y="6303361"/>
            <a:ext cx="2101537" cy="461665"/>
          </a:xfrm>
          <a:prstGeom prst="rect">
            <a:avLst/>
          </a:prstGeom>
          <a:noFill/>
        </p:spPr>
        <p:txBody>
          <a:bodyPr wrap="none" rtlCol="0">
            <a:spAutoFit/>
          </a:bodyPr>
          <a:lstStyle/>
          <a:p>
            <a:r>
              <a:rPr lang="en-US" sz="1200" dirty="0"/>
              <a:t>Estrade et al., PRL 113, 132501</a:t>
            </a:r>
          </a:p>
          <a:p>
            <a:endParaRPr lang="en-US" sz="1200" dirty="0"/>
          </a:p>
        </p:txBody>
      </p:sp>
      <p:sp>
        <p:nvSpPr>
          <p:cNvPr id="16" name="TextBox 15"/>
          <p:cNvSpPr txBox="1"/>
          <p:nvPr/>
        </p:nvSpPr>
        <p:spPr>
          <a:xfrm>
            <a:off x="6545233" y="6044197"/>
            <a:ext cx="2737288" cy="369332"/>
          </a:xfrm>
          <a:prstGeom prst="rect">
            <a:avLst/>
          </a:prstGeom>
          <a:noFill/>
        </p:spPr>
        <p:txBody>
          <a:bodyPr wrap="none" rtlCol="0">
            <a:spAutoFit/>
          </a:bodyPr>
          <a:lstStyle/>
          <a:p>
            <a:r>
              <a:rPr lang="en-US" baseline="30000" dirty="0" smtClean="0"/>
              <a:t>12-17</a:t>
            </a:r>
            <a:r>
              <a:rPr lang="en-US" dirty="0" smtClean="0"/>
              <a:t>B charge radii from </a:t>
            </a:r>
            <a:r>
              <a:rPr lang="en-US" dirty="0" smtClean="0">
                <a:sym typeface="Symbol" panose="05050102010706020507" pitchFamily="18" charset="2"/>
              </a:rPr>
              <a:t></a:t>
            </a:r>
            <a:r>
              <a:rPr lang="en-US" baseline="-25000" dirty="0" smtClean="0">
                <a:sym typeface="Symbol" panose="05050102010706020507" pitchFamily="18" charset="2"/>
              </a:rPr>
              <a:t>cc</a:t>
            </a:r>
            <a:r>
              <a:rPr lang="en-US" dirty="0" smtClean="0"/>
              <a:t> </a:t>
            </a:r>
            <a:endParaRPr lang="en-US" dirty="0"/>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4" y="52449"/>
            <a:ext cx="1481331" cy="225552"/>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865" y="52449"/>
            <a:ext cx="1487427" cy="225552"/>
          </a:xfrm>
          <a:prstGeom prst="rect">
            <a:avLst/>
          </a:prstGeom>
        </p:spPr>
      </p:pic>
    </p:spTree>
    <p:extLst>
      <p:ext uri="{BB962C8B-B14F-4D97-AF65-F5344CB8AC3E}">
        <p14:creationId xmlns:p14="http://schemas.microsoft.com/office/powerpoint/2010/main" val="488924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229600" cy="487362"/>
          </a:xfrm>
        </p:spPr>
        <p:txBody>
          <a:bodyPr>
            <a:normAutofit fontScale="90000"/>
          </a:bodyPr>
          <a:lstStyle/>
          <a:p>
            <a:r>
              <a:rPr lang="en-US" dirty="0" smtClean="0"/>
              <a:t>Heavy-ion electromagnetic excitations</a:t>
            </a:r>
            <a:endParaRPr lang="en-US" dirty="0"/>
          </a:p>
        </p:txBody>
      </p:sp>
      <p:sp>
        <p:nvSpPr>
          <p:cNvPr id="3" name="Content Placeholder 2"/>
          <p:cNvSpPr>
            <a:spLocks noGrp="1"/>
          </p:cNvSpPr>
          <p:nvPr>
            <p:ph idx="1"/>
          </p:nvPr>
        </p:nvSpPr>
        <p:spPr>
          <a:xfrm>
            <a:off x="69575" y="979758"/>
            <a:ext cx="5485199" cy="5692430"/>
          </a:xfrm>
        </p:spPr>
        <p:txBody>
          <a:bodyPr>
            <a:normAutofit/>
          </a:bodyPr>
          <a:lstStyle/>
          <a:p>
            <a:r>
              <a:rPr lang="en-US" sz="1800" dirty="0" smtClean="0"/>
              <a:t>Coulomb excitation: tool for understanding collective degrees of freedom</a:t>
            </a:r>
          </a:p>
          <a:p>
            <a:r>
              <a:rPr lang="en-US" sz="1800" dirty="0" smtClean="0">
                <a:solidFill>
                  <a:srgbClr val="FF0000"/>
                </a:solidFill>
              </a:rPr>
              <a:t>FRIB@400 MeV/u: strong sensitivity to excitation of the Giant Dipole (GDR) </a:t>
            </a:r>
            <a:r>
              <a:rPr lang="en-US" sz="1800" dirty="0" smtClean="0"/>
              <a:t>and Quadrupole Resonances (GQR) is obtained</a:t>
            </a:r>
          </a:p>
          <a:p>
            <a:endParaRPr lang="en-US" sz="1800" dirty="0" smtClean="0"/>
          </a:p>
          <a:p>
            <a:endParaRPr lang="en-US" sz="1800" dirty="0"/>
          </a:p>
          <a:p>
            <a:r>
              <a:rPr lang="en-US" sz="1800" dirty="0" smtClean="0"/>
              <a:t>GDR: probe of charge-distribution in nuclei: for neutron-rich systems, low-lying dipole strength is observed associated with the pygmy dipole resonance (PDR), e.g. </a:t>
            </a:r>
            <a:r>
              <a:rPr lang="en-US" sz="1800" dirty="0" err="1" smtClean="0"/>
              <a:t>Coulumb</a:t>
            </a:r>
            <a:r>
              <a:rPr lang="en-US" sz="1800" dirty="0" smtClean="0"/>
              <a:t> excitation of </a:t>
            </a:r>
            <a:r>
              <a:rPr lang="en-US" sz="1800" baseline="30000" dirty="0" smtClean="0"/>
              <a:t>130</a:t>
            </a:r>
            <a:r>
              <a:rPr lang="en-US" sz="1800" dirty="0" smtClean="0"/>
              <a:t>Sn and </a:t>
            </a:r>
            <a:r>
              <a:rPr lang="en-US" sz="1800" baseline="30000" dirty="0" smtClean="0"/>
              <a:t>132</a:t>
            </a:r>
            <a:r>
              <a:rPr lang="en-US" sz="1800" dirty="0" smtClean="0"/>
              <a:t>Sn </a:t>
            </a:r>
          </a:p>
          <a:p>
            <a:endParaRPr lang="en-US" sz="1800" dirty="0"/>
          </a:p>
          <a:p>
            <a:endParaRPr lang="en-US" sz="1800" dirty="0" smtClean="0"/>
          </a:p>
          <a:p>
            <a:r>
              <a:rPr lang="en-US" sz="1800" dirty="0" smtClean="0"/>
              <a:t>Properties of PDR are important for astrophysical r-process as it enhances the radiative neutron-capture cross section</a:t>
            </a:r>
          </a:p>
          <a:p>
            <a:endParaRPr lang="en-US" sz="1800" dirty="0"/>
          </a:p>
          <a:p>
            <a:pPr marL="0" indent="0">
              <a:buNone/>
            </a:pPr>
            <a:endParaRPr lang="en-US" sz="1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4443" y="1066800"/>
            <a:ext cx="3200400" cy="2087761"/>
          </a:xfrm>
          <a:prstGeom prst="rect">
            <a:avLst/>
          </a:prstGeom>
        </p:spPr>
      </p:pic>
      <p:sp>
        <p:nvSpPr>
          <p:cNvPr id="8" name="Rectangle 7"/>
          <p:cNvSpPr/>
          <p:nvPr/>
        </p:nvSpPr>
        <p:spPr>
          <a:xfrm>
            <a:off x="7770751" y="1053093"/>
            <a:ext cx="643647" cy="1742873"/>
          </a:xfrm>
          <a:prstGeom prst="rect">
            <a:avLst/>
          </a:prstGeom>
          <a:solidFill>
            <a:schemeClr val="accent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Right Arrow 5"/>
          <p:cNvSpPr/>
          <p:nvPr/>
        </p:nvSpPr>
        <p:spPr>
          <a:xfrm>
            <a:off x="7762673" y="1986857"/>
            <a:ext cx="643647" cy="215729"/>
          </a:xfrm>
          <a:prstGeom prst="leftRigh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TextBox 6"/>
          <p:cNvSpPr txBox="1"/>
          <p:nvPr/>
        </p:nvSpPr>
        <p:spPr>
          <a:xfrm>
            <a:off x="7543800" y="2148985"/>
            <a:ext cx="1359668" cy="307777"/>
          </a:xfrm>
          <a:prstGeom prst="rect">
            <a:avLst/>
          </a:prstGeom>
          <a:noFill/>
        </p:spPr>
        <p:txBody>
          <a:bodyPr wrap="none" rtlCol="0">
            <a:spAutoFit/>
          </a:bodyPr>
          <a:lstStyle/>
          <a:p>
            <a:r>
              <a:rPr lang="en-US" sz="1400" dirty="0" smtClean="0">
                <a:solidFill>
                  <a:srgbClr val="FF0000"/>
                </a:solidFill>
              </a:rPr>
              <a:t>FRIB@400 MeV</a:t>
            </a:r>
            <a:endParaRPr lang="en-US" sz="1400" dirty="0">
              <a:solidFill>
                <a:srgbClr val="FF0000"/>
              </a:solidFill>
            </a:endParaRPr>
          </a:p>
        </p:txBody>
      </p:sp>
      <p:pic>
        <p:nvPicPr>
          <p:cNvPr id="10" name="Picture 9"/>
          <p:cNvPicPr>
            <a:picLocks noChangeAspect="1"/>
          </p:cNvPicPr>
          <p:nvPr/>
        </p:nvPicPr>
        <p:blipFill rotWithShape="1">
          <a:blip r:embed="rId3"/>
          <a:srcRect l="46012"/>
          <a:stretch/>
        </p:blipFill>
        <p:spPr>
          <a:xfrm>
            <a:off x="7010399" y="3284771"/>
            <a:ext cx="2018775" cy="340960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383161"/>
            <a:ext cx="1428750" cy="952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4973656"/>
            <a:ext cx="1428750" cy="952500"/>
          </a:xfrm>
          <a:prstGeom prst="rect">
            <a:avLst/>
          </a:prstGeom>
        </p:spPr>
      </p:pic>
      <p:sp>
        <p:nvSpPr>
          <p:cNvPr id="13" name="TextBox 12"/>
          <p:cNvSpPr txBox="1"/>
          <p:nvPr/>
        </p:nvSpPr>
        <p:spPr>
          <a:xfrm>
            <a:off x="5391151" y="4314743"/>
            <a:ext cx="668773" cy="369332"/>
          </a:xfrm>
          <a:prstGeom prst="rect">
            <a:avLst/>
          </a:prstGeom>
          <a:noFill/>
        </p:spPr>
        <p:txBody>
          <a:bodyPr wrap="none" rtlCol="0">
            <a:spAutoFit/>
          </a:bodyPr>
          <a:lstStyle/>
          <a:p>
            <a:r>
              <a:rPr lang="en-US" dirty="0" smtClean="0"/>
              <a:t>GDR</a:t>
            </a:r>
            <a:endParaRPr lang="en-US" dirty="0"/>
          </a:p>
        </p:txBody>
      </p:sp>
      <p:sp>
        <p:nvSpPr>
          <p:cNvPr id="14" name="TextBox 13"/>
          <p:cNvSpPr txBox="1"/>
          <p:nvPr/>
        </p:nvSpPr>
        <p:spPr>
          <a:xfrm>
            <a:off x="5410200" y="5902510"/>
            <a:ext cx="614271" cy="369332"/>
          </a:xfrm>
          <a:prstGeom prst="rect">
            <a:avLst/>
          </a:prstGeom>
          <a:noFill/>
        </p:spPr>
        <p:txBody>
          <a:bodyPr wrap="none" rtlCol="0">
            <a:spAutoFit/>
          </a:bodyPr>
          <a:lstStyle/>
          <a:p>
            <a:r>
              <a:rPr lang="en-US" dirty="0"/>
              <a:t>P</a:t>
            </a:r>
            <a:r>
              <a:rPr lang="en-US" dirty="0" smtClean="0"/>
              <a:t>DR</a:t>
            </a:r>
            <a:endParaRPr lang="en-US" dirty="0"/>
          </a:p>
        </p:txBody>
      </p:sp>
      <p:cxnSp>
        <p:nvCxnSpPr>
          <p:cNvPr id="16" name="Straight Connector 15"/>
          <p:cNvCxnSpPr>
            <a:stCxn id="11" idx="3"/>
          </p:cNvCxnSpPr>
          <p:nvPr/>
        </p:nvCxnSpPr>
        <p:spPr>
          <a:xfrm>
            <a:off x="6915150" y="3859411"/>
            <a:ext cx="1009650" cy="102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3"/>
          </p:cNvCxnSpPr>
          <p:nvPr/>
        </p:nvCxnSpPr>
        <p:spPr>
          <a:xfrm>
            <a:off x="6915150" y="3859411"/>
            <a:ext cx="1057012" cy="902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1" idx="3"/>
          </p:cNvCxnSpPr>
          <p:nvPr/>
        </p:nvCxnSpPr>
        <p:spPr>
          <a:xfrm>
            <a:off x="6915150" y="3859411"/>
            <a:ext cx="1058213" cy="1842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3"/>
          </p:cNvCxnSpPr>
          <p:nvPr/>
        </p:nvCxnSpPr>
        <p:spPr>
          <a:xfrm flipV="1">
            <a:off x="6915150" y="5238551"/>
            <a:ext cx="628650" cy="2113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2" idx="3"/>
          </p:cNvCxnSpPr>
          <p:nvPr/>
        </p:nvCxnSpPr>
        <p:spPr>
          <a:xfrm>
            <a:off x="6915150" y="5449906"/>
            <a:ext cx="628650" cy="7874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08637" y="4499409"/>
            <a:ext cx="2428550" cy="276999"/>
          </a:xfrm>
          <a:prstGeom prst="rect">
            <a:avLst/>
          </a:prstGeom>
          <a:noFill/>
        </p:spPr>
        <p:txBody>
          <a:bodyPr wrap="none" rtlCol="0">
            <a:spAutoFit/>
          </a:bodyPr>
          <a:lstStyle/>
          <a:p>
            <a:r>
              <a:rPr lang="en-US" sz="1200" dirty="0" err="1" smtClean="0"/>
              <a:t>Adrich</a:t>
            </a:r>
            <a:r>
              <a:rPr lang="en-US" sz="1200" dirty="0" smtClean="0"/>
              <a:t> et al., PRL 95, 132501 (2005)</a:t>
            </a:r>
            <a:endParaRPr lang="en-US" sz="1200" dirty="0"/>
          </a:p>
        </p:txBody>
      </p:sp>
      <p:sp>
        <p:nvSpPr>
          <p:cNvPr id="28" name="Rectangle 27"/>
          <p:cNvSpPr/>
          <p:nvPr/>
        </p:nvSpPr>
        <p:spPr>
          <a:xfrm>
            <a:off x="408637" y="6098881"/>
            <a:ext cx="4572000" cy="276999"/>
          </a:xfrm>
          <a:prstGeom prst="rect">
            <a:avLst/>
          </a:prstGeom>
        </p:spPr>
        <p:txBody>
          <a:bodyPr>
            <a:spAutoFit/>
          </a:bodyPr>
          <a:lstStyle/>
          <a:p>
            <a:r>
              <a:rPr lang="en-US" sz="1200" dirty="0">
                <a:ea typeface="Calibri" panose="020F0502020204030204" pitchFamily="34" charset="0"/>
              </a:rPr>
              <a:t>D. Savran, T. </a:t>
            </a:r>
            <a:r>
              <a:rPr lang="en-US" sz="1200" dirty="0" err="1">
                <a:ea typeface="Calibri" panose="020F0502020204030204" pitchFamily="34" charset="0"/>
              </a:rPr>
              <a:t>Aumann</a:t>
            </a:r>
            <a:r>
              <a:rPr lang="en-US" sz="1200" dirty="0">
                <a:ea typeface="Calibri" panose="020F0502020204030204" pitchFamily="34" charset="0"/>
              </a:rPr>
              <a:t>, and A. Zilges, </a:t>
            </a:r>
            <a:r>
              <a:rPr lang="en-US" sz="1200" dirty="0" err="1">
                <a:ea typeface="Calibri" panose="020F0502020204030204" pitchFamily="34" charset="0"/>
              </a:rPr>
              <a:t>Prog</a:t>
            </a:r>
            <a:r>
              <a:rPr lang="en-US" sz="1200" dirty="0">
                <a:ea typeface="Calibri" panose="020F0502020204030204" pitchFamily="34" charset="0"/>
              </a:rPr>
              <a:t>. Part. </a:t>
            </a:r>
            <a:r>
              <a:rPr lang="en-US" sz="1200" dirty="0" err="1">
                <a:ea typeface="Calibri" panose="020F0502020204030204" pitchFamily="34" charset="0"/>
              </a:rPr>
              <a:t>Nucl</a:t>
            </a:r>
            <a:r>
              <a:rPr lang="en-US" sz="1200" dirty="0">
                <a:ea typeface="Calibri" panose="020F0502020204030204" pitchFamily="34" charset="0"/>
              </a:rPr>
              <a:t>. Phys. 70, 210 (2013)</a:t>
            </a:r>
            <a:endParaRPr lang="en-US" sz="1200" dirty="0"/>
          </a:p>
        </p:txBody>
      </p:sp>
      <p:sp>
        <p:nvSpPr>
          <p:cNvPr id="29" name="Rectangle 28"/>
          <p:cNvSpPr/>
          <p:nvPr/>
        </p:nvSpPr>
        <p:spPr>
          <a:xfrm>
            <a:off x="5770035" y="814001"/>
            <a:ext cx="4572000" cy="276999"/>
          </a:xfrm>
          <a:prstGeom prst="rect">
            <a:avLst/>
          </a:prstGeom>
        </p:spPr>
        <p:txBody>
          <a:bodyPr>
            <a:spAutoFit/>
          </a:bodyPr>
          <a:lstStyle/>
          <a:p>
            <a:r>
              <a:rPr lang="en-US" sz="1200" dirty="0">
                <a:ea typeface="Calibri" panose="020F0502020204030204" pitchFamily="34" charset="0"/>
              </a:rPr>
              <a:t>T. Glasmacher, </a:t>
            </a:r>
            <a:r>
              <a:rPr lang="en-US" sz="1200" dirty="0" err="1">
                <a:ea typeface="Calibri" panose="020F0502020204030204" pitchFamily="34" charset="0"/>
              </a:rPr>
              <a:t>Annu</a:t>
            </a:r>
            <a:r>
              <a:rPr lang="en-US" sz="1200" dirty="0">
                <a:ea typeface="Calibri" panose="020F0502020204030204" pitchFamily="34" charset="0"/>
              </a:rPr>
              <a:t>. Rev. </a:t>
            </a:r>
            <a:r>
              <a:rPr lang="en-US" sz="1200" dirty="0" err="1">
                <a:ea typeface="Calibri" panose="020F0502020204030204" pitchFamily="34" charset="0"/>
              </a:rPr>
              <a:t>Nucl</a:t>
            </a:r>
            <a:r>
              <a:rPr lang="en-US" sz="1200" dirty="0">
                <a:ea typeface="Calibri" panose="020F0502020204030204" pitchFamily="34" charset="0"/>
              </a:rPr>
              <a:t>. Part. Sci. 48, 1 (1998)</a:t>
            </a:r>
            <a:endParaRPr lang="en-US" sz="1200" dirty="0"/>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4" y="52449"/>
            <a:ext cx="1481331" cy="22555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8865" y="52449"/>
            <a:ext cx="1487427" cy="225552"/>
          </a:xfrm>
          <a:prstGeom prst="rect">
            <a:avLst/>
          </a:prstGeom>
        </p:spPr>
      </p:pic>
    </p:spTree>
    <p:extLst>
      <p:ext uri="{BB962C8B-B14F-4D97-AF65-F5344CB8AC3E}">
        <p14:creationId xmlns:p14="http://schemas.microsoft.com/office/powerpoint/2010/main" val="267212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655638"/>
          </a:xfrm>
        </p:spPr>
        <p:txBody>
          <a:bodyPr>
            <a:normAutofit fontScale="90000"/>
          </a:bodyPr>
          <a:lstStyle/>
          <a:p>
            <a:r>
              <a:rPr lang="en-US" dirty="0" smtClean="0"/>
              <a:t>Dipole polarizability and neutron skins</a:t>
            </a:r>
            <a:endParaRPr lang="en-US" dirty="0"/>
          </a:p>
        </p:txBody>
      </p:sp>
      <p:sp>
        <p:nvSpPr>
          <p:cNvPr id="3" name="Content Placeholder 2"/>
          <p:cNvSpPr>
            <a:spLocks noGrp="1"/>
          </p:cNvSpPr>
          <p:nvPr>
            <p:ph idx="1"/>
          </p:nvPr>
        </p:nvSpPr>
        <p:spPr>
          <a:xfrm>
            <a:off x="-17834" y="1142999"/>
            <a:ext cx="5867400" cy="5627057"/>
          </a:xfrm>
        </p:spPr>
        <p:txBody>
          <a:bodyPr>
            <a:normAutofit lnSpcReduction="10000"/>
          </a:bodyPr>
          <a:lstStyle/>
          <a:p>
            <a:r>
              <a:rPr lang="en-US" sz="2000" dirty="0" smtClean="0"/>
              <a:t>The extraction of E1 strength allows for the extraction of the dipole polarizability </a:t>
            </a:r>
            <a:r>
              <a:rPr lang="el-GR" sz="2000" dirty="0" smtClean="0">
                <a:latin typeface="Times New Roman" panose="02020603050405020304" pitchFamily="18" charset="0"/>
                <a:cs typeface="Times New Roman" panose="02020603050405020304" pitchFamily="18" charset="0"/>
              </a:rPr>
              <a:t>α</a:t>
            </a:r>
            <a:r>
              <a:rPr lang="en-US" sz="2000" baseline="-25000" dirty="0" smtClean="0">
                <a:latin typeface="Times New Roman" panose="02020603050405020304" pitchFamily="18" charset="0"/>
                <a:cs typeface="Times New Roman" panose="02020603050405020304" pitchFamily="18" charset="0"/>
              </a:rPr>
              <a:t>D</a:t>
            </a:r>
            <a:r>
              <a:rPr lang="en-US" sz="2000" dirty="0" smtClean="0">
                <a:latin typeface="Times New Roman" panose="02020603050405020304" pitchFamily="18" charset="0"/>
                <a:cs typeface="Times New Roman" panose="02020603050405020304" pitchFamily="18" charset="0"/>
              </a:rPr>
              <a:t> </a:t>
            </a:r>
            <a:r>
              <a:rPr lang="en-US" sz="2000" dirty="0" smtClean="0"/>
              <a:t>, which depends strongly on the low-lying E1 strength including the PDR </a:t>
            </a:r>
          </a:p>
          <a:p>
            <a:r>
              <a:rPr lang="en-US" sz="2000" dirty="0" smtClean="0"/>
              <a:t>Extraction of </a:t>
            </a:r>
            <a:r>
              <a:rPr lang="el-GR" sz="2000" dirty="0">
                <a:cs typeface="Times New Roman" panose="02020603050405020304" pitchFamily="18" charset="0"/>
              </a:rPr>
              <a:t>α</a:t>
            </a:r>
            <a:r>
              <a:rPr lang="en-US" sz="2000" baseline="-25000" dirty="0" smtClean="0">
                <a:cs typeface="Times New Roman" panose="02020603050405020304" pitchFamily="18" charset="0"/>
              </a:rPr>
              <a:t>D</a:t>
            </a:r>
            <a:r>
              <a:rPr lang="en-US" sz="2000" baseline="30000" dirty="0" smtClean="0">
                <a:cs typeface="Times New Roman" panose="02020603050405020304" pitchFamily="18" charset="0"/>
              </a:rPr>
              <a:t> </a:t>
            </a:r>
            <a:r>
              <a:rPr lang="en-US" sz="2000" dirty="0" smtClean="0">
                <a:cs typeface="Times New Roman" panose="02020603050405020304" pitchFamily="18" charset="0"/>
              </a:rPr>
              <a:t>provides measure for neutron-skin thickness</a:t>
            </a:r>
          </a:p>
          <a:p>
            <a:r>
              <a:rPr lang="en-US" sz="2000" dirty="0">
                <a:cs typeface="Times New Roman" panose="02020603050405020304" pitchFamily="18" charset="0"/>
              </a:rPr>
              <a:t>S</a:t>
            </a:r>
            <a:r>
              <a:rPr lang="en-US" sz="2000" dirty="0" smtClean="0">
                <a:cs typeface="Times New Roman" panose="02020603050405020304" pitchFamily="18" charset="0"/>
              </a:rPr>
              <a:t>uccessfully used for the case of </a:t>
            </a:r>
            <a:r>
              <a:rPr lang="en-US" sz="2000" baseline="30000" dirty="0" smtClean="0">
                <a:cs typeface="Times New Roman" panose="02020603050405020304" pitchFamily="18" charset="0"/>
              </a:rPr>
              <a:t>208</a:t>
            </a:r>
            <a:r>
              <a:rPr lang="en-US" sz="2000" dirty="0" smtClean="0">
                <a:cs typeface="Times New Roman" panose="02020603050405020304" pitchFamily="18" charset="0"/>
              </a:rPr>
              <a:t>Pb by using  </a:t>
            </a:r>
            <a:r>
              <a:rPr lang="en-US" sz="2000" baseline="30000" dirty="0" smtClean="0">
                <a:cs typeface="Times New Roman" panose="02020603050405020304" pitchFamily="18" charset="0"/>
              </a:rPr>
              <a:t>208</a:t>
            </a:r>
            <a:r>
              <a:rPr lang="en-US" sz="2000" dirty="0" smtClean="0">
                <a:cs typeface="Times New Roman" panose="02020603050405020304" pitchFamily="18" charset="0"/>
              </a:rPr>
              <a:t>Pb(</a:t>
            </a:r>
            <a:r>
              <a:rPr lang="en-US" sz="2000" dirty="0" err="1" smtClean="0">
                <a:cs typeface="Times New Roman" panose="02020603050405020304" pitchFamily="18" charset="0"/>
              </a:rPr>
              <a:t>p,p</a:t>
            </a:r>
            <a:r>
              <a:rPr lang="en-US" sz="2000" dirty="0" smtClean="0">
                <a:cs typeface="Times New Roman" panose="02020603050405020304" pitchFamily="18" charset="0"/>
              </a:rPr>
              <a:t>’) data</a:t>
            </a:r>
          </a:p>
          <a:p>
            <a:endParaRPr lang="en-US" sz="2000" baseline="30000" dirty="0">
              <a:cs typeface="Times New Roman" panose="02020603050405020304" pitchFamily="18" charset="0"/>
            </a:endParaRPr>
          </a:p>
          <a:p>
            <a:r>
              <a:rPr lang="en-US" sz="2000" dirty="0" smtClean="0">
                <a:cs typeface="Times New Roman" panose="02020603050405020304" pitchFamily="18" charset="0"/>
              </a:rPr>
              <a:t>Measurements can be extended to systems with very thick neutron skins by using HI Coulomb excitation and/or (</a:t>
            </a:r>
            <a:r>
              <a:rPr lang="en-US" sz="2000" dirty="0" err="1" smtClean="0">
                <a:cs typeface="Times New Roman" panose="02020603050405020304" pitchFamily="18" charset="0"/>
              </a:rPr>
              <a:t>p,p</a:t>
            </a:r>
            <a:r>
              <a:rPr lang="en-US" sz="2000" dirty="0" smtClean="0">
                <a:cs typeface="Times New Roman" panose="02020603050405020304" pitchFamily="18" charset="0"/>
              </a:rPr>
              <a:t>’) scattering at FRIB – in both cases, </a:t>
            </a:r>
            <a:r>
              <a:rPr lang="en-US" sz="2000" dirty="0" smtClean="0">
                <a:solidFill>
                  <a:srgbClr val="FF0000"/>
                </a:solidFill>
                <a:cs typeface="Times New Roman" panose="02020603050405020304" pitchFamily="18" charset="0"/>
              </a:rPr>
              <a:t>beam energy of 300 MeV/u or higher are required</a:t>
            </a:r>
            <a:r>
              <a:rPr lang="en-US" sz="2000" baseline="30000" dirty="0" smtClean="0">
                <a:solidFill>
                  <a:srgbClr val="FF0000"/>
                </a:solidFill>
                <a:cs typeface="Times New Roman" panose="02020603050405020304" pitchFamily="18" charset="0"/>
              </a:rPr>
              <a:t> </a:t>
            </a:r>
            <a:r>
              <a:rPr lang="en-US" sz="2000" dirty="0" smtClean="0">
                <a:solidFill>
                  <a:srgbClr val="FF0000"/>
                </a:solidFill>
                <a:cs typeface="Times New Roman" panose="02020603050405020304" pitchFamily="18" charset="0"/>
              </a:rPr>
              <a:t>for clean extraction of E1 distribution</a:t>
            </a:r>
            <a:endParaRPr lang="en-US" sz="2000" baseline="30000" dirty="0" smtClean="0">
              <a:solidFill>
                <a:srgbClr val="FF0000"/>
              </a:solidFill>
              <a:cs typeface="Times New Roman" panose="02020603050405020304" pitchFamily="18" charset="0"/>
            </a:endParaRPr>
          </a:p>
          <a:p>
            <a:r>
              <a:rPr lang="en-US" sz="2000" dirty="0" smtClean="0">
                <a:cs typeface="Times New Roman" panose="02020603050405020304" pitchFamily="18" charset="0"/>
              </a:rPr>
              <a:t>Comparison to parity-violating elastic electron scattering experiments at JLAB for stable system provides calibration and cross check (PREX I/II and CREX)</a:t>
            </a:r>
            <a:endParaRPr lang="en-US" sz="2000" dirty="0"/>
          </a:p>
        </p:txBody>
      </p:sp>
      <p:pic>
        <p:nvPicPr>
          <p:cNvPr id="4" name="Picture 3"/>
          <p:cNvPicPr>
            <a:picLocks noChangeAspect="1"/>
          </p:cNvPicPr>
          <p:nvPr/>
        </p:nvPicPr>
        <p:blipFill>
          <a:blip r:embed="rId2"/>
          <a:stretch>
            <a:fillRect/>
          </a:stretch>
        </p:blipFill>
        <p:spPr>
          <a:xfrm>
            <a:off x="5903584" y="976651"/>
            <a:ext cx="3225825" cy="1056467"/>
          </a:xfrm>
          <a:prstGeom prst="rect">
            <a:avLst/>
          </a:prstGeom>
        </p:spPr>
      </p:pic>
      <p:pic>
        <p:nvPicPr>
          <p:cNvPr id="5" name="Picture 4"/>
          <p:cNvPicPr>
            <a:picLocks noChangeAspect="1"/>
          </p:cNvPicPr>
          <p:nvPr/>
        </p:nvPicPr>
        <p:blipFill>
          <a:blip r:embed="rId3"/>
          <a:stretch>
            <a:fillRect/>
          </a:stretch>
        </p:blipFill>
        <p:spPr>
          <a:xfrm>
            <a:off x="5856051" y="2049331"/>
            <a:ext cx="3343072" cy="2058971"/>
          </a:xfrm>
          <a:prstGeom prst="rect">
            <a:avLst/>
          </a:prstGeom>
        </p:spPr>
      </p:pic>
      <p:sp>
        <p:nvSpPr>
          <p:cNvPr id="6" name="TextBox 5"/>
          <p:cNvSpPr txBox="1"/>
          <p:nvPr/>
        </p:nvSpPr>
        <p:spPr>
          <a:xfrm>
            <a:off x="5791200" y="4108302"/>
            <a:ext cx="2333972" cy="276999"/>
          </a:xfrm>
          <a:prstGeom prst="rect">
            <a:avLst/>
          </a:prstGeom>
          <a:noFill/>
        </p:spPr>
        <p:txBody>
          <a:bodyPr wrap="none" rtlCol="0">
            <a:spAutoFit/>
          </a:bodyPr>
          <a:lstStyle/>
          <a:p>
            <a:r>
              <a:rPr lang="en-US" sz="1200" smtClean="0"/>
              <a:t>Tamii et al., PRL 07, 062502 (2011)</a:t>
            </a:r>
            <a:endParaRPr lang="en-US" sz="1200" dirty="0"/>
          </a:p>
        </p:txBody>
      </p:sp>
      <p:sp>
        <p:nvSpPr>
          <p:cNvPr id="7" name="Rectangle 6"/>
          <p:cNvSpPr/>
          <p:nvPr/>
        </p:nvSpPr>
        <p:spPr>
          <a:xfrm>
            <a:off x="5791200" y="4267200"/>
            <a:ext cx="3299631" cy="276999"/>
          </a:xfrm>
          <a:prstGeom prst="rect">
            <a:avLst/>
          </a:prstGeom>
        </p:spPr>
        <p:txBody>
          <a:bodyPr wrap="square">
            <a:spAutoFit/>
          </a:bodyPr>
          <a:lstStyle/>
          <a:p>
            <a:r>
              <a:rPr lang="en-US" sz="1200" dirty="0" err="1" smtClean="0"/>
              <a:t>Reinhard</a:t>
            </a:r>
            <a:r>
              <a:rPr lang="en-US" sz="1200" dirty="0" smtClean="0"/>
              <a:t> &amp;Nazarewicz</a:t>
            </a:r>
            <a:r>
              <a:rPr lang="en-US" sz="1200" dirty="0"/>
              <a:t>, </a:t>
            </a:r>
            <a:r>
              <a:rPr lang="en-US" sz="1200" dirty="0" smtClean="0"/>
              <a:t>PRC 81, 051303(R</a:t>
            </a:r>
            <a:r>
              <a:rPr lang="en-US" sz="1200" dirty="0"/>
              <a:t>) (2010)</a:t>
            </a:r>
          </a:p>
        </p:txBody>
      </p:sp>
      <p:sp>
        <p:nvSpPr>
          <p:cNvPr id="8" name="Rectangle 7"/>
          <p:cNvSpPr/>
          <p:nvPr/>
        </p:nvSpPr>
        <p:spPr>
          <a:xfrm>
            <a:off x="1323251" y="2624779"/>
            <a:ext cx="4572000" cy="276999"/>
          </a:xfrm>
          <a:prstGeom prst="rect">
            <a:avLst/>
          </a:prstGeom>
        </p:spPr>
        <p:txBody>
          <a:bodyPr>
            <a:spAutoFit/>
          </a:bodyPr>
          <a:lstStyle/>
          <a:p>
            <a:r>
              <a:rPr lang="pl-PL" sz="1200" dirty="0" smtClean="0"/>
              <a:t>Piekarewicz</a:t>
            </a:r>
            <a:r>
              <a:rPr lang="pl-PL" sz="1200" dirty="0"/>
              <a:t>, </a:t>
            </a:r>
            <a:r>
              <a:rPr lang="pl-PL" sz="1200" dirty="0" smtClean="0"/>
              <a:t>PRC</a:t>
            </a:r>
            <a:r>
              <a:rPr lang="en-US" sz="1200" dirty="0" smtClean="0"/>
              <a:t> </a:t>
            </a:r>
            <a:r>
              <a:rPr lang="pl-PL" sz="1200" dirty="0" smtClean="0"/>
              <a:t>73</a:t>
            </a:r>
            <a:r>
              <a:rPr lang="pl-PL" sz="1200" dirty="0"/>
              <a:t>, 044325 (2006)</a:t>
            </a:r>
            <a:endParaRPr lang="en-US" sz="1200" dirty="0"/>
          </a:p>
        </p:txBody>
      </p:sp>
      <p:pic>
        <p:nvPicPr>
          <p:cNvPr id="10" name="Picture 9"/>
          <p:cNvPicPr>
            <a:picLocks noChangeAspect="1"/>
          </p:cNvPicPr>
          <p:nvPr/>
        </p:nvPicPr>
        <p:blipFill>
          <a:blip r:embed="rId4"/>
          <a:stretch>
            <a:fillRect/>
          </a:stretch>
        </p:blipFill>
        <p:spPr>
          <a:xfrm>
            <a:off x="5791200" y="4544199"/>
            <a:ext cx="3172172" cy="2225858"/>
          </a:xfrm>
          <a:prstGeom prst="rect">
            <a:avLst/>
          </a:prstGeom>
        </p:spPr>
      </p:pic>
      <p:sp>
        <p:nvSpPr>
          <p:cNvPr id="11" name="TextBox 10"/>
          <p:cNvSpPr txBox="1"/>
          <p:nvPr/>
        </p:nvSpPr>
        <p:spPr>
          <a:xfrm>
            <a:off x="2196387" y="6223137"/>
            <a:ext cx="3630481" cy="276999"/>
          </a:xfrm>
          <a:prstGeom prst="rect">
            <a:avLst/>
          </a:prstGeom>
          <a:noFill/>
        </p:spPr>
        <p:txBody>
          <a:bodyPr wrap="none" rtlCol="0">
            <a:spAutoFit/>
          </a:bodyPr>
          <a:lstStyle/>
          <a:p>
            <a:r>
              <a:rPr lang="en-US" sz="1200" dirty="0" smtClean="0"/>
              <a:t>C. Horowitz, K. S. </a:t>
            </a:r>
            <a:r>
              <a:rPr lang="en-US" sz="1200" dirty="0" err="1" smtClean="0"/>
              <a:t>kumar</a:t>
            </a:r>
            <a:r>
              <a:rPr lang="en-US" sz="1200" dirty="0" smtClean="0"/>
              <a:t>, R. Michaels EJPA 50, 48 (2014)</a:t>
            </a:r>
            <a:endParaRPr lang="en-US" sz="12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4" y="52449"/>
            <a:ext cx="1481331" cy="22555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865" y="52449"/>
            <a:ext cx="1487427" cy="225552"/>
          </a:xfrm>
          <a:prstGeom prst="rect">
            <a:avLst/>
          </a:prstGeom>
        </p:spPr>
      </p:pic>
      <p:cxnSp>
        <p:nvCxnSpPr>
          <p:cNvPr id="14" name="Straight Connector 13"/>
          <p:cNvCxnSpPr/>
          <p:nvPr/>
        </p:nvCxnSpPr>
        <p:spPr>
          <a:xfrm>
            <a:off x="4953000" y="3200400"/>
            <a:ext cx="903051"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487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Charge-exchange reactions</a:t>
            </a:r>
            <a:endParaRPr lang="en-US" dirty="0"/>
          </a:p>
        </p:txBody>
      </p:sp>
      <p:sp>
        <p:nvSpPr>
          <p:cNvPr id="3" name="Content Placeholder 2"/>
          <p:cNvSpPr>
            <a:spLocks noGrp="1"/>
          </p:cNvSpPr>
          <p:nvPr>
            <p:ph idx="1"/>
          </p:nvPr>
        </p:nvSpPr>
        <p:spPr>
          <a:xfrm>
            <a:off x="76200" y="914400"/>
            <a:ext cx="5634652" cy="4525963"/>
          </a:xfrm>
        </p:spPr>
        <p:txBody>
          <a:bodyPr>
            <a:normAutofit/>
          </a:bodyPr>
          <a:lstStyle/>
          <a:p>
            <a:r>
              <a:rPr lang="en-US" sz="1800" dirty="0" smtClean="0"/>
              <a:t>Gamow-Teller (GT) strengths can be extracted by using a well-established proportionality between the CE cross section and B(GT) for E~100 MeV/u and above, based on </a:t>
            </a:r>
            <a:r>
              <a:rPr lang="en-US" sz="1800" dirty="0" err="1" smtClean="0"/>
              <a:t>Eikonal</a:t>
            </a:r>
            <a:r>
              <a:rPr lang="en-US" sz="1800" dirty="0" smtClean="0"/>
              <a:t> approximation </a:t>
            </a:r>
          </a:p>
          <a:p>
            <a:r>
              <a:rPr lang="en-US" sz="1800" dirty="0" smtClean="0">
                <a:solidFill>
                  <a:srgbClr val="FF0000"/>
                </a:solidFill>
              </a:rPr>
              <a:t>At 300 MeV/u uncertainties are minimized </a:t>
            </a:r>
            <a:r>
              <a:rPr lang="en-US" sz="1800" dirty="0" smtClean="0"/>
              <a:t>due to minimum in central-</a:t>
            </a:r>
            <a:r>
              <a:rPr lang="en-US" sz="1800" dirty="0" err="1" smtClean="0"/>
              <a:t>isoscalar</a:t>
            </a:r>
            <a:r>
              <a:rPr lang="en-US" sz="1800" dirty="0" smtClean="0"/>
              <a:t> component of NN interaction: reduction of distortions and </a:t>
            </a:r>
            <a:r>
              <a:rPr lang="en-US" sz="1800" dirty="0" err="1" smtClean="0"/>
              <a:t>isovector</a:t>
            </a:r>
            <a:r>
              <a:rPr lang="en-US" sz="1800" dirty="0"/>
              <a:t> </a:t>
            </a:r>
            <a:r>
              <a:rPr lang="en-US" sz="1800" dirty="0" smtClean="0"/>
              <a:t>non-spin-transfer and </a:t>
            </a:r>
            <a:r>
              <a:rPr lang="en-US" sz="1800" dirty="0" err="1" smtClean="0"/>
              <a:t>isovector</a:t>
            </a:r>
            <a:r>
              <a:rPr lang="en-US" sz="1800" dirty="0" smtClean="0"/>
              <a:t> tensor amplitudes in the NN cross section</a:t>
            </a:r>
          </a:p>
          <a:p>
            <a:r>
              <a:rPr lang="en-US" sz="1800" dirty="0" smtClean="0"/>
              <a:t>Simplified reaction mechanisms make it possible to extract dipole (forbidden) transition strength up to high excitation energies, which is important for astrophysical applications &amp; neutrino physics</a:t>
            </a:r>
            <a:endParaRPr lang="en-US" sz="18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0852" y="3657600"/>
            <a:ext cx="3128348" cy="2766219"/>
          </a:xfrm>
          <a:prstGeom prst="rect">
            <a:avLst/>
          </a:prstGeom>
        </p:spPr>
      </p:pic>
      <p:pic>
        <p:nvPicPr>
          <p:cNvPr id="5" name="Picture 4" descr="pn.png"/>
          <p:cNvPicPr>
            <a:picLocks noChangeAspect="1"/>
          </p:cNvPicPr>
          <p:nvPr/>
        </p:nvPicPr>
        <p:blipFill>
          <a:blip r:embed="rId3" cstate="print"/>
          <a:stretch>
            <a:fillRect/>
          </a:stretch>
        </p:blipFill>
        <p:spPr>
          <a:xfrm>
            <a:off x="5715000" y="990600"/>
            <a:ext cx="3086774" cy="2514600"/>
          </a:xfrm>
          <a:prstGeom prst="rect">
            <a:avLst/>
          </a:prstGeom>
        </p:spPr>
      </p:pic>
      <p:pic>
        <p:nvPicPr>
          <p:cNvPr id="6" name="Picture 4" descr="150nd_rcnp_frib.png"/>
          <p:cNvPicPr>
            <a:picLocks noChangeAspect="1"/>
          </p:cNvPicPr>
          <p:nvPr/>
        </p:nvPicPr>
        <p:blipFill>
          <a:blip r:embed="rId4" cstate="print"/>
          <a:srcRect/>
          <a:stretch>
            <a:fillRect/>
          </a:stretch>
        </p:blipFill>
        <p:spPr bwMode="auto">
          <a:xfrm>
            <a:off x="152400" y="4724400"/>
            <a:ext cx="5029200" cy="2042723"/>
          </a:xfrm>
          <a:prstGeom prst="rect">
            <a:avLst/>
          </a:prstGeom>
          <a:noFill/>
          <a:ln w="9525">
            <a:noFill/>
            <a:miter lim="800000"/>
            <a:headEnd/>
            <a:tailEnd/>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4" y="52449"/>
            <a:ext cx="1481331" cy="22555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865" y="52449"/>
            <a:ext cx="1487427" cy="22555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3084" y="47877"/>
            <a:ext cx="1484379" cy="234696"/>
          </a:xfrm>
          <a:prstGeom prst="rect">
            <a:avLst/>
          </a:prstGeom>
        </p:spPr>
      </p:pic>
    </p:spTree>
    <p:extLst>
      <p:ext uri="{BB962C8B-B14F-4D97-AF65-F5344CB8AC3E}">
        <p14:creationId xmlns:p14="http://schemas.microsoft.com/office/powerpoint/2010/main" val="517431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200" dirty="0" smtClean="0"/>
              <a:t>Electron-capture rates on neutron-rich systems</a:t>
            </a:r>
            <a:endParaRPr lang="en-US" sz="3200" dirty="0"/>
          </a:p>
        </p:txBody>
      </p:sp>
      <p:sp>
        <p:nvSpPr>
          <p:cNvPr id="3" name="Content Placeholder 2"/>
          <p:cNvSpPr>
            <a:spLocks noGrp="1"/>
          </p:cNvSpPr>
          <p:nvPr>
            <p:ph idx="1"/>
          </p:nvPr>
        </p:nvSpPr>
        <p:spPr>
          <a:xfrm>
            <a:off x="76200" y="1143000"/>
            <a:ext cx="5334000" cy="5343323"/>
          </a:xfrm>
        </p:spPr>
        <p:txBody>
          <a:bodyPr>
            <a:normAutofit lnSpcReduction="10000"/>
          </a:bodyPr>
          <a:lstStyle/>
          <a:p>
            <a:r>
              <a:rPr lang="en-US" sz="2000" dirty="0" smtClean="0"/>
              <a:t>Electron-capture rates in neutron-rich systems are critical for late-stage evolution of core-collapse supernovae</a:t>
            </a:r>
          </a:p>
          <a:p>
            <a:pPr marL="0" indent="0">
              <a:buNone/>
            </a:pPr>
            <a:endParaRPr lang="en-US" sz="2000" dirty="0" smtClean="0"/>
          </a:p>
          <a:p>
            <a:r>
              <a:rPr lang="en-US" sz="2000" dirty="0" smtClean="0"/>
              <a:t>(t,</a:t>
            </a:r>
            <a:r>
              <a:rPr lang="en-US" sz="2000" baseline="30000" dirty="0" smtClean="0"/>
              <a:t>3</a:t>
            </a:r>
            <a:r>
              <a:rPr lang="en-US" sz="2000" dirty="0"/>
              <a:t>H</a:t>
            </a:r>
            <a:r>
              <a:rPr lang="en-US" sz="2000" dirty="0" smtClean="0"/>
              <a:t>e) experiments near N=50 indicate that Gamow-Teller strengths are strongly blocked/hindered</a:t>
            </a:r>
          </a:p>
          <a:p>
            <a:pPr marL="0" indent="0">
              <a:buNone/>
            </a:pPr>
            <a:endParaRPr lang="en-US" sz="2000" dirty="0" smtClean="0"/>
          </a:p>
          <a:p>
            <a:r>
              <a:rPr lang="en-US" sz="2000" dirty="0"/>
              <a:t>F</a:t>
            </a:r>
            <a:r>
              <a:rPr lang="en-US" sz="2000" dirty="0" smtClean="0"/>
              <a:t>orbidden transitions become important for estimating electron-capture rates and the late stages of evolution of core-collapse supernovae</a:t>
            </a:r>
          </a:p>
          <a:p>
            <a:endParaRPr lang="en-US" sz="2000" dirty="0"/>
          </a:p>
          <a:p>
            <a:r>
              <a:rPr lang="en-US" sz="2000" dirty="0" smtClean="0"/>
              <a:t>Extraction of forbidden transition strengths at high excitation energies from charge-exchange experiments </a:t>
            </a:r>
            <a:r>
              <a:rPr lang="en-US" sz="2000" dirty="0" smtClean="0">
                <a:solidFill>
                  <a:srgbClr val="FF0000"/>
                </a:solidFill>
              </a:rPr>
              <a:t>benefits from high beam energies for a simplified reaction mechanism</a:t>
            </a:r>
          </a:p>
          <a:p>
            <a:endParaRPr lang="en-US" sz="2000" dirty="0"/>
          </a:p>
          <a:p>
            <a:endParaRPr lang="en-US" sz="2000" dirty="0"/>
          </a:p>
        </p:txBody>
      </p:sp>
      <p:sp>
        <p:nvSpPr>
          <p:cNvPr id="5" name="Rectangle 4"/>
          <p:cNvSpPr/>
          <p:nvPr/>
        </p:nvSpPr>
        <p:spPr>
          <a:xfrm>
            <a:off x="5351218" y="3318749"/>
            <a:ext cx="3100532" cy="461665"/>
          </a:xfrm>
          <a:prstGeom prst="rect">
            <a:avLst/>
          </a:prstGeom>
          <a:noFill/>
        </p:spPr>
        <p:txBody>
          <a:bodyPr wrap="square">
            <a:spAutoFit/>
          </a:bodyPr>
          <a:lstStyle/>
          <a:p>
            <a:r>
              <a:rPr lang="fr-FR" sz="1200" dirty="0"/>
              <a:t>R. Titus et al. , J. Phys. </a:t>
            </a:r>
            <a:r>
              <a:rPr lang="fr-FR" sz="1200" dirty="0" smtClean="0"/>
              <a:t>G 45</a:t>
            </a:r>
            <a:r>
              <a:rPr lang="fr-FR" sz="1200" dirty="0"/>
              <a:t>, 014004 (2017</a:t>
            </a:r>
            <a:r>
              <a:rPr lang="fr-FR" sz="1200" dirty="0" smtClean="0"/>
              <a:t>)</a:t>
            </a:r>
          </a:p>
          <a:p>
            <a:r>
              <a:rPr lang="en-US" sz="1200" dirty="0"/>
              <a:t>C. Sullivan et al., </a:t>
            </a:r>
            <a:r>
              <a:rPr lang="de-DE" sz="1200" dirty="0"/>
              <a:t>Ap. J., 816, 44 (2015</a:t>
            </a:r>
            <a:r>
              <a:rPr lang="de-DE" sz="1200" dirty="0" smtClean="0"/>
              <a:t>)</a:t>
            </a:r>
            <a:endParaRPr lang="fr-FR" sz="1200" dirty="0" smtClean="0"/>
          </a:p>
        </p:txBody>
      </p:sp>
      <p:pic>
        <p:nvPicPr>
          <p:cNvPr id="8" name="Picture 7"/>
          <p:cNvPicPr>
            <a:picLocks noChangeAspect="1"/>
          </p:cNvPicPr>
          <p:nvPr/>
        </p:nvPicPr>
        <p:blipFill>
          <a:blip r:embed="rId2"/>
          <a:stretch>
            <a:fillRect/>
          </a:stretch>
        </p:blipFill>
        <p:spPr>
          <a:xfrm>
            <a:off x="5397801" y="3829651"/>
            <a:ext cx="3295484" cy="2338161"/>
          </a:xfrm>
          <a:prstGeom prst="rect">
            <a:avLst/>
          </a:prstGeom>
        </p:spPr>
      </p:pic>
      <p:pic>
        <p:nvPicPr>
          <p:cNvPr id="9" name="Picture 8" descr="screensho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158" y="1125166"/>
            <a:ext cx="3557126" cy="2144346"/>
          </a:xfrm>
          <a:prstGeom prst="rect">
            <a:avLst/>
          </a:prstGeom>
        </p:spPr>
      </p:pic>
      <p:sp>
        <p:nvSpPr>
          <p:cNvPr id="10" name="Oval 9"/>
          <p:cNvSpPr/>
          <p:nvPr/>
        </p:nvSpPr>
        <p:spPr>
          <a:xfrm>
            <a:off x="6858000" y="2590800"/>
            <a:ext cx="304800" cy="304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97801" y="6209324"/>
            <a:ext cx="2046394" cy="276999"/>
          </a:xfrm>
          <a:prstGeom prst="rect">
            <a:avLst/>
          </a:prstGeom>
          <a:noFill/>
        </p:spPr>
        <p:txBody>
          <a:bodyPr wrap="none" rtlCol="0">
            <a:spAutoFit/>
          </a:bodyPr>
          <a:lstStyle/>
          <a:p>
            <a:r>
              <a:rPr lang="en-US" sz="1200" dirty="0" smtClean="0"/>
              <a:t>Zamora et al., to be published</a:t>
            </a:r>
            <a:endParaRPr lang="en-US" sz="12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4" y="52449"/>
            <a:ext cx="1481331" cy="22555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865" y="52449"/>
            <a:ext cx="1487427" cy="225552"/>
          </a:xfrm>
          <a:prstGeom prst="rect">
            <a:avLst/>
          </a:prstGeom>
        </p:spPr>
      </p:pic>
    </p:spTree>
    <p:extLst>
      <p:ext uri="{BB962C8B-B14F-4D97-AF65-F5344CB8AC3E}">
        <p14:creationId xmlns:p14="http://schemas.microsoft.com/office/powerpoint/2010/main" val="1517933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0769"/>
            <a:ext cx="8229600" cy="639762"/>
          </a:xfrm>
        </p:spPr>
        <p:txBody>
          <a:bodyPr>
            <a:noAutofit/>
          </a:bodyPr>
          <a:lstStyle/>
          <a:p>
            <a:r>
              <a:rPr lang="en-US" sz="2400" dirty="0" smtClean="0"/>
              <a:t>Quenching of the weak axial vector-coupling constant </a:t>
            </a:r>
            <a:r>
              <a:rPr lang="en-US" sz="2400" dirty="0" err="1" smtClean="0"/>
              <a:t>g</a:t>
            </a:r>
            <a:r>
              <a:rPr lang="en-US" sz="2400" baseline="-25000" dirty="0" err="1" smtClean="0"/>
              <a:t>A</a:t>
            </a:r>
            <a:endParaRPr lang="en-US" sz="2400" dirty="0"/>
          </a:p>
        </p:txBody>
      </p:sp>
      <p:sp>
        <p:nvSpPr>
          <p:cNvPr id="4" name="Rectangle 3"/>
          <p:cNvSpPr/>
          <p:nvPr/>
        </p:nvSpPr>
        <p:spPr>
          <a:xfrm>
            <a:off x="3930377" y="614804"/>
            <a:ext cx="5197257" cy="307777"/>
          </a:xfrm>
          <a:prstGeom prst="rect">
            <a:avLst/>
          </a:prstGeom>
        </p:spPr>
        <p:txBody>
          <a:bodyPr wrap="none">
            <a:spAutoFit/>
          </a:bodyPr>
          <a:lstStyle/>
          <a:p>
            <a:r>
              <a:rPr lang="en-US" sz="1400" dirty="0" smtClean="0">
                <a:solidFill>
                  <a:srgbClr val="000000"/>
                </a:solidFill>
                <a:latin typeface="Lucida Grande"/>
              </a:rPr>
              <a:t>For recent review: J. </a:t>
            </a:r>
            <a:r>
              <a:rPr lang="en-US" sz="1400" dirty="0" err="1" smtClean="0">
                <a:solidFill>
                  <a:srgbClr val="000000"/>
                </a:solidFill>
                <a:latin typeface="Lucida Grande"/>
              </a:rPr>
              <a:t>Suhonen</a:t>
            </a:r>
            <a:r>
              <a:rPr lang="en-US" sz="1400" dirty="0" smtClean="0">
                <a:solidFill>
                  <a:srgbClr val="000000"/>
                </a:solidFill>
                <a:latin typeface="Lucida Grande"/>
              </a:rPr>
              <a:t>, Frontiers </a:t>
            </a:r>
            <a:r>
              <a:rPr lang="en-US" sz="1400" dirty="0">
                <a:solidFill>
                  <a:srgbClr val="000000"/>
                </a:solidFill>
                <a:latin typeface="Lucida Grande"/>
              </a:rPr>
              <a:t>in Physics 5 (2017) 55</a:t>
            </a:r>
            <a:endParaRPr lang="en-US" sz="1400" dirty="0"/>
          </a:p>
        </p:txBody>
      </p:sp>
      <p:pic>
        <p:nvPicPr>
          <p:cNvPr id="5" name="Picture 4"/>
          <p:cNvPicPr>
            <a:picLocks noChangeAspect="1"/>
          </p:cNvPicPr>
          <p:nvPr/>
        </p:nvPicPr>
        <p:blipFill>
          <a:blip r:embed="rId2"/>
          <a:stretch>
            <a:fillRect/>
          </a:stretch>
        </p:blipFill>
        <p:spPr>
          <a:xfrm>
            <a:off x="5478064" y="919232"/>
            <a:ext cx="3639410" cy="1617846"/>
          </a:xfrm>
          <a:prstGeom prst="rect">
            <a:avLst/>
          </a:prstGeom>
        </p:spPr>
      </p:pic>
      <p:sp>
        <p:nvSpPr>
          <p:cNvPr id="6" name="TextBox 5"/>
          <p:cNvSpPr txBox="1"/>
          <p:nvPr/>
        </p:nvSpPr>
        <p:spPr>
          <a:xfrm>
            <a:off x="6394067" y="1123075"/>
            <a:ext cx="2800733" cy="246205"/>
          </a:xfrm>
          <a:prstGeom prst="rect">
            <a:avLst/>
          </a:prstGeom>
          <a:noFill/>
        </p:spPr>
        <p:txBody>
          <a:bodyPr wrap="none" rtlCol="0">
            <a:spAutoFit/>
          </a:bodyPr>
          <a:lstStyle/>
          <a:p>
            <a:r>
              <a:rPr lang="en-US" sz="1200" dirty="0" smtClean="0"/>
              <a:t>F. </a:t>
            </a:r>
            <a:r>
              <a:rPr lang="en-US" sz="1200" dirty="0" err="1" smtClean="0"/>
              <a:t>Osterfeld</a:t>
            </a:r>
            <a:r>
              <a:rPr lang="en-US" sz="1200" dirty="0" smtClean="0"/>
              <a:t>, Rev. Mod. Phys. 64, 2 (1992)</a:t>
            </a:r>
            <a:endParaRPr lang="en-US" sz="1200" dirty="0"/>
          </a:p>
        </p:txBody>
      </p:sp>
      <p:sp>
        <p:nvSpPr>
          <p:cNvPr id="3" name="Content Placeholder 2"/>
          <p:cNvSpPr>
            <a:spLocks noGrp="1"/>
          </p:cNvSpPr>
          <p:nvPr>
            <p:ph idx="1"/>
          </p:nvPr>
        </p:nvSpPr>
        <p:spPr>
          <a:xfrm>
            <a:off x="0" y="919232"/>
            <a:ext cx="5057794" cy="5938768"/>
          </a:xfrm>
        </p:spPr>
        <p:txBody>
          <a:bodyPr>
            <a:normAutofit/>
          </a:bodyPr>
          <a:lstStyle/>
          <a:p>
            <a:pPr marL="111125" indent="-111125"/>
            <a:r>
              <a:rPr lang="en-US" sz="1800" dirty="0" smtClean="0"/>
              <a:t>Quenching of </a:t>
            </a:r>
            <a:r>
              <a:rPr lang="en-US" sz="1800" dirty="0" err="1" smtClean="0"/>
              <a:t>g</a:t>
            </a:r>
            <a:r>
              <a:rPr lang="en-US" sz="1800" baseline="-25000" dirty="0" err="1" smtClean="0"/>
              <a:t>A</a:t>
            </a:r>
            <a:r>
              <a:rPr lang="en-US" sz="1800" dirty="0" smtClean="0"/>
              <a:t> manifests itself in the quenching of the observed Gamow-Teller </a:t>
            </a:r>
            <a:r>
              <a:rPr lang="en-US" sz="1800" dirty="0" err="1" smtClean="0"/>
              <a:t>sumrule</a:t>
            </a:r>
            <a:r>
              <a:rPr lang="en-US" sz="1800" dirty="0" smtClean="0"/>
              <a:t> strength: </a:t>
            </a:r>
            <a:r>
              <a:rPr lang="en-US" sz="1800" dirty="0"/>
              <a:t>S</a:t>
            </a:r>
            <a:r>
              <a:rPr lang="en-US" sz="1800" baseline="-25000" dirty="0">
                <a:sym typeface="Symbol" panose="05050102010706020507" pitchFamily="18" charset="2"/>
              </a:rPr>
              <a:t></a:t>
            </a:r>
            <a:r>
              <a:rPr lang="en-US" sz="1800" baseline="-25000" dirty="0"/>
              <a:t>-</a:t>
            </a:r>
            <a:r>
              <a:rPr lang="en-US" sz="1800" dirty="0"/>
              <a:t>-S</a:t>
            </a:r>
            <a:r>
              <a:rPr lang="en-US" sz="1800" baseline="-25000" dirty="0">
                <a:sym typeface="Symbol" panose="05050102010706020507" pitchFamily="18" charset="2"/>
              </a:rPr>
              <a:t></a:t>
            </a:r>
            <a:r>
              <a:rPr lang="en-US" sz="1800" baseline="-25000" dirty="0"/>
              <a:t>+</a:t>
            </a:r>
            <a:r>
              <a:rPr lang="en-US" sz="1800" dirty="0"/>
              <a:t>=3[N-Z] </a:t>
            </a:r>
            <a:endParaRPr lang="en-US" sz="1800" dirty="0" smtClean="0"/>
          </a:p>
          <a:p>
            <a:pPr marL="111125" indent="-111125"/>
            <a:r>
              <a:rPr lang="en-US" sz="1800" dirty="0" smtClean="0"/>
              <a:t>Important implications for astrophysics and </a:t>
            </a:r>
            <a:r>
              <a:rPr lang="en-US" sz="1800" dirty="0" err="1" smtClean="0"/>
              <a:t>neutrinophysics</a:t>
            </a:r>
            <a:r>
              <a:rPr lang="en-US" sz="1800" dirty="0"/>
              <a:t>: half-lives of </a:t>
            </a:r>
            <a:r>
              <a:rPr lang="en-US" sz="1800" dirty="0" err="1"/>
              <a:t>neutrinoless</a:t>
            </a:r>
            <a:r>
              <a:rPr lang="en-US" sz="1800" dirty="0"/>
              <a:t> double beta </a:t>
            </a:r>
            <a:r>
              <a:rPr lang="en-US" sz="1800" dirty="0" smtClean="0"/>
              <a:t>decays </a:t>
            </a:r>
            <a:r>
              <a:rPr lang="en-US" sz="1800" dirty="0"/>
              <a:t>are proportional to </a:t>
            </a:r>
            <a:r>
              <a:rPr lang="en-US" sz="1800" dirty="0" smtClean="0"/>
              <a:t>the </a:t>
            </a:r>
            <a:r>
              <a:rPr lang="en-US" sz="1800" b="1" dirty="0" smtClean="0"/>
              <a:t>g</a:t>
            </a:r>
            <a:r>
              <a:rPr lang="en-US" sz="1800" b="1" baseline="-25000" dirty="0" smtClean="0"/>
              <a:t>A</a:t>
            </a:r>
            <a:r>
              <a:rPr lang="en-US" sz="1800" b="1" baseline="30000" dirty="0" smtClean="0"/>
              <a:t>4</a:t>
            </a:r>
          </a:p>
          <a:p>
            <a:pPr marL="111125" indent="-111125"/>
            <a:r>
              <a:rPr lang="en-US" sz="1800" dirty="0" smtClean="0"/>
              <a:t>Evidence by using </a:t>
            </a:r>
            <a:r>
              <a:rPr lang="en-US" sz="1800" baseline="30000" dirty="0" smtClean="0"/>
              <a:t>90</a:t>
            </a:r>
            <a:r>
              <a:rPr lang="en-US" sz="1800" dirty="0" smtClean="0"/>
              <a:t>Zr(</a:t>
            </a:r>
            <a:r>
              <a:rPr lang="en-US" sz="1800" dirty="0" err="1" smtClean="0"/>
              <a:t>p,n</a:t>
            </a:r>
            <a:r>
              <a:rPr lang="en-US" sz="1800" dirty="0" smtClean="0"/>
              <a:t>) and (</a:t>
            </a:r>
            <a:r>
              <a:rPr lang="en-US" sz="1800" dirty="0" err="1" smtClean="0"/>
              <a:t>n,p</a:t>
            </a:r>
            <a:r>
              <a:rPr lang="en-US" sz="1800" dirty="0" smtClean="0"/>
              <a:t>) data for coupling to 2p-2h configurations that push strength up in excitation energy</a:t>
            </a:r>
          </a:p>
          <a:p>
            <a:pPr marL="111125" indent="-111125"/>
            <a:endParaRPr lang="en-US" sz="1800" dirty="0"/>
          </a:p>
          <a:p>
            <a:pPr marL="111125" indent="-111125"/>
            <a:r>
              <a:rPr lang="en-US" sz="1800" dirty="0" smtClean="0"/>
              <a:t>Recent results from </a:t>
            </a:r>
            <a:r>
              <a:rPr lang="en-US" sz="1800" baseline="30000" dirty="0" smtClean="0"/>
              <a:t>16</a:t>
            </a:r>
            <a:r>
              <a:rPr lang="en-US" sz="1800" dirty="0" smtClean="0"/>
              <a:t>C(</a:t>
            </a:r>
            <a:r>
              <a:rPr lang="en-US" sz="1800" dirty="0" err="1" smtClean="0"/>
              <a:t>p,n</a:t>
            </a:r>
            <a:r>
              <a:rPr lang="en-US" sz="1800" dirty="0" smtClean="0"/>
              <a:t>) in inverse kinematics indicate that neutron-rich light nuclei might be </a:t>
            </a:r>
            <a:r>
              <a:rPr lang="en-US" sz="1800" dirty="0"/>
              <a:t>ideal </a:t>
            </a:r>
            <a:r>
              <a:rPr lang="en-US" sz="1800" dirty="0" smtClean="0"/>
              <a:t>laboratories for detailed investigations: S</a:t>
            </a:r>
            <a:r>
              <a:rPr lang="en-US" sz="1800" baseline="-25000" dirty="0">
                <a:sym typeface="Symbol" panose="05050102010706020507" pitchFamily="18" charset="2"/>
              </a:rPr>
              <a:t></a:t>
            </a:r>
            <a:r>
              <a:rPr lang="en-US" sz="1800" baseline="-25000" dirty="0"/>
              <a:t>+</a:t>
            </a:r>
            <a:r>
              <a:rPr lang="en-US" sz="1800" dirty="0" smtClean="0"/>
              <a:t>=0 </a:t>
            </a:r>
            <a:r>
              <a:rPr lang="en-US" sz="1800" dirty="0"/>
              <a:t>and GT excitations dominate </a:t>
            </a:r>
            <a:r>
              <a:rPr lang="en-US" sz="1800" dirty="0" smtClean="0"/>
              <a:t>yield. Medium-heavy systems (</a:t>
            </a:r>
            <a:r>
              <a:rPr lang="en-US" sz="1800" dirty="0" err="1" smtClean="0"/>
              <a:t>e.g</a:t>
            </a:r>
            <a:r>
              <a:rPr lang="en-US" sz="1800" dirty="0" smtClean="0"/>
              <a:t> </a:t>
            </a:r>
            <a:r>
              <a:rPr lang="en-US" sz="1800" baseline="30000" dirty="0" smtClean="0"/>
              <a:t>78</a:t>
            </a:r>
            <a:r>
              <a:rPr lang="en-US" sz="1800" dirty="0" smtClean="0"/>
              <a:t>Ni) could also be suitable</a:t>
            </a:r>
          </a:p>
          <a:p>
            <a:pPr marL="111125" indent="-111125"/>
            <a:r>
              <a:rPr lang="en-US" sz="1800" dirty="0" smtClean="0">
                <a:solidFill>
                  <a:srgbClr val="FF0000"/>
                </a:solidFill>
              </a:rPr>
              <a:t>High-lying GT strength is best studied if the reaction mechanism is simple: FRIB at 300 MeV/u would be preferable given experience with forward kinematics experiments</a:t>
            </a:r>
          </a:p>
          <a:p>
            <a:endParaRPr lang="en-US" sz="1800" dirty="0"/>
          </a:p>
        </p:txBody>
      </p:sp>
      <p:sp>
        <p:nvSpPr>
          <p:cNvPr id="7" name="Rectangle 6"/>
          <p:cNvSpPr/>
          <p:nvPr/>
        </p:nvSpPr>
        <p:spPr>
          <a:xfrm>
            <a:off x="97534" y="3498992"/>
            <a:ext cx="2813399" cy="276999"/>
          </a:xfrm>
          <a:prstGeom prst="rect">
            <a:avLst/>
          </a:prstGeom>
        </p:spPr>
        <p:txBody>
          <a:bodyPr wrap="none">
            <a:spAutoFit/>
          </a:bodyPr>
          <a:lstStyle/>
          <a:p>
            <a:r>
              <a:rPr lang="en-US" sz="1200" dirty="0"/>
              <a:t>K. </a:t>
            </a:r>
            <a:r>
              <a:rPr lang="en-US" sz="1200" dirty="0" err="1"/>
              <a:t>Yako</a:t>
            </a:r>
            <a:r>
              <a:rPr lang="en-US" sz="1200" dirty="0"/>
              <a:t> et al., Phys. Lett. B 615, 193 (2005).</a:t>
            </a:r>
          </a:p>
        </p:txBody>
      </p:sp>
      <p:pic>
        <p:nvPicPr>
          <p:cNvPr id="8" name="Picture 7"/>
          <p:cNvPicPr>
            <a:picLocks noChangeAspect="1"/>
          </p:cNvPicPr>
          <p:nvPr/>
        </p:nvPicPr>
        <p:blipFill>
          <a:blip r:embed="rId3"/>
          <a:stretch>
            <a:fillRect/>
          </a:stretch>
        </p:blipFill>
        <p:spPr>
          <a:xfrm>
            <a:off x="5429164" y="2601917"/>
            <a:ext cx="3698470" cy="1989909"/>
          </a:xfrm>
          <a:prstGeom prst="rect">
            <a:avLst/>
          </a:prstGeom>
        </p:spPr>
      </p:pic>
      <p:sp>
        <p:nvSpPr>
          <p:cNvPr id="9" name="Oval 8"/>
          <p:cNvSpPr/>
          <p:nvPr/>
        </p:nvSpPr>
        <p:spPr>
          <a:xfrm>
            <a:off x="7669674" y="3820693"/>
            <a:ext cx="1447800" cy="772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6681" y="3175827"/>
            <a:ext cx="1327799" cy="646331"/>
          </a:xfrm>
          <a:prstGeom prst="rect">
            <a:avLst/>
          </a:prstGeom>
          <a:noFill/>
        </p:spPr>
        <p:txBody>
          <a:bodyPr wrap="none" rtlCol="0">
            <a:spAutoFit/>
          </a:bodyPr>
          <a:lstStyle/>
          <a:p>
            <a:r>
              <a:rPr lang="en-US" dirty="0" smtClean="0">
                <a:solidFill>
                  <a:srgbClr val="FF0000"/>
                </a:solidFill>
              </a:rPr>
              <a:t>High-lying </a:t>
            </a:r>
          </a:p>
          <a:p>
            <a:r>
              <a:rPr lang="en-US" dirty="0" smtClean="0">
                <a:solidFill>
                  <a:srgbClr val="FF0000"/>
                </a:solidFill>
              </a:rPr>
              <a:t>GT strength</a:t>
            </a:r>
            <a:endParaRPr lang="en-US" dirty="0">
              <a:solidFill>
                <a:srgbClr val="FF0000"/>
              </a:solidFill>
            </a:endParaRPr>
          </a:p>
        </p:txBody>
      </p:sp>
      <p:sp>
        <p:nvSpPr>
          <p:cNvPr id="11" name="Rectangle 10"/>
          <p:cNvSpPr/>
          <p:nvPr/>
        </p:nvSpPr>
        <p:spPr>
          <a:xfrm>
            <a:off x="6848555" y="2644912"/>
            <a:ext cx="2265044" cy="276999"/>
          </a:xfrm>
          <a:prstGeom prst="rect">
            <a:avLst/>
          </a:prstGeom>
        </p:spPr>
        <p:txBody>
          <a:bodyPr wrap="none">
            <a:spAutoFit/>
          </a:bodyPr>
          <a:lstStyle/>
          <a:p>
            <a:r>
              <a:rPr lang="en-US" sz="1200" dirty="0" smtClean="0"/>
              <a:t>S. Lipschutz </a:t>
            </a:r>
            <a:r>
              <a:rPr lang="en-US" sz="1200" dirty="0"/>
              <a:t>et al., </a:t>
            </a:r>
            <a:r>
              <a:rPr lang="en-US" sz="1200" dirty="0" smtClean="0"/>
              <a:t>to be published</a:t>
            </a:r>
            <a:endParaRPr lang="en-US" sz="12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4" y="52449"/>
            <a:ext cx="1481331" cy="22555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8705" y="49784"/>
            <a:ext cx="1484379" cy="234696"/>
          </a:xfrm>
          <a:prstGeom prst="rect">
            <a:avLst/>
          </a:prstGeom>
        </p:spPr>
      </p:pic>
      <p:pic>
        <p:nvPicPr>
          <p:cNvPr id="14" name="Picture 13"/>
          <p:cNvPicPr>
            <a:picLocks noChangeAspect="1"/>
          </p:cNvPicPr>
          <p:nvPr/>
        </p:nvPicPr>
        <p:blipFill>
          <a:blip r:embed="rId6"/>
          <a:stretch>
            <a:fillRect/>
          </a:stretch>
        </p:blipFill>
        <p:spPr>
          <a:xfrm>
            <a:off x="5836999" y="4627386"/>
            <a:ext cx="3276600" cy="2250019"/>
          </a:xfrm>
          <a:prstGeom prst="rect">
            <a:avLst/>
          </a:prstGeom>
        </p:spPr>
      </p:pic>
      <p:sp>
        <p:nvSpPr>
          <p:cNvPr id="15" name="TextBox 14"/>
          <p:cNvSpPr txBox="1"/>
          <p:nvPr/>
        </p:nvSpPr>
        <p:spPr>
          <a:xfrm>
            <a:off x="3362848" y="6615095"/>
            <a:ext cx="2570704" cy="276999"/>
          </a:xfrm>
          <a:prstGeom prst="rect">
            <a:avLst/>
          </a:prstGeom>
          <a:noFill/>
        </p:spPr>
        <p:txBody>
          <a:bodyPr wrap="none" rtlCol="0">
            <a:spAutoFit/>
          </a:bodyPr>
          <a:lstStyle/>
          <a:p>
            <a:r>
              <a:rPr lang="en-US" sz="1200" dirty="0" smtClean="0"/>
              <a:t>Robin and Litvinova, arXiv:1702.00044</a:t>
            </a:r>
            <a:endParaRPr lang="en-US" sz="1200" dirty="0"/>
          </a:p>
        </p:txBody>
      </p:sp>
    </p:spTree>
    <p:extLst>
      <p:ext uri="{BB962C8B-B14F-4D97-AF65-F5344CB8AC3E}">
        <p14:creationId xmlns:p14="http://schemas.microsoft.com/office/powerpoint/2010/main" val="11372278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t>Landau-</a:t>
            </a:r>
            <a:r>
              <a:rPr lang="en-US" sz="3600" dirty="0" err="1" smtClean="0"/>
              <a:t>Migdal</a:t>
            </a:r>
            <a:r>
              <a:rPr lang="en-US" sz="3600" dirty="0" smtClean="0"/>
              <a:t> parameter </a:t>
            </a:r>
            <a:r>
              <a:rPr lang="en-US" sz="3600" dirty="0" err="1" smtClean="0"/>
              <a:t>g’</a:t>
            </a:r>
            <a:r>
              <a:rPr lang="en-US" sz="3600" baseline="-25000" dirty="0" err="1" smtClean="0"/>
              <a:t>N</a:t>
            </a:r>
            <a:r>
              <a:rPr lang="en-US" sz="3600" baseline="-25000" dirty="0" err="1">
                <a:sym typeface="Symbol" panose="05050102010706020507" pitchFamily="18" charset="2"/>
              </a:rPr>
              <a:t>N</a:t>
            </a:r>
            <a:endParaRPr lang="en-US" sz="3600" dirty="0"/>
          </a:p>
        </p:txBody>
      </p:sp>
      <p:sp>
        <p:nvSpPr>
          <p:cNvPr id="3" name="Content Placeholder 2"/>
          <p:cNvSpPr>
            <a:spLocks noGrp="1"/>
          </p:cNvSpPr>
          <p:nvPr>
            <p:ph idx="1"/>
          </p:nvPr>
        </p:nvSpPr>
        <p:spPr>
          <a:xfrm>
            <a:off x="73050" y="914400"/>
            <a:ext cx="5334000" cy="5791200"/>
          </a:xfrm>
        </p:spPr>
        <p:txBody>
          <a:bodyPr>
            <a:normAutofit/>
          </a:bodyPr>
          <a:lstStyle/>
          <a:p>
            <a:r>
              <a:rPr lang="en-US" sz="2000" dirty="0" err="1" smtClean="0"/>
              <a:t>g’</a:t>
            </a:r>
            <a:r>
              <a:rPr lang="en-US" sz="2000" baseline="-25000" dirty="0" err="1" smtClean="0"/>
              <a:t>N</a:t>
            </a:r>
            <a:r>
              <a:rPr lang="en-US" sz="2000" baseline="-25000" dirty="0" err="1">
                <a:sym typeface="Symbol" panose="05050102010706020507" pitchFamily="18" charset="2"/>
              </a:rPr>
              <a:t>N</a:t>
            </a:r>
            <a:r>
              <a:rPr lang="en-US" sz="2000" dirty="0" smtClean="0">
                <a:sym typeface="Symbol" panose="05050102010706020507" pitchFamily="18" charset="2"/>
              </a:rPr>
              <a:t> represents the strength of the repulsive short-range component of the spin-isospin interaction</a:t>
            </a:r>
          </a:p>
          <a:p>
            <a:r>
              <a:rPr lang="en-US" sz="2000" dirty="0" smtClean="0">
                <a:sym typeface="Symbol" panose="05050102010706020507" pitchFamily="18" charset="2"/>
              </a:rPr>
              <a:t>The collectivity of the Gamow-Teller resonance (GTR) is strongly correlated with </a:t>
            </a:r>
            <a:r>
              <a:rPr lang="en-US" sz="2000" dirty="0" err="1" smtClean="0"/>
              <a:t>g’</a:t>
            </a:r>
            <a:r>
              <a:rPr lang="en-US" sz="2000" baseline="-25000" dirty="0" err="1" smtClean="0"/>
              <a:t>N</a:t>
            </a:r>
            <a:r>
              <a:rPr lang="en-US" sz="2000" baseline="-25000" dirty="0" err="1">
                <a:sym typeface="Symbol" panose="05050102010706020507" pitchFamily="18" charset="2"/>
              </a:rPr>
              <a:t>N</a:t>
            </a:r>
            <a:r>
              <a:rPr lang="en-US" sz="2000" dirty="0" smtClean="0">
                <a:sym typeface="Symbol" panose="05050102010706020507" pitchFamily="18" charset="2"/>
              </a:rPr>
              <a:t>: the excitation-energy of the GTR increases with increases </a:t>
            </a:r>
            <a:r>
              <a:rPr lang="en-US" sz="2000" dirty="0" err="1" smtClean="0"/>
              <a:t>g’</a:t>
            </a:r>
            <a:r>
              <a:rPr lang="en-US" sz="2000" baseline="-25000" dirty="0" err="1" smtClean="0"/>
              <a:t>N</a:t>
            </a:r>
            <a:r>
              <a:rPr lang="en-US" sz="2000" baseline="-25000" dirty="0" err="1">
                <a:sym typeface="Symbol" panose="05050102010706020507" pitchFamily="18" charset="2"/>
              </a:rPr>
              <a:t>N</a:t>
            </a:r>
            <a:r>
              <a:rPr lang="en-US" sz="2000" baseline="30000" dirty="0" smtClean="0">
                <a:sym typeface="Symbol" panose="05050102010706020507" pitchFamily="18" charset="2"/>
              </a:rPr>
              <a:t> </a:t>
            </a:r>
            <a:r>
              <a:rPr lang="en-US" sz="2000" dirty="0" smtClean="0">
                <a:sym typeface="Symbol" panose="05050102010706020507" pitchFamily="18" charset="2"/>
              </a:rPr>
              <a:t> </a:t>
            </a:r>
          </a:p>
          <a:p>
            <a:r>
              <a:rPr lang="en-US" sz="2000" dirty="0" err="1" smtClean="0"/>
              <a:t>g’</a:t>
            </a:r>
            <a:r>
              <a:rPr lang="en-US" sz="2000" baseline="-25000" dirty="0" err="1" smtClean="0"/>
              <a:t>N</a:t>
            </a:r>
            <a:r>
              <a:rPr lang="en-US" sz="2000" baseline="-25000" dirty="0" err="1">
                <a:sym typeface="Symbol" panose="05050102010706020507" pitchFamily="18" charset="2"/>
              </a:rPr>
              <a:t>N</a:t>
            </a:r>
            <a:r>
              <a:rPr lang="en-US" sz="2000" dirty="0" smtClean="0">
                <a:sym typeface="Symbol" panose="05050102010706020507" pitchFamily="18" charset="2"/>
              </a:rPr>
              <a:t>=0.64 for </a:t>
            </a:r>
            <a:r>
              <a:rPr lang="en-US" sz="2000" baseline="30000" dirty="0" smtClean="0">
                <a:sym typeface="Symbol" panose="05050102010706020507" pitchFamily="18" charset="2"/>
              </a:rPr>
              <a:t>208</a:t>
            </a:r>
            <a:r>
              <a:rPr lang="en-US" sz="2000" dirty="0" smtClean="0">
                <a:sym typeface="Symbol" panose="05050102010706020507" pitchFamily="18" charset="2"/>
              </a:rPr>
              <a:t>Pb and 0.6±0.1 for </a:t>
            </a:r>
            <a:r>
              <a:rPr lang="en-US" sz="2000" baseline="30000" dirty="0" smtClean="0">
                <a:sym typeface="Symbol" panose="05050102010706020507" pitchFamily="18" charset="2"/>
              </a:rPr>
              <a:t>90</a:t>
            </a:r>
            <a:r>
              <a:rPr lang="en-US" sz="2000" dirty="0" smtClean="0">
                <a:sym typeface="Symbol" panose="05050102010706020507" pitchFamily="18" charset="2"/>
              </a:rPr>
              <a:t>Zr – isospin asymmetry dependence not well know</a:t>
            </a:r>
          </a:p>
          <a:p>
            <a:r>
              <a:rPr lang="en-US" sz="2000" dirty="0" smtClean="0">
                <a:sym typeface="Symbol" panose="05050102010706020507" pitchFamily="18" charset="2"/>
              </a:rPr>
              <a:t>Important for neutron star physics: </a:t>
            </a:r>
            <a:r>
              <a:rPr lang="en-US" sz="2000" dirty="0" err="1" smtClean="0">
                <a:sym typeface="Symbol" panose="05050102010706020507" pitchFamily="18" charset="2"/>
              </a:rPr>
              <a:t>EoS</a:t>
            </a:r>
            <a:r>
              <a:rPr lang="en-US" sz="2000" dirty="0" smtClean="0">
                <a:sym typeface="Symbol" panose="05050102010706020507" pitchFamily="18" charset="2"/>
              </a:rPr>
              <a:t> is softened and cooling through modified URCA process is faster if </a:t>
            </a:r>
            <a:r>
              <a:rPr lang="en-US" sz="2000" dirty="0" err="1" smtClean="0"/>
              <a:t>g’</a:t>
            </a:r>
            <a:r>
              <a:rPr lang="en-US" sz="2000" baseline="-25000" dirty="0" err="1" smtClean="0"/>
              <a:t>N</a:t>
            </a:r>
            <a:r>
              <a:rPr lang="en-US" sz="2000" baseline="-25000" dirty="0" err="1" smtClean="0">
                <a:sym typeface="Symbol" panose="05050102010706020507" pitchFamily="18" charset="2"/>
              </a:rPr>
              <a:t>N</a:t>
            </a:r>
            <a:r>
              <a:rPr lang="en-US" sz="2000" dirty="0" smtClean="0">
                <a:sym typeface="Symbol" panose="05050102010706020507" pitchFamily="18" charset="2"/>
              </a:rPr>
              <a:t> is reduced</a:t>
            </a:r>
          </a:p>
          <a:p>
            <a:r>
              <a:rPr lang="en-US" sz="2000" dirty="0" smtClean="0">
                <a:sym typeface="Symbol" panose="05050102010706020507" pitchFamily="18" charset="2"/>
              </a:rPr>
              <a:t>Recent result for </a:t>
            </a:r>
            <a:r>
              <a:rPr lang="en-US" sz="2000" baseline="30000" dirty="0" smtClean="0">
                <a:sym typeface="Symbol" panose="05050102010706020507" pitchFamily="18" charset="2"/>
              </a:rPr>
              <a:t>132</a:t>
            </a:r>
            <a:r>
              <a:rPr lang="en-US" sz="2000" dirty="0" smtClean="0">
                <a:sym typeface="Symbol" panose="05050102010706020507" pitchFamily="18" charset="2"/>
              </a:rPr>
              <a:t>Sn: </a:t>
            </a:r>
            <a:r>
              <a:rPr lang="en-US" sz="2000" dirty="0" err="1" smtClean="0"/>
              <a:t>g’</a:t>
            </a:r>
            <a:r>
              <a:rPr lang="en-US" sz="2000" baseline="-25000" dirty="0" err="1" smtClean="0"/>
              <a:t>N</a:t>
            </a:r>
            <a:r>
              <a:rPr lang="en-US" sz="2000" baseline="-25000" dirty="0" err="1">
                <a:sym typeface="Symbol" panose="05050102010706020507" pitchFamily="18" charset="2"/>
              </a:rPr>
              <a:t>N</a:t>
            </a:r>
            <a:r>
              <a:rPr lang="en-US" sz="2000" dirty="0" smtClean="0">
                <a:sym typeface="Symbol" panose="05050102010706020507" pitchFamily="18" charset="2"/>
              </a:rPr>
              <a:t>=0.68±0.07 from </a:t>
            </a:r>
            <a:r>
              <a:rPr lang="en-US" sz="2000" baseline="30000" dirty="0" smtClean="0">
                <a:sym typeface="Symbol" panose="05050102010706020507" pitchFamily="18" charset="2"/>
              </a:rPr>
              <a:t>132</a:t>
            </a:r>
            <a:r>
              <a:rPr lang="en-US" sz="2000" dirty="0" smtClean="0">
                <a:sym typeface="Symbol" panose="05050102010706020507" pitchFamily="18" charset="2"/>
              </a:rPr>
              <a:t>Sn(</a:t>
            </a:r>
            <a:r>
              <a:rPr lang="en-US" sz="2000" dirty="0" err="1" smtClean="0">
                <a:sym typeface="Symbol" panose="05050102010706020507" pitchFamily="18" charset="2"/>
              </a:rPr>
              <a:t>p,n</a:t>
            </a:r>
            <a:r>
              <a:rPr lang="en-US" sz="2000" dirty="0" smtClean="0">
                <a:sym typeface="Symbol" panose="05050102010706020507" pitchFamily="18" charset="2"/>
              </a:rPr>
              <a:t>) in inverse kinematics: </a:t>
            </a:r>
            <a:r>
              <a:rPr lang="en-US" sz="2000" dirty="0" err="1" smtClean="0">
                <a:sym typeface="Symbol" panose="05050102010706020507" pitchFamily="18" charset="2"/>
              </a:rPr>
              <a:t>g’</a:t>
            </a:r>
            <a:r>
              <a:rPr lang="en-US" sz="2000" baseline="-25000" dirty="0" err="1" smtClean="0">
                <a:sym typeface="Symbol" panose="05050102010706020507" pitchFamily="18" charset="2"/>
              </a:rPr>
              <a:t>NN</a:t>
            </a:r>
            <a:r>
              <a:rPr lang="en-US" sz="2000" dirty="0" smtClean="0">
                <a:sym typeface="Symbol" panose="05050102010706020507" pitchFamily="18" charset="2"/>
              </a:rPr>
              <a:t> appears stable for (N-Z)/A=0.11-0.24</a:t>
            </a:r>
            <a:endParaRPr lang="en-US" sz="2000" dirty="0">
              <a:sym typeface="Symbol" panose="05050102010706020507" pitchFamily="18" charset="2"/>
            </a:endParaRPr>
          </a:p>
          <a:p>
            <a:r>
              <a:rPr lang="en-US" sz="2000" dirty="0" smtClean="0">
                <a:sym typeface="Symbol" panose="05050102010706020507" pitchFamily="18" charset="2"/>
              </a:rPr>
              <a:t> </a:t>
            </a:r>
            <a:endParaRPr lang="en-US" sz="2000" dirty="0"/>
          </a:p>
        </p:txBody>
      </p:sp>
      <p:pic>
        <p:nvPicPr>
          <p:cNvPr id="4" name="Picture 3"/>
          <p:cNvPicPr>
            <a:picLocks noChangeAspect="1"/>
          </p:cNvPicPr>
          <p:nvPr/>
        </p:nvPicPr>
        <p:blipFill>
          <a:blip r:embed="rId2"/>
          <a:stretch>
            <a:fillRect/>
          </a:stretch>
        </p:blipFill>
        <p:spPr>
          <a:xfrm>
            <a:off x="5257800" y="1143000"/>
            <a:ext cx="3663900" cy="2083034"/>
          </a:xfrm>
          <a:prstGeom prst="rect">
            <a:avLst/>
          </a:prstGeom>
        </p:spPr>
      </p:pic>
      <p:sp>
        <p:nvSpPr>
          <p:cNvPr id="5" name="TextBox 4"/>
          <p:cNvSpPr txBox="1"/>
          <p:nvPr/>
        </p:nvSpPr>
        <p:spPr>
          <a:xfrm>
            <a:off x="5257801" y="3226034"/>
            <a:ext cx="3733800" cy="830997"/>
          </a:xfrm>
          <a:prstGeom prst="rect">
            <a:avLst/>
          </a:prstGeom>
          <a:noFill/>
        </p:spPr>
        <p:txBody>
          <a:bodyPr wrap="square" rtlCol="0">
            <a:spAutoFit/>
          </a:bodyPr>
          <a:lstStyle/>
          <a:p>
            <a:r>
              <a:rPr lang="en-US" sz="1600" dirty="0" smtClean="0"/>
              <a:t>Yasuda, Sasano et al., to be published</a:t>
            </a:r>
          </a:p>
          <a:p>
            <a:r>
              <a:rPr lang="en-US" sz="1600" dirty="0" smtClean="0"/>
              <a:t>(</a:t>
            </a:r>
            <a:r>
              <a:rPr lang="en-US" sz="1600" dirty="0" err="1" smtClean="0"/>
              <a:t>p,n</a:t>
            </a:r>
            <a:r>
              <a:rPr lang="en-US" sz="1600" dirty="0" smtClean="0"/>
              <a:t>) in inverse kinematics at RIBF using the SAMURAI spectrometer</a:t>
            </a:r>
            <a:endParaRPr lang="en-US" sz="1600" dirty="0"/>
          </a:p>
        </p:txBody>
      </p:sp>
      <p:sp>
        <p:nvSpPr>
          <p:cNvPr id="6" name="TextBox 5"/>
          <p:cNvSpPr txBox="1"/>
          <p:nvPr/>
        </p:nvSpPr>
        <p:spPr>
          <a:xfrm>
            <a:off x="3514470" y="5490283"/>
            <a:ext cx="2456570" cy="276999"/>
          </a:xfrm>
          <a:prstGeom prst="rect">
            <a:avLst/>
          </a:prstGeom>
          <a:noFill/>
        </p:spPr>
        <p:txBody>
          <a:bodyPr wrap="none" rtlCol="0">
            <a:spAutoFit/>
          </a:bodyPr>
          <a:lstStyle/>
          <a:p>
            <a:r>
              <a:rPr lang="en-US" sz="1200" dirty="0" smtClean="0"/>
              <a:t>Yasuda, Sasano et al., to be published</a:t>
            </a:r>
            <a:endParaRPr lang="en-US" sz="1200" dirty="0"/>
          </a:p>
        </p:txBody>
      </p:sp>
      <p:sp>
        <p:nvSpPr>
          <p:cNvPr id="7" name="TextBox 6"/>
          <p:cNvSpPr txBox="1"/>
          <p:nvPr/>
        </p:nvSpPr>
        <p:spPr>
          <a:xfrm>
            <a:off x="385113" y="5849746"/>
            <a:ext cx="8715283" cy="646331"/>
          </a:xfrm>
          <a:prstGeom prst="rect">
            <a:avLst/>
          </a:prstGeom>
          <a:noFill/>
        </p:spPr>
        <p:txBody>
          <a:bodyPr wrap="square" rtlCol="0">
            <a:spAutoFit/>
          </a:bodyPr>
          <a:lstStyle/>
          <a:p>
            <a:r>
              <a:rPr lang="en-US" dirty="0" smtClean="0">
                <a:solidFill>
                  <a:srgbClr val="FF0000"/>
                </a:solidFill>
              </a:rPr>
              <a:t>Results show that GTR can be extracted with very high quality from neutron-rich isotopes – high beam energy is beneficial for the extraction of the GTR strengths </a:t>
            </a:r>
            <a:endParaRPr lang="en-US" dirty="0">
              <a:solidFill>
                <a:srgbClr val="FF0000"/>
              </a:solidFill>
            </a:endParaRPr>
          </a:p>
        </p:txBody>
      </p:sp>
      <p:pic>
        <p:nvPicPr>
          <p:cNvPr id="8" name="Picture 7"/>
          <p:cNvPicPr>
            <a:picLocks noChangeAspect="1"/>
          </p:cNvPicPr>
          <p:nvPr/>
        </p:nvPicPr>
        <p:blipFill>
          <a:blip r:embed="rId3"/>
          <a:stretch>
            <a:fillRect/>
          </a:stretch>
        </p:blipFill>
        <p:spPr>
          <a:xfrm>
            <a:off x="5370118" y="4057031"/>
            <a:ext cx="3424950" cy="120596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4" y="52449"/>
            <a:ext cx="1481331" cy="22555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865" y="52449"/>
            <a:ext cx="1487427" cy="225552"/>
          </a:xfrm>
          <a:prstGeom prst="rect">
            <a:avLst/>
          </a:prstGeom>
        </p:spPr>
      </p:pic>
    </p:spTree>
    <p:extLst>
      <p:ext uri="{BB962C8B-B14F-4D97-AF65-F5344CB8AC3E}">
        <p14:creationId xmlns:p14="http://schemas.microsoft.com/office/powerpoint/2010/main" val="3899539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838200"/>
          </a:xfrm>
        </p:spPr>
        <p:txBody>
          <a:bodyPr/>
          <a:lstStyle/>
          <a:p>
            <a:r>
              <a:rPr lang="en-US" dirty="0" smtClean="0"/>
              <a:t>High-Rigidity Spectrometer at FRIB</a:t>
            </a:r>
            <a:endParaRPr lang="en-US" dirty="0"/>
          </a:p>
        </p:txBody>
      </p:sp>
      <p:sp>
        <p:nvSpPr>
          <p:cNvPr id="3" name="TextBox 2"/>
          <p:cNvSpPr txBox="1"/>
          <p:nvPr/>
        </p:nvSpPr>
        <p:spPr>
          <a:xfrm>
            <a:off x="-1" y="914400"/>
            <a:ext cx="9143999"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Satisfies the scientific requirements for a broad program with fast rare-isotope beams at FRIB</a:t>
            </a:r>
          </a:p>
          <a:p>
            <a:pPr marL="285750" indent="-285750">
              <a:buFont typeface="Arial" panose="020B0604020202020204" pitchFamily="34" charset="0"/>
              <a:buChar char="•"/>
            </a:pPr>
            <a:r>
              <a:rPr lang="en-US" dirty="0" smtClean="0"/>
              <a:t>Offers increases in luminosity by factors 2-100 compared to using existing spectrometers for FRIB at 200 MeV/u, with the highest gains for the most neutron-rich isotopes. </a:t>
            </a:r>
          </a:p>
          <a:p>
            <a:pPr marL="285750" indent="-285750">
              <a:buFont typeface="Arial" panose="020B0604020202020204" pitchFamily="34" charset="0"/>
              <a:buChar char="•"/>
            </a:pPr>
            <a:r>
              <a:rPr lang="en-US" dirty="0" smtClean="0">
                <a:solidFill>
                  <a:srgbClr val="FF0000"/>
                </a:solidFill>
              </a:rPr>
              <a:t>For FRIB </a:t>
            </a:r>
            <a:r>
              <a:rPr lang="en-US" dirty="0">
                <a:solidFill>
                  <a:srgbClr val="FF0000"/>
                </a:solidFill>
              </a:rPr>
              <a:t>a</a:t>
            </a:r>
            <a:r>
              <a:rPr lang="en-US" dirty="0" smtClean="0">
                <a:solidFill>
                  <a:srgbClr val="FF0000"/>
                </a:solidFill>
              </a:rPr>
              <a:t>t 400 MeV/u, luminosity gains further increase, affecting ALL experiment types</a:t>
            </a:r>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6" y="2107721"/>
            <a:ext cx="7848600" cy="4213689"/>
          </a:xfrm>
          <a:prstGeom prst="rect">
            <a:avLst/>
          </a:prstGeom>
        </p:spPr>
      </p:pic>
      <p:sp>
        <p:nvSpPr>
          <p:cNvPr id="7" name="TextBox 6"/>
          <p:cNvSpPr txBox="1"/>
          <p:nvPr/>
        </p:nvSpPr>
        <p:spPr>
          <a:xfrm>
            <a:off x="304800" y="6340968"/>
            <a:ext cx="8763000" cy="461665"/>
          </a:xfrm>
          <a:prstGeom prst="rect">
            <a:avLst/>
          </a:prstGeom>
          <a:noFill/>
        </p:spPr>
        <p:txBody>
          <a:bodyPr wrap="square" rtlCol="0">
            <a:spAutoFit/>
          </a:bodyPr>
          <a:lstStyle/>
          <a:p>
            <a:r>
              <a:rPr lang="en-US" sz="2400" dirty="0" smtClean="0">
                <a:solidFill>
                  <a:srgbClr val="FF0000"/>
                </a:solidFill>
              </a:rPr>
              <a:t>Please join the HRS Session on Friday 4:45 pm for details on the HRS </a:t>
            </a:r>
            <a:endParaRPr lang="en-US" sz="2400" dirty="0">
              <a:solidFill>
                <a:srgbClr val="FF0000"/>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3892" t="14054" b="9211"/>
          <a:stretch/>
        </p:blipFill>
        <p:spPr>
          <a:xfrm>
            <a:off x="6099221" y="2114729"/>
            <a:ext cx="2569744" cy="1724095"/>
          </a:xfrm>
          <a:prstGeom prst="rect">
            <a:avLst/>
          </a:prstGeom>
        </p:spPr>
      </p:pic>
      <p:cxnSp>
        <p:nvCxnSpPr>
          <p:cNvPr id="5" name="Straight Connector 4"/>
          <p:cNvCxnSpPr/>
          <p:nvPr/>
        </p:nvCxnSpPr>
        <p:spPr>
          <a:xfrm flipH="1">
            <a:off x="5334000" y="2114729"/>
            <a:ext cx="762000" cy="27755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384093" y="3838824"/>
            <a:ext cx="1302707" cy="14241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740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295400"/>
          </a:xfrm>
        </p:spPr>
        <p:txBody>
          <a:bodyPr>
            <a:noAutofit/>
          </a:bodyPr>
          <a:lstStyle/>
          <a:p>
            <a:r>
              <a:rPr lang="en-US" sz="2800" dirty="0" smtClean="0"/>
              <a:t>The layout and specifications of the HRS was optimized for the broad science program envisioned by the community, including a possible upgrade to FRIB@400 MeV/u </a:t>
            </a:r>
            <a:endParaRPr lang="en-US" sz="2800" dirty="0"/>
          </a:p>
        </p:txBody>
      </p:sp>
      <p:pic>
        <p:nvPicPr>
          <p:cNvPr id="4" name="Content Placeholder 3"/>
          <p:cNvPicPr>
            <a:picLocks noGrp="1" noChangeAspect="1"/>
          </p:cNvPicPr>
          <p:nvPr>
            <p:ph idx="1"/>
          </p:nvPr>
        </p:nvPicPr>
        <p:blipFill rotWithShape="1">
          <a:blip r:embed="rId2"/>
          <a:srcRect b="30986"/>
          <a:stretch/>
        </p:blipFill>
        <p:spPr>
          <a:xfrm>
            <a:off x="1524000" y="1905000"/>
            <a:ext cx="6444049" cy="4495800"/>
          </a:xfrm>
          <a:prstGeom prst="rect">
            <a:avLst/>
          </a:prstGeom>
        </p:spPr>
      </p:pic>
      <p:sp>
        <p:nvSpPr>
          <p:cNvPr id="5" name="TextBox 4"/>
          <p:cNvSpPr txBox="1"/>
          <p:nvPr/>
        </p:nvSpPr>
        <p:spPr>
          <a:xfrm>
            <a:off x="265051" y="1447800"/>
            <a:ext cx="8613897" cy="369332"/>
          </a:xfrm>
          <a:prstGeom prst="rect">
            <a:avLst/>
          </a:prstGeom>
          <a:noFill/>
        </p:spPr>
        <p:txBody>
          <a:bodyPr wrap="none" rtlCol="0">
            <a:spAutoFit/>
          </a:bodyPr>
          <a:lstStyle/>
          <a:p>
            <a:r>
              <a:rPr lang="en-US" dirty="0" smtClean="0"/>
              <a:t>Experiments with a wide variety of community-developed experimental devices will benefit</a:t>
            </a:r>
            <a:endParaRPr lang="en-US" dirty="0"/>
          </a:p>
        </p:txBody>
      </p:sp>
    </p:spTree>
    <p:extLst>
      <p:ext uri="{BB962C8B-B14F-4D97-AF65-F5344CB8AC3E}">
        <p14:creationId xmlns:p14="http://schemas.microsoft.com/office/powerpoint/2010/main" val="1500394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a:xfrm>
            <a:off x="304800" y="1371600"/>
            <a:ext cx="8534400" cy="4906963"/>
          </a:xfrm>
        </p:spPr>
        <p:txBody>
          <a:bodyPr>
            <a:normAutofit lnSpcReduction="10000"/>
          </a:bodyPr>
          <a:lstStyle/>
          <a:p>
            <a:r>
              <a:rPr lang="en-US" sz="2400" dirty="0" smtClean="0"/>
              <a:t>FRIB@400 MeV/u - context</a:t>
            </a:r>
          </a:p>
          <a:p>
            <a:r>
              <a:rPr lang="en-US" sz="2400" dirty="0" smtClean="0"/>
              <a:t>Reaction mechanisms – broad perspective</a:t>
            </a:r>
          </a:p>
          <a:p>
            <a:r>
              <a:rPr lang="en-US" sz="2400" dirty="0" smtClean="0"/>
              <a:t>Short-range correlations – (</a:t>
            </a:r>
            <a:r>
              <a:rPr lang="en-US" sz="2400" dirty="0" err="1" smtClean="0"/>
              <a:t>p,pN</a:t>
            </a:r>
            <a:r>
              <a:rPr lang="en-US" sz="2400" dirty="0" smtClean="0"/>
              <a:t>) experiments</a:t>
            </a:r>
          </a:p>
          <a:p>
            <a:r>
              <a:rPr lang="en-US" sz="2400" dirty="0" smtClean="0"/>
              <a:t>Matter &amp; </a:t>
            </a:r>
            <a:r>
              <a:rPr lang="en-US" sz="2400" dirty="0"/>
              <a:t>c</a:t>
            </a:r>
            <a:r>
              <a:rPr lang="en-US" sz="2400" dirty="0" smtClean="0"/>
              <a:t>harge radii measurements</a:t>
            </a:r>
          </a:p>
          <a:p>
            <a:r>
              <a:rPr lang="en-US" sz="2400" dirty="0" smtClean="0"/>
              <a:t>(Heavy-ion) electromagnetic excitations: pygmy resonances and neutron skins</a:t>
            </a:r>
          </a:p>
          <a:p>
            <a:r>
              <a:rPr lang="en-US" sz="2400" dirty="0" smtClean="0"/>
              <a:t>Charge-exchange reactions and applications in astrophysics and </a:t>
            </a:r>
            <a:r>
              <a:rPr lang="en-US" sz="2400" dirty="0" err="1" smtClean="0"/>
              <a:t>neutrinophysics</a:t>
            </a:r>
            <a:endParaRPr lang="en-US" sz="2400" dirty="0" smtClean="0"/>
          </a:p>
          <a:p>
            <a:r>
              <a:rPr lang="en-US" sz="2400" dirty="0" smtClean="0"/>
              <a:t>Luminosity gains at 400 MeV/u</a:t>
            </a:r>
          </a:p>
          <a:p>
            <a:r>
              <a:rPr lang="en-US" sz="2400" dirty="0" smtClean="0"/>
              <a:t>The High Rigidity Spectrometer for experiments at FRIB@200 </a:t>
            </a:r>
            <a:r>
              <a:rPr lang="en-US" sz="2400" dirty="0"/>
              <a:t>M</a:t>
            </a:r>
            <a:r>
              <a:rPr lang="en-US" sz="2400" dirty="0" smtClean="0"/>
              <a:t>eV/u and @400 MeV/u</a:t>
            </a:r>
          </a:p>
          <a:p>
            <a:r>
              <a:rPr lang="en-US" sz="2400" dirty="0" smtClean="0"/>
              <a:t>Conclusions</a:t>
            </a:r>
          </a:p>
          <a:p>
            <a:endParaRPr lang="en-US" sz="2400" dirty="0" smtClean="0"/>
          </a:p>
          <a:p>
            <a:endParaRPr lang="en-US" sz="2400" dirty="0"/>
          </a:p>
        </p:txBody>
      </p:sp>
    </p:spTree>
    <p:extLst>
      <p:ext uri="{BB962C8B-B14F-4D97-AF65-F5344CB8AC3E}">
        <p14:creationId xmlns:p14="http://schemas.microsoft.com/office/powerpoint/2010/main" val="2609096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ntranet.nscl.msu.edu\files\user\zegers\My Documents\proposals\HRS\PreCDR\short report\figures\files-to-erin\updated\png files\eloss-0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243" y="4937723"/>
            <a:ext cx="2587557" cy="1839343"/>
          </a:xfrm>
          <a:prstGeom prst="rect">
            <a:avLst/>
          </a:prstGeom>
          <a:noFill/>
          <a:ln>
            <a:noFill/>
          </a:ln>
        </p:spPr>
      </p:pic>
      <p:sp>
        <p:nvSpPr>
          <p:cNvPr id="2" name="Title 1"/>
          <p:cNvSpPr>
            <a:spLocks noGrp="1"/>
          </p:cNvSpPr>
          <p:nvPr>
            <p:ph type="title"/>
          </p:nvPr>
        </p:nvSpPr>
        <p:spPr>
          <a:xfrm>
            <a:off x="419100" y="228583"/>
            <a:ext cx="8229600" cy="639762"/>
          </a:xfrm>
        </p:spPr>
        <p:txBody>
          <a:bodyPr>
            <a:normAutofit fontScale="90000"/>
          </a:bodyPr>
          <a:lstStyle/>
          <a:p>
            <a:r>
              <a:rPr lang="en-US" dirty="0" smtClean="0"/>
              <a:t>Luminosity gains with the HRS</a:t>
            </a:r>
            <a:endParaRPr lang="en-US" dirty="0"/>
          </a:p>
        </p:txBody>
      </p:sp>
      <p:sp>
        <p:nvSpPr>
          <p:cNvPr id="3" name="Content Placeholder 2"/>
          <p:cNvSpPr>
            <a:spLocks noGrp="1"/>
          </p:cNvSpPr>
          <p:nvPr>
            <p:ph idx="1"/>
          </p:nvPr>
        </p:nvSpPr>
        <p:spPr>
          <a:xfrm>
            <a:off x="0" y="838200"/>
            <a:ext cx="9067800" cy="2785995"/>
          </a:xfrm>
        </p:spPr>
        <p:txBody>
          <a:bodyPr>
            <a:normAutofit/>
          </a:bodyPr>
          <a:lstStyle/>
          <a:p>
            <a:r>
              <a:rPr lang="en-US" sz="2000" dirty="0"/>
              <a:t>Existing Spectrometers used with fast beams at NSCL are limited to a magnetic rigidity of 4 </a:t>
            </a:r>
            <a:r>
              <a:rPr lang="en-US" sz="2000" dirty="0" smtClean="0"/>
              <a:t>Tm</a:t>
            </a:r>
          </a:p>
          <a:p>
            <a:r>
              <a:rPr lang="en-US" sz="2000" dirty="0" smtClean="0"/>
              <a:t>The </a:t>
            </a:r>
            <a:r>
              <a:rPr lang="en-US" sz="2000" dirty="0"/>
              <a:t>magnetic rigidity of the HRS will enable experiments up to 8 </a:t>
            </a:r>
            <a:r>
              <a:rPr lang="en-US" sz="2000" dirty="0" smtClean="0"/>
              <a:t>Tm, strongly benefiting the FRIB science program at 200 MeV/u and at 400 MeV/u</a:t>
            </a:r>
          </a:p>
          <a:p>
            <a:r>
              <a:rPr lang="en-US" sz="2000" dirty="0" smtClean="0"/>
              <a:t>Gains in luminosity are due to: </a:t>
            </a:r>
          </a:p>
          <a:p>
            <a:pPr lvl="1"/>
            <a:r>
              <a:rPr lang="en-US" sz="1600" dirty="0"/>
              <a:t>Higher RI production yields since beams can be produced and transported at rigidities for which the yield is </a:t>
            </a:r>
            <a:r>
              <a:rPr lang="en-US" sz="1600" dirty="0" smtClean="0"/>
              <a:t>maximal</a:t>
            </a:r>
          </a:p>
          <a:p>
            <a:pPr lvl="1"/>
            <a:r>
              <a:rPr lang="en-US" sz="1600" dirty="0" smtClean="0"/>
              <a:t>The use of thicker reaction targets</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082" y="3429000"/>
            <a:ext cx="3485522" cy="332374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2879981"/>
            <a:ext cx="2992427" cy="23318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3" y="72724"/>
            <a:ext cx="1481331" cy="22555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2773" y="66882"/>
            <a:ext cx="1487427" cy="22555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71454"/>
            <a:ext cx="1484379" cy="23469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4413" y="66882"/>
            <a:ext cx="1481331" cy="231648"/>
          </a:xfrm>
          <a:prstGeom prst="rect">
            <a:avLst/>
          </a:prstGeom>
        </p:spPr>
      </p:pic>
    </p:spTree>
    <p:extLst>
      <p:ext uri="{BB962C8B-B14F-4D97-AF65-F5344CB8AC3E}">
        <p14:creationId xmlns:p14="http://schemas.microsoft.com/office/powerpoint/2010/main" val="2845610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HRS@FRIB – 200 MeV/u</a:t>
            </a:r>
            <a:endParaRPr lang="en-US" dirty="0"/>
          </a:p>
        </p:txBody>
      </p:sp>
      <p:pic>
        <p:nvPicPr>
          <p:cNvPr id="4" name="Content Placeholder 5" descr="\\intranet.nscl.msu.edu\files\user\zegers\My Documents\mass\gain-fission-01.pn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20070" y="1524000"/>
            <a:ext cx="6223930" cy="4215938"/>
          </a:xfrm>
          <a:prstGeom prst="rect">
            <a:avLst/>
          </a:prstGeom>
          <a:noFill/>
          <a:ln>
            <a:noFill/>
          </a:ln>
        </p:spPr>
      </p:pic>
      <p:sp>
        <p:nvSpPr>
          <p:cNvPr id="5" name="TextBox 4"/>
          <p:cNvSpPr txBox="1"/>
          <p:nvPr/>
        </p:nvSpPr>
        <p:spPr>
          <a:xfrm>
            <a:off x="-24685" y="1417638"/>
            <a:ext cx="3124200" cy="5016758"/>
          </a:xfrm>
          <a:prstGeom prst="rect">
            <a:avLst/>
          </a:prstGeom>
          <a:noFill/>
        </p:spPr>
        <p:txBody>
          <a:bodyPr wrap="square" rtlCol="0">
            <a:spAutoFit/>
          </a:bodyPr>
          <a:lstStyle/>
          <a:p>
            <a:pPr marL="165100" indent="-165100">
              <a:buFont typeface="Arial" panose="020B0604020202020204" pitchFamily="34" charset="0"/>
              <a:buChar char="•"/>
            </a:pPr>
            <a:r>
              <a:rPr lang="en-US" sz="2000" dirty="0" smtClean="0">
                <a:solidFill>
                  <a:srgbClr val="064308"/>
                </a:solidFill>
              </a:rPr>
              <a:t>For over 90% of neutron-rich isotopes gain factors of 2-100 are achieved; on average about 10</a:t>
            </a:r>
          </a:p>
          <a:p>
            <a:pPr marL="165100" indent="-165100">
              <a:buFont typeface="Arial" panose="020B0604020202020204" pitchFamily="34" charset="0"/>
              <a:buChar char="•"/>
            </a:pPr>
            <a:r>
              <a:rPr lang="en-US" sz="2000" dirty="0" smtClean="0">
                <a:solidFill>
                  <a:srgbClr val="064308"/>
                </a:solidFill>
              </a:rPr>
              <a:t>For the most asymmetric neutron-rich systems, gain factors are larger than 50</a:t>
            </a:r>
          </a:p>
          <a:p>
            <a:pPr marL="165100" indent="-165100">
              <a:buFont typeface="Arial" panose="020B0604020202020204" pitchFamily="34" charset="0"/>
              <a:buChar char="•"/>
            </a:pPr>
            <a:r>
              <a:rPr lang="en-US" sz="2000" dirty="0" smtClean="0">
                <a:solidFill>
                  <a:srgbClr val="064308"/>
                </a:solidFill>
              </a:rPr>
              <a:t>For nuclei in the path of the astrophysical r-process gain factors are 5-20</a:t>
            </a:r>
          </a:p>
          <a:p>
            <a:pPr marL="165100" indent="-165100">
              <a:buFont typeface="Arial" panose="020B0604020202020204" pitchFamily="34" charset="0"/>
              <a:buChar char="•"/>
            </a:pPr>
            <a:r>
              <a:rPr lang="en-US" sz="2000" dirty="0" smtClean="0">
                <a:solidFill>
                  <a:srgbClr val="064308"/>
                </a:solidFill>
              </a:rPr>
              <a:t>On the proton-rich side gain factors are 1-2, with an average of 1.5</a:t>
            </a:r>
            <a:endParaRPr lang="en-US" sz="2000" dirty="0">
              <a:solidFill>
                <a:srgbClr val="064308"/>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93" y="103093"/>
            <a:ext cx="1481331" cy="2255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773" y="97251"/>
            <a:ext cx="1487427" cy="2255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101823"/>
            <a:ext cx="1484379" cy="23469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4413" y="97251"/>
            <a:ext cx="1481331" cy="231648"/>
          </a:xfrm>
          <a:prstGeom prst="rect">
            <a:avLst/>
          </a:prstGeom>
        </p:spPr>
      </p:pic>
    </p:spTree>
    <p:extLst>
      <p:ext uri="{BB962C8B-B14F-4D97-AF65-F5344CB8AC3E}">
        <p14:creationId xmlns:p14="http://schemas.microsoft.com/office/powerpoint/2010/main" val="2914763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5110" y="3276600"/>
            <a:ext cx="5652950" cy="3548952"/>
          </a:xfrm>
        </p:spPr>
      </p:pic>
      <p:sp>
        <p:nvSpPr>
          <p:cNvPr id="4" name="Title 1"/>
          <p:cNvSpPr>
            <a:spLocks noGrp="1"/>
          </p:cNvSpPr>
          <p:nvPr>
            <p:ph type="title"/>
          </p:nvPr>
        </p:nvSpPr>
        <p:spPr>
          <a:xfrm>
            <a:off x="533400" y="199619"/>
            <a:ext cx="8229600" cy="1143000"/>
          </a:xfrm>
        </p:spPr>
        <p:txBody>
          <a:bodyPr/>
          <a:lstStyle/>
          <a:p>
            <a:r>
              <a:rPr lang="en-US" dirty="0" smtClean="0"/>
              <a:t>HRS@FRIB – 400 MeV/u</a:t>
            </a:r>
            <a:endParaRPr lang="en-US" dirty="0"/>
          </a:p>
        </p:txBody>
      </p:sp>
      <p:sp>
        <p:nvSpPr>
          <p:cNvPr id="6" name="TextBox 5"/>
          <p:cNvSpPr txBox="1"/>
          <p:nvPr/>
        </p:nvSpPr>
        <p:spPr>
          <a:xfrm>
            <a:off x="52753" y="1066800"/>
            <a:ext cx="9091247"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FF0000"/>
                </a:solidFill>
              </a:rPr>
              <a:t>RI beam intensity gains at 400 MeV/u compared to 200 MeV/u range from 2 to 15</a:t>
            </a:r>
          </a:p>
          <a:p>
            <a:pPr marL="342900" indent="-342900">
              <a:buFont typeface="Arial" panose="020B0604020202020204" pitchFamily="34" charset="0"/>
              <a:buChar char="•"/>
            </a:pPr>
            <a:r>
              <a:rPr lang="en-US" sz="2000" dirty="0" smtClean="0">
                <a:solidFill>
                  <a:srgbClr val="FF0000"/>
                </a:solidFill>
              </a:rPr>
              <a:t>An additional gain factor of 3 in luminosity is achieved on average by being able to use thicker reaction targets for experiments </a:t>
            </a:r>
          </a:p>
          <a:p>
            <a:pPr marL="342900" indent="-342900">
              <a:buFont typeface="Arial" panose="020B0604020202020204" pitchFamily="34" charset="0"/>
              <a:buChar char="•"/>
            </a:pPr>
            <a:r>
              <a:rPr lang="en-US" sz="2000" dirty="0" smtClean="0"/>
              <a:t>The gains are highest for the most neutron-rich systems and for isotopes produced by in-flight fission. </a:t>
            </a:r>
          </a:p>
          <a:p>
            <a:pPr marL="342900" indent="-342900">
              <a:buFont typeface="Arial" panose="020B0604020202020204" pitchFamily="34" charset="0"/>
              <a:buChar char="•"/>
            </a:pPr>
            <a:r>
              <a:rPr lang="en-US" sz="2000" dirty="0" smtClean="0"/>
              <a:t>For a large fraction of the nuclear chart, experiments become simpler because the production of charge states by beam passing through detectors and targets reduces at the higher beam energies.</a:t>
            </a:r>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 y="92685"/>
            <a:ext cx="1481331" cy="22555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86843"/>
            <a:ext cx="1487427" cy="22555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5427" y="91415"/>
            <a:ext cx="1484379" cy="2346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1840" y="86843"/>
            <a:ext cx="1481331" cy="231648"/>
          </a:xfrm>
          <a:prstGeom prst="rect">
            <a:avLst/>
          </a:prstGeom>
        </p:spPr>
      </p:pic>
    </p:spTree>
    <p:extLst>
      <p:ext uri="{BB962C8B-B14F-4D97-AF65-F5344CB8AC3E}">
        <p14:creationId xmlns:p14="http://schemas.microsoft.com/office/powerpoint/2010/main" val="3857762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141281"/>
            <a:ext cx="8882163" cy="1055300"/>
          </a:xfrm>
        </p:spPr>
        <p:txBody>
          <a:bodyPr>
            <a:noAutofit/>
          </a:bodyPr>
          <a:lstStyle/>
          <a:p>
            <a:r>
              <a:rPr lang="en-US" sz="2400" dirty="0" smtClean="0">
                <a:solidFill>
                  <a:srgbClr val="FF0000"/>
                </a:solidFill>
              </a:rPr>
              <a:t>Increased beam energies strongly benefit the production rate of rare isotopes from in-flight fission and opportunities for fission research </a:t>
            </a:r>
            <a:endParaRPr lang="en-US" sz="2400" dirty="0">
              <a:solidFill>
                <a:srgbClr val="FF0000"/>
              </a:solidFill>
            </a:endParaRPr>
          </a:p>
        </p:txBody>
      </p:sp>
      <p:sp>
        <p:nvSpPr>
          <p:cNvPr id="3" name="Content Placeholder 2"/>
          <p:cNvSpPr>
            <a:spLocks noGrp="1"/>
          </p:cNvSpPr>
          <p:nvPr>
            <p:ph idx="1"/>
          </p:nvPr>
        </p:nvSpPr>
        <p:spPr>
          <a:xfrm>
            <a:off x="228600" y="1121228"/>
            <a:ext cx="8686800" cy="1600200"/>
          </a:xfrm>
        </p:spPr>
        <p:txBody>
          <a:bodyPr>
            <a:normAutofit/>
          </a:bodyPr>
          <a:lstStyle/>
          <a:p>
            <a:pPr marL="0" indent="0">
              <a:buNone/>
            </a:pPr>
            <a:r>
              <a:rPr lang="en-US" sz="2000" dirty="0" smtClean="0"/>
              <a:t>More strongly forward-peaked fission cone at higher beam energies…</a:t>
            </a:r>
          </a:p>
          <a:p>
            <a:r>
              <a:rPr lang="en-US" sz="2000" dirty="0" smtClean="0"/>
              <a:t>…increases the transmission of rare isotopes to the experimental stations</a:t>
            </a:r>
          </a:p>
          <a:p>
            <a:r>
              <a:rPr lang="en-US" sz="2000" dirty="0" smtClean="0"/>
              <a:t>…will enhance opportunities for many-body structure, astrophysical and application driven (</a:t>
            </a:r>
            <a:r>
              <a:rPr lang="en-US" sz="2000" dirty="0"/>
              <a:t>nuclear energy, defense, and homeland </a:t>
            </a:r>
            <a:r>
              <a:rPr lang="en-US" sz="2000" dirty="0" smtClean="0"/>
              <a:t>security) research </a:t>
            </a:r>
          </a:p>
          <a:p>
            <a:endParaRPr lang="en-US" sz="2000" dirty="0" smtClean="0"/>
          </a:p>
          <a:p>
            <a:endParaRPr lang="en-US" sz="2000" dirty="0" smtClean="0"/>
          </a:p>
          <a:p>
            <a:endParaRPr lang="en-US" sz="2000" dirty="0"/>
          </a:p>
        </p:txBody>
      </p:sp>
      <p:pic>
        <p:nvPicPr>
          <p:cNvPr id="6" name="Picture 5"/>
          <p:cNvPicPr>
            <a:picLocks noChangeAspect="1"/>
          </p:cNvPicPr>
          <p:nvPr/>
        </p:nvPicPr>
        <p:blipFill>
          <a:blip r:embed="rId2"/>
          <a:srcRect t="1952"/>
          <a:stretch>
            <a:fillRect/>
          </a:stretch>
        </p:blipFill>
        <p:spPr>
          <a:xfrm>
            <a:off x="228600" y="2926459"/>
            <a:ext cx="3195174" cy="1721134"/>
          </a:xfrm>
          <a:prstGeom prst="rect">
            <a:avLst/>
          </a:prstGeom>
        </p:spPr>
      </p:pic>
      <p:pic>
        <p:nvPicPr>
          <p:cNvPr id="7" name="Picture 6"/>
          <p:cNvPicPr>
            <a:picLocks noChangeAspect="1"/>
          </p:cNvPicPr>
          <p:nvPr/>
        </p:nvPicPr>
        <p:blipFill>
          <a:blip r:embed="rId3"/>
          <a:srcRect t="1562"/>
          <a:stretch>
            <a:fillRect/>
          </a:stretch>
        </p:blipFill>
        <p:spPr>
          <a:xfrm>
            <a:off x="228600" y="4672233"/>
            <a:ext cx="3195174" cy="1728567"/>
          </a:xfrm>
          <a:prstGeom prst="rect">
            <a:avLst/>
          </a:prstGeom>
        </p:spPr>
      </p:pic>
      <p:cxnSp>
        <p:nvCxnSpPr>
          <p:cNvPr id="12" name="Straight Connector 11"/>
          <p:cNvCxnSpPr/>
          <p:nvPr/>
        </p:nvCxnSpPr>
        <p:spPr>
          <a:xfrm>
            <a:off x="838200" y="2926459"/>
            <a:ext cx="0" cy="34192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95600" y="2926459"/>
            <a:ext cx="0" cy="34192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0200" y="3212209"/>
            <a:ext cx="3093574"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0200" y="4298059"/>
            <a:ext cx="3093574"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32377" y="4964809"/>
            <a:ext cx="3093574"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13509" y="6059368"/>
            <a:ext cx="3093574"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362200" y="6324600"/>
            <a:ext cx="894797" cy="307777"/>
          </a:xfrm>
          <a:prstGeom prst="rect">
            <a:avLst/>
          </a:prstGeom>
          <a:noFill/>
        </p:spPr>
        <p:txBody>
          <a:bodyPr wrap="none" rtlCol="0">
            <a:spAutoFit/>
          </a:bodyPr>
          <a:lstStyle/>
          <a:p>
            <a:r>
              <a:rPr lang="en-US" sz="1400" dirty="0" smtClean="0"/>
              <a:t>+40 </a:t>
            </a:r>
            <a:r>
              <a:rPr lang="en-US" sz="1400" dirty="0" err="1" smtClean="0"/>
              <a:t>mrad</a:t>
            </a:r>
            <a:endParaRPr lang="en-US" sz="1400" dirty="0"/>
          </a:p>
        </p:txBody>
      </p:sp>
      <p:sp>
        <p:nvSpPr>
          <p:cNvPr id="25" name="TextBox 24"/>
          <p:cNvSpPr txBox="1"/>
          <p:nvPr/>
        </p:nvSpPr>
        <p:spPr>
          <a:xfrm>
            <a:off x="409993" y="6323704"/>
            <a:ext cx="848309" cy="307777"/>
          </a:xfrm>
          <a:prstGeom prst="rect">
            <a:avLst/>
          </a:prstGeom>
          <a:noFill/>
        </p:spPr>
        <p:txBody>
          <a:bodyPr wrap="none" rtlCol="0">
            <a:spAutoFit/>
          </a:bodyPr>
          <a:lstStyle/>
          <a:p>
            <a:r>
              <a:rPr lang="en-US" sz="1400" dirty="0"/>
              <a:t>-</a:t>
            </a:r>
            <a:r>
              <a:rPr lang="en-US" sz="1400" dirty="0" smtClean="0"/>
              <a:t>40 </a:t>
            </a:r>
            <a:r>
              <a:rPr lang="en-US" sz="1400" dirty="0" err="1" smtClean="0"/>
              <a:t>mrad</a:t>
            </a:r>
            <a:endParaRPr lang="en-US" sz="1400" dirty="0"/>
          </a:p>
        </p:txBody>
      </p:sp>
      <p:sp>
        <p:nvSpPr>
          <p:cNvPr id="26" name="TextBox 25"/>
          <p:cNvSpPr txBox="1"/>
          <p:nvPr/>
        </p:nvSpPr>
        <p:spPr>
          <a:xfrm rot="5400000">
            <a:off x="3135490" y="5822757"/>
            <a:ext cx="894797" cy="307777"/>
          </a:xfrm>
          <a:prstGeom prst="rect">
            <a:avLst/>
          </a:prstGeom>
          <a:noFill/>
        </p:spPr>
        <p:txBody>
          <a:bodyPr wrap="none" rtlCol="0">
            <a:spAutoFit/>
          </a:bodyPr>
          <a:lstStyle/>
          <a:p>
            <a:r>
              <a:rPr lang="en-US" sz="1400" dirty="0" smtClean="0"/>
              <a:t>+40 </a:t>
            </a:r>
            <a:r>
              <a:rPr lang="en-US" sz="1400" dirty="0" err="1" smtClean="0"/>
              <a:t>mrad</a:t>
            </a:r>
            <a:endParaRPr lang="en-US" sz="1400" dirty="0"/>
          </a:p>
        </p:txBody>
      </p:sp>
      <p:sp>
        <p:nvSpPr>
          <p:cNvPr id="27" name="TextBox 26"/>
          <p:cNvSpPr txBox="1"/>
          <p:nvPr/>
        </p:nvSpPr>
        <p:spPr>
          <a:xfrm rot="5400000">
            <a:off x="3153508" y="4933768"/>
            <a:ext cx="848309" cy="307777"/>
          </a:xfrm>
          <a:prstGeom prst="rect">
            <a:avLst/>
          </a:prstGeom>
          <a:noFill/>
        </p:spPr>
        <p:txBody>
          <a:bodyPr wrap="none" rtlCol="0">
            <a:spAutoFit/>
          </a:bodyPr>
          <a:lstStyle/>
          <a:p>
            <a:r>
              <a:rPr lang="en-US" sz="1400" dirty="0"/>
              <a:t>-</a:t>
            </a:r>
            <a:r>
              <a:rPr lang="en-US" sz="1400" dirty="0" smtClean="0"/>
              <a:t>40 </a:t>
            </a:r>
            <a:r>
              <a:rPr lang="en-US" sz="1400" dirty="0" err="1" smtClean="0"/>
              <a:t>mrad</a:t>
            </a:r>
            <a:endParaRPr lang="en-US" sz="1400" dirty="0"/>
          </a:p>
        </p:txBody>
      </p:sp>
      <p:sp>
        <p:nvSpPr>
          <p:cNvPr id="28" name="TextBox 27"/>
          <p:cNvSpPr txBox="1"/>
          <p:nvPr/>
        </p:nvSpPr>
        <p:spPr>
          <a:xfrm rot="5400000">
            <a:off x="3114799" y="4043565"/>
            <a:ext cx="894797" cy="307777"/>
          </a:xfrm>
          <a:prstGeom prst="rect">
            <a:avLst/>
          </a:prstGeom>
          <a:noFill/>
        </p:spPr>
        <p:txBody>
          <a:bodyPr wrap="none" rtlCol="0">
            <a:spAutoFit/>
          </a:bodyPr>
          <a:lstStyle/>
          <a:p>
            <a:r>
              <a:rPr lang="en-US" sz="1400" dirty="0" smtClean="0"/>
              <a:t>+40 </a:t>
            </a:r>
            <a:r>
              <a:rPr lang="en-US" sz="1400" dirty="0" err="1" smtClean="0"/>
              <a:t>mrad</a:t>
            </a:r>
            <a:endParaRPr lang="en-US" sz="1400" dirty="0"/>
          </a:p>
        </p:txBody>
      </p:sp>
      <p:sp>
        <p:nvSpPr>
          <p:cNvPr id="29" name="TextBox 28"/>
          <p:cNvSpPr txBox="1"/>
          <p:nvPr/>
        </p:nvSpPr>
        <p:spPr>
          <a:xfrm rot="5400000">
            <a:off x="3132817" y="3154576"/>
            <a:ext cx="848309" cy="307777"/>
          </a:xfrm>
          <a:prstGeom prst="rect">
            <a:avLst/>
          </a:prstGeom>
          <a:noFill/>
        </p:spPr>
        <p:txBody>
          <a:bodyPr wrap="none" rtlCol="0">
            <a:spAutoFit/>
          </a:bodyPr>
          <a:lstStyle/>
          <a:p>
            <a:r>
              <a:rPr lang="en-US" sz="1400" dirty="0"/>
              <a:t>-</a:t>
            </a:r>
            <a:r>
              <a:rPr lang="en-US" sz="1400" dirty="0" smtClean="0"/>
              <a:t>40 </a:t>
            </a:r>
            <a:r>
              <a:rPr lang="en-US" sz="1400" dirty="0" err="1" smtClean="0"/>
              <a:t>mrad</a:t>
            </a:r>
            <a:endParaRPr lang="en-US" sz="1400" dirty="0"/>
          </a:p>
        </p:txBody>
      </p:sp>
      <p:sp>
        <p:nvSpPr>
          <p:cNvPr id="30" name="TextBox 29"/>
          <p:cNvSpPr txBox="1"/>
          <p:nvPr/>
        </p:nvSpPr>
        <p:spPr>
          <a:xfrm>
            <a:off x="1053831" y="2600695"/>
            <a:ext cx="1704313" cy="369332"/>
          </a:xfrm>
          <a:prstGeom prst="rect">
            <a:avLst/>
          </a:prstGeom>
          <a:noFill/>
        </p:spPr>
        <p:txBody>
          <a:bodyPr wrap="none" rtlCol="0">
            <a:spAutoFit/>
          </a:bodyPr>
          <a:lstStyle/>
          <a:p>
            <a:r>
              <a:rPr lang="en-US" dirty="0" smtClean="0">
                <a:solidFill>
                  <a:srgbClr val="FF0000"/>
                </a:solidFill>
              </a:rPr>
              <a:t>FRIB 200 MeV/u</a:t>
            </a:r>
            <a:endParaRPr lang="en-US" dirty="0">
              <a:solidFill>
                <a:srgbClr val="FF0000"/>
              </a:solidFill>
            </a:endParaRPr>
          </a:p>
        </p:txBody>
      </p:sp>
      <p:sp>
        <p:nvSpPr>
          <p:cNvPr id="31" name="TextBox 30"/>
          <p:cNvSpPr txBox="1"/>
          <p:nvPr/>
        </p:nvSpPr>
        <p:spPr>
          <a:xfrm>
            <a:off x="1024830" y="6515429"/>
            <a:ext cx="1704313" cy="369332"/>
          </a:xfrm>
          <a:prstGeom prst="rect">
            <a:avLst/>
          </a:prstGeom>
          <a:noFill/>
        </p:spPr>
        <p:txBody>
          <a:bodyPr wrap="none" rtlCol="0">
            <a:spAutoFit/>
          </a:bodyPr>
          <a:lstStyle/>
          <a:p>
            <a:r>
              <a:rPr lang="en-US" dirty="0" smtClean="0">
                <a:solidFill>
                  <a:srgbClr val="FF0000"/>
                </a:solidFill>
              </a:rPr>
              <a:t>FRIB 400 MeV/u</a:t>
            </a:r>
            <a:endParaRPr lang="en-US" dirty="0">
              <a:solidFill>
                <a:srgbClr val="FF0000"/>
              </a:solidFill>
            </a:endParaRPr>
          </a:p>
        </p:txBody>
      </p:sp>
      <p:sp>
        <p:nvSpPr>
          <p:cNvPr id="8" name="TextBox 7"/>
          <p:cNvSpPr txBox="1"/>
          <p:nvPr/>
        </p:nvSpPr>
        <p:spPr>
          <a:xfrm>
            <a:off x="3716440" y="2808982"/>
            <a:ext cx="5351360" cy="1323439"/>
          </a:xfrm>
          <a:prstGeom prst="rect">
            <a:avLst/>
          </a:prstGeom>
          <a:noFill/>
        </p:spPr>
        <p:txBody>
          <a:bodyPr wrap="square" rtlCol="0">
            <a:spAutoFit/>
          </a:bodyPr>
          <a:lstStyle/>
          <a:p>
            <a:pPr algn="just"/>
            <a:r>
              <a:rPr lang="en-US" sz="1600" dirty="0" smtClean="0"/>
              <a:t>More forward-peaked fission cone allows for the more efficient coincident detection of both fission fragments in the HRS. In combination with coincident neutron and gamma detection, it will provide detailed information to test models and provide necessary data for applications</a:t>
            </a:r>
            <a:endParaRPr lang="en-US" sz="1600" dirty="0"/>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81" y="54428"/>
            <a:ext cx="1481331" cy="225552"/>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4960" y="66040"/>
            <a:ext cx="1481331" cy="231648"/>
          </a:xfrm>
          <a:prstGeom prst="rect">
            <a:avLst/>
          </a:prstGeom>
        </p:spPr>
      </p:pic>
      <p:pic>
        <p:nvPicPr>
          <p:cNvPr id="34" name="Picture 33" descr="\\intranet.nscl.msu.edu\files\user\zegers\My Documents\proposals\HRS\proposal2\fission\images\figure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0861" y="4126884"/>
            <a:ext cx="2736846" cy="1589440"/>
          </a:xfrm>
          <a:prstGeom prst="rect">
            <a:avLst/>
          </a:prstGeom>
          <a:noFill/>
          <a:ln>
            <a:noFill/>
          </a:ln>
        </p:spPr>
      </p:pic>
      <p:pic>
        <p:nvPicPr>
          <p:cNvPr id="5" name="Picture 4" descr="\\intranet.nscl.msu.edu\files\user\zegers\My Documents\proposals\HRS\proposal2\fission\images\figure3.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3080" y="4677313"/>
            <a:ext cx="3474720" cy="2017062"/>
          </a:xfrm>
          <a:prstGeom prst="rect">
            <a:avLst/>
          </a:prstGeom>
          <a:noFill/>
          <a:ln>
            <a:noFill/>
          </a:ln>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6291" y="54722"/>
            <a:ext cx="1487427" cy="225552"/>
          </a:xfrm>
          <a:prstGeom prst="rect">
            <a:avLst/>
          </a:prstGeom>
        </p:spPr>
      </p:pic>
    </p:spTree>
    <p:extLst>
      <p:ext uri="{BB962C8B-B14F-4D97-AF65-F5344CB8AC3E}">
        <p14:creationId xmlns:p14="http://schemas.microsoft.com/office/powerpoint/2010/main" val="2049399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228600" y="1295400"/>
            <a:ext cx="8763000" cy="5181600"/>
          </a:xfrm>
        </p:spPr>
        <p:txBody>
          <a:bodyPr>
            <a:normAutofit/>
          </a:bodyPr>
          <a:lstStyle/>
          <a:p>
            <a:r>
              <a:rPr lang="en-US" sz="2400" dirty="0" smtClean="0">
                <a:solidFill>
                  <a:srgbClr val="FF0000"/>
                </a:solidFill>
              </a:rPr>
              <a:t>An upgrade of FRIB that allows the delivery of RI beams of up to ~500 MeV/u instead of up to ~250 MeV/u expands the scientific opportunities at FRIB and enables a stronger connection to the medium-energy and high-energy nuclear subfields</a:t>
            </a:r>
          </a:p>
          <a:p>
            <a:r>
              <a:rPr lang="en-US" sz="2400" dirty="0" smtClean="0">
                <a:solidFill>
                  <a:schemeClr val="tx2"/>
                </a:solidFill>
              </a:rPr>
              <a:t>The increased beam energies of FRIB@400MeV/u increases the yield of rare isotopes for all experiments and the luminosity for (reaction) experiments with fast beams in particular due to the use of thick reaction targets</a:t>
            </a:r>
          </a:p>
          <a:p>
            <a:r>
              <a:rPr lang="en-US" sz="2400" dirty="0" smtClean="0">
                <a:solidFill>
                  <a:srgbClr val="00B050"/>
                </a:solidFill>
              </a:rPr>
              <a:t>The High Rigidity Spectrometer provides an outstanding environment for performing (reaction) studies for FRIB@200 MeV/u and FRIB@400 MeV/u by providing the necessary bending capability of 8 Tm and the environment to accommodate the diverse program envisioned by the user community</a:t>
            </a:r>
            <a:endParaRPr lang="en-US" sz="2000" dirty="0" smtClean="0">
              <a:solidFill>
                <a:srgbClr val="00B050"/>
              </a:solidFill>
            </a:endParaRPr>
          </a:p>
        </p:txBody>
      </p:sp>
    </p:spTree>
    <p:extLst>
      <p:ext uri="{BB962C8B-B14F-4D97-AF65-F5344CB8AC3E}">
        <p14:creationId xmlns:p14="http://schemas.microsoft.com/office/powerpoint/2010/main" val="3523662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458200" cy="1143000"/>
          </a:xfrm>
        </p:spPr>
        <p:txBody>
          <a:bodyPr>
            <a:normAutofit fontScale="90000"/>
          </a:bodyPr>
          <a:lstStyle/>
          <a:p>
            <a:r>
              <a:rPr lang="en-US" dirty="0" smtClean="0"/>
              <a:t>FRIB@400 MeV/u – what does it mean?</a:t>
            </a:r>
            <a:endParaRPr lang="en-US" dirty="0"/>
          </a:p>
        </p:txBody>
      </p:sp>
      <p:sp>
        <p:nvSpPr>
          <p:cNvPr id="3" name="Content Placeholder 2"/>
          <p:cNvSpPr>
            <a:spLocks noGrp="1"/>
          </p:cNvSpPr>
          <p:nvPr>
            <p:ph idx="1"/>
          </p:nvPr>
        </p:nvSpPr>
        <p:spPr>
          <a:xfrm>
            <a:off x="342900" y="1447800"/>
            <a:ext cx="8229600" cy="1905000"/>
          </a:xfrm>
        </p:spPr>
        <p:txBody>
          <a:bodyPr/>
          <a:lstStyle/>
          <a:p>
            <a:r>
              <a:rPr lang="en-US" dirty="0" smtClean="0"/>
              <a:t>Primary beams of up to ~540 MeV/u</a:t>
            </a:r>
          </a:p>
          <a:p>
            <a:r>
              <a:rPr lang="en-US" dirty="0" smtClean="0"/>
              <a:t>Secondary beams of up to ~500 MeV/u</a:t>
            </a:r>
            <a:endParaRPr lang="en-US" dirty="0"/>
          </a:p>
        </p:txBody>
      </p:sp>
      <p:graphicFrame>
        <p:nvGraphicFramePr>
          <p:cNvPr id="4" name="Content Placeholder 5"/>
          <p:cNvGraphicFramePr>
            <a:graphicFrameLocks/>
          </p:cNvGraphicFramePr>
          <p:nvPr>
            <p:extLst>
              <p:ext uri="{D42A27DB-BD31-4B8C-83A1-F6EECF244321}">
                <p14:modId xmlns:p14="http://schemas.microsoft.com/office/powerpoint/2010/main" val="3741037090"/>
              </p:ext>
            </p:extLst>
          </p:nvPr>
        </p:nvGraphicFramePr>
        <p:xfrm>
          <a:off x="126729" y="2743200"/>
          <a:ext cx="8661401" cy="2595880"/>
        </p:xfrm>
        <a:graphic>
          <a:graphicData uri="http://schemas.openxmlformats.org/drawingml/2006/table">
            <a:tbl>
              <a:tblPr firstRow="1" bandRow="1">
                <a:tableStyleId>{00A15C55-8517-42AA-B614-E9B94910E393}</a:tableStyleId>
              </a:tblPr>
              <a:tblGrid>
                <a:gridCol w="1498600">
                  <a:extLst>
                    <a:ext uri="{9D8B030D-6E8A-4147-A177-3AD203B41FA5}">
                      <a16:colId xmlns:a16="http://schemas.microsoft.com/office/drawing/2014/main" xmlns="" val="20000"/>
                    </a:ext>
                  </a:extLst>
                </a:gridCol>
                <a:gridCol w="1600200">
                  <a:extLst>
                    <a:ext uri="{9D8B030D-6E8A-4147-A177-3AD203B41FA5}">
                      <a16:colId xmlns:a16="http://schemas.microsoft.com/office/drawing/2014/main" xmlns="" val="20001"/>
                    </a:ext>
                  </a:extLst>
                </a:gridCol>
                <a:gridCol w="2628900">
                  <a:extLst>
                    <a:ext uri="{9D8B030D-6E8A-4147-A177-3AD203B41FA5}">
                      <a16:colId xmlns:a16="http://schemas.microsoft.com/office/drawing/2014/main" xmlns="" val="20002"/>
                    </a:ext>
                  </a:extLst>
                </a:gridCol>
                <a:gridCol w="2933701">
                  <a:extLst>
                    <a:ext uri="{9D8B030D-6E8A-4147-A177-3AD203B41FA5}">
                      <a16:colId xmlns:a16="http://schemas.microsoft.com/office/drawing/2014/main" xmlns="" val="20003"/>
                    </a:ext>
                  </a:extLst>
                </a:gridCol>
              </a:tblGrid>
              <a:tr h="370840">
                <a:tc>
                  <a:txBody>
                    <a:bodyPr/>
                    <a:lstStyle/>
                    <a:p>
                      <a:r>
                        <a:rPr lang="en-US" dirty="0"/>
                        <a:t>Ion species </a:t>
                      </a:r>
                    </a:p>
                  </a:txBody>
                  <a:tcPr/>
                </a:tc>
                <a:tc>
                  <a:txBody>
                    <a:bodyPr/>
                    <a:lstStyle/>
                    <a:p>
                      <a:r>
                        <a:rPr lang="en-US" dirty="0"/>
                        <a:t>Charge state </a:t>
                      </a:r>
                    </a:p>
                  </a:txBody>
                  <a:tcPr/>
                </a:tc>
                <a:tc>
                  <a:txBody>
                    <a:bodyPr/>
                    <a:lstStyle/>
                    <a:p>
                      <a:r>
                        <a:rPr lang="en-US" dirty="0"/>
                        <a:t>Energy (MeV/u), </a:t>
                      </a:r>
                      <a:r>
                        <a:rPr lang="en-US" baseline="0" dirty="0"/>
                        <a:t> FRIB</a:t>
                      </a:r>
                      <a:endParaRPr lang="en-US" dirty="0"/>
                    </a:p>
                  </a:txBody>
                  <a:tcPr/>
                </a:tc>
                <a:tc>
                  <a:txBody>
                    <a:bodyPr/>
                    <a:lstStyle/>
                    <a:p>
                      <a:r>
                        <a:rPr lang="en-US" dirty="0"/>
                        <a:t>Energy (MeV/u), FRIB-U</a:t>
                      </a:r>
                    </a:p>
                  </a:txBody>
                  <a:tcPr/>
                </a:tc>
                <a:extLst>
                  <a:ext uri="{0D108BD9-81ED-4DB2-BD59-A6C34878D82A}">
                    <a16:rowId xmlns:a16="http://schemas.microsoft.com/office/drawing/2014/main" xmlns="" val="10000"/>
                  </a:ext>
                </a:extLst>
              </a:tr>
              <a:tr h="370840">
                <a:tc>
                  <a:txBody>
                    <a:bodyPr/>
                    <a:lstStyle/>
                    <a:p>
                      <a:r>
                        <a:rPr lang="en-US" baseline="30000" dirty="0"/>
                        <a:t>40</a:t>
                      </a:r>
                      <a:r>
                        <a:rPr lang="en-US" dirty="0"/>
                        <a:t>Ar</a:t>
                      </a:r>
                    </a:p>
                  </a:txBody>
                  <a:tcPr/>
                </a:tc>
                <a:tc>
                  <a:txBody>
                    <a:bodyPr/>
                    <a:lstStyle/>
                    <a:p>
                      <a:pPr algn="ctr"/>
                      <a:r>
                        <a:rPr lang="en-US" dirty="0"/>
                        <a:t>18</a:t>
                      </a:r>
                    </a:p>
                  </a:txBody>
                  <a:tcPr/>
                </a:tc>
                <a:tc>
                  <a:txBody>
                    <a:bodyPr/>
                    <a:lstStyle/>
                    <a:p>
                      <a:pPr algn="ctr"/>
                      <a:r>
                        <a:rPr lang="en-US" dirty="0"/>
                        <a:t>320</a:t>
                      </a:r>
                    </a:p>
                  </a:txBody>
                  <a:tcPr/>
                </a:tc>
                <a:tc>
                  <a:txBody>
                    <a:bodyPr/>
                    <a:lstStyle/>
                    <a:p>
                      <a:pPr algn="ctr"/>
                      <a:r>
                        <a:rPr lang="en-US" dirty="0"/>
                        <a:t>540</a:t>
                      </a:r>
                    </a:p>
                  </a:txBody>
                  <a:tcPr/>
                </a:tc>
                <a:extLst>
                  <a:ext uri="{0D108BD9-81ED-4DB2-BD59-A6C34878D82A}">
                    <a16:rowId xmlns:a16="http://schemas.microsoft.com/office/drawing/2014/main" xmlns="" val="10001"/>
                  </a:ext>
                </a:extLst>
              </a:tr>
              <a:tr h="370840">
                <a:tc>
                  <a:txBody>
                    <a:bodyPr/>
                    <a:lstStyle/>
                    <a:p>
                      <a:r>
                        <a:rPr lang="en-US" baseline="30000" dirty="0"/>
                        <a:t>48</a:t>
                      </a:r>
                      <a:r>
                        <a:rPr lang="en-US" dirty="0"/>
                        <a:t>Ca</a:t>
                      </a:r>
                    </a:p>
                  </a:txBody>
                  <a:tcPr/>
                </a:tc>
                <a:tc>
                  <a:txBody>
                    <a:bodyPr/>
                    <a:lstStyle/>
                    <a:p>
                      <a:pPr algn="ctr"/>
                      <a:r>
                        <a:rPr lang="en-US" dirty="0"/>
                        <a:t>20</a:t>
                      </a:r>
                    </a:p>
                  </a:txBody>
                  <a:tcPr/>
                </a:tc>
                <a:tc>
                  <a:txBody>
                    <a:bodyPr/>
                    <a:lstStyle/>
                    <a:p>
                      <a:pPr algn="ctr"/>
                      <a:r>
                        <a:rPr lang="en-US" dirty="0"/>
                        <a:t>264</a:t>
                      </a:r>
                    </a:p>
                  </a:txBody>
                  <a:tcPr/>
                </a:tc>
                <a:tc>
                  <a:txBody>
                    <a:bodyPr/>
                    <a:lstStyle/>
                    <a:p>
                      <a:pPr algn="ctr"/>
                      <a:r>
                        <a:rPr lang="en-US" dirty="0"/>
                        <a:t>508</a:t>
                      </a:r>
                    </a:p>
                  </a:txBody>
                  <a:tcPr/>
                </a:tc>
                <a:extLst>
                  <a:ext uri="{0D108BD9-81ED-4DB2-BD59-A6C34878D82A}">
                    <a16:rowId xmlns:a16="http://schemas.microsoft.com/office/drawing/2014/main" xmlns="" val="10002"/>
                  </a:ext>
                </a:extLst>
              </a:tr>
              <a:tr h="370840">
                <a:tc>
                  <a:txBody>
                    <a:bodyPr/>
                    <a:lstStyle/>
                    <a:p>
                      <a:r>
                        <a:rPr lang="en-US" baseline="30000" dirty="0"/>
                        <a:t>86</a:t>
                      </a:r>
                      <a:r>
                        <a:rPr lang="en-US" dirty="0"/>
                        <a:t>Kr</a:t>
                      </a:r>
                    </a:p>
                  </a:txBody>
                  <a:tcPr/>
                </a:tc>
                <a:tc>
                  <a:txBody>
                    <a:bodyPr/>
                    <a:lstStyle/>
                    <a:p>
                      <a:pPr algn="ctr"/>
                      <a:r>
                        <a:rPr lang="en-US" dirty="0"/>
                        <a:t>35</a:t>
                      </a:r>
                    </a:p>
                  </a:txBody>
                  <a:tcPr/>
                </a:tc>
                <a:tc>
                  <a:txBody>
                    <a:bodyPr/>
                    <a:lstStyle/>
                    <a:p>
                      <a:pPr algn="ctr"/>
                      <a:r>
                        <a:rPr lang="en-US" dirty="0"/>
                        <a:t>257</a:t>
                      </a:r>
                    </a:p>
                  </a:txBody>
                  <a:tcPr/>
                </a:tc>
                <a:tc>
                  <a:txBody>
                    <a:bodyPr/>
                    <a:lstStyle/>
                    <a:p>
                      <a:pPr algn="ctr"/>
                      <a:r>
                        <a:rPr lang="en-US" dirty="0"/>
                        <a:t>497</a:t>
                      </a:r>
                    </a:p>
                  </a:txBody>
                  <a:tcPr/>
                </a:tc>
                <a:extLst>
                  <a:ext uri="{0D108BD9-81ED-4DB2-BD59-A6C34878D82A}">
                    <a16:rowId xmlns:a16="http://schemas.microsoft.com/office/drawing/2014/main" xmlns="" val="10003"/>
                  </a:ext>
                </a:extLst>
              </a:tr>
              <a:tr h="370840">
                <a:tc>
                  <a:txBody>
                    <a:bodyPr/>
                    <a:lstStyle/>
                    <a:p>
                      <a:r>
                        <a:rPr lang="en-US" baseline="30000" dirty="0"/>
                        <a:t>124</a:t>
                      </a:r>
                      <a:r>
                        <a:rPr lang="en-US" dirty="0"/>
                        <a:t>Sn</a:t>
                      </a:r>
                    </a:p>
                  </a:txBody>
                  <a:tcPr/>
                </a:tc>
                <a:tc>
                  <a:txBody>
                    <a:bodyPr/>
                    <a:lstStyle/>
                    <a:p>
                      <a:pPr algn="ctr"/>
                      <a:r>
                        <a:rPr lang="en-US" dirty="0"/>
                        <a:t>47</a:t>
                      </a:r>
                    </a:p>
                  </a:txBody>
                  <a:tcPr/>
                </a:tc>
                <a:tc>
                  <a:txBody>
                    <a:bodyPr/>
                    <a:lstStyle/>
                    <a:p>
                      <a:pPr algn="ctr"/>
                      <a:r>
                        <a:rPr lang="en-US" dirty="0"/>
                        <a:t>235</a:t>
                      </a:r>
                    </a:p>
                  </a:txBody>
                  <a:tcPr/>
                </a:tc>
                <a:tc>
                  <a:txBody>
                    <a:bodyPr/>
                    <a:lstStyle/>
                    <a:p>
                      <a:pPr algn="ctr"/>
                      <a:r>
                        <a:rPr lang="en-US" dirty="0"/>
                        <a:t>464</a:t>
                      </a:r>
                    </a:p>
                  </a:txBody>
                  <a:tcPr/>
                </a:tc>
                <a:extLst>
                  <a:ext uri="{0D108BD9-81ED-4DB2-BD59-A6C34878D82A}">
                    <a16:rowId xmlns:a16="http://schemas.microsoft.com/office/drawing/2014/main" xmlns="" val="10004"/>
                  </a:ext>
                </a:extLst>
              </a:tr>
              <a:tr h="370840">
                <a:tc>
                  <a:txBody>
                    <a:bodyPr/>
                    <a:lstStyle/>
                    <a:p>
                      <a:r>
                        <a:rPr lang="en-US" baseline="30000" dirty="0"/>
                        <a:t>198</a:t>
                      </a:r>
                      <a:r>
                        <a:rPr lang="en-US" dirty="0"/>
                        <a:t>Au</a:t>
                      </a:r>
                    </a:p>
                  </a:txBody>
                  <a:tcPr/>
                </a:tc>
                <a:tc>
                  <a:txBody>
                    <a:bodyPr/>
                    <a:lstStyle/>
                    <a:p>
                      <a:pPr algn="ctr"/>
                      <a:r>
                        <a:rPr lang="en-US" dirty="0"/>
                        <a:t>68</a:t>
                      </a:r>
                    </a:p>
                  </a:txBody>
                  <a:tcPr/>
                </a:tc>
                <a:tc>
                  <a:txBody>
                    <a:bodyPr/>
                    <a:lstStyle/>
                    <a:p>
                      <a:pPr algn="ctr"/>
                      <a:r>
                        <a:rPr lang="en-US" dirty="0"/>
                        <a:t>210</a:t>
                      </a:r>
                    </a:p>
                  </a:txBody>
                  <a:tcPr/>
                </a:tc>
                <a:tc>
                  <a:txBody>
                    <a:bodyPr/>
                    <a:lstStyle/>
                    <a:p>
                      <a:pPr algn="ctr"/>
                      <a:r>
                        <a:rPr lang="en-US" dirty="0"/>
                        <a:t>421</a:t>
                      </a:r>
                    </a:p>
                  </a:txBody>
                  <a:tcPr/>
                </a:tc>
                <a:extLst>
                  <a:ext uri="{0D108BD9-81ED-4DB2-BD59-A6C34878D82A}">
                    <a16:rowId xmlns:a16="http://schemas.microsoft.com/office/drawing/2014/main" xmlns="" val="10005"/>
                  </a:ext>
                </a:extLst>
              </a:tr>
              <a:tr h="370840">
                <a:tc>
                  <a:txBody>
                    <a:bodyPr/>
                    <a:lstStyle/>
                    <a:p>
                      <a:r>
                        <a:rPr lang="en-US" baseline="30000" dirty="0"/>
                        <a:t>238</a:t>
                      </a:r>
                      <a:r>
                        <a:rPr lang="en-US" dirty="0"/>
                        <a:t>U</a:t>
                      </a:r>
                    </a:p>
                  </a:txBody>
                  <a:tcPr/>
                </a:tc>
                <a:tc>
                  <a:txBody>
                    <a:bodyPr/>
                    <a:lstStyle/>
                    <a:p>
                      <a:pPr algn="ctr"/>
                      <a:r>
                        <a:rPr lang="en-US" dirty="0"/>
                        <a:t>78</a:t>
                      </a:r>
                    </a:p>
                  </a:txBody>
                  <a:tcPr/>
                </a:tc>
                <a:tc>
                  <a:txBody>
                    <a:bodyPr/>
                    <a:lstStyle/>
                    <a:p>
                      <a:pPr algn="ctr"/>
                      <a:r>
                        <a:rPr lang="en-US" dirty="0"/>
                        <a:t>200</a:t>
                      </a:r>
                    </a:p>
                  </a:txBody>
                  <a:tcPr/>
                </a:tc>
                <a:tc>
                  <a:txBody>
                    <a:bodyPr/>
                    <a:lstStyle/>
                    <a:p>
                      <a:pPr algn="ctr"/>
                      <a:r>
                        <a:rPr lang="en-US" dirty="0"/>
                        <a:t>403</a:t>
                      </a: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298188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1143000"/>
          </a:xfrm>
        </p:spPr>
        <p:txBody>
          <a:bodyPr>
            <a:noAutofit/>
          </a:bodyPr>
          <a:lstStyle/>
          <a:p>
            <a:r>
              <a:rPr lang="en-US" sz="2800" dirty="0" smtClean="0"/>
              <a:t>Reaction studies with rare-isotope beams in excess of 250 MeV/u address the major scientific questions posed by the community and contribute to building bridges between nuclear science subfields  </a:t>
            </a:r>
            <a:endParaRPr lang="en-US" sz="2800" dirty="0"/>
          </a:p>
        </p:txBody>
      </p:sp>
      <p:pic>
        <p:nvPicPr>
          <p:cNvPr id="4"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242" b="76253"/>
          <a:stretch/>
        </p:blipFill>
        <p:spPr>
          <a:xfrm>
            <a:off x="50758" y="1789681"/>
            <a:ext cx="9093242" cy="163931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0" y="3505200"/>
            <a:ext cx="5715000" cy="3262995"/>
          </a:xfrm>
          <a:prstGeom prst="rect">
            <a:avLst/>
          </a:prstGeom>
        </p:spPr>
      </p:pic>
    </p:spTree>
    <p:extLst>
      <p:ext uri="{BB962C8B-B14F-4D97-AF65-F5344CB8AC3E}">
        <p14:creationId xmlns:p14="http://schemas.microsoft.com/office/powerpoint/2010/main" val="2233261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noAutofit/>
          </a:bodyPr>
          <a:lstStyle/>
          <a:p>
            <a:r>
              <a:rPr lang="en-US" sz="2800" dirty="0"/>
              <a:t>T</a:t>
            </a:r>
            <a:r>
              <a:rPr lang="en-US" sz="2800" dirty="0" smtClean="0"/>
              <a:t>he interface between nuclear structure and reactions</a:t>
            </a:r>
            <a:endParaRPr lang="en-US" sz="2800" dirty="0"/>
          </a:p>
        </p:txBody>
      </p:sp>
      <p:sp>
        <p:nvSpPr>
          <p:cNvPr id="3" name="Content Placeholder 2"/>
          <p:cNvSpPr>
            <a:spLocks noGrp="1"/>
          </p:cNvSpPr>
          <p:nvPr>
            <p:ph idx="1"/>
          </p:nvPr>
        </p:nvSpPr>
        <p:spPr>
          <a:xfrm>
            <a:off x="0" y="914400"/>
            <a:ext cx="9144000" cy="5486400"/>
          </a:xfrm>
        </p:spPr>
        <p:txBody>
          <a:bodyPr>
            <a:normAutofit lnSpcReduction="10000"/>
          </a:bodyPr>
          <a:lstStyle/>
          <a:p>
            <a:r>
              <a:rPr lang="en-US" sz="2000" dirty="0" smtClean="0"/>
              <a:t>Strong progress </a:t>
            </a:r>
            <a:r>
              <a:rPr lang="en-US" sz="2000" dirty="0"/>
              <a:t>in understanding the connection between NN interactions and QCD, and </a:t>
            </a:r>
            <a:r>
              <a:rPr lang="en-US" sz="2000" dirty="0" smtClean="0"/>
              <a:t>the calculations from nuclear </a:t>
            </a:r>
            <a:r>
              <a:rPr lang="en-US" sz="2000" dirty="0"/>
              <a:t>spectra and </a:t>
            </a:r>
            <a:r>
              <a:rPr lang="en-US" sz="2000" dirty="0" smtClean="0"/>
              <a:t>properties from basic principles; continued progress in DFT, configuration-interaction model etc.</a:t>
            </a:r>
          </a:p>
          <a:p>
            <a:r>
              <a:rPr lang="en-US" sz="2000" dirty="0" smtClean="0"/>
              <a:t>Many experimental techniques rely on modeling and interpreting reactions and scattering data</a:t>
            </a:r>
          </a:p>
          <a:p>
            <a:r>
              <a:rPr lang="en-US" sz="2000" dirty="0"/>
              <a:t>F</a:t>
            </a:r>
            <a:r>
              <a:rPr lang="en-US" sz="2000" dirty="0" smtClean="0"/>
              <a:t>rameworks used to model and interpret the information gained about the structure are distinct and usually rely on different assumptions from the frameworks used for describing the scattering processes</a:t>
            </a:r>
          </a:p>
          <a:p>
            <a:r>
              <a:rPr lang="en-US" sz="2000" dirty="0" smtClean="0"/>
              <a:t>If not controlled, this mismatch hinders the interpretation and can lead to misinterpretations of the data</a:t>
            </a:r>
          </a:p>
          <a:p>
            <a:r>
              <a:rPr lang="en-US" sz="2000" dirty="0" smtClean="0"/>
              <a:t>To avoid such problems:</a:t>
            </a:r>
          </a:p>
          <a:p>
            <a:pPr marL="517525" lvl="1" indent="-171450"/>
            <a:r>
              <a:rPr lang="en-US" sz="2000" dirty="0" smtClean="0">
                <a:solidFill>
                  <a:srgbClr val="00B050"/>
                </a:solidFill>
              </a:rPr>
              <a:t>Test the structure calculations for degrees of freedom left out of the model</a:t>
            </a:r>
          </a:p>
          <a:p>
            <a:pPr marL="517525" lvl="1" indent="-171450"/>
            <a:r>
              <a:rPr lang="en-US" sz="2000" dirty="0" smtClean="0">
                <a:solidFill>
                  <a:srgbClr val="0000FF"/>
                </a:solidFill>
              </a:rPr>
              <a:t>Improve the reaction models and assess the consequences of assumptions made </a:t>
            </a:r>
          </a:p>
          <a:p>
            <a:pPr marL="517525" lvl="1" indent="-171450"/>
            <a:r>
              <a:rPr lang="en-US" sz="2000" dirty="0" smtClean="0">
                <a:solidFill>
                  <a:srgbClr val="FF0000"/>
                </a:solidFill>
              </a:rPr>
              <a:t>Reduce the uncertainties in the interpretation of data by performing experiments that suffers least from degrees of freedom that are difficult to control/constrain/model </a:t>
            </a:r>
            <a:r>
              <a:rPr lang="en-US" sz="2000" dirty="0" smtClean="0">
                <a:solidFill>
                  <a:srgbClr val="FF0000"/>
                </a:solidFill>
                <a:sym typeface="Symbol" panose="05050102010706020507" pitchFamily="18" charset="2"/>
              </a:rPr>
              <a:t> experiments between 250-500 MeV/u are very beneficial for this purpose</a:t>
            </a:r>
            <a:endParaRPr lang="en-US" sz="2000" dirty="0">
              <a:solidFill>
                <a:srgbClr val="FF0000"/>
              </a:solidFill>
            </a:endParaRPr>
          </a:p>
        </p:txBody>
      </p:sp>
    </p:spTree>
    <p:extLst>
      <p:ext uri="{BB962C8B-B14F-4D97-AF65-F5344CB8AC3E}">
        <p14:creationId xmlns:p14="http://schemas.microsoft.com/office/powerpoint/2010/main" val="2201239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6182" y="2173168"/>
            <a:ext cx="8382714" cy="4528303"/>
          </a:xfrm>
        </p:spPr>
      </p:pic>
      <p:sp>
        <p:nvSpPr>
          <p:cNvPr id="2" name="Title 1"/>
          <p:cNvSpPr>
            <a:spLocks noGrp="1"/>
          </p:cNvSpPr>
          <p:nvPr>
            <p:ph type="title"/>
          </p:nvPr>
        </p:nvSpPr>
        <p:spPr>
          <a:xfrm>
            <a:off x="399296" y="304800"/>
            <a:ext cx="8229600" cy="639762"/>
          </a:xfrm>
        </p:spPr>
        <p:txBody>
          <a:bodyPr>
            <a:normAutofit fontScale="90000"/>
          </a:bodyPr>
          <a:lstStyle/>
          <a:p>
            <a:r>
              <a:rPr lang="en-US" sz="3600" dirty="0" smtClean="0"/>
              <a:t>Nucleon-Nucleon (NN) cross sections</a:t>
            </a:r>
            <a:endParaRPr lang="en-US" sz="3600" dirty="0"/>
          </a:p>
        </p:txBody>
      </p:sp>
      <p:sp>
        <p:nvSpPr>
          <p:cNvPr id="5" name="Rectangle 4"/>
          <p:cNvSpPr/>
          <p:nvPr/>
        </p:nvSpPr>
        <p:spPr>
          <a:xfrm>
            <a:off x="304800" y="960189"/>
            <a:ext cx="6127318" cy="1200329"/>
          </a:xfrm>
          <a:prstGeom prst="rect">
            <a:avLst/>
          </a:prstGeom>
        </p:spPr>
        <p:txBody>
          <a:bodyPr wrap="none">
            <a:spAutoFit/>
          </a:bodyPr>
          <a:lstStyle/>
          <a:p>
            <a:pPr marL="342900" indent="-342900">
              <a:buFont typeface="Arial" panose="020B0604020202020204" pitchFamily="34" charset="0"/>
              <a:buChar char="•"/>
            </a:pPr>
            <a:r>
              <a:rPr lang="en-US" sz="2400" dirty="0" smtClean="0"/>
              <a:t>NN cross sections minimize </a:t>
            </a:r>
            <a:r>
              <a:rPr lang="en-US" sz="2400" dirty="0"/>
              <a:t>at 200-500 </a:t>
            </a:r>
            <a:r>
              <a:rPr lang="en-US" sz="2400" dirty="0" smtClean="0"/>
              <a:t>MeV</a:t>
            </a:r>
          </a:p>
          <a:p>
            <a:pPr marL="342900" indent="-342900">
              <a:buFont typeface="Arial" panose="020B0604020202020204" pitchFamily="34" charset="0"/>
              <a:buChar char="•"/>
            </a:pPr>
            <a:r>
              <a:rPr lang="en-US" sz="2400" dirty="0" smtClean="0"/>
              <a:t>Reaction mechanism simplify</a:t>
            </a:r>
          </a:p>
          <a:p>
            <a:pPr marL="342900" indent="-342900">
              <a:buFont typeface="Arial" panose="020B0604020202020204" pitchFamily="34" charset="0"/>
              <a:buChar char="•"/>
            </a:pPr>
            <a:r>
              <a:rPr lang="en-US" sz="2400" dirty="0" smtClean="0"/>
              <a:t>Final-state interactions are reduced </a:t>
            </a:r>
            <a:endParaRPr lang="en-US" sz="2400" dirty="0"/>
          </a:p>
        </p:txBody>
      </p:sp>
      <p:sp>
        <p:nvSpPr>
          <p:cNvPr id="7" name="Right Arrow 6"/>
          <p:cNvSpPr/>
          <p:nvPr/>
        </p:nvSpPr>
        <p:spPr>
          <a:xfrm>
            <a:off x="5158883" y="5486400"/>
            <a:ext cx="945718" cy="457200"/>
          </a:xfrm>
          <a:prstGeom prst="rightArrow">
            <a:avLst/>
          </a:prstGeom>
          <a:gradFill>
            <a:gsLst>
              <a:gs pos="0">
                <a:schemeClr val="accent1">
                  <a:lumMod val="5000"/>
                  <a:lumOff val="95000"/>
                </a:schemeClr>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04601" y="5486400"/>
            <a:ext cx="311304" cy="369332"/>
          </a:xfrm>
          <a:prstGeom prst="rect">
            <a:avLst/>
          </a:prstGeom>
          <a:noFill/>
        </p:spPr>
        <p:txBody>
          <a:bodyPr wrap="none" rtlCol="0">
            <a:spAutoFit/>
          </a:bodyPr>
          <a:lstStyle/>
          <a:p>
            <a:r>
              <a:rPr lang="en-US" dirty="0" smtClean="0">
                <a:sym typeface="Symbol" panose="05050102010706020507" pitchFamily="18" charset="2"/>
              </a:rPr>
              <a:t></a:t>
            </a:r>
            <a:endParaRPr lang="en-US" dirty="0"/>
          </a:p>
        </p:txBody>
      </p:sp>
      <p:sp>
        <p:nvSpPr>
          <p:cNvPr id="9" name="Right Arrow 8"/>
          <p:cNvSpPr/>
          <p:nvPr/>
        </p:nvSpPr>
        <p:spPr>
          <a:xfrm>
            <a:off x="5959259" y="4183461"/>
            <a:ext cx="945718" cy="457200"/>
          </a:xfrm>
          <a:prstGeom prst="rightArrow">
            <a:avLst/>
          </a:prstGeom>
          <a:gradFill>
            <a:gsLst>
              <a:gs pos="0">
                <a:schemeClr val="accent1">
                  <a:lumMod val="5000"/>
                  <a:lumOff val="95000"/>
                </a:schemeClr>
              </a:gs>
              <a:gs pos="100000">
                <a:schemeClr val="accent1">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5972" y="4195130"/>
            <a:ext cx="325730" cy="369332"/>
          </a:xfrm>
          <a:prstGeom prst="rect">
            <a:avLst/>
          </a:prstGeom>
          <a:noFill/>
        </p:spPr>
        <p:txBody>
          <a:bodyPr wrap="none" rtlCol="0">
            <a:spAutoFit/>
          </a:bodyPr>
          <a:lstStyle/>
          <a:p>
            <a:r>
              <a:rPr lang="en-US" dirty="0" smtClean="0">
                <a:sym typeface="Symbol" panose="05050102010706020507" pitchFamily="18" charset="2"/>
              </a:rPr>
              <a:t></a:t>
            </a:r>
            <a:endParaRPr lang="en-US" dirty="0"/>
          </a:p>
        </p:txBody>
      </p:sp>
    </p:spTree>
    <p:extLst>
      <p:ext uri="{BB962C8B-B14F-4D97-AF65-F5344CB8AC3E}">
        <p14:creationId xmlns:p14="http://schemas.microsoft.com/office/powerpoint/2010/main" val="1889970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NN interactions and nuclear reactions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676400"/>
            <a:ext cx="4818434" cy="4260665"/>
          </a:xfrm>
        </p:spPr>
      </p:pic>
      <p:sp>
        <p:nvSpPr>
          <p:cNvPr id="5" name="TextBox 4"/>
          <p:cNvSpPr txBox="1"/>
          <p:nvPr/>
        </p:nvSpPr>
        <p:spPr>
          <a:xfrm>
            <a:off x="4970834" y="1676400"/>
            <a:ext cx="4173166" cy="3139321"/>
          </a:xfrm>
          <a:prstGeom prst="rect">
            <a:avLst/>
          </a:prstGeom>
          <a:noFill/>
        </p:spPr>
        <p:txBody>
          <a:bodyPr wrap="square" rtlCol="0">
            <a:spAutoFit/>
          </a:bodyPr>
          <a:lstStyle/>
          <a:p>
            <a:r>
              <a:rPr lang="en-US" dirty="0" smtClean="0"/>
              <a:t>Central-</a:t>
            </a:r>
            <a:r>
              <a:rPr lang="en-US" dirty="0" err="1" smtClean="0"/>
              <a:t>isoscalar</a:t>
            </a:r>
            <a:r>
              <a:rPr lang="en-US" dirty="0" smtClean="0"/>
              <a:t> component of the NN interaction minimizes at about ~300-350 MeV</a:t>
            </a:r>
          </a:p>
          <a:p>
            <a:endParaRPr lang="en-US" dirty="0" smtClean="0"/>
          </a:p>
          <a:p>
            <a:r>
              <a:rPr lang="en-US" dirty="0" smtClean="0"/>
              <a:t>Reaction mechanisms simplify:</a:t>
            </a:r>
          </a:p>
          <a:p>
            <a:endParaRPr lang="en-US" dirty="0" smtClean="0"/>
          </a:p>
          <a:p>
            <a:pPr marL="285750" indent="-285750">
              <a:buFont typeface="Arial" panose="020B0604020202020204" pitchFamily="34" charset="0"/>
              <a:buChar char="•"/>
            </a:pPr>
            <a:r>
              <a:rPr lang="en-US" dirty="0" smtClean="0"/>
              <a:t>Reduction of distortions/final state interactions by mean field of nucleus</a:t>
            </a:r>
          </a:p>
          <a:p>
            <a:pPr marL="285750" indent="-285750">
              <a:buFont typeface="Arial" panose="020B0604020202020204" pitchFamily="34" charset="0"/>
              <a:buChar char="•"/>
            </a:pPr>
            <a:r>
              <a:rPr lang="en-US" dirty="0" smtClean="0"/>
              <a:t>Reduction of multistep contributions for experiments that rely on single-step description of reaction mechanism</a:t>
            </a:r>
            <a:endParaRPr lang="en-US" dirty="0"/>
          </a:p>
        </p:txBody>
      </p:sp>
    </p:spTree>
    <p:extLst>
      <p:ext uri="{BB962C8B-B14F-4D97-AF65-F5344CB8AC3E}">
        <p14:creationId xmlns:p14="http://schemas.microsoft.com/office/powerpoint/2010/main" val="3704765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4494"/>
            <a:ext cx="6553200" cy="715962"/>
          </a:xfrm>
        </p:spPr>
        <p:txBody>
          <a:bodyPr>
            <a:noAutofit/>
          </a:bodyPr>
          <a:lstStyle/>
          <a:p>
            <a:r>
              <a:rPr lang="en-US" sz="2800" dirty="0" smtClean="0"/>
              <a:t>High momenta and short-range correlations</a:t>
            </a:r>
            <a:endParaRPr lang="en-US" sz="3200" dirty="0"/>
          </a:p>
        </p:txBody>
      </p:sp>
      <p:sp>
        <p:nvSpPr>
          <p:cNvPr id="3" name="Content Placeholder 2"/>
          <p:cNvSpPr>
            <a:spLocks noGrp="1"/>
          </p:cNvSpPr>
          <p:nvPr>
            <p:ph idx="1"/>
          </p:nvPr>
        </p:nvSpPr>
        <p:spPr>
          <a:xfrm>
            <a:off x="18599" y="973427"/>
            <a:ext cx="6626041" cy="5732173"/>
          </a:xfrm>
        </p:spPr>
        <p:txBody>
          <a:bodyPr>
            <a:noAutofit/>
          </a:bodyPr>
          <a:lstStyle/>
          <a:p>
            <a:pPr marL="173038" indent="-173038"/>
            <a:r>
              <a:rPr lang="en-US" sz="1800" dirty="0" smtClean="0"/>
              <a:t>In novel theoretical treatments, high-momentum contributions are cut-off or integrated out: nuclear wave-functions could lack important high-momentum components/short-range correlations</a:t>
            </a:r>
          </a:p>
          <a:p>
            <a:pPr marL="173038" indent="-173038"/>
            <a:r>
              <a:rPr lang="en-US" sz="1800" dirty="0" smtClean="0"/>
              <a:t>Results from low-energy and medium energy experiments for spectroscopic factors suggest the need for (short-range) correlations</a:t>
            </a:r>
          </a:p>
          <a:p>
            <a:pPr marL="173038" indent="-173038"/>
            <a:r>
              <a:rPr lang="en-US" sz="1800" dirty="0"/>
              <a:t>R</a:t>
            </a:r>
            <a:r>
              <a:rPr lang="en-US" sz="1800" dirty="0" smtClean="0"/>
              <a:t>eaction-analysis frameworks used (</a:t>
            </a:r>
            <a:r>
              <a:rPr lang="en-US" sz="1800" dirty="0" err="1" smtClean="0"/>
              <a:t>Eikonal</a:t>
            </a:r>
            <a:r>
              <a:rPr lang="en-US" sz="1800" dirty="0" smtClean="0"/>
              <a:t>, </a:t>
            </a:r>
            <a:r>
              <a:rPr lang="en-US" sz="1800" dirty="0" err="1" smtClean="0"/>
              <a:t>Glauber</a:t>
            </a:r>
            <a:r>
              <a:rPr lang="en-US" sz="1800" dirty="0" smtClean="0"/>
              <a:t>, Impulse approximation </a:t>
            </a:r>
            <a:r>
              <a:rPr lang="en-US" sz="1800" dirty="0" err="1" smtClean="0"/>
              <a:t>etc</a:t>
            </a:r>
            <a:r>
              <a:rPr lang="en-US" sz="1800" dirty="0" smtClean="0"/>
              <a:t>) rely on the simplicity of the reaction at high momenta and momentum transfers – </a:t>
            </a:r>
            <a:r>
              <a:rPr lang="en-US" sz="1800" b="1" dirty="0" smtClean="0"/>
              <a:t>but</a:t>
            </a:r>
            <a:r>
              <a:rPr lang="en-US" sz="1800" dirty="0" smtClean="0"/>
              <a:t> these methods assume that correlations are maintained in the wave function</a:t>
            </a:r>
          </a:p>
          <a:p>
            <a:pPr marL="173038" indent="-173038"/>
            <a:r>
              <a:rPr lang="en-US" sz="1800" dirty="0" smtClean="0"/>
              <a:t>One either needs a uniform treatment of the physics at low and high momenta (hard!) or to gain sufficient understanding of the impacts of approximations (in structure and reaction theories)</a:t>
            </a:r>
          </a:p>
          <a:p>
            <a:pPr marL="173038" indent="-173038"/>
            <a:r>
              <a:rPr lang="en-US" sz="1800" dirty="0" smtClean="0">
                <a:solidFill>
                  <a:srgbClr val="FF0000"/>
                </a:solidFill>
              </a:rPr>
              <a:t>Experiments up to ~500 MeV/u involving (very) asymmetric nuclear systems will be an important tool for elucidating the role of short-range correlations in nuclei as the reactions mechanism simplify</a:t>
            </a:r>
          </a:p>
          <a:p>
            <a:pPr marL="173038" indent="-173038"/>
            <a:r>
              <a:rPr lang="en-US" sz="1800" dirty="0" smtClean="0"/>
              <a:t>Progress in understanding reaction mechanisms are important for interpretation of the data </a:t>
            </a:r>
            <a:r>
              <a:rPr lang="en-US" sz="1800" dirty="0" smtClean="0">
                <a:solidFill>
                  <a:srgbClr val="0000FF"/>
                </a:solidFill>
              </a:rPr>
              <a:t>AND</a:t>
            </a:r>
            <a:r>
              <a:rPr lang="en-US" sz="1800" dirty="0" smtClean="0"/>
              <a:t> to better comprehend shortcomings in theory of NN interactions  </a:t>
            </a:r>
          </a:p>
          <a:p>
            <a:endParaRPr lang="en-US" sz="1800" dirty="0" smtClean="0"/>
          </a:p>
        </p:txBody>
      </p:sp>
      <p:grpSp>
        <p:nvGrpSpPr>
          <p:cNvPr id="7" name="Group 6"/>
          <p:cNvGrpSpPr/>
          <p:nvPr/>
        </p:nvGrpSpPr>
        <p:grpSpPr>
          <a:xfrm>
            <a:off x="6729108" y="37289"/>
            <a:ext cx="2339563" cy="3061145"/>
            <a:chOff x="6514228" y="1486418"/>
            <a:chExt cx="2339563" cy="3061145"/>
          </a:xfrm>
        </p:grpSpPr>
        <p:pic>
          <p:nvPicPr>
            <p:cNvPr id="4" name="Picture 3"/>
            <p:cNvPicPr>
              <a:picLocks noChangeAspect="1"/>
            </p:cNvPicPr>
            <p:nvPr/>
          </p:nvPicPr>
          <p:blipFill rotWithShape="1">
            <a:blip r:embed="rId2"/>
            <a:srcRect l="8589" t="5156"/>
            <a:stretch/>
          </p:blipFill>
          <p:spPr>
            <a:xfrm>
              <a:off x="6629400" y="1486418"/>
              <a:ext cx="2209800" cy="2799309"/>
            </a:xfrm>
            <a:prstGeom prst="rect">
              <a:avLst/>
            </a:prstGeom>
          </p:spPr>
        </p:pic>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228" y="2362200"/>
              <a:ext cx="201161" cy="807997"/>
            </a:xfrm>
            <a:prstGeom prst="rect">
              <a:avLst/>
            </a:prstGeom>
          </p:spPr>
        </p:pic>
        <p:sp>
          <p:nvSpPr>
            <p:cNvPr id="6" name="TextBox 5"/>
            <p:cNvSpPr txBox="1"/>
            <p:nvPr/>
          </p:nvSpPr>
          <p:spPr>
            <a:xfrm>
              <a:off x="7700911" y="4285953"/>
              <a:ext cx="1152880" cy="261610"/>
            </a:xfrm>
            <a:prstGeom prst="rect">
              <a:avLst/>
            </a:prstGeom>
            <a:solidFill>
              <a:schemeClr val="bg1"/>
            </a:solidFill>
          </p:spPr>
          <p:txBody>
            <a:bodyPr wrap="none" rtlCol="0">
              <a:spAutoFit/>
            </a:bodyPr>
            <a:lstStyle/>
            <a:p>
              <a:r>
                <a:rPr lang="en-US" sz="1100" dirty="0" err="1" smtClean="0">
                  <a:solidFill>
                    <a:schemeClr val="tx1"/>
                  </a:solidFill>
                </a:rPr>
                <a:t>Lapikas</a:t>
              </a:r>
              <a:r>
                <a:rPr lang="en-US" sz="1100" dirty="0" smtClean="0">
                  <a:solidFill>
                    <a:schemeClr val="tx1"/>
                  </a:solidFill>
                </a:rPr>
                <a:t>, </a:t>
              </a:r>
              <a:r>
                <a:rPr lang="en-US" sz="1100" dirty="0" err="1" smtClean="0">
                  <a:solidFill>
                    <a:schemeClr val="tx1"/>
                  </a:solidFill>
                </a:rPr>
                <a:t>Dickhoff</a:t>
              </a:r>
              <a:endParaRPr lang="en-US" sz="1100" dirty="0">
                <a:solidFill>
                  <a:schemeClr val="tx1"/>
                </a:solidFill>
              </a:endParaRPr>
            </a:p>
          </p:txBody>
        </p:sp>
      </p:grpSp>
      <p:pic>
        <p:nvPicPr>
          <p:cNvPr id="8" name="Picture 3" descr="H:\paper\quench\Quenching.jpg"/>
          <p:cNvPicPr>
            <a:picLocks noChangeAspect="1" noChangeArrowheads="1"/>
          </p:cNvPicPr>
          <p:nvPr/>
        </p:nvPicPr>
        <p:blipFill>
          <a:blip r:embed="rId4" cstate="print"/>
          <a:srcRect t="11342" b="27417"/>
          <a:stretch>
            <a:fillRect/>
          </a:stretch>
        </p:blipFill>
        <p:spPr bwMode="auto">
          <a:xfrm>
            <a:off x="6691069" y="3098434"/>
            <a:ext cx="2417231" cy="1720597"/>
          </a:xfrm>
          <a:prstGeom prst="rect">
            <a:avLst/>
          </a:prstGeom>
          <a:noFill/>
          <a:ln w="9525">
            <a:noFill/>
            <a:miter lim="800000"/>
            <a:headEnd/>
            <a:tailEnd/>
          </a:ln>
        </p:spPr>
      </p:pic>
      <p:sp>
        <p:nvSpPr>
          <p:cNvPr id="9" name="Rectangle 8"/>
          <p:cNvSpPr/>
          <p:nvPr/>
        </p:nvSpPr>
        <p:spPr>
          <a:xfrm>
            <a:off x="6488815" y="4767455"/>
            <a:ext cx="2744821" cy="261610"/>
          </a:xfrm>
          <a:prstGeom prst="rect">
            <a:avLst/>
          </a:prstGeom>
        </p:spPr>
        <p:txBody>
          <a:bodyPr wrap="square">
            <a:spAutoFit/>
          </a:bodyPr>
          <a:lstStyle/>
          <a:p>
            <a:pPr>
              <a:defRPr/>
            </a:pPr>
            <a:r>
              <a:rPr lang="da-DK" sz="1100" dirty="0" smtClean="0"/>
              <a:t>HI knockout A. Gade  et al., PRC 77, 044306</a:t>
            </a:r>
          </a:p>
        </p:txBody>
      </p:sp>
      <p:pic>
        <p:nvPicPr>
          <p:cNvPr id="10" name="Picture 9"/>
          <p:cNvPicPr>
            <a:picLocks noChangeAspect="1"/>
          </p:cNvPicPr>
          <p:nvPr/>
        </p:nvPicPr>
        <p:blipFill>
          <a:blip r:embed="rId5"/>
          <a:stretch>
            <a:fillRect/>
          </a:stretch>
        </p:blipFill>
        <p:spPr>
          <a:xfrm>
            <a:off x="6477000" y="5080641"/>
            <a:ext cx="2697414" cy="1718332"/>
          </a:xfrm>
          <a:prstGeom prst="rect">
            <a:avLst/>
          </a:prstGeom>
        </p:spPr>
      </p:pic>
      <p:sp>
        <p:nvSpPr>
          <p:cNvPr id="11" name="Rectangle 10"/>
          <p:cNvSpPr/>
          <p:nvPr/>
        </p:nvSpPr>
        <p:spPr>
          <a:xfrm>
            <a:off x="6757947" y="5148590"/>
            <a:ext cx="2462253" cy="261610"/>
          </a:xfrm>
          <a:prstGeom prst="rect">
            <a:avLst/>
          </a:prstGeom>
        </p:spPr>
        <p:txBody>
          <a:bodyPr wrap="square">
            <a:spAutoFit/>
          </a:bodyPr>
          <a:lstStyle/>
          <a:p>
            <a:r>
              <a:rPr lang="en-US" sz="1100" dirty="0" smtClean="0"/>
              <a:t>(p,2p) L. </a:t>
            </a:r>
            <a:r>
              <a:rPr lang="en-US" sz="1100" dirty="0" err="1" smtClean="0"/>
              <a:t>Atar</a:t>
            </a:r>
            <a:r>
              <a:rPr lang="en-US" sz="1100" dirty="0" smtClean="0"/>
              <a:t> et al., PRL 120, 052501</a:t>
            </a:r>
            <a:endParaRPr lang="en-US" sz="1100" dirty="0"/>
          </a:p>
        </p:txBody>
      </p:sp>
      <p:sp>
        <p:nvSpPr>
          <p:cNvPr id="12" name="Rectangle 11"/>
          <p:cNvSpPr/>
          <p:nvPr/>
        </p:nvSpPr>
        <p:spPr>
          <a:xfrm>
            <a:off x="3826418" y="644852"/>
            <a:ext cx="2777171" cy="276999"/>
          </a:xfrm>
          <a:prstGeom prst="rect">
            <a:avLst/>
          </a:prstGeom>
        </p:spPr>
        <p:txBody>
          <a:bodyPr wrap="none">
            <a:spAutoFit/>
          </a:bodyPr>
          <a:lstStyle/>
          <a:p>
            <a:r>
              <a:rPr lang="en-US" sz="1200" dirty="0" smtClean="0">
                <a:latin typeface="AdvOT483a8203"/>
              </a:rPr>
              <a:t>Or Hen et al., RMP 89, 045002 (2017)</a:t>
            </a:r>
            <a:endParaRPr lang="en-US" sz="1200"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6799"/>
            <a:ext cx="1481331" cy="225552"/>
          </a:xfrm>
          <a:prstGeom prst="rect">
            <a:avLst/>
          </a:prstGeom>
        </p:spPr>
      </p:pic>
    </p:spTree>
    <p:extLst>
      <p:ext uri="{BB962C8B-B14F-4D97-AF65-F5344CB8AC3E}">
        <p14:creationId xmlns:p14="http://schemas.microsoft.com/office/powerpoint/2010/main" val="2687785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a:t>
            </a:r>
            <a:r>
              <a:rPr lang="en-US" dirty="0" err="1" smtClean="0"/>
              <a:t>p,pN</a:t>
            </a:r>
            <a:r>
              <a:rPr lang="en-US" dirty="0" smtClean="0"/>
              <a:t>) reactions</a:t>
            </a:r>
            <a:endParaRPr lang="en-US" dirty="0"/>
          </a:p>
        </p:txBody>
      </p:sp>
      <p:sp>
        <p:nvSpPr>
          <p:cNvPr id="3" name="Content Placeholder 2"/>
          <p:cNvSpPr>
            <a:spLocks noGrp="1"/>
          </p:cNvSpPr>
          <p:nvPr>
            <p:ph idx="1"/>
          </p:nvPr>
        </p:nvSpPr>
        <p:spPr>
          <a:xfrm>
            <a:off x="76200" y="1066800"/>
            <a:ext cx="8991600" cy="5059363"/>
          </a:xfrm>
        </p:spPr>
        <p:txBody>
          <a:bodyPr>
            <a:normAutofit/>
          </a:bodyPr>
          <a:lstStyle/>
          <a:p>
            <a:r>
              <a:rPr lang="en-US" sz="2000" dirty="0" err="1" smtClean="0"/>
              <a:t>Quasifree</a:t>
            </a:r>
            <a:r>
              <a:rPr lang="en-US" sz="2000" dirty="0" smtClean="0"/>
              <a:t> (</a:t>
            </a:r>
            <a:r>
              <a:rPr lang="en-US" sz="2000" dirty="0" err="1" smtClean="0"/>
              <a:t>p,pN</a:t>
            </a:r>
            <a:r>
              <a:rPr lang="en-US" sz="2000" dirty="0" smtClean="0"/>
              <a:t>) knock-out experiments are complementary to heavy-ion knock-out experiments for studying evolution of single- particle structure as (</a:t>
            </a:r>
            <a:r>
              <a:rPr lang="en-US" sz="2000" dirty="0" err="1" smtClean="0"/>
              <a:t>p,pN</a:t>
            </a:r>
            <a:r>
              <a:rPr lang="en-US" sz="2000" dirty="0" smtClean="0"/>
              <a:t>) reactions also probe the nuclear interior</a:t>
            </a:r>
          </a:p>
          <a:p>
            <a:r>
              <a:rPr lang="en-US" sz="2000" dirty="0" smtClean="0"/>
              <a:t>A simple reaction mechanism for both the in- and out-going channels is important for analyzing (</a:t>
            </a:r>
            <a:r>
              <a:rPr lang="en-US" sz="2000" dirty="0" err="1" smtClean="0"/>
              <a:t>p,pN</a:t>
            </a:r>
            <a:r>
              <a:rPr lang="en-US" sz="2000" dirty="0" smtClean="0"/>
              <a:t>) data: operate at beam energies at the upper end of the 200-500 MeV/u regime </a:t>
            </a:r>
            <a:r>
              <a:rPr lang="en-US" sz="1200" dirty="0" err="1" smtClean="0"/>
              <a:t>Aumann</a:t>
            </a:r>
            <a:r>
              <a:rPr lang="en-US" sz="1200" dirty="0" smtClean="0"/>
              <a:t>, Bertulani, </a:t>
            </a:r>
            <a:r>
              <a:rPr lang="en-US" sz="1200" dirty="0" err="1" smtClean="0"/>
              <a:t>Ryckebusch</a:t>
            </a:r>
            <a:r>
              <a:rPr lang="en-US" sz="1200" dirty="0" smtClean="0"/>
              <a:t>, PRC 88, 064610 (2013)</a:t>
            </a:r>
            <a:endParaRPr lang="en-US" sz="1200" dirty="0"/>
          </a:p>
        </p:txBody>
      </p:sp>
      <p:pic>
        <p:nvPicPr>
          <p:cNvPr id="5" name="Picture 4"/>
          <p:cNvPicPr>
            <a:picLocks noChangeAspect="1"/>
          </p:cNvPicPr>
          <p:nvPr/>
        </p:nvPicPr>
        <p:blipFill>
          <a:blip r:embed="rId2"/>
          <a:stretch>
            <a:fillRect/>
          </a:stretch>
        </p:blipFill>
        <p:spPr>
          <a:xfrm>
            <a:off x="0" y="4140080"/>
            <a:ext cx="3904886" cy="2519754"/>
          </a:xfrm>
          <a:prstGeom prst="rect">
            <a:avLst/>
          </a:prstGeom>
        </p:spPr>
      </p:pic>
      <p:sp>
        <p:nvSpPr>
          <p:cNvPr id="6" name="TextBox 5"/>
          <p:cNvSpPr txBox="1"/>
          <p:nvPr/>
        </p:nvSpPr>
        <p:spPr>
          <a:xfrm>
            <a:off x="3981086" y="4114800"/>
            <a:ext cx="4848386" cy="923330"/>
          </a:xfrm>
          <a:prstGeom prst="rect">
            <a:avLst/>
          </a:prstGeom>
          <a:noFill/>
        </p:spPr>
        <p:txBody>
          <a:bodyPr wrap="square" rtlCol="0">
            <a:spAutoFit/>
          </a:bodyPr>
          <a:lstStyle/>
          <a:p>
            <a:r>
              <a:rPr lang="en-US" dirty="0" smtClean="0"/>
              <a:t>Transverse momentum distribution </a:t>
            </a:r>
            <a:r>
              <a:rPr lang="en-US" baseline="30000" dirty="0" smtClean="0"/>
              <a:t>16</a:t>
            </a:r>
            <a:r>
              <a:rPr lang="en-US" dirty="0" smtClean="0"/>
              <a:t>O(p,2p) from </a:t>
            </a:r>
            <a:r>
              <a:rPr lang="en-US" baseline="30000" dirty="0" smtClean="0"/>
              <a:t>13-23</a:t>
            </a:r>
            <a:r>
              <a:rPr lang="en-US" dirty="0" smtClean="0"/>
              <a:t>O(p,2p</a:t>
            </a:r>
            <a:r>
              <a:rPr lang="en-US" dirty="0" smtClean="0"/>
              <a:t>) experiments at 300-450 MeV/u at GSI</a:t>
            </a:r>
          </a:p>
        </p:txBody>
      </p:sp>
      <p:pic>
        <p:nvPicPr>
          <p:cNvPr id="8" name="Picture 7"/>
          <p:cNvPicPr>
            <a:picLocks noChangeAspect="1"/>
          </p:cNvPicPr>
          <p:nvPr/>
        </p:nvPicPr>
        <p:blipFill>
          <a:blip r:embed="rId3"/>
          <a:stretch>
            <a:fillRect/>
          </a:stretch>
        </p:blipFill>
        <p:spPr>
          <a:xfrm>
            <a:off x="432881" y="3048000"/>
            <a:ext cx="2947050" cy="1076400"/>
          </a:xfrm>
          <a:prstGeom prst="rect">
            <a:avLst/>
          </a:prstGeom>
        </p:spPr>
      </p:pic>
      <p:sp>
        <p:nvSpPr>
          <p:cNvPr id="9" name="Rectangle 8"/>
          <p:cNvSpPr/>
          <p:nvPr/>
        </p:nvSpPr>
        <p:spPr>
          <a:xfrm>
            <a:off x="3984329" y="6490900"/>
            <a:ext cx="4572000" cy="276999"/>
          </a:xfrm>
          <a:prstGeom prst="rect">
            <a:avLst/>
          </a:prstGeom>
        </p:spPr>
        <p:txBody>
          <a:bodyPr>
            <a:spAutoFit/>
          </a:bodyPr>
          <a:lstStyle/>
          <a:p>
            <a:r>
              <a:rPr lang="en-US" sz="1200" dirty="0" smtClean="0"/>
              <a:t>L. </a:t>
            </a:r>
            <a:r>
              <a:rPr lang="en-US" sz="1200" dirty="0" err="1" smtClean="0"/>
              <a:t>Atar</a:t>
            </a:r>
            <a:r>
              <a:rPr lang="en-US" sz="1200" dirty="0" smtClean="0"/>
              <a:t> et al., PRL 120, 052501 (2018)</a:t>
            </a:r>
            <a:endParaRPr lang="en-US" sz="1200" dirty="0"/>
          </a:p>
        </p:txBody>
      </p:sp>
      <p:sp>
        <p:nvSpPr>
          <p:cNvPr id="10" name="Rectangle 9"/>
          <p:cNvSpPr/>
          <p:nvPr/>
        </p:nvSpPr>
        <p:spPr>
          <a:xfrm>
            <a:off x="3379931" y="2996625"/>
            <a:ext cx="4572000" cy="584775"/>
          </a:xfrm>
          <a:prstGeom prst="rect">
            <a:avLst/>
          </a:prstGeom>
        </p:spPr>
        <p:txBody>
          <a:bodyPr>
            <a:spAutoFit/>
          </a:bodyPr>
          <a:lstStyle/>
          <a:p>
            <a:r>
              <a:rPr lang="en-US" sz="1600" dirty="0"/>
              <a:t>Proton-proton correlations exhibit characteristics of co-planar </a:t>
            </a:r>
            <a:r>
              <a:rPr lang="en-US" sz="1600" dirty="0" err="1"/>
              <a:t>quasifree</a:t>
            </a:r>
            <a:r>
              <a:rPr lang="en-US" sz="1600" dirty="0"/>
              <a:t> scattering</a:t>
            </a:r>
          </a:p>
        </p:txBody>
      </p:sp>
      <p:pic>
        <p:nvPicPr>
          <p:cNvPr id="11" name="Picture 10"/>
          <p:cNvPicPr>
            <a:picLocks noChangeAspect="1"/>
          </p:cNvPicPr>
          <p:nvPr/>
        </p:nvPicPr>
        <p:blipFill>
          <a:blip r:embed="rId4"/>
          <a:stretch>
            <a:fillRect/>
          </a:stretch>
        </p:blipFill>
        <p:spPr>
          <a:xfrm>
            <a:off x="4866955" y="4753461"/>
            <a:ext cx="2697414" cy="171833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60" y="64326"/>
            <a:ext cx="1481331" cy="225552"/>
          </a:xfrm>
          <a:prstGeom prst="rect">
            <a:avLst/>
          </a:prstGeom>
        </p:spPr>
      </p:pic>
    </p:spTree>
    <p:extLst>
      <p:ext uri="{BB962C8B-B14F-4D97-AF65-F5344CB8AC3E}">
        <p14:creationId xmlns:p14="http://schemas.microsoft.com/office/powerpoint/2010/main" val="2022836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DCD8DB76C63B4E9C4729B3AFA1197F" ma:contentTypeVersion="1" ma:contentTypeDescription="Create a new document." ma:contentTypeScope="" ma:versionID="367f3548f3b2bfad7c81c5cbc4a0cb67">
  <xsd:schema xmlns:xsd="http://www.w3.org/2001/XMLSchema" xmlns:xs="http://www.w3.org/2001/XMLSchema" xmlns:p="http://schemas.microsoft.com/office/2006/metadata/properties" xmlns:ns2="31ac3772-10db-466f-87b2-5ca6a813de61" targetNamespace="http://schemas.microsoft.com/office/2006/metadata/properties" ma:root="true" ma:fieldsID="d988c8ba9295c2f4821d694f485966e4" ns2:_="">
    <xsd:import namespace="31ac3772-10db-466f-87b2-5ca6a813de61"/>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ac3772-10db-466f-87b2-5ca6a813de61"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rchive_x0020_Date xmlns="31ac3772-10db-466f-87b2-5ca6a813de61" xsi:nil="true"/>
  </documentManagement>
</p:properties>
</file>

<file path=customXml/itemProps1.xml><?xml version="1.0" encoding="utf-8"?>
<ds:datastoreItem xmlns:ds="http://schemas.openxmlformats.org/officeDocument/2006/customXml" ds:itemID="{010A6F71-F7ED-4C92-8494-7409709A0606}"/>
</file>

<file path=customXml/itemProps2.xml><?xml version="1.0" encoding="utf-8"?>
<ds:datastoreItem xmlns:ds="http://schemas.openxmlformats.org/officeDocument/2006/customXml" ds:itemID="{7597627C-1898-4193-B83D-9634F012E346}"/>
</file>

<file path=customXml/itemProps3.xml><?xml version="1.0" encoding="utf-8"?>
<ds:datastoreItem xmlns:ds="http://schemas.openxmlformats.org/officeDocument/2006/customXml" ds:itemID="{70598E1E-0B16-436E-826F-E36763FE4021}"/>
</file>

<file path=docProps/app.xml><?xml version="1.0" encoding="utf-8"?>
<Properties xmlns="http://schemas.openxmlformats.org/officeDocument/2006/extended-properties" xmlns:vt="http://schemas.openxmlformats.org/officeDocument/2006/docPropsVTypes">
  <TotalTime>16621</TotalTime>
  <Words>2547</Words>
  <Application>Microsoft Office PowerPoint</Application>
  <PresentationFormat>On-screen Show (4:3)</PresentationFormat>
  <Paragraphs>223</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AdvOT483a8203</vt:lpstr>
      <vt:lpstr>Gill Sans MT</vt:lpstr>
      <vt:lpstr>Times New Roman</vt:lpstr>
      <vt:lpstr>Arial</vt:lpstr>
      <vt:lpstr>Corbel</vt:lpstr>
      <vt:lpstr>Symbol</vt:lpstr>
      <vt:lpstr>Lucida Grande</vt:lpstr>
      <vt:lpstr>Calibri</vt:lpstr>
      <vt:lpstr>Office Theme</vt:lpstr>
      <vt:lpstr>    Science with a 400 MeV/u upgrade of FRIB   Advantages for reactions and reaction mechanisms     </vt:lpstr>
      <vt:lpstr>Content</vt:lpstr>
      <vt:lpstr>FRIB@400 MeV/u – what does it mean?</vt:lpstr>
      <vt:lpstr>Reaction studies with rare-isotope beams in excess of 250 MeV/u address the major scientific questions posed by the community and contribute to building bridges between nuclear science subfields  </vt:lpstr>
      <vt:lpstr>The interface between nuclear structure and reactions</vt:lpstr>
      <vt:lpstr>Nucleon-Nucleon (NN) cross sections</vt:lpstr>
      <vt:lpstr>NN interactions and nuclear reactions</vt:lpstr>
      <vt:lpstr>High momenta and short-range correlations</vt:lpstr>
      <vt:lpstr>(p,pN) reactions</vt:lpstr>
      <vt:lpstr>High beam energies allow for thick targets and high luminosities: very beneficial for experiments far from stability</vt:lpstr>
      <vt:lpstr>Matter and Charge Radii measurements of rare isotopes </vt:lpstr>
      <vt:lpstr>Heavy-ion electromagnetic excitations</vt:lpstr>
      <vt:lpstr>Dipole polarizability and neutron skins</vt:lpstr>
      <vt:lpstr>Charge-exchange reactions</vt:lpstr>
      <vt:lpstr>Electron-capture rates on neutron-rich systems</vt:lpstr>
      <vt:lpstr>Quenching of the weak axial vector-coupling constant gA</vt:lpstr>
      <vt:lpstr>Landau-Migdal parameter g’NN</vt:lpstr>
      <vt:lpstr>High-Rigidity Spectrometer at FRIB</vt:lpstr>
      <vt:lpstr>The layout and specifications of the HRS was optimized for the broad science program envisioned by the community, including a possible upgrade to FRIB@400 MeV/u </vt:lpstr>
      <vt:lpstr>Luminosity gains with the HRS</vt:lpstr>
      <vt:lpstr>HRS@FRIB – 200 MeV/u</vt:lpstr>
      <vt:lpstr>HRS@FRIB – 400 MeV/u</vt:lpstr>
      <vt:lpstr>Increased beam energies strongly benefit the production rate of rare isotopes from in-flight fission and opportunities for fission research </vt:lpstr>
      <vt:lpstr>Conclusions</vt:lpstr>
    </vt:vector>
  </TitlesOfParts>
  <Company>NSCL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34P(7Li,7Be+g) reaction in inverse kinematics</dc:title>
  <dc:creator>zegers</dc:creator>
  <cp:lastModifiedBy>Zegers, Remco</cp:lastModifiedBy>
  <cp:revision>898</cp:revision>
  <dcterms:created xsi:type="dcterms:W3CDTF">2009-09-12T20:40:24Z</dcterms:created>
  <dcterms:modified xsi:type="dcterms:W3CDTF">2018-08-09T20:51:38Z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0x010100F6DCD8DB76C63B4E9C4729B3AFA1197F</vt:lpwstr>
  </property>
</Properties>
</file>