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989" r:id="rId3"/>
  </p:sldMasterIdLst>
  <p:notesMasterIdLst>
    <p:notesMasterId r:id="rId5"/>
  </p:notesMasterIdLst>
  <p:handoutMasterIdLst>
    <p:handoutMasterId r:id="rId6"/>
  </p:handoutMasterIdLst>
  <p:sldIdLst>
    <p:sldId id="529" r:id="rId4"/>
  </p:sldIdLst>
  <p:sldSz cx="9144000" cy="6858000" type="screen4x3"/>
  <p:notesSz cx="7010400" cy="92964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7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64308"/>
    <a:srgbClr val="CC0000"/>
    <a:srgbClr val="FFAE1A"/>
    <a:srgbClr val="0F0C8F"/>
    <a:srgbClr val="FFFFFF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74"/>
  </p:normalViewPr>
  <p:slideViewPr>
    <p:cSldViewPr snapToObjects="1">
      <p:cViewPr varScale="1">
        <p:scale>
          <a:sx n="92" d="100"/>
          <a:sy n="92" d="100"/>
        </p:scale>
        <p:origin x="66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Objects="1">
      <p:cViewPr varScale="1">
        <p:scale>
          <a:sx n="83" d="100"/>
          <a:sy n="83" d="100"/>
        </p:scale>
        <p:origin x="-2916" y="-96"/>
      </p:cViewPr>
      <p:guideLst>
        <p:guide orient="horz" pos="2927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Master" Target="slideMasters/slideMaster1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910985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wrap="square" lIns="92613" tIns="46306" rIns="92613" bIns="46306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49" charset="0"/>
                <a:ea typeface="ヒラギノ角ゴ Pro W3" pitchFamily="49" charset="-128"/>
                <a:cs typeface="ヒラギノ角ゴ Pro W3" pitchFamily="49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wrap="square" lIns="92613" tIns="46306" rIns="92613" bIns="46306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</a:defRPr>
            </a:lvl1pPr>
          </a:lstStyle>
          <a:p>
            <a:pPr>
              <a:defRPr/>
            </a:pPr>
            <a:fld id="{06D45275-FDA7-49C9-8639-7934629DDE21}" type="datetime1">
              <a:rPr lang="en-US" altLang="en-US"/>
              <a:pPr>
                <a:defRPr/>
              </a:pPr>
              <a:t>8/11/2018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2613" tIns="46306" rIns="92613" bIns="46306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1475"/>
          </a:xfrm>
          <a:prstGeom prst="rect">
            <a:avLst/>
          </a:prstGeom>
        </p:spPr>
        <p:txBody>
          <a:bodyPr vert="horz" wrap="square" lIns="92613" tIns="46306" rIns="92613" bIns="46306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0"/>
            <a:r>
              <a:rPr lang="en-US" noProof="0"/>
              <a:t>Second level</a:t>
            </a:r>
          </a:p>
          <a:p>
            <a:pPr lvl="0"/>
            <a:r>
              <a:rPr lang="en-US" noProof="0"/>
              <a:t>Third level</a:t>
            </a:r>
          </a:p>
          <a:p>
            <a:pPr lvl="0"/>
            <a:r>
              <a:rPr lang="en-US" noProof="0"/>
              <a:t>Fourth level</a:t>
            </a:r>
          </a:p>
          <a:p>
            <a:pPr lvl="0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wrap="square" lIns="92613" tIns="46306" rIns="92613" bIns="46306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49" charset="0"/>
                <a:ea typeface="ヒラギノ角ゴ Pro W3" pitchFamily="49" charset="-128"/>
                <a:cs typeface="ヒラギノ角ゴ Pro W3" pitchFamily="49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wrap="square" lIns="92613" tIns="46306" rIns="92613" bIns="46306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</a:defRPr>
            </a:lvl1pPr>
          </a:lstStyle>
          <a:p>
            <a:pPr>
              <a:defRPr/>
            </a:pPr>
            <a:fld id="{6BE94756-3EF9-4F71-AF9F-B45A48510BB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008338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-65" charset="-128"/>
        <a:cs typeface="ヒラギノ角ゴ Pro W3" pitchFamily="-65" charset="-128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-65" charset="-128"/>
        <a:cs typeface="ヒラギノ角ゴ Pro W3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ＭＳ Ｐゴシック" pitchFamily="-65" charset="-128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ＭＳ Ｐゴシック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ＭＳ Ｐゴシック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ppt_bkg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48"/>
          <a:stretch>
            <a:fillRect/>
          </a:stretch>
        </p:blipFill>
        <p:spPr bwMode="auto">
          <a:xfrm>
            <a:off x="71438" y="0"/>
            <a:ext cx="9001125" cy="665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638175" y="1238250"/>
            <a:ext cx="7489825" cy="454025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folHlink">
                <a:alpha val="74997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447" tIns="43223" rIns="86447" bIns="43223">
            <a:spAutoFit/>
          </a:bodyPr>
          <a:lstStyle>
            <a:lvl1pPr defTabSz="455613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defTabSz="455613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defTabSz="455613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defTabSz="455613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defTabSz="455613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lnSpc>
                <a:spcPct val="90000"/>
              </a:lnSpc>
              <a:defRPr/>
            </a:pPr>
            <a:endParaRPr lang="en-US" altLang="en-US" sz="2600" smtClean="0">
              <a:latin typeface="Helvetica" charset="0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0" y="6401338"/>
            <a:ext cx="9144000" cy="456662"/>
          </a:xfrm>
          <a:prstGeom prst="rect">
            <a:avLst/>
          </a:prstGeom>
          <a:noFill/>
        </p:spPr>
        <p:txBody>
          <a:bodyPr wrap="square" lIns="86486" tIns="43243" rIns="86486" bIns="43243">
            <a:spAutoFit/>
          </a:bodyPr>
          <a:lstStyle/>
          <a:p>
            <a:pPr algn="ctr" eaLnBrk="1" hangingPunct="1"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ヒラギノ角ゴ Pro W3" charset="-128"/>
                <a:cs typeface="+mn-cs"/>
              </a:rPr>
              <a:t>This work is supported by the U.S. Department of Energy Office of Science under Grant DE-SC0014554, ION-OPTICAL AND ASSOCIATED MAGNET FEASIBILITY STUDY OF A HIGH RIGIDITY SPECTROMETER</a:t>
            </a:r>
            <a:r>
              <a:rPr lang="en-US" sz="400" dirty="0" smtClean="0">
                <a:latin typeface="+mn-lt"/>
                <a:ea typeface="ヒラギノ角ゴ Pro W3"/>
                <a:cs typeface="ヒラギノ角ゴ Pro W3"/>
              </a:rPr>
              <a:t>.</a:t>
            </a:r>
            <a:endParaRPr lang="en-US" sz="400" dirty="0">
              <a:latin typeface="+mn-lt"/>
              <a:ea typeface="ヒラギノ角ゴ Pro W3"/>
              <a:cs typeface="ヒラギノ角ゴ Pro W3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3011488" y="415925"/>
            <a:ext cx="2743200" cy="20986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/>
          </a:p>
        </p:txBody>
      </p:sp>
      <p:pic>
        <p:nvPicPr>
          <p:cNvPr id="10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1900" y="471488"/>
            <a:ext cx="1600200" cy="204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524000" y="4071938"/>
            <a:ext cx="6096000" cy="1143000"/>
          </a:xfrm>
        </p:spPr>
        <p:txBody>
          <a:bodyPr/>
          <a:lstStyle>
            <a:lvl1pPr marL="0" indent="0" algn="ctr">
              <a:buNone/>
              <a:defRPr/>
            </a:lvl1pPr>
            <a:lvl2pPr marL="432235" indent="0" algn="ctr">
              <a:buNone/>
              <a:defRPr/>
            </a:lvl2pPr>
            <a:lvl3pPr marL="864469" indent="0" algn="ctr">
              <a:buNone/>
              <a:defRPr/>
            </a:lvl3pPr>
            <a:lvl4pPr marL="1296702" indent="0" algn="ctr">
              <a:buNone/>
              <a:defRPr/>
            </a:lvl4pPr>
            <a:lvl5pPr marL="1728938" indent="0" algn="ctr">
              <a:buNone/>
              <a:defRPr/>
            </a:lvl5pPr>
            <a:lvl6pPr marL="2161172" indent="0" algn="ctr">
              <a:buNone/>
              <a:defRPr/>
            </a:lvl6pPr>
            <a:lvl7pPr marL="2593406" indent="0" algn="ctr">
              <a:buNone/>
              <a:defRPr/>
            </a:lvl7pPr>
            <a:lvl8pPr marL="3025640" indent="0" algn="ctr">
              <a:buNone/>
              <a:defRPr/>
            </a:lvl8pPr>
            <a:lvl9pPr marL="3457874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1438" y="3143254"/>
            <a:ext cx="9001124" cy="48666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56061" tIns="22425" rIns="56061" bIns="22425"/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77707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FRIB_ppt_to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669925" y="1320800"/>
            <a:ext cx="7864475" cy="347663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folHlink">
                <a:alpha val="74997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74" tIns="45687" rIns="91374" bIns="45687">
            <a:spAutoFit/>
          </a:bodyPr>
          <a:lstStyle>
            <a:lvl1pPr defTabSz="455613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defTabSz="455613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defTabSz="455613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defTabSz="455613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defTabSz="455613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lnSpc>
                <a:spcPct val="90000"/>
              </a:lnSpc>
              <a:defRPr/>
            </a:pPr>
            <a:endParaRPr lang="en-US" altLang="en-US" sz="1800" smtClean="0">
              <a:latin typeface="Helvetica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114800" y="3009900"/>
            <a:ext cx="9144000" cy="368300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folHlink">
                <a:alpha val="74997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74" tIns="45687" rIns="91374" bIns="45687">
            <a:spAutoFit/>
          </a:bodyPr>
          <a:lstStyle>
            <a:lvl1pPr defTabSz="455613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defTabSz="455613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defTabSz="455613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defTabSz="455613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defTabSz="455613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defRPr/>
            </a:pPr>
            <a:endParaRPr lang="en-US" altLang="en-US" sz="1800" smtClean="0"/>
          </a:p>
        </p:txBody>
      </p:sp>
      <p:pic>
        <p:nvPicPr>
          <p:cNvPr id="7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32513"/>
            <a:ext cx="9137650" cy="72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067100"/>
            <a:ext cx="8990922" cy="5027414"/>
          </a:xfrm>
        </p:spPr>
        <p:txBody>
          <a:bodyPr/>
          <a:lstStyle>
            <a:lvl3pPr>
              <a:defRPr sz="1800"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76200" y="285755"/>
            <a:ext cx="8991600" cy="4857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r" eaLnBrk="0" hangingPunct="0">
              <a:lnSpc>
                <a:spcPct val="90000"/>
              </a:lnSpc>
              <a:defRPr sz="1000">
                <a:solidFill>
                  <a:srgbClr val="064308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R. Zegers, HRS Research Program &amp; Requirements</a:t>
            </a:r>
            <a:endParaRPr lang="en-US" dirty="0"/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, Slide </a:t>
            </a:r>
            <a:fld id="{14F14B34-40B4-48D4-8AFA-48B1320B85B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65781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take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FRIB_ppt_to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669925" y="1320800"/>
            <a:ext cx="7864475" cy="347663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folHlink">
                <a:alpha val="74997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74" tIns="45687" rIns="91374" bIns="45687">
            <a:spAutoFit/>
          </a:bodyPr>
          <a:lstStyle>
            <a:lvl1pPr defTabSz="455613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defTabSz="455613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defTabSz="455613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defTabSz="455613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defTabSz="455613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lnSpc>
                <a:spcPct val="90000"/>
              </a:lnSpc>
              <a:defRPr/>
            </a:pPr>
            <a:endParaRPr lang="en-US" altLang="en-US" sz="1800" smtClean="0">
              <a:latin typeface="Helvetica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114800" y="3009900"/>
            <a:ext cx="9144000" cy="368300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folHlink">
                <a:alpha val="74997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74" tIns="45687" rIns="91374" bIns="45687">
            <a:spAutoFit/>
          </a:bodyPr>
          <a:lstStyle>
            <a:lvl1pPr defTabSz="455613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defTabSz="455613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defTabSz="455613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defTabSz="455613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defTabSz="455613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defRPr/>
            </a:pPr>
            <a:endParaRPr lang="en-US" altLang="en-US" sz="1800" smtClean="0"/>
          </a:p>
        </p:txBody>
      </p:sp>
      <p:sp>
        <p:nvSpPr>
          <p:cNvPr id="8" name="Rectangle 8"/>
          <p:cNvSpPr>
            <a:spLocks noChangeArrowheads="1"/>
          </p:cNvSpPr>
          <p:nvPr userDrawn="1"/>
        </p:nvSpPr>
        <p:spPr bwMode="auto">
          <a:xfrm>
            <a:off x="0" y="5446713"/>
            <a:ext cx="9144000" cy="685800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lIns="91399" tIns="45700" rIns="91399" bIns="45700" anchor="ctr"/>
          <a:lstStyle/>
          <a:p>
            <a:pPr eaLnBrk="1" hangingPunct="1">
              <a:defRPr/>
            </a:pPr>
            <a:endParaRPr lang="en-US" sz="1800" dirty="0">
              <a:ea typeface="ヒラギノ角ゴ Pro W3"/>
              <a:cs typeface="ヒラギノ角ゴ Pro W3"/>
            </a:endParaRPr>
          </a:p>
        </p:txBody>
      </p:sp>
      <p:sp>
        <p:nvSpPr>
          <p:cNvPr id="10" name="Rectangle 9"/>
          <p:cNvSpPr>
            <a:spLocks noChangeArrowheads="1"/>
          </p:cNvSpPr>
          <p:nvPr userDrawn="1"/>
        </p:nvSpPr>
        <p:spPr bwMode="auto">
          <a:xfrm>
            <a:off x="0" y="6056313"/>
            <a:ext cx="9144000" cy="76200"/>
          </a:xfrm>
          <a:prstGeom prst="rect">
            <a:avLst/>
          </a:prstGeom>
          <a:solidFill>
            <a:srgbClr val="0066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99" tIns="45700" rIns="91399" bIns="45700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defRPr/>
            </a:pPr>
            <a:endParaRPr lang="en-US" altLang="en-US" sz="1800" smtClean="0"/>
          </a:p>
        </p:txBody>
      </p:sp>
      <p:pic>
        <p:nvPicPr>
          <p:cNvPr id="11" name="Pictur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32513"/>
            <a:ext cx="9137650" cy="72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067100"/>
            <a:ext cx="8990922" cy="4266900"/>
          </a:xfrm>
        </p:spPr>
        <p:txBody>
          <a:bodyPr/>
          <a:lstStyle>
            <a:lvl3pPr>
              <a:defRPr sz="1800"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76200" y="285755"/>
            <a:ext cx="8991600" cy="4857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1"/>
          <p:cNvSpPr>
            <a:spLocks noGrp="1"/>
          </p:cNvSpPr>
          <p:nvPr>
            <p:ph type="body" sz="quarter" idx="12"/>
          </p:nvPr>
        </p:nvSpPr>
        <p:spPr>
          <a:xfrm>
            <a:off x="1" y="5460114"/>
            <a:ext cx="9067122" cy="584200"/>
          </a:xfrm>
        </p:spPr>
        <p:txBody>
          <a:bodyPr anchor="ctr"/>
          <a:lstStyle>
            <a:lvl1pPr marL="137099" indent="0">
              <a:spcBef>
                <a:spcPts val="0"/>
              </a:spcBef>
              <a:buNone/>
              <a:defRPr b="1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Footer Placehold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 algn="r" eaLnBrk="0" hangingPunct="0">
              <a:lnSpc>
                <a:spcPct val="90000"/>
              </a:lnSpc>
              <a:defRPr sz="1000">
                <a:solidFill>
                  <a:srgbClr val="064308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R. Zegers, HRS Research Program &amp; Requirements</a:t>
            </a:r>
            <a:endParaRPr lang="en-US" dirty="0"/>
          </a:p>
        </p:txBody>
      </p:sp>
      <p:sp>
        <p:nvSpPr>
          <p:cNvPr id="13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, Slide </a:t>
            </a:r>
            <a:fld id="{FE2E2420-7B84-4E23-957F-7026A3F30B2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36047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Half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FRIB_ppt_to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669925" y="1320800"/>
            <a:ext cx="7864475" cy="347663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folHlink">
                <a:alpha val="74997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74" tIns="45687" rIns="91374" bIns="45687">
            <a:spAutoFit/>
          </a:bodyPr>
          <a:lstStyle>
            <a:lvl1pPr defTabSz="455613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defTabSz="455613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defTabSz="455613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defTabSz="455613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defTabSz="455613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lnSpc>
                <a:spcPct val="90000"/>
              </a:lnSpc>
              <a:defRPr/>
            </a:pPr>
            <a:endParaRPr lang="en-US" altLang="en-US" sz="1800" smtClean="0">
              <a:latin typeface="Helvetica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114800" y="3009900"/>
            <a:ext cx="9144000" cy="368300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folHlink">
                <a:alpha val="74997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74" tIns="45687" rIns="91374" bIns="45687">
            <a:spAutoFit/>
          </a:bodyPr>
          <a:lstStyle>
            <a:lvl1pPr defTabSz="455613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defTabSz="455613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defTabSz="455613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defTabSz="455613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defTabSz="455613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defRPr/>
            </a:pPr>
            <a:endParaRPr lang="en-US" altLang="en-US" sz="1800" smtClean="0"/>
          </a:p>
        </p:txBody>
      </p:sp>
      <p:pic>
        <p:nvPicPr>
          <p:cNvPr id="8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32513"/>
            <a:ext cx="9137650" cy="72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1" y="281882"/>
            <a:ext cx="8991598" cy="4863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1" y="1067100"/>
            <a:ext cx="4423230" cy="5027414"/>
          </a:xfrm>
        </p:spPr>
        <p:txBody>
          <a:bodyPr/>
          <a:lstStyle>
            <a:lvl3pPr>
              <a:defRPr sz="1800"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0"/>
          </p:nvPr>
        </p:nvSpPr>
        <p:spPr>
          <a:xfrm>
            <a:off x="4644573" y="1071569"/>
            <a:ext cx="4423227" cy="5027414"/>
          </a:xfrm>
        </p:spPr>
        <p:txBody>
          <a:bodyPr/>
          <a:lstStyle>
            <a:lvl3pPr>
              <a:defRPr sz="1800"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 eaLnBrk="0" hangingPunct="0">
              <a:lnSpc>
                <a:spcPct val="90000"/>
              </a:lnSpc>
              <a:defRPr sz="1000">
                <a:solidFill>
                  <a:srgbClr val="064308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R. Zegers, HRS Research Program &amp; Requirements</a:t>
            </a:r>
            <a:endParaRPr lang="en-US" dirty="0"/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, Slide </a:t>
            </a:r>
            <a:fld id="{18599B39-9FB3-4622-A69F-DD062A56D30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28929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alf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FRIB_ppt_to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669925" y="1320800"/>
            <a:ext cx="7864475" cy="347663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folHlink">
                <a:alpha val="74997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74" tIns="45687" rIns="91374" bIns="45687">
            <a:spAutoFit/>
          </a:bodyPr>
          <a:lstStyle>
            <a:lvl1pPr defTabSz="455613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defTabSz="455613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defTabSz="455613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defTabSz="455613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defTabSz="455613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lnSpc>
                <a:spcPct val="90000"/>
              </a:lnSpc>
              <a:defRPr/>
            </a:pPr>
            <a:endParaRPr lang="en-US" altLang="en-US" sz="1800" smtClean="0">
              <a:latin typeface="Helvetica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114800" y="3009900"/>
            <a:ext cx="9144000" cy="368300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folHlink">
                <a:alpha val="74997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74" tIns="45687" rIns="91374" bIns="45687">
            <a:spAutoFit/>
          </a:bodyPr>
          <a:lstStyle>
            <a:lvl1pPr defTabSz="455613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defTabSz="455613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defTabSz="455613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defTabSz="455613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defTabSz="455613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defRPr/>
            </a:pPr>
            <a:endParaRPr lang="en-US" altLang="en-US" sz="1800" smtClean="0"/>
          </a:p>
        </p:txBody>
      </p:sp>
      <p:pic>
        <p:nvPicPr>
          <p:cNvPr id="8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32513"/>
            <a:ext cx="9137650" cy="72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81882"/>
            <a:ext cx="8991600" cy="4863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067099"/>
            <a:ext cx="8991604" cy="243333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0"/>
          </p:nvPr>
        </p:nvSpPr>
        <p:spPr>
          <a:xfrm>
            <a:off x="76200" y="3581400"/>
            <a:ext cx="8991604" cy="243333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 eaLnBrk="0" hangingPunct="0">
              <a:lnSpc>
                <a:spcPct val="90000"/>
              </a:lnSpc>
              <a:defRPr sz="1000">
                <a:solidFill>
                  <a:srgbClr val="064308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R. Zegers, HRS Research Program &amp; Requirements</a:t>
            </a:r>
            <a:endParaRPr lang="en-US" dirty="0"/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, Slide </a:t>
            </a:r>
            <a:fld id="{3C7171A7-3CF8-4DF9-8669-A097EA4BF4B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80431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art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FRIB_ppt_to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669925" y="1320800"/>
            <a:ext cx="7864475" cy="347663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folHlink">
                <a:alpha val="74997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74" tIns="45687" rIns="91374" bIns="45687">
            <a:spAutoFit/>
          </a:bodyPr>
          <a:lstStyle>
            <a:lvl1pPr defTabSz="455613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defTabSz="455613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defTabSz="455613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defTabSz="455613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defTabSz="455613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lnSpc>
                <a:spcPct val="90000"/>
              </a:lnSpc>
              <a:defRPr/>
            </a:pPr>
            <a:endParaRPr lang="en-US" altLang="en-US" sz="1800" smtClean="0">
              <a:latin typeface="Helvetica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4114800" y="3009900"/>
            <a:ext cx="9144000" cy="368300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folHlink">
                <a:alpha val="74997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74" tIns="45687" rIns="91374" bIns="45687">
            <a:spAutoFit/>
          </a:bodyPr>
          <a:lstStyle>
            <a:lvl1pPr defTabSz="455613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defTabSz="455613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defTabSz="455613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defTabSz="455613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defTabSz="455613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defRPr/>
            </a:pPr>
            <a:endParaRPr lang="en-US" altLang="en-US" sz="1800" smtClean="0"/>
          </a:p>
        </p:txBody>
      </p:sp>
      <p:pic>
        <p:nvPicPr>
          <p:cNvPr id="10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32513"/>
            <a:ext cx="9137650" cy="72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1" y="281882"/>
            <a:ext cx="8991598" cy="4863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1" y="1067099"/>
            <a:ext cx="4419600" cy="243333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1"/>
          </p:nvPr>
        </p:nvSpPr>
        <p:spPr>
          <a:xfrm>
            <a:off x="4625530" y="1067099"/>
            <a:ext cx="4442275" cy="243333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2"/>
          </p:nvPr>
        </p:nvSpPr>
        <p:spPr>
          <a:xfrm>
            <a:off x="76206" y="3581400"/>
            <a:ext cx="4419599" cy="243333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3"/>
          </p:nvPr>
        </p:nvSpPr>
        <p:spPr>
          <a:xfrm>
            <a:off x="4625530" y="3581400"/>
            <a:ext cx="4442275" cy="243333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Footer Placeholder 6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 algn="r" eaLnBrk="0" hangingPunct="0">
              <a:lnSpc>
                <a:spcPct val="90000"/>
              </a:lnSpc>
              <a:defRPr sz="1000">
                <a:solidFill>
                  <a:srgbClr val="064308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R. Zegers, HRS Research Program &amp; Requirements</a:t>
            </a:r>
            <a:endParaRPr lang="en-US" dirty="0"/>
          </a:p>
        </p:txBody>
      </p:sp>
      <p:sp>
        <p:nvSpPr>
          <p:cNvPr id="1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, Slide </a:t>
            </a:r>
            <a:fld id="{337689DB-287F-49BE-9D79-2FCAD8DEC0C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719045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FRIB_ppt_to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669925" y="1320800"/>
            <a:ext cx="7864475" cy="347663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folHlink">
                <a:alpha val="74997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74" tIns="45687" rIns="91374" bIns="45687">
            <a:spAutoFit/>
          </a:bodyPr>
          <a:lstStyle>
            <a:lvl1pPr defTabSz="455613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defTabSz="455613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defTabSz="455613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defTabSz="455613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defTabSz="455613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lnSpc>
                <a:spcPct val="90000"/>
              </a:lnSpc>
              <a:defRPr/>
            </a:pPr>
            <a:endParaRPr lang="en-US" altLang="en-US" sz="1800" smtClean="0">
              <a:latin typeface="Helvetica" charset="0"/>
            </a:endParaRP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4114800" y="3009900"/>
            <a:ext cx="9144000" cy="368300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folHlink">
                <a:alpha val="74997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74" tIns="45687" rIns="91374" bIns="45687">
            <a:spAutoFit/>
          </a:bodyPr>
          <a:lstStyle>
            <a:lvl1pPr defTabSz="455613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defTabSz="455613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defTabSz="455613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defTabSz="455613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defTabSz="455613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defRPr/>
            </a:pPr>
            <a:endParaRPr lang="en-US" altLang="en-US" sz="1800" smtClean="0"/>
          </a:p>
        </p:txBody>
      </p:sp>
      <p:pic>
        <p:nvPicPr>
          <p:cNvPr id="6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32513"/>
            <a:ext cx="9137650" cy="72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81882"/>
            <a:ext cx="8991600" cy="4863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r" eaLnBrk="0" hangingPunct="0">
              <a:lnSpc>
                <a:spcPct val="90000"/>
              </a:lnSpc>
              <a:defRPr sz="1000">
                <a:solidFill>
                  <a:srgbClr val="064308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R. Zegers, HRS Research Program &amp; Requirements</a:t>
            </a:r>
            <a:endParaRPr lang="en-US" dirty="0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, Slide </a:t>
            </a:r>
            <a:fld id="{4EAFEBB8-77C6-4A4E-B65A-18E38673EE3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49057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clean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FRIB_ppt_to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669925" y="1320800"/>
            <a:ext cx="7864475" cy="347663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folHlink">
                <a:alpha val="74997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74" tIns="45687" rIns="91374" bIns="45687">
            <a:spAutoFit/>
          </a:bodyPr>
          <a:lstStyle>
            <a:lvl1pPr defTabSz="455613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defTabSz="455613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defTabSz="455613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defTabSz="455613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defTabSz="455613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lnSpc>
                <a:spcPct val="90000"/>
              </a:lnSpc>
              <a:defRPr/>
            </a:pPr>
            <a:endParaRPr lang="en-US" altLang="en-US" sz="1800" smtClean="0">
              <a:latin typeface="Helvetica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114800" y="3009900"/>
            <a:ext cx="9144000" cy="368300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folHlink">
                <a:alpha val="74997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74" tIns="45687" rIns="91374" bIns="45687">
            <a:spAutoFit/>
          </a:bodyPr>
          <a:lstStyle>
            <a:lvl1pPr defTabSz="455613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defTabSz="455613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defTabSz="455613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defTabSz="455613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defTabSz="455613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defRPr/>
            </a:pPr>
            <a:endParaRPr lang="en-US" altLang="en-US" sz="180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81882"/>
            <a:ext cx="8991600" cy="4863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r" eaLnBrk="0" hangingPunct="0">
              <a:lnSpc>
                <a:spcPct val="90000"/>
              </a:lnSpc>
              <a:defRPr sz="1000">
                <a:solidFill>
                  <a:srgbClr val="064308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R. Zegers, HRS Research Program &amp; Requirements</a:t>
            </a:r>
            <a:endParaRPr lang="en-US" dirty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, Slide </a:t>
            </a:r>
            <a:fld id="{882004EC-415A-4F5D-B569-A44AE939526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12820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" y="76200"/>
            <a:ext cx="899160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6076" tIns="22431" rIns="56076" bIns="22431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" y="1066800"/>
            <a:ext cx="8991600" cy="502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8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4140200" y="6356350"/>
            <a:ext cx="4241800" cy="365125"/>
          </a:xfrm>
          <a:prstGeom prst="rect">
            <a:avLst/>
          </a:prstGeom>
        </p:spPr>
        <p:txBody>
          <a:bodyPr lIns="0" tIns="45712" rIns="0" bIns="45712" anchor="b"/>
          <a:lstStyle>
            <a:lvl1pPr algn="r" eaLnBrk="0" hangingPunct="0">
              <a:lnSpc>
                <a:spcPct val="90000"/>
              </a:lnSpc>
              <a:defRPr sz="1000">
                <a:solidFill>
                  <a:srgbClr val="064308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R. Zegers, HRS Research Program &amp; Requirements</a:t>
            </a:r>
            <a:endParaRPr lang="en-US" dirty="0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82000" y="6356350"/>
            <a:ext cx="762000" cy="365125"/>
          </a:xfrm>
          <a:prstGeom prst="rect">
            <a:avLst/>
          </a:prstGeom>
        </p:spPr>
        <p:txBody>
          <a:bodyPr vert="horz" wrap="square" lIns="0" tIns="45712" rIns="0" bIns="45712" numCol="1" anchor="b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90000"/>
              </a:lnSpc>
              <a:defRPr sz="1000">
                <a:solidFill>
                  <a:srgbClr val="064308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 altLang="en-US"/>
              <a:t>, Slide </a:t>
            </a:r>
            <a:fld id="{26633B0A-19AD-4006-9158-01039D7FA09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96" r:id="rId1"/>
    <p:sldLayoutId id="2147484097" r:id="rId2"/>
    <p:sldLayoutId id="2147484098" r:id="rId3"/>
    <p:sldLayoutId id="2147484099" r:id="rId4"/>
    <p:sldLayoutId id="2147484100" r:id="rId5"/>
    <p:sldLayoutId id="2147484101" r:id="rId6"/>
    <p:sldLayoutId id="2147484102" r:id="rId7"/>
    <p:sldLayoutId id="2147484103" r:id="rId8"/>
  </p:sldLayoutIdLst>
  <p:hf hdr="0" dt="0"/>
  <p:txStyles>
    <p:titleStyle>
      <a:lvl1pPr algn="ctr" defTabSz="803275" rtl="0" eaLnBrk="0" fontAlgn="base" hangingPunct="0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Arial Unicode MS" panose="020B0604020202020204" pitchFamily="34" charset="-128"/>
          <a:cs typeface="Arial Unicode MS" panose="020B0604020202020204" pitchFamily="34" charset="-128"/>
        </a:defRPr>
      </a:lvl1pPr>
      <a:lvl2pPr algn="ctr" defTabSz="803275" rtl="0" eaLnBrk="0" fontAlgn="base" hangingPunct="0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Arial Unicode MS" charset="0"/>
          <a:cs typeface="Arial Unicode MS" charset="0"/>
        </a:defRPr>
      </a:lvl2pPr>
      <a:lvl3pPr algn="ctr" defTabSz="803275" rtl="0" eaLnBrk="0" fontAlgn="base" hangingPunct="0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Arial Unicode MS" charset="0"/>
          <a:cs typeface="Arial Unicode MS" charset="0"/>
        </a:defRPr>
      </a:lvl3pPr>
      <a:lvl4pPr algn="ctr" defTabSz="803275" rtl="0" eaLnBrk="0" fontAlgn="base" hangingPunct="0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Arial Unicode MS" charset="0"/>
          <a:cs typeface="Arial Unicode MS" charset="0"/>
        </a:defRPr>
      </a:lvl4pPr>
      <a:lvl5pPr algn="ctr" defTabSz="803275" rtl="0" eaLnBrk="0" fontAlgn="base" hangingPunct="0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Arial Unicode MS" charset="0"/>
          <a:cs typeface="Arial Unicode MS" charset="0"/>
        </a:defRPr>
      </a:lvl5pPr>
      <a:lvl6pPr marL="457036" algn="ctr" defTabSz="807750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Arial" charset="0"/>
          <a:cs typeface="Arial" charset="0"/>
        </a:defRPr>
      </a:lvl6pPr>
      <a:lvl7pPr marL="914074" algn="ctr" defTabSz="807750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Arial" charset="0"/>
          <a:cs typeface="Arial" charset="0"/>
        </a:defRPr>
      </a:lvl7pPr>
      <a:lvl8pPr marL="1371109" algn="ctr" defTabSz="807750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Arial" charset="0"/>
          <a:cs typeface="Arial" charset="0"/>
        </a:defRPr>
      </a:lvl8pPr>
      <a:lvl9pPr marL="1828148" algn="ctr" defTabSz="807750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Arial" charset="0"/>
          <a:cs typeface="Arial" charset="0"/>
        </a:defRPr>
      </a:lvl9pPr>
    </p:titleStyle>
    <p:bodyStyle>
      <a:lvl1pPr marL="179388" indent="-179388" algn="l" defTabSz="803275" rtl="0" eaLnBrk="0" fontAlgn="base" hangingPunct="0">
        <a:lnSpc>
          <a:spcPct val="90000"/>
        </a:lnSpc>
        <a:spcBef>
          <a:spcPts val="1200"/>
        </a:spcBef>
        <a:spcAft>
          <a:spcPct val="0"/>
        </a:spcAft>
        <a:buSzPct val="100000"/>
        <a:buFont typeface="Wingdings" panose="05000000000000000000" pitchFamily="2" charset="2"/>
        <a:buChar char="§"/>
        <a:defRPr sz="2200">
          <a:solidFill>
            <a:srgbClr val="064308"/>
          </a:solidFill>
          <a:latin typeface="Arial" charset="0"/>
          <a:ea typeface="Arial Unicode MS" panose="020B0604020202020204" pitchFamily="34" charset="-128"/>
          <a:cs typeface="Arial Unicode MS" panose="020B0604020202020204" pitchFamily="34" charset="-128"/>
        </a:defRPr>
      </a:lvl1pPr>
      <a:lvl2pPr marL="361950" indent="-150813" algn="l" defTabSz="803275" rtl="0" eaLnBrk="0" fontAlgn="base" hangingPunct="0">
        <a:lnSpc>
          <a:spcPct val="90000"/>
        </a:lnSpc>
        <a:spcBef>
          <a:spcPts val="200"/>
        </a:spcBef>
        <a:spcAft>
          <a:spcPct val="0"/>
        </a:spcAft>
        <a:buSzPct val="100000"/>
        <a:buFont typeface="Arial" panose="020B0604020202020204" pitchFamily="34" charset="0"/>
        <a:buChar char="•"/>
        <a:defRPr sz="2000">
          <a:solidFill>
            <a:schemeClr val="tx1"/>
          </a:solidFill>
          <a:latin typeface="Arial" charset="0"/>
          <a:ea typeface="Arial Unicode MS" panose="020B0604020202020204" pitchFamily="34" charset="-128"/>
          <a:cs typeface="Arial Unicode MS" panose="020B0604020202020204" pitchFamily="34" charset="-128"/>
        </a:defRPr>
      </a:lvl2pPr>
      <a:lvl3pPr marL="590550" indent="-160338" algn="l" defTabSz="803275" rtl="0" eaLnBrk="0" fontAlgn="base" hangingPunct="0">
        <a:lnSpc>
          <a:spcPct val="90000"/>
        </a:lnSpc>
        <a:spcBef>
          <a:spcPts val="200"/>
        </a:spcBef>
        <a:spcAft>
          <a:spcPct val="0"/>
        </a:spcAft>
        <a:buSzPct val="100000"/>
        <a:buFont typeface="Lucida Grande" charset="0"/>
        <a:buChar char="»"/>
        <a:defRPr>
          <a:solidFill>
            <a:schemeClr val="tx1"/>
          </a:solidFill>
          <a:latin typeface="Arial" charset="0"/>
          <a:ea typeface="ヒラギノ角ゴ Pro W3" pitchFamily="-111" charset="-128"/>
          <a:cs typeface="Arial Unicode MS" panose="020B0604020202020204" pitchFamily="34" charset="-128"/>
        </a:defRPr>
      </a:lvl3pPr>
      <a:lvl4pPr marL="727075" indent="-133350" algn="l" defTabSz="803275" rtl="0" eaLnBrk="0" fontAlgn="base" hangingPunct="0">
        <a:lnSpc>
          <a:spcPct val="90000"/>
        </a:lnSpc>
        <a:spcBef>
          <a:spcPts val="200"/>
        </a:spcBef>
        <a:spcAft>
          <a:spcPct val="0"/>
        </a:spcAft>
        <a:buClr>
          <a:srgbClr val="999999"/>
        </a:buClr>
        <a:buSzPct val="100000"/>
        <a:buFont typeface="Arial" panose="020B0604020202020204" pitchFamily="34" charset="0"/>
        <a:buChar char="•"/>
        <a:defRPr sz="1600">
          <a:solidFill>
            <a:schemeClr val="tx1"/>
          </a:solidFill>
          <a:latin typeface="Arial" charset="0"/>
          <a:ea typeface="ヒラギノ角ゴ Pro W3" pitchFamily="-111" charset="-128"/>
          <a:cs typeface="Arial Unicode MS" panose="020B0604020202020204" pitchFamily="34" charset="-128"/>
        </a:defRPr>
      </a:lvl4pPr>
      <a:lvl5pPr marL="1001713" indent="-179388" algn="l" defTabSz="803275" rtl="0" eaLnBrk="0" fontAlgn="base" hangingPunct="0">
        <a:lnSpc>
          <a:spcPct val="90000"/>
        </a:lnSpc>
        <a:spcBef>
          <a:spcPts val="200"/>
        </a:spcBef>
        <a:spcAft>
          <a:spcPct val="0"/>
        </a:spcAft>
        <a:buClr>
          <a:srgbClr val="999999"/>
        </a:buClr>
        <a:buSzPct val="100000"/>
        <a:buFont typeface="Lucida Grande" charset="0"/>
        <a:buChar char="»"/>
        <a:defRPr sz="1400">
          <a:solidFill>
            <a:schemeClr val="tx1"/>
          </a:solidFill>
          <a:latin typeface="Arial" charset="0"/>
          <a:ea typeface="ヒラギノ角ゴ Pro W3" pitchFamily="-111" charset="-128"/>
          <a:cs typeface="Arial Unicode MS" panose="020B0604020202020204" pitchFamily="34" charset="-128"/>
        </a:defRPr>
      </a:lvl5pPr>
      <a:lvl6pPr marL="2223294" indent="-150759" algn="l" defTabSz="807750" rtl="0" eaLnBrk="1" fontAlgn="base" hangingPunct="1">
        <a:lnSpc>
          <a:spcPct val="90000"/>
        </a:lnSpc>
        <a:spcBef>
          <a:spcPct val="10000"/>
        </a:spcBef>
        <a:spcAft>
          <a:spcPct val="0"/>
        </a:spcAft>
        <a:buSzPct val="100000"/>
        <a:buChar char="–"/>
        <a:defRPr sz="1300">
          <a:solidFill>
            <a:schemeClr val="tx1"/>
          </a:solidFill>
          <a:latin typeface="Helvetica" charset="0"/>
          <a:ea typeface="+mn-ea"/>
          <a:cs typeface="+mn-cs"/>
        </a:defRPr>
      </a:lvl6pPr>
      <a:lvl7pPr marL="2680333" indent="-150759" algn="l" defTabSz="807750" rtl="0" eaLnBrk="1" fontAlgn="base" hangingPunct="1">
        <a:lnSpc>
          <a:spcPct val="90000"/>
        </a:lnSpc>
        <a:spcBef>
          <a:spcPct val="10000"/>
        </a:spcBef>
        <a:spcAft>
          <a:spcPct val="0"/>
        </a:spcAft>
        <a:buSzPct val="100000"/>
        <a:buChar char="–"/>
        <a:defRPr sz="1300">
          <a:solidFill>
            <a:schemeClr val="tx1"/>
          </a:solidFill>
          <a:latin typeface="Helvetica" charset="0"/>
          <a:ea typeface="+mn-ea"/>
          <a:cs typeface="+mn-cs"/>
        </a:defRPr>
      </a:lvl7pPr>
      <a:lvl8pPr marL="3137372" indent="-150759" algn="l" defTabSz="807750" rtl="0" eaLnBrk="1" fontAlgn="base" hangingPunct="1">
        <a:lnSpc>
          <a:spcPct val="90000"/>
        </a:lnSpc>
        <a:spcBef>
          <a:spcPct val="10000"/>
        </a:spcBef>
        <a:spcAft>
          <a:spcPct val="0"/>
        </a:spcAft>
        <a:buSzPct val="100000"/>
        <a:buChar char="–"/>
        <a:defRPr sz="1300">
          <a:solidFill>
            <a:schemeClr val="tx1"/>
          </a:solidFill>
          <a:latin typeface="Helvetica" charset="0"/>
          <a:ea typeface="+mn-ea"/>
          <a:cs typeface="+mn-cs"/>
        </a:defRPr>
      </a:lvl8pPr>
      <a:lvl9pPr marL="3594407" indent="-150759" algn="l" defTabSz="807750" rtl="0" eaLnBrk="1" fontAlgn="base" hangingPunct="1">
        <a:lnSpc>
          <a:spcPct val="90000"/>
        </a:lnSpc>
        <a:spcBef>
          <a:spcPct val="10000"/>
        </a:spcBef>
        <a:spcAft>
          <a:spcPct val="0"/>
        </a:spcAft>
        <a:buSzPct val="100000"/>
        <a:buChar char="–"/>
        <a:defRPr sz="1300">
          <a:solidFill>
            <a:schemeClr val="tx1"/>
          </a:solidFill>
          <a:latin typeface="Helvetica" charset="0"/>
          <a:ea typeface="+mn-ea"/>
          <a:cs typeface="+mn-cs"/>
        </a:defRPr>
      </a:lvl9pPr>
    </p:bodyStyle>
    <p:otherStyle>
      <a:defPPr>
        <a:defRPr lang="en-US"/>
      </a:defPPr>
      <a:lvl1pPr marL="0" algn="l" defTabSz="9140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6" algn="l" defTabSz="9140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74" algn="l" defTabSz="9140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09" algn="l" defTabSz="9140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48" algn="l" defTabSz="9140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86" algn="l" defTabSz="9140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24" algn="l" defTabSz="9140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60" algn="l" defTabSz="9140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296" algn="l" defTabSz="9140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" y="1144841"/>
            <a:ext cx="4572000" cy="4265414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The Pre-Conceptual Design of the HRS </a:t>
            </a:r>
            <a:r>
              <a:rPr lang="en-US" sz="2000" dirty="0" smtClean="0"/>
              <a:t>meets </a:t>
            </a:r>
            <a:r>
              <a:rPr lang="en-US" sz="2000" dirty="0"/>
              <a:t>the </a:t>
            </a:r>
            <a:r>
              <a:rPr lang="en-US" sz="2000" dirty="0" smtClean="0"/>
              <a:t>requirements defined based </a:t>
            </a:r>
            <a:r>
              <a:rPr lang="en-US" sz="2000" dirty="0"/>
              <a:t>on the </a:t>
            </a:r>
            <a:r>
              <a:rPr lang="en-US" sz="2000" dirty="0" smtClean="0"/>
              <a:t>scientific program articulated </a:t>
            </a:r>
            <a:r>
              <a:rPr lang="en-US" sz="2000" dirty="0"/>
              <a:t>by the FRIB </a:t>
            </a:r>
            <a:r>
              <a:rPr lang="en-US" sz="2000" dirty="0" smtClean="0"/>
              <a:t>User Community, including in the 2014 HRS whitepaper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" y="343480"/>
            <a:ext cx="8991600" cy="370325"/>
          </a:xfrm>
        </p:spPr>
        <p:txBody>
          <a:bodyPr/>
          <a:lstStyle/>
          <a:p>
            <a:r>
              <a:rPr lang="en-US" sz="2400" dirty="0" smtClean="0"/>
              <a:t>High Rigidity Spectrometer (HRS) Working Group</a:t>
            </a:r>
            <a:endParaRPr lang="en-US" sz="2400" dirty="0"/>
          </a:p>
        </p:txBody>
      </p:sp>
      <p:pic>
        <p:nvPicPr>
          <p:cNvPr id="6" name="Content Placeholder 5" descr="\\intranet.nscl.msu.edu\files\user\zegers\My Documents\mass\gain-fission-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43200"/>
            <a:ext cx="4318930" cy="292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084411"/>
            <a:ext cx="4419600" cy="235532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140200" y="3546084"/>
            <a:ext cx="509039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64308"/>
                </a:solidFill>
              </a:rPr>
              <a:t>The pre-conceptual design studies </a:t>
            </a:r>
            <a:r>
              <a:rPr lang="en-US" sz="2000" dirty="0" smtClean="0">
                <a:solidFill>
                  <a:srgbClr val="064308"/>
                </a:solidFill>
              </a:rPr>
              <a:t>show </a:t>
            </a:r>
            <a:r>
              <a:rPr lang="en-US" sz="2000" dirty="0">
                <a:solidFill>
                  <a:srgbClr val="064308"/>
                </a:solidFill>
              </a:rPr>
              <a:t>that for over 90% of neutron-rich isotopes luminosity gain factors of 2-100 are achieved, with an average gain factor of 10. For the most asymmetric neutron-rich </a:t>
            </a:r>
            <a:r>
              <a:rPr lang="en-US" sz="2000" dirty="0" smtClean="0">
                <a:solidFill>
                  <a:srgbClr val="064308"/>
                </a:solidFill>
              </a:rPr>
              <a:t>systems, </a:t>
            </a:r>
            <a:r>
              <a:rPr lang="en-US" sz="2000" dirty="0">
                <a:solidFill>
                  <a:srgbClr val="064308"/>
                </a:solidFill>
              </a:rPr>
              <a:t>luminosity gain factors exceed 50. For neutron-rich systems in the r-process path, the gain factors range from 5-20.</a:t>
            </a:r>
          </a:p>
        </p:txBody>
      </p:sp>
    </p:spTree>
    <p:extLst>
      <p:ext uri="{BB962C8B-B14F-4D97-AF65-F5344CB8AC3E}">
        <p14:creationId xmlns:p14="http://schemas.microsoft.com/office/powerpoint/2010/main" val="2767751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RIB3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10_CKG FRIB no-line h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CKG FRIB no-line 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KG FRIB no-line h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KG FRIB no-line h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KG FRIB no-line h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KG FRIB no-line h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KG FRIB no-line h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KG FRIB no-line h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KG FRIB no-line h 8">
        <a:dk1>
          <a:srgbClr val="000000"/>
        </a:dk1>
        <a:lt1>
          <a:srgbClr val="FFFFFF"/>
        </a:lt1>
        <a:dk2>
          <a:srgbClr val="1F1DE8"/>
        </a:dk2>
        <a:lt2>
          <a:srgbClr val="007469"/>
        </a:lt2>
        <a:accent1>
          <a:srgbClr val="FC0128"/>
        </a:accent1>
        <a:accent2>
          <a:srgbClr val="CF16CE"/>
        </a:accent2>
        <a:accent3>
          <a:srgbClr val="FFFFFF"/>
        </a:accent3>
        <a:accent4>
          <a:srgbClr val="000000"/>
        </a:accent4>
        <a:accent5>
          <a:srgbClr val="FDAAAC"/>
        </a:accent5>
        <a:accent6>
          <a:srgbClr val="BB13BA"/>
        </a:accent6>
        <a:hlink>
          <a:srgbClr val="F39FD1"/>
        </a:hlink>
        <a:folHlink>
          <a:srgbClr val="7C0F5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FRIB PowerPoint Template.potx [Read-Only]" id="{8BB79269-C919-405F-BB82-6E7227283D28}" vid="{F73E4A6F-8611-45EF-8C36-1B7C2DA1283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664A49F64DF79428F509E137829B888" ma:contentTypeVersion="12" ma:contentTypeDescription="Create a new document." ma:contentTypeScope="" ma:versionID="f78492142974c4de333a7b90d3569bca">
  <xsd:schema xmlns:xsd="http://www.w3.org/2001/XMLSchema" xmlns:xs="http://www.w3.org/2001/XMLSchema" xmlns:p="http://schemas.microsoft.com/office/2006/metadata/properties" xmlns:ns1="http://schemas.microsoft.com/sharepoint/v3" xmlns:ns3="31ac3772-10db-466f-87b2-5ca6a813de61" xmlns:ns4="http://schemas.microsoft.com/sharepoint/v4" targetNamespace="http://schemas.microsoft.com/office/2006/metadata/properties" ma:root="true" ma:fieldsID="55db7e5ff2f0921c7a8e51d838ec3469" ns1:_="" ns3:_="" ns4:_="">
    <xsd:import namespace="http://schemas.microsoft.com/sharepoint/v3"/>
    <xsd:import namespace="31ac3772-10db-466f-87b2-5ca6a813de61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3:Archive_x0020_Date" minOccurs="0"/>
                <xsd:element ref="ns1:EmailSender" minOccurs="0"/>
                <xsd:element ref="ns1:EmailTo" minOccurs="0"/>
                <xsd:element ref="ns1:EmailCc" minOccurs="0"/>
                <xsd:element ref="ns1:EmailFrom" minOccurs="0"/>
                <xsd:element ref="ns1:EmailSubject" minOccurs="0"/>
                <xsd:element ref="ns4:EmailHead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EmailSender" ma:index="12" nillable="true" ma:displayName="E-Mail Sender" ma:hidden="true" ma:internalName="EmailSender">
      <xsd:simpleType>
        <xsd:restriction base="dms:Note">
          <xsd:maxLength value="255"/>
        </xsd:restriction>
      </xsd:simpleType>
    </xsd:element>
    <xsd:element name="EmailTo" ma:index="13" nillable="true" ma:displayName="E-Mail To" ma:hidden="true" ma:internalName="EmailTo">
      <xsd:simpleType>
        <xsd:restriction base="dms:Note">
          <xsd:maxLength value="255"/>
        </xsd:restriction>
      </xsd:simpleType>
    </xsd:element>
    <xsd:element name="EmailCc" ma:index="14" nillable="true" ma:displayName="E-Mail Cc" ma:hidden="true" ma:internalName="EmailCc">
      <xsd:simpleType>
        <xsd:restriction base="dms:Note">
          <xsd:maxLength value="255"/>
        </xsd:restriction>
      </xsd:simpleType>
    </xsd:element>
    <xsd:element name="EmailFrom" ma:index="15" nillable="true" ma:displayName="E-Mail From" ma:hidden="true" ma:internalName="EmailFrom">
      <xsd:simpleType>
        <xsd:restriction base="dms:Text"/>
      </xsd:simpleType>
    </xsd:element>
    <xsd:element name="EmailSubject" ma:index="16" nillable="true" ma:displayName="E-Mail Subject" ma:hidden="true" ma:internalName="EmailSubject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1ac3772-10db-466f-87b2-5ca6a813de61" elementFormDefault="qualified">
    <xsd:import namespace="http://schemas.microsoft.com/office/2006/documentManagement/types"/>
    <xsd:import namespace="http://schemas.microsoft.com/office/infopath/2007/PartnerControls"/>
    <xsd:element name="Archive_x0020_Date" ma:index="11" nillable="true" ma:displayName="Archive Date" ma:format="DateOnly" ma:internalName="Archive_x0020_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EmailHeaders" ma:index="17" nillable="true" ma:displayName="E-Mail Headers" ma:hidden="true" ma:internalName="EmailHeaders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>
  <documentManagement>
    <Archive_x0020_Date xmlns="31ac3772-10db-466f-87b2-5ca6a813de61" xsi:nil="true"/>
    <EmailTo xmlns="http://schemas.microsoft.com/sharepoint/v3" xsi:nil="true"/>
    <EmailHeaders xmlns="http://schemas.microsoft.com/sharepoint/v4" xsi:nil="true"/>
    <EmailSender xmlns="http://schemas.microsoft.com/sharepoint/v3" xsi:nil="true"/>
    <EmailFrom xmlns="http://schemas.microsoft.com/sharepoint/v3" xsi:nil="true"/>
    <EmailSubject xmlns="http://schemas.microsoft.com/sharepoint/v3" xsi:nil="true"/>
    <EmailCc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54A3DBE1-8C73-4FEF-B4E5-7AC47EA2951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31ac3772-10db-466f-87b2-5ca6a813de61"/>
    <ds:schemaRef ds:uri="http://schemas.microsoft.com/sharepoint/v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4BA702D-F6E6-4314-8945-369A109C75F9}">
  <ds:schemaRefs>
    <ds:schemaRef ds:uri="http://schemas.microsoft.com/office/2006/metadata/properties"/>
    <ds:schemaRef ds:uri="http://schemas.microsoft.com/sharepoint/v3"/>
    <ds:schemaRef ds:uri="http://schemas.microsoft.com/sharepoint/v4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31ac3772-10db-466f-87b2-5ca6a813de61"/>
    <ds:schemaRef ds:uri="http://purl.org/dc/elements/1.1/"/>
    <ds:schemaRef ds:uri="http://schemas.microsoft.com/office/infopath/2007/PartnerControl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15754</TotalTime>
  <Words>93</Words>
  <Application>Microsoft Office PowerPoint</Application>
  <PresentationFormat>On-screen Show (4:3)</PresentationFormat>
  <Paragraphs>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Arial Unicode MS</vt:lpstr>
      <vt:lpstr>Arial</vt:lpstr>
      <vt:lpstr>Calibri</vt:lpstr>
      <vt:lpstr>Helvetica</vt:lpstr>
      <vt:lpstr>Lucida Grande</vt:lpstr>
      <vt:lpstr>Wingdings</vt:lpstr>
      <vt:lpstr>ヒラギノ角ゴ Pro W3</vt:lpstr>
      <vt:lpstr>FRIB3</vt:lpstr>
      <vt:lpstr>High Rigidity Spectrometer (HRS) Working Group</vt:lpstr>
    </vt:vector>
  </TitlesOfParts>
  <Company>NSCL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FRIB PowerPoint Template</dc:title>
  <dc:creator>Engwall, Hannah</dc:creator>
  <cp:lastModifiedBy>Zegers, Remco</cp:lastModifiedBy>
  <cp:revision>256</cp:revision>
  <cp:lastPrinted>2017-10-18T17:28:29Z</cp:lastPrinted>
  <dcterms:created xsi:type="dcterms:W3CDTF">2014-10-10T17:49:08Z</dcterms:created>
  <dcterms:modified xsi:type="dcterms:W3CDTF">2018-08-11T12:41:11Z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0x010100F664A49F64DF79428F509E137829B888</vt:lpwstr>
  </property>
  <property fmtid="{D5CDD505-2E9C-101B-9397-08002B2CF9AE}" pid="3" name="TemplateUrl">
    <vt:lpwstr/>
  </property>
  <property fmtid="{D5CDD505-2E9C-101B-9397-08002B2CF9AE}" pid="4" name="xd_Signature">
    <vt:bool>false</vt:bool>
  </property>
  <property fmtid="{D5CDD505-2E9C-101B-9397-08002B2CF9AE}" pid="5" name="xd_ProgID">
    <vt:lpwstr/>
  </property>
</Properties>
</file>