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 id="2147483858" r:id="rId2"/>
    <p:sldMasterId id="2147483870" r:id="rId3"/>
    <p:sldMasterId id="2147483885" r:id="rId4"/>
    <p:sldMasterId id="2147483898" r:id="rId5"/>
    <p:sldMasterId id="2147483910" r:id="rId6"/>
    <p:sldMasterId id="2147483922" r:id="rId7"/>
    <p:sldMasterId id="2147483931" r:id="rId8"/>
    <p:sldMasterId id="2147483943" r:id="rId9"/>
  </p:sldMasterIdLst>
  <p:notesMasterIdLst>
    <p:notesMasterId r:id="rId31"/>
  </p:notesMasterIdLst>
  <p:sldIdLst>
    <p:sldId id="256" r:id="rId10"/>
    <p:sldId id="257" r:id="rId11"/>
    <p:sldId id="262" r:id="rId12"/>
    <p:sldId id="654" r:id="rId13"/>
    <p:sldId id="656" r:id="rId14"/>
    <p:sldId id="258" r:id="rId15"/>
    <p:sldId id="260" r:id="rId16"/>
    <p:sldId id="666" r:id="rId17"/>
    <p:sldId id="261" r:id="rId18"/>
    <p:sldId id="657" r:id="rId19"/>
    <p:sldId id="658" r:id="rId20"/>
    <p:sldId id="659" r:id="rId21"/>
    <p:sldId id="653" r:id="rId22"/>
    <p:sldId id="652" r:id="rId23"/>
    <p:sldId id="655" r:id="rId24"/>
    <p:sldId id="529" r:id="rId25"/>
    <p:sldId id="665" r:id="rId26"/>
    <p:sldId id="660" r:id="rId27"/>
    <p:sldId id="263" r:id="rId28"/>
    <p:sldId id="661" r:id="rId29"/>
    <p:sldId id="6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0"/>
    <p:restoredTop sz="94706"/>
  </p:normalViewPr>
  <p:slideViewPr>
    <p:cSldViewPr snapToGrid="0" snapToObjects="1">
      <p:cViewPr varScale="1">
        <p:scale>
          <a:sx n="117" d="100"/>
          <a:sy n="117" d="100"/>
        </p:scale>
        <p:origin x="176" y="200"/>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6A0B5-15DD-814E-A5D8-9CFC7D3BC4EB}" type="datetimeFigureOut">
              <a:rPr lang="en-US" smtClean="0"/>
              <a:t>8/10/18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16514-E184-8C4A-BBFE-62AA97DDB504}" type="slidenum">
              <a:rPr lang="en-US" smtClean="0"/>
              <a:t>‹#›</a:t>
            </a:fld>
            <a:endParaRPr lang="en-US"/>
          </a:p>
        </p:txBody>
      </p:sp>
    </p:spTree>
    <p:extLst>
      <p:ext uri="{BB962C8B-B14F-4D97-AF65-F5344CB8AC3E}">
        <p14:creationId xmlns:p14="http://schemas.microsoft.com/office/powerpoint/2010/main" val="290997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Here are shown a selection of some of the physics cases that have been proposed for study at a ReA12 recoil separator. These were used to define the needed performance of the recoil separator design. They range from </a:t>
            </a:r>
            <a:endParaRPr sz="1200" b="0" i="0" u="none" strike="noStrike" cap="none">
              <a:solidFill>
                <a:schemeClr val="dk1"/>
              </a:solidFill>
              <a:latin typeface="Calibri"/>
              <a:ea typeface="Calibri"/>
              <a:cs typeface="Calibri"/>
              <a:sym typeface="Calibri"/>
            </a:endParaRPr>
          </a:p>
        </p:txBody>
      </p:sp>
      <p:sp>
        <p:nvSpPr>
          <p:cNvPr id="104" name="Google Shape;10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282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4E672D7-8E2D-4611-973D-F4591A707C34}"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361268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BA5DDE3-51D6-5246-A19D-2C5C8BFEC4FC}"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E9212-78C7-A344-A324-4A187FD47D26}"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61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5DDE3-51D6-5246-A19D-2C5C8BFEC4FC}"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E9212-78C7-A344-A324-4A187FD47D26}" type="slidenum">
              <a:rPr lang="en-US" smtClean="0"/>
              <a:t>‹#›</a:t>
            </a:fld>
            <a:endParaRPr lang="en-US"/>
          </a:p>
        </p:txBody>
      </p:sp>
    </p:spTree>
    <p:extLst>
      <p:ext uri="{BB962C8B-B14F-4D97-AF65-F5344CB8AC3E}">
        <p14:creationId xmlns:p14="http://schemas.microsoft.com/office/powerpoint/2010/main" val="31283169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5BA1AA-67DD-3F4E-A02E-077C130C920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75209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5DDE3-51D6-5246-A19D-2C5C8BFEC4FC}"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E9212-78C7-A344-A324-4A187FD47D26}"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034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9C1F-0C23-4041-A174-62B259656C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ADDD83-521E-0A41-8F8E-AD5E34EFCE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C3360F-943E-BA43-A0EC-87D758A6A6CE}"/>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5" name="Footer Placeholder 4">
            <a:extLst>
              <a:ext uri="{FF2B5EF4-FFF2-40B4-BE49-F238E27FC236}">
                <a16:creationId xmlns:a16="http://schemas.microsoft.com/office/drawing/2014/main" id="{80A8F321-3F91-D747-B3B5-CD2E56479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6558F-5CBC-314F-BEA1-C42D6F8FB4C8}"/>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246380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DDCF-2B24-0F44-86FD-793F9DDDC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BDE70-3A65-B048-8905-F8BC1ED33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D6E1E-E211-5A49-B13E-2D4F0B25F460}"/>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5" name="Footer Placeholder 4">
            <a:extLst>
              <a:ext uri="{FF2B5EF4-FFF2-40B4-BE49-F238E27FC236}">
                <a16:creationId xmlns:a16="http://schemas.microsoft.com/office/drawing/2014/main" id="{77F316FE-B7EA-6E42-B132-9D88D7B84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C91FB-038B-8E4E-AA3F-4C3808D9653E}"/>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66732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137D-0531-F14C-A961-2EABFC9C26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06FB5-82C4-F54E-B3C7-9F12A1FA17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F53F60-0431-AE45-9228-625EFBA4B55E}"/>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5" name="Footer Placeholder 4">
            <a:extLst>
              <a:ext uri="{FF2B5EF4-FFF2-40B4-BE49-F238E27FC236}">
                <a16:creationId xmlns:a16="http://schemas.microsoft.com/office/drawing/2014/main" id="{7F35B9D0-E032-8D4D-ACBC-D0B2727D7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DBC00-4885-F343-B16A-859C5447C822}"/>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1311786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45D4-FA30-5743-9942-39EB759D5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3C215-A2C0-A14E-A924-FD5478B008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BED40A-7BF2-CD4E-9090-91C108CA29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839BC3-BC3A-1448-95AF-945D022722DA}"/>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6" name="Footer Placeholder 5">
            <a:extLst>
              <a:ext uri="{FF2B5EF4-FFF2-40B4-BE49-F238E27FC236}">
                <a16:creationId xmlns:a16="http://schemas.microsoft.com/office/drawing/2014/main" id="{CCF6C7FC-976F-A148-8BD5-18B4BFEB7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D2090-AB3C-6A41-9D18-3929C05BE0E0}"/>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105671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DE22-80D6-8643-9E26-11348288EF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9926B3-601F-E64E-8AD5-BBD117F02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58329E-A3C8-ED46-A1BA-44D91BF5D4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C4461E-EABD-C94F-AC34-89F8CB3E1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0CC23E-D96D-3244-ABFC-92BFFF1816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68D3F3-2C53-5040-9512-3015BBFA8678}"/>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8" name="Footer Placeholder 7">
            <a:extLst>
              <a:ext uri="{FF2B5EF4-FFF2-40B4-BE49-F238E27FC236}">
                <a16:creationId xmlns:a16="http://schemas.microsoft.com/office/drawing/2014/main" id="{E1F799D2-9EC1-4344-8F3E-45E096D280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8B0CD5-89C2-4845-A681-1687FA45440A}"/>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301855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012A-74AE-6F4D-B4F8-307CF5F74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6809D4-9C9E-0A4F-BA43-FED8B1B96F44}"/>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4" name="Footer Placeholder 3">
            <a:extLst>
              <a:ext uri="{FF2B5EF4-FFF2-40B4-BE49-F238E27FC236}">
                <a16:creationId xmlns:a16="http://schemas.microsoft.com/office/drawing/2014/main" id="{CF4D08DC-1E12-6A42-9195-6CF6B7C52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6BAA50-F519-BA49-B82B-8BC518546AA9}"/>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2589391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6F27-F511-4E46-BB72-8EBBB4E797F0}"/>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3" name="Footer Placeholder 2">
            <a:extLst>
              <a:ext uri="{FF2B5EF4-FFF2-40B4-BE49-F238E27FC236}">
                <a16:creationId xmlns:a16="http://schemas.microsoft.com/office/drawing/2014/main" id="{225FA3F8-BBC8-9346-A5E3-6A9CFAD0C1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274D89-A229-1547-AA46-DAFFDD08C530}"/>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125826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B929-4FAC-F748-9DDF-B73F504F3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03681D-908F-A944-81AB-EEDC7E586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FB055-0640-264A-B803-1C67D9A2F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2F1A29-9A89-0A41-8D1C-1BA81C3253AD}"/>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6" name="Footer Placeholder 5">
            <a:extLst>
              <a:ext uri="{FF2B5EF4-FFF2-40B4-BE49-F238E27FC236}">
                <a16:creationId xmlns:a16="http://schemas.microsoft.com/office/drawing/2014/main" id="{ADF3D0AC-605B-BB42-B970-657345EF8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233BF-4A61-7746-99E3-71E569B0BC05}"/>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2352729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5DDE3-51D6-5246-A19D-2C5C8BFEC4FC}"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E9212-78C7-A344-A324-4A187FD47D26}" type="slidenum">
              <a:rPr lang="en-US" smtClean="0"/>
              <a:t>‹#›</a:t>
            </a:fld>
            <a:endParaRPr lang="en-US"/>
          </a:p>
        </p:txBody>
      </p:sp>
    </p:spTree>
    <p:extLst>
      <p:ext uri="{BB962C8B-B14F-4D97-AF65-F5344CB8AC3E}">
        <p14:creationId xmlns:p14="http://schemas.microsoft.com/office/powerpoint/2010/main" val="79473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18720-F078-8445-8F3B-BA96428F9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9AEB90-3921-6F4A-99C9-F7FF65AC6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F14D86-E5F9-B343-A1CF-A10E5C8D5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B94EEE-4C17-0747-86B0-9D5502F908F9}"/>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6" name="Footer Placeholder 5">
            <a:extLst>
              <a:ext uri="{FF2B5EF4-FFF2-40B4-BE49-F238E27FC236}">
                <a16:creationId xmlns:a16="http://schemas.microsoft.com/office/drawing/2014/main" id="{8F6742A3-1949-C54D-8A0A-53ABA89CE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3D3D7-ACEF-F540-B865-4C1A59833F7D}"/>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469034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A02D-6C3C-6143-8A75-7601256F70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554127-6956-8B44-AB01-8C77FDB88F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B0718-2809-0B41-8B77-8864512F0C85}"/>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5" name="Footer Placeholder 4">
            <a:extLst>
              <a:ext uri="{FF2B5EF4-FFF2-40B4-BE49-F238E27FC236}">
                <a16:creationId xmlns:a16="http://schemas.microsoft.com/office/drawing/2014/main" id="{1877F01F-D297-AC4F-87C0-3324593D2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D4AF5-4E3E-CE47-86E0-0EBECD2FB220}"/>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1544335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166C2-DB90-5640-B2FE-EBB5A2CB0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2FCD8-653E-7546-8F54-07CF03B3B2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5203F-1278-C44E-8EA4-F631B1FFCB4D}"/>
              </a:ext>
            </a:extLst>
          </p:cNvPr>
          <p:cNvSpPr>
            <a:spLocks noGrp="1"/>
          </p:cNvSpPr>
          <p:nvPr>
            <p:ph type="dt" sz="half" idx="10"/>
          </p:nvPr>
        </p:nvSpPr>
        <p:spPr/>
        <p:txBody>
          <a:bodyPr/>
          <a:lstStyle/>
          <a:p>
            <a:fld id="{543FF1CA-3395-3246-BCC4-91CA8D520622}" type="datetimeFigureOut">
              <a:rPr lang="en-US" smtClean="0"/>
              <a:t>8/10/18</a:t>
            </a:fld>
            <a:endParaRPr lang="en-US"/>
          </a:p>
        </p:txBody>
      </p:sp>
      <p:sp>
        <p:nvSpPr>
          <p:cNvPr id="5" name="Footer Placeholder 4">
            <a:extLst>
              <a:ext uri="{FF2B5EF4-FFF2-40B4-BE49-F238E27FC236}">
                <a16:creationId xmlns:a16="http://schemas.microsoft.com/office/drawing/2014/main" id="{1C297D3F-A1E8-D24D-8F5B-80FF69090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2D77F-05CB-9541-8C73-6FB25D86AC9A}"/>
              </a:ext>
            </a:extLst>
          </p:cNvPr>
          <p:cNvSpPr>
            <a:spLocks noGrp="1"/>
          </p:cNvSpPr>
          <p:nvPr>
            <p:ph type="sldNum" sz="quarter" idx="12"/>
          </p:nvPr>
        </p:nvSpPr>
        <p:spPr/>
        <p:txBody>
          <a:bodyPr/>
          <a:lstStyle/>
          <a:p>
            <a:fld id="{F6D3782B-5A56-EA42-9EBB-B40502BECE91}" type="slidenum">
              <a:rPr lang="en-US" smtClean="0"/>
              <a:t>‹#›</a:t>
            </a:fld>
            <a:endParaRPr lang="en-US"/>
          </a:p>
        </p:txBody>
      </p:sp>
    </p:spTree>
    <p:extLst>
      <p:ext uri="{BB962C8B-B14F-4D97-AF65-F5344CB8AC3E}">
        <p14:creationId xmlns:p14="http://schemas.microsoft.com/office/powerpoint/2010/main" val="4196314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4239354895"/>
      </p:ext>
    </p:extLst>
  </p:cSld>
  <p:clrMapOvr>
    <a:masterClrMapping/>
  </p:clrMapOvr>
  <p:extLst mod="1">
    <p:ext uri="{DCECCB84-F9BA-43D5-87BE-67443E8EF086}">
      <p15:sldGuideLst xmlns:p15="http://schemas.microsoft.com/office/powerpoint/2012/main">
        <p15:guide id="1"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77575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139845"/>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4177553"/>
            <a:ext cx="11430000" cy="229944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Rectangle 256">
            <a:extLst>
              <a:ext uri="{FF2B5EF4-FFF2-40B4-BE49-F238E27FC236}">
                <a16:creationId xmlns:a16="http://schemas.microsoft.com/office/drawing/2014/main" id="{6AB1C0DD-B1DD-C748-91BE-7DA30B9D2F24}"/>
              </a:ext>
            </a:extLst>
          </p:cNvPr>
          <p:cNvSpPr txBox="1">
            <a:spLocks noChangeArrowheads="1"/>
          </p:cNvSpPr>
          <p:nvPr userDrawn="1"/>
        </p:nvSpPr>
        <p:spPr>
          <a:xfrm>
            <a:off x="8856664" y="6516649"/>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LE Review – NSNA program at ORNL August 1, 2018</a:t>
            </a:r>
          </a:p>
        </p:txBody>
      </p:sp>
    </p:spTree>
    <p:extLst>
      <p:ext uri="{BB962C8B-B14F-4D97-AF65-F5344CB8AC3E}">
        <p14:creationId xmlns:p14="http://schemas.microsoft.com/office/powerpoint/2010/main" val="637823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060748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8" name="Rectangle 256">
            <a:extLst>
              <a:ext uri="{FF2B5EF4-FFF2-40B4-BE49-F238E27FC236}">
                <a16:creationId xmlns:a16="http://schemas.microsoft.com/office/drawing/2014/main" id="{AE725855-9962-4555-8E37-207377FC0785}"/>
              </a:ext>
            </a:extLst>
          </p:cNvPr>
          <p:cNvSpPr txBox="1">
            <a:spLocks noChangeArrowheads="1"/>
          </p:cNvSpPr>
          <p:nvPr userDrawn="1"/>
        </p:nvSpPr>
        <p:spPr>
          <a:xfrm>
            <a:off x="8856664" y="6516649"/>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LE Review – NSNA program at ORNL August 1, 2018</a:t>
            </a:r>
          </a:p>
        </p:txBody>
      </p:sp>
    </p:spTree>
    <p:extLst>
      <p:ext uri="{BB962C8B-B14F-4D97-AF65-F5344CB8AC3E}">
        <p14:creationId xmlns:p14="http://schemas.microsoft.com/office/powerpoint/2010/main" val="680862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633634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3999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A5DDE3-51D6-5246-A19D-2C5C8BFEC4FC}"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AE9212-78C7-A344-A324-4A187FD47D26}"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416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890615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0137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995595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64806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961885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52469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6472945"/>
            <a:ext cx="1093661" cy="265176"/>
          </a:xfrm>
          <a:prstGeom prst="rect">
            <a:avLst/>
          </a:prstGeom>
        </p:spPr>
      </p:pic>
    </p:spTree>
    <p:extLst>
      <p:ext uri="{BB962C8B-B14F-4D97-AF65-F5344CB8AC3E}">
        <p14:creationId xmlns:p14="http://schemas.microsoft.com/office/powerpoint/2010/main" val="1928591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625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609562" y="1604841"/>
            <a:ext cx="10971684" cy="3977484"/>
          </a:xfrm>
          <a:prstGeom prst="rect">
            <a:avLst/>
          </a:prstGeom>
        </p:spPr>
        <p:txBody>
          <a:bodyPr lIns="0" tIns="0" rIns="0" bIns="0" anchor="ctr"/>
          <a:lstStyle/>
          <a:p>
            <a:pPr algn="ctr"/>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00496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609562" y="1604841"/>
            <a:ext cx="10971684"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8419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A5DDE3-51D6-5246-A19D-2C5C8BFEC4FC}" type="datetimeFigureOut">
              <a:rPr lang="en-US" smtClean="0"/>
              <a:t>8/10/18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E9212-78C7-A344-A324-4A187FD47D26}" type="slidenum">
              <a:rPr lang="en-US" smtClean="0"/>
              <a:t>‹#›</a:t>
            </a:fld>
            <a:endParaRPr lang="en-US"/>
          </a:p>
        </p:txBody>
      </p:sp>
    </p:spTree>
    <p:extLst>
      <p:ext uri="{BB962C8B-B14F-4D97-AF65-F5344CB8AC3E}">
        <p14:creationId xmlns:p14="http://schemas.microsoft.com/office/powerpoint/2010/main" val="3382532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31927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001147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562" y="273352"/>
            <a:ext cx="10971684" cy="5308647"/>
          </a:xfrm>
          <a:prstGeom prst="rect">
            <a:avLst/>
          </a:prstGeom>
        </p:spPr>
        <p:txBody>
          <a:bodyPr lIns="0" tIns="0" rIns="0" bIns="0" anchor="ctr"/>
          <a:lstStyle/>
          <a:p>
            <a:pPr algn="ctr"/>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82816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609562" y="1604841"/>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16" name="PlaceHolder 3"/>
          <p:cNvSpPr>
            <a:spLocks noGrp="1"/>
          </p:cNvSpPr>
          <p:nvPr>
            <p:ph type="body"/>
          </p:nvPr>
        </p:nvSpPr>
        <p:spPr>
          <a:xfrm>
            <a:off x="609562" y="3682578"/>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17" name="PlaceHolder 4"/>
          <p:cNvSpPr>
            <a:spLocks noGrp="1"/>
          </p:cNvSpPr>
          <p:nvPr>
            <p:ph type="body"/>
          </p:nvPr>
        </p:nvSpPr>
        <p:spPr>
          <a:xfrm>
            <a:off x="6231903" y="1604841"/>
            <a:ext cx="5354133"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29678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15209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609562" y="1604841"/>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6231903" y="1604841"/>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609562" y="3682578"/>
            <a:ext cx="10971684"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21334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562" y="1604841"/>
            <a:ext cx="10971684"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09562" y="3682578"/>
            <a:ext cx="10971684"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53747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609562" y="1604841"/>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6231903" y="1604841"/>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32" name="PlaceHolder 4"/>
          <p:cNvSpPr>
            <a:spLocks noGrp="1"/>
          </p:cNvSpPr>
          <p:nvPr>
            <p:ph type="body"/>
          </p:nvPr>
        </p:nvSpPr>
        <p:spPr>
          <a:xfrm>
            <a:off x="6231903" y="3682578"/>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33" name="PlaceHolder 5"/>
          <p:cNvSpPr>
            <a:spLocks noGrp="1"/>
          </p:cNvSpPr>
          <p:nvPr>
            <p:ph type="body"/>
          </p:nvPr>
        </p:nvSpPr>
        <p:spPr>
          <a:xfrm>
            <a:off x="609562" y="3682578"/>
            <a:ext cx="5354133" cy="1897135"/>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41416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609562" y="1604841"/>
            <a:ext cx="10971684"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
        <p:nvSpPr>
          <p:cNvPr id="36" name="PlaceHolder 3"/>
          <p:cNvSpPr>
            <a:spLocks noGrp="1"/>
          </p:cNvSpPr>
          <p:nvPr>
            <p:ph type="body"/>
          </p:nvPr>
        </p:nvSpPr>
        <p:spPr>
          <a:xfrm>
            <a:off x="609562" y="1604841"/>
            <a:ext cx="10971684"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pic>
        <p:nvPicPr>
          <p:cNvPr id="37" name="Picture 36"/>
          <p:cNvPicPr/>
          <p:nvPr/>
        </p:nvPicPr>
        <p:blipFill>
          <a:blip r:embed="rId2"/>
          <a:stretch/>
        </p:blipFill>
        <p:spPr>
          <a:xfrm>
            <a:off x="2772202" y="1604515"/>
            <a:ext cx="6645970" cy="3977484"/>
          </a:xfrm>
          <a:prstGeom prst="rect">
            <a:avLst/>
          </a:prstGeom>
          <a:ln>
            <a:noFill/>
          </a:ln>
        </p:spPr>
      </p:pic>
      <p:pic>
        <p:nvPicPr>
          <p:cNvPr id="38" name="Picture 37"/>
          <p:cNvPicPr/>
          <p:nvPr/>
        </p:nvPicPr>
        <p:blipFill>
          <a:blip r:embed="rId2"/>
          <a:stretch/>
        </p:blipFill>
        <p:spPr>
          <a:xfrm>
            <a:off x="2772202" y="1604515"/>
            <a:ext cx="6645970" cy="3977484"/>
          </a:xfrm>
          <a:prstGeom prst="rect">
            <a:avLst/>
          </a:prstGeom>
          <a:ln>
            <a:noFill/>
          </a:ln>
        </p:spPr>
      </p:pic>
    </p:spTree>
    <p:extLst>
      <p:ext uri="{BB962C8B-B14F-4D97-AF65-F5344CB8AC3E}">
        <p14:creationId xmlns:p14="http://schemas.microsoft.com/office/powerpoint/2010/main" val="2531079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1097280" y="286605"/>
            <a:ext cx="10058400" cy="873811"/>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2"/>
          <p:cNvSpPr txBox="1">
            <a:spLocks noGrp="1"/>
          </p:cNvSpPr>
          <p:nvPr>
            <p:ph type="body" idx="1"/>
          </p:nvPr>
        </p:nvSpPr>
        <p:spPr>
          <a:xfrm>
            <a:off x="1097279" y="1219402"/>
            <a:ext cx="10058401" cy="5081825"/>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1" name="Google Shape;21;p2"/>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7962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A5DDE3-51D6-5246-A19D-2C5C8BFEC4FC}" type="datetimeFigureOut">
              <a:rPr lang="en-US" smtClean="0"/>
              <a:t>8/10/18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AE9212-78C7-A344-A324-4A187FD47D26}" type="slidenum">
              <a:rPr lang="en-US" smtClean="0"/>
              <a:t>‹#›</a:t>
            </a:fld>
            <a:endParaRPr lang="en-US"/>
          </a:p>
        </p:txBody>
      </p:sp>
    </p:spTree>
    <p:extLst>
      <p:ext uri="{BB962C8B-B14F-4D97-AF65-F5344CB8AC3E}">
        <p14:creationId xmlns:p14="http://schemas.microsoft.com/office/powerpoint/2010/main" val="36447600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4"/>
        <p:cNvGrpSpPr/>
        <p:nvPr/>
      </p:nvGrpSpPr>
      <p:grpSpPr>
        <a:xfrm>
          <a:off x="0" y="0"/>
          <a:ext cx="0" cy="0"/>
          <a:chOff x="0" y="0"/>
          <a:chExt cx="0" cy="0"/>
        </a:xfrm>
      </p:grpSpPr>
      <p:sp>
        <p:nvSpPr>
          <p:cNvPr id="25" name="Google Shape;25;p3"/>
          <p:cNvSpPr/>
          <p:nvPr/>
        </p:nvSpPr>
        <p:spPr>
          <a:xfrm>
            <a:off x="3177"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26" name="Google Shape;26;p3"/>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27" name="Google Shape;27;p3"/>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3"/>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9" name="Google Shape;29;p3"/>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3"/>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3"/>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32" name="Google Shape;32;p3"/>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734056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p:nvPr/>
        </p:nvSpPr>
        <p:spPr>
          <a:xfrm>
            <a:off x="3177"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35" name="Google Shape;35;p4"/>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36" name="Google Shape;36;p4"/>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4"/>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38" name="Google Shape;38;p4"/>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4"/>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41" name="Google Shape;41;p4"/>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305932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5"/>
          <p:cNvSpPr txBox="1">
            <a:spLocks noGrp="1"/>
          </p:cNvSpPr>
          <p:nvPr>
            <p:ph type="body" idx="1"/>
          </p:nvPr>
        </p:nvSpPr>
        <p:spPr>
          <a:xfrm>
            <a:off x="1097280" y="1845734"/>
            <a:ext cx="493776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5" name="Google Shape;45;p5"/>
          <p:cNvSpPr txBox="1">
            <a:spLocks noGrp="1"/>
          </p:cNvSpPr>
          <p:nvPr>
            <p:ph type="body" idx="2"/>
          </p:nvPr>
        </p:nvSpPr>
        <p:spPr>
          <a:xfrm>
            <a:off x="6217920" y="1845737"/>
            <a:ext cx="4937760" cy="4023359"/>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6" name="Google Shape;46;p5"/>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5"/>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5"/>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0484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6"/>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52" name="Google Shape;52;p6"/>
          <p:cNvSpPr txBox="1">
            <a:spLocks noGrp="1"/>
          </p:cNvSpPr>
          <p:nvPr>
            <p:ph type="body" idx="2"/>
          </p:nvPr>
        </p:nvSpPr>
        <p:spPr>
          <a:xfrm>
            <a:off x="1097280" y="2582334"/>
            <a:ext cx="4937760" cy="32867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3" name="Google Shape;53;p6"/>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54" name="Google Shape;54;p6"/>
          <p:cNvSpPr txBox="1">
            <a:spLocks noGrp="1"/>
          </p:cNvSpPr>
          <p:nvPr>
            <p:ph type="body" idx="4"/>
          </p:nvPr>
        </p:nvSpPr>
        <p:spPr>
          <a:xfrm>
            <a:off x="6217920" y="2582334"/>
            <a:ext cx="4937760" cy="32867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5" name="Google Shape;55;p6"/>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6"/>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6"/>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0656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7"/>
          <p:cNvSpPr txBox="1">
            <a:spLocks noGrp="1"/>
          </p:cNvSpPr>
          <p:nvPr>
            <p:ph type="title"/>
          </p:nvPr>
        </p:nvSpPr>
        <p:spPr>
          <a:xfrm>
            <a:off x="1097280" y="286605"/>
            <a:ext cx="10058400" cy="873811"/>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7"/>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7"/>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7"/>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0683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8"/>
          <p:cNvSpPr/>
          <p:nvPr/>
        </p:nvSpPr>
        <p:spPr>
          <a:xfrm>
            <a:off x="3177"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5" name="Google Shape;65;p8"/>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6" name="Google Shape;66;p8"/>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8"/>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4997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9"/>
        <p:cNvGrpSpPr/>
        <p:nvPr/>
      </p:nvGrpSpPr>
      <p:grpSpPr>
        <a:xfrm>
          <a:off x="0" y="0"/>
          <a:ext cx="0" cy="0"/>
          <a:chOff x="0" y="0"/>
          <a:chExt cx="0" cy="0"/>
        </a:xfrm>
      </p:grpSpPr>
      <p:sp>
        <p:nvSpPr>
          <p:cNvPr id="70" name="Google Shape;70;p9"/>
          <p:cNvSpPr/>
          <p:nvPr/>
        </p:nvSpPr>
        <p:spPr>
          <a:xfrm>
            <a:off x="18"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1" name="Google Shape;71;p9"/>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2" name="Google Shape;72;p9"/>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9"/>
          <p:cNvSpPr txBox="1">
            <a:spLocks noGrp="1"/>
          </p:cNvSpPr>
          <p:nvPr>
            <p:ph type="body" idx="1"/>
          </p:nvPr>
        </p:nvSpPr>
        <p:spPr>
          <a:xfrm>
            <a:off x="4613650" y="731520"/>
            <a:ext cx="6679191" cy="52578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4" name="Google Shape;74;p9"/>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75" name="Google Shape;75;p9"/>
          <p:cNvSpPr txBox="1">
            <a:spLocks noGrp="1"/>
          </p:cNvSpPr>
          <p:nvPr>
            <p:ph type="dt" idx="10"/>
          </p:nvPr>
        </p:nvSpPr>
        <p:spPr>
          <a:xfrm>
            <a:off x="465513" y="6459787"/>
            <a:ext cx="261851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9"/>
          <p:cNvSpPr txBox="1">
            <a:spLocks noGrp="1"/>
          </p:cNvSpPr>
          <p:nvPr>
            <p:ph type="ftr" idx="11"/>
          </p:nvPr>
        </p:nvSpPr>
        <p:spPr>
          <a:xfrm>
            <a:off x="4800600" y="6459787"/>
            <a:ext cx="4648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9"/>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chemeClr val="dk2"/>
                </a:solidFill>
                <a:latin typeface="Calibri"/>
                <a:ea typeface="Calibri"/>
                <a:cs typeface="Calibri"/>
                <a:sym typeface="Calibri"/>
              </a:defRPr>
            </a:lvl1pPr>
            <a:lvl2pPr marL="0" marR="0" lvl="1" indent="0" algn="r" rtl="0">
              <a:spcBef>
                <a:spcPts val="0"/>
              </a:spcBef>
              <a:buNone/>
              <a:defRPr sz="1050">
                <a:solidFill>
                  <a:schemeClr val="dk2"/>
                </a:solidFill>
                <a:latin typeface="Calibri"/>
                <a:ea typeface="Calibri"/>
                <a:cs typeface="Calibri"/>
                <a:sym typeface="Calibri"/>
              </a:defRPr>
            </a:lvl2pPr>
            <a:lvl3pPr marL="0" marR="0" lvl="2" indent="0" algn="r" rtl="0">
              <a:spcBef>
                <a:spcPts val="0"/>
              </a:spcBef>
              <a:buNone/>
              <a:defRPr sz="1050">
                <a:solidFill>
                  <a:schemeClr val="dk2"/>
                </a:solidFill>
                <a:latin typeface="Calibri"/>
                <a:ea typeface="Calibri"/>
                <a:cs typeface="Calibri"/>
                <a:sym typeface="Calibri"/>
              </a:defRPr>
            </a:lvl3pPr>
            <a:lvl4pPr marL="0" marR="0" lvl="3" indent="0" algn="r" rtl="0">
              <a:spcBef>
                <a:spcPts val="0"/>
              </a:spcBef>
              <a:buNone/>
              <a:defRPr sz="1050">
                <a:solidFill>
                  <a:schemeClr val="dk2"/>
                </a:solidFill>
                <a:latin typeface="Calibri"/>
                <a:ea typeface="Calibri"/>
                <a:cs typeface="Calibri"/>
                <a:sym typeface="Calibri"/>
              </a:defRPr>
            </a:lvl4pPr>
            <a:lvl5pPr marL="0" marR="0" lvl="4" indent="0" algn="r" rtl="0">
              <a:spcBef>
                <a:spcPts val="0"/>
              </a:spcBef>
              <a:buNone/>
              <a:defRPr sz="1050">
                <a:solidFill>
                  <a:schemeClr val="dk2"/>
                </a:solidFill>
                <a:latin typeface="Calibri"/>
                <a:ea typeface="Calibri"/>
                <a:cs typeface="Calibri"/>
                <a:sym typeface="Calibri"/>
              </a:defRPr>
            </a:lvl5pPr>
            <a:lvl6pPr marL="0" marR="0" lvl="5" indent="0" algn="r" rtl="0">
              <a:spcBef>
                <a:spcPts val="0"/>
              </a:spcBef>
              <a:buNone/>
              <a:defRPr sz="1050">
                <a:solidFill>
                  <a:schemeClr val="dk2"/>
                </a:solidFill>
                <a:latin typeface="Calibri"/>
                <a:ea typeface="Calibri"/>
                <a:cs typeface="Calibri"/>
                <a:sym typeface="Calibri"/>
              </a:defRPr>
            </a:lvl6pPr>
            <a:lvl7pPr marL="0" marR="0" lvl="6" indent="0" algn="r" rtl="0">
              <a:spcBef>
                <a:spcPts val="0"/>
              </a:spcBef>
              <a:buNone/>
              <a:defRPr sz="1050">
                <a:solidFill>
                  <a:schemeClr val="dk2"/>
                </a:solidFill>
                <a:latin typeface="Calibri"/>
                <a:ea typeface="Calibri"/>
                <a:cs typeface="Calibri"/>
                <a:sym typeface="Calibri"/>
              </a:defRPr>
            </a:lvl7pPr>
            <a:lvl8pPr marL="0" marR="0" lvl="7" indent="0" algn="r" rtl="0">
              <a:spcBef>
                <a:spcPts val="0"/>
              </a:spcBef>
              <a:buNone/>
              <a:defRPr sz="1050">
                <a:solidFill>
                  <a:schemeClr val="dk2"/>
                </a:solidFill>
                <a:latin typeface="Calibri"/>
                <a:ea typeface="Calibri"/>
                <a:cs typeface="Calibri"/>
                <a:sym typeface="Calibri"/>
              </a:defRPr>
            </a:lvl8pPr>
            <a:lvl9pPr marL="0" marR="0" lvl="8" indent="0" algn="r" rtl="0">
              <a:spcBef>
                <a:spcPts val="0"/>
              </a:spcBef>
              <a:buNone/>
              <a:defRPr sz="1050">
                <a:solidFill>
                  <a:schemeClr val="dk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1678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8"/>
        <p:cNvGrpSpPr/>
        <p:nvPr/>
      </p:nvGrpSpPr>
      <p:grpSpPr>
        <a:xfrm>
          <a:off x="0" y="0"/>
          <a:ext cx="0" cy="0"/>
          <a:chOff x="0" y="0"/>
          <a:chExt cx="0" cy="0"/>
        </a:xfrm>
      </p:grpSpPr>
      <p:sp>
        <p:nvSpPr>
          <p:cNvPr id="79" name="Google Shape;79;p10"/>
          <p:cNvSpPr/>
          <p:nvPr/>
        </p:nvSpPr>
        <p:spPr>
          <a:xfrm>
            <a:off x="1"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0" name="Google Shape;80;p10"/>
          <p:cNvSpPr/>
          <p:nvPr/>
        </p:nvSpPr>
        <p:spPr>
          <a:xfrm>
            <a:off x="17"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1" name="Google Shape;81;p10"/>
          <p:cNvSpPr txBox="1">
            <a:spLocks noGrp="1"/>
          </p:cNvSpPr>
          <p:nvPr>
            <p:ph type="title"/>
          </p:nvPr>
        </p:nvSpPr>
        <p:spPr>
          <a:xfrm>
            <a:off x="1097280" y="5074920"/>
            <a:ext cx="10119360" cy="822960"/>
          </a:xfrm>
          <a:prstGeom prst="rect">
            <a:avLst/>
          </a:prstGeom>
          <a:noFill/>
          <a:ln>
            <a:noFill/>
          </a:ln>
        </p:spPr>
        <p:txBody>
          <a:bodyPr spcFirstLastPara="1" wrap="square" lIns="91425" tIns="0" rIns="91425" bIns="0"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0"/>
          <p:cNvSpPr>
            <a:spLocks noGrp="1"/>
          </p:cNvSpPr>
          <p:nvPr>
            <p:ph type="pic" idx="2"/>
          </p:nvPr>
        </p:nvSpPr>
        <p:spPr>
          <a:xfrm>
            <a:off x="17" y="0"/>
            <a:ext cx="12191985" cy="4915076"/>
          </a:xfrm>
          <a:prstGeom prst="rect">
            <a:avLst/>
          </a:prstGeom>
          <a:blipFill rotWithShape="1">
            <a:blip r:embed="rId2">
              <a:alphaModFix/>
            </a:blip>
            <a:stretch>
              <a:fillRect/>
            </a:stretch>
          </a:blipFill>
          <a:ln>
            <a:noFill/>
          </a:ln>
        </p:spPr>
        <p:txBody>
          <a:bodyPr spcFirstLastPara="1" wrap="square" lIns="457200" tIns="457200" rIns="0" bIns="45700"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3" name="Google Shape;83;p10"/>
          <p:cNvSpPr txBox="1">
            <a:spLocks noGrp="1"/>
          </p:cNvSpPr>
          <p:nvPr>
            <p:ph type="body" idx="1"/>
          </p:nvPr>
        </p:nvSpPr>
        <p:spPr>
          <a:xfrm>
            <a:off x="1097279" y="5907024"/>
            <a:ext cx="10119360" cy="594360"/>
          </a:xfrm>
          <a:prstGeom prst="rect">
            <a:avLst/>
          </a:prstGeom>
          <a:noFill/>
          <a:ln>
            <a:noFill/>
          </a:ln>
        </p:spPr>
        <p:txBody>
          <a:bodyPr spcFirstLastPara="1" wrap="square" lIns="91425" tIns="0" rIns="91425" bIns="0"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4" name="Google Shape;84;p10"/>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0"/>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7950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1097280" y="286605"/>
            <a:ext cx="10058400" cy="873811"/>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1"/>
          <p:cNvSpPr txBox="1">
            <a:spLocks noGrp="1"/>
          </p:cNvSpPr>
          <p:nvPr>
            <p:ph type="body" idx="1"/>
          </p:nvPr>
        </p:nvSpPr>
        <p:spPr>
          <a:xfrm rot="5400000">
            <a:off x="3585567" y="-1268887"/>
            <a:ext cx="5081825" cy="10058401"/>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0" name="Google Shape;90;p11"/>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6192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3"/>
        <p:cNvGrpSpPr/>
        <p:nvPr/>
      </p:nvGrpSpPr>
      <p:grpSpPr>
        <a:xfrm>
          <a:off x="0" y="0"/>
          <a:ext cx="0" cy="0"/>
          <a:chOff x="0" y="0"/>
          <a:chExt cx="0" cy="0"/>
        </a:xfrm>
      </p:grpSpPr>
      <p:sp>
        <p:nvSpPr>
          <p:cNvPr id="94" name="Google Shape;94;p12"/>
          <p:cNvSpPr/>
          <p:nvPr/>
        </p:nvSpPr>
        <p:spPr>
          <a:xfrm>
            <a:off x="3177"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5" name="Google Shape;95;p12"/>
          <p:cNvSpPr/>
          <p:nvPr/>
        </p:nvSpPr>
        <p:spPr>
          <a:xfrm>
            <a:off x="17"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6" name="Google Shape;96;p12"/>
          <p:cNvSpPr txBox="1">
            <a:spLocks noGrp="1"/>
          </p:cNvSpPr>
          <p:nvPr>
            <p:ph type="title"/>
          </p:nvPr>
        </p:nvSpPr>
        <p:spPr>
          <a:xfrm rot="5400000">
            <a:off x="7160640" y="1979040"/>
            <a:ext cx="5757421" cy="26289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12"/>
          <p:cNvSpPr txBox="1">
            <a:spLocks noGrp="1"/>
          </p:cNvSpPr>
          <p:nvPr>
            <p:ph type="body" idx="1"/>
          </p:nvPr>
        </p:nvSpPr>
        <p:spPr>
          <a:xfrm rot="5400000">
            <a:off x="1826639" y="-573661"/>
            <a:ext cx="5757420" cy="7734300"/>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8" name="Google Shape;98;p12"/>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2"/>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2"/>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313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A5DDE3-51D6-5246-A19D-2C5C8BFEC4FC}" type="datetimeFigureOut">
              <a:rPr lang="en-US" smtClean="0"/>
              <a:t>8/10/18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AE9212-78C7-A344-A324-4A187FD47D26}" type="slidenum">
              <a:rPr lang="en-US" smtClean="0"/>
              <a:t>‹#›</a:t>
            </a:fld>
            <a:endParaRPr lang="en-US"/>
          </a:p>
        </p:txBody>
      </p:sp>
    </p:spTree>
    <p:extLst>
      <p:ext uri="{BB962C8B-B14F-4D97-AF65-F5344CB8AC3E}">
        <p14:creationId xmlns:p14="http://schemas.microsoft.com/office/powerpoint/2010/main" val="680800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73A47E-B520-4440-81DA-95B4FE850FED}"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1640419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3A47E-B520-4440-81DA-95B4FE850FED}"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12277805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3A47E-B520-4440-81DA-95B4FE850FED}"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3224503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73A47E-B520-4440-81DA-95B4FE850FED}"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778390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73A47E-B520-4440-81DA-95B4FE850FED}" type="datetimeFigureOut">
              <a:rPr lang="en-US" smtClean="0"/>
              <a:t>8/11/18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3441572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73A47E-B520-4440-81DA-95B4FE850FED}" type="datetimeFigureOut">
              <a:rPr lang="en-US" smtClean="0"/>
              <a:t>8/11/18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4031938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3A47E-B520-4440-81DA-95B4FE850FED}" type="datetimeFigureOut">
              <a:rPr lang="en-US" smtClean="0"/>
              <a:t>8/11/18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803527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73A47E-B520-4440-81DA-95B4FE850FED}"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1533091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73A47E-B520-4440-81DA-95B4FE850FED}"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2384596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3A47E-B520-4440-81DA-95B4FE850FED}"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258655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5DDE3-51D6-5246-A19D-2C5C8BFEC4FC}" type="datetimeFigureOut">
              <a:rPr lang="en-US" smtClean="0"/>
              <a:t>8/10/18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E9212-78C7-A344-A324-4A187FD47D26}" type="slidenum">
              <a:rPr lang="en-US" smtClean="0"/>
              <a:t>‹#›</a:t>
            </a:fld>
            <a:endParaRPr lang="en-US"/>
          </a:p>
        </p:txBody>
      </p:sp>
    </p:spTree>
    <p:extLst>
      <p:ext uri="{BB962C8B-B14F-4D97-AF65-F5344CB8AC3E}">
        <p14:creationId xmlns:p14="http://schemas.microsoft.com/office/powerpoint/2010/main" val="2437686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3A47E-B520-4440-81DA-95B4FE850FED}"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A4946-DAE9-8F4E-8FCE-F22DBE222774}" type="slidenum">
              <a:rPr lang="en-US" smtClean="0"/>
              <a:t>‹#›</a:t>
            </a:fld>
            <a:endParaRPr lang="en-US"/>
          </a:p>
        </p:txBody>
      </p:sp>
    </p:spTree>
    <p:extLst>
      <p:ext uri="{BB962C8B-B14F-4D97-AF65-F5344CB8AC3E}">
        <p14:creationId xmlns:p14="http://schemas.microsoft.com/office/powerpoint/2010/main" val="1916296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a:extLst>
              <a:ext uri="{28A0092B-C50C-407E-A947-70E740481C1C}">
                <a14:useLocalDpi xmlns:a14="http://schemas.microsoft.com/office/drawing/2010/main" val="0"/>
              </a:ext>
            </a:extLst>
          </a:blip>
          <a:srcRect t="2948"/>
          <a:stretch>
            <a:fillRect/>
          </a:stretch>
        </p:blipFill>
        <p:spPr bwMode="auto">
          <a:xfrm>
            <a:off x="95251" y="0"/>
            <a:ext cx="12001500" cy="66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50901" y="1238251"/>
            <a:ext cx="9986433" cy="454025"/>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447" tIns="43223" rIns="86447" bIns="43223">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2600">
              <a:latin typeface="Helvetica" charset="0"/>
            </a:endParaRPr>
          </a:p>
        </p:txBody>
      </p:sp>
      <p:sp>
        <p:nvSpPr>
          <p:cNvPr id="6" name="TextBox 5"/>
          <p:cNvSpPr txBox="1"/>
          <p:nvPr userDrawn="1"/>
        </p:nvSpPr>
        <p:spPr>
          <a:xfrm>
            <a:off x="0" y="6401338"/>
            <a:ext cx="12192000" cy="456662"/>
          </a:xfrm>
          <a:prstGeom prst="rect">
            <a:avLst/>
          </a:prstGeom>
          <a:noFill/>
        </p:spPr>
        <p:txBody>
          <a:bodyPr wrap="square" lIns="86486" tIns="43243" rIns="86486" bIns="43243">
            <a:spAutoFit/>
          </a:bodyPr>
          <a:lstStyle/>
          <a:p>
            <a:pPr algn="ctr" eaLnBrk="1" hangingPunct="1">
              <a:defRPr/>
            </a:pPr>
            <a:r>
              <a:rPr lang="en-US" sz="1200" kern="1200" dirty="0">
                <a:solidFill>
                  <a:schemeClr val="tx1"/>
                </a:solidFill>
                <a:effectLst/>
                <a:latin typeface="Arial" panose="020B0604020202020204" pitchFamily="34" charset="0"/>
                <a:ea typeface="ヒラギノ角ゴ Pro W3" charset="-128"/>
                <a:cs typeface="+mn-cs"/>
              </a:rPr>
              <a:t>This work is supported by the U.S. Department of Energy Office of Science under Grant DE-SC0014554, ION-OPTICAL AND ASSOCIATED MAGNET FEASIBILITY STUDY OF A HIGH RIGIDITY SPECTROMETER</a:t>
            </a:r>
            <a:r>
              <a:rPr lang="en-US" sz="400" dirty="0">
                <a:latin typeface="+mn-lt"/>
                <a:ea typeface="ヒラギノ角ゴ Pro W3"/>
                <a:cs typeface="ヒラギノ角ゴ Pro W3"/>
              </a:rPr>
              <a:t>.</a:t>
            </a:r>
          </a:p>
        </p:txBody>
      </p:sp>
      <p:sp>
        <p:nvSpPr>
          <p:cNvPr id="8" name="Rectangle 7"/>
          <p:cNvSpPr/>
          <p:nvPr userDrawn="1"/>
        </p:nvSpPr>
        <p:spPr>
          <a:xfrm>
            <a:off x="4015317" y="415926"/>
            <a:ext cx="3657600" cy="2098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10"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29200" y="471488"/>
            <a:ext cx="2133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1" y="3143254"/>
            <a:ext cx="12001499" cy="486668"/>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Tree>
    <p:extLst>
      <p:ext uri="{BB962C8B-B14F-4D97-AF65-F5344CB8AC3E}">
        <p14:creationId xmlns:p14="http://schemas.microsoft.com/office/powerpoint/2010/main" val="19805556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4" name="Picture 7"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93234" y="1320801"/>
            <a:ext cx="10485967" cy="347663"/>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1800">
              <a:latin typeface="Helvetica" charset="0"/>
            </a:endParaRPr>
          </a:p>
        </p:txBody>
      </p:sp>
      <p:sp>
        <p:nvSpPr>
          <p:cNvPr id="6" name="Rectangle 5"/>
          <p:cNvSpPr>
            <a:spLocks noChangeArrowheads="1"/>
          </p:cNvSpPr>
          <p:nvPr/>
        </p:nvSpPr>
        <p:spPr bwMode="auto">
          <a:xfrm>
            <a:off x="5486400" y="3009900"/>
            <a:ext cx="12192000" cy="368300"/>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32514"/>
            <a:ext cx="1218353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ltLang="en-US"/>
              <a:t>, Slide </a:t>
            </a:r>
            <a:fld id="{14F14B34-40B4-48D4-8AFA-48B1320B85BB}" type="slidenum">
              <a:rPr lang="en-US" altLang="en-US"/>
              <a:pPr>
                <a:defRPr/>
              </a:pPr>
              <a:t>‹#›</a:t>
            </a:fld>
            <a:endParaRPr lang="en-US" altLang="en-US"/>
          </a:p>
        </p:txBody>
      </p:sp>
    </p:spTree>
    <p:extLst>
      <p:ext uri="{BB962C8B-B14F-4D97-AF65-F5344CB8AC3E}">
        <p14:creationId xmlns:p14="http://schemas.microsoft.com/office/powerpoint/2010/main" val="4137625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pic>
        <p:nvPicPr>
          <p:cNvPr id="5" name="Picture 7"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93234" y="1320801"/>
            <a:ext cx="10485967" cy="347663"/>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1800">
              <a:latin typeface="Helvetica" charset="0"/>
            </a:endParaRPr>
          </a:p>
        </p:txBody>
      </p:sp>
      <p:sp>
        <p:nvSpPr>
          <p:cNvPr id="7" name="Rectangle 6"/>
          <p:cNvSpPr>
            <a:spLocks noChangeArrowheads="1"/>
          </p:cNvSpPr>
          <p:nvPr/>
        </p:nvSpPr>
        <p:spPr bwMode="auto">
          <a:xfrm>
            <a:off x="5486400" y="3009900"/>
            <a:ext cx="12192000" cy="368300"/>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sp>
        <p:nvSpPr>
          <p:cNvPr id="8" name="Rectangle 8"/>
          <p:cNvSpPr>
            <a:spLocks noChangeArrowheads="1"/>
          </p:cNvSpPr>
          <p:nvPr userDrawn="1"/>
        </p:nvSpPr>
        <p:spPr bwMode="auto">
          <a:xfrm>
            <a:off x="0" y="5446713"/>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pPr eaLnBrk="1" hangingPunct="1">
              <a:defRPr/>
            </a:pPr>
            <a:endParaRPr lang="en-US" sz="1800" dirty="0">
              <a:ea typeface="ヒラギノ角ゴ Pro W3"/>
              <a:cs typeface="ヒラギノ角ゴ Pro W3"/>
            </a:endParaRPr>
          </a:p>
        </p:txBody>
      </p:sp>
      <p:sp>
        <p:nvSpPr>
          <p:cNvPr id="10" name="Rectangle 9"/>
          <p:cNvSpPr>
            <a:spLocks noChangeArrowheads="1"/>
          </p:cNvSpPr>
          <p:nvPr userDrawn="1"/>
        </p:nvSpPr>
        <p:spPr bwMode="auto">
          <a:xfrm>
            <a:off x="0" y="6056313"/>
            <a:ext cx="12192000" cy="76200"/>
          </a:xfrm>
          <a:prstGeom prst="rect">
            <a:avLst/>
          </a:prstGeom>
          <a:solidFill>
            <a:srgbClr val="00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9" tIns="45700" rIns="91399" bIns="45700"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pic>
        <p:nvPicPr>
          <p:cNvPr id="11"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32514"/>
            <a:ext cx="1218353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5756"/>
            <a:ext cx="11988800" cy="485775"/>
          </a:xfrm>
        </p:spPr>
        <p:txBody>
          <a:bodyPr/>
          <a:lstStyle/>
          <a:p>
            <a:r>
              <a:rPr lang="en-US"/>
              <a:t>Click to edit Master title style</a:t>
            </a:r>
            <a:endParaRPr lang="en-US" dirty="0"/>
          </a:p>
        </p:txBody>
      </p:sp>
      <p:sp>
        <p:nvSpPr>
          <p:cNvPr id="14" name="Text Placeholder 21"/>
          <p:cNvSpPr>
            <a:spLocks noGrp="1"/>
          </p:cNvSpPr>
          <p:nvPr>
            <p:ph type="body" sz="quarter" idx="12"/>
          </p:nvPr>
        </p:nvSpPr>
        <p:spPr>
          <a:xfrm>
            <a:off x="1" y="5460114"/>
            <a:ext cx="12089496" cy="584200"/>
          </a:xfrm>
        </p:spPr>
        <p:txBody>
          <a:bodyPr anchor="ctr"/>
          <a:lstStyle>
            <a:lvl1pPr marL="137099" indent="0">
              <a:spcBef>
                <a:spcPts val="0"/>
              </a:spcBef>
              <a:buNone/>
              <a:defRPr b="1" baseline="0"/>
            </a:lvl1pPr>
          </a:lstStyle>
          <a:p>
            <a:pPr lvl="0"/>
            <a:r>
              <a:rPr lang="en-US"/>
              <a:t>Click to edit Master text styles</a:t>
            </a:r>
          </a:p>
        </p:txBody>
      </p:sp>
      <p:sp>
        <p:nvSpPr>
          <p:cNvPr id="12" name="Footer Placeholder 6"/>
          <p:cNvSpPr>
            <a:spLocks noGrp="1"/>
          </p:cNvSpPr>
          <p:nvPr>
            <p:ph type="ftr" sz="quarter" idx="13"/>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13" name="Slide Number Placeholder 4"/>
          <p:cNvSpPr>
            <a:spLocks noGrp="1"/>
          </p:cNvSpPr>
          <p:nvPr>
            <p:ph type="sldNum" sz="quarter" idx="14"/>
          </p:nvPr>
        </p:nvSpPr>
        <p:spPr/>
        <p:txBody>
          <a:bodyPr/>
          <a:lstStyle>
            <a:lvl1pPr>
              <a:defRPr/>
            </a:lvl1pPr>
          </a:lstStyle>
          <a:p>
            <a:pPr>
              <a:defRPr/>
            </a:pPr>
            <a:r>
              <a:rPr lang="en-US" altLang="en-US"/>
              <a:t>, Slide </a:t>
            </a:r>
            <a:fld id="{FE2E2420-7B84-4E23-957F-7026A3F30B2C}" type="slidenum">
              <a:rPr lang="en-US" altLang="en-US"/>
              <a:pPr>
                <a:defRPr/>
              </a:pPr>
              <a:t>‹#›</a:t>
            </a:fld>
            <a:endParaRPr lang="en-US" altLang="en-US"/>
          </a:p>
        </p:txBody>
      </p:sp>
    </p:spTree>
    <p:extLst>
      <p:ext uri="{BB962C8B-B14F-4D97-AF65-F5344CB8AC3E}">
        <p14:creationId xmlns:p14="http://schemas.microsoft.com/office/powerpoint/2010/main" val="408831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5" name="Picture 5"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93234" y="1320801"/>
            <a:ext cx="10485967" cy="347663"/>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1800">
              <a:latin typeface="Helvetica" charset="0"/>
            </a:endParaRPr>
          </a:p>
        </p:txBody>
      </p:sp>
      <p:sp>
        <p:nvSpPr>
          <p:cNvPr id="7" name="Rectangle 6"/>
          <p:cNvSpPr>
            <a:spLocks noChangeArrowheads="1"/>
          </p:cNvSpPr>
          <p:nvPr/>
        </p:nvSpPr>
        <p:spPr bwMode="auto">
          <a:xfrm>
            <a:off x="5486400" y="3009900"/>
            <a:ext cx="12192000" cy="368300"/>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32514"/>
            <a:ext cx="1218353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5" y="1071569"/>
            <a:ext cx="5897636" cy="5027414"/>
          </a:xfr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ltLang="en-US"/>
              <a:t>, Slide </a:t>
            </a:r>
            <a:fld id="{18599B39-9FB3-4622-A69F-DD062A56D302}" type="slidenum">
              <a:rPr lang="en-US" altLang="en-US"/>
              <a:pPr>
                <a:defRPr/>
              </a:pPr>
              <a:t>‹#›</a:t>
            </a:fld>
            <a:endParaRPr lang="en-US" altLang="en-US"/>
          </a:p>
        </p:txBody>
      </p:sp>
    </p:spTree>
    <p:extLst>
      <p:ext uri="{BB962C8B-B14F-4D97-AF65-F5344CB8AC3E}">
        <p14:creationId xmlns:p14="http://schemas.microsoft.com/office/powerpoint/2010/main" val="1829348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5" name="Picture 5"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93234" y="1320801"/>
            <a:ext cx="10485967" cy="347663"/>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1800">
              <a:latin typeface="Helvetica" charset="0"/>
            </a:endParaRPr>
          </a:p>
        </p:txBody>
      </p:sp>
      <p:sp>
        <p:nvSpPr>
          <p:cNvPr id="7" name="Rectangle 6"/>
          <p:cNvSpPr>
            <a:spLocks noChangeArrowheads="1"/>
          </p:cNvSpPr>
          <p:nvPr/>
        </p:nvSpPr>
        <p:spPr bwMode="auto">
          <a:xfrm>
            <a:off x="5486400" y="3009900"/>
            <a:ext cx="12192000" cy="368300"/>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32514"/>
            <a:ext cx="1218353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0" y="1067100"/>
            <a:ext cx="1198880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0" y="3581401"/>
            <a:ext cx="11988805"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ltLang="en-US"/>
              <a:t>, Slide </a:t>
            </a:r>
            <a:fld id="{3C7171A7-3CF8-4DF9-8669-A097EA4BF4B7}" type="slidenum">
              <a:rPr lang="en-US" altLang="en-US"/>
              <a:pPr>
                <a:defRPr/>
              </a:pPr>
              <a:t>‹#›</a:t>
            </a:fld>
            <a:endParaRPr lang="en-US" altLang="en-US"/>
          </a:p>
        </p:txBody>
      </p:sp>
    </p:spTree>
    <p:extLst>
      <p:ext uri="{BB962C8B-B14F-4D97-AF65-F5344CB8AC3E}">
        <p14:creationId xmlns:p14="http://schemas.microsoft.com/office/powerpoint/2010/main" val="10958650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7" name="Picture 4"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893234" y="1320801"/>
            <a:ext cx="10485967" cy="347663"/>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1800">
              <a:latin typeface="Helvetica" charset="0"/>
            </a:endParaRPr>
          </a:p>
        </p:txBody>
      </p:sp>
      <p:sp>
        <p:nvSpPr>
          <p:cNvPr id="9" name="Rectangle 8"/>
          <p:cNvSpPr>
            <a:spLocks noChangeArrowheads="1"/>
          </p:cNvSpPr>
          <p:nvPr/>
        </p:nvSpPr>
        <p:spPr bwMode="auto">
          <a:xfrm>
            <a:off x="5486400" y="3009900"/>
            <a:ext cx="12192000" cy="368300"/>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pic>
        <p:nvPicPr>
          <p:cNvPr id="10"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32514"/>
            <a:ext cx="1218353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02" y="281882"/>
            <a:ext cx="11988797" cy="486372"/>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2800"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4" y="1067100"/>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09" y="3581401"/>
            <a:ext cx="5892799"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4" y="3581401"/>
            <a:ext cx="5923033" cy="2433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ltLang="en-US"/>
              <a:t>, Slide </a:t>
            </a:r>
            <a:fld id="{337689DB-287F-49BE-9D79-2FCAD8DEC0C6}" type="slidenum">
              <a:rPr lang="en-US" altLang="en-US"/>
              <a:pPr>
                <a:defRPr/>
              </a:pPr>
              <a:t>‹#›</a:t>
            </a:fld>
            <a:endParaRPr lang="en-US" altLang="en-US"/>
          </a:p>
        </p:txBody>
      </p:sp>
    </p:spTree>
    <p:extLst>
      <p:ext uri="{BB962C8B-B14F-4D97-AF65-F5344CB8AC3E}">
        <p14:creationId xmlns:p14="http://schemas.microsoft.com/office/powerpoint/2010/main" val="1477070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5"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893234" y="1320801"/>
            <a:ext cx="10485967" cy="347663"/>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1800">
              <a:latin typeface="Helvetica" charset="0"/>
            </a:endParaRPr>
          </a:p>
        </p:txBody>
      </p:sp>
      <p:sp>
        <p:nvSpPr>
          <p:cNvPr id="5" name="Rectangle 7"/>
          <p:cNvSpPr>
            <a:spLocks noChangeArrowheads="1"/>
          </p:cNvSpPr>
          <p:nvPr/>
        </p:nvSpPr>
        <p:spPr bwMode="auto">
          <a:xfrm>
            <a:off x="5486400" y="3009900"/>
            <a:ext cx="12192000" cy="368300"/>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32514"/>
            <a:ext cx="12183533"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ltLang="en-US"/>
              <a:t>, Slide </a:t>
            </a:r>
            <a:fld id="{4EAFEBB8-77C6-4A4E-B65A-18E38673EE3D}" type="slidenum">
              <a:rPr lang="en-US" altLang="en-US"/>
              <a:pPr>
                <a:defRPr/>
              </a:pPr>
              <a:t>‹#›</a:t>
            </a:fld>
            <a:endParaRPr lang="en-US" altLang="en-US"/>
          </a:p>
        </p:txBody>
      </p:sp>
    </p:spTree>
    <p:extLst>
      <p:ext uri="{BB962C8B-B14F-4D97-AF65-F5344CB8AC3E}">
        <p14:creationId xmlns:p14="http://schemas.microsoft.com/office/powerpoint/2010/main" val="881822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3" name="Picture 4"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893234" y="1320801"/>
            <a:ext cx="10485967" cy="347663"/>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a:lnSpc>
                <a:spcPct val="90000"/>
              </a:lnSpc>
              <a:defRPr/>
            </a:pPr>
            <a:endParaRPr lang="en-US" altLang="en-US" sz="1800">
              <a:latin typeface="Helvetica" charset="0"/>
            </a:endParaRPr>
          </a:p>
        </p:txBody>
      </p:sp>
      <p:sp>
        <p:nvSpPr>
          <p:cNvPr id="5" name="Rectangle 4"/>
          <p:cNvSpPr>
            <a:spLocks noChangeArrowheads="1"/>
          </p:cNvSpPr>
          <p:nvPr/>
        </p:nvSpPr>
        <p:spPr bwMode="auto">
          <a:xfrm>
            <a:off x="5486400" y="3009900"/>
            <a:ext cx="12192000" cy="368300"/>
          </a:xfrm>
          <a:prstGeom prst="rect">
            <a:avLst/>
          </a:prstGeom>
          <a:noFill/>
          <a:ln>
            <a:noFill/>
          </a:ln>
          <a:effectLst>
            <a:outerShdw blurRad="63500" dist="107763" dir="2700000"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374" tIns="45687" rIns="91374" bIns="45687">
            <a:spAutoFit/>
          </a:bodyPr>
          <a:lstStyle>
            <a:lvl1pPr defTabSz="455613" eaLnBrk="0" hangingPunct="0">
              <a:defRPr sz="2400">
                <a:solidFill>
                  <a:schemeClr val="tx1"/>
                </a:solidFill>
                <a:latin typeface="Arial" charset="0"/>
                <a:ea typeface="ヒラギノ角ゴ Pro W3" charset="-128"/>
              </a:defRPr>
            </a:lvl1pPr>
            <a:lvl2pPr marL="742950" indent="-285750" defTabSz="455613" eaLnBrk="0" hangingPunct="0">
              <a:defRPr sz="2400">
                <a:solidFill>
                  <a:schemeClr val="tx1"/>
                </a:solidFill>
                <a:latin typeface="Arial" charset="0"/>
                <a:ea typeface="ヒラギノ角ゴ Pro W3" charset="-128"/>
              </a:defRPr>
            </a:lvl2pPr>
            <a:lvl3pPr marL="1143000" indent="-228600" defTabSz="455613" eaLnBrk="0" hangingPunct="0">
              <a:defRPr sz="2400">
                <a:solidFill>
                  <a:schemeClr val="tx1"/>
                </a:solidFill>
                <a:latin typeface="Arial" charset="0"/>
                <a:ea typeface="ヒラギノ角ゴ Pro W3" charset="-128"/>
              </a:defRPr>
            </a:lvl3pPr>
            <a:lvl4pPr marL="1600200" indent="-228600" defTabSz="455613" eaLnBrk="0" hangingPunct="0">
              <a:defRPr sz="2400">
                <a:solidFill>
                  <a:schemeClr val="tx1"/>
                </a:solidFill>
                <a:latin typeface="Arial" charset="0"/>
                <a:ea typeface="ヒラギノ角ゴ Pro W3" charset="-128"/>
              </a:defRPr>
            </a:lvl4pPr>
            <a:lvl5pPr marL="2057400" indent="-228600" defTabSz="455613" eaLnBrk="0" hangingPunct="0">
              <a:defRPr sz="2400">
                <a:solidFill>
                  <a:schemeClr val="tx1"/>
                </a:solidFill>
                <a:latin typeface="Arial" charset="0"/>
                <a:ea typeface="ヒラギノ角ゴ Pro W3" charset="-128"/>
              </a:defRPr>
            </a:lvl5pPr>
            <a:lvl6pPr marL="2514600" indent="-228600" defTabSz="455613"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defTabSz="455613"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defTabSz="455613"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defTabSz="455613"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defRPr/>
            </a:pPr>
            <a:endParaRPr lang="en-US" altLang="en-US" sz="1800"/>
          </a:p>
        </p:txBody>
      </p:sp>
      <p:sp>
        <p:nvSpPr>
          <p:cNvPr id="2" name="Title 1"/>
          <p:cNvSpPr>
            <a:spLocks noGrp="1"/>
          </p:cNvSpPr>
          <p:nvPr>
            <p:ph type="title"/>
          </p:nvPr>
        </p:nvSpPr>
        <p:spPr>
          <a:xfrm>
            <a:off x="101600" y="281882"/>
            <a:ext cx="11988800" cy="486372"/>
          </a:xfrm>
        </p:spPr>
        <p:txBody>
          <a:bodyPr/>
          <a:lstStyle/>
          <a:p>
            <a:r>
              <a:rPr lang="en-US"/>
              <a:t>Click to edit Master title style</a:t>
            </a:r>
            <a:endParaRPr lang="en-US" dirty="0"/>
          </a:p>
        </p:txBody>
      </p:sp>
      <p:sp>
        <p:nvSpPr>
          <p:cNvPr id="6"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7" name="Slide Number Placeholder 4"/>
          <p:cNvSpPr>
            <a:spLocks noGrp="1"/>
          </p:cNvSpPr>
          <p:nvPr>
            <p:ph type="sldNum" sz="quarter" idx="11"/>
          </p:nvPr>
        </p:nvSpPr>
        <p:spPr/>
        <p:txBody>
          <a:bodyPr/>
          <a:lstStyle>
            <a:lvl1pPr>
              <a:defRPr/>
            </a:lvl1pPr>
          </a:lstStyle>
          <a:p>
            <a:pPr>
              <a:defRPr/>
            </a:pPr>
            <a:r>
              <a:rPr lang="en-US" altLang="en-US"/>
              <a:t>, Slide </a:t>
            </a:r>
            <a:fld id="{882004EC-415A-4F5D-B569-A44AE9395268}" type="slidenum">
              <a:rPr lang="en-US" altLang="en-US"/>
              <a:pPr>
                <a:defRPr/>
              </a:pPr>
              <a:t>‹#›</a:t>
            </a:fld>
            <a:endParaRPr lang="en-US" altLang="en-US"/>
          </a:p>
        </p:txBody>
      </p:sp>
    </p:spTree>
    <p:extLst>
      <p:ext uri="{BB962C8B-B14F-4D97-AF65-F5344CB8AC3E}">
        <p14:creationId xmlns:p14="http://schemas.microsoft.com/office/powerpoint/2010/main" val="3444487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8378A3-0100-4A2A-A80B-133177BBAA2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1873075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BA5DDE3-51D6-5246-A19D-2C5C8BFEC4FC}" type="datetimeFigureOut">
              <a:rPr lang="en-US" smtClean="0"/>
              <a:t>8/10/18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E9212-78C7-A344-A324-4A187FD47D26}" type="slidenum">
              <a:rPr lang="en-US" smtClean="0"/>
              <a:t>‹#›</a:t>
            </a:fld>
            <a:endParaRPr lang="en-US"/>
          </a:p>
        </p:txBody>
      </p:sp>
    </p:spTree>
    <p:extLst>
      <p:ext uri="{BB962C8B-B14F-4D97-AF65-F5344CB8AC3E}">
        <p14:creationId xmlns:p14="http://schemas.microsoft.com/office/powerpoint/2010/main" val="3623629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8378A3-0100-4A2A-A80B-133177BBAA2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3938522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8378A3-0100-4A2A-A80B-133177BBAA2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2137198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8378A3-0100-4A2A-A80B-133177BBAA21}"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3177692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8378A3-0100-4A2A-A80B-133177BBAA21}" type="datetimeFigureOut">
              <a:rPr lang="en-US" smtClean="0"/>
              <a:t>8/11/18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38873936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8378A3-0100-4A2A-A80B-133177BBAA21}" type="datetimeFigureOut">
              <a:rPr lang="en-US" smtClean="0"/>
              <a:t>8/11/18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41282361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8378A3-0100-4A2A-A80B-133177BBAA21}" type="datetimeFigureOut">
              <a:rPr lang="en-US" smtClean="0"/>
              <a:t>8/11/18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775195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8378A3-0100-4A2A-A80B-133177BBAA21}"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3648498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8378A3-0100-4A2A-A80B-133177BBAA21}"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278609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8378A3-0100-4A2A-A80B-133177BBAA2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17091357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8378A3-0100-4A2A-A80B-133177BBAA2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28D3-A786-4675-B392-67280522F546}" type="slidenum">
              <a:rPr lang="en-US" smtClean="0"/>
              <a:t>‹#›</a:t>
            </a:fld>
            <a:endParaRPr lang="en-US"/>
          </a:p>
        </p:txBody>
      </p:sp>
    </p:spTree>
    <p:extLst>
      <p:ext uri="{BB962C8B-B14F-4D97-AF65-F5344CB8AC3E}">
        <p14:creationId xmlns:p14="http://schemas.microsoft.com/office/powerpoint/2010/main" val="186462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A5DDE3-51D6-5246-A19D-2C5C8BFEC4FC}" type="datetimeFigureOut">
              <a:rPr lang="en-US" smtClean="0"/>
              <a:t>8/10/18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AE9212-78C7-A344-A324-4A187FD47D26}"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453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5BA1AA-67DD-3F4E-A02E-077C130C920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23819208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5BA1AA-67DD-3F4E-A02E-077C130C920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8867487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5BA1AA-67DD-3F4E-A02E-077C130C920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41709061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5BA1AA-67DD-3F4E-A02E-077C130C9201}"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36216088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5BA1AA-67DD-3F4E-A02E-077C130C9201}" type="datetimeFigureOut">
              <a:rPr lang="en-US" smtClean="0"/>
              <a:t>8/11/18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1203015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5BA1AA-67DD-3F4E-A02E-077C130C9201}" type="datetimeFigureOut">
              <a:rPr lang="en-US" smtClean="0"/>
              <a:t>8/11/18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2865041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BA1AA-67DD-3F4E-A02E-077C130C9201}" type="datetimeFigureOut">
              <a:rPr lang="en-US" smtClean="0"/>
              <a:t>8/11/18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3549118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5BA1AA-67DD-3F4E-A02E-077C130C9201}"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1929082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5BA1AA-67DD-3F4E-A02E-077C130C9201}" type="datetimeFigureOut">
              <a:rPr lang="en-US" smtClean="0"/>
              <a:t>8/11/18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26025641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5BA1AA-67DD-3F4E-A02E-077C130C9201}" type="datetimeFigureOut">
              <a:rPr lang="en-US" smtClean="0"/>
              <a:t>8/11/18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DA268-0F82-BC42-B2FB-3FDA80CC9E5E}" type="slidenum">
              <a:rPr lang="en-US" smtClean="0"/>
              <a:t>‹#›</a:t>
            </a:fld>
            <a:endParaRPr lang="en-US"/>
          </a:p>
        </p:txBody>
      </p:sp>
    </p:spTree>
    <p:extLst>
      <p:ext uri="{BB962C8B-B14F-4D97-AF65-F5344CB8AC3E}">
        <p14:creationId xmlns:p14="http://schemas.microsoft.com/office/powerpoint/2010/main" val="26198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0"/>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BA5DDE3-51D6-5246-A19D-2C5C8BFEC4FC}" type="datetimeFigureOut">
              <a:rPr lang="en-US" smtClean="0"/>
              <a:t>8/10/18</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4AE9212-78C7-A344-A324-4A187FD47D26}" type="slidenum">
              <a:rPr lang="en-US" smtClean="0"/>
              <a:t>‹#›</a:t>
            </a:fld>
            <a:endParaRPr lang="en-US"/>
          </a:p>
        </p:txBody>
      </p:sp>
      <p:cxnSp>
        <p:nvCxnSpPr>
          <p:cNvPr id="7" name="Straight Connector 6"/>
          <p:cNvCxnSpPr/>
          <p:nvPr/>
        </p:nvCxnSpPr>
        <p:spPr>
          <a:xfrm flipV="1">
            <a:off x="762000" y="241108"/>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29978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58D97-0B45-DD41-9355-6C991DF01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B7DAE7-A8E8-DF45-9E7F-FD5BD4BA9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E6731-2BF9-6343-A090-BCA6E0348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FF1CA-3395-3246-BCC4-91CA8D520622}" type="datetimeFigureOut">
              <a:rPr lang="en-US" smtClean="0"/>
              <a:t>8/10/18</a:t>
            </a:fld>
            <a:endParaRPr lang="en-US"/>
          </a:p>
        </p:txBody>
      </p:sp>
      <p:sp>
        <p:nvSpPr>
          <p:cNvPr id="5" name="Footer Placeholder 4">
            <a:extLst>
              <a:ext uri="{FF2B5EF4-FFF2-40B4-BE49-F238E27FC236}">
                <a16:creationId xmlns:a16="http://schemas.microsoft.com/office/drawing/2014/main" id="{3F537557-0FA4-F942-9A00-1E16B9F79F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48A177-4E39-3F47-B1FA-CC0671AD9E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3782B-5A56-EA42-9EBB-B40502BECE91}" type="slidenum">
              <a:rPr lang="en-US" smtClean="0"/>
              <a:t>‹#›</a:t>
            </a:fld>
            <a:endParaRPr lang="en-US"/>
          </a:p>
        </p:txBody>
      </p:sp>
    </p:spTree>
    <p:extLst>
      <p:ext uri="{BB962C8B-B14F-4D97-AF65-F5344CB8AC3E}">
        <p14:creationId xmlns:p14="http://schemas.microsoft.com/office/powerpoint/2010/main" val="249367166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6"/>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57873728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352"/>
            <a:ext cx="10971684" cy="1145009"/>
          </a:xfrm>
          <a:prstGeom prst="rect">
            <a:avLst/>
          </a:prstGeom>
        </p:spPr>
        <p:txBody>
          <a:bodyPr lIns="0" tIns="0" rIns="0" bIns="0" anchor="ctr"/>
          <a:lstStyle/>
          <a:p>
            <a:pPr algn="ctr"/>
            <a:r>
              <a:rPr lang="en-US" sz="3992" b="0" strike="noStrike" spc="-1">
                <a:solidFill>
                  <a:srgbClr val="000000"/>
                </a:solidFill>
                <a:uFill>
                  <a:solidFill>
                    <a:srgbClr val="FFFFFF"/>
                  </a:solidFill>
                </a:uFill>
                <a:latin typeface="Arial"/>
              </a:rPr>
              <a:t>Click to edit the title text format</a:t>
            </a:r>
          </a:p>
        </p:txBody>
      </p:sp>
      <p:sp>
        <p:nvSpPr>
          <p:cNvPr id="6" name="PlaceHolder 2"/>
          <p:cNvSpPr>
            <a:spLocks noGrp="1"/>
          </p:cNvSpPr>
          <p:nvPr>
            <p:ph type="body"/>
          </p:nvPr>
        </p:nvSpPr>
        <p:spPr>
          <a:xfrm>
            <a:off x="609562" y="1604841"/>
            <a:ext cx="10971684" cy="3977484"/>
          </a:xfrm>
          <a:prstGeom prst="rect">
            <a:avLst/>
          </a:prstGeom>
        </p:spPr>
        <p:txBody>
          <a:bodyPr lIns="0" tIns="0" rIns="0" bIns="0"/>
          <a:lstStyle/>
          <a:p>
            <a:pPr marL="432000" indent="-324000">
              <a:buClr>
                <a:srgbClr val="000000"/>
              </a:buClr>
              <a:buSzPct val="45000"/>
              <a:buFont typeface="Wingdings" charset="2"/>
              <a:buChar char=""/>
            </a:pPr>
            <a:r>
              <a:rPr lang="en-US" sz="2903" b="0" strike="noStrike" spc="-1">
                <a:solidFill>
                  <a:srgbClr val="000000"/>
                </a:solidFill>
                <a:uFill>
                  <a:solidFill>
                    <a:srgbClr val="FFFFFF"/>
                  </a:solidFill>
                </a:uFill>
                <a:latin typeface="Arial"/>
              </a:rPr>
              <a:t>Click to edit the outline text format</a:t>
            </a:r>
          </a:p>
          <a:p>
            <a:pPr marL="783821" lvl="1" indent="-293933">
              <a:buClr>
                <a:srgbClr val="000000"/>
              </a:buClr>
              <a:buSzPct val="75000"/>
              <a:buFont typeface="Symbol" charset="2"/>
              <a:buChar char=""/>
            </a:pPr>
            <a:r>
              <a:rPr lang="en-US" sz="2540" b="0" strike="noStrike" spc="-1">
                <a:solidFill>
                  <a:srgbClr val="000000"/>
                </a:solidFill>
                <a:uFill>
                  <a:solidFill>
                    <a:srgbClr val="FFFFFF"/>
                  </a:solidFill>
                </a:uFill>
                <a:latin typeface="Arial"/>
              </a:rPr>
              <a:t>Second Outline Level</a:t>
            </a:r>
          </a:p>
          <a:p>
            <a:pPr marL="1175731" lvl="2" indent="-261274">
              <a:buClr>
                <a:srgbClr val="000000"/>
              </a:buClr>
              <a:buSzPct val="45000"/>
              <a:buFont typeface="Wingdings" charset="2"/>
              <a:buChar char=""/>
            </a:pPr>
            <a:r>
              <a:rPr lang="en-US" sz="2177" b="0" strike="noStrike" spc="-1">
                <a:solidFill>
                  <a:srgbClr val="000000"/>
                </a:solidFill>
                <a:uFill>
                  <a:solidFill>
                    <a:srgbClr val="FFFFFF"/>
                  </a:solidFill>
                </a:uFill>
                <a:latin typeface="Arial"/>
              </a:rPr>
              <a:t>Third Outline Level</a:t>
            </a:r>
          </a:p>
          <a:p>
            <a:pPr marL="1567642" lvl="3" indent="-195955">
              <a:buClr>
                <a:srgbClr val="000000"/>
              </a:buClr>
              <a:buSzPct val="75000"/>
              <a:buFont typeface="Symbol" charset="2"/>
              <a:buChar char=""/>
            </a:pPr>
            <a:r>
              <a:rPr lang="en-US" sz="1814" b="0" strike="noStrike" spc="-1">
                <a:solidFill>
                  <a:srgbClr val="000000"/>
                </a:solidFill>
                <a:uFill>
                  <a:solidFill>
                    <a:srgbClr val="FFFFFF"/>
                  </a:solidFill>
                </a:uFill>
                <a:latin typeface="Arial"/>
              </a:rPr>
              <a:t>Fourth Outline Level</a:t>
            </a:r>
          </a:p>
          <a:p>
            <a:pPr marL="1959552" lvl="4" indent="-195955">
              <a:buClr>
                <a:srgbClr val="000000"/>
              </a:buClr>
              <a:buSzPct val="45000"/>
              <a:buFont typeface="Wingdings" charset="2"/>
              <a:buChar char=""/>
            </a:pPr>
            <a:r>
              <a:rPr lang="en-US" sz="1814" b="0" strike="noStrike" spc="-1">
                <a:solidFill>
                  <a:srgbClr val="000000"/>
                </a:solidFill>
                <a:uFill>
                  <a:solidFill>
                    <a:srgbClr val="FFFFFF"/>
                  </a:solidFill>
                </a:uFill>
                <a:latin typeface="Arial"/>
              </a:rPr>
              <a:t>Fifth Outline Level</a:t>
            </a:r>
          </a:p>
          <a:p>
            <a:pPr marL="2351462" lvl="5" indent="-195955">
              <a:buClr>
                <a:srgbClr val="000000"/>
              </a:buClr>
              <a:buSzPct val="45000"/>
              <a:buFont typeface="Wingdings" charset="2"/>
              <a:buChar char=""/>
            </a:pPr>
            <a:r>
              <a:rPr lang="en-US" sz="1814" b="0" strike="noStrike" spc="-1">
                <a:solidFill>
                  <a:srgbClr val="000000"/>
                </a:solidFill>
                <a:uFill>
                  <a:solidFill>
                    <a:srgbClr val="FFFFFF"/>
                  </a:solidFill>
                </a:uFill>
                <a:latin typeface="Arial"/>
              </a:rPr>
              <a:t>Sixth Outline Level</a:t>
            </a:r>
          </a:p>
          <a:p>
            <a:pPr marL="2743373" lvl="6" indent="-195955">
              <a:buClr>
                <a:srgbClr val="000000"/>
              </a:buClr>
              <a:buSzPct val="45000"/>
              <a:buFont typeface="Wingdings" charset="2"/>
              <a:buChar char=""/>
            </a:pPr>
            <a:r>
              <a:rPr lang="en-US" sz="1814" b="0" strike="noStrike" spc="-1">
                <a:solidFill>
                  <a:srgbClr val="000000"/>
                </a:solidFill>
                <a:uFill>
                  <a:solidFill>
                    <a:srgbClr val="FFFFFF"/>
                  </a:solidFill>
                </a:uFill>
                <a:latin typeface="Arial"/>
              </a:rPr>
              <a:t>Seventh Outline Level</a:t>
            </a:r>
          </a:p>
        </p:txBody>
      </p:sp>
      <p:sp>
        <p:nvSpPr>
          <p:cNvPr id="2" name="PlaceHolder 3"/>
          <p:cNvSpPr>
            <a:spLocks noGrp="1"/>
          </p:cNvSpPr>
          <p:nvPr>
            <p:ph type="dt"/>
          </p:nvPr>
        </p:nvSpPr>
        <p:spPr>
          <a:xfrm>
            <a:off x="609562" y="6247906"/>
            <a:ext cx="2840124" cy="472896"/>
          </a:xfrm>
          <a:prstGeom prst="rect">
            <a:avLst/>
          </a:prstGeom>
        </p:spPr>
        <p:txBody>
          <a:bodyPr lIns="0" tIns="0" rIns="0" bIns="0"/>
          <a:lstStyle/>
          <a:p>
            <a:r>
              <a:rPr lang="en-US" sz="1270" b="0" strike="noStrike" spc="-1">
                <a:solidFill>
                  <a:srgbClr val="000000"/>
                </a:solidFill>
                <a:uFill>
                  <a:solidFill>
                    <a:srgbClr val="FFFFFF"/>
                  </a:solidFill>
                </a:uFill>
                <a:latin typeface="Times New Roman"/>
              </a:rPr>
              <a:t>&lt;date/time&gt;</a:t>
            </a:r>
          </a:p>
        </p:txBody>
      </p:sp>
      <p:sp>
        <p:nvSpPr>
          <p:cNvPr id="3" name="PlaceHolder 4"/>
          <p:cNvSpPr>
            <a:spLocks noGrp="1"/>
          </p:cNvSpPr>
          <p:nvPr>
            <p:ph type="ftr"/>
          </p:nvPr>
        </p:nvSpPr>
        <p:spPr>
          <a:xfrm>
            <a:off x="4169405" y="6247906"/>
            <a:ext cx="3864189" cy="472896"/>
          </a:xfrm>
          <a:prstGeom prst="rect">
            <a:avLst/>
          </a:prstGeom>
        </p:spPr>
        <p:txBody>
          <a:bodyPr lIns="0" tIns="0" rIns="0" bIns="0"/>
          <a:lstStyle/>
          <a:p>
            <a:pPr algn="ctr"/>
            <a:r>
              <a:rPr lang="en-US" sz="1270" b="0" strike="noStrike" spc="-1">
                <a:solidFill>
                  <a:srgbClr val="000000"/>
                </a:solidFill>
                <a:uFill>
                  <a:solidFill>
                    <a:srgbClr val="FFFFFF"/>
                  </a:solidFill>
                </a:uFill>
                <a:latin typeface="Times New Roman"/>
              </a:rPr>
              <a:t>&lt;footer&gt;</a:t>
            </a:r>
          </a:p>
        </p:txBody>
      </p:sp>
      <p:sp>
        <p:nvSpPr>
          <p:cNvPr id="4" name="PlaceHolder 5"/>
          <p:cNvSpPr>
            <a:spLocks noGrp="1"/>
          </p:cNvSpPr>
          <p:nvPr>
            <p:ph type="sldNum"/>
          </p:nvPr>
        </p:nvSpPr>
        <p:spPr>
          <a:xfrm>
            <a:off x="8741122" y="6247906"/>
            <a:ext cx="2840124" cy="472896"/>
          </a:xfrm>
          <a:prstGeom prst="rect">
            <a:avLst/>
          </a:prstGeom>
        </p:spPr>
        <p:txBody>
          <a:bodyPr lIns="0" tIns="0" rIns="0" bIns="0"/>
          <a:lstStyle/>
          <a:p>
            <a:pPr algn="r"/>
            <a:fld id="{FE57A8AE-0E50-4445-AE50-B5BD0DF66836}" type="slidenum">
              <a:rPr lang="en-US" sz="1270" b="0" strike="noStrike" spc="-1">
                <a:solidFill>
                  <a:srgbClr val="000000"/>
                </a:solidFill>
                <a:uFill>
                  <a:solidFill>
                    <a:srgbClr val="FFFFFF"/>
                  </a:solidFill>
                </a:uFill>
                <a:latin typeface="Times New Roman"/>
              </a:rPr>
              <a:t>‹#›</a:t>
            </a:fld>
            <a:endParaRPr lang="en-US" sz="127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61204964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907"/>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 y="6400800"/>
            <a:ext cx="12192001"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1" name="Google Shape;11;p1"/>
          <p:cNvSpPr/>
          <p:nvPr/>
        </p:nvSpPr>
        <p:spPr>
          <a:xfrm>
            <a:off x="1" y="6334316"/>
            <a:ext cx="12192001" cy="65999"/>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2" name="Google Shape;12;p1"/>
          <p:cNvSpPr txBox="1">
            <a:spLocks noGrp="1"/>
          </p:cNvSpPr>
          <p:nvPr>
            <p:ph type="title"/>
          </p:nvPr>
        </p:nvSpPr>
        <p:spPr>
          <a:xfrm>
            <a:off x="1097280" y="286605"/>
            <a:ext cx="10058400" cy="873811"/>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1097279" y="1219402"/>
            <a:ext cx="10058401" cy="5081825"/>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 name="Google Shape;17;p1"/>
          <p:cNvCxnSpPr/>
          <p:nvPr/>
        </p:nvCxnSpPr>
        <p:spPr>
          <a:xfrm>
            <a:off x="1188720" y="1160902"/>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429125643"/>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3A47E-B520-4440-81DA-95B4FE850FED}" type="datetimeFigureOut">
              <a:rPr lang="en-US" smtClean="0"/>
              <a:t>8/11/18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A4946-DAE9-8F4E-8FCE-F22DBE222774}" type="slidenum">
              <a:rPr lang="en-US" smtClean="0"/>
              <a:t>‹#›</a:t>
            </a:fld>
            <a:endParaRPr lang="en-US"/>
          </a:p>
        </p:txBody>
      </p:sp>
    </p:spTree>
    <p:extLst>
      <p:ext uri="{BB962C8B-B14F-4D97-AF65-F5344CB8AC3E}">
        <p14:creationId xmlns:p14="http://schemas.microsoft.com/office/powerpoint/2010/main" val="235093953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1600" y="76201"/>
            <a:ext cx="11988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6076" tIns="22431" rIns="56076" bIns="22431" numCol="1" anchor="ctr" anchorCtr="0" compatLnSpc="1">
            <a:prstTxWarp prst="textNoShape">
              <a:avLst/>
            </a:prstTxWarp>
            <a:spAutoFit/>
          </a:bodyPr>
          <a:lstStyle/>
          <a:p>
            <a:pPr lvl="0"/>
            <a:r>
              <a:rPr lang="en-US" altLang="en-US"/>
              <a:t>Click to edit Master title style</a:t>
            </a:r>
          </a:p>
        </p:txBody>
      </p:sp>
      <p:sp>
        <p:nvSpPr>
          <p:cNvPr id="1027" name="Rectangle 6"/>
          <p:cNvSpPr>
            <a:spLocks noGrp="1" noChangeArrowheads="1"/>
          </p:cNvSpPr>
          <p:nvPr>
            <p:ph type="body" idx="1"/>
          </p:nvPr>
        </p:nvSpPr>
        <p:spPr bwMode="auto">
          <a:xfrm>
            <a:off x="101600" y="1066801"/>
            <a:ext cx="119888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Footer Placeholder 6"/>
          <p:cNvSpPr>
            <a:spLocks noGrp="1"/>
          </p:cNvSpPr>
          <p:nvPr>
            <p:ph type="ftr" sz="quarter" idx="3"/>
          </p:nvPr>
        </p:nvSpPr>
        <p:spPr>
          <a:xfrm>
            <a:off x="5520267" y="6356351"/>
            <a:ext cx="5655733" cy="365125"/>
          </a:xfrm>
          <a:prstGeom prst="rect">
            <a:avLst/>
          </a:prstGeom>
        </p:spPr>
        <p:txBody>
          <a:bodyPr lIns="0" tIns="45712" rIns="0" bIns="45712" anchor="b"/>
          <a:lstStyle>
            <a:lvl1pPr algn="r" eaLnBrk="0" hangingPunct="0">
              <a:lnSpc>
                <a:spcPct val="90000"/>
              </a:lnSpc>
              <a:defRPr sz="1000">
                <a:solidFill>
                  <a:srgbClr val="064308"/>
                </a:solidFill>
                <a:latin typeface="Arial"/>
                <a:ea typeface="+mn-ea"/>
                <a:cs typeface="Arial"/>
              </a:defRPr>
            </a:lvl1pPr>
          </a:lstStyle>
          <a:p>
            <a:pPr>
              <a:defRPr/>
            </a:pPr>
            <a:r>
              <a:rPr lang="en-US"/>
              <a:t>R. Zegers, HRS Research Program &amp; Requirements</a:t>
            </a:r>
            <a:endParaRPr lang="en-US" dirty="0"/>
          </a:p>
        </p:txBody>
      </p:sp>
      <p:sp>
        <p:nvSpPr>
          <p:cNvPr id="9" name="Slide Number Placeholder 4"/>
          <p:cNvSpPr>
            <a:spLocks noGrp="1"/>
          </p:cNvSpPr>
          <p:nvPr>
            <p:ph type="sldNum" sz="quarter" idx="4"/>
          </p:nvPr>
        </p:nvSpPr>
        <p:spPr>
          <a:xfrm>
            <a:off x="11176000" y="6356351"/>
            <a:ext cx="1016000" cy="365125"/>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latin typeface="Arial" charset="0"/>
              </a:defRPr>
            </a:lvl1pPr>
          </a:lstStyle>
          <a:p>
            <a:pPr>
              <a:defRPr/>
            </a:pPr>
            <a:r>
              <a:rPr lang="en-US" altLang="en-US"/>
              <a:t>, Slide </a:t>
            </a:r>
            <a:fld id="{26633B0A-19AD-4006-9158-01039D7FA095}" type="slidenum">
              <a:rPr lang="en-US" altLang="en-US"/>
              <a:pPr>
                <a:defRPr/>
              </a:pPr>
              <a:t>‹#›</a:t>
            </a:fld>
            <a:endParaRPr lang="en-US" altLang="en-US"/>
          </a:p>
        </p:txBody>
      </p:sp>
    </p:spTree>
    <p:extLst>
      <p:ext uri="{BB962C8B-B14F-4D97-AF65-F5344CB8AC3E}">
        <p14:creationId xmlns:p14="http://schemas.microsoft.com/office/powerpoint/2010/main" val="4141236611"/>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Lst>
  <p:hf hdr="0" dt="0"/>
  <p:txStyles>
    <p:titleStyle>
      <a:lvl1pPr algn="ctr" defTabSz="803275" rtl="0" eaLnBrk="0" fontAlgn="base" hangingPunct="0">
        <a:lnSpc>
          <a:spcPct val="88000"/>
        </a:lnSpc>
        <a:spcBef>
          <a:spcPct val="0"/>
        </a:spcBef>
        <a:spcAft>
          <a:spcPct val="0"/>
        </a:spcAft>
        <a:defRPr sz="3200" b="1">
          <a:solidFill>
            <a:srgbClr val="064308"/>
          </a:solidFill>
          <a:latin typeface="Arial" charset="0"/>
          <a:ea typeface="Arial Unicode MS" panose="020B0604020202020204" pitchFamily="34" charset="-128"/>
          <a:cs typeface="Arial Unicode MS" panose="020B0604020202020204" pitchFamily="34" charset="-128"/>
        </a:defRPr>
      </a:lvl1pPr>
      <a:lvl2pPr algn="ctr" defTabSz="803275" rtl="0" eaLnBrk="0" fontAlgn="base" hangingPunct="0">
        <a:lnSpc>
          <a:spcPct val="88000"/>
        </a:lnSpc>
        <a:spcBef>
          <a:spcPct val="0"/>
        </a:spcBef>
        <a:spcAft>
          <a:spcPct val="0"/>
        </a:spcAft>
        <a:defRPr sz="3200" b="1">
          <a:solidFill>
            <a:srgbClr val="064308"/>
          </a:solidFill>
          <a:latin typeface="Arial" charset="0"/>
          <a:ea typeface="Arial Unicode MS" charset="0"/>
          <a:cs typeface="Arial Unicode MS" charset="0"/>
        </a:defRPr>
      </a:lvl2pPr>
      <a:lvl3pPr algn="ctr" defTabSz="803275" rtl="0" eaLnBrk="0" fontAlgn="base" hangingPunct="0">
        <a:lnSpc>
          <a:spcPct val="88000"/>
        </a:lnSpc>
        <a:spcBef>
          <a:spcPct val="0"/>
        </a:spcBef>
        <a:spcAft>
          <a:spcPct val="0"/>
        </a:spcAft>
        <a:defRPr sz="3200" b="1">
          <a:solidFill>
            <a:srgbClr val="064308"/>
          </a:solidFill>
          <a:latin typeface="Arial" charset="0"/>
          <a:ea typeface="Arial Unicode MS" charset="0"/>
          <a:cs typeface="Arial Unicode MS" charset="0"/>
        </a:defRPr>
      </a:lvl3pPr>
      <a:lvl4pPr algn="ctr" defTabSz="803275" rtl="0" eaLnBrk="0" fontAlgn="base" hangingPunct="0">
        <a:lnSpc>
          <a:spcPct val="88000"/>
        </a:lnSpc>
        <a:spcBef>
          <a:spcPct val="0"/>
        </a:spcBef>
        <a:spcAft>
          <a:spcPct val="0"/>
        </a:spcAft>
        <a:defRPr sz="3200" b="1">
          <a:solidFill>
            <a:srgbClr val="064308"/>
          </a:solidFill>
          <a:latin typeface="Arial" charset="0"/>
          <a:ea typeface="Arial Unicode MS" charset="0"/>
          <a:cs typeface="Arial Unicode MS" charset="0"/>
        </a:defRPr>
      </a:lvl4pPr>
      <a:lvl5pPr algn="ctr" defTabSz="803275" rtl="0" eaLnBrk="0" fontAlgn="base" hangingPunct="0">
        <a:lnSpc>
          <a:spcPct val="88000"/>
        </a:lnSpc>
        <a:spcBef>
          <a:spcPct val="0"/>
        </a:spcBef>
        <a:spcAft>
          <a:spcPct val="0"/>
        </a:spcAft>
        <a:defRPr sz="3200" b="1">
          <a:solidFill>
            <a:srgbClr val="064308"/>
          </a:solidFill>
          <a:latin typeface="Arial" charset="0"/>
          <a:ea typeface="Arial Unicode MS" charset="0"/>
          <a:cs typeface="Arial Unicode MS" charset="0"/>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79388" indent="-179388" algn="l" defTabSz="803275" rtl="0" eaLnBrk="0" fontAlgn="base" hangingPunct="0">
        <a:lnSpc>
          <a:spcPct val="90000"/>
        </a:lnSpc>
        <a:spcBef>
          <a:spcPts val="1200"/>
        </a:spcBef>
        <a:spcAft>
          <a:spcPct val="0"/>
        </a:spcAft>
        <a:buSzPct val="100000"/>
        <a:buFont typeface="Wingdings" panose="05000000000000000000" pitchFamily="2" charset="2"/>
        <a:buChar char="§"/>
        <a:defRPr sz="2200">
          <a:solidFill>
            <a:srgbClr val="064308"/>
          </a:solidFill>
          <a:latin typeface="Arial" charset="0"/>
          <a:ea typeface="Arial Unicode MS" panose="020B0604020202020204" pitchFamily="34" charset="-128"/>
          <a:cs typeface="Arial Unicode MS" panose="020B0604020202020204" pitchFamily="34" charset="-128"/>
        </a:defRPr>
      </a:lvl1pPr>
      <a:lvl2pPr marL="361950" indent="-150813" algn="l" defTabSz="803275" rtl="0" eaLnBrk="0" fontAlgn="base" hangingPunct="0">
        <a:lnSpc>
          <a:spcPct val="90000"/>
        </a:lnSpc>
        <a:spcBef>
          <a:spcPts val="200"/>
        </a:spcBef>
        <a:spcAft>
          <a:spcPct val="0"/>
        </a:spcAft>
        <a:buSzPct val="100000"/>
        <a:buFont typeface="Arial" panose="020B0604020202020204" pitchFamily="34" charset="0"/>
        <a:buChar char="•"/>
        <a:defRPr sz="2000">
          <a:solidFill>
            <a:schemeClr val="tx1"/>
          </a:solidFill>
          <a:latin typeface="Arial" charset="0"/>
          <a:ea typeface="Arial Unicode MS" panose="020B0604020202020204" pitchFamily="34" charset="-128"/>
          <a:cs typeface="Arial Unicode MS" panose="020B0604020202020204" pitchFamily="34" charset="-128"/>
        </a:defRPr>
      </a:lvl2pPr>
      <a:lvl3pPr marL="590550" indent="-160338" algn="l" defTabSz="803275" rtl="0" eaLnBrk="0" fontAlgn="base" hangingPunct="0">
        <a:lnSpc>
          <a:spcPct val="90000"/>
        </a:lnSpc>
        <a:spcBef>
          <a:spcPts val="200"/>
        </a:spcBef>
        <a:spcAft>
          <a:spcPct val="0"/>
        </a:spcAft>
        <a:buSzPct val="100000"/>
        <a:buFont typeface="Lucida Grande" charset="0"/>
        <a:buChar char="»"/>
        <a:defRPr>
          <a:solidFill>
            <a:schemeClr val="tx1"/>
          </a:solidFill>
          <a:latin typeface="Arial" charset="0"/>
          <a:ea typeface="ヒラギノ角ゴ Pro W3" pitchFamily="-111" charset="-128"/>
          <a:cs typeface="Arial Unicode MS" panose="020B0604020202020204" pitchFamily="34" charset="-128"/>
        </a:defRPr>
      </a:lvl3pPr>
      <a:lvl4pPr marL="727075" indent="-133350" algn="l" defTabSz="803275" rtl="0" eaLnBrk="0" fontAlgn="base" hangingPunct="0">
        <a:lnSpc>
          <a:spcPct val="90000"/>
        </a:lnSpc>
        <a:spcBef>
          <a:spcPts val="200"/>
        </a:spcBef>
        <a:spcAft>
          <a:spcPct val="0"/>
        </a:spcAft>
        <a:buClr>
          <a:srgbClr val="999999"/>
        </a:buClr>
        <a:buSzPct val="100000"/>
        <a:buFont typeface="Arial" panose="020B0604020202020204" pitchFamily="34" charset="0"/>
        <a:buChar char="•"/>
        <a:defRPr sz="1600">
          <a:solidFill>
            <a:schemeClr val="tx1"/>
          </a:solidFill>
          <a:latin typeface="Arial" charset="0"/>
          <a:ea typeface="ヒラギノ角ゴ Pro W3" pitchFamily="-111" charset="-128"/>
          <a:cs typeface="Arial Unicode MS" panose="020B0604020202020204" pitchFamily="34" charset="-128"/>
        </a:defRPr>
      </a:lvl4pPr>
      <a:lvl5pPr marL="1001713" indent="-179388" algn="l" defTabSz="803275" rtl="0" eaLnBrk="0" fontAlgn="base" hangingPunct="0">
        <a:lnSpc>
          <a:spcPct val="90000"/>
        </a:lnSpc>
        <a:spcBef>
          <a:spcPts val="200"/>
        </a:spcBef>
        <a:spcAft>
          <a:spcPct val="0"/>
        </a:spcAft>
        <a:buClr>
          <a:srgbClr val="999999"/>
        </a:buClr>
        <a:buSzPct val="100000"/>
        <a:buFont typeface="Lucida Grande" charset="0"/>
        <a:buChar char="»"/>
        <a:defRPr sz="1400">
          <a:solidFill>
            <a:schemeClr val="tx1"/>
          </a:solidFill>
          <a:latin typeface="Arial" charset="0"/>
          <a:ea typeface="ヒラギノ角ゴ Pro W3" pitchFamily="-111" charset="-128"/>
          <a:cs typeface="Arial Unicode MS" panose="020B0604020202020204" pitchFamily="34" charset="-128"/>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378A3-0100-4A2A-A80B-133177BBAA21}" type="datetimeFigureOut">
              <a:rPr lang="en-US" smtClean="0"/>
              <a:t>8/11/18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A28D3-A786-4675-B392-67280522F546}" type="slidenum">
              <a:rPr lang="en-US" smtClean="0"/>
              <a:t>‹#›</a:t>
            </a:fld>
            <a:endParaRPr lang="en-US"/>
          </a:p>
        </p:txBody>
      </p:sp>
    </p:spTree>
    <p:extLst>
      <p:ext uri="{BB962C8B-B14F-4D97-AF65-F5344CB8AC3E}">
        <p14:creationId xmlns:p14="http://schemas.microsoft.com/office/powerpoint/2010/main" val="355875993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BA1AA-67DD-3F4E-A02E-077C130C9201}" type="datetimeFigureOut">
              <a:rPr lang="en-US" smtClean="0"/>
              <a:t>8/11/18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DA268-0F82-BC42-B2FB-3FDA80CC9E5E}" type="slidenum">
              <a:rPr lang="en-US" smtClean="0"/>
              <a:t>‹#›</a:t>
            </a:fld>
            <a:endParaRPr lang="en-US"/>
          </a:p>
        </p:txBody>
      </p:sp>
    </p:spTree>
    <p:extLst>
      <p:ext uri="{BB962C8B-B14F-4D97-AF65-F5344CB8AC3E}">
        <p14:creationId xmlns:p14="http://schemas.microsoft.com/office/powerpoint/2010/main" val="421909363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3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9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1.xml"/><Relationship Id="rId5" Type="http://schemas.openxmlformats.org/officeDocument/2006/relationships/image" Target="../media/image38.pn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B1E9-2016-074F-A129-5175A24C3895}"/>
              </a:ext>
            </a:extLst>
          </p:cNvPr>
          <p:cNvSpPr>
            <a:spLocks noGrp="1"/>
          </p:cNvSpPr>
          <p:nvPr>
            <p:ph type="ctrTitle"/>
          </p:nvPr>
        </p:nvSpPr>
        <p:spPr>
          <a:xfrm>
            <a:off x="1286933" y="977048"/>
            <a:ext cx="9618133" cy="2960980"/>
          </a:xfrm>
        </p:spPr>
        <p:txBody>
          <a:bodyPr anchor="b">
            <a:normAutofit/>
          </a:bodyPr>
          <a:lstStyle/>
          <a:p>
            <a:pPr algn="l"/>
            <a:r>
              <a:rPr lang="en-US" sz="6000" dirty="0">
                <a:solidFill>
                  <a:srgbClr val="FFFFFF"/>
                </a:solidFill>
              </a:rPr>
              <a:t>2018 LEC Meeting - Closeout</a:t>
            </a:r>
          </a:p>
        </p:txBody>
      </p:sp>
      <p:sp>
        <p:nvSpPr>
          <p:cNvPr id="3" name="Subtitle 2">
            <a:extLst>
              <a:ext uri="{FF2B5EF4-FFF2-40B4-BE49-F238E27FC236}">
                <a16:creationId xmlns:a16="http://schemas.microsoft.com/office/drawing/2014/main" id="{5DA0E8C3-0044-4B4C-868D-3AE0D3C50FAA}"/>
              </a:ext>
            </a:extLst>
          </p:cNvPr>
          <p:cNvSpPr>
            <a:spLocks noGrp="1"/>
          </p:cNvSpPr>
          <p:nvPr>
            <p:ph type="subTitle" idx="1"/>
          </p:nvPr>
        </p:nvSpPr>
        <p:spPr>
          <a:xfrm>
            <a:off x="163287" y="4588328"/>
            <a:ext cx="8082642" cy="2269671"/>
          </a:xfrm>
        </p:spPr>
        <p:txBody>
          <a:bodyPr>
            <a:normAutofit/>
          </a:bodyPr>
          <a:lstStyle/>
          <a:p>
            <a:r>
              <a:rPr lang="en-US"/>
              <a:t>Heather Crawford for the </a:t>
            </a:r>
            <a:r>
              <a:rPr lang="en-US" b="1"/>
              <a:t>LECM Organizing Committee</a:t>
            </a:r>
            <a:r>
              <a:rPr lang="en-US"/>
              <a:t>:</a:t>
            </a:r>
          </a:p>
          <a:p>
            <a:r>
              <a:rPr lang="en-US"/>
              <a:t>Baha Balantekin (U. Wisconsin), Jill Berryman (NSCL/FRIB), Maxime Brodeur (Notre Dame), Paul Fallon (LBNL), Alex Gade (MSU), Krzysztof Rykaczewski (ORNL), Guy Savard (ANL), Hendrik Schatz (JINA), Nick Scielzo (LLNL), Brad Sherrill (NSCL/FRIB), Alan Wuosmaa (U. Conn.), and Sherry Yennello (Texas A&amp;M)</a:t>
            </a:r>
            <a:endParaRPr lang="en-US" dirty="0"/>
          </a:p>
        </p:txBody>
      </p:sp>
    </p:spTree>
    <p:extLst>
      <p:ext uri="{BB962C8B-B14F-4D97-AF65-F5344CB8AC3E}">
        <p14:creationId xmlns:p14="http://schemas.microsoft.com/office/powerpoint/2010/main" val="2001151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2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3"/>
          <p:cNvPicPr preferRelativeResize="0"/>
          <p:nvPr/>
        </p:nvPicPr>
        <p:blipFill>
          <a:blip r:embed="rId3">
            <a:alphaModFix/>
          </a:blip>
          <a:stretch>
            <a:fillRect/>
          </a:stretch>
        </p:blipFill>
        <p:spPr>
          <a:xfrm>
            <a:off x="3652800" y="4859575"/>
            <a:ext cx="2020301" cy="1504250"/>
          </a:xfrm>
          <a:prstGeom prst="rect">
            <a:avLst/>
          </a:prstGeom>
          <a:noFill/>
          <a:ln>
            <a:noFill/>
          </a:ln>
        </p:spPr>
      </p:pic>
      <p:pic>
        <p:nvPicPr>
          <p:cNvPr id="107" name="Google Shape;107;p13"/>
          <p:cNvPicPr preferRelativeResize="0"/>
          <p:nvPr/>
        </p:nvPicPr>
        <p:blipFill rotWithShape="1">
          <a:blip r:embed="rId4">
            <a:alphaModFix/>
          </a:blip>
          <a:srcRect/>
          <a:stretch/>
        </p:blipFill>
        <p:spPr>
          <a:xfrm>
            <a:off x="5355021" y="1238415"/>
            <a:ext cx="5312979" cy="3465356"/>
          </a:xfrm>
          <a:prstGeom prst="rect">
            <a:avLst/>
          </a:prstGeom>
          <a:noFill/>
          <a:ln>
            <a:noFill/>
          </a:ln>
        </p:spPr>
      </p:pic>
      <p:sp>
        <p:nvSpPr>
          <p:cNvPr id="108" name="Google Shape;108;p13"/>
          <p:cNvSpPr txBox="1">
            <a:spLocks noGrp="1"/>
          </p:cNvSpPr>
          <p:nvPr>
            <p:ph type="title"/>
          </p:nvPr>
        </p:nvSpPr>
        <p:spPr>
          <a:xfrm>
            <a:off x="2291075" y="208725"/>
            <a:ext cx="8060400" cy="873900"/>
          </a:xfrm>
          <a:prstGeom prst="rect">
            <a:avLst/>
          </a:prstGeom>
          <a:noFill/>
          <a:ln>
            <a:noFill/>
          </a:ln>
        </p:spPr>
        <p:txBody>
          <a:bodyPr spcFirstLastPara="1" wrap="square" lIns="91425" tIns="45700" rIns="91425" bIns="45700" anchor="b" anchorCtr="0">
            <a:noAutofit/>
          </a:bodyPr>
          <a:lstStyle/>
          <a:p>
            <a:pPr>
              <a:buSzPts val="4320"/>
            </a:pPr>
            <a:r>
              <a:rPr lang="en-US" sz="4320"/>
              <a:t>ISLA – the recoil separator for ReA</a:t>
            </a:r>
            <a:endParaRPr sz="4320"/>
          </a:p>
        </p:txBody>
      </p:sp>
      <p:sp>
        <p:nvSpPr>
          <p:cNvPr id="109" name="Google Shape;109;p13"/>
          <p:cNvSpPr txBox="1"/>
          <p:nvPr/>
        </p:nvSpPr>
        <p:spPr>
          <a:xfrm>
            <a:off x="5673100" y="4759629"/>
            <a:ext cx="4994900" cy="741300"/>
          </a:xfrm>
          <a:prstGeom prst="rect">
            <a:avLst/>
          </a:prstGeom>
          <a:noFill/>
          <a:ln>
            <a:noFill/>
          </a:ln>
        </p:spPr>
        <p:txBody>
          <a:bodyPr spcFirstLastPara="1" wrap="square" lIns="91425" tIns="45700" rIns="91425" bIns="45700" anchor="t" anchorCtr="0">
            <a:noAutofit/>
          </a:bodyPr>
          <a:lstStyle/>
          <a:p>
            <a:pPr>
              <a:buClr>
                <a:srgbClr val="000000"/>
              </a:buClr>
            </a:pPr>
            <a:r>
              <a:rPr lang="en-US" b="1" i="1" kern="0" dirty="0" err="1">
                <a:solidFill>
                  <a:srgbClr val="000000"/>
                </a:solidFill>
                <a:latin typeface="Calibri"/>
                <a:ea typeface="Calibri"/>
                <a:cs typeface="Calibri"/>
                <a:sym typeface="Calibri"/>
              </a:rPr>
              <a:t>ReA</a:t>
            </a:r>
            <a:r>
              <a:rPr lang="en-US" b="1" i="1" kern="0" dirty="0">
                <a:solidFill>
                  <a:srgbClr val="000000"/>
                </a:solidFill>
                <a:latin typeface="Calibri"/>
                <a:ea typeface="Calibri"/>
                <a:cs typeface="Calibri"/>
                <a:sym typeface="Calibri"/>
              </a:rPr>
              <a:t> + FRIB beams + ISLA for filtering and tagging. </a:t>
            </a:r>
            <a:endParaRPr sz="1400" kern="0" dirty="0">
              <a:solidFill>
                <a:srgbClr val="000000"/>
              </a:solidFill>
              <a:latin typeface="Arial"/>
              <a:cs typeface="Arial"/>
              <a:sym typeface="Arial"/>
            </a:endParaRPr>
          </a:p>
          <a:p>
            <a:pPr>
              <a:buClr>
                <a:srgbClr val="000000"/>
              </a:buClr>
            </a:pPr>
            <a:r>
              <a:rPr lang="en-US" b="1" i="1" kern="0" dirty="0">
                <a:solidFill>
                  <a:srgbClr val="7030A0"/>
                </a:solidFill>
                <a:latin typeface="Calibri"/>
                <a:ea typeface="Calibri"/>
                <a:cs typeface="Calibri"/>
                <a:sym typeface="Calibri"/>
              </a:rPr>
              <a:t>ReA6 (expected completion 2020) will enable significant work in almost all areas!</a:t>
            </a:r>
            <a:endParaRPr b="1" i="1" kern="0" dirty="0">
              <a:solidFill>
                <a:srgbClr val="7030A0"/>
              </a:solidFill>
              <a:latin typeface="Calibri"/>
              <a:ea typeface="Calibri"/>
              <a:cs typeface="Calibri"/>
              <a:sym typeface="Calibri"/>
            </a:endParaRPr>
          </a:p>
          <a:p>
            <a:pPr algn="ctr">
              <a:buClr>
                <a:srgbClr val="000000"/>
              </a:buClr>
            </a:pPr>
            <a:r>
              <a:rPr lang="en-US" b="1" i="1" kern="0" dirty="0">
                <a:solidFill>
                  <a:srgbClr val="7030A0"/>
                </a:solidFill>
                <a:latin typeface="Calibri"/>
                <a:ea typeface="Calibri"/>
                <a:cs typeface="Calibri"/>
                <a:sym typeface="Calibri"/>
              </a:rPr>
              <a:t>Design funds needed in 2019</a:t>
            </a:r>
            <a:endParaRPr b="1" i="1" kern="0" dirty="0">
              <a:solidFill>
                <a:srgbClr val="7030A0"/>
              </a:solidFill>
              <a:latin typeface="Calibri"/>
              <a:ea typeface="Calibri"/>
              <a:cs typeface="Calibri"/>
              <a:sym typeface="Calibri"/>
            </a:endParaRPr>
          </a:p>
          <a:p>
            <a:pPr algn="ctr">
              <a:buClr>
                <a:srgbClr val="000000"/>
              </a:buClr>
            </a:pPr>
            <a:r>
              <a:rPr lang="en-US" b="1" i="1" kern="0" dirty="0">
                <a:solidFill>
                  <a:srgbClr val="7030A0"/>
                </a:solidFill>
                <a:latin typeface="Calibri"/>
                <a:ea typeface="Calibri"/>
                <a:cs typeface="Calibri"/>
                <a:sym typeface="Calibri"/>
              </a:rPr>
              <a:t>for ISLA completion by 2023</a:t>
            </a:r>
            <a:endParaRPr b="1" i="1" kern="0" dirty="0">
              <a:solidFill>
                <a:srgbClr val="7030A0"/>
              </a:solidFill>
              <a:latin typeface="Calibri"/>
              <a:ea typeface="Calibri"/>
              <a:cs typeface="Calibri"/>
              <a:sym typeface="Calibri"/>
            </a:endParaRPr>
          </a:p>
          <a:p>
            <a:pPr>
              <a:buClr>
                <a:srgbClr val="000000"/>
              </a:buClr>
            </a:pPr>
            <a:endParaRPr b="1" i="1" kern="0" dirty="0">
              <a:solidFill>
                <a:srgbClr val="7030A0"/>
              </a:solidFill>
              <a:latin typeface="Calibri"/>
              <a:ea typeface="Calibri"/>
              <a:cs typeface="Calibri"/>
              <a:sym typeface="Calibri"/>
            </a:endParaRPr>
          </a:p>
        </p:txBody>
      </p:sp>
      <p:sp>
        <p:nvSpPr>
          <p:cNvPr id="110" name="Google Shape;110;p13"/>
          <p:cNvSpPr txBox="1"/>
          <p:nvPr/>
        </p:nvSpPr>
        <p:spPr>
          <a:xfrm>
            <a:off x="8810971" y="4390314"/>
            <a:ext cx="1754100" cy="369300"/>
          </a:xfrm>
          <a:prstGeom prst="rect">
            <a:avLst/>
          </a:prstGeom>
          <a:noFill/>
          <a:ln>
            <a:noFill/>
          </a:ln>
        </p:spPr>
        <p:txBody>
          <a:bodyPr spcFirstLastPara="1" wrap="square" lIns="91425" tIns="45700" rIns="91425" bIns="45700" anchor="t" anchorCtr="0">
            <a:noAutofit/>
          </a:bodyPr>
          <a:lstStyle/>
          <a:p>
            <a:pPr>
              <a:buClr>
                <a:srgbClr val="000000"/>
              </a:buClr>
            </a:pPr>
            <a:r>
              <a:rPr lang="en-US" b="1" i="1" kern="0">
                <a:solidFill>
                  <a:srgbClr val="00B0F0"/>
                </a:solidFill>
                <a:latin typeface="Calibri"/>
                <a:ea typeface="Calibri"/>
                <a:cs typeface="Calibri"/>
                <a:sym typeface="Calibri"/>
              </a:rPr>
              <a:t>*Selected cases</a:t>
            </a:r>
            <a:endParaRPr b="1" i="1" kern="0">
              <a:solidFill>
                <a:srgbClr val="00B0F0"/>
              </a:solidFill>
              <a:latin typeface="Calibri"/>
              <a:ea typeface="Calibri"/>
              <a:cs typeface="Calibri"/>
              <a:sym typeface="Calibri"/>
            </a:endParaRPr>
          </a:p>
        </p:txBody>
      </p:sp>
      <p:sp>
        <p:nvSpPr>
          <p:cNvPr id="111" name="Google Shape;111;p13"/>
          <p:cNvSpPr txBox="1">
            <a:spLocks noGrp="1"/>
          </p:cNvSpPr>
          <p:nvPr>
            <p:ph type="ftr" idx="11"/>
          </p:nvPr>
        </p:nvSpPr>
        <p:spPr>
          <a:xfrm>
            <a:off x="4288640" y="6459787"/>
            <a:ext cx="3617103" cy="365125"/>
          </a:xfrm>
          <a:prstGeom prst="rect">
            <a:avLst/>
          </a:prstGeom>
          <a:noFill/>
          <a:ln>
            <a:noFill/>
          </a:ln>
        </p:spPr>
        <p:txBody>
          <a:bodyPr spcFirstLastPara="1" wrap="square" lIns="91425" tIns="45700" rIns="91425" bIns="45700" anchor="ctr" anchorCtr="0">
            <a:noAutofit/>
          </a:bodyPr>
          <a:lstStyle/>
          <a:p>
            <a:pPr>
              <a:buClr>
                <a:srgbClr val="000000"/>
              </a:buClr>
            </a:pPr>
            <a:r>
              <a:rPr lang="en-US" kern="0"/>
              <a:t>LECM 2018 - ReA Recoil Separator Working Group</a:t>
            </a:r>
            <a:endParaRPr kern="0"/>
          </a:p>
        </p:txBody>
      </p:sp>
      <p:pic>
        <p:nvPicPr>
          <p:cNvPr id="112" name="Google Shape;112;p13"/>
          <p:cNvPicPr preferRelativeResize="0"/>
          <p:nvPr/>
        </p:nvPicPr>
        <p:blipFill>
          <a:blip r:embed="rId5">
            <a:alphaModFix/>
          </a:blip>
          <a:stretch>
            <a:fillRect/>
          </a:stretch>
        </p:blipFill>
        <p:spPr>
          <a:xfrm>
            <a:off x="1602200" y="5028275"/>
            <a:ext cx="2180650" cy="1796626"/>
          </a:xfrm>
          <a:prstGeom prst="rect">
            <a:avLst/>
          </a:prstGeom>
          <a:noFill/>
          <a:ln>
            <a:noFill/>
          </a:ln>
          <a:effectLst>
            <a:outerShdw blurRad="57150" dist="19050" dir="5400000" algn="bl" rotWithShape="0">
              <a:srgbClr val="000000">
                <a:alpha val="50000"/>
              </a:srgbClr>
            </a:outerShdw>
          </a:effectLst>
        </p:spPr>
      </p:pic>
      <p:sp>
        <p:nvSpPr>
          <p:cNvPr id="113" name="Google Shape;113;p13"/>
          <p:cNvSpPr txBox="1">
            <a:spLocks noGrp="1"/>
          </p:cNvSpPr>
          <p:nvPr>
            <p:ph type="body" idx="1"/>
          </p:nvPr>
        </p:nvSpPr>
        <p:spPr>
          <a:xfrm>
            <a:off x="1681650" y="1162223"/>
            <a:ext cx="3991500" cy="4139100"/>
          </a:xfrm>
          <a:prstGeom prst="rect">
            <a:avLst/>
          </a:prstGeom>
          <a:noFill/>
          <a:ln>
            <a:noFill/>
          </a:ln>
        </p:spPr>
        <p:txBody>
          <a:bodyPr spcFirstLastPara="1" wrap="square" lIns="0" tIns="45700" rIns="0" bIns="45700" anchor="t" anchorCtr="0">
            <a:noAutofit/>
          </a:bodyPr>
          <a:lstStyle/>
          <a:p>
            <a:pPr marL="91440" indent="-127000">
              <a:spcBef>
                <a:spcPts val="0"/>
              </a:spcBef>
              <a:buFont typeface="Arial"/>
              <a:buChar char="•"/>
            </a:pPr>
            <a:r>
              <a:rPr lang="en-US"/>
              <a:t> </a:t>
            </a:r>
            <a:r>
              <a:rPr lang="en-US" b="1">
                <a:solidFill>
                  <a:srgbClr val="674EA7"/>
                </a:solidFill>
              </a:rPr>
              <a:t>A powerful tool to accomplish the science goals of FRIB</a:t>
            </a:r>
            <a:endParaRPr b="1">
              <a:solidFill>
                <a:srgbClr val="674EA7"/>
              </a:solidFill>
            </a:endParaRPr>
          </a:p>
          <a:p>
            <a:pPr marL="91440" indent="-127000">
              <a:spcBef>
                <a:spcPts val="1400"/>
              </a:spcBef>
              <a:buFont typeface="Arial"/>
              <a:buChar char="•"/>
            </a:pPr>
            <a:r>
              <a:rPr lang="en-US"/>
              <a:t> ISLA concept selected July 2014</a:t>
            </a:r>
            <a:endParaRPr/>
          </a:p>
          <a:p>
            <a:pPr marL="91440" indent="-127000">
              <a:spcBef>
                <a:spcPts val="1400"/>
              </a:spcBef>
              <a:buFont typeface="Arial"/>
              <a:buChar char="•"/>
            </a:pPr>
            <a:r>
              <a:rPr lang="en-US"/>
              <a:t> Meets the needs of </a:t>
            </a:r>
            <a:r>
              <a:rPr lang="en-US" b="1" i="1">
                <a:solidFill>
                  <a:srgbClr val="0070C0"/>
                </a:solidFill>
              </a:rPr>
              <a:t>ALL</a:t>
            </a:r>
            <a:r>
              <a:rPr lang="en-US"/>
              <a:t> proposed physics cases (ISLA whitepaper 2015)</a:t>
            </a:r>
            <a:endParaRPr/>
          </a:p>
          <a:p>
            <a:pPr marL="91440" indent="-127000">
              <a:spcBef>
                <a:spcPts val="1400"/>
              </a:spcBef>
              <a:buFont typeface="Arial"/>
              <a:buChar char="•"/>
            </a:pPr>
            <a:r>
              <a:rPr lang="en-US"/>
              <a:t> Will address a majority of the </a:t>
            </a:r>
            <a:br>
              <a:rPr lang="en-US"/>
            </a:br>
            <a:r>
              <a:rPr lang="en-US"/>
              <a:t>NSAC RIB taskforce benchmarks</a:t>
            </a:r>
            <a:endParaRPr/>
          </a:p>
          <a:p>
            <a:pPr marL="91440" indent="-127000">
              <a:spcBef>
                <a:spcPts val="1400"/>
              </a:spcBef>
              <a:buFont typeface="Arial"/>
              <a:buChar char="•"/>
            </a:pPr>
            <a:r>
              <a:rPr lang="en-US"/>
              <a:t> </a:t>
            </a:r>
            <a:r>
              <a:rPr lang="en-US" b="1">
                <a:solidFill>
                  <a:srgbClr val="0070C0"/>
                </a:solidFill>
              </a:rPr>
              <a:t>Successful preliminary dipole design </a:t>
            </a:r>
            <a:r>
              <a:rPr lang="en-US">
                <a:solidFill>
                  <a:srgbClr val="000000"/>
                </a:solidFill>
              </a:rPr>
              <a:t>achieves 5th order resolving power</a:t>
            </a:r>
            <a:r>
              <a:rPr lang="en-US" b="1">
                <a:solidFill>
                  <a:srgbClr val="0070C0"/>
                </a:solidFill>
              </a:rPr>
              <a:t> R</a:t>
            </a:r>
            <a:r>
              <a:rPr lang="en-US" b="1" baseline="-25000">
                <a:solidFill>
                  <a:srgbClr val="0070C0"/>
                </a:solidFill>
              </a:rPr>
              <a:t>M</a:t>
            </a:r>
            <a:r>
              <a:rPr lang="en-US" b="1">
                <a:solidFill>
                  <a:srgbClr val="0070C0"/>
                </a:solidFill>
              </a:rPr>
              <a:t> &gt; 1000 </a:t>
            </a:r>
            <a:r>
              <a:rPr lang="en-US">
                <a:solidFill>
                  <a:srgbClr val="000000"/>
                </a:solidFill>
              </a:rPr>
              <a:t>(full acceptance).</a:t>
            </a:r>
            <a:endParaRPr>
              <a:solidFill>
                <a:srgbClr val="000000"/>
              </a:solidFill>
            </a:endParaRPr>
          </a:p>
        </p:txBody>
      </p:sp>
      <p:sp>
        <p:nvSpPr>
          <p:cNvPr id="114" name="Google Shape;114;p13"/>
          <p:cNvSpPr/>
          <p:nvPr/>
        </p:nvSpPr>
        <p:spPr>
          <a:xfrm>
            <a:off x="6356725" y="5614900"/>
            <a:ext cx="3519900" cy="606018"/>
          </a:xfrm>
          <a:prstGeom prst="roundRect">
            <a:avLst>
              <a:gd name="adj" fmla="val 16667"/>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418005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12737" y="160559"/>
            <a:ext cx="5272748" cy="461665"/>
          </a:xfrm>
          <a:prstGeom prst="rect">
            <a:avLst/>
          </a:prstGeom>
          <a:noFill/>
        </p:spPr>
        <p:txBody>
          <a:bodyPr wrap="none" rtlCol="0">
            <a:spAutoFit/>
          </a:bodyPr>
          <a:lstStyle/>
          <a:p>
            <a:pPr defTabSz="457200"/>
            <a:r>
              <a:rPr lang="en-US" sz="2400" b="1" u="sng" dirty="0">
                <a:solidFill>
                  <a:prstClr val="black"/>
                </a:solidFill>
                <a:latin typeface="Calibri"/>
              </a:rPr>
              <a:t>Precision Measurements working group</a:t>
            </a:r>
          </a:p>
        </p:txBody>
      </p:sp>
      <p:sp>
        <p:nvSpPr>
          <p:cNvPr id="50" name="TextBox 49"/>
          <p:cNvSpPr txBox="1"/>
          <p:nvPr/>
        </p:nvSpPr>
        <p:spPr>
          <a:xfrm>
            <a:off x="1885614" y="794833"/>
            <a:ext cx="4109779" cy="369332"/>
          </a:xfrm>
          <a:prstGeom prst="rect">
            <a:avLst/>
          </a:prstGeom>
          <a:noFill/>
        </p:spPr>
        <p:txBody>
          <a:bodyPr wrap="none" rtlCol="0">
            <a:spAutoFit/>
          </a:bodyPr>
          <a:lstStyle/>
          <a:p>
            <a:pPr marL="285750" indent="-285750" defTabSz="457200">
              <a:buFont typeface="Arial"/>
              <a:buChar char="•"/>
            </a:pPr>
            <a:r>
              <a:rPr lang="en-US" dirty="0">
                <a:solidFill>
                  <a:prstClr val="black"/>
                </a:solidFill>
                <a:latin typeface="Calibri"/>
              </a:rPr>
              <a:t>Very diverse and engaged community.</a:t>
            </a:r>
          </a:p>
        </p:txBody>
      </p:sp>
      <p:sp>
        <p:nvSpPr>
          <p:cNvPr id="51" name="TextBox 50"/>
          <p:cNvSpPr txBox="1"/>
          <p:nvPr/>
        </p:nvSpPr>
        <p:spPr>
          <a:xfrm>
            <a:off x="1885614" y="1235434"/>
            <a:ext cx="8470415" cy="646331"/>
          </a:xfrm>
          <a:prstGeom prst="rect">
            <a:avLst/>
          </a:prstGeom>
          <a:noFill/>
        </p:spPr>
        <p:txBody>
          <a:bodyPr wrap="square" rtlCol="0">
            <a:spAutoFit/>
          </a:bodyPr>
          <a:lstStyle/>
          <a:p>
            <a:pPr marL="285750" indent="-285750" defTabSz="457200">
              <a:buFont typeface="Arial"/>
              <a:buChar char="•"/>
            </a:pPr>
            <a:r>
              <a:rPr lang="en-US" dirty="0">
                <a:solidFill>
                  <a:prstClr val="black"/>
                </a:solidFill>
                <a:latin typeface="Calibri"/>
              </a:rPr>
              <a:t>Combination of measurements done at several facilities. Includes both national laboratories and  University labs.</a:t>
            </a:r>
          </a:p>
        </p:txBody>
      </p:sp>
      <p:sp>
        <p:nvSpPr>
          <p:cNvPr id="54" name="TextBox 53"/>
          <p:cNvSpPr txBox="1"/>
          <p:nvPr/>
        </p:nvSpPr>
        <p:spPr>
          <a:xfrm>
            <a:off x="1666644" y="1953032"/>
            <a:ext cx="8689384" cy="4801314"/>
          </a:xfrm>
          <a:prstGeom prst="rect">
            <a:avLst/>
          </a:prstGeom>
          <a:noFill/>
        </p:spPr>
        <p:txBody>
          <a:bodyPr wrap="square" rtlCol="0">
            <a:spAutoFit/>
          </a:bodyPr>
          <a:lstStyle/>
          <a:p>
            <a:pPr marL="742950" lvl="1" indent="-285750" defTabSz="457200">
              <a:buFont typeface="Arial"/>
              <a:buChar char="•"/>
            </a:pPr>
            <a:r>
              <a:rPr lang="en-US" dirty="0">
                <a:solidFill>
                  <a:prstClr val="black"/>
                </a:solidFill>
                <a:latin typeface="Calibri"/>
              </a:rPr>
              <a:t>Current precision half-life measurements (</a:t>
            </a:r>
            <a:r>
              <a:rPr lang="en-US" baseline="30000" dirty="0">
                <a:solidFill>
                  <a:prstClr val="black"/>
                </a:solidFill>
                <a:latin typeface="Calibri"/>
              </a:rPr>
              <a:t>11</a:t>
            </a:r>
            <a:r>
              <a:rPr lang="en-US" dirty="0">
                <a:solidFill>
                  <a:prstClr val="black"/>
                </a:solidFill>
                <a:latin typeface="Calibri"/>
              </a:rPr>
              <a:t>C and </a:t>
            </a:r>
            <a:r>
              <a:rPr lang="en-US" baseline="30000" dirty="0">
                <a:solidFill>
                  <a:prstClr val="black"/>
                </a:solidFill>
                <a:latin typeface="Calibri"/>
              </a:rPr>
              <a:t>20</a:t>
            </a:r>
            <a:r>
              <a:rPr lang="en-US" dirty="0">
                <a:solidFill>
                  <a:prstClr val="black"/>
                </a:solidFill>
                <a:latin typeface="Calibri"/>
              </a:rPr>
              <a:t>F) and future beta-neutrino angular correlation measurements using </a:t>
            </a:r>
            <a:r>
              <a:rPr lang="en-US" i="1" dirty="0">
                <a:solidFill>
                  <a:prstClr val="black"/>
                </a:solidFill>
                <a:latin typeface="Calibri"/>
              </a:rPr>
              <a:t>St-Benedict</a:t>
            </a:r>
            <a:r>
              <a:rPr lang="en-US" dirty="0">
                <a:solidFill>
                  <a:prstClr val="black"/>
                </a:solidFill>
                <a:latin typeface="Calibri"/>
              </a:rPr>
              <a:t> at Notre Dame.</a:t>
            </a:r>
          </a:p>
          <a:p>
            <a:pPr marL="742950" lvl="1" indent="-285750" defTabSz="457200">
              <a:buFont typeface="Arial"/>
              <a:buChar char="•"/>
            </a:pPr>
            <a:r>
              <a:rPr lang="en-US" dirty="0">
                <a:solidFill>
                  <a:prstClr val="black"/>
                </a:solidFill>
                <a:latin typeface="Calibri"/>
                <a:cs typeface="Symbol" charset="2"/>
              </a:rPr>
              <a:t>CHIPTRAP development at CMU for ultra-high precision mass measurements to test E = mc</a:t>
            </a:r>
            <a:r>
              <a:rPr lang="en-US" baseline="30000" dirty="0">
                <a:solidFill>
                  <a:prstClr val="black"/>
                </a:solidFill>
                <a:latin typeface="Calibri"/>
                <a:cs typeface="Symbol" charset="2"/>
              </a:rPr>
              <a:t>2</a:t>
            </a:r>
            <a:r>
              <a:rPr lang="en-US" dirty="0">
                <a:solidFill>
                  <a:prstClr val="black"/>
                </a:solidFill>
                <a:latin typeface="Calibri"/>
                <a:cs typeface="Symbol" charset="2"/>
              </a:rPr>
              <a:t> and help determine the neutrino mass.</a:t>
            </a:r>
            <a:endParaRPr lang="en-US" dirty="0">
              <a:solidFill>
                <a:prstClr val="black"/>
              </a:solidFill>
              <a:latin typeface="Calibri"/>
            </a:endParaRPr>
          </a:p>
          <a:p>
            <a:pPr marL="742950" lvl="1" indent="-285750" defTabSz="457200">
              <a:buFont typeface="Arial"/>
              <a:buChar char="•"/>
            </a:pPr>
            <a:r>
              <a:rPr lang="en-US" dirty="0">
                <a:solidFill>
                  <a:prstClr val="black"/>
                </a:solidFill>
                <a:latin typeface="Calibri"/>
              </a:rPr>
              <a:t>Prototype TAMUTRAP at Texas A&amp;M has performed </a:t>
            </a:r>
            <a:r>
              <a:rPr lang="en-US" baseline="30000" dirty="0">
                <a:solidFill>
                  <a:prstClr val="black"/>
                </a:solidFill>
                <a:latin typeface="Calibri"/>
              </a:rPr>
              <a:t>23</a:t>
            </a:r>
            <a:r>
              <a:rPr lang="en-US" dirty="0">
                <a:solidFill>
                  <a:prstClr val="black"/>
                </a:solidFill>
                <a:latin typeface="Calibri"/>
              </a:rPr>
              <a:t>Na </a:t>
            </a:r>
            <a:r>
              <a:rPr lang="en-US" dirty="0" err="1">
                <a:solidFill>
                  <a:prstClr val="black"/>
                </a:solidFill>
                <a:latin typeface="Calibri"/>
              </a:rPr>
              <a:t>ToF</a:t>
            </a:r>
            <a:r>
              <a:rPr lang="en-US" dirty="0">
                <a:solidFill>
                  <a:prstClr val="black"/>
                </a:solidFill>
                <a:latin typeface="Calibri"/>
              </a:rPr>
              <a:t>-ICR measurement. New trap under construction for T = 2 future beta-neutrino angular correlation measurement.</a:t>
            </a:r>
          </a:p>
          <a:p>
            <a:pPr marL="742950" lvl="1" indent="-285750" defTabSz="457200">
              <a:buFont typeface="Arial"/>
              <a:buChar char="•"/>
            </a:pPr>
            <a:r>
              <a:rPr lang="en-US" dirty="0">
                <a:solidFill>
                  <a:prstClr val="black"/>
                </a:solidFill>
                <a:latin typeface="Calibri"/>
              </a:rPr>
              <a:t>BECOLA at NSCL performed several measurements in Ca isotopes. Pulsed laser has been installed. Design of UV light transport system underway.</a:t>
            </a:r>
          </a:p>
          <a:p>
            <a:pPr marL="742950" lvl="1" indent="-285750" defTabSz="457200">
              <a:buFont typeface="Arial"/>
              <a:buChar char="•"/>
            </a:pPr>
            <a:r>
              <a:rPr lang="en-US" dirty="0">
                <a:solidFill>
                  <a:prstClr val="black"/>
                </a:solidFill>
                <a:latin typeface="Calibri"/>
              </a:rPr>
              <a:t>LEBIT at NSCL has performed several mass measurement for nuclear astrophysics and structure in the past year. The FT-ICR Penning trap </a:t>
            </a:r>
            <a:r>
              <a:rPr lang="en-US" i="1" dirty="0">
                <a:solidFill>
                  <a:prstClr val="black"/>
                </a:solidFill>
                <a:latin typeface="Calibri"/>
              </a:rPr>
              <a:t>SIPT</a:t>
            </a:r>
            <a:r>
              <a:rPr lang="en-US" dirty="0">
                <a:solidFill>
                  <a:prstClr val="black"/>
                </a:solidFill>
                <a:latin typeface="Calibri"/>
              </a:rPr>
              <a:t> is under commissioning and the first signal at cryogenic temperature has been observed.</a:t>
            </a:r>
          </a:p>
          <a:p>
            <a:pPr marL="742950" lvl="1" indent="-285750" defTabSz="457200">
              <a:buFont typeface="Arial"/>
              <a:buChar char="•"/>
            </a:pPr>
            <a:r>
              <a:rPr lang="en-US" dirty="0">
                <a:solidFill>
                  <a:prstClr val="black"/>
                </a:solidFill>
                <a:latin typeface="Calibri"/>
              </a:rPr>
              <a:t>Several </a:t>
            </a:r>
            <a:r>
              <a:rPr lang="en-US" dirty="0" err="1">
                <a:solidFill>
                  <a:prstClr val="black"/>
                </a:solidFill>
                <a:latin typeface="Calibri"/>
              </a:rPr>
              <a:t>superallowed</a:t>
            </a:r>
            <a:r>
              <a:rPr lang="en-US" dirty="0">
                <a:solidFill>
                  <a:prstClr val="black"/>
                </a:solidFill>
                <a:latin typeface="Calibri"/>
              </a:rPr>
              <a:t> beta-decay measurements has been measured at TRIUMF including recently the </a:t>
            </a:r>
            <a:r>
              <a:rPr lang="en-US" baseline="30000" dirty="0">
                <a:solidFill>
                  <a:prstClr val="black"/>
                </a:solidFill>
                <a:latin typeface="Calibri"/>
              </a:rPr>
              <a:t>10</a:t>
            </a:r>
            <a:r>
              <a:rPr lang="en-US" dirty="0">
                <a:solidFill>
                  <a:prstClr val="black"/>
                </a:solidFill>
                <a:latin typeface="Calibri"/>
              </a:rPr>
              <a:t>C and </a:t>
            </a:r>
            <a:r>
              <a:rPr lang="en-US" baseline="30000" dirty="0">
                <a:solidFill>
                  <a:prstClr val="black"/>
                </a:solidFill>
                <a:latin typeface="Calibri"/>
              </a:rPr>
              <a:t>22</a:t>
            </a:r>
            <a:r>
              <a:rPr lang="en-US" dirty="0">
                <a:solidFill>
                  <a:prstClr val="black"/>
                </a:solidFill>
                <a:latin typeface="Calibri"/>
              </a:rPr>
              <a:t>Mg half-lives. In the </a:t>
            </a:r>
            <a:r>
              <a:rPr lang="en-US">
                <a:solidFill>
                  <a:prstClr val="black"/>
                </a:solidFill>
                <a:latin typeface="Calibri"/>
              </a:rPr>
              <a:t>future measurements </a:t>
            </a:r>
            <a:r>
              <a:rPr lang="en-US" dirty="0">
                <a:solidFill>
                  <a:prstClr val="black"/>
                </a:solidFill>
                <a:latin typeface="Calibri"/>
              </a:rPr>
              <a:t>of the branching ratio for </a:t>
            </a:r>
            <a:r>
              <a:rPr lang="en-US" baseline="30000" dirty="0">
                <a:solidFill>
                  <a:prstClr val="black"/>
                </a:solidFill>
                <a:latin typeface="Calibri"/>
              </a:rPr>
              <a:t>10</a:t>
            </a:r>
            <a:r>
              <a:rPr lang="en-US" dirty="0">
                <a:solidFill>
                  <a:prstClr val="black"/>
                </a:solidFill>
                <a:latin typeface="Calibri"/>
              </a:rPr>
              <a:t>C and </a:t>
            </a:r>
            <a:r>
              <a:rPr lang="en-US" baseline="30000" dirty="0">
                <a:solidFill>
                  <a:prstClr val="black"/>
                </a:solidFill>
                <a:latin typeface="Calibri"/>
              </a:rPr>
              <a:t>14</a:t>
            </a:r>
            <a:r>
              <a:rPr lang="en-US" dirty="0">
                <a:solidFill>
                  <a:prstClr val="black"/>
                </a:solidFill>
                <a:latin typeface="Calibri"/>
              </a:rPr>
              <a:t>O at high precision are needed as well as complete ab-initio calculations of the isospin symmetry breaking correction on a wider sample of nuclei.</a:t>
            </a:r>
          </a:p>
        </p:txBody>
      </p:sp>
    </p:spTree>
    <p:extLst>
      <p:ext uri="{BB962C8B-B14F-4D97-AF65-F5344CB8AC3E}">
        <p14:creationId xmlns:p14="http://schemas.microsoft.com/office/powerpoint/2010/main" val="266438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a:stretch/>
        </p:blipFill>
        <p:spPr>
          <a:xfrm>
            <a:off x="7407937" y="3318109"/>
            <a:ext cx="3240381" cy="2322676"/>
          </a:xfrm>
          <a:prstGeom prst="rect">
            <a:avLst/>
          </a:prstGeom>
          <a:ln>
            <a:noFill/>
          </a:ln>
        </p:spPr>
      </p:pic>
      <p:sp>
        <p:nvSpPr>
          <p:cNvPr id="40" name="TextShape 1"/>
          <p:cNvSpPr txBox="1"/>
          <p:nvPr/>
        </p:nvSpPr>
        <p:spPr>
          <a:xfrm>
            <a:off x="1606473" y="82953"/>
            <a:ext cx="8958893" cy="554869"/>
          </a:xfrm>
          <a:prstGeom prst="rect">
            <a:avLst/>
          </a:prstGeom>
          <a:noFill/>
          <a:ln>
            <a:noFill/>
          </a:ln>
        </p:spPr>
        <p:txBody>
          <a:bodyPr lIns="81646" tIns="40823" rIns="81646" bIns="40823"/>
          <a:lstStyle/>
          <a:p>
            <a:pPr defTabSz="829544"/>
            <a:r>
              <a:rPr lang="en-US" sz="2903" b="1" spc="-1">
                <a:solidFill>
                  <a:srgbClr val="1E7640"/>
                </a:solidFill>
                <a:uFill>
                  <a:solidFill>
                    <a:srgbClr val="FFFFFF"/>
                  </a:solidFill>
                </a:uFill>
                <a:latin typeface="URW Gothic L"/>
                <a:ea typeface="Calibri"/>
              </a:rPr>
              <a:t>FRIB Radioactive Decay Station working group </a:t>
            </a:r>
            <a:endParaRPr lang="en-US" sz="2177" spc="-1">
              <a:solidFill>
                <a:srgbClr val="000000"/>
              </a:solidFill>
              <a:uFill>
                <a:solidFill>
                  <a:srgbClr val="FFFFFF"/>
                </a:solidFill>
              </a:uFill>
              <a:latin typeface="URW Gothic L"/>
            </a:endParaRPr>
          </a:p>
        </p:txBody>
      </p:sp>
      <p:sp>
        <p:nvSpPr>
          <p:cNvPr id="41" name="TextShape 2"/>
          <p:cNvSpPr txBox="1"/>
          <p:nvPr/>
        </p:nvSpPr>
        <p:spPr>
          <a:xfrm>
            <a:off x="1606473" y="606470"/>
            <a:ext cx="7299838" cy="554869"/>
          </a:xfrm>
          <a:prstGeom prst="rect">
            <a:avLst/>
          </a:prstGeom>
          <a:noFill/>
          <a:ln>
            <a:noFill/>
          </a:ln>
        </p:spPr>
        <p:txBody>
          <a:bodyPr lIns="81646" tIns="40823" rIns="81646" bIns="40823"/>
          <a:lstStyle/>
          <a:p>
            <a:pPr defTabSz="829544"/>
            <a:r>
              <a:rPr lang="en-US" sz="1452" spc="-1">
                <a:solidFill>
                  <a:srgbClr val="000000"/>
                </a:solidFill>
                <a:uFill>
                  <a:solidFill>
                    <a:srgbClr val="FFFFFF"/>
                  </a:solidFill>
                </a:uFill>
                <a:latin typeface="URW Gothic L"/>
                <a:ea typeface="Times New Roman"/>
              </a:rPr>
              <a:t>World class decay  station with  </a:t>
            </a:r>
            <a:r>
              <a:rPr lang="en-US" sz="1452" b="1" spc="-1">
                <a:solidFill>
                  <a:srgbClr val="000000"/>
                </a:solidFill>
                <a:uFill>
                  <a:solidFill>
                    <a:srgbClr val="FFFFFF"/>
                  </a:solidFill>
                </a:uFill>
                <a:latin typeface="URW Gothic L"/>
                <a:ea typeface="Times New Roman"/>
              </a:rPr>
              <a:t>unique capability</a:t>
            </a:r>
            <a:r>
              <a:rPr lang="en-US" sz="1452" spc="-1">
                <a:solidFill>
                  <a:srgbClr val="000000"/>
                </a:solidFill>
                <a:uFill>
                  <a:solidFill>
                    <a:srgbClr val="FFFFFF"/>
                  </a:solidFill>
                </a:uFill>
                <a:latin typeface="URW Gothic L"/>
                <a:ea typeface="Times New Roman"/>
              </a:rPr>
              <a:t> to perform </a:t>
            </a:r>
            <a:r>
              <a:rPr lang="en-US" sz="1452" b="1" spc="-1">
                <a:solidFill>
                  <a:srgbClr val="000000"/>
                </a:solidFill>
                <a:uFill>
                  <a:solidFill>
                    <a:srgbClr val="FFFFFF"/>
                  </a:solidFill>
                </a:uFill>
                <a:latin typeface="URW Gothic L"/>
                <a:ea typeface="Times New Roman"/>
              </a:rPr>
              <a:t>complete </a:t>
            </a:r>
            <a:r>
              <a:rPr lang="en-US" sz="1452" spc="-1">
                <a:solidFill>
                  <a:srgbClr val="000000"/>
                </a:solidFill>
                <a:uFill>
                  <a:solidFill>
                    <a:srgbClr val="FFFFFF"/>
                  </a:solidFill>
                </a:uFill>
                <a:latin typeface="URW Gothic L"/>
                <a:ea typeface="Times New Roman"/>
              </a:rPr>
              <a:t>and </a:t>
            </a:r>
            <a:r>
              <a:rPr lang="en-US" sz="1452" b="1" spc="-1">
                <a:solidFill>
                  <a:srgbClr val="000000"/>
                </a:solidFill>
                <a:uFill>
                  <a:solidFill>
                    <a:srgbClr val="FFFFFF"/>
                  </a:solidFill>
                </a:uFill>
                <a:latin typeface="URW Gothic L"/>
                <a:ea typeface="Times New Roman"/>
              </a:rPr>
              <a:t>simultaneous</a:t>
            </a:r>
            <a:r>
              <a:rPr lang="en-US" sz="1452" spc="-1">
                <a:solidFill>
                  <a:srgbClr val="000000"/>
                </a:solidFill>
                <a:uFill>
                  <a:solidFill>
                    <a:srgbClr val="FFFFFF"/>
                  </a:solidFill>
                </a:uFill>
                <a:latin typeface="URW Gothic L"/>
                <a:ea typeface="Times New Roman"/>
              </a:rPr>
              <a:t> spectroscopy measurements on multiple isotopes.</a:t>
            </a:r>
            <a:endParaRPr lang="en-US" sz="1633" spc="-1">
              <a:solidFill>
                <a:srgbClr val="000000"/>
              </a:solidFill>
              <a:uFill>
                <a:solidFill>
                  <a:srgbClr val="FFFFFF"/>
                </a:solidFill>
              </a:uFill>
              <a:latin typeface="Arial"/>
            </a:endParaRPr>
          </a:p>
        </p:txBody>
      </p:sp>
      <p:pic>
        <p:nvPicPr>
          <p:cNvPr id="42" name="Picture 41"/>
          <p:cNvPicPr/>
          <p:nvPr/>
        </p:nvPicPr>
        <p:blipFill>
          <a:blip r:embed="rId3"/>
          <a:stretch/>
        </p:blipFill>
        <p:spPr>
          <a:xfrm>
            <a:off x="8491548" y="1161338"/>
            <a:ext cx="1943184" cy="1742007"/>
          </a:xfrm>
          <a:prstGeom prst="rect">
            <a:avLst/>
          </a:prstGeom>
          <a:ln>
            <a:noFill/>
          </a:ln>
        </p:spPr>
      </p:pic>
      <p:sp>
        <p:nvSpPr>
          <p:cNvPr id="43" name="TextShape 3"/>
          <p:cNvSpPr txBox="1"/>
          <p:nvPr/>
        </p:nvSpPr>
        <p:spPr>
          <a:xfrm>
            <a:off x="1653175" y="1364801"/>
            <a:ext cx="4183886" cy="1220123"/>
          </a:xfrm>
          <a:prstGeom prst="rect">
            <a:avLst/>
          </a:prstGeom>
          <a:noFill/>
          <a:ln>
            <a:noFill/>
          </a:ln>
        </p:spPr>
        <p:txBody>
          <a:bodyPr lIns="81646" tIns="40823" rIns="81646" bIns="40823"/>
          <a:lstStyle/>
          <a:p>
            <a:pPr defTabSz="829544"/>
            <a:r>
              <a:rPr lang="en-US" sz="1452" b="1" spc="-1">
                <a:solidFill>
                  <a:srgbClr val="000000"/>
                </a:solidFill>
                <a:uFill>
                  <a:solidFill>
                    <a:srgbClr val="FFFFFF"/>
                  </a:solidFill>
                </a:uFill>
                <a:latin typeface="URW Gothic L"/>
                <a:ea typeface="Liberation Mono;Courier New"/>
              </a:rPr>
              <a:t>The science themes</a:t>
            </a:r>
            <a:endParaRPr lang="en-US" sz="1633" spc="-1">
              <a:solidFill>
                <a:srgbClr val="000000"/>
              </a:solidFill>
              <a:uFill>
                <a:solidFill>
                  <a:srgbClr val="FFFFFF"/>
                </a:solidFill>
              </a:uFill>
              <a:latin typeface="Arial"/>
            </a:endParaRPr>
          </a:p>
          <a:p>
            <a:pPr marL="195955" indent="-195955" algn="just" defTabSz="829544">
              <a:buClr>
                <a:srgbClr val="000000"/>
              </a:buClr>
              <a:buSzPct val="45000"/>
              <a:buFont typeface="Wingdings" charset="2"/>
              <a:buChar char=""/>
            </a:pPr>
            <a:r>
              <a:rPr lang="en-US" sz="1452" spc="-1">
                <a:solidFill>
                  <a:srgbClr val="000000"/>
                </a:solidFill>
                <a:uFill>
                  <a:solidFill>
                    <a:srgbClr val="FFFFFF"/>
                  </a:solidFill>
                </a:uFill>
                <a:latin typeface="URW Gothic L"/>
                <a:ea typeface="Liberation Mono;Courier New"/>
              </a:rPr>
              <a:t>Emergence of new patterns in nuclei  </a:t>
            </a:r>
            <a:endParaRPr lang="en-US" sz="1633" spc="-1">
              <a:solidFill>
                <a:srgbClr val="000000"/>
              </a:solidFill>
              <a:uFill>
                <a:solidFill>
                  <a:srgbClr val="FFFFFF"/>
                </a:solidFill>
              </a:uFill>
              <a:latin typeface="Arial"/>
            </a:endParaRPr>
          </a:p>
          <a:p>
            <a:pPr marL="195955" indent="-195955" algn="just" defTabSz="829544">
              <a:buClr>
                <a:srgbClr val="000000"/>
              </a:buClr>
              <a:buSzPct val="45000"/>
              <a:buFont typeface="Wingdings" charset="2"/>
              <a:buChar char=""/>
            </a:pPr>
            <a:r>
              <a:rPr lang="en-US" sz="1452" spc="-1">
                <a:solidFill>
                  <a:srgbClr val="000000"/>
                </a:solidFill>
                <a:uFill>
                  <a:solidFill>
                    <a:srgbClr val="FFFFFF"/>
                  </a:solidFill>
                </a:uFill>
                <a:latin typeface="URW Gothic L"/>
                <a:ea typeface="Liberation Mono;Courier New"/>
              </a:rPr>
              <a:t>The cosmic origins of nuclei </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452" spc="-1">
                <a:solidFill>
                  <a:srgbClr val="000000"/>
                </a:solidFill>
                <a:uFill>
                  <a:solidFill>
                    <a:srgbClr val="FFFFFF"/>
                  </a:solidFill>
                </a:uFill>
                <a:latin typeface="URW Gothic L"/>
                <a:ea typeface="Liberation Mono;Courier New"/>
              </a:rPr>
              <a:t>Applications and fundamental interactions</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452" spc="-1">
                <a:solidFill>
                  <a:srgbClr val="000000"/>
                </a:solidFill>
                <a:uFill>
                  <a:solidFill>
                    <a:srgbClr val="FFFFFF"/>
                  </a:solidFill>
                </a:uFill>
                <a:latin typeface="URW Gothic L"/>
                <a:ea typeface="Liberation Mono;Courier New"/>
              </a:rPr>
              <a:t> </a:t>
            </a:r>
            <a:endParaRPr lang="en-US" sz="1633" spc="-1">
              <a:solidFill>
                <a:srgbClr val="000000"/>
              </a:solidFill>
              <a:uFill>
                <a:solidFill>
                  <a:srgbClr val="FFFFFF"/>
                </a:solidFill>
              </a:uFill>
              <a:latin typeface="Arial"/>
            </a:endParaRPr>
          </a:p>
        </p:txBody>
      </p:sp>
      <p:sp>
        <p:nvSpPr>
          <p:cNvPr id="44" name="TextShape 4"/>
          <p:cNvSpPr txBox="1"/>
          <p:nvPr/>
        </p:nvSpPr>
        <p:spPr>
          <a:xfrm>
            <a:off x="6168872" y="1327244"/>
            <a:ext cx="1710655" cy="1596350"/>
          </a:xfrm>
          <a:prstGeom prst="rect">
            <a:avLst/>
          </a:prstGeom>
          <a:noFill/>
          <a:ln>
            <a:noFill/>
          </a:ln>
        </p:spPr>
        <p:txBody>
          <a:bodyPr lIns="81646" tIns="40823" rIns="81646" bIns="40823"/>
          <a:lstStyle/>
          <a:p>
            <a:pPr defTabSz="829544"/>
            <a:r>
              <a:rPr lang="en-US" sz="1452" b="1" spc="-1">
                <a:solidFill>
                  <a:srgbClr val="000000"/>
                </a:solidFill>
                <a:uFill>
                  <a:solidFill>
                    <a:srgbClr val="FFFFFF"/>
                  </a:solidFill>
                </a:uFill>
                <a:latin typeface="URW Gothic L"/>
                <a:ea typeface="Liberation Mono;Courier New"/>
              </a:rPr>
              <a:t>Staging </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452" spc="-1">
                <a:solidFill>
                  <a:srgbClr val="000000"/>
                </a:solidFill>
                <a:uFill>
                  <a:solidFill>
                    <a:srgbClr val="FFFFFF"/>
                  </a:solidFill>
                </a:uFill>
                <a:latin typeface="URW Gothic L"/>
                <a:ea typeface="Times New Roman"/>
              </a:rPr>
              <a:t>FRIB- Advance </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270" spc="-1">
                <a:solidFill>
                  <a:srgbClr val="000000"/>
                </a:solidFill>
                <a:uFill>
                  <a:solidFill>
                    <a:srgbClr val="FFFFFF"/>
                  </a:solidFill>
                </a:uFill>
                <a:latin typeface="URW Gothic L"/>
                <a:ea typeface="Times New Roman"/>
              </a:rPr>
              <a:t>(2020-2022)</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452" spc="-1">
                <a:solidFill>
                  <a:srgbClr val="000000"/>
                </a:solidFill>
                <a:uFill>
                  <a:solidFill>
                    <a:srgbClr val="FFFFFF"/>
                  </a:solidFill>
                </a:uFill>
                <a:latin typeface="URW Gothic L"/>
                <a:ea typeface="Times New Roman"/>
              </a:rPr>
              <a:t>FRIB-Explorer</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270" spc="-1">
                <a:solidFill>
                  <a:srgbClr val="000000"/>
                </a:solidFill>
                <a:uFill>
                  <a:solidFill>
                    <a:srgbClr val="FFFFFF"/>
                  </a:solidFill>
                </a:uFill>
                <a:latin typeface="URW Gothic L"/>
                <a:ea typeface="Liberation Mono;Courier New"/>
              </a:rPr>
              <a:t> (2022-2024)</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452" spc="-1">
                <a:solidFill>
                  <a:srgbClr val="000000"/>
                </a:solidFill>
                <a:uFill>
                  <a:solidFill>
                    <a:srgbClr val="FFFFFF"/>
                  </a:solidFill>
                </a:uFill>
                <a:latin typeface="URW Gothic L"/>
                <a:ea typeface="Liberation Mono;Courier New"/>
              </a:rPr>
              <a:t>FRIB Precision  </a:t>
            </a:r>
            <a:endParaRPr lang="en-US" sz="1633" spc="-1">
              <a:solidFill>
                <a:srgbClr val="000000"/>
              </a:solidFill>
              <a:uFill>
                <a:solidFill>
                  <a:srgbClr val="FFFFFF"/>
                </a:solidFill>
              </a:uFill>
              <a:latin typeface="Arial"/>
            </a:endParaRPr>
          </a:p>
          <a:p>
            <a:pPr marL="195955" indent="-195955" defTabSz="829544">
              <a:buClr>
                <a:srgbClr val="000000"/>
              </a:buClr>
              <a:buSzPct val="45000"/>
              <a:buFont typeface="Wingdings" charset="2"/>
              <a:buChar char=""/>
            </a:pPr>
            <a:r>
              <a:rPr lang="en-US" sz="1270" spc="-1">
                <a:solidFill>
                  <a:srgbClr val="000000"/>
                </a:solidFill>
                <a:uFill>
                  <a:solidFill>
                    <a:srgbClr val="FFFFFF"/>
                  </a:solidFill>
                </a:uFill>
                <a:latin typeface="URW Gothic L"/>
                <a:ea typeface="Liberation Mono;Courier New"/>
              </a:rPr>
              <a:t>(2024-2026</a:t>
            </a:r>
            <a:r>
              <a:rPr lang="en-US" sz="1270" spc="-1">
                <a:solidFill>
                  <a:srgbClr val="000000"/>
                </a:solidFill>
                <a:uFill>
                  <a:solidFill>
                    <a:srgbClr val="FFFFFF"/>
                  </a:solidFill>
                </a:uFill>
                <a:latin typeface="URW Gothic L"/>
                <a:ea typeface="Times New Roman"/>
              </a:rPr>
              <a:t>).</a:t>
            </a:r>
            <a:endParaRPr lang="en-US" sz="1633" spc="-1">
              <a:solidFill>
                <a:srgbClr val="000000"/>
              </a:solidFill>
              <a:uFill>
                <a:solidFill>
                  <a:srgbClr val="FFFFFF"/>
                </a:solidFill>
              </a:uFill>
              <a:latin typeface="Arial"/>
            </a:endParaRPr>
          </a:p>
        </p:txBody>
      </p:sp>
      <p:sp>
        <p:nvSpPr>
          <p:cNvPr id="45" name="TextShape 5"/>
          <p:cNvSpPr txBox="1"/>
          <p:nvPr/>
        </p:nvSpPr>
        <p:spPr>
          <a:xfrm>
            <a:off x="1655461" y="2488582"/>
            <a:ext cx="4181600" cy="1027764"/>
          </a:xfrm>
          <a:prstGeom prst="rect">
            <a:avLst/>
          </a:prstGeom>
          <a:noFill/>
          <a:ln>
            <a:noFill/>
          </a:ln>
        </p:spPr>
        <p:txBody>
          <a:bodyPr lIns="81646" tIns="40823" rIns="81646" bIns="40823"/>
          <a:lstStyle/>
          <a:p>
            <a:pPr defTabSz="829544"/>
            <a:r>
              <a:rPr lang="en-US" sz="1452" b="1" spc="-1">
                <a:solidFill>
                  <a:srgbClr val="000000"/>
                </a:solidFill>
                <a:uFill>
                  <a:solidFill>
                    <a:srgbClr val="FFFFFF"/>
                  </a:solidFill>
                </a:uFill>
                <a:latin typeface="URW Gothic L"/>
                <a:ea typeface="Times New Roman"/>
              </a:rPr>
              <a:t>Cost range (M$ FY18) 16-24 (2</a:t>
            </a:r>
            <a:r>
              <a:rPr lang="en-US" sz="1452" b="1" spc="-1">
                <a:solidFill>
                  <a:srgbClr val="000000"/>
                </a:solidFill>
                <a:uFill>
                  <a:solidFill>
                    <a:srgbClr val="FFFFFF"/>
                  </a:solidFill>
                </a:uFill>
                <a:latin typeface="URW Gothic L"/>
                <a:ea typeface="URW Gothic L"/>
              </a:rPr>
              <a:t>π or  </a:t>
            </a:r>
            <a:r>
              <a:rPr lang="en-US" sz="1452" b="1" spc="-1">
                <a:solidFill>
                  <a:srgbClr val="000000"/>
                </a:solidFill>
                <a:uFill>
                  <a:solidFill>
                    <a:srgbClr val="FFFFFF"/>
                  </a:solidFill>
                </a:uFill>
                <a:latin typeface="URW Gothic L"/>
                <a:ea typeface="Liberation Mono;Courier New"/>
              </a:rPr>
              <a:t>4</a:t>
            </a:r>
            <a:r>
              <a:rPr lang="en-US" sz="1452" b="1" spc="-1">
                <a:solidFill>
                  <a:srgbClr val="000000"/>
                </a:solidFill>
                <a:uFill>
                  <a:solidFill>
                    <a:srgbClr val="FFFFFF"/>
                  </a:solidFill>
                </a:uFill>
                <a:latin typeface="URW Gothic L"/>
                <a:ea typeface="URW Gothic L"/>
              </a:rPr>
              <a:t>π)</a:t>
            </a:r>
            <a:endParaRPr lang="en-US" sz="1633" spc="-1">
              <a:solidFill>
                <a:srgbClr val="000000"/>
              </a:solidFill>
              <a:uFill>
                <a:solidFill>
                  <a:srgbClr val="FFFFFF"/>
                </a:solidFill>
              </a:uFill>
              <a:latin typeface="Arial"/>
            </a:endParaRPr>
          </a:p>
          <a:p>
            <a:pPr defTabSz="829544"/>
            <a:r>
              <a:rPr lang="en-US" sz="1452" b="1" spc="-1">
                <a:solidFill>
                  <a:srgbClr val="000000"/>
                </a:solidFill>
                <a:uFill>
                  <a:solidFill>
                    <a:srgbClr val="FFFFFF"/>
                  </a:solidFill>
                </a:uFill>
                <a:latin typeface="URW Gothic L"/>
                <a:ea typeface="URW Gothic L"/>
              </a:rPr>
              <a:t>Implantation stack/Clover array/Neutron arrays/Total absoroption spectrometer</a:t>
            </a:r>
            <a:r>
              <a:rPr lang="en-US" sz="1452" b="1" spc="-1">
                <a:solidFill>
                  <a:srgbClr val="000000"/>
                </a:solidFill>
                <a:uFill>
                  <a:solidFill>
                    <a:srgbClr val="FFFFFF"/>
                  </a:solidFill>
                </a:uFill>
                <a:latin typeface="URW Gothic L"/>
                <a:ea typeface="Times New Roman"/>
              </a:rPr>
              <a:t> </a:t>
            </a:r>
            <a:endParaRPr lang="en-US" sz="1633" spc="-1">
              <a:solidFill>
                <a:srgbClr val="000000"/>
              </a:solidFill>
              <a:uFill>
                <a:solidFill>
                  <a:srgbClr val="FFFFFF"/>
                </a:solidFill>
              </a:uFill>
              <a:latin typeface="Arial"/>
            </a:endParaRPr>
          </a:p>
          <a:p>
            <a:pPr defTabSz="829544"/>
            <a:r>
              <a:rPr lang="en-US" sz="1452" b="1" spc="-1">
                <a:solidFill>
                  <a:srgbClr val="000000"/>
                </a:solidFill>
                <a:uFill>
                  <a:solidFill>
                    <a:srgbClr val="FFFFFF"/>
                  </a:solidFill>
                </a:uFill>
                <a:latin typeface="URW Gothic L"/>
                <a:ea typeface="Times New Roman"/>
              </a:rPr>
              <a:t> </a:t>
            </a:r>
            <a:endParaRPr lang="en-US" sz="1633" spc="-1">
              <a:solidFill>
                <a:srgbClr val="000000"/>
              </a:solidFill>
              <a:uFill>
                <a:solidFill>
                  <a:srgbClr val="FFFFFF"/>
                </a:solidFill>
              </a:uFill>
              <a:latin typeface="Arial"/>
            </a:endParaRPr>
          </a:p>
        </p:txBody>
      </p:sp>
      <p:pic>
        <p:nvPicPr>
          <p:cNvPr id="46" name="Picture 45"/>
          <p:cNvPicPr/>
          <p:nvPr/>
        </p:nvPicPr>
        <p:blipFill>
          <a:blip r:embed="rId4"/>
          <a:stretch/>
        </p:blipFill>
        <p:spPr>
          <a:xfrm>
            <a:off x="4827585" y="3318109"/>
            <a:ext cx="2580352" cy="1493149"/>
          </a:xfrm>
          <a:prstGeom prst="rect">
            <a:avLst/>
          </a:prstGeom>
          <a:ln>
            <a:noFill/>
          </a:ln>
        </p:spPr>
      </p:pic>
      <p:sp>
        <p:nvSpPr>
          <p:cNvPr id="47" name="TextShape 6"/>
          <p:cNvSpPr txBox="1"/>
          <p:nvPr/>
        </p:nvSpPr>
        <p:spPr>
          <a:xfrm>
            <a:off x="1655461" y="3401062"/>
            <a:ext cx="3332152" cy="1410196"/>
          </a:xfrm>
          <a:prstGeom prst="rect">
            <a:avLst/>
          </a:prstGeom>
          <a:noFill/>
          <a:ln>
            <a:noFill/>
          </a:ln>
        </p:spPr>
        <p:txBody>
          <a:bodyPr lIns="81646" tIns="40823" rIns="81646" bIns="40823"/>
          <a:lstStyle/>
          <a:p>
            <a:pPr defTabSz="829544"/>
            <a:r>
              <a:rPr lang="en-US" sz="1452" b="1" spc="-1">
                <a:solidFill>
                  <a:srgbClr val="000000"/>
                </a:solidFill>
                <a:uFill>
                  <a:solidFill>
                    <a:srgbClr val="FFFFFF"/>
                  </a:solidFill>
                </a:uFill>
                <a:latin typeface="URW Gothic L"/>
              </a:rPr>
              <a:t>Hybrid detector systems</a:t>
            </a:r>
            <a:r>
              <a:rPr lang="en-US" sz="1452" spc="-1">
                <a:solidFill>
                  <a:srgbClr val="000000"/>
                </a:solidFill>
                <a:uFill>
                  <a:solidFill>
                    <a:srgbClr val="FFFFFF"/>
                  </a:solidFill>
                </a:uFill>
                <a:latin typeface="URW Gothic L"/>
              </a:rPr>
              <a:t> with </a:t>
            </a:r>
            <a:r>
              <a:rPr lang="en-US" sz="1452" b="1" spc="-1">
                <a:solidFill>
                  <a:srgbClr val="000000"/>
                </a:solidFill>
                <a:uFill>
                  <a:solidFill>
                    <a:srgbClr val="FFFFFF"/>
                  </a:solidFill>
                </a:uFill>
                <a:latin typeface="URW Gothic L"/>
              </a:rPr>
              <a:t> flexible </a:t>
            </a:r>
            <a:r>
              <a:rPr lang="en-US" sz="1452" spc="-1">
                <a:solidFill>
                  <a:srgbClr val="000000"/>
                </a:solidFill>
                <a:uFill>
                  <a:solidFill>
                    <a:srgbClr val="FFFFFF"/>
                  </a:solidFill>
                </a:uFill>
                <a:latin typeface="URW Gothic L"/>
              </a:rPr>
              <a:t>configurations</a:t>
            </a:r>
            <a:endParaRPr lang="en-US" sz="1452" spc="-1">
              <a:solidFill>
                <a:srgbClr val="000000"/>
              </a:solidFill>
              <a:uFill>
                <a:solidFill>
                  <a:srgbClr val="FFFFFF"/>
                </a:solidFill>
              </a:uFill>
              <a:latin typeface="Arial"/>
            </a:endParaRPr>
          </a:p>
          <a:p>
            <a:pPr defTabSz="829544"/>
            <a:r>
              <a:rPr lang="en-US" sz="1452" spc="-1">
                <a:solidFill>
                  <a:srgbClr val="000000"/>
                </a:solidFill>
                <a:uFill>
                  <a:solidFill>
                    <a:srgbClr val="FFFFFF"/>
                  </a:solidFill>
                </a:uFill>
                <a:latin typeface="URW Gothic L"/>
              </a:rPr>
              <a:t>will enable measurements with multiple arrays in the same experimental campaign.</a:t>
            </a:r>
            <a:endParaRPr lang="en-US" sz="1452" spc="-1">
              <a:solidFill>
                <a:srgbClr val="000000"/>
              </a:solidFill>
              <a:uFill>
                <a:solidFill>
                  <a:srgbClr val="FFFFFF"/>
                </a:solidFill>
              </a:uFill>
              <a:latin typeface="Arial"/>
            </a:endParaRPr>
          </a:p>
        </p:txBody>
      </p:sp>
      <p:sp>
        <p:nvSpPr>
          <p:cNvPr id="48" name="TextShape 7"/>
          <p:cNvSpPr txBox="1"/>
          <p:nvPr/>
        </p:nvSpPr>
        <p:spPr>
          <a:xfrm>
            <a:off x="1574468" y="5143068"/>
            <a:ext cx="7550983" cy="1434037"/>
          </a:xfrm>
          <a:prstGeom prst="rect">
            <a:avLst/>
          </a:prstGeom>
          <a:noFill/>
          <a:ln>
            <a:noFill/>
          </a:ln>
        </p:spPr>
        <p:txBody>
          <a:bodyPr lIns="81646" tIns="40823" rIns="81646" bIns="40823"/>
          <a:lstStyle/>
          <a:p>
            <a:pPr defTabSz="829544"/>
            <a:r>
              <a:rPr lang="en-US" sz="1452" spc="-1">
                <a:solidFill>
                  <a:srgbClr val="000000"/>
                </a:solidFill>
                <a:uFill>
                  <a:solidFill>
                    <a:srgbClr val="FFFFFF"/>
                  </a:solidFill>
                </a:uFill>
                <a:latin typeface="URW Gothic L"/>
              </a:rPr>
              <a:t>Talks:</a:t>
            </a:r>
          </a:p>
          <a:p>
            <a:pPr defTabSz="829544"/>
            <a:r>
              <a:rPr lang="en-US" sz="1452" spc="-1">
                <a:solidFill>
                  <a:srgbClr val="000000"/>
                </a:solidFill>
                <a:uFill>
                  <a:solidFill>
                    <a:srgbClr val="FFFFFF"/>
                  </a:solidFill>
                </a:uFill>
                <a:latin typeface="URW Gothic L"/>
              </a:rPr>
              <a:t>1. R. Grzywacz - updates  and White Paper status</a:t>
            </a:r>
          </a:p>
          <a:p>
            <a:pPr defTabSz="829544"/>
            <a:r>
              <a:rPr lang="en-US" sz="1452" spc="-1">
                <a:solidFill>
                  <a:srgbClr val="000000"/>
                </a:solidFill>
                <a:uFill>
                  <a:solidFill>
                    <a:srgbClr val="FFFFFF"/>
                  </a:solidFill>
                </a:uFill>
                <a:latin typeface="URW Gothic L"/>
              </a:rPr>
              <a:t>2. S. Marley - Report on Workshop on Stopped-Beam Experiments  </a:t>
            </a:r>
          </a:p>
          <a:p>
            <a:pPr defTabSz="829544"/>
            <a:r>
              <a:rPr lang="en-US" sz="1452" spc="-1">
                <a:solidFill>
                  <a:srgbClr val="000000"/>
                </a:solidFill>
                <a:uFill>
                  <a:solidFill>
                    <a:srgbClr val="FFFFFF"/>
                  </a:solidFill>
                </a:uFill>
                <a:latin typeface="URW Gothic L"/>
              </a:rPr>
              <a:t>3. M. Allmond - Clover detector array optimization  </a:t>
            </a:r>
          </a:p>
          <a:p>
            <a:pPr defTabSz="829544"/>
            <a:r>
              <a:rPr lang="en-US" sz="1452" spc="-1">
                <a:solidFill>
                  <a:srgbClr val="000000"/>
                </a:solidFill>
                <a:uFill>
                  <a:solidFill>
                    <a:srgbClr val="FFFFFF"/>
                  </a:solidFill>
                </a:uFill>
                <a:latin typeface="URW Gothic L"/>
              </a:rPr>
              <a:t>4. B. Rasco  - Status of MTAS/3Hen detector developments  </a:t>
            </a:r>
          </a:p>
          <a:p>
            <a:pPr defTabSz="829544"/>
            <a:r>
              <a:rPr lang="en-US" sz="1452" spc="-1">
                <a:solidFill>
                  <a:srgbClr val="000000"/>
                </a:solidFill>
                <a:uFill>
                  <a:solidFill>
                    <a:srgbClr val="FFFFFF"/>
                  </a:solidFill>
                </a:uFill>
                <a:latin typeface="URW Gothic L"/>
              </a:rPr>
              <a:t>5. A. Estrade - Experiments and experiences with AIDA/WAS3ABi/YSO  at RIBF RIKEN </a:t>
            </a:r>
          </a:p>
        </p:txBody>
      </p:sp>
    </p:spTree>
    <p:extLst>
      <p:ext uri="{BB962C8B-B14F-4D97-AF65-F5344CB8AC3E}">
        <p14:creationId xmlns:p14="http://schemas.microsoft.com/office/powerpoint/2010/main" val="30845579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7" y="191231"/>
            <a:ext cx="11430000" cy="701731"/>
          </a:xfrm>
        </p:spPr>
        <p:txBody>
          <a:bodyPr/>
          <a:lstStyle/>
          <a:p>
            <a:r>
              <a:rPr lang="en-US" sz="4400" dirty="0">
                <a:latin typeface="+mj-lt"/>
              </a:rPr>
              <a:t>Silicon Arrays Working Group Summary</a:t>
            </a:r>
          </a:p>
        </p:txBody>
      </p:sp>
      <p:sp>
        <p:nvSpPr>
          <p:cNvPr id="13" name="Content Placeholder 5">
            <a:extLst>
              <a:ext uri="{FF2B5EF4-FFF2-40B4-BE49-F238E27FC236}">
                <a16:creationId xmlns:a16="http://schemas.microsoft.com/office/drawing/2014/main" id="{1DB1DEC0-E09F-C149-9FFE-24E78845CDDB}"/>
              </a:ext>
            </a:extLst>
          </p:cNvPr>
          <p:cNvSpPr>
            <a:spLocks noGrp="1"/>
          </p:cNvSpPr>
          <p:nvPr>
            <p:ph idx="1"/>
          </p:nvPr>
        </p:nvSpPr>
        <p:spPr>
          <a:xfrm>
            <a:off x="401608" y="941894"/>
            <a:ext cx="6804407" cy="3029602"/>
          </a:xfrm>
        </p:spPr>
        <p:txBody>
          <a:bodyPr/>
          <a:lstStyle/>
          <a:p>
            <a:pPr marL="0" indent="0">
              <a:lnSpc>
                <a:spcPts val="1660"/>
              </a:lnSpc>
              <a:buNone/>
            </a:pPr>
            <a:r>
              <a:rPr lang="en-US" sz="1800" b="1" dirty="0"/>
              <a:t>Nine contributions</a:t>
            </a:r>
          </a:p>
          <a:p>
            <a:pPr>
              <a:lnSpc>
                <a:spcPct val="100000"/>
              </a:lnSpc>
              <a:spcBef>
                <a:spcPts val="0"/>
              </a:spcBef>
            </a:pPr>
            <a:r>
              <a:rPr lang="en-US" sz="1800" dirty="0"/>
              <a:t>ANASEN		</a:t>
            </a:r>
            <a:r>
              <a:rPr lang="en-US" sz="1800" i="1" dirty="0"/>
              <a:t>Ingo </a:t>
            </a:r>
            <a:r>
              <a:rPr lang="en-US" sz="1800" i="1" dirty="0" err="1"/>
              <a:t>Wiedenhoever</a:t>
            </a:r>
            <a:r>
              <a:rPr lang="en-US" sz="1800" i="1" dirty="0"/>
              <a:t>	</a:t>
            </a:r>
            <a:r>
              <a:rPr lang="en-US" sz="1800" dirty="0"/>
              <a:t>FSU</a:t>
            </a:r>
          </a:p>
          <a:p>
            <a:pPr>
              <a:lnSpc>
                <a:spcPct val="100000"/>
              </a:lnSpc>
              <a:spcBef>
                <a:spcPts val="0"/>
              </a:spcBef>
            </a:pPr>
            <a:r>
              <a:rPr lang="en-US" sz="1800" dirty="0"/>
              <a:t>Arrays for JENSA	</a:t>
            </a:r>
            <a:r>
              <a:rPr lang="en-US" sz="1800" i="1" dirty="0"/>
              <a:t>Kelly </a:t>
            </a:r>
            <a:r>
              <a:rPr lang="en-US" sz="1800" i="1" dirty="0" err="1"/>
              <a:t>Chipps</a:t>
            </a:r>
            <a:r>
              <a:rPr lang="en-US" sz="1800" i="1" dirty="0"/>
              <a:t>	</a:t>
            </a:r>
            <a:r>
              <a:rPr lang="en-US" sz="1800" dirty="0"/>
              <a:t>	ORNL</a:t>
            </a:r>
          </a:p>
          <a:p>
            <a:pPr>
              <a:lnSpc>
                <a:spcPct val="100000"/>
              </a:lnSpc>
              <a:spcBef>
                <a:spcPts val="0"/>
              </a:spcBef>
            </a:pPr>
            <a:r>
              <a:rPr lang="en-US" sz="1800" dirty="0"/>
              <a:t>SOLARIS		</a:t>
            </a:r>
            <a:r>
              <a:rPr lang="en-US" sz="1800" i="1" dirty="0"/>
              <a:t>Ben Kay</a:t>
            </a:r>
            <a:r>
              <a:rPr lang="en-US" sz="1800" dirty="0"/>
              <a:t>			ANL</a:t>
            </a:r>
          </a:p>
          <a:p>
            <a:pPr>
              <a:lnSpc>
                <a:spcPct val="100000"/>
              </a:lnSpc>
              <a:spcBef>
                <a:spcPts val="0"/>
              </a:spcBef>
            </a:pPr>
            <a:r>
              <a:rPr lang="en-US" sz="1800" dirty="0"/>
              <a:t>GODDESS+ORRUBA	</a:t>
            </a:r>
            <a:r>
              <a:rPr lang="en-US" sz="1800" i="1" dirty="0"/>
              <a:t>Steve Pain	</a:t>
            </a:r>
            <a:r>
              <a:rPr lang="en-US" sz="1800" dirty="0"/>
              <a:t>	ORNL</a:t>
            </a:r>
          </a:p>
          <a:p>
            <a:pPr>
              <a:lnSpc>
                <a:spcPct val="100000"/>
              </a:lnSpc>
              <a:spcBef>
                <a:spcPts val="0"/>
              </a:spcBef>
            </a:pPr>
            <a:r>
              <a:rPr lang="en-US" sz="1800" dirty="0"/>
              <a:t>GET electronics for Si	</a:t>
            </a:r>
            <a:r>
              <a:rPr lang="en-US" sz="1800" i="1" dirty="0"/>
              <a:t>Tony </a:t>
            </a:r>
            <a:r>
              <a:rPr lang="en-US" sz="1800" i="1" dirty="0" err="1"/>
              <a:t>Ahn</a:t>
            </a:r>
            <a:r>
              <a:rPr lang="en-US" sz="1800" i="1" dirty="0"/>
              <a:t>	</a:t>
            </a:r>
            <a:r>
              <a:rPr lang="en-US" sz="1800" dirty="0"/>
              <a:t>	TAMU</a:t>
            </a:r>
          </a:p>
          <a:p>
            <a:pPr>
              <a:lnSpc>
                <a:spcPct val="100000"/>
              </a:lnSpc>
              <a:spcBef>
                <a:spcPts val="0"/>
              </a:spcBef>
            </a:pPr>
            <a:r>
              <a:rPr lang="en-US" sz="1800" dirty="0"/>
              <a:t>Thin entrance Si	</a:t>
            </a:r>
            <a:r>
              <a:rPr lang="en-US" sz="1800" i="1" dirty="0"/>
              <a:t>Kelly </a:t>
            </a:r>
            <a:r>
              <a:rPr lang="en-US" sz="1800" i="1" dirty="0" err="1"/>
              <a:t>Chipps</a:t>
            </a:r>
            <a:r>
              <a:rPr lang="en-US" sz="1800" i="1" dirty="0"/>
              <a:t>	</a:t>
            </a:r>
            <a:r>
              <a:rPr lang="en-US" sz="1800" dirty="0"/>
              <a:t>	ORNL</a:t>
            </a:r>
          </a:p>
          <a:p>
            <a:pPr>
              <a:lnSpc>
                <a:spcPct val="100000"/>
              </a:lnSpc>
              <a:spcBef>
                <a:spcPts val="0"/>
              </a:spcBef>
            </a:pPr>
            <a:r>
              <a:rPr lang="en-US" sz="1800" dirty="0" err="1"/>
              <a:t>HiRA</a:t>
            </a:r>
            <a:r>
              <a:rPr lang="en-US" sz="1800" dirty="0"/>
              <a:t>			</a:t>
            </a:r>
            <a:r>
              <a:rPr lang="en-US" sz="1800" i="1" dirty="0"/>
              <a:t>Sean </a:t>
            </a:r>
            <a:r>
              <a:rPr lang="en-US" sz="1800" i="1" dirty="0" err="1"/>
              <a:t>Sweany</a:t>
            </a:r>
            <a:r>
              <a:rPr lang="en-US" sz="1800" i="1" dirty="0"/>
              <a:t>	</a:t>
            </a:r>
            <a:r>
              <a:rPr lang="en-US" sz="1800" dirty="0"/>
              <a:t>	MSU</a:t>
            </a:r>
          </a:p>
          <a:p>
            <a:pPr>
              <a:lnSpc>
                <a:spcPct val="100000"/>
              </a:lnSpc>
              <a:spcBef>
                <a:spcPts val="0"/>
              </a:spcBef>
            </a:pPr>
            <a:r>
              <a:rPr lang="en-US" sz="1800" dirty="0"/>
              <a:t>HINP ASICs		</a:t>
            </a:r>
            <a:r>
              <a:rPr lang="en-US" sz="1800" i="1" dirty="0"/>
              <a:t>Bob Charity	</a:t>
            </a:r>
            <a:r>
              <a:rPr lang="en-US" sz="1800" dirty="0"/>
              <a:t>	</a:t>
            </a:r>
            <a:r>
              <a:rPr lang="en-US" sz="1800" dirty="0" err="1"/>
              <a:t>WashU</a:t>
            </a:r>
            <a:endParaRPr lang="en-US" sz="1800" dirty="0"/>
          </a:p>
          <a:p>
            <a:pPr>
              <a:lnSpc>
                <a:spcPct val="100000"/>
              </a:lnSpc>
              <a:spcBef>
                <a:spcPts val="0"/>
              </a:spcBef>
            </a:pPr>
            <a:r>
              <a:rPr lang="en-US" sz="1800" dirty="0"/>
              <a:t>DRACULA 		</a:t>
            </a:r>
            <a:r>
              <a:rPr lang="en-US" sz="1800" i="1" dirty="0"/>
              <a:t>for Gavin </a:t>
            </a:r>
            <a:r>
              <a:rPr lang="en-US" sz="1800" i="1" dirty="0" err="1"/>
              <a:t>Lotay</a:t>
            </a:r>
            <a:r>
              <a:rPr lang="en-US" sz="1800" i="1" dirty="0"/>
              <a:t>,		</a:t>
            </a:r>
            <a:r>
              <a:rPr lang="en-US" sz="1800" dirty="0"/>
              <a:t>Surrey</a:t>
            </a:r>
          </a:p>
          <a:p>
            <a:pPr marL="0" indent="0">
              <a:lnSpc>
                <a:spcPct val="100000"/>
              </a:lnSpc>
              <a:spcBef>
                <a:spcPts val="0"/>
              </a:spcBef>
              <a:buNone/>
            </a:pPr>
            <a:r>
              <a:rPr lang="en-US" sz="1800" i="1" dirty="0"/>
              <a:t>		Dan Doherty &amp; Wilton </a:t>
            </a:r>
            <a:r>
              <a:rPr lang="en-US" sz="1800" i="1" dirty="0" err="1"/>
              <a:t>Catford</a:t>
            </a:r>
            <a:endParaRPr lang="en-US" sz="1800" i="1" dirty="0"/>
          </a:p>
        </p:txBody>
      </p:sp>
      <p:sp>
        <p:nvSpPr>
          <p:cNvPr id="35" name="Content Placeholder 5">
            <a:extLst>
              <a:ext uri="{FF2B5EF4-FFF2-40B4-BE49-F238E27FC236}">
                <a16:creationId xmlns:a16="http://schemas.microsoft.com/office/drawing/2014/main" id="{1DB1DEC0-E09F-C149-9FFE-24E78845CDDB}"/>
              </a:ext>
            </a:extLst>
          </p:cNvPr>
          <p:cNvSpPr txBox="1">
            <a:spLocks/>
          </p:cNvSpPr>
          <p:nvPr/>
        </p:nvSpPr>
        <p:spPr bwMode="auto">
          <a:xfrm>
            <a:off x="7122791" y="889579"/>
            <a:ext cx="5000970" cy="35307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ts val="1660"/>
              </a:lnSpc>
              <a:spcBef>
                <a:spcPts val="1800"/>
              </a:spcBef>
              <a:spcAft>
                <a:spcPct val="0"/>
              </a:spcAft>
              <a:buClr>
                <a:prstClr val="black"/>
              </a:buClr>
              <a:buSzPct val="90000"/>
              <a:buFont typeface="Century Gothic" panose="020B0502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Topics</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Direct astrophysics, </a:t>
            </a:r>
            <a:r>
              <a:rPr kumimoji="0" lang="en-US" sz="1800" b="0" i="0" u="none" strike="noStrike" kern="1200" cap="none" spc="0" normalizeH="0" baseline="0" noProof="0" dirty="0" err="1">
                <a:ln>
                  <a:noFill/>
                </a:ln>
                <a:solidFill>
                  <a:srgbClr val="5785B7">
                    <a:lumMod val="75000"/>
                  </a:srgbClr>
                </a:solidFill>
                <a:effectLst/>
                <a:uLnTx/>
                <a:uFillTx/>
                <a:latin typeface="Century Gothic" panose="020B0502020202020204" pitchFamily="34" charset="0"/>
                <a:ea typeface="+mn-ea"/>
                <a:cs typeface="+mn-cs"/>
              </a:rPr>
              <a:t>ReA</a:t>
            </a: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 beams</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Direct astrophysics, transfer, </a:t>
            </a:r>
            <a:r>
              <a:rPr kumimoji="0" lang="en-US" sz="1800" b="0" i="0" u="none" strike="noStrike" kern="1200" cap="none" spc="0" normalizeH="0" baseline="0" noProof="0" dirty="0" err="1">
                <a:ln>
                  <a:noFill/>
                </a:ln>
                <a:solidFill>
                  <a:srgbClr val="5785B7">
                    <a:lumMod val="75000"/>
                  </a:srgbClr>
                </a:solidFill>
                <a:effectLst/>
                <a:uLnTx/>
                <a:uFillTx/>
                <a:latin typeface="Century Gothic" panose="020B0502020202020204" pitchFamily="34" charset="0"/>
                <a:ea typeface="+mn-ea"/>
                <a:cs typeface="+mn-cs"/>
              </a:rPr>
              <a:t>ReA</a:t>
            </a: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 beams</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Transfer, </a:t>
            </a:r>
            <a:r>
              <a:rPr kumimoji="0" lang="en-US" sz="1800" b="0" i="0" u="none" strike="noStrike" kern="1200" cap="none" spc="0" normalizeH="0" baseline="0" noProof="0" dirty="0" err="1">
                <a:ln>
                  <a:noFill/>
                </a:ln>
                <a:solidFill>
                  <a:srgbClr val="5785B7">
                    <a:lumMod val="75000"/>
                  </a:srgbClr>
                </a:solidFill>
                <a:effectLst/>
                <a:uLnTx/>
                <a:uFillTx/>
                <a:latin typeface="Century Gothic" panose="020B0502020202020204" pitchFamily="34" charset="0"/>
                <a:ea typeface="+mn-ea"/>
                <a:cs typeface="+mn-cs"/>
              </a:rPr>
              <a:t>ReA</a:t>
            </a: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 beams</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4</a:t>
            </a:r>
            <a:r>
              <a:rPr kumimoji="0" lang="en-US" sz="1800" b="0" i="0" u="none" strike="noStrike" kern="1200" cap="none" spc="0" normalizeH="0" baseline="0" noProof="0" dirty="0">
                <a:ln>
                  <a:noFill/>
                </a:ln>
                <a:solidFill>
                  <a:srgbClr val="5785B7">
                    <a:lumMod val="75000"/>
                  </a:srgbClr>
                </a:solidFill>
                <a:effectLst/>
                <a:uLnTx/>
                <a:uFillTx/>
                <a:latin typeface="Symbol" panose="05050102010706020507" pitchFamily="18" charset="2"/>
                <a:ea typeface="+mn-ea"/>
                <a:cs typeface="+mn-cs"/>
              </a:rPr>
              <a:t>p</a:t>
            </a: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 Si array for GRETA, fast and </a:t>
            </a:r>
            <a:r>
              <a:rPr kumimoji="0" lang="en-US" sz="1800" b="0" i="0" u="none" strike="noStrike" kern="1200" cap="none" spc="0" normalizeH="0" baseline="0" noProof="0" dirty="0" err="1">
                <a:ln>
                  <a:noFill/>
                </a:ln>
                <a:solidFill>
                  <a:srgbClr val="5785B7">
                    <a:lumMod val="75000"/>
                  </a:srgbClr>
                </a:solidFill>
                <a:effectLst/>
                <a:uLnTx/>
                <a:uFillTx/>
                <a:latin typeface="Century Gothic" panose="020B0502020202020204" pitchFamily="34" charset="0"/>
                <a:ea typeface="+mn-ea"/>
                <a:cs typeface="+mn-cs"/>
              </a:rPr>
              <a:t>ReA</a:t>
            </a:r>
            <a:endPar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endParaRP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High channel count electronics for Si</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Decay measurements for astrophysics</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Transfer, fast beam</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High channel count electronics for Si</a:t>
            </a:r>
          </a:p>
          <a:p>
            <a:pPr marL="0" marR="0" lvl="0" indent="0" algn="l" defTabSz="914400" rtl="0" eaLnBrk="1" fontAlgn="base" latinLnBrk="0" hangingPunct="1">
              <a:lnSpc>
                <a:spcPct val="100000"/>
              </a:lnSpc>
              <a:spcBef>
                <a:spcPts val="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Newly-proposed highly-segmented Si for fast-beam GRETA experiments, 1500 </a:t>
            </a:r>
            <a:r>
              <a:rPr kumimoji="0" lang="en-US" sz="1800" b="0" i="0" u="none" strike="noStrike" kern="1200" cap="none" spc="0" normalizeH="0" baseline="0" noProof="0" dirty="0" err="1">
                <a:ln>
                  <a:noFill/>
                </a:ln>
                <a:solidFill>
                  <a:srgbClr val="5785B7">
                    <a:lumMod val="75000"/>
                  </a:srgbClr>
                </a:solidFill>
                <a:effectLst/>
                <a:uLnTx/>
                <a:uFillTx/>
                <a:latin typeface="Century Gothic" panose="020B0502020202020204" pitchFamily="34" charset="0"/>
                <a:ea typeface="+mn-ea"/>
                <a:cs typeface="+mn-cs"/>
              </a:rPr>
              <a:t>ch</a:t>
            </a:r>
            <a:r>
              <a:rPr kumimoji="0" lang="en-US" sz="1800" b="0" i="0" u="none" strike="noStrike" kern="1200" cap="none" spc="0" normalizeH="0" baseline="0" noProof="0" dirty="0">
                <a:ln>
                  <a:noFill/>
                </a:ln>
                <a:solidFill>
                  <a:srgbClr val="5785B7">
                    <a:lumMod val="75000"/>
                  </a:srgbClr>
                </a:solidFill>
                <a:effectLst/>
                <a:uLnTx/>
                <a:uFillTx/>
                <a:latin typeface="Century Gothic" panose="020B0502020202020204" pitchFamily="34" charset="0"/>
                <a:ea typeface="+mn-ea"/>
                <a:cs typeface="+mn-cs"/>
              </a:rPr>
              <a:t> digital system, + possible S800 upgrade</a:t>
            </a:r>
          </a:p>
        </p:txBody>
      </p:sp>
      <p:sp>
        <p:nvSpPr>
          <p:cNvPr id="36" name="Content Placeholder 5">
            <a:extLst>
              <a:ext uri="{FF2B5EF4-FFF2-40B4-BE49-F238E27FC236}">
                <a16:creationId xmlns:a16="http://schemas.microsoft.com/office/drawing/2014/main" id="{1DB1DEC0-E09F-C149-9FFE-24E78845CDDB}"/>
              </a:ext>
            </a:extLst>
          </p:cNvPr>
          <p:cNvSpPr txBox="1">
            <a:spLocks/>
          </p:cNvSpPr>
          <p:nvPr/>
        </p:nvSpPr>
        <p:spPr bwMode="auto">
          <a:xfrm>
            <a:off x="451308" y="3997857"/>
            <a:ext cx="11121993" cy="27168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ts val="1660"/>
              </a:lnSpc>
              <a:spcBef>
                <a:spcPts val="1800"/>
              </a:spcBef>
              <a:spcAft>
                <a:spcPct val="0"/>
              </a:spcAft>
              <a:buClr>
                <a:prstClr val="black"/>
              </a:buClr>
              <a:buSzPct val="90000"/>
              <a:buFont typeface="Century Gothic" panose="020B0502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Talking points</a:t>
            </a:r>
          </a:p>
          <a:p>
            <a:pPr marL="0" marR="0" lvl="0" indent="0" algn="l" defTabSz="914400" rtl="0" eaLnBrk="1" fontAlgn="base" latinLnBrk="0" hangingPunct="1">
              <a:lnSpc>
                <a:spcPts val="1660"/>
              </a:lnSpc>
              <a:spcBef>
                <a:spcPts val="180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Generally, two electronics approaches planned and in use – ASICs and digitizers</a:t>
            </a:r>
          </a:p>
          <a:p>
            <a:pPr marL="0" marR="0" lvl="0" indent="0" algn="l" defTabSz="914400" rtl="0" eaLnBrk="1" fontAlgn="base" latinLnBrk="0" hangingPunct="1">
              <a:lnSpc>
                <a:spcPts val="1660"/>
              </a:lnSpc>
              <a:spcBef>
                <a:spcPts val="180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  articulated for dedicated thin-entrance-window low-threshold detectors to measure decay proton branches for astrophysical states</a:t>
            </a:r>
          </a:p>
          <a:p>
            <a:pPr marL="0" marR="0" lvl="0" indent="0" algn="l" defTabSz="914400" rtl="0" eaLnBrk="1" fontAlgn="base" latinLnBrk="0" hangingPunct="1">
              <a:lnSpc>
                <a:spcPts val="1660"/>
              </a:lnSpc>
              <a:spcBef>
                <a:spcPts val="180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 for more dedicated electronics to remove constraints between shared instrumentation</a:t>
            </a:r>
          </a:p>
          <a:p>
            <a:pPr marL="0" marR="0" lvl="0" indent="0" algn="l" defTabSz="914400" rtl="0" eaLnBrk="1" fontAlgn="base" latinLnBrk="0" hangingPunct="1">
              <a:lnSpc>
                <a:spcPts val="1660"/>
              </a:lnSpc>
              <a:spcBef>
                <a:spcPts val="1800"/>
              </a:spcBef>
              <a:spcAft>
                <a:spcPct val="0"/>
              </a:spcAft>
              <a:buClr>
                <a:prstClr val="black"/>
              </a:buClr>
              <a:buSzPct val="90000"/>
              <a:buFont typeface="Century Gothic" panose="020B0502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Attempt at keeping compatibility/commonality between systems/devices (detectors, electronics)</a:t>
            </a:r>
          </a:p>
        </p:txBody>
      </p:sp>
      <p:sp>
        <p:nvSpPr>
          <p:cNvPr id="3" name="Rectangle 2"/>
          <p:cNvSpPr/>
          <p:nvPr/>
        </p:nvSpPr>
        <p:spPr>
          <a:xfrm>
            <a:off x="8720919" y="6387152"/>
            <a:ext cx="3402842" cy="300250"/>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05461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247E90-3DED-124D-86B6-C23CA9DEE6E8}"/>
              </a:ext>
            </a:extLst>
          </p:cNvPr>
          <p:cNvPicPr>
            <a:picLocks noChangeAspect="1"/>
          </p:cNvPicPr>
          <p:nvPr/>
        </p:nvPicPr>
        <p:blipFill rotWithShape="1">
          <a:blip r:embed="rId2"/>
          <a:srcRect t="2095"/>
          <a:stretch/>
        </p:blipFill>
        <p:spPr>
          <a:xfrm>
            <a:off x="11529" y="104501"/>
            <a:ext cx="12168941" cy="6714309"/>
          </a:xfrm>
          <a:prstGeom prst="rect">
            <a:avLst/>
          </a:prstGeom>
        </p:spPr>
      </p:pic>
    </p:spTree>
    <p:extLst>
      <p:ext uri="{BB962C8B-B14F-4D97-AF65-F5344CB8AC3E}">
        <p14:creationId xmlns:p14="http://schemas.microsoft.com/office/powerpoint/2010/main" val="19809290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144841"/>
            <a:ext cx="4572000" cy="4265414"/>
          </a:xfrm>
        </p:spPr>
        <p:txBody>
          <a:bodyPr/>
          <a:lstStyle/>
          <a:p>
            <a:pPr marL="0" indent="0">
              <a:buNone/>
            </a:pPr>
            <a:r>
              <a:rPr lang="en-US" sz="2000" dirty="0"/>
              <a:t>The Pre-Conceptual Design of the HRS meets the requirements defined based on the scientific program articulated by the FRIB User Community, including in the 2014 HRS whitepaper</a:t>
            </a:r>
            <a:endParaRPr lang="en-US" dirty="0"/>
          </a:p>
          <a:p>
            <a:endParaRPr lang="en-US" dirty="0"/>
          </a:p>
        </p:txBody>
      </p:sp>
      <p:sp>
        <p:nvSpPr>
          <p:cNvPr id="3" name="Title 2"/>
          <p:cNvSpPr>
            <a:spLocks noGrp="1"/>
          </p:cNvSpPr>
          <p:nvPr>
            <p:ph type="title"/>
          </p:nvPr>
        </p:nvSpPr>
        <p:spPr>
          <a:xfrm>
            <a:off x="1600200" y="343481"/>
            <a:ext cx="8991600" cy="370325"/>
          </a:xfrm>
        </p:spPr>
        <p:txBody>
          <a:bodyPr/>
          <a:lstStyle/>
          <a:p>
            <a:r>
              <a:rPr lang="en-US" sz="2400" dirty="0"/>
              <a:t>High Rigidity Spectrometer (HRS) Working Group</a:t>
            </a:r>
          </a:p>
        </p:txBody>
      </p:sp>
      <p:pic>
        <p:nvPicPr>
          <p:cNvPr id="6" name="Content Placeholder 5" descr="\\intranet.nscl.msu.edu\files\user\zegers\My Documents\mass\gain-fission-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43200"/>
            <a:ext cx="4318930" cy="29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084412"/>
            <a:ext cx="4419600" cy="2355321"/>
          </a:xfrm>
          <a:prstGeom prst="rect">
            <a:avLst/>
          </a:prstGeom>
        </p:spPr>
      </p:pic>
      <p:sp>
        <p:nvSpPr>
          <p:cNvPr id="8" name="Rectangle 7"/>
          <p:cNvSpPr/>
          <p:nvPr/>
        </p:nvSpPr>
        <p:spPr>
          <a:xfrm>
            <a:off x="5664201" y="3546085"/>
            <a:ext cx="5090391" cy="2554545"/>
          </a:xfrm>
          <a:prstGeom prst="rect">
            <a:avLst/>
          </a:prstGeom>
        </p:spPr>
        <p:txBody>
          <a:bodyPr wrap="square">
            <a:spAutoFit/>
          </a:bodyPr>
          <a:lstStyle/>
          <a:p>
            <a:pPr defTabSz="457200" eaLnBrk="0" fontAlgn="base" hangingPunct="0">
              <a:spcBef>
                <a:spcPct val="0"/>
              </a:spcBef>
              <a:spcAft>
                <a:spcPct val="0"/>
              </a:spcAft>
            </a:pPr>
            <a:r>
              <a:rPr lang="en-US" sz="2000" dirty="0">
                <a:solidFill>
                  <a:srgbClr val="064308"/>
                </a:solidFill>
                <a:latin typeface="Arial" panose="020B0604020202020204" pitchFamily="34" charset="0"/>
                <a:ea typeface="ヒラギノ角ゴ Pro W3" charset="-128"/>
              </a:rPr>
              <a:t>The pre-conceptual design studies show that for over 90% of neutron-rich isotopes luminosity gain factors of 2-100 are achieved, with an average gain factor of 10. For the most asymmetric neutron-rich systems, luminosity gain factors exceed 50. For neutron-rich systems in the r-process path, the gain factors range from 5-20.</a:t>
            </a:r>
          </a:p>
        </p:txBody>
      </p:sp>
    </p:spTree>
    <p:extLst>
      <p:ext uri="{BB962C8B-B14F-4D97-AF65-F5344CB8AC3E}">
        <p14:creationId xmlns:p14="http://schemas.microsoft.com/office/powerpoint/2010/main" val="339947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1A738-2877-0049-A617-A1281B938C75}"/>
              </a:ext>
            </a:extLst>
          </p:cNvPr>
          <p:cNvSpPr>
            <a:spLocks noGrp="1"/>
          </p:cNvSpPr>
          <p:nvPr>
            <p:ph type="title"/>
          </p:nvPr>
        </p:nvSpPr>
        <p:spPr/>
        <p:txBody>
          <a:bodyPr/>
          <a:lstStyle/>
          <a:p>
            <a:r>
              <a:rPr lang="en-US" dirty="0"/>
              <a:t>Neutron Detector Working Group</a:t>
            </a:r>
          </a:p>
        </p:txBody>
      </p:sp>
      <p:sp>
        <p:nvSpPr>
          <p:cNvPr id="5" name="Content Placeholder 4">
            <a:extLst>
              <a:ext uri="{FF2B5EF4-FFF2-40B4-BE49-F238E27FC236}">
                <a16:creationId xmlns:a16="http://schemas.microsoft.com/office/drawing/2014/main" id="{DCBAD572-D2BF-374C-823B-748A65EC1BB1}"/>
              </a:ext>
            </a:extLst>
          </p:cNvPr>
          <p:cNvSpPr>
            <a:spLocks noGrp="1"/>
          </p:cNvSpPr>
          <p:nvPr>
            <p:ph sz="half" idx="1"/>
          </p:nvPr>
        </p:nvSpPr>
        <p:spPr/>
        <p:txBody>
          <a:bodyPr>
            <a:normAutofit/>
          </a:bodyPr>
          <a:lstStyle/>
          <a:p>
            <a:r>
              <a:rPr lang="en-US" sz="1600" b="1" dirty="0"/>
              <a:t>Neutron detection recognized as a required key capability at FRIB</a:t>
            </a:r>
          </a:p>
          <a:p>
            <a:pPr lvl="1"/>
            <a:r>
              <a:rPr lang="en-US" sz="1400" dirty="0"/>
              <a:t>Nuclear structure at the neutron dripline</a:t>
            </a:r>
          </a:p>
          <a:p>
            <a:pPr lvl="1"/>
            <a:r>
              <a:rPr lang="en-US" sz="1400" dirty="0"/>
              <a:t>Nuclear astrophysics of the r-, </a:t>
            </a:r>
            <a:r>
              <a:rPr lang="en-US" sz="1400" dirty="0" err="1"/>
              <a:t>rp</a:t>
            </a:r>
            <a:r>
              <a:rPr lang="en-US" sz="1400" dirty="0"/>
              <a:t>- and nu- process</a:t>
            </a:r>
          </a:p>
          <a:p>
            <a:pPr lvl="1"/>
            <a:r>
              <a:rPr lang="en-US" sz="1400" dirty="0"/>
              <a:t>Nuclear stockpile and reactor safety.</a:t>
            </a:r>
          </a:p>
          <a:p>
            <a:r>
              <a:rPr lang="en-US" sz="1600" b="1" dirty="0"/>
              <a:t>Current capabilities being expanded</a:t>
            </a:r>
          </a:p>
          <a:p>
            <a:pPr lvl="1"/>
            <a:r>
              <a:rPr lang="en-US" sz="1400" dirty="0"/>
              <a:t>Hybrid-3Hen (ORNL), MONA/LISA (NSCL), VANDLE (UTK) and BPT (LLNL/ANL) being aggressively improved.</a:t>
            </a:r>
          </a:p>
          <a:p>
            <a:r>
              <a:rPr lang="en-US" sz="1600" b="1" dirty="0"/>
              <a:t>New detectors currently in development to offer unique novel capabilities</a:t>
            </a:r>
          </a:p>
          <a:p>
            <a:pPr lvl="1"/>
            <a:r>
              <a:rPr lang="en-US" sz="1400" dirty="0"/>
              <a:t>NEXT: high resolution </a:t>
            </a:r>
            <a:r>
              <a:rPr lang="en-US" sz="1400" dirty="0" err="1"/>
              <a:t>ToF</a:t>
            </a:r>
            <a:r>
              <a:rPr lang="en-US" sz="1400" dirty="0"/>
              <a:t> spectroscopy</a:t>
            </a:r>
          </a:p>
          <a:p>
            <a:pPr lvl="1"/>
            <a:r>
              <a:rPr lang="en-US" sz="1400" dirty="0"/>
              <a:t>CENTAUR neutron detector: high granularity detector for nuclear reactions</a:t>
            </a:r>
          </a:p>
          <a:p>
            <a:pPr lvl="1"/>
            <a:r>
              <a:rPr lang="en-US" sz="1400" dirty="0"/>
              <a:t>UM Lowell CLYC array: Neutron PSD and spectroscopy without </a:t>
            </a:r>
            <a:r>
              <a:rPr lang="en-US" sz="1400" dirty="0" err="1"/>
              <a:t>ToF</a:t>
            </a:r>
            <a:endParaRPr lang="en-US" sz="1400" dirty="0"/>
          </a:p>
          <a:p>
            <a:pPr lvl="1"/>
            <a:r>
              <a:rPr lang="en-US" sz="1400" dirty="0"/>
              <a:t>New super-bright scintillator materials developed at ORNL, LLNL and U. Michigan.</a:t>
            </a:r>
          </a:p>
          <a:p>
            <a:endParaRPr lang="en-US" sz="1600" dirty="0"/>
          </a:p>
        </p:txBody>
      </p:sp>
      <p:pic>
        <p:nvPicPr>
          <p:cNvPr id="7" name="Shape 151">
            <a:extLst>
              <a:ext uri="{FF2B5EF4-FFF2-40B4-BE49-F238E27FC236}">
                <a16:creationId xmlns:a16="http://schemas.microsoft.com/office/drawing/2014/main" id="{2BD003BC-FB1C-5E4E-9A1A-9F8FA78A49C6}"/>
              </a:ext>
            </a:extLst>
          </p:cNvPr>
          <p:cNvPicPr preferRelativeResize="0"/>
          <p:nvPr/>
        </p:nvPicPr>
        <p:blipFill rotWithShape="1">
          <a:blip r:embed="rId2">
            <a:alphaModFix/>
          </a:blip>
          <a:srcRect l="13075" t="10052" r="13358" b="15119"/>
          <a:stretch/>
        </p:blipFill>
        <p:spPr>
          <a:xfrm>
            <a:off x="6170901" y="2057401"/>
            <a:ext cx="1819228" cy="1841129"/>
          </a:xfrm>
          <a:prstGeom prst="rect">
            <a:avLst/>
          </a:prstGeom>
          <a:noFill/>
          <a:ln>
            <a:noFill/>
          </a:ln>
        </p:spPr>
      </p:pic>
      <p:pic>
        <p:nvPicPr>
          <p:cNvPr id="8" name="Picture 7">
            <a:extLst>
              <a:ext uri="{FF2B5EF4-FFF2-40B4-BE49-F238E27FC236}">
                <a16:creationId xmlns:a16="http://schemas.microsoft.com/office/drawing/2014/main" id="{FF3548B7-C86C-254C-861B-4F8EB25DB1FF}"/>
              </a:ext>
            </a:extLst>
          </p:cNvPr>
          <p:cNvPicPr>
            <a:picLocks noChangeAspect="1"/>
          </p:cNvPicPr>
          <p:nvPr/>
        </p:nvPicPr>
        <p:blipFill>
          <a:blip r:embed="rId3"/>
          <a:stretch>
            <a:fillRect/>
          </a:stretch>
        </p:blipFill>
        <p:spPr>
          <a:xfrm>
            <a:off x="7080516" y="3735099"/>
            <a:ext cx="2735743" cy="2441864"/>
          </a:xfrm>
          <a:prstGeom prst="rect">
            <a:avLst/>
          </a:prstGeom>
        </p:spPr>
      </p:pic>
      <p:pic>
        <p:nvPicPr>
          <p:cNvPr id="9" name="Picture 8">
            <a:extLst>
              <a:ext uri="{FF2B5EF4-FFF2-40B4-BE49-F238E27FC236}">
                <a16:creationId xmlns:a16="http://schemas.microsoft.com/office/drawing/2014/main" id="{5AAB8787-0A2A-1748-A25B-9C35221B1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0130" y="1456665"/>
            <a:ext cx="2677871" cy="1831626"/>
          </a:xfrm>
          <a:prstGeom prst="rect">
            <a:avLst/>
          </a:prstGeom>
          <a:ln>
            <a:noFill/>
          </a:ln>
        </p:spPr>
      </p:pic>
    </p:spTree>
    <p:extLst>
      <p:ext uri="{BB962C8B-B14F-4D97-AF65-F5344CB8AC3E}">
        <p14:creationId xmlns:p14="http://schemas.microsoft.com/office/powerpoint/2010/main" val="1117182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20752"/>
            <a:ext cx="7886700" cy="1325563"/>
          </a:xfrm>
        </p:spPr>
        <p:txBody>
          <a:bodyPr/>
          <a:lstStyle/>
          <a:p>
            <a:r>
              <a:rPr lang="en-US" dirty="0"/>
              <a:t>Nuclear Data Working Group</a:t>
            </a:r>
          </a:p>
        </p:txBody>
      </p:sp>
      <p:sp>
        <p:nvSpPr>
          <p:cNvPr id="3" name="Content Placeholder 2"/>
          <p:cNvSpPr>
            <a:spLocks noGrp="1"/>
          </p:cNvSpPr>
          <p:nvPr>
            <p:ph idx="1"/>
          </p:nvPr>
        </p:nvSpPr>
        <p:spPr>
          <a:xfrm>
            <a:off x="3169920" y="1328286"/>
            <a:ext cx="6869430" cy="5178392"/>
          </a:xfrm>
        </p:spPr>
        <p:txBody>
          <a:bodyPr>
            <a:normAutofit lnSpcReduction="10000"/>
          </a:bodyPr>
          <a:lstStyle/>
          <a:p>
            <a:pPr marL="0" indent="0">
              <a:buNone/>
            </a:pPr>
            <a:r>
              <a:rPr lang="en-US" dirty="0"/>
              <a:t>Session included:</a:t>
            </a:r>
          </a:p>
          <a:p>
            <a:r>
              <a:rPr lang="en-US" dirty="0"/>
              <a:t>Data motivated experimental activities </a:t>
            </a:r>
          </a:p>
          <a:p>
            <a:pPr lvl="1"/>
            <a:r>
              <a:rPr lang="en-US" dirty="0"/>
              <a:t>Fission product g ray branching ratios (K. </a:t>
            </a:r>
            <a:r>
              <a:rPr lang="en-US" dirty="0" err="1"/>
              <a:t>Kolos</a:t>
            </a:r>
            <a:r>
              <a:rPr lang="en-US" dirty="0"/>
              <a:t>)</a:t>
            </a:r>
          </a:p>
          <a:p>
            <a:pPr lvl="1"/>
            <a:r>
              <a:rPr lang="en-US" dirty="0"/>
              <a:t>Neutron reaction rates (H.Y Lee)</a:t>
            </a:r>
          </a:p>
          <a:p>
            <a:r>
              <a:rPr lang="en-US" dirty="0"/>
              <a:t>USNDP evaluators</a:t>
            </a:r>
          </a:p>
          <a:p>
            <a:pPr lvl="1"/>
            <a:r>
              <a:rPr lang="en-US" dirty="0"/>
              <a:t>Intro to ENSDF utilities of potential interest for Low Energy Community (J. Chen)</a:t>
            </a:r>
          </a:p>
          <a:p>
            <a:pPr lvl="1"/>
            <a:r>
              <a:rPr lang="en-US" dirty="0"/>
              <a:t>ENDF B-VIII cross section library (G </a:t>
            </a:r>
            <a:r>
              <a:rPr lang="en-US" dirty="0" err="1"/>
              <a:t>Nobre</a:t>
            </a:r>
            <a:r>
              <a:rPr lang="en-US" dirty="0"/>
              <a:t>)</a:t>
            </a:r>
          </a:p>
          <a:p>
            <a:r>
              <a:rPr lang="en-US" dirty="0"/>
              <a:t>NNDC services</a:t>
            </a:r>
          </a:p>
          <a:p>
            <a:pPr lvl="1"/>
            <a:r>
              <a:rPr lang="en-US" dirty="0"/>
              <a:t>Overview of products available from NNDC &amp; discussion of response to users needs (L. </a:t>
            </a:r>
            <a:r>
              <a:rPr lang="en-US" dirty="0" err="1"/>
              <a:t>McCutchan</a:t>
            </a:r>
            <a:r>
              <a:rPr lang="en-US" dirty="0"/>
              <a:t>)</a:t>
            </a:r>
          </a:p>
          <a:p>
            <a:pPr lvl="1"/>
            <a:r>
              <a:rPr lang="en-US" dirty="0"/>
              <a:t>New Nuclear Wallet Cards and Long-Lived </a:t>
            </a:r>
            <a:r>
              <a:rPr lang="en-US" dirty="0" err="1"/>
              <a:t>RadioNuclide</a:t>
            </a:r>
            <a:r>
              <a:rPr lang="en-US" dirty="0"/>
              <a:t> Booklets are underway…</a:t>
            </a:r>
          </a:p>
          <a:p>
            <a:pPr marL="0" indent="0">
              <a:buNone/>
            </a:pPr>
            <a:endParaRPr lang="en-US" dirty="0"/>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1899223" y="1202338"/>
            <a:ext cx="1068566" cy="5436916"/>
          </a:xfrm>
          <a:prstGeom prst="rect">
            <a:avLst/>
          </a:prstGeom>
        </p:spPr>
      </p:pic>
    </p:spTree>
    <p:extLst>
      <p:ext uri="{BB962C8B-B14F-4D97-AF65-F5344CB8AC3E}">
        <p14:creationId xmlns:p14="http://schemas.microsoft.com/office/powerpoint/2010/main" val="267689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DC2534-DBB5-F74D-8AFF-543CA42DC8E6}"/>
              </a:ext>
            </a:extLst>
          </p:cNvPr>
          <p:cNvPicPr>
            <a:picLocks noChangeAspect="1"/>
          </p:cNvPicPr>
          <p:nvPr/>
        </p:nvPicPr>
        <p:blipFill>
          <a:blip r:embed="rId2"/>
          <a:stretch>
            <a:fillRect/>
          </a:stretch>
        </p:blipFill>
        <p:spPr>
          <a:xfrm>
            <a:off x="6204711" y="3201879"/>
            <a:ext cx="2841863" cy="2195985"/>
          </a:xfrm>
          <a:prstGeom prst="rect">
            <a:avLst/>
          </a:prstGeom>
        </p:spPr>
      </p:pic>
      <p:sp>
        <p:nvSpPr>
          <p:cNvPr id="4" name="TextBox 3">
            <a:extLst>
              <a:ext uri="{FF2B5EF4-FFF2-40B4-BE49-F238E27FC236}">
                <a16:creationId xmlns:a16="http://schemas.microsoft.com/office/drawing/2014/main" id="{ACFEBA82-07DE-CE4E-B49B-4FF0E1BE6814}"/>
              </a:ext>
            </a:extLst>
          </p:cNvPr>
          <p:cNvSpPr txBox="1"/>
          <p:nvPr/>
        </p:nvSpPr>
        <p:spPr>
          <a:xfrm>
            <a:off x="79516" y="168845"/>
            <a:ext cx="8534400"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Solenoidal Detectors Working Group Summary</a:t>
            </a:r>
          </a:p>
        </p:txBody>
      </p:sp>
      <p:sp>
        <p:nvSpPr>
          <p:cNvPr id="5" name="TextBox 4">
            <a:extLst>
              <a:ext uri="{FF2B5EF4-FFF2-40B4-BE49-F238E27FC236}">
                <a16:creationId xmlns:a16="http://schemas.microsoft.com/office/drawing/2014/main" id="{838E9AC7-C4B6-E04B-B4CE-08938B57E70B}"/>
              </a:ext>
            </a:extLst>
          </p:cNvPr>
          <p:cNvSpPr txBox="1"/>
          <p:nvPr/>
        </p:nvSpPr>
        <p:spPr>
          <a:xfrm>
            <a:off x="66261" y="660189"/>
            <a:ext cx="12125739"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Covered: SOLARIS, ISS, AT-TPC, Gas-jet targets in solenoids, HELIOS, SSNAP (selected snapshots below)  </a:t>
            </a:r>
          </a:p>
        </p:txBody>
      </p:sp>
      <p:pic>
        <p:nvPicPr>
          <p:cNvPr id="6" name="Picture 5">
            <a:extLst>
              <a:ext uri="{FF2B5EF4-FFF2-40B4-BE49-F238E27FC236}">
                <a16:creationId xmlns:a16="http://schemas.microsoft.com/office/drawing/2014/main" id="{AB38C4FC-60D0-AA4A-AD4C-79A2BDBEB7E3}"/>
              </a:ext>
            </a:extLst>
          </p:cNvPr>
          <p:cNvPicPr>
            <a:picLocks noChangeAspect="1"/>
          </p:cNvPicPr>
          <p:nvPr/>
        </p:nvPicPr>
        <p:blipFill>
          <a:blip r:embed="rId3"/>
          <a:stretch>
            <a:fillRect/>
          </a:stretch>
        </p:blipFill>
        <p:spPr>
          <a:xfrm>
            <a:off x="62814" y="3119329"/>
            <a:ext cx="3029391" cy="2619161"/>
          </a:xfrm>
          <a:prstGeom prst="rect">
            <a:avLst/>
          </a:prstGeom>
        </p:spPr>
      </p:pic>
      <p:pic>
        <p:nvPicPr>
          <p:cNvPr id="7" name="Picture 6">
            <a:extLst>
              <a:ext uri="{FF2B5EF4-FFF2-40B4-BE49-F238E27FC236}">
                <a16:creationId xmlns:a16="http://schemas.microsoft.com/office/drawing/2014/main" id="{DBFED646-6BFA-034A-AFE7-3E24B238061D}"/>
              </a:ext>
            </a:extLst>
          </p:cNvPr>
          <p:cNvPicPr>
            <a:picLocks noChangeAspect="1"/>
          </p:cNvPicPr>
          <p:nvPr/>
        </p:nvPicPr>
        <p:blipFill>
          <a:blip r:embed="rId4"/>
          <a:stretch>
            <a:fillRect/>
          </a:stretch>
        </p:blipFill>
        <p:spPr>
          <a:xfrm>
            <a:off x="90070" y="1032569"/>
            <a:ext cx="2969216" cy="2397024"/>
          </a:xfrm>
          <a:prstGeom prst="rect">
            <a:avLst/>
          </a:prstGeom>
        </p:spPr>
      </p:pic>
      <p:sp>
        <p:nvSpPr>
          <p:cNvPr id="8" name="TextBox 7">
            <a:extLst>
              <a:ext uri="{FF2B5EF4-FFF2-40B4-BE49-F238E27FC236}">
                <a16:creationId xmlns:a16="http://schemas.microsoft.com/office/drawing/2014/main" id="{6DCE220A-443A-A440-A30F-DE236A2891C7}"/>
              </a:ext>
            </a:extLst>
          </p:cNvPr>
          <p:cNvSpPr txBox="1"/>
          <p:nvPr/>
        </p:nvSpPr>
        <p:spPr>
          <a:xfrm>
            <a:off x="1176447" y="1606119"/>
            <a:ext cx="1214471" cy="276999"/>
          </a:xfrm>
          <a:prstGeom prst="rect">
            <a:avLst/>
          </a:prstGeom>
          <a:solidFill>
            <a:schemeClr val="bg1">
              <a:lumMod val="85000"/>
            </a:schemeClr>
          </a:solidFill>
          <a:ln w="1905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venir Next Demi Bold" panose="020B0503020202020204" pitchFamily="34" charset="0"/>
                <a:ea typeface="+mn-ea"/>
                <a:cs typeface="+mn-cs"/>
              </a:rPr>
              <a:t>Si-array mode</a:t>
            </a:r>
          </a:p>
        </p:txBody>
      </p:sp>
      <p:sp>
        <p:nvSpPr>
          <p:cNvPr id="9" name="TextBox 8">
            <a:extLst>
              <a:ext uri="{FF2B5EF4-FFF2-40B4-BE49-F238E27FC236}">
                <a16:creationId xmlns:a16="http://schemas.microsoft.com/office/drawing/2014/main" id="{EF59011D-998D-E643-B102-C8E650AA666A}"/>
              </a:ext>
            </a:extLst>
          </p:cNvPr>
          <p:cNvSpPr txBox="1"/>
          <p:nvPr/>
        </p:nvSpPr>
        <p:spPr>
          <a:xfrm>
            <a:off x="1176447" y="3778795"/>
            <a:ext cx="1201659" cy="276999"/>
          </a:xfrm>
          <a:prstGeom prst="rect">
            <a:avLst/>
          </a:prstGeom>
          <a:solidFill>
            <a:schemeClr val="bg1">
              <a:lumMod val="85000"/>
            </a:schemeClr>
          </a:solidFill>
          <a:ln w="19050">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venir Next Demi Bold" panose="020B0503020202020204" pitchFamily="34" charset="0"/>
                <a:ea typeface="+mn-ea"/>
                <a:cs typeface="+mn-cs"/>
              </a:rPr>
              <a:t>AT-TPC mode</a:t>
            </a:r>
          </a:p>
        </p:txBody>
      </p:sp>
      <p:sp>
        <p:nvSpPr>
          <p:cNvPr id="10" name="TextBox 9">
            <a:extLst>
              <a:ext uri="{FF2B5EF4-FFF2-40B4-BE49-F238E27FC236}">
                <a16:creationId xmlns:a16="http://schemas.microsoft.com/office/drawing/2014/main" id="{7B1095C2-0F47-814A-ABB2-58C941836BA8}"/>
              </a:ext>
            </a:extLst>
          </p:cNvPr>
          <p:cNvSpPr txBox="1"/>
          <p:nvPr/>
        </p:nvSpPr>
        <p:spPr>
          <a:xfrm>
            <a:off x="283263" y="5609263"/>
            <a:ext cx="268379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dirty="0">
                <a:ln>
                  <a:noFill/>
                </a:ln>
                <a:solidFill>
                  <a:srgbClr val="000000"/>
                </a:solidFill>
                <a:effectLst/>
                <a:uLnTx/>
                <a:uFillTx/>
                <a:latin typeface="Avenir Next" panose="020B0503020202020204" pitchFamily="34" charset="0"/>
                <a:ea typeface="+mn-ea"/>
                <a:cs typeface="+mn-cs"/>
              </a:rPr>
              <a:t>SOLARIS</a:t>
            </a: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White paper, proposal submitted, …, possible FY18 funds to move solenoid to NSCL</a:t>
            </a:r>
          </a:p>
        </p:txBody>
      </p:sp>
      <p:sp>
        <p:nvSpPr>
          <p:cNvPr id="13" name="Rectangle 12">
            <a:extLst>
              <a:ext uri="{FF2B5EF4-FFF2-40B4-BE49-F238E27FC236}">
                <a16:creationId xmlns:a16="http://schemas.microsoft.com/office/drawing/2014/main" id="{0B1D2F57-DE72-2645-A065-B76662E02C95}"/>
              </a:ext>
            </a:extLst>
          </p:cNvPr>
          <p:cNvSpPr/>
          <p:nvPr/>
        </p:nvSpPr>
        <p:spPr>
          <a:xfrm>
            <a:off x="3159534" y="1073551"/>
            <a:ext cx="2828771" cy="56152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457E733-E92C-4C40-8128-556B858D778D}"/>
              </a:ext>
            </a:extLst>
          </p:cNvPr>
          <p:cNvSpPr txBox="1"/>
          <p:nvPr/>
        </p:nvSpPr>
        <p:spPr>
          <a:xfrm>
            <a:off x="3266618" y="5609263"/>
            <a:ext cx="26739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dirty="0">
                <a:ln>
                  <a:noFill/>
                </a:ln>
                <a:solidFill>
                  <a:srgbClr val="000000"/>
                </a:solidFill>
                <a:effectLst/>
                <a:uLnTx/>
                <a:uFillTx/>
                <a:latin typeface="Avenir Next" panose="020B0503020202020204" pitchFamily="34" charset="0"/>
                <a:ea typeface="+mn-ea"/>
                <a:cs typeface="+mn-cs"/>
              </a:rPr>
              <a:t>AT-TPC</a:t>
            </a: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commissioned with RI beams, looking forward to ReA6 and SOLARIS</a:t>
            </a:r>
          </a:p>
        </p:txBody>
      </p:sp>
      <p:pic>
        <p:nvPicPr>
          <p:cNvPr id="15" name="Picture 14">
            <a:extLst>
              <a:ext uri="{FF2B5EF4-FFF2-40B4-BE49-F238E27FC236}">
                <a16:creationId xmlns:a16="http://schemas.microsoft.com/office/drawing/2014/main" id="{4A4EE030-BF54-1448-B518-EAEFA2CA4454}"/>
              </a:ext>
            </a:extLst>
          </p:cNvPr>
          <p:cNvPicPr>
            <a:picLocks noChangeAspect="1"/>
          </p:cNvPicPr>
          <p:nvPr/>
        </p:nvPicPr>
        <p:blipFill>
          <a:blip r:embed="rId5"/>
          <a:stretch>
            <a:fillRect/>
          </a:stretch>
        </p:blipFill>
        <p:spPr>
          <a:xfrm>
            <a:off x="3199708" y="1418351"/>
            <a:ext cx="2712449" cy="1783528"/>
          </a:xfrm>
          <a:prstGeom prst="rect">
            <a:avLst/>
          </a:prstGeom>
        </p:spPr>
      </p:pic>
      <p:pic>
        <p:nvPicPr>
          <p:cNvPr id="16" name="Picture 15">
            <a:extLst>
              <a:ext uri="{FF2B5EF4-FFF2-40B4-BE49-F238E27FC236}">
                <a16:creationId xmlns:a16="http://schemas.microsoft.com/office/drawing/2014/main" id="{E39F01A9-9C76-2642-B188-1A59C075B3B9}"/>
              </a:ext>
            </a:extLst>
          </p:cNvPr>
          <p:cNvPicPr>
            <a:picLocks noChangeAspect="1"/>
          </p:cNvPicPr>
          <p:nvPr/>
        </p:nvPicPr>
        <p:blipFill>
          <a:blip r:embed="rId6"/>
          <a:stretch>
            <a:fillRect/>
          </a:stretch>
        </p:blipFill>
        <p:spPr>
          <a:xfrm>
            <a:off x="3340321" y="3393607"/>
            <a:ext cx="2443684" cy="1904363"/>
          </a:xfrm>
          <a:prstGeom prst="rect">
            <a:avLst/>
          </a:prstGeom>
        </p:spPr>
      </p:pic>
      <p:sp>
        <p:nvSpPr>
          <p:cNvPr id="20" name="Rectangle 19">
            <a:extLst>
              <a:ext uri="{FF2B5EF4-FFF2-40B4-BE49-F238E27FC236}">
                <a16:creationId xmlns:a16="http://schemas.microsoft.com/office/drawing/2014/main" id="{3ADC69FC-F598-7E47-B8C5-F4E99095F024}"/>
              </a:ext>
            </a:extLst>
          </p:cNvPr>
          <p:cNvSpPr/>
          <p:nvPr/>
        </p:nvSpPr>
        <p:spPr>
          <a:xfrm>
            <a:off x="6167534" y="1090461"/>
            <a:ext cx="2828771" cy="56152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06F9DA6-717E-8D41-A0C8-DF8A83435BE2}"/>
              </a:ext>
            </a:extLst>
          </p:cNvPr>
          <p:cNvSpPr/>
          <p:nvPr/>
        </p:nvSpPr>
        <p:spPr>
          <a:xfrm>
            <a:off x="9188786" y="1073551"/>
            <a:ext cx="2828771" cy="56152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DED30AD-9BCA-4D4E-99E1-33DB030624CB}"/>
              </a:ext>
            </a:extLst>
          </p:cNvPr>
          <p:cNvSpPr/>
          <p:nvPr/>
        </p:nvSpPr>
        <p:spPr>
          <a:xfrm>
            <a:off x="156350" y="1073551"/>
            <a:ext cx="2828771" cy="56152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9539502-E161-664F-83BB-A526833EE113}"/>
              </a:ext>
            </a:extLst>
          </p:cNvPr>
          <p:cNvSpPr txBox="1"/>
          <p:nvPr/>
        </p:nvSpPr>
        <p:spPr>
          <a:xfrm>
            <a:off x="6244940" y="5609263"/>
            <a:ext cx="26739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dirty="0">
                <a:ln>
                  <a:noFill/>
                </a:ln>
                <a:solidFill>
                  <a:srgbClr val="000000"/>
                </a:solidFill>
                <a:effectLst/>
                <a:uLnTx/>
                <a:uFillTx/>
                <a:latin typeface="Avenir Next" panose="020B0503020202020204" pitchFamily="34" charset="0"/>
                <a:ea typeface="+mn-ea"/>
                <a:cs typeface="+mn-cs"/>
              </a:rPr>
              <a:t>Gas-jet target</a:t>
            </a: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DOE early-career award. Test with HELIOS, possible use with SOLARIS</a:t>
            </a:r>
          </a:p>
        </p:txBody>
      </p:sp>
      <p:sp>
        <p:nvSpPr>
          <p:cNvPr id="25" name="TextBox 24">
            <a:extLst>
              <a:ext uri="{FF2B5EF4-FFF2-40B4-BE49-F238E27FC236}">
                <a16:creationId xmlns:a16="http://schemas.microsoft.com/office/drawing/2014/main" id="{0F325D7C-7982-B246-AB1A-4DBA8C52A0E7}"/>
              </a:ext>
            </a:extLst>
          </p:cNvPr>
          <p:cNvSpPr txBox="1"/>
          <p:nvPr/>
        </p:nvSpPr>
        <p:spPr>
          <a:xfrm>
            <a:off x="9266192" y="5611537"/>
            <a:ext cx="26739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dirty="0">
                <a:ln>
                  <a:noFill/>
                </a:ln>
                <a:solidFill>
                  <a:srgbClr val="000000"/>
                </a:solidFill>
                <a:effectLst/>
                <a:uLnTx/>
                <a:uFillTx/>
                <a:latin typeface="Avenir Next" panose="020B0503020202020204" pitchFamily="34" charset="0"/>
                <a:ea typeface="+mn-ea"/>
                <a:cs typeface="+mn-cs"/>
              </a:rPr>
              <a:t>SSNAP</a:t>
            </a: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Several recent and upcoming experiments, improving understanding of set up in TWINSOL</a:t>
            </a:r>
          </a:p>
        </p:txBody>
      </p:sp>
      <p:pic>
        <p:nvPicPr>
          <p:cNvPr id="3" name="Picture 2">
            <a:extLst>
              <a:ext uri="{FF2B5EF4-FFF2-40B4-BE49-F238E27FC236}">
                <a16:creationId xmlns:a16="http://schemas.microsoft.com/office/drawing/2014/main" id="{E4A624AC-1C9D-1F4C-860B-72D2C8C64C34}"/>
              </a:ext>
            </a:extLst>
          </p:cNvPr>
          <p:cNvPicPr>
            <a:picLocks noChangeAspect="1"/>
          </p:cNvPicPr>
          <p:nvPr/>
        </p:nvPicPr>
        <p:blipFill>
          <a:blip r:embed="rId7"/>
          <a:stretch>
            <a:fillRect/>
          </a:stretch>
        </p:blipFill>
        <p:spPr>
          <a:xfrm>
            <a:off x="6314957" y="1234144"/>
            <a:ext cx="2536764" cy="1924193"/>
          </a:xfrm>
          <a:prstGeom prst="rect">
            <a:avLst/>
          </a:prstGeom>
        </p:spPr>
      </p:pic>
      <p:pic>
        <p:nvPicPr>
          <p:cNvPr id="18" name="Picture 17">
            <a:extLst>
              <a:ext uri="{FF2B5EF4-FFF2-40B4-BE49-F238E27FC236}">
                <a16:creationId xmlns:a16="http://schemas.microsoft.com/office/drawing/2014/main" id="{4DA82533-C6FD-1346-A05C-C86522F3BC1D}"/>
              </a:ext>
            </a:extLst>
          </p:cNvPr>
          <p:cNvPicPr>
            <a:picLocks noChangeAspect="1"/>
          </p:cNvPicPr>
          <p:nvPr/>
        </p:nvPicPr>
        <p:blipFill rotWithShape="1">
          <a:blip r:embed="rId8"/>
          <a:srcRect t="18092"/>
          <a:stretch/>
        </p:blipFill>
        <p:spPr>
          <a:xfrm>
            <a:off x="9463362" y="1234144"/>
            <a:ext cx="2279618" cy="2489592"/>
          </a:xfrm>
          <a:prstGeom prst="rect">
            <a:avLst/>
          </a:prstGeom>
        </p:spPr>
      </p:pic>
      <p:pic>
        <p:nvPicPr>
          <p:cNvPr id="26" name="Picture 25">
            <a:extLst>
              <a:ext uri="{FF2B5EF4-FFF2-40B4-BE49-F238E27FC236}">
                <a16:creationId xmlns:a16="http://schemas.microsoft.com/office/drawing/2014/main" id="{4BEA4763-181C-494E-8906-8DC9B395A4B7}"/>
              </a:ext>
            </a:extLst>
          </p:cNvPr>
          <p:cNvPicPr>
            <a:picLocks noChangeAspect="1"/>
          </p:cNvPicPr>
          <p:nvPr/>
        </p:nvPicPr>
        <p:blipFill>
          <a:blip r:embed="rId9"/>
          <a:stretch>
            <a:fillRect/>
          </a:stretch>
        </p:blipFill>
        <p:spPr>
          <a:xfrm>
            <a:off x="9823481" y="3819521"/>
            <a:ext cx="1559379" cy="1696230"/>
          </a:xfrm>
          <a:prstGeom prst="rect">
            <a:avLst/>
          </a:prstGeom>
        </p:spPr>
      </p:pic>
    </p:spTree>
    <p:extLst>
      <p:ext uri="{BB962C8B-B14F-4D97-AF65-F5344CB8AC3E}">
        <p14:creationId xmlns:p14="http://schemas.microsoft.com/office/powerpoint/2010/main" val="2174211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D750-854E-5B4D-A386-31C92A5F59A5}"/>
              </a:ext>
            </a:extLst>
          </p:cNvPr>
          <p:cNvSpPr>
            <a:spLocks noGrp="1"/>
          </p:cNvSpPr>
          <p:nvPr>
            <p:ph type="title"/>
          </p:nvPr>
        </p:nvSpPr>
        <p:spPr>
          <a:xfrm>
            <a:off x="1024128" y="0"/>
            <a:ext cx="9720072" cy="1499616"/>
          </a:xfrm>
        </p:spPr>
        <p:txBody>
          <a:bodyPr/>
          <a:lstStyle/>
          <a:p>
            <a:r>
              <a:rPr lang="en-US" dirty="0"/>
              <a:t>Meeting Overview</a:t>
            </a:r>
          </a:p>
        </p:txBody>
      </p:sp>
      <p:sp>
        <p:nvSpPr>
          <p:cNvPr id="3" name="Content Placeholder 2">
            <a:extLst>
              <a:ext uri="{FF2B5EF4-FFF2-40B4-BE49-F238E27FC236}">
                <a16:creationId xmlns:a16="http://schemas.microsoft.com/office/drawing/2014/main" id="{C3AC17E1-E850-764F-8B8E-23ACF9274BB8}"/>
              </a:ext>
            </a:extLst>
          </p:cNvPr>
          <p:cNvSpPr>
            <a:spLocks noGrp="1"/>
          </p:cNvSpPr>
          <p:nvPr>
            <p:ph idx="1"/>
          </p:nvPr>
        </p:nvSpPr>
        <p:spPr>
          <a:xfrm>
            <a:off x="1024128" y="1393371"/>
            <a:ext cx="9720071" cy="4023360"/>
          </a:xfrm>
        </p:spPr>
        <p:txBody>
          <a:bodyPr>
            <a:normAutofit/>
          </a:bodyPr>
          <a:lstStyle/>
          <a:p>
            <a:pPr>
              <a:buFont typeface="Arial" panose="020B0604020202020204" pitchFamily="34" charset="0"/>
              <a:buChar char="•"/>
            </a:pPr>
            <a:r>
              <a:rPr lang="en-US" sz="2400" dirty="0"/>
              <a:t>  More than 240 participants registered in advance, to participate in:</a:t>
            </a:r>
          </a:p>
          <a:p>
            <a:pPr marL="448056" lvl="1" indent="-228600">
              <a:buFont typeface="Arial" panose="020B0604020202020204" pitchFamily="34" charset="0"/>
              <a:buChar char="•"/>
            </a:pPr>
            <a:r>
              <a:rPr lang="en-US" sz="2000" dirty="0"/>
              <a:t>Science with a 400MeV/u FRIB Upgrade workshop; ATLAS Long Range Planning Meeting</a:t>
            </a:r>
          </a:p>
          <a:p>
            <a:pPr marL="448056" lvl="1" indent="-228600">
              <a:buFont typeface="Arial" panose="020B0604020202020204" pitchFamily="34" charset="0"/>
              <a:buChar char="•"/>
            </a:pPr>
            <a:r>
              <a:rPr lang="en-US" sz="2000" b="1" dirty="0"/>
              <a:t>13</a:t>
            </a:r>
            <a:r>
              <a:rPr lang="en-US" sz="2000" dirty="0"/>
              <a:t> working group sessions in addition to the parallel FRIB-TA annual meeting</a:t>
            </a:r>
          </a:p>
          <a:p>
            <a:pPr marL="448056" lvl="1" indent="-228600">
              <a:buFont typeface="Arial" panose="020B0604020202020204" pitchFamily="34" charset="0"/>
              <a:buChar char="•"/>
            </a:pPr>
            <a:r>
              <a:rPr lang="en-US" sz="2000" dirty="0"/>
              <a:t>Plenary talks highlighting the status at major user facilities (ATLAS and NSCL), ARUNA laboratories and the FRIB project</a:t>
            </a:r>
          </a:p>
          <a:p>
            <a:pPr marL="448056" lvl="1" indent="-228600">
              <a:buFont typeface="Arial" panose="020B0604020202020204" pitchFamily="34" charset="0"/>
              <a:buChar char="•"/>
            </a:pPr>
            <a:r>
              <a:rPr lang="en-US" sz="2000" dirty="0"/>
              <a:t>Plenary talks discussing the impressive work of the USNDP, JINA-CEE and FRIB-TA, and highlighting the importance of diversity and education</a:t>
            </a:r>
          </a:p>
          <a:p>
            <a:pPr lvl="1">
              <a:buFont typeface="Arial" panose="020B0604020202020204" pitchFamily="34" charset="0"/>
              <a:buChar char="•"/>
            </a:pPr>
            <a:endParaRPr lang="en-US" sz="2000" dirty="0"/>
          </a:p>
          <a:p>
            <a:pPr>
              <a:buFont typeface="Arial" panose="020B0604020202020204" pitchFamily="34" charset="0"/>
              <a:buChar char="•"/>
            </a:pPr>
            <a:r>
              <a:rPr lang="en-US" sz="2400" dirty="0"/>
              <a:t>  LEC Meeting </a:t>
            </a:r>
            <a:r>
              <a:rPr lang="en-US" sz="2400" b="1" dirty="0"/>
              <a:t>continues to be the place that our community gathers </a:t>
            </a:r>
            <a:r>
              <a:rPr lang="en-US" sz="2400" dirty="0"/>
              <a:t>to exchange ideas, get updated on the status of large projects and plan for our future</a:t>
            </a:r>
          </a:p>
        </p:txBody>
      </p:sp>
    </p:spTree>
    <p:extLst>
      <p:ext uri="{BB962C8B-B14F-4D97-AF65-F5344CB8AC3E}">
        <p14:creationId xmlns:p14="http://schemas.microsoft.com/office/powerpoint/2010/main" val="3147940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F56C8-C1DE-4944-B3E8-623B3D6CFA00}"/>
              </a:ext>
            </a:extLst>
          </p:cNvPr>
          <p:cNvSpPr>
            <a:spLocks noGrp="1"/>
          </p:cNvSpPr>
          <p:nvPr>
            <p:ph type="title"/>
          </p:nvPr>
        </p:nvSpPr>
        <p:spPr>
          <a:xfrm>
            <a:off x="1579757" y="78058"/>
            <a:ext cx="8954427" cy="655231"/>
          </a:xfrm>
        </p:spPr>
        <p:txBody>
          <a:bodyPr>
            <a:noAutofit/>
          </a:bodyPr>
          <a:lstStyle/>
          <a:p>
            <a:pPr algn="just"/>
            <a:r>
              <a:rPr lang="en-US" sz="2000" b="1" dirty="0" err="1">
                <a:solidFill>
                  <a:srgbClr val="C00000"/>
                </a:solidFill>
              </a:rPr>
              <a:t>EoS</a:t>
            </a:r>
            <a:r>
              <a:rPr lang="en-US" sz="2000" b="1" dirty="0">
                <a:solidFill>
                  <a:srgbClr val="C00000"/>
                </a:solidFill>
              </a:rPr>
              <a:t> Working group: Discussed recent experimental and theoretical developments in the studies of EOS of asymmetric nuclear matter (symmetry energy) and future plans at FRIB (including FRIB Upgrade)</a:t>
            </a:r>
          </a:p>
        </p:txBody>
      </p:sp>
      <p:sp>
        <p:nvSpPr>
          <p:cNvPr id="3" name="Rectangle 2">
            <a:extLst>
              <a:ext uri="{FF2B5EF4-FFF2-40B4-BE49-F238E27FC236}">
                <a16:creationId xmlns:a16="http://schemas.microsoft.com/office/drawing/2014/main" id="{C870330A-B489-1841-B4C0-1B8F6288D0F2}"/>
              </a:ext>
            </a:extLst>
          </p:cNvPr>
          <p:cNvSpPr/>
          <p:nvPr/>
        </p:nvSpPr>
        <p:spPr>
          <a:xfrm>
            <a:off x="1579756" y="844608"/>
            <a:ext cx="8809464" cy="646331"/>
          </a:xfrm>
          <a:prstGeom prst="rect">
            <a:avLst/>
          </a:prstGeom>
        </p:spPr>
        <p:txBody>
          <a:bodyPr wrap="square">
            <a:spAutoFit/>
          </a:bodyPr>
          <a:lstStyle/>
          <a:p>
            <a:pPr defTabSz="685800"/>
            <a:r>
              <a:rPr lang="en-US" b="1" dirty="0">
                <a:solidFill>
                  <a:srgbClr val="0000FF"/>
                </a:solidFill>
                <a:latin typeface="Calibri" panose="020F0502020204030204"/>
              </a:rPr>
              <a:t>Neutron star merger and radii are sensitive to 2</a:t>
            </a:r>
            <a:r>
              <a:rPr lang="en-US" b="1" dirty="0">
                <a:solidFill>
                  <a:srgbClr val="0000FF"/>
                </a:solidFill>
                <a:latin typeface="Symbol" panose="05050102010706020507" pitchFamily="18" charset="2"/>
              </a:rPr>
              <a:t>r</a:t>
            </a:r>
            <a:r>
              <a:rPr lang="en-US" b="1" baseline="-25000" dirty="0">
                <a:solidFill>
                  <a:srgbClr val="0000FF"/>
                </a:solidFill>
                <a:latin typeface="Calibri" panose="020F0502020204030204"/>
              </a:rPr>
              <a:t>0</a:t>
            </a:r>
            <a:r>
              <a:rPr lang="en-US" baseline="-25000" dirty="0">
                <a:solidFill>
                  <a:srgbClr val="0000FF"/>
                </a:solidFill>
                <a:latin typeface="Calibri" panose="020F0502020204030204"/>
              </a:rPr>
              <a:t>.</a:t>
            </a:r>
            <a:r>
              <a:rPr lang="en-US" dirty="0">
                <a:solidFill>
                  <a:srgbClr val="0000FF"/>
                </a:solidFill>
                <a:latin typeface="Calibri" panose="020F0502020204030204"/>
              </a:rPr>
              <a:t> Tighter constraints on deformability and radius of neutron star merger can </a:t>
            </a:r>
            <a:r>
              <a:rPr lang="en-US" b="1" i="1" dirty="0">
                <a:solidFill>
                  <a:srgbClr val="0000FF"/>
                </a:solidFill>
                <a:latin typeface="Calibri" panose="020F0502020204030204"/>
              </a:rPr>
              <a:t>only</a:t>
            </a:r>
            <a:r>
              <a:rPr lang="en-US" dirty="0">
                <a:solidFill>
                  <a:srgbClr val="0000FF"/>
                </a:solidFill>
                <a:latin typeface="Calibri" panose="020F0502020204030204"/>
              </a:rPr>
              <a:t> be obtained in Laboratory from heavy-ion collisions. </a:t>
            </a:r>
          </a:p>
        </p:txBody>
      </p:sp>
      <p:sp>
        <p:nvSpPr>
          <p:cNvPr id="25" name="Rectangle 24">
            <a:extLst>
              <a:ext uri="{FF2B5EF4-FFF2-40B4-BE49-F238E27FC236}">
                <a16:creationId xmlns:a16="http://schemas.microsoft.com/office/drawing/2014/main" id="{A1BA8009-E7D1-DA46-B352-442360C0D21C}"/>
              </a:ext>
            </a:extLst>
          </p:cNvPr>
          <p:cNvSpPr/>
          <p:nvPr/>
        </p:nvSpPr>
        <p:spPr>
          <a:xfrm>
            <a:off x="1543784" y="1908632"/>
            <a:ext cx="2968464" cy="338554"/>
          </a:xfrm>
          <a:prstGeom prst="rect">
            <a:avLst/>
          </a:prstGeom>
          <a:solidFill>
            <a:srgbClr val="DCFCF3"/>
          </a:solidFill>
        </p:spPr>
        <p:txBody>
          <a:bodyPr wrap="square">
            <a:spAutoFit/>
          </a:bodyPr>
          <a:lstStyle/>
          <a:p>
            <a:pPr algn="ctr" defTabSz="685800"/>
            <a:r>
              <a:rPr lang="en-US" sz="1600" b="1" dirty="0">
                <a:solidFill>
                  <a:srgbClr val="011EF5"/>
                </a:solidFill>
                <a:latin typeface="Calibri" panose="020F0502020204030204"/>
              </a:rPr>
              <a:t>Low densities: </a:t>
            </a:r>
            <a:r>
              <a:rPr lang="en-US" sz="1600" b="1" dirty="0">
                <a:solidFill>
                  <a:srgbClr val="0000FF"/>
                </a:solidFill>
                <a:latin typeface="Symbol" panose="05050102010706020507" pitchFamily="18" charset="2"/>
              </a:rPr>
              <a:t>r</a:t>
            </a:r>
            <a:r>
              <a:rPr lang="en-US" sz="1600" b="1" baseline="-25000" dirty="0">
                <a:solidFill>
                  <a:srgbClr val="0000FF"/>
                </a:solidFill>
                <a:latin typeface="Calibri" panose="020F0502020204030204"/>
              </a:rPr>
              <a:t> </a:t>
            </a:r>
            <a:r>
              <a:rPr lang="en-US" sz="1600" b="1" dirty="0">
                <a:solidFill>
                  <a:srgbClr val="0000FF"/>
                </a:solidFill>
                <a:latin typeface="Calibri" panose="020F0502020204030204"/>
              </a:rPr>
              <a:t>&lt; </a:t>
            </a:r>
            <a:r>
              <a:rPr lang="en-US" sz="1600" b="1" dirty="0">
                <a:solidFill>
                  <a:srgbClr val="0000FF"/>
                </a:solidFill>
                <a:latin typeface="Symbol" panose="05050102010706020507" pitchFamily="18" charset="2"/>
              </a:rPr>
              <a:t>r</a:t>
            </a:r>
            <a:r>
              <a:rPr lang="en-US" sz="1600" b="1" baseline="-25000" dirty="0">
                <a:solidFill>
                  <a:srgbClr val="0000FF"/>
                </a:solidFill>
                <a:latin typeface="Calibri" panose="020F0502020204030204"/>
              </a:rPr>
              <a:t>0</a:t>
            </a:r>
            <a:endParaRPr lang="en-US" sz="1600" b="1" dirty="0">
              <a:solidFill>
                <a:srgbClr val="5B9BD5">
                  <a:lumMod val="75000"/>
                </a:srgbClr>
              </a:solidFill>
              <a:latin typeface="Calibri" panose="020F0502020204030204"/>
            </a:endParaRPr>
          </a:p>
        </p:txBody>
      </p:sp>
      <p:sp>
        <p:nvSpPr>
          <p:cNvPr id="26" name="Rectangle 25">
            <a:extLst>
              <a:ext uri="{FF2B5EF4-FFF2-40B4-BE49-F238E27FC236}">
                <a16:creationId xmlns:a16="http://schemas.microsoft.com/office/drawing/2014/main" id="{3DC66FB6-A1E9-A345-82B0-EA0C40BA1981}"/>
              </a:ext>
            </a:extLst>
          </p:cNvPr>
          <p:cNvSpPr/>
          <p:nvPr/>
        </p:nvSpPr>
        <p:spPr>
          <a:xfrm>
            <a:off x="1640674" y="5140625"/>
            <a:ext cx="3066585" cy="738664"/>
          </a:xfrm>
          <a:prstGeom prst="rect">
            <a:avLst/>
          </a:prstGeom>
        </p:spPr>
        <p:txBody>
          <a:bodyPr wrap="square">
            <a:spAutoFit/>
          </a:bodyPr>
          <a:lstStyle/>
          <a:p>
            <a:pPr marL="285750" indent="-285750" defTabSz="685800">
              <a:buFont typeface="Arial" panose="020B0604020202020204" pitchFamily="34" charset="0"/>
              <a:buChar char="•"/>
            </a:pPr>
            <a:r>
              <a:rPr lang="en-US" sz="1400" dirty="0">
                <a:solidFill>
                  <a:prstClr val="black"/>
                </a:solidFill>
                <a:latin typeface="Calibri" panose="020F0502020204030204"/>
              </a:rPr>
              <a:t>Sensitivity of n/p to </a:t>
            </a:r>
            <a:br>
              <a:rPr lang="en-US" sz="1400" dirty="0">
                <a:solidFill>
                  <a:prstClr val="black"/>
                </a:solidFill>
                <a:latin typeface="Calibri" panose="020F0502020204030204"/>
              </a:rPr>
            </a:br>
            <a:r>
              <a:rPr lang="en-US" sz="1400" dirty="0">
                <a:solidFill>
                  <a:prstClr val="black"/>
                </a:solidFill>
                <a:latin typeface="Calibri" panose="020F0502020204030204"/>
              </a:rPr>
              <a:t>effective mass</a:t>
            </a:r>
          </a:p>
          <a:p>
            <a:pPr marL="285750" indent="-285750" defTabSz="685800">
              <a:buFont typeface="Arial" panose="020B0604020202020204" pitchFamily="34" charset="0"/>
              <a:buChar char="•"/>
            </a:pPr>
            <a:r>
              <a:rPr lang="en-US" sz="1400" dirty="0">
                <a:solidFill>
                  <a:prstClr val="black"/>
                </a:solidFill>
                <a:latin typeface="Calibri" panose="020F0502020204030204"/>
              </a:rPr>
              <a:t>Analysis is ongoing</a:t>
            </a:r>
          </a:p>
        </p:txBody>
      </p:sp>
      <p:pic>
        <p:nvPicPr>
          <p:cNvPr id="27" name="Picture 26" descr="Ca_ImQMD_sky_Soft_data_DRatio_Coalescence">
            <a:extLst>
              <a:ext uri="{FF2B5EF4-FFF2-40B4-BE49-F238E27FC236}">
                <a16:creationId xmlns:a16="http://schemas.microsoft.com/office/drawing/2014/main" id="{CA246F0F-0127-384B-ABB0-0DC3A00C664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80842" y="3152820"/>
            <a:ext cx="2851047" cy="2059741"/>
          </a:xfrm>
          <a:prstGeom prst="rect">
            <a:avLst/>
          </a:prstGeom>
          <a:noFill/>
          <a:ln>
            <a:noFill/>
          </a:ln>
        </p:spPr>
      </p:pic>
      <p:sp>
        <p:nvSpPr>
          <p:cNvPr id="32" name="Rectangle 31">
            <a:extLst>
              <a:ext uri="{FF2B5EF4-FFF2-40B4-BE49-F238E27FC236}">
                <a16:creationId xmlns:a16="http://schemas.microsoft.com/office/drawing/2014/main" id="{A8795935-F05E-E043-975C-3F61889FD48A}"/>
              </a:ext>
            </a:extLst>
          </p:cNvPr>
          <p:cNvSpPr/>
          <p:nvPr/>
        </p:nvSpPr>
        <p:spPr>
          <a:xfrm>
            <a:off x="4578888" y="5132515"/>
            <a:ext cx="3043517" cy="1169551"/>
          </a:xfrm>
          <a:prstGeom prst="rect">
            <a:avLst/>
          </a:prstGeom>
        </p:spPr>
        <p:txBody>
          <a:bodyPr wrap="square">
            <a:spAutoFit/>
          </a:bodyPr>
          <a:lstStyle/>
          <a:p>
            <a:pPr marL="123825" indent="-123825" defTabSz="685800">
              <a:buFont typeface="Arial" panose="020B0604020202020204" pitchFamily="34" charset="0"/>
              <a:buChar char="•"/>
            </a:pPr>
            <a:r>
              <a:rPr lang="en-US" sz="1400" dirty="0">
                <a:solidFill>
                  <a:prstClr val="black"/>
                </a:solidFill>
                <a:latin typeface="Calibri" panose="020F0502020204030204"/>
              </a:rPr>
              <a:t>Production of </a:t>
            </a:r>
            <a:r>
              <a:rPr lang="en-US" sz="1400" dirty="0" err="1">
                <a:solidFill>
                  <a:prstClr val="black"/>
                </a:solidFill>
                <a:latin typeface="Calibri" panose="020F0502020204030204"/>
              </a:rPr>
              <a:t>pions</a:t>
            </a:r>
            <a:r>
              <a:rPr lang="en-US" sz="1400" dirty="0">
                <a:solidFill>
                  <a:prstClr val="black"/>
                </a:solidFill>
                <a:latin typeface="Calibri" panose="020F0502020204030204"/>
              </a:rPr>
              <a:t> via </a:t>
            </a:r>
            <a:r>
              <a:rPr lang="en-US" sz="1400" dirty="0">
                <a:solidFill>
                  <a:prstClr val="black"/>
                </a:solidFill>
                <a:latin typeface="Symbol" panose="05050102010706020507" pitchFamily="18" charset="2"/>
              </a:rPr>
              <a:t>D </a:t>
            </a:r>
            <a:r>
              <a:rPr lang="en-US" sz="1400" dirty="0">
                <a:solidFill>
                  <a:prstClr val="black"/>
                </a:solidFill>
                <a:latin typeface="Calibri" panose="020F0502020204030204"/>
              </a:rPr>
              <a:t>resonance</a:t>
            </a:r>
          </a:p>
          <a:p>
            <a:pPr marL="123825" indent="-123825" defTabSz="685800">
              <a:buFont typeface="Arial" panose="020B0604020202020204" pitchFamily="34" charset="0"/>
              <a:buChar char="•"/>
            </a:pPr>
            <a:r>
              <a:rPr lang="en-US" sz="1400" dirty="0">
                <a:solidFill>
                  <a:prstClr val="black"/>
                </a:solidFill>
                <a:latin typeface="Symbol" panose="05050102010706020507" pitchFamily="18" charset="2"/>
              </a:rPr>
              <a:t>p</a:t>
            </a:r>
            <a:r>
              <a:rPr lang="en-US" sz="1400" baseline="30000" dirty="0">
                <a:solidFill>
                  <a:prstClr val="black"/>
                </a:solidFill>
                <a:latin typeface="Calibri" panose="020F0502020204030204"/>
              </a:rPr>
              <a:t>-</a:t>
            </a:r>
            <a:r>
              <a:rPr lang="en-US" sz="1400" dirty="0">
                <a:solidFill>
                  <a:prstClr val="black"/>
                </a:solidFill>
                <a:latin typeface="Calibri" panose="020F0502020204030204"/>
              </a:rPr>
              <a:t>/</a:t>
            </a:r>
            <a:r>
              <a:rPr lang="en-US" sz="1400" dirty="0">
                <a:solidFill>
                  <a:prstClr val="black"/>
                </a:solidFill>
                <a:latin typeface="Symbol" panose="05050102010706020507" pitchFamily="18" charset="2"/>
              </a:rPr>
              <a:t>p</a:t>
            </a:r>
            <a:r>
              <a:rPr lang="en-US" sz="1400" baseline="30000" dirty="0">
                <a:solidFill>
                  <a:prstClr val="black"/>
                </a:solidFill>
                <a:latin typeface="Calibri" panose="020F0502020204030204"/>
              </a:rPr>
              <a:t>+</a:t>
            </a:r>
            <a:r>
              <a:rPr lang="en-US" sz="1400" dirty="0">
                <a:solidFill>
                  <a:prstClr val="black"/>
                </a:solidFill>
                <a:latin typeface="Calibri" panose="020F0502020204030204"/>
              </a:rPr>
              <a:t> ratio biggest sensitivity to symmetry energy  and for more neutron rich systems</a:t>
            </a:r>
          </a:p>
          <a:p>
            <a:pPr marL="123825" indent="-123825" defTabSz="685800">
              <a:buFont typeface="Arial" panose="020B0604020202020204" pitchFamily="34" charset="0"/>
              <a:buChar char="•"/>
            </a:pPr>
            <a:r>
              <a:rPr lang="en-US" sz="1400" dirty="0">
                <a:solidFill>
                  <a:prstClr val="black"/>
                </a:solidFill>
                <a:latin typeface="Calibri" panose="020F0502020204030204"/>
              </a:rPr>
              <a:t>Analysis from S𝛑RITPC ongoing</a:t>
            </a:r>
          </a:p>
        </p:txBody>
      </p:sp>
      <p:pic>
        <p:nvPicPr>
          <p:cNvPr id="34" name="Picture 33">
            <a:extLst>
              <a:ext uri="{FF2B5EF4-FFF2-40B4-BE49-F238E27FC236}">
                <a16:creationId xmlns:a16="http://schemas.microsoft.com/office/drawing/2014/main" id="{132A1694-65FF-F547-A562-098D6FACF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878" y="3612427"/>
            <a:ext cx="2632516" cy="1761324"/>
          </a:xfrm>
          <a:prstGeom prst="rect">
            <a:avLst/>
          </a:prstGeom>
        </p:spPr>
      </p:pic>
      <p:sp>
        <p:nvSpPr>
          <p:cNvPr id="35" name="TextBox 34">
            <a:extLst>
              <a:ext uri="{FF2B5EF4-FFF2-40B4-BE49-F238E27FC236}">
                <a16:creationId xmlns:a16="http://schemas.microsoft.com/office/drawing/2014/main" id="{D26C3203-E459-9243-A991-F46CA7121133}"/>
              </a:ext>
            </a:extLst>
          </p:cNvPr>
          <p:cNvSpPr txBox="1"/>
          <p:nvPr/>
        </p:nvSpPr>
        <p:spPr>
          <a:xfrm>
            <a:off x="8631708" y="3668965"/>
            <a:ext cx="559644" cy="248209"/>
          </a:xfrm>
          <a:prstGeom prst="rect">
            <a:avLst/>
          </a:prstGeom>
          <a:noFill/>
        </p:spPr>
        <p:txBody>
          <a:bodyPr wrap="square" rtlCol="0">
            <a:spAutoFit/>
          </a:bodyPr>
          <a:lstStyle/>
          <a:p>
            <a:pPr defTabSz="685800"/>
            <a:r>
              <a:rPr lang="en-US" sz="1013" dirty="0">
                <a:solidFill>
                  <a:prstClr val="black"/>
                </a:solidFill>
                <a:latin typeface="Calibri" panose="020F0502020204030204"/>
              </a:rPr>
              <a:t>FRIBU</a:t>
            </a:r>
          </a:p>
        </p:txBody>
      </p:sp>
      <p:sp>
        <p:nvSpPr>
          <p:cNvPr id="36" name="TextBox 35">
            <a:extLst>
              <a:ext uri="{FF2B5EF4-FFF2-40B4-BE49-F238E27FC236}">
                <a16:creationId xmlns:a16="http://schemas.microsoft.com/office/drawing/2014/main" id="{1353734A-32DA-5748-859F-B5D98D680D36}"/>
              </a:ext>
            </a:extLst>
          </p:cNvPr>
          <p:cNvSpPr txBox="1"/>
          <p:nvPr/>
        </p:nvSpPr>
        <p:spPr>
          <a:xfrm>
            <a:off x="8697030" y="4619456"/>
            <a:ext cx="559644" cy="248209"/>
          </a:xfrm>
          <a:prstGeom prst="rect">
            <a:avLst/>
          </a:prstGeom>
          <a:noFill/>
        </p:spPr>
        <p:txBody>
          <a:bodyPr wrap="square" rtlCol="0">
            <a:spAutoFit/>
          </a:bodyPr>
          <a:lstStyle/>
          <a:p>
            <a:pPr defTabSz="685800"/>
            <a:r>
              <a:rPr lang="en-US" sz="1013" dirty="0">
                <a:solidFill>
                  <a:prstClr val="black"/>
                </a:solidFill>
                <a:latin typeface="Calibri" panose="020F0502020204030204"/>
              </a:rPr>
              <a:t>FRIB</a:t>
            </a:r>
          </a:p>
        </p:txBody>
      </p:sp>
      <p:sp>
        <p:nvSpPr>
          <p:cNvPr id="37" name="TextBox 36">
            <a:extLst>
              <a:ext uri="{FF2B5EF4-FFF2-40B4-BE49-F238E27FC236}">
                <a16:creationId xmlns:a16="http://schemas.microsoft.com/office/drawing/2014/main" id="{01B67195-4320-8E4F-83F3-C3D08369DE21}"/>
              </a:ext>
            </a:extLst>
          </p:cNvPr>
          <p:cNvSpPr txBox="1"/>
          <p:nvPr/>
        </p:nvSpPr>
        <p:spPr>
          <a:xfrm>
            <a:off x="7705695" y="2238346"/>
            <a:ext cx="2865896" cy="1384995"/>
          </a:xfrm>
          <a:prstGeom prst="rect">
            <a:avLst/>
          </a:prstGeom>
          <a:noFill/>
        </p:spPr>
        <p:txBody>
          <a:bodyPr wrap="square" rtlCol="0">
            <a:spAutoFit/>
          </a:bodyPr>
          <a:lstStyle/>
          <a:p>
            <a:pPr defTabSz="685800"/>
            <a:r>
              <a:rPr lang="en-US" sz="1400" b="1" dirty="0">
                <a:solidFill>
                  <a:srgbClr val="5B9BD5">
                    <a:lumMod val="50000"/>
                  </a:srgbClr>
                </a:solidFill>
                <a:latin typeface="Calibri" panose="020F0502020204030204"/>
              </a:rPr>
              <a:t>Density region specifically relevant to NS merger.</a:t>
            </a:r>
          </a:p>
          <a:p>
            <a:pPr defTabSz="685800"/>
            <a:r>
              <a:rPr lang="en-US" sz="1400" b="1" dirty="0">
                <a:solidFill>
                  <a:srgbClr val="0000FF"/>
                </a:solidFill>
                <a:latin typeface="Calibri" panose="020F0502020204030204"/>
              </a:rPr>
              <a:t>FRIB Upgrade  will boost intensities, asymmetry and pion cross-sections</a:t>
            </a:r>
          </a:p>
          <a:p>
            <a:pPr defTabSz="685800"/>
            <a:r>
              <a:rPr lang="en-US" sz="1400" b="1" dirty="0">
                <a:solidFill>
                  <a:srgbClr val="0000FF"/>
                </a:solidFill>
                <a:latin typeface="Calibri" panose="020F0502020204030204"/>
              </a:rPr>
              <a:t>Energy increase</a:t>
            </a:r>
            <a:r>
              <a:rPr lang="en-US" sz="1400" dirty="0">
                <a:solidFill>
                  <a:srgbClr val="0000FF"/>
                </a:solidFill>
                <a:latin typeface="Calibri" panose="020F0502020204030204"/>
              </a:rPr>
              <a:t>: yields increase exponentially above pion thresholds</a:t>
            </a:r>
          </a:p>
        </p:txBody>
      </p:sp>
      <p:sp>
        <p:nvSpPr>
          <p:cNvPr id="4" name="Rectangle 3">
            <a:extLst>
              <a:ext uri="{FF2B5EF4-FFF2-40B4-BE49-F238E27FC236}">
                <a16:creationId xmlns:a16="http://schemas.microsoft.com/office/drawing/2014/main" id="{12003EE6-0A5A-D747-B7B8-8305D08B1BCA}"/>
              </a:ext>
            </a:extLst>
          </p:cNvPr>
          <p:cNvSpPr/>
          <p:nvPr/>
        </p:nvSpPr>
        <p:spPr>
          <a:xfrm>
            <a:off x="7677981" y="5841747"/>
            <a:ext cx="2924313" cy="523220"/>
          </a:xfrm>
          <a:prstGeom prst="rect">
            <a:avLst/>
          </a:prstGeom>
        </p:spPr>
        <p:txBody>
          <a:bodyPr wrap="square">
            <a:spAutoFit/>
          </a:bodyPr>
          <a:lstStyle/>
          <a:p>
            <a:pPr defTabSz="685800"/>
            <a:r>
              <a:rPr lang="en-US" sz="1400" b="1" dirty="0">
                <a:solidFill>
                  <a:srgbClr val="0000FF"/>
                </a:solidFill>
                <a:latin typeface="Calibri" panose="020F0502020204030204"/>
              </a:rPr>
              <a:t>Intensity increase</a:t>
            </a:r>
            <a:r>
              <a:rPr lang="en-US" sz="1400" dirty="0">
                <a:solidFill>
                  <a:srgbClr val="0000FF"/>
                </a:solidFill>
                <a:latin typeface="Calibri" panose="020F0502020204030204"/>
              </a:rPr>
              <a:t>: Allow explorations of more asymmetric systems.</a:t>
            </a:r>
          </a:p>
        </p:txBody>
      </p:sp>
      <p:sp>
        <p:nvSpPr>
          <p:cNvPr id="6" name="Rectangle 5">
            <a:extLst>
              <a:ext uri="{FF2B5EF4-FFF2-40B4-BE49-F238E27FC236}">
                <a16:creationId xmlns:a16="http://schemas.microsoft.com/office/drawing/2014/main" id="{C0331390-632F-F942-9DD4-1951ED4A37A4}"/>
              </a:ext>
            </a:extLst>
          </p:cNvPr>
          <p:cNvSpPr/>
          <p:nvPr/>
        </p:nvSpPr>
        <p:spPr>
          <a:xfrm>
            <a:off x="1524000" y="1490938"/>
            <a:ext cx="9144000" cy="39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a:solidFill>
                  <a:prstClr val="white"/>
                </a:solidFill>
                <a:latin typeface="Calibri" panose="020F0502020204030204"/>
              </a:rPr>
              <a:t>Current status and future plans</a:t>
            </a:r>
          </a:p>
        </p:txBody>
      </p:sp>
      <p:sp>
        <p:nvSpPr>
          <p:cNvPr id="10" name="Rectangle 9">
            <a:extLst>
              <a:ext uri="{FF2B5EF4-FFF2-40B4-BE49-F238E27FC236}">
                <a16:creationId xmlns:a16="http://schemas.microsoft.com/office/drawing/2014/main" id="{AF7306EF-7E43-2A47-8511-6CAA40CA8BF5}"/>
              </a:ext>
            </a:extLst>
          </p:cNvPr>
          <p:cNvSpPr/>
          <p:nvPr/>
        </p:nvSpPr>
        <p:spPr>
          <a:xfrm>
            <a:off x="1579757" y="2264001"/>
            <a:ext cx="2936300" cy="954107"/>
          </a:xfrm>
          <a:prstGeom prst="rect">
            <a:avLst/>
          </a:prstGeom>
        </p:spPr>
        <p:txBody>
          <a:bodyPr wrap="square">
            <a:spAutoFit/>
          </a:bodyPr>
          <a:lstStyle/>
          <a:p>
            <a:pPr marL="120650" indent="-111125" defTabSz="685800">
              <a:buFont typeface="Arial" panose="020B0604020202020204" pitchFamily="34" charset="0"/>
              <a:buChar char="•"/>
            </a:pPr>
            <a:r>
              <a:rPr lang="en-US" sz="1400" b="1" dirty="0">
                <a:solidFill>
                  <a:srgbClr val="2B4E76"/>
                </a:solidFill>
                <a:latin typeface="Calibri" panose="020F0502020204030204"/>
              </a:rPr>
              <a:t>effective mass from n/p, charged particles (NSCL), </a:t>
            </a:r>
          </a:p>
          <a:p>
            <a:pPr marL="120650" indent="-111125" defTabSz="685800">
              <a:buFont typeface="Arial" panose="020B0604020202020204" pitchFamily="34" charset="0"/>
              <a:buChar char="•"/>
            </a:pPr>
            <a:r>
              <a:rPr lang="en-US" sz="1400" b="1" dirty="0" err="1">
                <a:solidFill>
                  <a:srgbClr val="2B4E76"/>
                </a:solidFill>
                <a:latin typeface="Calibri" panose="020F0502020204030204"/>
              </a:rPr>
              <a:t>AsyEOS</a:t>
            </a:r>
            <a:r>
              <a:rPr lang="en-US" sz="1400" b="1" dirty="0">
                <a:solidFill>
                  <a:srgbClr val="2B4E76"/>
                </a:solidFill>
                <a:latin typeface="Calibri" panose="020F0502020204030204"/>
              </a:rPr>
              <a:t> from fragments (Texas A&amp;M, ….)</a:t>
            </a:r>
            <a:endParaRPr lang="en-US" sz="1350" dirty="0">
              <a:solidFill>
                <a:srgbClr val="2B4E76"/>
              </a:solidFill>
              <a:latin typeface="Calibri" panose="020F0502020204030204"/>
            </a:endParaRPr>
          </a:p>
        </p:txBody>
      </p:sp>
      <p:sp>
        <p:nvSpPr>
          <p:cNvPr id="43" name="Rectangle 42">
            <a:extLst>
              <a:ext uri="{FF2B5EF4-FFF2-40B4-BE49-F238E27FC236}">
                <a16:creationId xmlns:a16="http://schemas.microsoft.com/office/drawing/2014/main" id="{1FA01634-443B-3744-B372-6F50EF865A65}"/>
              </a:ext>
            </a:extLst>
          </p:cNvPr>
          <p:cNvSpPr/>
          <p:nvPr/>
        </p:nvSpPr>
        <p:spPr>
          <a:xfrm>
            <a:off x="4579567" y="2245735"/>
            <a:ext cx="2913309" cy="738664"/>
          </a:xfrm>
          <a:prstGeom prst="rect">
            <a:avLst/>
          </a:prstGeom>
        </p:spPr>
        <p:txBody>
          <a:bodyPr wrap="square">
            <a:spAutoFit/>
          </a:bodyPr>
          <a:lstStyle/>
          <a:p>
            <a:pPr defTabSz="685800"/>
            <a:r>
              <a:rPr lang="en-US" sz="1400" b="1" dirty="0">
                <a:solidFill>
                  <a:srgbClr val="2B4E76"/>
                </a:solidFill>
                <a:latin typeface="Calibri" panose="020F0502020204030204"/>
              </a:rPr>
              <a:t>symmetry energy can be obtained from the charged-pion ratio from S𝛑RIT TPC (RIKEN) and </a:t>
            </a:r>
            <a:r>
              <a:rPr lang="en-US" sz="1400" b="1" dirty="0">
                <a:solidFill>
                  <a:srgbClr val="FF0000"/>
                </a:solidFill>
                <a:latin typeface="Calibri" panose="020F0502020204030204"/>
              </a:rPr>
              <a:t>FRIB</a:t>
            </a:r>
            <a:endParaRPr lang="en-US" sz="1350" dirty="0">
              <a:solidFill>
                <a:srgbClr val="FF0000"/>
              </a:solidFill>
              <a:latin typeface="Calibri" panose="020F0502020204030204"/>
            </a:endParaRPr>
          </a:p>
        </p:txBody>
      </p:sp>
      <p:sp>
        <p:nvSpPr>
          <p:cNvPr id="44" name="Rectangle 43">
            <a:extLst>
              <a:ext uri="{FF2B5EF4-FFF2-40B4-BE49-F238E27FC236}">
                <a16:creationId xmlns:a16="http://schemas.microsoft.com/office/drawing/2014/main" id="{120A0860-3357-DE48-8D3C-2B683694BBEC}"/>
              </a:ext>
            </a:extLst>
          </p:cNvPr>
          <p:cNvSpPr/>
          <p:nvPr/>
        </p:nvSpPr>
        <p:spPr>
          <a:xfrm>
            <a:off x="4553397" y="1909479"/>
            <a:ext cx="3104795" cy="338554"/>
          </a:xfrm>
          <a:prstGeom prst="rect">
            <a:avLst/>
          </a:prstGeom>
          <a:solidFill>
            <a:srgbClr val="DCFCF3"/>
          </a:solidFill>
        </p:spPr>
        <p:txBody>
          <a:bodyPr wrap="square">
            <a:spAutoFit/>
          </a:bodyPr>
          <a:lstStyle/>
          <a:p>
            <a:pPr algn="ctr" defTabSz="685800"/>
            <a:r>
              <a:rPr lang="en-US" sz="1600" b="1" dirty="0">
                <a:solidFill>
                  <a:srgbClr val="011EF5"/>
                </a:solidFill>
                <a:latin typeface="Calibri" panose="020F0502020204030204"/>
              </a:rPr>
              <a:t>Higher densities:</a:t>
            </a:r>
            <a:r>
              <a:rPr lang="en-US" sz="1600" b="1" dirty="0">
                <a:solidFill>
                  <a:srgbClr val="5B9BD5">
                    <a:lumMod val="75000"/>
                  </a:srgbClr>
                </a:solidFill>
                <a:latin typeface="Calibri" panose="020F0502020204030204"/>
              </a:rPr>
              <a:t> </a:t>
            </a:r>
            <a:r>
              <a:rPr lang="en-US" sz="1600" b="1" dirty="0">
                <a:solidFill>
                  <a:srgbClr val="0000FF"/>
                </a:solidFill>
                <a:latin typeface="Symbol" panose="05050102010706020507" pitchFamily="18" charset="2"/>
              </a:rPr>
              <a:t>r</a:t>
            </a:r>
            <a:r>
              <a:rPr lang="en-US" sz="1600" b="1" baseline="-25000" dirty="0">
                <a:solidFill>
                  <a:srgbClr val="0000FF"/>
                </a:solidFill>
                <a:latin typeface="Calibri" panose="020F0502020204030204"/>
              </a:rPr>
              <a:t> </a:t>
            </a:r>
            <a:r>
              <a:rPr lang="en-US" sz="1600" b="1" dirty="0">
                <a:solidFill>
                  <a:srgbClr val="0000FF"/>
                </a:solidFill>
                <a:latin typeface="Calibri" panose="020F0502020204030204"/>
              </a:rPr>
              <a:t>~ 1.5 </a:t>
            </a:r>
            <a:r>
              <a:rPr lang="en-US" sz="1600" b="1" dirty="0">
                <a:solidFill>
                  <a:srgbClr val="0000FF"/>
                </a:solidFill>
                <a:latin typeface="Symbol" panose="05050102010706020507" pitchFamily="18" charset="2"/>
              </a:rPr>
              <a:t>r</a:t>
            </a:r>
            <a:r>
              <a:rPr lang="en-US" sz="1600" b="1" baseline="-25000" dirty="0">
                <a:solidFill>
                  <a:srgbClr val="0000FF"/>
                </a:solidFill>
                <a:latin typeface="Calibri" panose="020F0502020204030204"/>
              </a:rPr>
              <a:t>0</a:t>
            </a:r>
            <a:endParaRPr lang="en-US" sz="1600" b="1" dirty="0">
              <a:solidFill>
                <a:srgbClr val="5B9BD5">
                  <a:lumMod val="75000"/>
                </a:srgbClr>
              </a:solidFill>
              <a:latin typeface="Calibri" panose="020F0502020204030204"/>
            </a:endParaRPr>
          </a:p>
        </p:txBody>
      </p:sp>
      <p:sp>
        <p:nvSpPr>
          <p:cNvPr id="45" name="Rectangle 44">
            <a:extLst>
              <a:ext uri="{FF2B5EF4-FFF2-40B4-BE49-F238E27FC236}">
                <a16:creationId xmlns:a16="http://schemas.microsoft.com/office/drawing/2014/main" id="{1776FCFC-B25D-A846-8D3F-F61686479AB9}"/>
              </a:ext>
            </a:extLst>
          </p:cNvPr>
          <p:cNvSpPr/>
          <p:nvPr/>
        </p:nvSpPr>
        <p:spPr>
          <a:xfrm>
            <a:off x="7654457" y="1902586"/>
            <a:ext cx="3023202" cy="338554"/>
          </a:xfrm>
          <a:prstGeom prst="rect">
            <a:avLst/>
          </a:prstGeom>
          <a:solidFill>
            <a:srgbClr val="DCFCF3"/>
          </a:solidFill>
        </p:spPr>
        <p:txBody>
          <a:bodyPr wrap="square">
            <a:spAutoFit/>
          </a:bodyPr>
          <a:lstStyle/>
          <a:p>
            <a:pPr algn="ctr" defTabSz="685800"/>
            <a:r>
              <a:rPr lang="en-US" sz="1600" b="1" dirty="0">
                <a:solidFill>
                  <a:srgbClr val="011EF5"/>
                </a:solidFill>
                <a:latin typeface="Calibri" panose="020F0502020204030204"/>
              </a:rPr>
              <a:t>FRIB Upgrade : </a:t>
            </a:r>
            <a:r>
              <a:rPr lang="en-US" sz="1600" b="1" dirty="0">
                <a:solidFill>
                  <a:srgbClr val="0000FF"/>
                </a:solidFill>
                <a:latin typeface="Symbol" panose="05050102010706020507" pitchFamily="18" charset="2"/>
              </a:rPr>
              <a:t>r</a:t>
            </a:r>
            <a:r>
              <a:rPr lang="en-US" sz="1600" b="1" baseline="-25000" dirty="0">
                <a:solidFill>
                  <a:srgbClr val="0000FF"/>
                </a:solidFill>
                <a:latin typeface="Calibri" panose="020F0502020204030204"/>
              </a:rPr>
              <a:t> </a:t>
            </a:r>
            <a:r>
              <a:rPr lang="en-US" sz="1600" b="1" dirty="0">
                <a:solidFill>
                  <a:srgbClr val="0000FF"/>
                </a:solidFill>
                <a:latin typeface="Calibri" panose="020F0502020204030204"/>
              </a:rPr>
              <a:t>~ 2 </a:t>
            </a:r>
            <a:r>
              <a:rPr lang="en-US" sz="1600" b="1" dirty="0">
                <a:solidFill>
                  <a:srgbClr val="0000FF"/>
                </a:solidFill>
                <a:latin typeface="Symbol" panose="05050102010706020507" pitchFamily="18" charset="2"/>
              </a:rPr>
              <a:t>r</a:t>
            </a:r>
            <a:r>
              <a:rPr lang="en-US" sz="1600" b="1" baseline="-25000" dirty="0">
                <a:solidFill>
                  <a:srgbClr val="0000FF"/>
                </a:solidFill>
                <a:latin typeface="Calibri" panose="020F0502020204030204"/>
              </a:rPr>
              <a:t>0</a:t>
            </a:r>
            <a:endParaRPr lang="en-US" sz="1600" b="1" dirty="0">
              <a:solidFill>
                <a:srgbClr val="5B9BD5">
                  <a:lumMod val="75000"/>
                </a:srgbClr>
              </a:solidFill>
              <a:latin typeface="Calibri" panose="020F0502020204030204"/>
            </a:endParaRPr>
          </a:p>
        </p:txBody>
      </p:sp>
      <p:sp>
        <p:nvSpPr>
          <p:cNvPr id="42" name="Rectangle 41">
            <a:extLst>
              <a:ext uri="{FF2B5EF4-FFF2-40B4-BE49-F238E27FC236}">
                <a16:creationId xmlns:a16="http://schemas.microsoft.com/office/drawing/2014/main" id="{25E37A82-EEC6-EB4A-A6A0-5B0D202565FE}"/>
              </a:ext>
            </a:extLst>
          </p:cNvPr>
          <p:cNvSpPr/>
          <p:nvPr/>
        </p:nvSpPr>
        <p:spPr>
          <a:xfrm>
            <a:off x="7640298" y="1874435"/>
            <a:ext cx="2999678" cy="497334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A8D4C30-C2E8-CC40-917A-1C6008006878}"/>
              </a:ext>
            </a:extLst>
          </p:cNvPr>
          <p:cNvSpPr/>
          <p:nvPr/>
        </p:nvSpPr>
        <p:spPr>
          <a:xfrm>
            <a:off x="4523678" y="1874435"/>
            <a:ext cx="3116620" cy="497334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E025E3F0-1087-2149-9FAA-48555A4B5CE2}"/>
              </a:ext>
            </a:extLst>
          </p:cNvPr>
          <p:cNvSpPr/>
          <p:nvPr/>
        </p:nvSpPr>
        <p:spPr>
          <a:xfrm>
            <a:off x="1524000" y="1874436"/>
            <a:ext cx="2999678" cy="498356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08A71620-6D39-AB4F-811A-56C11F0FCA3C}"/>
              </a:ext>
            </a:extLst>
          </p:cNvPr>
          <p:cNvSpPr/>
          <p:nvPr/>
        </p:nvSpPr>
        <p:spPr>
          <a:xfrm>
            <a:off x="7795855" y="5373751"/>
            <a:ext cx="2834087" cy="523220"/>
          </a:xfrm>
          <a:prstGeom prst="rect">
            <a:avLst/>
          </a:prstGeom>
        </p:spPr>
        <p:txBody>
          <a:bodyPr wrap="square">
            <a:spAutoFit/>
          </a:bodyPr>
          <a:lstStyle/>
          <a:p>
            <a:pPr defTabSz="685800"/>
            <a:r>
              <a:rPr lang="en-US" sz="1400" b="1" dirty="0">
                <a:solidFill>
                  <a:srgbClr val="FF0000"/>
                </a:solidFill>
                <a:latin typeface="Calibri" panose="020F0502020204030204"/>
              </a:rPr>
              <a:t>Pion production enhanced by over 10x at FRIBU comparing to FRIB</a:t>
            </a:r>
          </a:p>
        </p:txBody>
      </p:sp>
      <p:sp>
        <p:nvSpPr>
          <p:cNvPr id="13" name="Rectangle 12">
            <a:extLst>
              <a:ext uri="{FF2B5EF4-FFF2-40B4-BE49-F238E27FC236}">
                <a16:creationId xmlns:a16="http://schemas.microsoft.com/office/drawing/2014/main" id="{D7D7A079-AFB1-0447-8F68-801D0BE91082}"/>
              </a:ext>
            </a:extLst>
          </p:cNvPr>
          <p:cNvSpPr/>
          <p:nvPr/>
        </p:nvSpPr>
        <p:spPr>
          <a:xfrm>
            <a:off x="5391988" y="4862001"/>
            <a:ext cx="1520673" cy="276999"/>
          </a:xfrm>
          <a:prstGeom prst="rect">
            <a:avLst/>
          </a:prstGeom>
        </p:spPr>
        <p:txBody>
          <a:bodyPr wrap="none">
            <a:spAutoFit/>
          </a:bodyPr>
          <a:lstStyle/>
          <a:p>
            <a:pPr defTabSz="685800"/>
            <a:r>
              <a:rPr lang="en-US" sz="1200" dirty="0">
                <a:solidFill>
                  <a:prstClr val="black"/>
                </a:solidFill>
                <a:latin typeface="Calibri" panose="020F0502020204030204"/>
              </a:rPr>
              <a:t>Momentum [MeV/c</a:t>
            </a:r>
            <a:r>
              <a:rPr lang="en-US" sz="1200" baseline="30000" dirty="0">
                <a:solidFill>
                  <a:prstClr val="black"/>
                </a:solidFill>
                <a:latin typeface="Calibri" panose="020F0502020204030204"/>
              </a:rPr>
              <a:t>2</a:t>
            </a:r>
            <a:r>
              <a:rPr lang="en-US" sz="1200" dirty="0">
                <a:solidFill>
                  <a:prstClr val="black"/>
                </a:solidFill>
                <a:latin typeface="Calibri" panose="020F0502020204030204"/>
              </a:rPr>
              <a:t>]</a:t>
            </a:r>
            <a:endParaRPr lang="en-US" sz="1350" dirty="0">
              <a:solidFill>
                <a:prstClr val="black"/>
              </a:solidFill>
              <a:latin typeface="Calibri" panose="020F0502020204030204"/>
            </a:endParaRPr>
          </a:p>
        </p:txBody>
      </p:sp>
      <p:sp>
        <p:nvSpPr>
          <p:cNvPr id="18" name="Rectangle 17">
            <a:extLst>
              <a:ext uri="{FF2B5EF4-FFF2-40B4-BE49-F238E27FC236}">
                <a16:creationId xmlns:a16="http://schemas.microsoft.com/office/drawing/2014/main" id="{323945DF-AFA7-AB4C-B087-878CA5F56BAE}"/>
              </a:ext>
            </a:extLst>
          </p:cNvPr>
          <p:cNvSpPr/>
          <p:nvPr/>
        </p:nvSpPr>
        <p:spPr>
          <a:xfrm>
            <a:off x="2309413" y="5851195"/>
            <a:ext cx="2181879" cy="507831"/>
          </a:xfrm>
          <a:prstGeom prst="rect">
            <a:avLst/>
          </a:prstGeom>
          <a:ln>
            <a:solidFill>
              <a:srgbClr val="FF0000"/>
            </a:solidFill>
          </a:ln>
        </p:spPr>
        <p:txBody>
          <a:bodyPr wrap="none">
            <a:spAutoFit/>
          </a:bodyPr>
          <a:lstStyle/>
          <a:p>
            <a:pPr algn="ctr" defTabSz="685800"/>
            <a:r>
              <a:rPr lang="en-US" sz="1350" dirty="0">
                <a:solidFill>
                  <a:prstClr val="black"/>
                </a:solidFill>
                <a:latin typeface="Calibri" panose="020F0502020204030204"/>
              </a:rPr>
              <a:t>Expected results from </a:t>
            </a:r>
            <a:br>
              <a:rPr lang="en-US" sz="1350" dirty="0">
                <a:solidFill>
                  <a:prstClr val="black"/>
                </a:solidFill>
                <a:latin typeface="Calibri" panose="020F0502020204030204"/>
              </a:rPr>
            </a:br>
            <a:r>
              <a:rPr lang="en-US" sz="1350" dirty="0">
                <a:solidFill>
                  <a:prstClr val="black"/>
                </a:solidFill>
                <a:latin typeface="Calibri" panose="020F0502020204030204"/>
              </a:rPr>
              <a:t>a recent experiment at NSCL</a:t>
            </a:r>
          </a:p>
        </p:txBody>
      </p:sp>
      <p:cxnSp>
        <p:nvCxnSpPr>
          <p:cNvPr id="20" name="Straight Arrow Connector 19">
            <a:extLst>
              <a:ext uri="{FF2B5EF4-FFF2-40B4-BE49-F238E27FC236}">
                <a16:creationId xmlns:a16="http://schemas.microsoft.com/office/drawing/2014/main" id="{F02CC5CF-8F2F-F84B-82A5-E3BC5240833C}"/>
              </a:ext>
            </a:extLst>
          </p:cNvPr>
          <p:cNvCxnSpPr>
            <a:cxnSpLocks/>
            <a:endCxn id="21" idx="1"/>
          </p:cNvCxnSpPr>
          <p:nvPr/>
        </p:nvCxnSpPr>
        <p:spPr>
          <a:xfrm flipV="1">
            <a:off x="3888468" y="4714567"/>
            <a:ext cx="3664" cy="11291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534DE62D-6E0B-0243-B90C-F5222D5497B6}"/>
              </a:ext>
            </a:extLst>
          </p:cNvPr>
          <p:cNvSpPr/>
          <p:nvPr/>
        </p:nvSpPr>
        <p:spPr>
          <a:xfrm rot="5400000">
            <a:off x="3764433" y="4138905"/>
            <a:ext cx="255398" cy="895926"/>
          </a:xfrm>
          <a:prstGeom prst="righ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pic>
        <p:nvPicPr>
          <p:cNvPr id="30" name="Picture 29">
            <a:extLst>
              <a:ext uri="{FF2B5EF4-FFF2-40B4-BE49-F238E27FC236}">
                <a16:creationId xmlns:a16="http://schemas.microsoft.com/office/drawing/2014/main" id="{3DE28289-CC15-E647-95F9-6A61DFE22FD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85" t="14568" r="9061" b="19767"/>
          <a:stretch/>
        </p:blipFill>
        <p:spPr>
          <a:xfrm>
            <a:off x="6845320" y="2919715"/>
            <a:ext cx="703189" cy="351594"/>
          </a:xfrm>
          <a:prstGeom prst="rect">
            <a:avLst/>
          </a:prstGeom>
          <a:solidFill>
            <a:schemeClr val="bg1"/>
          </a:solidFill>
        </p:spPr>
      </p:pic>
      <p:sp>
        <p:nvSpPr>
          <p:cNvPr id="28" name="Rectangle 27">
            <a:extLst>
              <a:ext uri="{FF2B5EF4-FFF2-40B4-BE49-F238E27FC236}">
                <a16:creationId xmlns:a16="http://schemas.microsoft.com/office/drawing/2014/main" id="{25D6FF04-719F-844B-83DD-406329C3D4A4}"/>
              </a:ext>
            </a:extLst>
          </p:cNvPr>
          <p:cNvSpPr/>
          <p:nvPr/>
        </p:nvSpPr>
        <p:spPr>
          <a:xfrm>
            <a:off x="1581151" y="6435316"/>
            <a:ext cx="9010183" cy="39371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srgbClr val="FF0000"/>
                </a:solidFill>
                <a:latin typeface="Calibri" panose="020F0502020204030204"/>
              </a:rPr>
              <a:t>Many more results not shown here</a:t>
            </a:r>
          </a:p>
        </p:txBody>
      </p:sp>
      <p:pic>
        <p:nvPicPr>
          <p:cNvPr id="11" name="Picture 10">
            <a:extLst>
              <a:ext uri="{FF2B5EF4-FFF2-40B4-BE49-F238E27FC236}">
                <a16:creationId xmlns:a16="http://schemas.microsoft.com/office/drawing/2014/main" id="{BB23C965-F748-2447-B503-69590C1B7AA7}"/>
              </a:ext>
            </a:extLst>
          </p:cNvPr>
          <p:cNvPicPr>
            <a:picLocks noChangeAspect="1"/>
          </p:cNvPicPr>
          <p:nvPr/>
        </p:nvPicPr>
        <p:blipFill>
          <a:blip r:embed="rId5"/>
          <a:stretch>
            <a:fillRect/>
          </a:stretch>
        </p:blipFill>
        <p:spPr>
          <a:xfrm>
            <a:off x="4592609" y="3295041"/>
            <a:ext cx="3032879" cy="1473005"/>
          </a:xfrm>
          <a:prstGeom prst="rect">
            <a:avLst/>
          </a:prstGeom>
        </p:spPr>
      </p:pic>
    </p:spTree>
    <p:extLst>
      <p:ext uri="{BB962C8B-B14F-4D97-AF65-F5344CB8AC3E}">
        <p14:creationId xmlns:p14="http://schemas.microsoft.com/office/powerpoint/2010/main" val="382940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31751"/>
            <a:ext cx="10982325" cy="1112704"/>
          </a:xfrm>
        </p:spPr>
        <p:txBody>
          <a:bodyPr>
            <a:normAutofit/>
          </a:bodyPr>
          <a:lstStyle/>
          <a:p>
            <a:pPr algn="ctr"/>
            <a:r>
              <a:rPr lang="en-US" sz="2400" dirty="0">
                <a:latin typeface="+mn-lt"/>
              </a:rPr>
              <a:t>2018 LECM High-resolution </a:t>
            </a:r>
            <a:r>
              <a:rPr lang="en-US" sz="2400" dirty="0">
                <a:latin typeface="+mn-lt"/>
                <a:sym typeface="Symbol" panose="05050102010706020507" pitchFamily="18" charset="2"/>
              </a:rPr>
              <a:t>-ray spectroscopy WG</a:t>
            </a:r>
            <a:br>
              <a:rPr lang="en-US" sz="2400" dirty="0">
                <a:latin typeface="+mn-lt"/>
                <a:sym typeface="Symbol" panose="05050102010706020507" pitchFamily="18" charset="2"/>
              </a:rPr>
            </a:br>
            <a:r>
              <a:rPr lang="en-US" sz="2400" dirty="0">
                <a:latin typeface="+mn-lt"/>
                <a:sym typeface="Symbol" panose="05050102010706020507" pitchFamily="18" charset="2"/>
              </a:rPr>
              <a:t>Conveners: M. </a:t>
            </a:r>
            <a:r>
              <a:rPr lang="en-US" sz="2400" dirty="0" err="1">
                <a:latin typeface="+mn-lt"/>
                <a:sym typeface="Symbol" panose="05050102010706020507" pitchFamily="18" charset="2"/>
              </a:rPr>
              <a:t>Allmond</a:t>
            </a:r>
            <a:r>
              <a:rPr lang="en-US" sz="2400" dirty="0">
                <a:latin typeface="+mn-lt"/>
                <a:sym typeface="Symbol" panose="05050102010706020507" pitchFamily="18" charset="2"/>
              </a:rPr>
              <a:t>, M. P. Carpenter, P. Fallon, A. </a:t>
            </a:r>
            <a:r>
              <a:rPr lang="en-US" sz="2400" dirty="0" err="1">
                <a:latin typeface="+mn-lt"/>
                <a:sym typeface="Symbol" panose="05050102010706020507" pitchFamily="18" charset="2"/>
              </a:rPr>
              <a:t>Gade</a:t>
            </a:r>
            <a:r>
              <a:rPr lang="en-US" sz="2400" dirty="0">
                <a:latin typeface="+mn-lt"/>
                <a:sym typeface="Symbol" panose="05050102010706020507" pitchFamily="18" charset="2"/>
              </a:rPr>
              <a:t>, M. A. Riley</a:t>
            </a:r>
            <a:endParaRPr lang="en-US" sz="2400" dirty="0">
              <a:latin typeface="+mn-lt"/>
            </a:endParaRPr>
          </a:p>
        </p:txBody>
      </p:sp>
      <p:sp>
        <p:nvSpPr>
          <p:cNvPr id="5" name="Content Placeholder 4"/>
          <p:cNvSpPr>
            <a:spLocks noGrp="1"/>
          </p:cNvSpPr>
          <p:nvPr>
            <p:ph idx="1"/>
          </p:nvPr>
        </p:nvSpPr>
        <p:spPr>
          <a:xfrm>
            <a:off x="0" y="1005909"/>
            <a:ext cx="12192000" cy="5549892"/>
          </a:xfrm>
        </p:spPr>
        <p:txBody>
          <a:bodyPr>
            <a:noAutofit/>
          </a:bodyPr>
          <a:lstStyle/>
          <a:p>
            <a:r>
              <a:rPr lang="en-US" sz="1800" dirty="0"/>
              <a:t>GRETINA is now in action at ATLAS-ANL and experiments with GRETINA for the first time coupled to the FMA have begun. GRETINA counting rate has achieved up to 50 kHz/crystal and data throughput has been doubled with insignificant lose of energy resolution and position resolution. FMA entrance quad has been upgraded to allow GRETINA target be positioned 30 cm in front of the quad so that the efficiency of collecting recoils has been substantially enhanced. The GRETINA and CHICO combination continue to be an important part of this campaign. In addition, ORRUBA Si-array will be coupled to GRETINA for programs of (</a:t>
            </a:r>
            <a:r>
              <a:rPr lang="en-US" sz="1800" dirty="0" err="1"/>
              <a:t>d,p</a:t>
            </a:r>
            <a:r>
              <a:rPr lang="en-US" sz="1800" dirty="0" err="1">
                <a:latin typeface="Symbol" panose="05050102010706020507" pitchFamily="18" charset="2"/>
              </a:rPr>
              <a:t>g</a:t>
            </a:r>
            <a:r>
              <a:rPr lang="en-US" sz="1800" dirty="0"/>
              <a:t>) and (</a:t>
            </a:r>
            <a:r>
              <a:rPr lang="en-US" sz="1800" dirty="0" err="1"/>
              <a:t>p,p</a:t>
            </a:r>
            <a:r>
              <a:rPr lang="en-US" sz="1800" dirty="0"/>
              <a:t>’) studies.</a:t>
            </a:r>
          </a:p>
          <a:p>
            <a:pPr marL="285750" indent="-285750">
              <a:lnSpc>
                <a:spcPct val="100000"/>
              </a:lnSpc>
              <a:spcBef>
                <a:spcPts val="600"/>
              </a:spcBef>
            </a:pPr>
            <a:r>
              <a:rPr lang="en-US" sz="1800" dirty="0"/>
              <a:t>GRETINA siting recommendations endorsed by the community: </a:t>
            </a:r>
          </a:p>
          <a:p>
            <a:pPr marL="742950" lvl="1" indent="-285750">
              <a:lnSpc>
                <a:spcPct val="100000"/>
              </a:lnSpc>
              <a:spcBef>
                <a:spcPts val="600"/>
              </a:spcBef>
            </a:pPr>
            <a:r>
              <a:rPr lang="en-US" sz="1800" dirty="0"/>
              <a:t>A third GRETINA science campaign at NSCL, as planned, in the period from Spring 2019 through December 2020, for approximately 12-18 months</a:t>
            </a:r>
          </a:p>
          <a:p>
            <a:pPr marL="742950" lvl="1" indent="-285750">
              <a:lnSpc>
                <a:spcPct val="100000"/>
              </a:lnSpc>
              <a:spcBef>
                <a:spcPts val="600"/>
              </a:spcBef>
            </a:pPr>
            <a:r>
              <a:rPr lang="en-US" sz="1800" dirty="0"/>
              <a:t>Following the third GRETINA campaign at NSCL, a third GRETINA campaign coupled to the FMA at ANL, for ~12 months</a:t>
            </a:r>
          </a:p>
          <a:p>
            <a:pPr marL="742950" lvl="1" indent="-285750">
              <a:lnSpc>
                <a:spcPct val="100000"/>
              </a:lnSpc>
              <a:spcBef>
                <a:spcPts val="600"/>
              </a:spcBef>
            </a:pPr>
            <a:r>
              <a:rPr lang="en-US" sz="1800" dirty="0"/>
              <a:t>GRETINA returns to MSU and is installed at FRIB for the beginning of the “Day 1” Science Program</a:t>
            </a:r>
          </a:p>
          <a:p>
            <a:r>
              <a:rPr lang="en-US" sz="1800" dirty="0" err="1"/>
              <a:t>Gammasphere</a:t>
            </a:r>
            <a:r>
              <a:rPr lang="en-US" sz="1800" dirty="0"/>
              <a:t> has begun a campaign coupled to AGFA to study trans-fermium nuclei. Upgrades to the device are also underway to replace aging electronics used for slow control and provide a tape station for </a:t>
            </a:r>
            <a:r>
              <a:rPr lang="en-US" sz="1800" dirty="0">
                <a:latin typeface="Symbol" charset="2"/>
                <a:cs typeface="Symbol" charset="2"/>
              </a:rPr>
              <a:t>b</a:t>
            </a:r>
            <a:r>
              <a:rPr lang="en-US" sz="1800" dirty="0"/>
              <a:t>-decay measurements with CARIBU beams. </a:t>
            </a:r>
          </a:p>
          <a:p>
            <a:r>
              <a:rPr lang="en-US" sz="1800" dirty="0" err="1"/>
              <a:t>Clovershare</a:t>
            </a:r>
            <a:r>
              <a:rPr lang="en-US" sz="1800" dirty="0"/>
              <a:t> has had multiple successful campaigns at various institutions. TAMU, ND, MSU and RCNP. More on the horizon.</a:t>
            </a:r>
          </a:p>
          <a:p>
            <a:r>
              <a:rPr lang="en-US" sz="1800" dirty="0"/>
              <a:t>The GRETA project continues full steam ahead with  CD-3a decision anticipated this month! </a:t>
            </a:r>
          </a:p>
          <a:p>
            <a:endParaRPr lang="en-US" dirty="0"/>
          </a:p>
          <a:p>
            <a:endParaRPr lang="en-US" sz="1500" dirty="0"/>
          </a:p>
          <a:p>
            <a:endParaRPr lang="en-US" sz="1500" dirty="0"/>
          </a:p>
        </p:txBody>
      </p:sp>
    </p:spTree>
    <p:extLst>
      <p:ext uri="{BB962C8B-B14F-4D97-AF65-F5344CB8AC3E}">
        <p14:creationId xmlns:p14="http://schemas.microsoft.com/office/powerpoint/2010/main" val="405287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66D5-AA90-2F40-BAC3-9744065FFD55}"/>
              </a:ext>
            </a:extLst>
          </p:cNvPr>
          <p:cNvSpPr>
            <a:spLocks noGrp="1"/>
          </p:cNvSpPr>
          <p:nvPr>
            <p:ph type="title"/>
          </p:nvPr>
        </p:nvSpPr>
        <p:spPr>
          <a:xfrm>
            <a:off x="1024128" y="8273"/>
            <a:ext cx="9720072" cy="1499616"/>
          </a:xfrm>
        </p:spPr>
        <p:txBody>
          <a:bodyPr/>
          <a:lstStyle/>
          <a:p>
            <a:r>
              <a:rPr lang="en-US" dirty="0"/>
              <a:t>Working </a:t>
            </a:r>
            <a:r>
              <a:rPr lang="en-US" dirty="0" err="1"/>
              <a:t>GrouPs</a:t>
            </a:r>
            <a:r>
              <a:rPr lang="en-US" dirty="0"/>
              <a:t> - I</a:t>
            </a:r>
          </a:p>
        </p:txBody>
      </p:sp>
      <p:sp>
        <p:nvSpPr>
          <p:cNvPr id="3" name="Content Placeholder 2">
            <a:extLst>
              <a:ext uri="{FF2B5EF4-FFF2-40B4-BE49-F238E27FC236}">
                <a16:creationId xmlns:a16="http://schemas.microsoft.com/office/drawing/2014/main" id="{4B779D11-551D-5744-A827-3372B2CDC0B8}"/>
              </a:ext>
            </a:extLst>
          </p:cNvPr>
          <p:cNvSpPr>
            <a:spLocks noGrp="1"/>
          </p:cNvSpPr>
          <p:nvPr>
            <p:ph idx="1"/>
          </p:nvPr>
        </p:nvSpPr>
        <p:spPr>
          <a:xfrm>
            <a:off x="1024128" y="1530374"/>
            <a:ext cx="10373215" cy="4630940"/>
          </a:xfrm>
        </p:spPr>
        <p:txBody>
          <a:bodyPr>
            <a:normAutofit/>
          </a:bodyPr>
          <a:lstStyle/>
          <a:p>
            <a:pPr>
              <a:buFont typeface="Arial" panose="020B0604020202020204" pitchFamily="34" charset="0"/>
              <a:buChar char="•"/>
            </a:pPr>
            <a:r>
              <a:rPr lang="en-US" dirty="0"/>
              <a:t>   ISLA</a:t>
            </a:r>
          </a:p>
          <a:p>
            <a:pPr lvl="1">
              <a:buFont typeface="Arial" panose="020B0604020202020204" pitchFamily="34" charset="0"/>
              <a:buChar char="•"/>
            </a:pPr>
            <a:r>
              <a:rPr lang="en-US" dirty="0"/>
              <a:t>  </a:t>
            </a:r>
            <a:r>
              <a:rPr lang="en-US" dirty="0">
                <a:solidFill>
                  <a:schemeClr val="bg1">
                    <a:lumMod val="50000"/>
                  </a:schemeClr>
                </a:solidFill>
              </a:rPr>
              <a:t>Design is moving forward with preliminary design of first dipole complete</a:t>
            </a:r>
          </a:p>
          <a:p>
            <a:pPr lvl="1">
              <a:buFont typeface="Arial" panose="020B0604020202020204" pitchFamily="34" charset="0"/>
              <a:buChar char="•"/>
            </a:pPr>
            <a:r>
              <a:rPr lang="en-US" dirty="0">
                <a:solidFill>
                  <a:schemeClr val="bg1">
                    <a:lumMod val="50000"/>
                  </a:schemeClr>
                </a:solidFill>
              </a:rPr>
              <a:t>  For operation in 2023, design should start in 2019</a:t>
            </a:r>
          </a:p>
          <a:p>
            <a:pPr>
              <a:buFont typeface="Arial" panose="020B0604020202020204" pitchFamily="34" charset="0"/>
              <a:buChar char="•"/>
            </a:pPr>
            <a:r>
              <a:rPr lang="en-US" dirty="0"/>
              <a:t>   Precision Measurements</a:t>
            </a:r>
          </a:p>
          <a:p>
            <a:pPr lvl="1">
              <a:buFont typeface="Arial" panose="020B0604020202020204" pitchFamily="34" charset="0"/>
              <a:buChar char="•"/>
            </a:pPr>
            <a:r>
              <a:rPr lang="en-US" dirty="0"/>
              <a:t>  </a:t>
            </a:r>
            <a:r>
              <a:rPr lang="en-US" dirty="0">
                <a:solidFill>
                  <a:schemeClr val="bg1">
                    <a:lumMod val="50000"/>
                  </a:schemeClr>
                </a:solidFill>
              </a:rPr>
              <a:t>Diverse and engaged community – heard about activities at facilities across the country and internationally</a:t>
            </a:r>
          </a:p>
          <a:p>
            <a:pPr>
              <a:buFont typeface="Arial" panose="020B0604020202020204" pitchFamily="34" charset="0"/>
              <a:buChar char="•"/>
            </a:pPr>
            <a:r>
              <a:rPr lang="en-US" dirty="0"/>
              <a:t>   Decay Station</a:t>
            </a:r>
          </a:p>
          <a:p>
            <a:pPr lvl="1">
              <a:buFont typeface="Arial" panose="020B0604020202020204" pitchFamily="34" charset="0"/>
              <a:buChar char="•"/>
            </a:pPr>
            <a:r>
              <a:rPr lang="en-US" dirty="0"/>
              <a:t>  </a:t>
            </a:r>
            <a:r>
              <a:rPr lang="en-US" dirty="0">
                <a:solidFill>
                  <a:schemeClr val="bg1">
                    <a:lumMod val="50000"/>
                  </a:schemeClr>
                </a:solidFill>
              </a:rPr>
              <a:t>Aim toward complete and simultaneous spectroscopy on multiple isotopes – staged approach building on existing equipment as the station develops from “FRIB Advance” to “FRIB Explorer” and “FRIB Precision”</a:t>
            </a:r>
          </a:p>
          <a:p>
            <a:pPr>
              <a:buFont typeface="Arial" panose="020B0604020202020204" pitchFamily="34" charset="0"/>
              <a:buChar char="•"/>
            </a:pPr>
            <a:r>
              <a:rPr lang="en-US" dirty="0"/>
              <a:t>   Silicon Arrays </a:t>
            </a:r>
          </a:p>
          <a:p>
            <a:pPr lvl="1">
              <a:buFont typeface="Arial" panose="020B0604020202020204" pitchFamily="34" charset="0"/>
              <a:buChar char="•"/>
            </a:pPr>
            <a:r>
              <a:rPr lang="en-US" dirty="0"/>
              <a:t>  </a:t>
            </a:r>
            <a:r>
              <a:rPr lang="en-US" dirty="0">
                <a:solidFill>
                  <a:schemeClr val="bg1">
                    <a:lumMod val="50000"/>
                  </a:schemeClr>
                </a:solidFill>
              </a:rPr>
              <a:t>9 contributions/devices presented</a:t>
            </a:r>
          </a:p>
          <a:p>
            <a:pPr lvl="1">
              <a:buFont typeface="Arial" panose="020B0604020202020204" pitchFamily="34" charset="0"/>
              <a:buChar char="•"/>
            </a:pPr>
            <a:r>
              <a:rPr lang="en-US" dirty="0">
                <a:solidFill>
                  <a:schemeClr val="bg1">
                    <a:lumMod val="50000"/>
                  </a:schemeClr>
                </a:solidFill>
              </a:rPr>
              <a:t>  Discussions around electronics, best methods for compatibility and commonality                                           between systems/devices</a:t>
            </a:r>
          </a:p>
          <a:p>
            <a:pPr>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6B808D96-7582-2841-81F4-A585F6475530}"/>
              </a:ext>
            </a:extLst>
          </p:cNvPr>
          <p:cNvPicPr/>
          <p:nvPr/>
        </p:nvPicPr>
        <p:blipFill>
          <a:blip r:embed="rId2"/>
          <a:stretch/>
        </p:blipFill>
        <p:spPr>
          <a:xfrm>
            <a:off x="8817429" y="4430485"/>
            <a:ext cx="3103098" cy="2124699"/>
          </a:xfrm>
          <a:prstGeom prst="rect">
            <a:avLst/>
          </a:prstGeom>
          <a:ln>
            <a:noFill/>
          </a:ln>
        </p:spPr>
      </p:pic>
    </p:spTree>
    <p:extLst>
      <p:ext uri="{BB962C8B-B14F-4D97-AF65-F5344CB8AC3E}">
        <p14:creationId xmlns:p14="http://schemas.microsoft.com/office/powerpoint/2010/main" val="3062904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66D5-AA90-2F40-BAC3-9744065FFD55}"/>
              </a:ext>
            </a:extLst>
          </p:cNvPr>
          <p:cNvSpPr>
            <a:spLocks noGrp="1"/>
          </p:cNvSpPr>
          <p:nvPr>
            <p:ph type="title"/>
          </p:nvPr>
        </p:nvSpPr>
        <p:spPr>
          <a:xfrm>
            <a:off x="1024128" y="8273"/>
            <a:ext cx="9720072" cy="1499616"/>
          </a:xfrm>
        </p:spPr>
        <p:txBody>
          <a:bodyPr/>
          <a:lstStyle/>
          <a:p>
            <a:r>
              <a:rPr lang="en-US" dirty="0"/>
              <a:t>Working </a:t>
            </a:r>
            <a:r>
              <a:rPr lang="en-US" dirty="0" err="1"/>
              <a:t>GrouPs</a:t>
            </a:r>
            <a:r>
              <a:rPr lang="en-US" dirty="0"/>
              <a:t> - II</a:t>
            </a:r>
          </a:p>
        </p:txBody>
      </p:sp>
      <p:sp>
        <p:nvSpPr>
          <p:cNvPr id="3" name="Content Placeholder 2">
            <a:extLst>
              <a:ext uri="{FF2B5EF4-FFF2-40B4-BE49-F238E27FC236}">
                <a16:creationId xmlns:a16="http://schemas.microsoft.com/office/drawing/2014/main" id="{4B779D11-551D-5744-A827-3372B2CDC0B8}"/>
              </a:ext>
            </a:extLst>
          </p:cNvPr>
          <p:cNvSpPr>
            <a:spLocks noGrp="1"/>
          </p:cNvSpPr>
          <p:nvPr>
            <p:ph idx="1"/>
          </p:nvPr>
        </p:nvSpPr>
        <p:spPr>
          <a:xfrm>
            <a:off x="1024128" y="1493821"/>
            <a:ext cx="9720071" cy="5190007"/>
          </a:xfrm>
        </p:spPr>
        <p:txBody>
          <a:bodyPr>
            <a:normAutofit fontScale="92500" lnSpcReduction="10000"/>
          </a:bodyPr>
          <a:lstStyle/>
          <a:p>
            <a:pPr>
              <a:buFont typeface="Arial" panose="020B0604020202020204" pitchFamily="34" charset="0"/>
              <a:buChar char="•"/>
            </a:pPr>
            <a:r>
              <a:rPr lang="en-US" dirty="0"/>
              <a:t>   Data Acquisition</a:t>
            </a:r>
          </a:p>
          <a:p>
            <a:pPr lvl="1">
              <a:buFont typeface="Arial" panose="020B0604020202020204" pitchFamily="34" charset="0"/>
              <a:buChar char="•"/>
            </a:pPr>
            <a:r>
              <a:rPr lang="en-US" dirty="0"/>
              <a:t>  </a:t>
            </a:r>
            <a:r>
              <a:rPr lang="en-US" dirty="0">
                <a:solidFill>
                  <a:schemeClr val="bg1">
                    <a:lumMod val="50000"/>
                  </a:schemeClr>
                </a:solidFill>
              </a:rPr>
              <a:t>Talks meant to encourage collaborations within the FRIB (and broader) scientific community on DAQ, encourage SBIR activities and enhance communication with vendors</a:t>
            </a:r>
          </a:p>
          <a:p>
            <a:pPr>
              <a:buFont typeface="Arial" panose="020B0604020202020204" pitchFamily="34" charset="0"/>
              <a:buChar char="•"/>
            </a:pPr>
            <a:r>
              <a:rPr lang="en-US" dirty="0"/>
              <a:t>   High Rigidity Spectrometer (HRS)</a:t>
            </a:r>
          </a:p>
          <a:p>
            <a:pPr lvl="1">
              <a:buFont typeface="Arial" panose="020B0604020202020204" pitchFamily="34" charset="0"/>
              <a:buChar char="•"/>
            </a:pPr>
            <a:r>
              <a:rPr lang="en-US" dirty="0"/>
              <a:t>  </a:t>
            </a:r>
            <a:r>
              <a:rPr lang="en-US" dirty="0">
                <a:solidFill>
                  <a:schemeClr val="bg1">
                    <a:lumMod val="50000"/>
                  </a:schemeClr>
                </a:solidFill>
              </a:rPr>
              <a:t>Update on pre-conceptual design (complete), which shows                                                        luminosity gain factors of 2-100 for over 90% of neutron-rich                                                        isotopes</a:t>
            </a:r>
          </a:p>
          <a:p>
            <a:pPr>
              <a:buFont typeface="Arial" panose="020B0604020202020204" pitchFamily="34" charset="0"/>
              <a:buChar char="•"/>
            </a:pPr>
            <a:r>
              <a:rPr lang="en-US" dirty="0"/>
              <a:t>   Neutron Detection</a:t>
            </a:r>
          </a:p>
          <a:p>
            <a:pPr lvl="1">
              <a:buFont typeface="Arial" panose="020B0604020202020204" pitchFamily="34" charset="0"/>
              <a:buChar char="•"/>
            </a:pPr>
            <a:r>
              <a:rPr lang="en-US" dirty="0"/>
              <a:t>  </a:t>
            </a:r>
            <a:r>
              <a:rPr lang="en-US" dirty="0">
                <a:solidFill>
                  <a:schemeClr val="bg1">
                    <a:lumMod val="50000"/>
                  </a:schemeClr>
                </a:solidFill>
              </a:rPr>
              <a:t>Neutron detection will play a key role – existing systems are                                                                    being aggressively improved, and new technologies with novel                                                      capabilities were discussed</a:t>
            </a:r>
          </a:p>
          <a:p>
            <a:pPr>
              <a:buFont typeface="Arial" panose="020B0604020202020204" pitchFamily="34" charset="0"/>
              <a:buChar char="•"/>
            </a:pPr>
            <a:r>
              <a:rPr lang="en-US" dirty="0"/>
              <a:t>   Nuclear Data</a:t>
            </a:r>
          </a:p>
          <a:p>
            <a:pPr lvl="1">
              <a:buFont typeface="Arial" panose="020B0604020202020204" pitchFamily="34" charset="0"/>
              <a:buChar char="•"/>
            </a:pPr>
            <a:r>
              <a:rPr lang="en-US" dirty="0"/>
              <a:t>  </a:t>
            </a:r>
            <a:r>
              <a:rPr lang="en-US" dirty="0">
                <a:solidFill>
                  <a:schemeClr val="bg1">
                    <a:lumMod val="50000"/>
                  </a:schemeClr>
                </a:solidFill>
              </a:rPr>
              <a:t>More detailed discussion of USNDP programs and NNDC services,                                                        as well as overview of data-motivated experimental activities</a:t>
            </a:r>
          </a:p>
          <a:p>
            <a:pPr>
              <a:buFont typeface="Arial" panose="020B0604020202020204" pitchFamily="34" charset="0"/>
              <a:buChar char="•"/>
            </a:pPr>
            <a:r>
              <a:rPr lang="en-US" dirty="0"/>
              <a:t>   Solenoid Detectors</a:t>
            </a:r>
          </a:p>
          <a:p>
            <a:pPr lvl="1">
              <a:buFont typeface="Arial" panose="020B0604020202020204" pitchFamily="34" charset="0"/>
              <a:buChar char="•"/>
            </a:pPr>
            <a:r>
              <a:rPr lang="en-US" dirty="0"/>
              <a:t>  </a:t>
            </a:r>
            <a:r>
              <a:rPr lang="en-US" dirty="0">
                <a:solidFill>
                  <a:schemeClr val="bg1">
                    <a:lumMod val="50000"/>
                  </a:schemeClr>
                </a:solidFill>
              </a:rPr>
              <a:t>Discussions around existing solenoid-based devices (HELIOS, ISS, AT-TPC, SSNAP) and the use of gas-jet targets in solenoids</a:t>
            </a:r>
          </a:p>
          <a:p>
            <a:pPr lvl="1">
              <a:buFont typeface="Arial" panose="020B0604020202020204" pitchFamily="34" charset="0"/>
              <a:buChar char="•"/>
            </a:pPr>
            <a:r>
              <a:rPr lang="en-US" dirty="0">
                <a:solidFill>
                  <a:schemeClr val="bg1">
                    <a:lumMod val="50000"/>
                  </a:schemeClr>
                </a:solidFill>
              </a:rPr>
              <a:t>  Big take home: SOLARIS!  Proposal submitted, with possible FY18 $ to move solenoid early</a:t>
            </a:r>
          </a:p>
        </p:txBody>
      </p:sp>
      <p:pic>
        <p:nvPicPr>
          <p:cNvPr id="4" name="Picture 3">
            <a:extLst>
              <a:ext uri="{FF2B5EF4-FFF2-40B4-BE49-F238E27FC236}">
                <a16:creationId xmlns:a16="http://schemas.microsoft.com/office/drawing/2014/main" id="{161C0F86-4445-954B-934A-3E8E010A6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501" y="2360882"/>
            <a:ext cx="4419600" cy="2355321"/>
          </a:xfrm>
          <a:prstGeom prst="rect">
            <a:avLst/>
          </a:prstGeom>
        </p:spPr>
      </p:pic>
    </p:spTree>
    <p:extLst>
      <p:ext uri="{BB962C8B-B14F-4D97-AF65-F5344CB8AC3E}">
        <p14:creationId xmlns:p14="http://schemas.microsoft.com/office/powerpoint/2010/main" val="15191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66D5-AA90-2F40-BAC3-9744065FFD55}"/>
              </a:ext>
            </a:extLst>
          </p:cNvPr>
          <p:cNvSpPr>
            <a:spLocks noGrp="1"/>
          </p:cNvSpPr>
          <p:nvPr>
            <p:ph type="title"/>
          </p:nvPr>
        </p:nvSpPr>
        <p:spPr>
          <a:xfrm>
            <a:off x="1024128" y="8273"/>
            <a:ext cx="9720072" cy="1499616"/>
          </a:xfrm>
        </p:spPr>
        <p:txBody>
          <a:bodyPr/>
          <a:lstStyle/>
          <a:p>
            <a:r>
              <a:rPr lang="en-US" dirty="0"/>
              <a:t>Working </a:t>
            </a:r>
            <a:r>
              <a:rPr lang="en-US" dirty="0" err="1"/>
              <a:t>GrouPs</a:t>
            </a:r>
            <a:r>
              <a:rPr lang="en-US" dirty="0"/>
              <a:t> - III</a:t>
            </a:r>
          </a:p>
        </p:txBody>
      </p:sp>
      <p:sp>
        <p:nvSpPr>
          <p:cNvPr id="3" name="Content Placeholder 2">
            <a:extLst>
              <a:ext uri="{FF2B5EF4-FFF2-40B4-BE49-F238E27FC236}">
                <a16:creationId xmlns:a16="http://schemas.microsoft.com/office/drawing/2014/main" id="{4B779D11-551D-5744-A827-3372B2CDC0B8}"/>
              </a:ext>
            </a:extLst>
          </p:cNvPr>
          <p:cNvSpPr>
            <a:spLocks noGrp="1"/>
          </p:cNvSpPr>
          <p:nvPr>
            <p:ph idx="1"/>
          </p:nvPr>
        </p:nvSpPr>
        <p:spPr>
          <a:xfrm>
            <a:off x="1024128" y="1496165"/>
            <a:ext cx="9720071" cy="4621605"/>
          </a:xfrm>
        </p:spPr>
        <p:txBody>
          <a:bodyPr>
            <a:normAutofit fontScale="92500" lnSpcReduction="10000"/>
          </a:bodyPr>
          <a:lstStyle/>
          <a:p>
            <a:pPr>
              <a:buFont typeface="Arial" panose="020B0604020202020204" pitchFamily="34" charset="0"/>
              <a:buChar char="•"/>
            </a:pPr>
            <a:r>
              <a:rPr lang="en-US" dirty="0"/>
              <a:t>   Equation of State</a:t>
            </a:r>
          </a:p>
          <a:p>
            <a:pPr lvl="1">
              <a:buFont typeface="Arial" panose="020B0604020202020204" pitchFamily="34" charset="0"/>
              <a:buChar char="•"/>
            </a:pPr>
            <a:r>
              <a:rPr lang="en-US" sz="2000" b="1" dirty="0">
                <a:solidFill>
                  <a:srgbClr val="C00000"/>
                </a:solidFill>
              </a:rPr>
              <a:t>  </a:t>
            </a:r>
            <a:r>
              <a:rPr lang="en-US" dirty="0">
                <a:solidFill>
                  <a:schemeClr val="bg1">
                    <a:lumMod val="50000"/>
                  </a:schemeClr>
                </a:solidFill>
              </a:rPr>
              <a:t>Discussed recent experimental and theoretical developments in the studies of EOS of asymmetric nuclear matter (symmetry energy) and future plans at FRIB (including FRIB Upgrade)</a:t>
            </a:r>
          </a:p>
          <a:p>
            <a:pPr lvl="1">
              <a:buFont typeface="Arial" panose="020B0604020202020204" pitchFamily="34" charset="0"/>
              <a:buChar char="•"/>
            </a:pPr>
            <a:r>
              <a:rPr lang="en-US" dirty="0">
                <a:solidFill>
                  <a:schemeClr val="bg1">
                    <a:lumMod val="50000"/>
                  </a:schemeClr>
                </a:solidFill>
              </a:rPr>
              <a:t>  FRIB 400MeV/u particularly of interest to probe at densities relevant to neutron-star merger (2</a:t>
            </a:r>
            <a:r>
              <a:rPr lang="en-US" dirty="0">
                <a:solidFill>
                  <a:schemeClr val="bg1">
                    <a:lumMod val="50000"/>
                  </a:schemeClr>
                </a:solidFill>
                <a:latin typeface="Symbol" pitchFamily="2" charset="2"/>
              </a:rPr>
              <a:t>r</a:t>
            </a:r>
            <a:r>
              <a:rPr lang="en-US" baseline="-25000" dirty="0">
                <a:solidFill>
                  <a:schemeClr val="bg1">
                    <a:lumMod val="50000"/>
                  </a:schemeClr>
                </a:solidFill>
              </a:rPr>
              <a:t>0</a:t>
            </a:r>
            <a:r>
              <a:rPr lang="en-US" dirty="0">
                <a:solidFill>
                  <a:schemeClr val="bg1">
                    <a:lumMod val="50000"/>
                  </a:schemeClr>
                </a:solidFill>
              </a:rPr>
              <a:t>)</a:t>
            </a:r>
          </a:p>
          <a:p>
            <a:pPr>
              <a:buFont typeface="Arial" panose="020B0604020202020204" pitchFamily="34" charset="0"/>
              <a:buChar char="•"/>
            </a:pPr>
            <a:r>
              <a:rPr lang="en-US" dirty="0"/>
              <a:t>   High Resolution In-beam Gamma Spectroscopy</a:t>
            </a:r>
          </a:p>
          <a:p>
            <a:pPr lvl="1">
              <a:buFont typeface="Arial" panose="020B0604020202020204" pitchFamily="34" charset="0"/>
              <a:buChar char="•"/>
            </a:pPr>
            <a:r>
              <a:rPr lang="en-US" dirty="0"/>
              <a:t>  </a:t>
            </a:r>
            <a:r>
              <a:rPr lang="en-US" dirty="0">
                <a:solidFill>
                  <a:schemeClr val="bg1">
                    <a:lumMod val="50000"/>
                  </a:schemeClr>
                </a:solidFill>
              </a:rPr>
              <a:t>Updates on GRETINA, </a:t>
            </a:r>
            <a:r>
              <a:rPr lang="en-US" dirty="0" err="1">
                <a:solidFill>
                  <a:schemeClr val="bg1">
                    <a:lumMod val="50000"/>
                  </a:schemeClr>
                </a:solidFill>
              </a:rPr>
              <a:t>Gammasphere</a:t>
            </a:r>
            <a:r>
              <a:rPr lang="en-US" dirty="0">
                <a:solidFill>
                  <a:schemeClr val="bg1">
                    <a:lumMod val="50000"/>
                  </a:schemeClr>
                </a:solidFill>
              </a:rPr>
              <a:t> and </a:t>
            </a:r>
            <a:r>
              <a:rPr lang="en-US" dirty="0" err="1">
                <a:solidFill>
                  <a:schemeClr val="bg1">
                    <a:lumMod val="50000"/>
                  </a:schemeClr>
                </a:solidFill>
              </a:rPr>
              <a:t>CloverShare</a:t>
            </a:r>
            <a:endParaRPr lang="en-US" dirty="0">
              <a:solidFill>
                <a:schemeClr val="bg1">
                  <a:lumMod val="50000"/>
                </a:schemeClr>
              </a:solidFill>
            </a:endParaRPr>
          </a:p>
          <a:p>
            <a:pPr lvl="1">
              <a:buFont typeface="Arial" panose="020B0604020202020204" pitchFamily="34" charset="0"/>
              <a:buChar char="•"/>
            </a:pPr>
            <a:r>
              <a:rPr lang="en-US" dirty="0">
                <a:solidFill>
                  <a:schemeClr val="bg1">
                    <a:lumMod val="50000"/>
                  </a:schemeClr>
                </a:solidFill>
              </a:rPr>
              <a:t>  Siting decision made for GRETINA for third science campaign at ANL in advance of FRIB Day 1</a:t>
            </a:r>
          </a:p>
          <a:p>
            <a:pPr>
              <a:buFont typeface="Arial" panose="020B0604020202020204" pitchFamily="34" charset="0"/>
              <a:buChar char="•"/>
            </a:pPr>
            <a:r>
              <a:rPr lang="en-US" dirty="0"/>
              <a:t>   Neutron, Gamma and Plasma Experiment</a:t>
            </a:r>
          </a:p>
          <a:p>
            <a:pPr lvl="1">
              <a:buFont typeface="Arial" panose="020B0604020202020204" pitchFamily="34" charset="0"/>
              <a:buChar char="•"/>
            </a:pPr>
            <a:r>
              <a:rPr lang="en-US" dirty="0">
                <a:solidFill>
                  <a:schemeClr val="bg1">
                    <a:lumMod val="50000"/>
                  </a:schemeClr>
                </a:solidFill>
              </a:rPr>
              <a:t>  Included contributions from </a:t>
            </a:r>
            <a:r>
              <a:rPr lang="en-US" dirty="0" err="1">
                <a:solidFill>
                  <a:schemeClr val="bg1">
                    <a:lumMod val="50000"/>
                  </a:schemeClr>
                </a:solidFill>
              </a:rPr>
              <a:t>HiGS</a:t>
            </a:r>
            <a:r>
              <a:rPr lang="en-US" dirty="0">
                <a:solidFill>
                  <a:schemeClr val="bg1">
                    <a:lumMod val="50000"/>
                  </a:schemeClr>
                </a:solidFill>
              </a:rPr>
              <a:t>, OMEGA, LANSCE and OU’s neutron facilities and CASPAR</a:t>
            </a:r>
          </a:p>
          <a:p>
            <a:pPr lvl="1">
              <a:buFont typeface="Arial" panose="020B0604020202020204" pitchFamily="34" charset="0"/>
              <a:buChar char="•"/>
            </a:pPr>
            <a:r>
              <a:rPr lang="en-US" dirty="0">
                <a:solidFill>
                  <a:schemeClr val="bg1">
                    <a:lumMod val="50000"/>
                  </a:schemeClr>
                </a:solidFill>
              </a:rPr>
              <a:t>  Diverse set of facilities offer unique capabilities and potential for LENP to answer key physics questions</a:t>
            </a:r>
          </a:p>
          <a:p>
            <a:pPr>
              <a:buFont typeface="Arial" panose="020B0604020202020204" pitchFamily="34" charset="0"/>
              <a:buChar char="•"/>
            </a:pPr>
            <a:r>
              <a:rPr lang="en-US" dirty="0"/>
              <a:t>   Nuclear Astrophysics, SECAR and JENSA</a:t>
            </a:r>
          </a:p>
          <a:p>
            <a:pPr lvl="1">
              <a:buFont typeface="Arial" panose="020B0604020202020204" pitchFamily="34" charset="0"/>
              <a:buChar char="•"/>
            </a:pPr>
            <a:r>
              <a:rPr lang="en-US" dirty="0">
                <a:solidFill>
                  <a:schemeClr val="bg1">
                    <a:lumMod val="50000"/>
                  </a:schemeClr>
                </a:solidFill>
              </a:rPr>
              <a:t>  Focused on opportunities for the community to engage in equipment or facility collaborations with new capabilities to address science questions about stellar explosions and nucleosynthesis in multiple astrophysical scenarios</a:t>
            </a:r>
          </a:p>
          <a:p>
            <a:pPr lvl="1">
              <a:buFont typeface="Arial" panose="020B0604020202020204" pitchFamily="34" charset="0"/>
              <a:buChar char="•"/>
            </a:pPr>
            <a:r>
              <a:rPr lang="en-US" dirty="0">
                <a:solidFill>
                  <a:schemeClr val="bg1">
                    <a:lumMod val="50000"/>
                  </a:schemeClr>
                </a:solidFill>
              </a:rPr>
              <a:t>  Also included discussions on the need for data evaluations and FRIB first-day experiments</a:t>
            </a:r>
          </a:p>
        </p:txBody>
      </p:sp>
    </p:spTree>
    <p:extLst>
      <p:ext uri="{BB962C8B-B14F-4D97-AF65-F5344CB8AC3E}">
        <p14:creationId xmlns:p14="http://schemas.microsoft.com/office/powerpoint/2010/main" val="358889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730E-1BBF-AC4D-9136-DC94507B99AD}"/>
              </a:ext>
            </a:extLst>
          </p:cNvPr>
          <p:cNvSpPr>
            <a:spLocks noGrp="1"/>
          </p:cNvSpPr>
          <p:nvPr>
            <p:ph type="title"/>
          </p:nvPr>
        </p:nvSpPr>
        <p:spPr>
          <a:xfrm>
            <a:off x="1024128" y="0"/>
            <a:ext cx="9720072" cy="1499616"/>
          </a:xfrm>
        </p:spPr>
        <p:txBody>
          <a:bodyPr/>
          <a:lstStyle/>
          <a:p>
            <a:r>
              <a:rPr lang="en-US" dirty="0"/>
              <a:t>Resolutions</a:t>
            </a:r>
          </a:p>
        </p:txBody>
      </p:sp>
      <p:sp>
        <p:nvSpPr>
          <p:cNvPr id="3" name="Content Placeholder 2">
            <a:extLst>
              <a:ext uri="{FF2B5EF4-FFF2-40B4-BE49-F238E27FC236}">
                <a16:creationId xmlns:a16="http://schemas.microsoft.com/office/drawing/2014/main" id="{3AB17E9F-B860-1344-A6AC-7AC29675F25A}"/>
              </a:ext>
            </a:extLst>
          </p:cNvPr>
          <p:cNvSpPr>
            <a:spLocks noGrp="1"/>
          </p:cNvSpPr>
          <p:nvPr>
            <p:ph idx="1"/>
          </p:nvPr>
        </p:nvSpPr>
        <p:spPr>
          <a:xfrm>
            <a:off x="1024127" y="1348154"/>
            <a:ext cx="10808643" cy="5270361"/>
          </a:xfrm>
        </p:spPr>
        <p:txBody>
          <a:bodyPr>
            <a:normAutofit fontScale="92500" lnSpcReduction="10000"/>
          </a:bodyPr>
          <a:lstStyle/>
          <a:p>
            <a:pPr marL="0" indent="0">
              <a:spcBef>
                <a:spcPts val="1600"/>
              </a:spcBef>
              <a:buNone/>
            </a:pPr>
            <a:r>
              <a:rPr lang="en-US" sz="2000" dirty="0"/>
              <a:t>FRIB remains our top priority. The community is impressed by the progress in construction and eagerly anticipates the completion of FRIB and the forefront science this facility will enable.  </a:t>
            </a:r>
          </a:p>
          <a:p>
            <a:pPr marL="0" indent="0">
              <a:spcBef>
                <a:spcPts val="1600"/>
              </a:spcBef>
              <a:buNone/>
            </a:pPr>
            <a:r>
              <a:rPr lang="en-US" sz="2000" dirty="0"/>
              <a:t>We strongly endorse the vision expressed in the draft ATLAS Strategic Plan for the future of the ATLAS facility and the proposed development of accelerator- and equipment-related initiatives that will enhance the scientific reach and efficient utilization of the ATLAS facility.  These initiatives include the upgrade of ATLAS to provide </a:t>
            </a:r>
            <a:r>
              <a:rPr lang="en-US" sz="2000" b="1" dirty="0"/>
              <a:t>multi-user capabilities</a:t>
            </a:r>
            <a:r>
              <a:rPr lang="en-US" sz="2000" dirty="0"/>
              <a:t> which should be supported at a sufficient staffing level for its efficient operation.</a:t>
            </a:r>
          </a:p>
          <a:p>
            <a:pPr marL="0" indent="0">
              <a:spcBef>
                <a:spcPts val="1600"/>
              </a:spcBef>
              <a:buNone/>
            </a:pPr>
            <a:r>
              <a:rPr lang="en-US" sz="2000" dirty="0"/>
              <a:t>The ARUNA facilities are a central part of the low-energy science program and their continued operation is crucial. The community strongly supports the funding of these facilities and the associated research.</a:t>
            </a:r>
          </a:p>
          <a:p>
            <a:pPr marL="0" indent="0">
              <a:spcBef>
                <a:spcPts val="1600"/>
              </a:spcBef>
              <a:buNone/>
            </a:pPr>
            <a:r>
              <a:rPr lang="en-US" sz="2000" dirty="0"/>
              <a:t>The FRIB Theory Alliance is an essential component of our field. The bridge faculty and theory fellowship positions at universities and national laboratories help to grow capability in this important aspect of our community. We strongly endorse continued support of the FRIB-TA, its programs, and investment in computational theory and related astrophysics. </a:t>
            </a:r>
            <a:endParaRPr lang="en-US" sz="2000" dirty="0">
              <a:solidFill>
                <a:schemeClr val="accent6">
                  <a:lumMod val="75000"/>
                </a:schemeClr>
              </a:solidFill>
            </a:endParaRPr>
          </a:p>
          <a:p>
            <a:pPr marL="0" indent="0">
              <a:spcBef>
                <a:spcPts val="1600"/>
              </a:spcBef>
              <a:buNone/>
            </a:pPr>
            <a:r>
              <a:rPr lang="en-US" sz="2000" dirty="0"/>
              <a:t>The community endorses the prompt initiation and timely completion of the High Rigidity Spectrometer (HRS) construction project, an essential instrument for fast-beam experiments at FRIB.  </a:t>
            </a:r>
          </a:p>
          <a:p>
            <a:pPr marL="0" indent="0">
              <a:spcBef>
                <a:spcPts val="1600"/>
              </a:spcBef>
              <a:buNone/>
            </a:pPr>
            <a:r>
              <a:rPr lang="en-US" sz="2000" dirty="0"/>
              <a:t>We strongly support pursuit of the 400 MeV/u energy upgrade of FRIB.  It will open new scientific opportunities and is timely given the recent neutron-star merger observation.</a:t>
            </a:r>
            <a:endParaRPr lang="en-US" dirty="0"/>
          </a:p>
        </p:txBody>
      </p:sp>
    </p:spTree>
    <p:extLst>
      <p:ext uri="{BB962C8B-B14F-4D97-AF65-F5344CB8AC3E}">
        <p14:creationId xmlns:p14="http://schemas.microsoft.com/office/powerpoint/2010/main" val="206274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B1E9-2016-074F-A129-5175A24C3895}"/>
              </a:ext>
            </a:extLst>
          </p:cNvPr>
          <p:cNvSpPr>
            <a:spLocks noGrp="1"/>
          </p:cNvSpPr>
          <p:nvPr>
            <p:ph type="ctrTitle"/>
          </p:nvPr>
        </p:nvSpPr>
        <p:spPr>
          <a:xfrm>
            <a:off x="1286933" y="977048"/>
            <a:ext cx="9618133" cy="2960980"/>
          </a:xfrm>
        </p:spPr>
        <p:txBody>
          <a:bodyPr anchor="b">
            <a:normAutofit/>
          </a:bodyPr>
          <a:lstStyle/>
          <a:p>
            <a:pPr algn="l"/>
            <a:r>
              <a:rPr lang="en-US" sz="6000" dirty="0">
                <a:solidFill>
                  <a:srgbClr val="FFFFFF"/>
                </a:solidFill>
              </a:rPr>
              <a:t>Thank You!</a:t>
            </a:r>
          </a:p>
        </p:txBody>
      </p:sp>
      <p:sp>
        <p:nvSpPr>
          <p:cNvPr id="3" name="Subtitle 2">
            <a:extLst>
              <a:ext uri="{FF2B5EF4-FFF2-40B4-BE49-F238E27FC236}">
                <a16:creationId xmlns:a16="http://schemas.microsoft.com/office/drawing/2014/main" id="{5DA0E8C3-0044-4B4C-868D-3AE0D3C50FAA}"/>
              </a:ext>
            </a:extLst>
          </p:cNvPr>
          <p:cNvSpPr>
            <a:spLocks noGrp="1"/>
          </p:cNvSpPr>
          <p:nvPr>
            <p:ph type="subTitle" idx="1"/>
          </p:nvPr>
        </p:nvSpPr>
        <p:spPr>
          <a:xfrm>
            <a:off x="163287" y="4588328"/>
            <a:ext cx="8082642" cy="2269671"/>
          </a:xfrm>
        </p:spPr>
        <p:txBody>
          <a:bodyPr>
            <a:normAutofit/>
          </a:bodyPr>
          <a:lstStyle/>
          <a:p>
            <a:r>
              <a:rPr lang="en-US"/>
              <a:t>Heather Crawford for the </a:t>
            </a:r>
            <a:r>
              <a:rPr lang="en-US" b="1"/>
              <a:t>LECM Organizing Committee</a:t>
            </a:r>
            <a:r>
              <a:rPr lang="en-US"/>
              <a:t>:</a:t>
            </a:r>
          </a:p>
          <a:p>
            <a:r>
              <a:rPr lang="en-US"/>
              <a:t>Baha Balantekin (U. Wisconsin), Jill Berryman (NSCL/FRIB), Maxime Brodeur (Notre Dame), Paul Fallon (LBNL), Alex Gade (MSU), Krzysztof Rykaczewski (ORNL), Guy Savard (ANL), Hendrik Schatz (JINA), Nick Scielzo (LLNL), Brad Sherrill (NSCL/FRIB), Alan Wuosmaa (U. Conn.), and Sherry Yennello (Texas A&amp;M)</a:t>
            </a:r>
            <a:endParaRPr lang="en-US" dirty="0"/>
          </a:p>
        </p:txBody>
      </p:sp>
    </p:spTree>
    <p:extLst>
      <p:ext uri="{BB962C8B-B14F-4D97-AF65-F5344CB8AC3E}">
        <p14:creationId xmlns:p14="http://schemas.microsoft.com/office/powerpoint/2010/main" val="153555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B1E9-2016-074F-A129-5175A24C3895}"/>
              </a:ext>
            </a:extLst>
          </p:cNvPr>
          <p:cNvSpPr>
            <a:spLocks noGrp="1"/>
          </p:cNvSpPr>
          <p:nvPr>
            <p:ph type="ctrTitle"/>
          </p:nvPr>
        </p:nvSpPr>
        <p:spPr>
          <a:xfrm>
            <a:off x="1286933" y="977048"/>
            <a:ext cx="9618133" cy="2960980"/>
          </a:xfrm>
        </p:spPr>
        <p:txBody>
          <a:bodyPr anchor="b">
            <a:normAutofit/>
          </a:bodyPr>
          <a:lstStyle/>
          <a:p>
            <a:pPr algn="l"/>
            <a:r>
              <a:rPr lang="en-US" sz="6000" dirty="0">
                <a:solidFill>
                  <a:srgbClr val="FFFFFF"/>
                </a:solidFill>
              </a:rPr>
              <a:t>Thank You!</a:t>
            </a:r>
          </a:p>
        </p:txBody>
      </p:sp>
      <p:sp>
        <p:nvSpPr>
          <p:cNvPr id="3" name="Subtitle 2">
            <a:extLst>
              <a:ext uri="{FF2B5EF4-FFF2-40B4-BE49-F238E27FC236}">
                <a16:creationId xmlns:a16="http://schemas.microsoft.com/office/drawing/2014/main" id="{5DA0E8C3-0044-4B4C-868D-3AE0D3C50FAA}"/>
              </a:ext>
            </a:extLst>
          </p:cNvPr>
          <p:cNvSpPr>
            <a:spLocks noGrp="1"/>
          </p:cNvSpPr>
          <p:nvPr>
            <p:ph type="subTitle" idx="1"/>
          </p:nvPr>
        </p:nvSpPr>
        <p:spPr>
          <a:xfrm>
            <a:off x="163287" y="4588328"/>
            <a:ext cx="8082642" cy="2269671"/>
          </a:xfrm>
        </p:spPr>
        <p:txBody>
          <a:bodyPr>
            <a:normAutofit/>
          </a:bodyPr>
          <a:lstStyle/>
          <a:p>
            <a:r>
              <a:rPr lang="en-US" dirty="0"/>
              <a:t>Heather Crawford for the </a:t>
            </a:r>
            <a:r>
              <a:rPr lang="en-US" b="1" dirty="0"/>
              <a:t>LECM Organizing Committee</a:t>
            </a:r>
            <a:r>
              <a:rPr lang="en-US" dirty="0"/>
              <a:t>:</a:t>
            </a:r>
          </a:p>
          <a:p>
            <a:r>
              <a:rPr lang="en-US" dirty="0"/>
              <a:t>Baha </a:t>
            </a:r>
            <a:r>
              <a:rPr lang="en-US" dirty="0" err="1"/>
              <a:t>Balantekin</a:t>
            </a:r>
            <a:r>
              <a:rPr lang="en-US" dirty="0"/>
              <a:t> (U. Wisconsin), </a:t>
            </a:r>
            <a:r>
              <a:rPr lang="en-US" b="1" dirty="0"/>
              <a:t>Jill Berryman (NSCL/FRIB)</a:t>
            </a:r>
            <a:r>
              <a:rPr lang="en-US" dirty="0"/>
              <a:t>, Maxime Brodeur (Notre Dame), Paul Fallon (LBNL), Alex </a:t>
            </a:r>
            <a:r>
              <a:rPr lang="en-US" dirty="0" err="1"/>
              <a:t>Gade</a:t>
            </a:r>
            <a:r>
              <a:rPr lang="en-US" dirty="0"/>
              <a:t> (MSU), Krzysztof </a:t>
            </a:r>
            <a:r>
              <a:rPr lang="en-US" dirty="0" err="1"/>
              <a:t>Rykaczewski</a:t>
            </a:r>
            <a:r>
              <a:rPr lang="en-US" dirty="0"/>
              <a:t> (ORNL), Guy Savard (ANL), Hendrik Schatz (JINA), Nick </a:t>
            </a:r>
            <a:r>
              <a:rPr lang="en-US" dirty="0" err="1"/>
              <a:t>Scielzo</a:t>
            </a:r>
            <a:r>
              <a:rPr lang="en-US" dirty="0"/>
              <a:t> (LLNL), Brad Sherrill (NSCL/FRIB), Alan </a:t>
            </a:r>
            <a:r>
              <a:rPr lang="en-US" dirty="0" err="1"/>
              <a:t>Wuosmaa</a:t>
            </a:r>
            <a:r>
              <a:rPr lang="en-US" dirty="0"/>
              <a:t> (U. Conn.), and Sherry </a:t>
            </a:r>
            <a:r>
              <a:rPr lang="en-US" dirty="0" err="1"/>
              <a:t>Yennello</a:t>
            </a:r>
            <a:r>
              <a:rPr lang="en-US" dirty="0"/>
              <a:t> (Texas A&amp;M)</a:t>
            </a:r>
          </a:p>
        </p:txBody>
      </p:sp>
    </p:spTree>
    <p:extLst>
      <p:ext uri="{BB962C8B-B14F-4D97-AF65-F5344CB8AC3E}">
        <p14:creationId xmlns:p14="http://schemas.microsoft.com/office/powerpoint/2010/main" val="4109117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B1E9-2016-074F-A129-5175A24C3895}"/>
              </a:ext>
            </a:extLst>
          </p:cNvPr>
          <p:cNvSpPr>
            <a:spLocks noGrp="1"/>
          </p:cNvSpPr>
          <p:nvPr>
            <p:ph type="ctrTitle"/>
          </p:nvPr>
        </p:nvSpPr>
        <p:spPr>
          <a:xfrm>
            <a:off x="1286933" y="977048"/>
            <a:ext cx="9618133" cy="2960980"/>
          </a:xfrm>
        </p:spPr>
        <p:txBody>
          <a:bodyPr anchor="b">
            <a:normAutofit/>
          </a:bodyPr>
          <a:lstStyle/>
          <a:p>
            <a:pPr algn="l"/>
            <a:r>
              <a:rPr lang="en-US" sz="6000" dirty="0">
                <a:solidFill>
                  <a:srgbClr val="FFFFFF"/>
                </a:solidFill>
              </a:rPr>
              <a:t>Thank You!</a:t>
            </a:r>
          </a:p>
        </p:txBody>
      </p:sp>
      <p:sp>
        <p:nvSpPr>
          <p:cNvPr id="3" name="Subtitle 2">
            <a:extLst>
              <a:ext uri="{FF2B5EF4-FFF2-40B4-BE49-F238E27FC236}">
                <a16:creationId xmlns:a16="http://schemas.microsoft.com/office/drawing/2014/main" id="{5DA0E8C3-0044-4B4C-868D-3AE0D3C50FAA}"/>
              </a:ext>
            </a:extLst>
          </p:cNvPr>
          <p:cNvSpPr>
            <a:spLocks noGrp="1"/>
          </p:cNvSpPr>
          <p:nvPr>
            <p:ph type="subTitle" idx="1"/>
          </p:nvPr>
        </p:nvSpPr>
        <p:spPr>
          <a:xfrm>
            <a:off x="163287" y="4588328"/>
            <a:ext cx="8082642" cy="2269671"/>
          </a:xfrm>
        </p:spPr>
        <p:txBody>
          <a:bodyPr>
            <a:normAutofit/>
          </a:bodyPr>
          <a:lstStyle/>
          <a:p>
            <a:r>
              <a:rPr lang="en-US" dirty="0"/>
              <a:t>Heather Crawford for the </a:t>
            </a:r>
            <a:r>
              <a:rPr lang="en-US" b="1" dirty="0"/>
              <a:t>LECM Organizing Committee</a:t>
            </a:r>
            <a:r>
              <a:rPr lang="en-US" dirty="0"/>
              <a:t>:</a:t>
            </a:r>
          </a:p>
          <a:p>
            <a:r>
              <a:rPr lang="en-US" dirty="0"/>
              <a:t>Baha </a:t>
            </a:r>
            <a:r>
              <a:rPr lang="en-US" dirty="0" err="1"/>
              <a:t>Balantekin</a:t>
            </a:r>
            <a:r>
              <a:rPr lang="en-US" dirty="0"/>
              <a:t> (U. Wisconsin), </a:t>
            </a:r>
            <a:r>
              <a:rPr lang="en-US" b="1" dirty="0"/>
              <a:t>Jill Berryman (NSCL/FRIB)</a:t>
            </a:r>
            <a:r>
              <a:rPr lang="en-US" dirty="0"/>
              <a:t>, Maxime Brodeur (Notre Dame), Paul Fallon (LBNL), Alex </a:t>
            </a:r>
            <a:r>
              <a:rPr lang="en-US" dirty="0" err="1"/>
              <a:t>Gade</a:t>
            </a:r>
            <a:r>
              <a:rPr lang="en-US" dirty="0"/>
              <a:t> (MSU), Krzysztof </a:t>
            </a:r>
            <a:r>
              <a:rPr lang="en-US" dirty="0" err="1"/>
              <a:t>Rykaczewski</a:t>
            </a:r>
            <a:r>
              <a:rPr lang="en-US" dirty="0"/>
              <a:t> (ORNL), Guy Savard (ANL), Hendrik Schatz (JINA), Nick </a:t>
            </a:r>
            <a:r>
              <a:rPr lang="en-US" dirty="0" err="1"/>
              <a:t>Scielzo</a:t>
            </a:r>
            <a:r>
              <a:rPr lang="en-US" dirty="0"/>
              <a:t> (LLNL), Brad Sherrill (NSCL/FRIB), Alan </a:t>
            </a:r>
            <a:r>
              <a:rPr lang="en-US" dirty="0" err="1"/>
              <a:t>Wuosmaa</a:t>
            </a:r>
            <a:r>
              <a:rPr lang="en-US" dirty="0"/>
              <a:t> (U. Conn.), and Sherry </a:t>
            </a:r>
            <a:r>
              <a:rPr lang="en-US" dirty="0" err="1"/>
              <a:t>Yennello</a:t>
            </a:r>
            <a:r>
              <a:rPr lang="en-US" dirty="0"/>
              <a:t> (Texas A&amp;M)</a:t>
            </a:r>
          </a:p>
        </p:txBody>
      </p:sp>
      <p:sp>
        <p:nvSpPr>
          <p:cNvPr id="4" name="Title 1">
            <a:extLst>
              <a:ext uri="{FF2B5EF4-FFF2-40B4-BE49-F238E27FC236}">
                <a16:creationId xmlns:a16="http://schemas.microsoft.com/office/drawing/2014/main" id="{0B46D578-7DB8-1F43-82D4-0134F17C7454}"/>
              </a:ext>
            </a:extLst>
          </p:cNvPr>
          <p:cNvSpPr txBox="1">
            <a:spLocks/>
          </p:cNvSpPr>
          <p:nvPr/>
        </p:nvSpPr>
        <p:spPr>
          <a:xfrm>
            <a:off x="8458201" y="5218279"/>
            <a:ext cx="3657599" cy="1162171"/>
          </a:xfrm>
          <a:prstGeom prst="rect">
            <a:avLst/>
          </a:prstGeom>
        </p:spPr>
        <p:txBody>
          <a:bodyPr vert="horz" lIns="91440" tIns="45720" rIns="91440" bIns="45720" rtlCol="0" anchor="ctr">
            <a:normAutofit fontScale="92500"/>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algn="ctr"/>
            <a:r>
              <a:rPr lang="en-US" sz="6000" dirty="0">
                <a:solidFill>
                  <a:schemeClr val="accent2"/>
                </a:solidFill>
              </a:rPr>
              <a:t>Safe Travels!</a:t>
            </a:r>
          </a:p>
        </p:txBody>
      </p:sp>
    </p:spTree>
    <p:extLst>
      <p:ext uri="{BB962C8B-B14F-4D97-AF65-F5344CB8AC3E}">
        <p14:creationId xmlns:p14="http://schemas.microsoft.com/office/powerpoint/2010/main" val="10797891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Read-Only]" id="{8BB79269-C919-405F-BB82-6E7227283D28}" vid="{F73E4A6F-8611-45EF-8C36-1B7C2DA1283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1203</TotalTime>
  <Words>2664</Words>
  <Application>Microsoft Macintosh PowerPoint</Application>
  <PresentationFormat>Widescreen</PresentationFormat>
  <Paragraphs>209</Paragraphs>
  <Slides>21</Slides>
  <Notes>2</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21</vt:i4>
      </vt:variant>
    </vt:vector>
  </HeadingPairs>
  <TitlesOfParts>
    <vt:vector size="50" baseType="lpstr">
      <vt:lpstr>Arial Unicode MS</vt:lpstr>
      <vt:lpstr>ヒラギノ角ゴ Pro W3</vt:lpstr>
      <vt:lpstr>Arial</vt:lpstr>
      <vt:lpstr>Arial Black</vt:lpstr>
      <vt:lpstr>Avenir Next</vt:lpstr>
      <vt:lpstr>Avenir Next Demi Bold</vt:lpstr>
      <vt:lpstr>Calibri</vt:lpstr>
      <vt:lpstr>Calibri Light</vt:lpstr>
      <vt:lpstr>Century Gothic</vt:lpstr>
      <vt:lpstr>DejaVu Sans</vt:lpstr>
      <vt:lpstr>Helvetica</vt:lpstr>
      <vt:lpstr>Liberation Mono;Courier New</vt:lpstr>
      <vt:lpstr>Lucida Grande</vt:lpstr>
      <vt:lpstr>Symbol</vt:lpstr>
      <vt:lpstr>Times New Roman</vt:lpstr>
      <vt:lpstr>Tw Cen MT</vt:lpstr>
      <vt:lpstr>Tw Cen MT Condensed</vt:lpstr>
      <vt:lpstr>URW Gothic L</vt:lpstr>
      <vt:lpstr>Wingdings</vt:lpstr>
      <vt:lpstr>Wingdings 3</vt:lpstr>
      <vt:lpstr>Integral</vt:lpstr>
      <vt:lpstr>Office Theme</vt:lpstr>
      <vt:lpstr>ORNL</vt:lpstr>
      <vt:lpstr>1_Office Theme</vt:lpstr>
      <vt:lpstr>Retrospect</vt:lpstr>
      <vt:lpstr>2_Office Theme</vt:lpstr>
      <vt:lpstr>FRIB3</vt:lpstr>
      <vt:lpstr>3_Office Theme</vt:lpstr>
      <vt:lpstr>4_Office Theme</vt:lpstr>
      <vt:lpstr>2018 LEC Meeting - Closeout</vt:lpstr>
      <vt:lpstr>Meeting Overview</vt:lpstr>
      <vt:lpstr>Working GrouPs - I</vt:lpstr>
      <vt:lpstr>Working GrouPs - II</vt:lpstr>
      <vt:lpstr>Working GrouPs - III</vt:lpstr>
      <vt:lpstr>Resolutions</vt:lpstr>
      <vt:lpstr>Thank You!</vt:lpstr>
      <vt:lpstr>Thank You!</vt:lpstr>
      <vt:lpstr>Thank You!</vt:lpstr>
      <vt:lpstr>PowerPoint Presentation</vt:lpstr>
      <vt:lpstr>ISLA – the recoil separator for ReA</vt:lpstr>
      <vt:lpstr>PowerPoint Presentation</vt:lpstr>
      <vt:lpstr>PowerPoint Presentation</vt:lpstr>
      <vt:lpstr>Silicon Arrays Working Group Summary</vt:lpstr>
      <vt:lpstr>PowerPoint Presentation</vt:lpstr>
      <vt:lpstr>High Rigidity Spectrometer (HRS) Working Group</vt:lpstr>
      <vt:lpstr>Neutron Detector Working Group</vt:lpstr>
      <vt:lpstr>Nuclear Data Working Group</vt:lpstr>
      <vt:lpstr>PowerPoint Presentation</vt:lpstr>
      <vt:lpstr>EoS Working group: Discussed recent experimental and theoretical developments in the studies of EOS of asymmetric nuclear matter (symmetry energy) and future plans at FRIB (including FRIB Upgrade)</vt:lpstr>
      <vt:lpstr>2018 LECM High-resolution -ray spectroscopy WG Conveners: M. Allmond, M. P. Carpenter, P. Fallon, A. Gade, M. A. Riley</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LEC Meeting - Closeout</dc:title>
  <dc:creator>Heather Crawford</dc:creator>
  <cp:lastModifiedBy>Heather Crawford</cp:lastModifiedBy>
  <cp:revision>21</cp:revision>
  <dcterms:created xsi:type="dcterms:W3CDTF">2018-08-10T19:34:52Z</dcterms:created>
  <dcterms:modified xsi:type="dcterms:W3CDTF">2018-08-11T15:38:18Z</dcterms:modified>
</cp:coreProperties>
</file>