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  <p:sldMasterId id="2147484008" r:id="rId5"/>
    <p:sldMasterId id="2147484017" r:id="rId6"/>
    <p:sldMasterId id="2147484024" r:id="rId7"/>
  </p:sldMasterIdLst>
  <p:notesMasterIdLst>
    <p:notesMasterId r:id="rId23"/>
  </p:notesMasterIdLst>
  <p:handoutMasterIdLst>
    <p:handoutMasterId r:id="rId24"/>
  </p:handoutMasterIdLst>
  <p:sldIdLst>
    <p:sldId id="605" r:id="rId8"/>
    <p:sldId id="593" r:id="rId9"/>
    <p:sldId id="594" r:id="rId10"/>
    <p:sldId id="604" r:id="rId11"/>
    <p:sldId id="587" r:id="rId12"/>
    <p:sldId id="572" r:id="rId13"/>
    <p:sldId id="597" r:id="rId14"/>
    <p:sldId id="601" r:id="rId15"/>
    <p:sldId id="600" r:id="rId16"/>
    <p:sldId id="586" r:id="rId17"/>
    <p:sldId id="596" r:id="rId18"/>
    <p:sldId id="595" r:id="rId19"/>
    <p:sldId id="603" r:id="rId20"/>
    <p:sldId id="573" r:id="rId21"/>
    <p:sldId id="575" r:id="rId2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64308"/>
    <a:srgbClr val="0F0C8F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2" autoAdjust="0"/>
    <p:restoredTop sz="95353" autoAdjust="0"/>
  </p:normalViewPr>
  <p:slideViewPr>
    <p:cSldViewPr snapToObjects="1">
      <p:cViewPr varScale="1">
        <p:scale>
          <a:sx n="111" d="100"/>
          <a:sy n="111" d="100"/>
        </p:scale>
        <p:origin x="207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3768" y="10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37839" cy="464741"/>
          </a:xfrm>
          <a:prstGeom prst="rect">
            <a:avLst/>
          </a:prstGeom>
        </p:spPr>
        <p:txBody>
          <a:bodyPr vert="horz" wrap="square" lIns="92595" tIns="46297" rIns="92595" bIns="4629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39" cy="464741"/>
          </a:xfrm>
          <a:prstGeom prst="rect">
            <a:avLst/>
          </a:prstGeom>
        </p:spPr>
        <p:txBody>
          <a:bodyPr vert="horz" wrap="square" lIns="92595" tIns="46297" rIns="92595" bIns="4629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595" tIns="46297" rIns="92595" bIns="4629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832"/>
            <a:ext cx="5608320" cy="4182661"/>
          </a:xfrm>
          <a:prstGeom prst="rect">
            <a:avLst/>
          </a:prstGeom>
        </p:spPr>
        <p:txBody>
          <a:bodyPr vert="horz" wrap="square" lIns="92595" tIns="46297" rIns="92595" bIns="4629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30063"/>
            <a:ext cx="3037839" cy="464740"/>
          </a:xfrm>
          <a:prstGeom prst="rect">
            <a:avLst/>
          </a:prstGeom>
        </p:spPr>
        <p:txBody>
          <a:bodyPr vert="horz" wrap="square" lIns="92595" tIns="46297" rIns="92595" bIns="4629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30063"/>
            <a:ext cx="3037839" cy="464740"/>
          </a:xfrm>
          <a:prstGeom prst="rect">
            <a:avLst/>
          </a:prstGeom>
        </p:spPr>
        <p:txBody>
          <a:bodyPr vert="horz" wrap="square" lIns="92595" tIns="46297" rIns="92595" bIns="4629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1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3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FRIB_ppt_top.jpg">
            <a:extLst>
              <a:ext uri="{FF2B5EF4-FFF2-40B4-BE49-F238E27FC236}">
                <a16:creationId xmlns:a16="http://schemas.microsoft.com/office/drawing/2014/main" xmlns="" id="{0A850876-E931-8C45-B150-0AAB9B32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70601"/>
            <a:ext cx="9144000" cy="8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FRIB_ppt_top.jpg">
            <a:extLst>
              <a:ext uri="{FF2B5EF4-FFF2-40B4-BE49-F238E27FC236}">
                <a16:creationId xmlns:a16="http://schemas.microsoft.com/office/drawing/2014/main" xmlns="" id="{E80010CD-7A6D-5544-AE60-5B652F49A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0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8" y="1320107"/>
            <a:ext cx="7864929" cy="3185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49" tIns="34275" rIns="68549" bIns="34275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346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49" tIns="34275" rIns="68549" bIns="34275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31" y="108200"/>
            <a:ext cx="8273143" cy="42450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11" y="1168701"/>
            <a:ext cx="8227786" cy="49019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5pPr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876801" y="6493373"/>
            <a:ext cx="3483429" cy="364628"/>
          </a:xfrm>
        </p:spPr>
        <p:txBody>
          <a:bodyPr/>
          <a:lstStyle>
            <a:lvl1pPr>
              <a:defRPr sz="1050"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360229" y="6493373"/>
            <a:ext cx="638628" cy="364628"/>
          </a:xfrm>
        </p:spPr>
        <p:txBody>
          <a:bodyPr/>
          <a:lstStyle>
            <a:lvl1pPr algn="ctr">
              <a:defRPr sz="1050"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4D8D715-36E8-364F-9690-22A37140E9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172200"/>
            <a:ext cx="403412" cy="685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0F2DA1C-9AF8-EB45-88A6-0F04642E80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86" y="6172201"/>
            <a:ext cx="413964" cy="6899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62EA281-EC98-BC4C-ACE7-074DBC035BA5}"/>
              </a:ext>
            </a:extLst>
          </p:cNvPr>
          <p:cNvSpPr txBox="1"/>
          <p:nvPr userDrawn="1"/>
        </p:nvSpPr>
        <p:spPr>
          <a:xfrm>
            <a:off x="1151059" y="6070600"/>
            <a:ext cx="19912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National Science Foundation</a:t>
            </a:r>
          </a:p>
          <a:p>
            <a:r>
              <a:rPr lang="en-US" sz="1100" dirty="0"/>
              <a:t>DOE Office of Science</a:t>
            </a:r>
          </a:p>
          <a:p>
            <a:r>
              <a:rPr lang="en-US" sz="1100" dirty="0"/>
              <a:t>Michigan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57686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15050" y="6630988"/>
            <a:ext cx="2895600" cy="150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20738" eaLnBrk="0" hangingPunct="0">
              <a:lnSpc>
                <a:spcPct val="90000"/>
              </a:lnSpc>
              <a:defRPr/>
            </a:pPr>
            <a:r>
              <a:rPr lang="en-US" sz="1100">
                <a:solidFill>
                  <a:srgbClr val="064308"/>
                </a:solidFill>
                <a:latin typeface="Helvetica" pitchFamily="34" charset="0"/>
                <a:ea typeface="ヒラギノ角ゴ Pro W3" pitchFamily="-65" charset="-128"/>
                <a:cs typeface="Arial" pitchFamily="34" charset="0"/>
              </a:rPr>
              <a:t> Slid </a:t>
            </a:r>
            <a:fld id="{7D60602E-28C7-4566-905C-AAAEDB698862}" type="slidenum">
              <a:rPr lang="en-US" sz="1100">
                <a:solidFill>
                  <a:srgbClr val="064308"/>
                </a:solidFill>
                <a:latin typeface="Helvetica" pitchFamily="34" charset="0"/>
                <a:ea typeface="ヒラギノ角ゴ Pro W3" pitchFamily="-65" charset="-128"/>
                <a:cs typeface="Arial" pitchFamily="34" charset="0"/>
              </a:rPr>
              <a:pPr algn="r" defTabSz="820738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>
              <a:solidFill>
                <a:srgbClr val="064308"/>
              </a:solidFill>
              <a:latin typeface="Helvetica" pitchFamily="34" charset="0"/>
              <a:ea typeface="ヒラギノ角ゴ Pro W3" pitchFamily="-65" charset="-128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2800">
              <a:solidFill>
                <a:srgbClr val="B81414"/>
              </a:solidFill>
              <a:latin typeface="Helvetica" pitchFamily="34" charset="0"/>
              <a:ea typeface="ヒラギノ角ゴ Pro W3" pitchFamily="-65" charset="-128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4800" y="30099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ea typeface="ヒラギノ角ゴ Pro W3" pitchFamily="-65" charset="-128"/>
              <a:cs typeface="Arial" pitchFamily="34" charset="0"/>
            </a:endParaRPr>
          </a:p>
        </p:txBody>
      </p:sp>
      <p:pic>
        <p:nvPicPr>
          <p:cNvPr id="7" name="Picture 6" descr="FRIB_pptbkgB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-9525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32"/>
          <p:cNvSpPr txBox="1">
            <a:spLocks noChangeArrowheads="1"/>
          </p:cNvSpPr>
          <p:nvPr userDrawn="1"/>
        </p:nvSpPr>
        <p:spPr bwMode="auto">
          <a:xfrm>
            <a:off x="6115050" y="6562725"/>
            <a:ext cx="2800350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820738" eaLnBrk="0" hangingPunct="0">
              <a:lnSpc>
                <a:spcPct val="90000"/>
              </a:lnSpc>
              <a:defRPr/>
            </a:pPr>
            <a:r>
              <a:rPr lang="en-US" sz="1000" dirty="0">
                <a:solidFill>
                  <a:srgbClr val="064308"/>
                </a:solidFill>
                <a:latin typeface="Arial" pitchFamily="34" charset="0"/>
                <a:ea typeface="ヒラギノ角ゴ Pro W3" pitchFamily="-65" charset="-128"/>
              </a:rPr>
              <a:t>Brad Sherrill, APS</a:t>
            </a:r>
            <a:r>
              <a:rPr lang="en-US" sz="1000" baseline="0" dirty="0">
                <a:solidFill>
                  <a:srgbClr val="064308"/>
                </a:solidFill>
                <a:latin typeface="Arial" pitchFamily="34" charset="0"/>
                <a:ea typeface="ヒラギノ角ゴ Pro W3" pitchFamily="-65" charset="-128"/>
              </a:rPr>
              <a:t> April Meeting 2009</a:t>
            </a:r>
            <a:r>
              <a:rPr lang="en-US" sz="1000" dirty="0">
                <a:solidFill>
                  <a:srgbClr val="064308"/>
                </a:solidFill>
                <a:latin typeface="Arial" pitchFamily="34" charset="0"/>
                <a:ea typeface="ヒラギノ角ゴ Pro W3" pitchFamily="-65" charset="-128"/>
              </a:rPr>
              <a:t>, Slide </a:t>
            </a:r>
            <a:fld id="{DDC3408B-1D85-4409-9E11-0827D16A72D9}" type="slidenum">
              <a:rPr lang="en-US" sz="1000">
                <a:solidFill>
                  <a:srgbClr val="064308"/>
                </a:solidFill>
                <a:latin typeface="Arial" pitchFamily="34" charset="0"/>
                <a:ea typeface="ヒラギノ角ゴ Pro W3" pitchFamily="-65" charset="-128"/>
              </a:rPr>
              <a:pPr algn="r" defTabSz="820738" eaLnBrk="0" hangingPunct="0">
                <a:lnSpc>
                  <a:spcPct val="90000"/>
                </a:lnSpc>
                <a:defRPr/>
              </a:pPr>
              <a:t>‹#›</a:t>
            </a:fld>
            <a:endParaRPr lang="en-US" sz="1000" dirty="0">
              <a:solidFill>
                <a:srgbClr val="064308"/>
              </a:solidFill>
              <a:latin typeface="Arial" pitchFamily="34" charset="0"/>
              <a:ea typeface="ヒラギノ角ゴ Pro W3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126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FRIB 400 MeV/u Workshop August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FA49-870E-4519-B597-D503114AC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24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dirty="0">
                <a:solidFill>
                  <a:prstClr val="black"/>
                </a:solidFill>
              </a:rPr>
              <a:t>This material is based upon work supported by the U.S. Department of Energy Office of Science under Cooperative Agreement DE-SC0000661, the State of Michigan and Michigan </a:t>
            </a:r>
          </a:p>
          <a:p>
            <a:pPr algn="ctr"/>
            <a:r>
              <a:rPr lang="en-US" sz="850" dirty="0">
                <a:solidFill>
                  <a:prstClr val="black"/>
                </a:solidFill>
              </a:rPr>
              <a:t>  State University. 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0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2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02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80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2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47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7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01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6" y="1320107"/>
            <a:ext cx="7864929" cy="481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88" tIns="45294" rIns="90588" bIns="45294">
            <a:spAutoFit/>
          </a:bodyPr>
          <a:lstStyle/>
          <a:p>
            <a:pPr defTabSz="857250" eaLnBrk="0" hangingPunct="0">
              <a:lnSpc>
                <a:spcPct val="90000"/>
              </a:lnSpc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4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88" tIns="45294" rIns="90588" bIns="45294">
            <a:spAutoFit/>
          </a:bodyPr>
          <a:lstStyle/>
          <a:p>
            <a:pPr defTabSz="857250">
              <a:defRPr/>
            </a:pPr>
            <a:endParaRPr lang="en-US" sz="2813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4826"/>
            <a:ext cx="7772400" cy="4863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52937" indent="0" algn="ctr">
              <a:buNone/>
              <a:defRPr/>
            </a:lvl2pPr>
            <a:lvl3pPr marL="905876" indent="0" algn="ctr">
              <a:buNone/>
              <a:defRPr/>
            </a:lvl3pPr>
            <a:lvl4pPr marL="1358812" indent="0" algn="ctr">
              <a:buNone/>
              <a:defRPr/>
            </a:lvl4pPr>
            <a:lvl5pPr marL="1811752" indent="0" algn="ctr">
              <a:buNone/>
              <a:defRPr/>
            </a:lvl5pPr>
            <a:lvl6pPr marL="2264691" indent="0" algn="ctr">
              <a:buNone/>
              <a:defRPr/>
            </a:lvl6pPr>
            <a:lvl7pPr marL="2717630" indent="0" algn="ctr">
              <a:buNone/>
              <a:defRPr/>
            </a:lvl7pPr>
            <a:lvl8pPr marL="3170567" indent="0" algn="ctr">
              <a:buNone/>
              <a:defRPr/>
            </a:lvl8pPr>
            <a:lvl9pPr marL="362350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025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6" y="1320107"/>
            <a:ext cx="7864929" cy="481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88" tIns="45294" rIns="90588" bIns="45294">
            <a:spAutoFit/>
          </a:bodyPr>
          <a:lstStyle/>
          <a:p>
            <a:pPr defTabSz="857250" eaLnBrk="0" hangingPunct="0">
              <a:lnSpc>
                <a:spcPct val="90000"/>
              </a:lnSpc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4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88" tIns="45294" rIns="90588" bIns="45294">
            <a:spAutoFit/>
          </a:bodyPr>
          <a:lstStyle/>
          <a:p>
            <a:pPr defTabSz="857250">
              <a:defRPr/>
            </a:pPr>
            <a:endParaRPr lang="en-US" sz="2813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11" y="1067100"/>
            <a:ext cx="8227786" cy="5027414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5pPr>
              <a:defRPr sz="11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028596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12025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88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6" y="1320107"/>
            <a:ext cx="7864929" cy="481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88" tIns="45294" rIns="90588" bIns="45294">
            <a:spAutoFit/>
          </a:bodyPr>
          <a:lstStyle/>
          <a:p>
            <a:pPr defTabSz="857250" eaLnBrk="0" hangingPunct="0">
              <a:lnSpc>
                <a:spcPct val="90000"/>
              </a:lnSpc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4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88" tIns="45294" rIns="90588" bIns="45294">
            <a:spAutoFit/>
          </a:bodyPr>
          <a:lstStyle/>
          <a:p>
            <a:pPr defTabSz="857250">
              <a:defRPr/>
            </a:pPr>
            <a:endParaRPr lang="en-US" sz="2813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8111" y="1067100"/>
            <a:ext cx="8227786" cy="5027414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10116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84596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85" y="6143625"/>
            <a:ext cx="653144" cy="6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13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6" y="1320107"/>
            <a:ext cx="7864929" cy="481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88" tIns="45294" rIns="90588" bIns="45294">
            <a:spAutoFit/>
          </a:bodyPr>
          <a:lstStyle/>
          <a:p>
            <a:pPr defTabSz="857250" eaLnBrk="0" hangingPunct="0">
              <a:lnSpc>
                <a:spcPct val="90000"/>
              </a:lnSpc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4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88" tIns="45294" rIns="90588" bIns="45294">
            <a:spAutoFit/>
          </a:bodyPr>
          <a:lstStyle/>
          <a:p>
            <a:pPr defTabSz="857250">
              <a:defRPr/>
            </a:pPr>
            <a:endParaRPr lang="en-US" sz="2813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10116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84596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429" y="6094514"/>
            <a:ext cx="733241" cy="7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2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6" y="1320106"/>
            <a:ext cx="7864929" cy="4810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04" tIns="45302" rIns="90604" bIns="45302">
            <a:spAutoFit/>
          </a:bodyPr>
          <a:lstStyle/>
          <a:p>
            <a:pPr defTabSz="857250" eaLnBrk="0" hangingPunct="0">
              <a:lnSpc>
                <a:spcPct val="90000"/>
              </a:lnSpc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43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604" tIns="45302" rIns="90604" bIns="45302">
            <a:spAutoFit/>
          </a:bodyPr>
          <a:lstStyle/>
          <a:p>
            <a:pPr defTabSz="857250">
              <a:defRPr/>
            </a:pPr>
            <a:endParaRPr lang="en-US" sz="2813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09" y="1067100"/>
            <a:ext cx="8227786" cy="5027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49063" y="6493371"/>
            <a:ext cx="422366" cy="357188"/>
          </a:xfrm>
          <a:prstGeom prst="rect">
            <a:avLst/>
          </a:prstGeom>
        </p:spPr>
        <p:txBody>
          <a:bodyPr lIns="91432" tIns="45716" rIns="91432" bIns="45716" anchor="b"/>
          <a:lstStyle>
            <a:lvl1pPr algn="ctr">
              <a:defRPr sz="1125"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496137" y="6493372"/>
            <a:ext cx="4152926" cy="364628"/>
          </a:xfrm>
          <a:prstGeom prst="rect">
            <a:avLst/>
          </a:prstGeom>
        </p:spPr>
        <p:txBody>
          <a:bodyPr lIns="0" tIns="45691" rIns="0" bIns="45691" anchor="b"/>
          <a:lstStyle>
            <a:lvl1pPr algn="r" eaLnBrk="0" hangingPunct="0">
              <a:lnSpc>
                <a:spcPct val="90000"/>
              </a:lnSpc>
              <a:defRPr sz="1125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19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6611939"/>
            <a:ext cx="9144000" cy="2437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57250">
              <a:defRPr/>
            </a:pPr>
            <a:r>
              <a:rPr lang="en-US" altLang="en-US" sz="984" dirty="0">
                <a:solidFill>
                  <a:srgbClr val="000000"/>
                </a:solidFill>
                <a:ea typeface="ヒラギノ角ゴ Pro W3" pitchFamily="-111" charset="-128"/>
                <a:cs typeface="Arial" panose="020B0604020202020204" pitchFamily="34" charset="0"/>
              </a:rPr>
              <a:t>                                                                                     	  </a:t>
            </a:r>
            <a:fld id="{6AFBE04C-F98C-4228-811E-20C77F1FF2BC}" type="slidenum">
              <a:rPr lang="en-US" altLang="en-US" sz="984" smtClean="0">
                <a:solidFill>
                  <a:srgbClr val="000000"/>
                </a:solidFill>
                <a:ea typeface="ヒラギノ角ゴ Pro W3" pitchFamily="-111" charset="-128"/>
                <a:cs typeface="Arial" panose="020B0604020202020204" pitchFamily="34" charset="0"/>
              </a:rPr>
              <a:pPr defTabSz="857250">
                <a:defRPr/>
              </a:pPr>
              <a:t>‹#›</a:t>
            </a:fld>
            <a:endParaRPr lang="en-US" altLang="en-US" sz="984" dirty="0">
              <a:solidFill>
                <a:srgbClr val="000000"/>
              </a:solidFill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http://www.nscl.msu.edu/%7Ebrown/home/nscl_logo_nbg150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6400801"/>
            <a:ext cx="3143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9750" y="6519864"/>
            <a:ext cx="1871663" cy="33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57250">
              <a:defRPr/>
            </a:pPr>
            <a:r>
              <a:rPr lang="en-US" altLang="en-US" sz="788">
                <a:solidFill>
                  <a:srgbClr val="000000"/>
                </a:solidFill>
                <a:ea typeface="ヒラギノ角ゴ Pro W3" pitchFamily="-111" charset="-128"/>
                <a:cs typeface="+mn-cs"/>
              </a:rPr>
              <a:t>Michigan State University</a:t>
            </a:r>
          </a:p>
          <a:p>
            <a:pPr defTabSz="857250">
              <a:defRPr/>
            </a:pPr>
            <a:r>
              <a:rPr lang="en-US" altLang="en-US" sz="788">
                <a:solidFill>
                  <a:srgbClr val="000000"/>
                </a:solidFill>
                <a:ea typeface="ヒラギノ角ゴ Pro W3" pitchFamily="-111" charset="-128"/>
                <a:cs typeface="+mn-cs"/>
              </a:rPr>
              <a:t>National Science Foundation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567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545426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6" y="1320107"/>
            <a:ext cx="7864929" cy="481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88" tIns="45294" rIns="90588" bIns="45294">
            <a:spAutoFit/>
          </a:bodyPr>
          <a:lstStyle/>
          <a:p>
            <a:pPr defTabSz="857250" eaLnBrk="0" hangingPunct="0">
              <a:lnSpc>
                <a:spcPct val="90000"/>
              </a:lnSpc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4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88" tIns="45294" rIns="90588" bIns="45294">
            <a:spAutoFit/>
          </a:bodyPr>
          <a:lstStyle/>
          <a:p>
            <a:pPr defTabSz="857250">
              <a:defRPr/>
            </a:pPr>
            <a:endParaRPr lang="en-US" sz="2813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4826"/>
            <a:ext cx="7772400" cy="4863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52937" indent="0" algn="ctr">
              <a:buNone/>
              <a:defRPr/>
            </a:lvl2pPr>
            <a:lvl3pPr marL="905876" indent="0" algn="ctr">
              <a:buNone/>
              <a:defRPr/>
            </a:lvl3pPr>
            <a:lvl4pPr marL="1358812" indent="0" algn="ctr">
              <a:buNone/>
              <a:defRPr/>
            </a:lvl4pPr>
            <a:lvl5pPr marL="1811752" indent="0" algn="ctr">
              <a:buNone/>
              <a:defRPr/>
            </a:lvl5pPr>
            <a:lvl6pPr marL="2264691" indent="0" algn="ctr">
              <a:buNone/>
              <a:defRPr/>
            </a:lvl6pPr>
            <a:lvl7pPr marL="2717630" indent="0" algn="ctr">
              <a:buNone/>
              <a:defRPr/>
            </a:lvl7pPr>
            <a:lvl8pPr marL="3170567" indent="0" algn="ctr">
              <a:buNone/>
              <a:defRPr/>
            </a:lvl8pPr>
            <a:lvl9pPr marL="362350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9465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6" y="1320107"/>
            <a:ext cx="7864929" cy="481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88" tIns="45294" rIns="90588" bIns="45294">
            <a:spAutoFit/>
          </a:bodyPr>
          <a:lstStyle/>
          <a:p>
            <a:pPr defTabSz="857250" eaLnBrk="0" hangingPunct="0">
              <a:lnSpc>
                <a:spcPct val="90000"/>
              </a:lnSpc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4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88" tIns="45294" rIns="90588" bIns="45294">
            <a:spAutoFit/>
          </a:bodyPr>
          <a:lstStyle/>
          <a:p>
            <a:pPr defTabSz="857250">
              <a:defRPr/>
            </a:pPr>
            <a:endParaRPr lang="en-US" sz="2813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8111" y="1067100"/>
            <a:ext cx="8227786" cy="5027414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  <a:lvl5pPr>
              <a:defRPr sz="11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028596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12025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8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669776" y="1320107"/>
            <a:ext cx="7864929" cy="481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88" tIns="45294" rIns="90588" bIns="45294">
            <a:spAutoFit/>
          </a:bodyPr>
          <a:lstStyle/>
          <a:p>
            <a:pPr defTabSz="857250" eaLnBrk="0" hangingPunct="0">
              <a:lnSpc>
                <a:spcPct val="90000"/>
              </a:lnSpc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115405" y="3009305"/>
            <a:ext cx="9144000" cy="524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88" tIns="45294" rIns="90588" bIns="45294">
            <a:spAutoFit/>
          </a:bodyPr>
          <a:lstStyle/>
          <a:p>
            <a:pPr defTabSz="857250">
              <a:defRPr/>
            </a:pPr>
            <a:endParaRPr lang="en-US" sz="2813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8111" y="1067100"/>
            <a:ext cx="8227786" cy="5027414"/>
          </a:xfrm>
        </p:spPr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10116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584596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285" y="6143625"/>
            <a:ext cx="653144" cy="6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0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6" y="1320107"/>
            <a:ext cx="7864929" cy="4810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88" tIns="45294" rIns="90588" bIns="45294">
            <a:spAutoFit/>
          </a:bodyPr>
          <a:lstStyle/>
          <a:p>
            <a:pPr defTabSz="857250" eaLnBrk="0" hangingPunct="0">
              <a:lnSpc>
                <a:spcPct val="90000"/>
              </a:lnSpc>
              <a:defRPr/>
            </a:pPr>
            <a:endParaRPr lang="en-US" sz="2813">
              <a:solidFill>
                <a:srgbClr val="B81414"/>
              </a:solidFill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524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588" tIns="45294" rIns="90588" bIns="45294">
            <a:spAutoFit/>
          </a:bodyPr>
          <a:lstStyle/>
          <a:p>
            <a:pPr defTabSz="857250">
              <a:defRPr/>
            </a:pPr>
            <a:endParaRPr lang="en-US" sz="2813">
              <a:solidFill>
                <a:srgbClr val="B81414"/>
              </a:solidFill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6202"/>
            <a:ext cx="8273143" cy="4885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75"/>
            </a:lvl1pPr>
            <a:lvl2pPr>
              <a:defRPr sz="1688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101167" y="6493372"/>
            <a:ext cx="3483429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84596" y="6493372"/>
            <a:ext cx="486832" cy="364628"/>
          </a:xfrm>
        </p:spPr>
        <p:txBody>
          <a:bodyPr/>
          <a:lstStyle>
            <a:lvl1pPr>
              <a:defRPr>
                <a:solidFill>
                  <a:srgbClr val="064308"/>
                </a:solidFill>
                <a:latin typeface="Arial"/>
                <a:cs typeface="Arial"/>
              </a:defRPr>
            </a:lvl1pPr>
          </a:lstStyle>
          <a:p>
            <a:fld id="{77F249DA-B195-584A-B0D3-F692FF4035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1429" y="6094514"/>
            <a:ext cx="733241" cy="7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66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6611939"/>
            <a:ext cx="9144000" cy="2437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57250">
              <a:defRPr/>
            </a:pPr>
            <a:r>
              <a:rPr lang="en-US" altLang="en-US" sz="984" dirty="0">
                <a:solidFill>
                  <a:srgbClr val="000000"/>
                </a:solidFill>
                <a:ea typeface="ヒラギノ角ゴ Pro W3" pitchFamily="-111" charset="-128"/>
                <a:cs typeface="Arial" panose="020B0604020202020204" pitchFamily="34" charset="0"/>
              </a:rPr>
              <a:t>                                                                                     	  </a:t>
            </a:r>
            <a:fld id="{6AFBE04C-F98C-4228-811E-20C77F1FF2BC}" type="slidenum">
              <a:rPr lang="en-US" altLang="en-US" sz="984" smtClean="0">
                <a:solidFill>
                  <a:srgbClr val="000000"/>
                </a:solidFill>
                <a:ea typeface="ヒラギノ角ゴ Pro W3" pitchFamily="-111" charset="-128"/>
                <a:cs typeface="Arial" panose="020B0604020202020204" pitchFamily="34" charset="0"/>
              </a:rPr>
              <a:pPr defTabSz="857250">
                <a:defRPr/>
              </a:pPr>
              <a:t>‹#›</a:t>
            </a:fld>
            <a:endParaRPr lang="en-US" altLang="en-US" sz="984" dirty="0">
              <a:solidFill>
                <a:srgbClr val="000000"/>
              </a:solidFill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http://www.nscl.msu.edu/%7Ebrown/home/nscl_logo_nbg150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6400801"/>
            <a:ext cx="3143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9750" y="6519864"/>
            <a:ext cx="1871663" cy="33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57250">
              <a:defRPr/>
            </a:pPr>
            <a:r>
              <a:rPr lang="en-US" altLang="en-US" sz="788">
                <a:solidFill>
                  <a:srgbClr val="000000"/>
                </a:solidFill>
                <a:ea typeface="ヒラギノ角ゴ Pro W3" pitchFamily="-111" charset="-128"/>
                <a:cs typeface="+mn-cs"/>
              </a:rPr>
              <a:t>Michigan State University</a:t>
            </a:r>
          </a:p>
          <a:p>
            <a:pPr defTabSz="857250">
              <a:defRPr/>
            </a:pPr>
            <a:r>
              <a:rPr lang="en-US" altLang="en-US" sz="788">
                <a:solidFill>
                  <a:srgbClr val="000000"/>
                </a:solidFill>
                <a:ea typeface="ヒラギノ角ゴ Pro W3" pitchFamily="-111" charset="-128"/>
                <a:cs typeface="+mn-cs"/>
              </a:rPr>
              <a:t>National Science Foundation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567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962992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140680" y="6493372"/>
            <a:ext cx="4241321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82000" y="6493372"/>
            <a:ext cx="762000" cy="3646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4031" r:id="rId9"/>
    <p:sldLayoutId id="2147484032" r:id="rId10"/>
    <p:sldLayoutId id="2147484033" r:id="rId11"/>
    <p:sldLayoutId id="2147484034" r:id="rId12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2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6072" y="75904"/>
            <a:ext cx="6331857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83" tIns="23714" rIns="59283" bIns="2371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109" y="1067100"/>
            <a:ext cx="8227786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717143" y="6356450"/>
            <a:ext cx="3483429" cy="364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7250"/>
            <a:r>
              <a:rPr lang="en-US">
                <a:solidFill>
                  <a:srgbClr val="000000">
                    <a:tint val="75000"/>
                  </a:srgbClr>
                </a:solidFill>
                <a:latin typeface="Helvetica" pitchFamily="34" charset="0"/>
                <a:ea typeface="ヒラギノ角ゴ Pro W3" pitchFamily="-111" charset="-128"/>
                <a:cs typeface="+mn-cs"/>
              </a:rPr>
              <a:t>FRIB 400 MeV/u Workshop August 2018</a:t>
            </a:r>
            <a:endParaRPr lang="en-US" dirty="0">
              <a:solidFill>
                <a:srgbClr val="000000">
                  <a:tint val="75000"/>
                </a:srgbClr>
              </a:solidFill>
              <a:latin typeface="Helvetica" pitchFamily="34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00572" y="6356450"/>
            <a:ext cx="486832" cy="364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7250"/>
            <a:fld id="{77F249DA-B195-584A-B0D3-F692FF403508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Helvetica" pitchFamily="34" charset="0"/>
                <a:ea typeface="ヒラギノ角ゴ Pro W3" pitchFamily="-111" charset="-128"/>
                <a:cs typeface="+mn-cs"/>
              </a:rPr>
              <a:pPr defTabSz="857250"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Helvetica" pitchFamily="34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71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</p:sldLayoutIdLst>
  <p:hf hdr="0" dt="0"/>
  <p:txStyles>
    <p:titleStyle>
      <a:lvl1pPr algn="ctr" defTabSz="79913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79913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79913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79913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79913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2978" algn="ctr" defTabSz="8005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05957" algn="ctr" defTabSz="8005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58933" algn="ctr" defTabSz="8005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11914" algn="ctr" defTabSz="8005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68161" indent="-168161" algn="l" defTabSz="799136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1969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450909" indent="-168161" algn="l" defTabSz="799136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594">
          <a:solidFill>
            <a:schemeClr val="tx1"/>
          </a:solidFill>
          <a:latin typeface="Arial" charset="0"/>
          <a:ea typeface="ＭＳ Ｐゴシック" charset="-128"/>
          <a:cs typeface="+mn-cs"/>
        </a:defRPr>
      </a:lvl2pPr>
      <a:lvl3pPr marL="733658" indent="-168161" algn="l" defTabSz="799136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594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244093" indent="-224711" algn="l" defTabSz="799136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4pPr>
      <a:lvl5pPr marL="1748575" indent="-147326" algn="l" defTabSz="799136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5pPr>
      <a:lvl6pPr marL="2203551" indent="-149421" algn="l" defTabSz="8005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6pPr>
      <a:lvl7pPr marL="2656531" indent="-149421" algn="l" defTabSz="8005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7pPr>
      <a:lvl8pPr marL="3109510" indent="-149421" algn="l" defTabSz="8005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8pPr>
      <a:lvl9pPr marL="3562487" indent="-149421" algn="l" defTabSz="8005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1pPr>
      <a:lvl2pPr marL="452978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2pPr>
      <a:lvl3pPr marL="905957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3pPr>
      <a:lvl4pPr marL="1358933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811914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264892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717872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170849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623827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6072" y="75904"/>
            <a:ext cx="6331857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83" tIns="23714" rIns="59283" bIns="2371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109" y="1067100"/>
            <a:ext cx="8227786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717143" y="6356450"/>
            <a:ext cx="3483429" cy="364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7250"/>
            <a:r>
              <a:rPr lang="en-US">
                <a:solidFill>
                  <a:srgbClr val="000000">
                    <a:tint val="75000"/>
                  </a:srgbClr>
                </a:solidFill>
                <a:latin typeface="Helvetica" pitchFamily="34" charset="0"/>
                <a:ea typeface="ヒラギノ角ゴ Pro W3" pitchFamily="-111" charset="-128"/>
                <a:cs typeface="+mn-cs"/>
              </a:rPr>
              <a:t>FRIB 400 MeV/u Workshop August 2018</a:t>
            </a:r>
            <a:endParaRPr lang="en-US" dirty="0">
              <a:solidFill>
                <a:srgbClr val="000000">
                  <a:tint val="75000"/>
                </a:srgbClr>
              </a:solidFill>
              <a:latin typeface="Helvetica" pitchFamily="34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00572" y="6356450"/>
            <a:ext cx="486832" cy="364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7250"/>
            <a:fld id="{77F249DA-B195-584A-B0D3-F692FF403508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Helvetica" pitchFamily="34" charset="0"/>
                <a:ea typeface="ヒラギノ角ゴ Pro W3" pitchFamily="-111" charset="-128"/>
                <a:cs typeface="+mn-cs"/>
              </a:rPr>
              <a:pPr defTabSz="857250"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Helvetica" pitchFamily="34" charset="0"/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27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30" r:id="rId5"/>
  </p:sldLayoutIdLst>
  <p:hf hdr="0" dt="0"/>
  <p:txStyles>
    <p:titleStyle>
      <a:lvl1pPr algn="ctr" defTabSz="79913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79913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79913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79913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79913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2978" algn="ctr" defTabSz="8005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05957" algn="ctr" defTabSz="8005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58933" algn="ctr" defTabSz="8005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11914" algn="ctr" defTabSz="8005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188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68161" indent="-168161" algn="l" defTabSz="799136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1969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450909" indent="-168161" algn="l" defTabSz="799136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594">
          <a:solidFill>
            <a:schemeClr val="tx1"/>
          </a:solidFill>
          <a:latin typeface="Arial" charset="0"/>
          <a:ea typeface="ＭＳ Ｐゴシック" charset="-128"/>
          <a:cs typeface="+mn-cs"/>
        </a:defRPr>
      </a:lvl2pPr>
      <a:lvl3pPr marL="733658" indent="-168161" algn="l" defTabSz="799136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594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244093" indent="-224711" algn="l" defTabSz="799136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4pPr>
      <a:lvl5pPr marL="1748575" indent="-147326" algn="l" defTabSz="799136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ヒラギノ角ゴ Pro W3" pitchFamily="-111" charset="-128"/>
          <a:cs typeface="+mn-cs"/>
        </a:defRPr>
      </a:lvl5pPr>
      <a:lvl6pPr marL="2203551" indent="-149421" algn="l" defTabSz="8005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6pPr>
      <a:lvl7pPr marL="2656531" indent="-149421" algn="l" defTabSz="8005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7pPr>
      <a:lvl8pPr marL="3109510" indent="-149421" algn="l" defTabSz="8005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8pPr>
      <a:lvl9pPr marL="3562487" indent="-149421" algn="l" defTabSz="8005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13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1pPr>
      <a:lvl2pPr marL="452978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2pPr>
      <a:lvl3pPr marL="905957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3pPr>
      <a:lvl4pPr marL="1358933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811914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264892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717872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170849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623827" algn="l" defTabSz="905957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Briefing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9777"/>
            <a:ext cx="7543800" cy="493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64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Content Placeholder 6"/>
          <p:cNvSpPr>
            <a:spLocks noGrp="1"/>
          </p:cNvSpPr>
          <p:nvPr>
            <p:ph idx="1"/>
          </p:nvPr>
        </p:nvSpPr>
        <p:spPr>
          <a:xfrm>
            <a:off x="76200" y="1067100"/>
            <a:ext cx="8686800" cy="5027414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Scientific rationale for an upgrade of the FRIB energy:</a:t>
            </a:r>
          </a:p>
          <a:p>
            <a:pPr lvl="1">
              <a:spcBef>
                <a:spcPts val="400"/>
              </a:spcBef>
            </a:pPr>
            <a:r>
              <a:rPr lang="en-US" altLang="en-US" dirty="0">
                <a:latin typeface="Arial" panose="020B0604020202020204" pitchFamily="34" charset="0"/>
              </a:rPr>
              <a:t>Extends the reach of FRIB along the drip lines. Extremely neutron- or proton-rich nuclei provide sensitive tests of nuclear models. Nuclei with skins of 0.7 </a:t>
            </a:r>
            <a:r>
              <a:rPr lang="en-US" altLang="en-US" dirty="0" err="1">
                <a:latin typeface="Arial" panose="020B0604020202020204" pitchFamily="34" charset="0"/>
              </a:rPr>
              <a:t>fm</a:t>
            </a:r>
            <a:r>
              <a:rPr lang="en-US" altLang="en-US" dirty="0">
                <a:latin typeface="Arial" panose="020B0604020202020204" pitchFamily="34" charset="0"/>
              </a:rPr>
              <a:t> can be produced</a:t>
            </a:r>
          </a:p>
          <a:p>
            <a:pPr lvl="1">
              <a:spcBef>
                <a:spcPts val="400"/>
              </a:spcBef>
            </a:pPr>
            <a:r>
              <a:rPr lang="en-US" altLang="en-US" dirty="0">
                <a:latin typeface="Arial" panose="020B0604020202020204" pitchFamily="34" charset="0"/>
              </a:rPr>
              <a:t>Will improve the constraints on r-process models given by elemental abundance data from stellar observations; access to more neutron rich nuclei important given NS merger results</a:t>
            </a:r>
          </a:p>
          <a:p>
            <a:pPr lvl="1">
              <a:spcBef>
                <a:spcPts val="400"/>
              </a:spcBef>
            </a:pPr>
            <a:r>
              <a:rPr lang="en-US" altLang="en-US" dirty="0">
                <a:latin typeface="Arial" panose="020B0604020202020204" pitchFamily="34" charset="0"/>
              </a:rPr>
              <a:t>Laboratory study of the neutron-matter equation of state at near 2</a:t>
            </a:r>
            <a:r>
              <a:rPr lang="el-GR" altLang="en-US" dirty="0">
                <a:latin typeface="Arial" panose="020B0604020202020204" pitchFamily="34" charset="0"/>
              </a:rPr>
              <a:t>ρ</a:t>
            </a:r>
            <a:r>
              <a:rPr lang="en-US" altLang="en-US" baseline="-25000">
                <a:latin typeface="Arial" panose="020B0604020202020204" pitchFamily="34" charset="0"/>
              </a:rPr>
              <a:t>0</a:t>
            </a:r>
            <a:r>
              <a:rPr lang="en-US" altLang="en-US">
                <a:latin typeface="Arial" panose="020B0604020202020204" pitchFamily="34" charset="0"/>
              </a:rPr>
              <a:t> and </a:t>
            </a:r>
            <a:r>
              <a:rPr lang="en-US" altLang="en-US" dirty="0">
                <a:latin typeface="Arial" panose="020B0604020202020204" pitchFamily="34" charset="0"/>
              </a:rPr>
              <a:t>10x higher pion cross sections; made timely due to observation of gravitational waves from NS mergers</a:t>
            </a:r>
          </a:p>
          <a:p>
            <a:pPr lvl="1">
              <a:spcBef>
                <a:spcPts val="400"/>
              </a:spcBef>
            </a:pPr>
            <a:r>
              <a:rPr lang="en-US" altLang="en-US" dirty="0">
                <a:latin typeface="Arial" panose="020B0604020202020204" pitchFamily="34" charset="0"/>
              </a:rPr>
              <a:t>Significant advantages for nuclear reactions; mapping of nucleon wave functions, excitation of particular channels, …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Experiments along the drip line can be completed in one day instead of 7 days</a:t>
            </a:r>
          </a:p>
          <a:p>
            <a:pPr>
              <a:spcBef>
                <a:spcPts val="4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Following talks will discuss these points in detail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400 MeV/u at FRIB Science Themes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5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400 MeV/u cryomodule is under development and proceeding well (Ostroumov); the team is in place to deliver the upgrade in a cost-effective </a:t>
            </a:r>
            <a:r>
              <a:rPr lang="en-US" dirty="0" smtClean="0"/>
              <a:t>manner. Timely to consider the upgrade.</a:t>
            </a:r>
            <a:endParaRPr lang="en-US" dirty="0"/>
          </a:p>
          <a:p>
            <a:r>
              <a:rPr lang="en-US" dirty="0"/>
              <a:t>The 400 MeV/u upgrade was presented to FRIB SAC; closeout comments were positive</a:t>
            </a:r>
          </a:p>
          <a:p>
            <a:r>
              <a:rPr lang="en-US" dirty="0" smtClean="0"/>
              <a:t>This dedicated </a:t>
            </a:r>
            <a:r>
              <a:rPr lang="en-US" dirty="0"/>
              <a:t>workshop </a:t>
            </a:r>
            <a:r>
              <a:rPr lang="en-US" dirty="0" smtClean="0"/>
              <a:t>on </a:t>
            </a:r>
            <a:r>
              <a:rPr lang="en-US" dirty="0"/>
              <a:t>August </a:t>
            </a: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at the Low Energy Community Meeting</a:t>
            </a:r>
          </a:p>
          <a:p>
            <a:pPr lvl="1"/>
            <a:r>
              <a:rPr lang="en-US" dirty="0"/>
              <a:t>Discussion at the close of the workshop</a:t>
            </a:r>
          </a:p>
          <a:p>
            <a:pPr lvl="1"/>
            <a:r>
              <a:rPr lang="en-US" dirty="0"/>
              <a:t>Thoughts and consensus to move forward</a:t>
            </a:r>
          </a:p>
          <a:p>
            <a:pPr lvl="1"/>
            <a:r>
              <a:rPr lang="en-US" dirty="0"/>
              <a:t>Recommendation from the full LECM </a:t>
            </a:r>
            <a:r>
              <a:rPr lang="en-US" dirty="0" smtClean="0"/>
              <a:t>to explore the opportunity</a:t>
            </a:r>
            <a:endParaRPr lang="en-US" dirty="0"/>
          </a:p>
          <a:p>
            <a:r>
              <a:rPr lang="en-US" dirty="0"/>
              <a:t>Community white paper on the science opportunities by end of the year </a:t>
            </a:r>
          </a:p>
          <a:p>
            <a:r>
              <a:rPr lang="en-US" dirty="0"/>
              <a:t>Please send your input to Alexandra Gade or Brad Sherrill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and Next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4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Upgrade of FRIB to &gt; 400 MeV/u</a:t>
            </a:r>
          </a:p>
          <a:p>
            <a:r>
              <a:rPr lang="en-US" dirty="0"/>
              <a:t>Advantages – higher energy, higher yields for most isotopes</a:t>
            </a:r>
          </a:p>
          <a:p>
            <a:r>
              <a:rPr lang="en-US" dirty="0"/>
              <a:t>Next steps – Community white paper on the opportunity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3E9A1A7-EA20-624D-8868-10AE8736D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BAC1782-4746-DD40-80F2-38ECEA28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9531CD-D753-F943-A755-2B5B871C5A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9557E8-B530-2943-BDC1-059360D22F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476249" y="1181100"/>
              <a:ext cx="8439151" cy="419380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63905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6137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Frequency (MHz)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644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6137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𝛃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𝐨𝐩𝐭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0.65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6137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Number of cells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6137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𝐋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𝐞𝐟𝐟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, (cm)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71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2402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V</a:t>
                          </a:r>
                          <a:r>
                            <a:rPr lang="en-US" sz="1800" baseline="-25000" dirty="0">
                              <a:effectLst/>
                            </a:rPr>
                            <a:t>0 </a:t>
                          </a:r>
                          <a:r>
                            <a:rPr lang="en-US" sz="1800" dirty="0">
                              <a:effectLst/>
                            </a:rPr>
                            <a:t>(MV)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12.4 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7823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Expected residual resistance (n</a:t>
                          </a:r>
                          <a:r>
                            <a:rPr lang="el-GR" sz="1800" dirty="0">
                              <a:effectLst/>
                            </a:rPr>
                            <a:t>Ω</a:t>
                          </a:r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10755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Dynamic heat load per cavity at 2K (W)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17.1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345705">
                    <a:tc>
                      <a:txBody>
                        <a:bodyPr/>
                        <a:lstStyle/>
                        <a:p>
                          <a:pPr marL="0" marR="0" lvl="0" indent="0" algn="l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Number of </a:t>
                          </a:r>
                          <a:r>
                            <a:rPr lang="en-US" sz="1800" dirty="0" err="1">
                              <a:effectLst/>
                            </a:rPr>
                            <a:t>cryomodules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</a:p>
                      </a:txBody>
                      <a:tcPr marL="10256" marR="10256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345705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Number of cavities per </a:t>
                          </a:r>
                          <a:r>
                            <a:rPr lang="en-US" sz="1800" dirty="0" err="1">
                              <a:effectLst/>
                            </a:rPr>
                            <a:t>cryomodule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322201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Number of cavities required for FRIB upgrade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55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  <a:tr h="316894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Length of the focusing period (</a:t>
                          </a:r>
                          <a:r>
                            <a:rPr lang="en-US" sz="1800" dirty="0" err="1">
                              <a:effectLst/>
                            </a:rPr>
                            <a:t>cryomodule</a:t>
                          </a:r>
                          <a:r>
                            <a:rPr lang="en-US" sz="1800" dirty="0">
                              <a:effectLst/>
                            </a:rPr>
                            <a:t> plus warm section) (m)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7.25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1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Total dynamic heat load at 2K in upgraded segment of FRIB </a:t>
                          </a:r>
                          <a:r>
                            <a:rPr lang="en-US" sz="1800" dirty="0" err="1">
                              <a:effectLst/>
                            </a:rPr>
                            <a:t>linac</a:t>
                          </a:r>
                          <a:r>
                            <a:rPr lang="en-US" sz="1800" dirty="0">
                              <a:effectLst/>
                            </a:rPr>
                            <a:t>  (W)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938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  <a:extLst>
                      <a:ext uri="{0D108BD9-81ED-4DB2-BD59-A6C34878D82A}">
                        <a16:rowId xmlns:a16="http://schemas.microsoft.com/office/drawing/2014/main" xmlns="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63809214"/>
                  </p:ext>
                </p:extLst>
              </p:nvPr>
            </p:nvGraphicFramePr>
            <p:xfrm>
              <a:off x="476249" y="1181100"/>
              <a:ext cx="8439151" cy="419380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7639051"/>
                    <a:gridCol w="800100"/>
                  </a:tblGrid>
                  <a:tr h="361372">
                    <a:tc>
                      <a:txBody>
                        <a:bodyPr/>
                        <a:lstStyle/>
                        <a:p>
                          <a:pPr marL="0" marR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Frequency (MHz)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644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</a:tr>
                  <a:tr h="3613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256" marR="10256" marT="0" marB="0">
                        <a:blipFill rotWithShape="0">
                          <a:blip r:embed="rId2"/>
                          <a:stretch>
                            <a:fillRect l="-80" t="-118333" r="-10606" b="-9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0.65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</a:tr>
                  <a:tr h="36137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Number of cells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</a:tr>
                  <a:tr h="3613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256" marR="10256" marT="0" marB="0">
                        <a:blipFill rotWithShape="0">
                          <a:blip r:embed="rId2"/>
                          <a:stretch>
                            <a:fillRect l="-80" t="-322034" r="-10606" b="-8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71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</a:tr>
                  <a:tr h="324027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V</a:t>
                          </a:r>
                          <a:r>
                            <a:rPr lang="en-US" sz="1800" baseline="-25000" dirty="0">
                              <a:effectLst/>
                            </a:rPr>
                            <a:t>0 </a:t>
                          </a:r>
                          <a:r>
                            <a:rPr lang="en-US" sz="1800" dirty="0">
                              <a:effectLst/>
                            </a:rPr>
                            <a:t>(MV)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12.4 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</a:tr>
                  <a:tr h="37823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Expected residual resistance (n</a:t>
                          </a:r>
                          <a:r>
                            <a:rPr lang="el-GR" sz="1800" dirty="0">
                              <a:effectLst/>
                            </a:rPr>
                            <a:t>Ω</a:t>
                          </a:r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</a:tr>
                  <a:tr h="410755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Dynamic heat load per cavity at 2K (W)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17.1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</a:tr>
                  <a:tr h="345705">
                    <a:tc>
                      <a:txBody>
                        <a:bodyPr/>
                        <a:lstStyle/>
                        <a:p>
                          <a:pPr marL="0" marR="0" lvl="0" indent="0" algn="l" defTabSz="91407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Number of </a:t>
                          </a:r>
                          <a:r>
                            <a:rPr lang="en-US" sz="1800" dirty="0" err="1" smtClean="0">
                              <a:effectLst/>
                            </a:rPr>
                            <a:t>cryomodules</a:t>
                          </a:r>
                          <a:endParaRPr lang="en-US" sz="1800" b="1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</a:tr>
                  <a:tr h="345705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Number of cavities per </a:t>
                          </a:r>
                          <a:r>
                            <a:rPr lang="en-US" sz="1800" dirty="0" err="1">
                              <a:effectLst/>
                            </a:rPr>
                            <a:t>cryomodule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</a:tr>
                  <a:tr h="322201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Number of cavities required for FRIB upgrade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55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</a:tr>
                  <a:tr h="316894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Length of the focusing period (</a:t>
                          </a:r>
                          <a:r>
                            <a:rPr lang="en-US" sz="1800" dirty="0" err="1">
                              <a:effectLst/>
                            </a:rPr>
                            <a:t>cryomodule</a:t>
                          </a:r>
                          <a:r>
                            <a:rPr lang="en-US" sz="1800" dirty="0">
                              <a:effectLst/>
                            </a:rPr>
                            <a:t> plus warm section) (m)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</a:rPr>
                            <a:t>7.25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Total dynamic heat load at 2K in upgraded segment of FRIB </a:t>
                          </a:r>
                          <a:r>
                            <a:rPr lang="en-US" sz="1800" dirty="0" err="1">
                              <a:effectLst/>
                            </a:rPr>
                            <a:t>linac</a:t>
                          </a:r>
                          <a:r>
                            <a:rPr lang="en-US" sz="1800" dirty="0">
                              <a:effectLst/>
                            </a:rPr>
                            <a:t>  (W)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938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256" marR="10256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Cavity/</a:t>
            </a:r>
            <a:r>
              <a:rPr lang="en-US" dirty="0" err="1"/>
              <a:t>Cryomodule</a:t>
            </a:r>
            <a:r>
              <a:rPr lang="en-US" dirty="0"/>
              <a:t> Parameters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7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300843" y="1295807"/>
          <a:ext cx="5562600" cy="2347976"/>
        </p:xfrm>
        <a:graphic>
          <a:graphicData uri="http://schemas.openxmlformats.org/drawingml/2006/table">
            <a:tbl>
              <a:tblPr firstRow="1" firstCol="1" bandRow="1"/>
              <a:tblGrid>
                <a:gridCol w="525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9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7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4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Parameter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cryomodules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SC elliptical cavities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Focusing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 doublets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Uranium  beam energy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403 MeV/u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Proton  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910 MeV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Argon 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530 MeV/u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Krypton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490 MeV/u</a:t>
                      </a:r>
                    </a:p>
                  </a:txBody>
                  <a:tcPr marL="14566" marR="14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/>
              <a:t>Beam Energies and Cryogenics Heat Load Estimate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19250" y="4168061"/>
          <a:ext cx="4914900" cy="1173988"/>
        </p:xfrm>
        <a:graphic>
          <a:graphicData uri="http://schemas.openxmlformats.org/drawingml/2006/table">
            <a:tbl>
              <a:tblPr firstRow="1" firstCol="1" bandRow="1"/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Upgrade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38/55K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3803*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85900" y="5393619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*Distribution losses are not included</a:t>
            </a:r>
          </a:p>
        </p:txBody>
      </p:sp>
    </p:spTree>
    <p:extLst>
      <p:ext uri="{BB962C8B-B14F-4D97-AF65-F5344CB8AC3E}">
        <p14:creationId xmlns:p14="http://schemas.microsoft.com/office/powerpoint/2010/main" val="402217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Brad Sherrill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400 MeV/u upgrade for FRIB</a:t>
            </a:r>
          </a:p>
        </p:txBody>
      </p:sp>
    </p:spTree>
    <p:extLst>
      <p:ext uri="{BB962C8B-B14F-4D97-AF65-F5344CB8AC3E}">
        <p14:creationId xmlns:p14="http://schemas.microsoft.com/office/powerpoint/2010/main" val="174742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Upgrade of FRIB to &gt; 400 MeV/u</a:t>
            </a:r>
          </a:p>
          <a:p>
            <a:r>
              <a:rPr lang="en-US" dirty="0"/>
              <a:t>Advantages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1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57800" y="3808097"/>
            <a:ext cx="3908905" cy="241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7100"/>
            <a:ext cx="4339273" cy="5027414"/>
          </a:xfrm>
        </p:spPr>
        <p:txBody>
          <a:bodyPr/>
          <a:lstStyle/>
          <a:p>
            <a:r>
              <a:rPr lang="en-US" sz="1800" dirty="0"/>
              <a:t>Civil construction done in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October 2017: First ion beams accelerated by RFQ, argon </a:t>
            </a:r>
            <a:r>
              <a:rPr lang="en-US" sz="1800" baseline="30000" dirty="0"/>
              <a:t>40</a:t>
            </a:r>
            <a:r>
              <a:rPr lang="en-US" sz="1800" dirty="0"/>
              <a:t>Ar</a:t>
            </a:r>
            <a:r>
              <a:rPr lang="en-US" sz="1800" baseline="30000" dirty="0"/>
              <a:t>9+</a:t>
            </a:r>
            <a:r>
              <a:rPr lang="en-US" sz="1800" dirty="0"/>
              <a:t> and krypton </a:t>
            </a:r>
            <a:r>
              <a:rPr lang="en-US" sz="1800" baseline="30000" dirty="0"/>
              <a:t>86</a:t>
            </a:r>
            <a:r>
              <a:rPr lang="en-US" sz="1800" dirty="0"/>
              <a:t>Kr</a:t>
            </a:r>
            <a:r>
              <a:rPr lang="en-US" sz="1800" baseline="30000" dirty="0"/>
              <a:t>17+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December 2017: </a:t>
            </a:r>
            <a:r>
              <a:rPr lang="en-US" sz="1800" dirty="0" err="1"/>
              <a:t>Cryoplant</a:t>
            </a:r>
            <a:r>
              <a:rPr lang="en-US" sz="1800" dirty="0"/>
              <a:t> operational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July 2018: Beam accelerated to 2 MeV/u in first three </a:t>
            </a:r>
            <a:r>
              <a:rPr lang="en-US" sz="1800" dirty="0" err="1"/>
              <a:t>cryomodules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FRIB Project is 85% Complete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42" y="3429000"/>
            <a:ext cx="4411958" cy="1996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143000"/>
            <a:ext cx="4010669" cy="2665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4085062"/>
            <a:ext cx="2958794" cy="19978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587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478624"/>
          </a:xfrm>
        </p:spPr>
        <p:txBody>
          <a:bodyPr/>
          <a:lstStyle/>
          <a:p>
            <a:r>
              <a:rPr lang="en-US" dirty="0"/>
              <a:t>FRIB Opportunity for Upgrade to 400 MeV/u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B29233C-1B15-D54B-A62A-161F74DDFECB}"/>
              </a:ext>
            </a:extLst>
          </p:cNvPr>
          <p:cNvGrpSpPr/>
          <p:nvPr/>
        </p:nvGrpSpPr>
        <p:grpSpPr>
          <a:xfrm>
            <a:off x="1275053" y="984520"/>
            <a:ext cx="6715280" cy="2355171"/>
            <a:chOff x="2451132" y="1649018"/>
            <a:chExt cx="6715280" cy="2355171"/>
          </a:xfrm>
        </p:grpSpPr>
        <p:pic>
          <p:nvPicPr>
            <p:cNvPr id="15" name="Content Placeholder 5" descr="hallway_MLeitner_york.jpg">
              <a:extLst>
                <a:ext uri="{FF2B5EF4-FFF2-40B4-BE49-F238E27FC236}">
                  <a16:creationId xmlns:a16="http://schemas.microsoft.com/office/drawing/2014/main" xmlns="" id="{C1411E71-8ABA-0D44-801A-21C5DCEDF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19213" b="18158"/>
            <a:stretch/>
          </p:blipFill>
          <p:spPr bwMode="auto">
            <a:xfrm>
              <a:off x="2451132" y="1649018"/>
              <a:ext cx="6715280" cy="2355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 rot="20255964">
              <a:off x="3746426" y="2408552"/>
              <a:ext cx="3733801" cy="5184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rPr>
                <a:t>Space available for upgrade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+mn-lt"/>
              </a:endParaRPr>
            </a:p>
          </p:txBody>
        </p:sp>
        <p:sp>
          <p:nvSpPr>
            <p:cNvPr id="10" name="Flowchart: Process 9"/>
            <p:cNvSpPr/>
            <p:nvPr/>
          </p:nvSpPr>
          <p:spPr>
            <a:xfrm rot="20100258">
              <a:off x="3838159" y="2874960"/>
              <a:ext cx="3111124" cy="291382"/>
            </a:xfrm>
            <a:prstGeom prst="flowChartProcess">
              <a:avLst/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Content Placeholder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6881" y="3750036"/>
            <a:ext cx="4412739" cy="95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5480D4-A7CF-8548-85CB-B1AB531DC6CF}"/>
              </a:ext>
            </a:extLst>
          </p:cNvPr>
          <p:cNvSpPr txBox="1"/>
          <p:nvPr/>
        </p:nvSpPr>
        <p:spPr>
          <a:xfrm>
            <a:off x="6925426" y="4805973"/>
            <a:ext cx="21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64308"/>
                </a:solidFill>
              </a:rPr>
              <a:t>P. </a:t>
            </a:r>
            <a:r>
              <a:rPr lang="en-US" dirty="0" err="1">
                <a:solidFill>
                  <a:srgbClr val="064308"/>
                </a:solidFill>
              </a:rPr>
              <a:t>Ostroumov</a:t>
            </a:r>
            <a:r>
              <a:rPr lang="en-US" dirty="0">
                <a:solidFill>
                  <a:srgbClr val="064308"/>
                </a:solidFill>
              </a:rPr>
              <a:t> et al.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3367724"/>
            <a:ext cx="4724400" cy="5014276"/>
          </a:xfrm>
        </p:spPr>
        <p:txBody>
          <a:bodyPr/>
          <a:lstStyle/>
          <a:p>
            <a:r>
              <a:rPr lang="en-US" dirty="0"/>
              <a:t>FRIB design allows the opportunity to operate at higher energy</a:t>
            </a:r>
          </a:p>
          <a:p>
            <a:r>
              <a:rPr lang="en-US" dirty="0"/>
              <a:t>11 </a:t>
            </a:r>
            <a:r>
              <a:rPr lang="en-US" dirty="0" err="1"/>
              <a:t>cryomodules</a:t>
            </a:r>
            <a:r>
              <a:rPr lang="en-US" dirty="0"/>
              <a:t> with total 55 superconducting elliptical cavities operating at 644 MHz will provide 400 MeV/u uranium</a:t>
            </a:r>
          </a:p>
          <a:p>
            <a:r>
              <a:rPr lang="en-US" dirty="0"/>
              <a:t>Team exists to deliver the needed </a:t>
            </a:r>
            <a:r>
              <a:rPr lang="en-US" dirty="0" err="1"/>
              <a:t>cryomodules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1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" y="1067100"/>
            <a:ext cx="3750821" cy="40383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cryomodule</a:t>
            </a:r>
            <a:r>
              <a:rPr lang="en-US" dirty="0"/>
              <a:t> is modified from HWR matching </a:t>
            </a:r>
            <a:r>
              <a:rPr lang="en-US" dirty="0" err="1"/>
              <a:t>cryomodule</a:t>
            </a:r>
            <a:endParaRPr lang="en-US" dirty="0"/>
          </a:p>
          <a:p>
            <a:r>
              <a:rPr lang="en-US" dirty="0"/>
              <a:t>2 elliptical cavities instead of 4 HWRs</a:t>
            </a:r>
          </a:p>
          <a:p>
            <a:r>
              <a:rPr lang="en-US" dirty="0"/>
              <a:t>Design and fabrication of components is proceeding</a:t>
            </a:r>
          </a:p>
          <a:p>
            <a:r>
              <a:rPr lang="en-US" dirty="0"/>
              <a:t>Testing of the first cavity is planned this year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89331"/>
            <a:ext cx="8991600" cy="478624"/>
          </a:xfrm>
        </p:spPr>
        <p:txBody>
          <a:bodyPr/>
          <a:lstStyle/>
          <a:p>
            <a:r>
              <a:rPr lang="en-US" dirty="0" smtClean="0"/>
              <a:t>Prototype </a:t>
            </a:r>
            <a:r>
              <a:rPr lang="en-US" dirty="0"/>
              <a:t>Cryomodule </a:t>
            </a:r>
            <a:r>
              <a:rPr lang="en-US" dirty="0" smtClean="0"/>
              <a:t>Under Design </a:t>
            </a:r>
            <a:r>
              <a:rPr lang="en-US" dirty="0"/>
              <a:t>(~60%)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962205"/>
            <a:ext cx="3454446" cy="24430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4069" y="1111182"/>
            <a:ext cx="2320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64308"/>
                </a:solidFill>
                <a:latin typeface="Times New Roman" panose="02020603050405020304" pitchFamily="18" charset="0"/>
              </a:rPr>
              <a:t>Clean room assembly</a:t>
            </a:r>
            <a:endParaRPr lang="en-US" dirty="0">
              <a:solidFill>
                <a:srgbClr val="06430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76"/>
          <a:stretch/>
        </p:blipFill>
        <p:spPr>
          <a:xfrm>
            <a:off x="5105400" y="3225464"/>
            <a:ext cx="3811102" cy="32515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A429C17-451E-0F43-9119-22D8EBBE1214}"/>
              </a:ext>
            </a:extLst>
          </p:cNvPr>
          <p:cNvSpPr txBox="1"/>
          <p:nvPr/>
        </p:nvSpPr>
        <p:spPr>
          <a:xfrm>
            <a:off x="-10391" y="5173202"/>
            <a:ext cx="21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64308"/>
                </a:solidFill>
              </a:rPr>
              <a:t>P. </a:t>
            </a:r>
            <a:r>
              <a:rPr lang="en-US" dirty="0" err="1">
                <a:solidFill>
                  <a:srgbClr val="064308"/>
                </a:solidFill>
              </a:rPr>
              <a:t>Ostroumov</a:t>
            </a:r>
            <a:r>
              <a:rPr lang="en-US" dirty="0">
                <a:solidFill>
                  <a:srgbClr val="064308"/>
                </a:solidFill>
              </a:rPr>
              <a:t> et al.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52EA582-3FB3-4644-852B-F4ACDB422D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4179233"/>
            <a:ext cx="2469779" cy="18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7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731803"/>
              </p:ext>
            </p:extLst>
          </p:nvPr>
        </p:nvGraphicFramePr>
        <p:xfrm>
          <a:off x="241299" y="1447800"/>
          <a:ext cx="8661401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9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337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Ion species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Charge state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 (MeV/u), </a:t>
                      </a:r>
                      <a:r>
                        <a:rPr lang="en-US" baseline="0" dirty="0"/>
                        <a:t> FRIB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 (MeV/u), FRIB-U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/>
                        <a:t>40</a:t>
                      </a:r>
                      <a:r>
                        <a:rPr lang="en-US" dirty="0"/>
                        <a:t>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/>
                        <a:t>48</a:t>
                      </a:r>
                      <a:r>
                        <a:rPr lang="en-US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/>
                        <a:t>86</a:t>
                      </a:r>
                      <a:r>
                        <a:rPr lang="en-US" dirty="0"/>
                        <a:t>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/>
                        <a:t>124</a:t>
                      </a:r>
                      <a:r>
                        <a:rPr lang="en-US" dirty="0"/>
                        <a:t>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/>
                        <a:t>198</a:t>
                      </a:r>
                      <a:r>
                        <a:rPr lang="en-US" dirty="0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/>
                        <a:t>238</a:t>
                      </a:r>
                      <a:r>
                        <a:rPr lang="en-US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FRIB-Upgrade Beam Energy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2679" y="4679562"/>
            <a:ext cx="845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64308"/>
                </a:solidFill>
              </a:rPr>
              <a:t>Higher </a:t>
            </a:r>
            <a:r>
              <a:rPr lang="en-US" dirty="0" smtClean="0">
                <a:solidFill>
                  <a:srgbClr val="064308"/>
                </a:solidFill>
              </a:rPr>
              <a:t>primary beam </a:t>
            </a:r>
            <a:r>
              <a:rPr lang="en-US" dirty="0">
                <a:solidFill>
                  <a:srgbClr val="064308"/>
                </a:solidFill>
              </a:rPr>
              <a:t>energy means </a:t>
            </a:r>
            <a:r>
              <a:rPr lang="en-US" dirty="0" smtClean="0">
                <a:solidFill>
                  <a:srgbClr val="064308"/>
                </a:solidFill>
              </a:rPr>
              <a:t>fragment energy of </a:t>
            </a:r>
            <a:r>
              <a:rPr lang="en-US" dirty="0">
                <a:solidFill>
                  <a:srgbClr val="064308"/>
                </a:solidFill>
              </a:rPr>
              <a:t>typically </a:t>
            </a:r>
            <a:r>
              <a:rPr lang="en-US">
                <a:solidFill>
                  <a:srgbClr val="064308"/>
                </a:solidFill>
              </a:rPr>
              <a:t>350-400 </a:t>
            </a:r>
            <a:r>
              <a:rPr lang="en-US" smtClean="0">
                <a:solidFill>
                  <a:srgbClr val="064308"/>
                </a:solidFill>
              </a:rPr>
              <a:t>MeV/u.</a:t>
            </a:r>
            <a:endParaRPr lang="en-US" dirty="0">
              <a:solidFill>
                <a:srgbClr val="0643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0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r>
              <a:rPr lang="en-US" dirty="0"/>
              <a:t>More than 2x Increase in Rare Isotope Beam Rates from the Upgrade for Most Isotopes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5029200"/>
            <a:ext cx="4849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64308"/>
                </a:solidFill>
              </a:rPr>
              <a:t>Does not include limitations of the production target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222C2E-DD49-C049-B4AA-4886AABD69B3}"/>
              </a:ext>
            </a:extLst>
          </p:cNvPr>
          <p:cNvSpPr txBox="1"/>
          <p:nvPr/>
        </p:nvSpPr>
        <p:spPr>
          <a:xfrm>
            <a:off x="1143000" y="1314271"/>
            <a:ext cx="335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4308"/>
                </a:solidFill>
              </a:rPr>
              <a:t>Ratios are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4308"/>
                </a:solidFill>
              </a:rPr>
              <a:t>2x additional luminosity from thicker secondary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4308"/>
                </a:solidFill>
              </a:rPr>
              <a:t>Beam dump is easier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ACEA7786-BEDE-3E4B-8E41-7D567A454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161" y="1066800"/>
            <a:ext cx="8009677" cy="5027613"/>
          </a:xfrm>
        </p:spPr>
      </p:pic>
      <p:sp>
        <p:nvSpPr>
          <p:cNvPr id="6" name="TextBox 5"/>
          <p:cNvSpPr txBox="1"/>
          <p:nvPr/>
        </p:nvSpPr>
        <p:spPr>
          <a:xfrm>
            <a:off x="6869018" y="57912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64308"/>
                </a:solidFill>
              </a:rPr>
              <a:t>One atom/week limit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6200" y="1066800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Tarasov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9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07361"/>
              </p:ext>
            </p:extLst>
          </p:nvPr>
        </p:nvGraphicFramePr>
        <p:xfrm>
          <a:off x="685800" y="1371600"/>
          <a:ext cx="7772401" cy="3977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54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2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41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44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Case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Target Thickness g/cm</a:t>
                      </a:r>
                      <a:r>
                        <a:rPr lang="en-US" sz="1800" baseline="30000" dirty="0"/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30000" dirty="0"/>
                        <a:t>68</a:t>
                      </a:r>
                      <a:r>
                        <a:rPr lang="en-US" sz="1800" dirty="0"/>
                        <a:t>Ca Rate /s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Gain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Brho</a:t>
                      </a:r>
                      <a:r>
                        <a:rPr lang="en-US" sz="1800" dirty="0"/>
                        <a:t> Tm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Baseline 200 MeV/u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1110.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9.39</a:t>
                      </a:r>
                      <a:r>
                        <a:rPr lang="mr-IN" sz="1800"/>
                        <a:t>E-</a:t>
                      </a:r>
                      <a:r>
                        <a:rPr lang="en-US" sz="1800"/>
                        <a:t>8</a:t>
                      </a:r>
                      <a:endParaRPr lang="en-US" sz="180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6.716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120 kW C 400 MeV/u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4190.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7.10E-7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10.94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200</a:t>
                      </a:r>
                      <a:r>
                        <a:rPr lang="en-US" sz="1800" baseline="0" dirty="0"/>
                        <a:t> kW C 400 MeV/u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6510.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1.13E-6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9.86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Optimum C 400 MeV/u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8900.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1.16E-6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13</a:t>
                      </a:r>
                      <a:r>
                        <a:rPr lang="en-US" sz="1800" dirty="0"/>
                        <a:t>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7.73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Optimum Li 400 MeV/u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10900.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5.43E-6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58.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7.69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72669"/>
            <a:ext cx="8991600" cy="911948"/>
          </a:xfrm>
        </p:spPr>
        <p:txBody>
          <a:bodyPr/>
          <a:lstStyle/>
          <a:p>
            <a:pPr algn="ctr"/>
            <a:r>
              <a:rPr lang="en-US" dirty="0"/>
              <a:t>Example: Production of </a:t>
            </a:r>
            <a:r>
              <a:rPr lang="en-US" baseline="30000" dirty="0"/>
              <a:t>68</a:t>
            </a:r>
            <a:r>
              <a:rPr lang="en-US" dirty="0"/>
              <a:t>Ca from </a:t>
            </a:r>
            <a:r>
              <a:rPr lang="en-US" baseline="30000" dirty="0"/>
              <a:t>82</a:t>
            </a:r>
            <a:r>
              <a:rPr lang="en-US" dirty="0"/>
              <a:t>Se Primary Beam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FRIB 400 MeV/u Workshop August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84192"/>
      </p:ext>
    </p:extLst>
  </p:cSld>
  <p:clrMapOvr>
    <a:masterClrMapping/>
  </p:clrMapOvr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" id="{14DBDF93-7CAA-490A-BF73-387AA491C278}" vid="{58CB5C52-4659-4369-A474-094E63AC0D6E}"/>
    </a:ext>
  </a:extLst>
</a:theme>
</file>

<file path=ppt/theme/theme2.xml><?xml version="1.0" encoding="utf-8"?>
<a:theme xmlns:a="http://schemas.openxmlformats.org/drawingml/2006/main" name="1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ptx" id="{F9D8EFE4-3DAD-43E2-85D0-715CB6229C22}" vid="{1E1D846A-C59C-4820-B358-E1CB3089F231}"/>
    </a:ext>
  </a:extLst>
</a:theme>
</file>

<file path=ppt/theme/theme3.xml><?xml version="1.0" encoding="utf-8"?>
<a:theme xmlns:a="http://schemas.openxmlformats.org/drawingml/2006/main" name="10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CD8DB76C63B4E9C4729B3AFA1197F" ma:contentTypeVersion="1" ma:contentTypeDescription="Create a new document." ma:contentTypeScope="" ma:versionID="367f3548f3b2bfad7c81c5cbc4a0cb67">
  <xsd:schema xmlns:xsd="http://www.w3.org/2001/XMLSchema" xmlns:xs="http://www.w3.org/2001/XMLSchema" xmlns:p="http://schemas.microsoft.com/office/2006/metadata/properties" xmlns:ns2="31ac3772-10db-466f-87b2-5ca6a813de61" targetNamespace="http://schemas.microsoft.com/office/2006/metadata/properties" ma:root="true" ma:fieldsID="d988c8ba9295c2f4821d694f485966e4" ns2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2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2D90AB-5A1C-438C-AD60-63E6367A5816}"/>
</file>

<file path=customXml/itemProps2.xml><?xml version="1.0" encoding="utf-8"?>
<ds:datastoreItem xmlns:ds="http://schemas.openxmlformats.org/officeDocument/2006/customXml" ds:itemID="{24BA702D-F6E6-4314-8945-369A109C75F9}">
  <ds:schemaRefs>
    <ds:schemaRef ds:uri="http://schemas.microsoft.com/office/2006/documentManagement/types"/>
    <ds:schemaRef ds:uri="http://schemas.openxmlformats.org/package/2006/metadata/core-properties"/>
    <ds:schemaRef ds:uri="31ac3772-10db-466f-87b2-5ca6a813de61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FRIB Presentation Template</Template>
  <TotalTime>3306</TotalTime>
  <Words>888</Words>
  <Application>Microsoft Office PowerPoint</Application>
  <PresentationFormat>On-screen Show (4:3)</PresentationFormat>
  <Paragraphs>207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ＭＳ Ｐゴシック</vt:lpstr>
      <vt:lpstr>Arial</vt:lpstr>
      <vt:lpstr>Calibri</vt:lpstr>
      <vt:lpstr>Cambria Math</vt:lpstr>
      <vt:lpstr>Helvetica</vt:lpstr>
      <vt:lpstr>Lucida Grande</vt:lpstr>
      <vt:lpstr>Times New Roman</vt:lpstr>
      <vt:lpstr>Wingdings</vt:lpstr>
      <vt:lpstr>ヒラギノ角ゴ Pro W3</vt:lpstr>
      <vt:lpstr>FRIB3</vt:lpstr>
      <vt:lpstr>1_FRIB3</vt:lpstr>
      <vt:lpstr>10_CKG FRIB no-line h</vt:lpstr>
      <vt:lpstr>11_CKG FRIB no-line h</vt:lpstr>
      <vt:lpstr>Safety Briefing</vt:lpstr>
      <vt:lpstr>Introduction: 400 MeV/u upgrade for FRIB</vt:lpstr>
      <vt:lpstr>Outline</vt:lpstr>
      <vt:lpstr>FRIB Project is 85% Complete</vt:lpstr>
      <vt:lpstr>FRIB Opportunity for Upgrade to 400 MeV/u</vt:lpstr>
      <vt:lpstr>Prototype Cryomodule Under Design (~60%) </vt:lpstr>
      <vt:lpstr>FRIB-Upgrade Beam Energy</vt:lpstr>
      <vt:lpstr>More than 2x Increase in Rare Isotope Beam Rates from the Upgrade for Most Isotopes</vt:lpstr>
      <vt:lpstr>Example: Production of 68Ca from 82Se Primary Beam</vt:lpstr>
      <vt:lpstr>400 MeV/u at FRIB Science Themes </vt:lpstr>
      <vt:lpstr>Status and Next Steps</vt:lpstr>
      <vt:lpstr>Summary</vt:lpstr>
      <vt:lpstr>Backup</vt:lpstr>
      <vt:lpstr>Main Cavity/Cryomodule Parameters</vt:lpstr>
      <vt:lpstr>Beam Energies and Cryogenics Heat Load Estimate 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Glasmach@frib.msu.edu</dc:creator>
  <cp:lastModifiedBy>Gade, Alexandra</cp:lastModifiedBy>
  <cp:revision>291</cp:revision>
  <cp:lastPrinted>2018-08-08T17:54:00Z</cp:lastPrinted>
  <dcterms:created xsi:type="dcterms:W3CDTF">2014-10-10T17:49:08Z</dcterms:created>
  <dcterms:modified xsi:type="dcterms:W3CDTF">2018-08-09T22:07:21Z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0x010100F6DCD8DB76C63B4E9C4729B3AFA1197F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