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94" r:id="rId2"/>
    <p:sldId id="382" r:id="rId3"/>
    <p:sldId id="383" r:id="rId4"/>
    <p:sldId id="384" r:id="rId5"/>
    <p:sldId id="389" r:id="rId6"/>
    <p:sldId id="388" r:id="rId7"/>
    <p:sldId id="351" r:id="rId8"/>
    <p:sldId id="376" r:id="rId9"/>
    <p:sldId id="385" r:id="rId10"/>
    <p:sldId id="386" r:id="rId11"/>
    <p:sldId id="387" r:id="rId12"/>
    <p:sldId id="377" r:id="rId13"/>
    <p:sldId id="379" r:id="rId14"/>
    <p:sldId id="349" r:id="rId15"/>
    <p:sldId id="365" r:id="rId16"/>
    <p:sldId id="319" r:id="rId17"/>
  </p:sldIdLst>
  <p:sldSz cx="9144000" cy="6858000" type="screen4x3"/>
  <p:notesSz cx="6946900" cy="9220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FB8B18"/>
    <a:srgbClr val="A25E20"/>
    <a:srgbClr val="C7C7C7"/>
    <a:srgbClr val="A7A8AA"/>
    <a:srgbClr val="5050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72" autoAdjust="0"/>
    <p:restoredTop sz="94660"/>
  </p:normalViewPr>
  <p:slideViewPr>
    <p:cSldViewPr snapToGrid="0" snapToObjects="1" showGuides="1">
      <p:cViewPr varScale="1">
        <p:scale>
          <a:sx n="80" d="100"/>
          <a:sy n="80" d="100"/>
        </p:scale>
        <p:origin x="594" y="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attuso\AppData\Local\Microsoft\Windows\Temporary%20Internet%20Files\Content.Outlook\L03JJRLR\10-19-2017%20Shutdown%20Pocket%20Dosimeter%20Report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attuso\AppData\Local\Microsoft\Windows\Temporary%20Internet%20Files\Content.Outlook\L03JJRLR\10-19-2017%20Shutdown%20Pocket%20Dosimeter%20Repor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00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r>
              <a:rPr lang="en-US" sz="2100" b="0" i="0" u="none" strike="noStrike" baseline="0">
                <a:solidFill>
                  <a:srgbClr val="000000"/>
                </a:solidFill>
                <a:latin typeface="Tw Cen MT"/>
              </a:rPr>
              <a:t>Cumulative Effective Dose per Week of Shutdown</a:t>
            </a:r>
          </a:p>
        </c:rich>
      </c:tx>
      <c:layout>
        <c:manualLayout>
          <c:xMode val="edge"/>
          <c:yMode val="edge"/>
          <c:x val="0.23616787647637796"/>
          <c:y val="2.020122484689413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170036745406824E-2"/>
          <c:y val="9.3768503937007877E-2"/>
          <c:w val="0.89593112860892388"/>
          <c:h val="0.81587821522309711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'Plot Data'!$B$2:$B$16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numCache>
            </c:numRef>
          </c:xVal>
          <c:yVal>
            <c:numRef>
              <c:f>'Plot Data'!$E$2:$E$16</c:f>
              <c:numCache>
                <c:formatCode>0</c:formatCode>
                <c:ptCount val="15"/>
                <c:pt idx="0" formatCode="General">
                  <c:v>0</c:v>
                </c:pt>
                <c:pt idx="1">
                  <c:v>280</c:v>
                </c:pt>
                <c:pt idx="2">
                  <c:v>487</c:v>
                </c:pt>
                <c:pt idx="3">
                  <c:v>687</c:v>
                </c:pt>
                <c:pt idx="4">
                  <c:v>1037</c:v>
                </c:pt>
                <c:pt idx="5">
                  <c:v>1265</c:v>
                </c:pt>
                <c:pt idx="6">
                  <c:v>1496</c:v>
                </c:pt>
                <c:pt idx="7">
                  <c:v>2160</c:v>
                </c:pt>
                <c:pt idx="8">
                  <c:v>2539</c:v>
                </c:pt>
                <c:pt idx="9">
                  <c:v>2966</c:v>
                </c:pt>
                <c:pt idx="10">
                  <c:v>3272</c:v>
                </c:pt>
                <c:pt idx="11">
                  <c:v>3628</c:v>
                </c:pt>
                <c:pt idx="12">
                  <c:v>4069</c:v>
                </c:pt>
                <c:pt idx="13">
                  <c:v>4463</c:v>
                </c:pt>
                <c:pt idx="14">
                  <c:v>4785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5D-4808-98D7-D06A3DB1E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7735536"/>
        <c:axId val="287735144"/>
      </c:scatterChart>
      <c:valAx>
        <c:axId val="287735536"/>
        <c:scaling>
          <c:orientation val="minMax"/>
          <c:max val="1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 sz="1400"/>
                  <a:t>Week of Shutdown</a:t>
                </a:r>
              </a:p>
            </c:rich>
          </c:tx>
          <c:layout>
            <c:manualLayout>
              <c:xMode val="edge"/>
              <c:yMode val="edge"/>
              <c:x val="0.44219201115485562"/>
              <c:y val="0.949896617089530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endParaRPr lang="en-US"/>
          </a:p>
        </c:txPr>
        <c:crossAx val="287735144"/>
        <c:crosses val="autoZero"/>
        <c:crossBetween val="midCat"/>
        <c:majorUnit val="1"/>
      </c:valAx>
      <c:valAx>
        <c:axId val="287735144"/>
        <c:scaling>
          <c:orientation val="minMax"/>
          <c:max val="5000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400" b="0" i="0" u="none" strike="noStrike" baseline="0">
                    <a:solidFill>
                      <a:srgbClr val="FF0000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 sz="1400"/>
                  <a:t>Cumulative Eff. Dose</a:t>
                </a:r>
              </a:p>
              <a:p>
                <a:pPr algn="ctr">
                  <a:defRPr sz="1400" b="0" i="0" u="none" strike="noStrike" baseline="0">
                    <a:solidFill>
                      <a:srgbClr val="FF0000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 sz="1400"/>
                  <a:t>(person-mrem)</a:t>
                </a:r>
              </a:p>
            </c:rich>
          </c:tx>
          <c:layout>
            <c:manualLayout>
              <c:xMode val="edge"/>
              <c:yMode val="edge"/>
              <c:x val="1.319717847769029E-3"/>
              <c:y val="1.5504957713619131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endParaRPr lang="en-US"/>
          </a:p>
        </c:txPr>
        <c:crossAx val="287735536"/>
        <c:crosses val="autoZero"/>
        <c:crossBetween val="midCat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spPr>
    <a:ln w="19050">
      <a:solidFill>
        <a:sysClr val="windowText" lastClr="000000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w Cen MT"/>
          <a:ea typeface="Tw Cen MT"/>
          <a:cs typeface="Tw Cen M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100" b="0" i="0" u="none" strike="noStrike" baseline="0">
                <a:solidFill>
                  <a:srgbClr val="000000"/>
                </a:solidFill>
                <a:latin typeface="Tw Cen MT"/>
              </a:rPr>
              <a:t>Number of Rad. Workers in a Range of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100" b="0" i="0" u="none" strike="noStrike" baseline="0">
                <a:solidFill>
                  <a:srgbClr val="000000"/>
                </a:solidFill>
                <a:latin typeface="Tw Cen MT"/>
              </a:rPr>
              <a:t>Shutdown Cumulative Effective Doses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6434749492311942E-2"/>
          <c:y val="0.11567113975934959"/>
          <c:w val="0.89619732707436239"/>
          <c:h val="0.774453339165937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66FF"/>
                    </a:solidFill>
                    <a:latin typeface="Tw Cen MT"/>
                    <a:ea typeface="Tw Cen MT"/>
                    <a:cs typeface="Tw Cen M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'Plot Data'!$I$2:$I$12</c:f>
              <c:strCache>
                <c:ptCount val="11"/>
                <c:pt idx="0">
                  <c:v>1 - 25</c:v>
                </c:pt>
                <c:pt idx="1">
                  <c:v>26 - 50</c:v>
                </c:pt>
                <c:pt idx="2">
                  <c:v>51 - 75</c:v>
                </c:pt>
                <c:pt idx="3">
                  <c:v>76 - 100</c:v>
                </c:pt>
                <c:pt idx="4">
                  <c:v>101 - 125</c:v>
                </c:pt>
                <c:pt idx="5">
                  <c:v>126 - 150</c:v>
                </c:pt>
                <c:pt idx="6">
                  <c:v>151 - 175</c:v>
                </c:pt>
                <c:pt idx="7">
                  <c:v>176 - 200</c:v>
                </c:pt>
                <c:pt idx="8">
                  <c:v>201 - 225</c:v>
                </c:pt>
                <c:pt idx="9">
                  <c:v>226 - 250</c:v>
                </c:pt>
                <c:pt idx="10">
                  <c:v>251 - 275</c:v>
                </c:pt>
              </c:strCache>
            </c:strRef>
          </c:cat>
          <c:val>
            <c:numRef>
              <c:f>'Plot Data'!$J$2:$J$12</c:f>
              <c:numCache>
                <c:formatCode>0</c:formatCode>
                <c:ptCount val="11"/>
                <c:pt idx="0">
                  <c:v>104</c:v>
                </c:pt>
                <c:pt idx="1">
                  <c:v>24</c:v>
                </c:pt>
                <c:pt idx="2">
                  <c:v>10</c:v>
                </c:pt>
                <c:pt idx="3">
                  <c:v>10</c:v>
                </c:pt>
                <c:pt idx="4">
                  <c:v>2</c:v>
                </c:pt>
                <c:pt idx="5">
                  <c:v>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0C-4E75-A10F-643ACC8F9D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56012376"/>
        <c:axId val="356012768"/>
      </c:barChart>
      <c:catAx>
        <c:axId val="356012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/>
                  <a:t>Range of Shutdown Cumulative Effective Doses (mrem)</a:t>
                </a:r>
              </a:p>
            </c:rich>
          </c:tx>
          <c:layout>
            <c:manualLayout>
              <c:xMode val="edge"/>
              <c:yMode val="edge"/>
              <c:x val="0.33656660104986874"/>
              <c:y val="0.94623242927967333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25400"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endParaRPr lang="en-US"/>
          </a:p>
        </c:txPr>
        <c:crossAx val="356012768"/>
        <c:crosses val="autoZero"/>
        <c:auto val="1"/>
        <c:lblAlgn val="ctr"/>
        <c:lblOffset val="60"/>
        <c:noMultiLvlLbl val="0"/>
      </c:catAx>
      <c:valAx>
        <c:axId val="356012768"/>
        <c:scaling>
          <c:orientation val="minMax"/>
          <c:max val="12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 algn="ctr">
                  <a:defRPr sz="1400" b="0" i="0" u="none" strike="noStrike" baseline="0">
                    <a:solidFill>
                      <a:srgbClr val="33CCCC"/>
                    </a:solidFill>
                    <a:latin typeface="Tw Cen MT"/>
                    <a:ea typeface="Tw Cen MT"/>
                    <a:cs typeface="Tw Cen MT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Number of </a:t>
                </a:r>
                <a:br>
                  <a:rPr lang="en-US" sz="1400">
                    <a:solidFill>
                      <a:schemeClr val="accent1"/>
                    </a:solidFill>
                  </a:rPr>
                </a:br>
                <a:r>
                  <a:rPr lang="en-US" sz="1400">
                    <a:solidFill>
                      <a:schemeClr val="accent1"/>
                    </a:solidFill>
                  </a:rPr>
                  <a:t>Rad. Workers</a:t>
                </a:r>
              </a:p>
            </c:rich>
          </c:tx>
          <c:layout>
            <c:manualLayout>
              <c:xMode val="edge"/>
              <c:yMode val="edge"/>
              <c:x val="4.8549253608923884E-3"/>
              <c:y val="3.3476815398075239E-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ln w="25400"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w Cen MT"/>
                <a:ea typeface="Tw Cen MT"/>
                <a:cs typeface="Tw Cen MT"/>
              </a:defRPr>
            </a:pPr>
            <a:endParaRPr lang="en-US"/>
          </a:p>
        </c:txPr>
        <c:crossAx val="356012376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spPr>
    <a:ln w="19050" cmpd="sng">
      <a:solidFill>
        <a:schemeClr val="tx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268FF-779F-4B36-B075-E2ADD364027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585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5144DE2-BE00-4C24-83F5-6FE713E20A40}" type="datetime1">
              <a:rPr lang="en-US" smtClean="0"/>
              <a:t>10/23/2017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D9C4128-B5AE-449D-8508-A62BD866C3C7}" type="datetime1">
              <a:rPr lang="en-US" smtClean="0"/>
              <a:t>10/23/2017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71F1467-EA2A-499C-8F32-41BEBBD72545}" type="datetime1">
              <a:rPr lang="en-US" smtClean="0"/>
              <a:t>10/23/2017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B297719-D6A5-46FE-8025-5D2F63307D61}" type="datetime1">
              <a:rPr lang="en-US" smtClean="0"/>
              <a:t>10/23/2017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53B51BF8-B749-4E45-9985-B6324C84FDC2}" type="datetime1">
              <a:rPr lang="en-US" smtClean="0"/>
              <a:t>10/23/2017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C855A1-C05A-4FC6-8373-7711D644C4B9}" type="datetime1">
              <a:rPr lang="en-US" smtClean="0"/>
              <a:t>10/23/2017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9DCE12FD-5615-4678-9095-94248C9B9CF5}" type="datetime1">
              <a:rPr lang="en-US" altLang="en-US" smtClean="0"/>
              <a:t>10/23/2017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FCC33-88AD-4F5E-9761-6204A2A9FD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3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9383-1D5C-4889-BA28-6BFB8EA61515}" type="datetime1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Gattuso| AD Shutdown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7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D502371-5512-4B54-9482-848E4ADC0ED0}" type="datetime1">
              <a:rPr lang="en-US" smtClean="0"/>
              <a:t>10/23/2017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467781"/>
            <a:ext cx="8499231" cy="1390219"/>
          </a:xfrm>
        </p:spPr>
        <p:txBody>
          <a:bodyPr/>
          <a:lstStyle/>
          <a:p>
            <a:r>
              <a:rPr lang="en-US" dirty="0"/>
              <a:t>Cons Gattuso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4152257"/>
            <a:ext cx="8499232" cy="1315524"/>
          </a:xfrm>
        </p:spPr>
        <p:txBody>
          <a:bodyPr>
            <a:noAutofit/>
          </a:bodyPr>
          <a:lstStyle/>
          <a:p>
            <a:r>
              <a:rPr lang="en-US" dirty="0"/>
              <a:t>Summer Shutdown Status</a:t>
            </a:r>
          </a:p>
          <a:p>
            <a:r>
              <a:rPr lang="en-US" dirty="0"/>
              <a:t>10/23/17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49CF-1979-47A5-BF40-55DCF199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M3 line corrector</a:t>
            </a:r>
          </a:p>
        </p:txBody>
      </p:sp>
      <p:pic>
        <p:nvPicPr>
          <p:cNvPr id="8" name="Content Placeholder 7" descr="A picture containing indoor, luggage&#10;&#10;Description generated with very high confidence">
            <a:extLst>
              <a:ext uri="{FF2B5EF4-FFF2-40B4-BE49-F238E27FC236}">
                <a16:creationId xmlns:a16="http://schemas.microsoft.com/office/drawing/2014/main" id="{CB64C4B3-49ED-48E1-B4AC-5D0016933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435" y="886577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9C8FB-58E2-48CF-94AA-695CF3499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12FD-5615-4678-9095-94248C9B9CF5}" type="datetime1">
              <a:rPr lang="en-US" altLang="en-US" smtClean="0"/>
              <a:t>10/23/2017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41651-A0F5-497B-B41B-64E287F9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B9AD6-EC52-42A7-B958-5E3BAF54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537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6D5BA-5DC4-4F4C-B273-082E40EF2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M5 line PWC</a:t>
            </a:r>
          </a:p>
        </p:txBody>
      </p:sp>
      <p:pic>
        <p:nvPicPr>
          <p:cNvPr id="8" name="Content Placeholder 7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CC25CD80-B34C-4F09-9175-10167792D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33950-21F9-4E28-9A00-55774989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12FD-5615-4678-9095-94248C9B9CF5}" type="datetime1">
              <a:rPr lang="en-US" altLang="en-US" smtClean="0"/>
              <a:t>10/23/2017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A2351-0EB8-464E-8BE3-AF275B12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558F7-02C0-440C-BCF7-3D3B5E3B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662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45326"/>
            <a:ext cx="8686800" cy="641739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45185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This  week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Install Abort Septa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Tunnel cleaning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Return to safety system keys by Friday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Safety System tests Friday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Install abort septa cable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Final walk throughs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Power supply commissioning</a:t>
            </a:r>
          </a:p>
          <a:p>
            <a:r>
              <a:rPr lang="en-US" dirty="0">
                <a:solidFill>
                  <a:schemeClr val="tx1"/>
                </a:solidFill>
              </a:rPr>
              <a:t>Oct 30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– Beam start 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10/13/2017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Jerry Annala | Muon Campus Update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039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110595"/>
              </p:ext>
            </p:extLst>
          </p:nvPr>
        </p:nvGraphicFramePr>
        <p:xfrm>
          <a:off x="222250" y="1043046"/>
          <a:ext cx="8211886" cy="5267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2017 Shutdown Pocket Dosimeter Reports – Week 13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10/13/2017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 Wolter | AD Operation Meeting – 2017 Shutdown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866624" y="1473847"/>
            <a:ext cx="5227878" cy="48357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sz="1100" dirty="0"/>
          </a:p>
        </p:txBody>
      </p:sp>
      <p:sp>
        <p:nvSpPr>
          <p:cNvPr id="13" name="TextBox 1"/>
          <p:cNvSpPr txBox="1"/>
          <p:nvPr/>
        </p:nvSpPr>
        <p:spPr>
          <a:xfrm>
            <a:off x="1866624" y="1904706"/>
            <a:ext cx="5227878" cy="48357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4,4785 person-mrem</a:t>
            </a:r>
          </a:p>
          <a:p>
            <a:r>
              <a:rPr lang="en-US" dirty="0"/>
              <a:t>157 people reported some dose, with average dose of 30.48 mrem</a:t>
            </a:r>
            <a:endParaRPr lang="en-US" sz="1100" dirty="0"/>
          </a:p>
        </p:txBody>
      </p:sp>
      <p:sp>
        <p:nvSpPr>
          <p:cNvPr id="14" name="TextBox 1"/>
          <p:cNvSpPr txBox="1"/>
          <p:nvPr/>
        </p:nvSpPr>
        <p:spPr>
          <a:xfrm>
            <a:off x="889328" y="1919765"/>
            <a:ext cx="1032237" cy="29811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SHUTDOWN SO FAR:</a:t>
            </a:r>
            <a:endParaRPr lang="en-US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44016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20586-9AD8-4C8B-98C1-12027CEA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6EF0B-80FC-478F-B8F7-D22FCDD69A48}" type="datetime1">
              <a:rPr lang="en-US" altLang="en-US" smtClean="0"/>
              <a:t>10/23/2017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B8C45-F217-49C4-9905-917198892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Gattuso| AD Shutdown Manager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4CDD0-5E0B-4709-B42D-FA45B44B6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67DB-9E09-4CB6-95E3-DC28BF147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D000000}"/>
              </a:ext>
            </a:extLst>
          </p:cNvPr>
          <p:cNvGraphicFramePr>
            <a:graphicFrameLocks/>
          </p:cNvGraphicFramePr>
          <p:nvPr/>
        </p:nvGraphicFramePr>
        <p:xfrm>
          <a:off x="-304800" y="0"/>
          <a:ext cx="97536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8581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191773-EA75-4523-978C-535FFCF2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22479"/>
            <a:ext cx="8672513" cy="5824584"/>
          </a:xfrm>
        </p:spPr>
        <p:txBody>
          <a:bodyPr/>
          <a:lstStyle/>
          <a:p>
            <a:r>
              <a:rPr lang="en-US" sz="2000" dirty="0"/>
              <a:t>Linac </a:t>
            </a:r>
          </a:p>
          <a:p>
            <a:pPr lvl="1"/>
            <a:r>
              <a:rPr lang="en-US" sz="2000" dirty="0"/>
              <a:t>Beam commissioning</a:t>
            </a:r>
          </a:p>
          <a:p>
            <a:r>
              <a:rPr lang="en-US" sz="2000" dirty="0"/>
              <a:t>Booster </a:t>
            </a:r>
          </a:p>
          <a:p>
            <a:pPr marL="685800" lvl="1"/>
            <a:r>
              <a:rPr lang="en-US" sz="2000" dirty="0"/>
              <a:t>Beam commissioning</a:t>
            </a:r>
          </a:p>
          <a:p>
            <a:r>
              <a:rPr lang="en-US" sz="2000" dirty="0"/>
              <a:t>MI/RR (out of the tunnel by Thursday)</a:t>
            </a:r>
          </a:p>
          <a:p>
            <a:pPr lvl="1"/>
            <a:r>
              <a:rPr lang="en-US" sz="2000" dirty="0"/>
              <a:t>40 lamberstons installation </a:t>
            </a:r>
          </a:p>
          <a:p>
            <a:pPr lvl="2"/>
            <a:r>
              <a:rPr lang="en-US" sz="1800" dirty="0"/>
              <a:t>BPM replacement</a:t>
            </a:r>
          </a:p>
          <a:p>
            <a:pPr lvl="1"/>
            <a:r>
              <a:rPr lang="en-US" sz="2000" dirty="0"/>
              <a:t>LCW leak repairs </a:t>
            </a:r>
          </a:p>
          <a:p>
            <a:pPr lvl="1"/>
            <a:r>
              <a:rPr lang="en-US" sz="2000" dirty="0"/>
              <a:t>Start commissioning RF system </a:t>
            </a:r>
          </a:p>
          <a:p>
            <a:r>
              <a:rPr lang="en-US" sz="2000" dirty="0"/>
              <a:t>BNB</a:t>
            </a:r>
          </a:p>
          <a:p>
            <a:pPr lvl="1"/>
            <a:r>
              <a:rPr lang="en-US" sz="2000" dirty="0"/>
              <a:t>	ready for beam </a:t>
            </a:r>
          </a:p>
          <a:p>
            <a:r>
              <a:rPr lang="en-US" sz="2000" dirty="0"/>
              <a:t>NuMI</a:t>
            </a:r>
          </a:p>
          <a:p>
            <a:pPr lvl="1"/>
            <a:r>
              <a:rPr lang="en-US" sz="2000" dirty="0"/>
              <a:t>Power outage on Wednesday</a:t>
            </a:r>
          </a:p>
          <a:p>
            <a:pPr lvl="1"/>
            <a:r>
              <a:rPr lang="en-US" sz="2000" dirty="0"/>
              <a:t>Ready for Beam scans (week of October 30</a:t>
            </a:r>
            <a:r>
              <a:rPr lang="en-US" sz="2000" baseline="30000" dirty="0"/>
              <a:t>th</a:t>
            </a:r>
            <a:r>
              <a:rPr lang="en-US" sz="2000" dirty="0"/>
              <a:t>)</a:t>
            </a:r>
          </a:p>
          <a:p>
            <a:r>
              <a:rPr lang="en-US" sz="2000" dirty="0"/>
              <a:t>SY</a:t>
            </a:r>
          </a:p>
          <a:p>
            <a:pPr lvl="1"/>
            <a:r>
              <a:rPr lang="en-US" sz="2000" dirty="0"/>
              <a:t>MS2 water system commissioning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34F474-242F-407D-A658-4DDC3CD6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this week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43374-9A18-4F0D-BA5C-44D8EFE595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E8699-4E8E-442A-BADB-0176CC446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1A49-3400-42BA-9975-4B5AAF415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42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Shutdown Duration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2131"/>
            <a:ext cx="8915400" cy="5516241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 Marx Modulator installation </a:t>
            </a:r>
          </a:p>
          <a:p>
            <a:pPr lvl="1"/>
            <a:r>
              <a:rPr lang="en-US" sz="24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2 upgrade commissioning underway</a:t>
            </a:r>
          </a:p>
          <a:p>
            <a:pPr lvl="1"/>
            <a:r>
              <a:rPr lang="en-US" sz="24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1 moved to LRF3 location</a:t>
            </a:r>
          </a:p>
          <a:p>
            <a:pPr lvl="2"/>
            <a:r>
              <a:rPr lang="en-US" sz="22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process</a:t>
            </a:r>
          </a:p>
          <a:p>
            <a:r>
              <a:rPr lang="en-US" sz="2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Injector 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Recycler Abort Lamberstons </a:t>
            </a:r>
          </a:p>
          <a:p>
            <a:r>
              <a:rPr lang="en-US" sz="26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Campus Work in general</a:t>
            </a:r>
          </a:p>
          <a:p>
            <a:pPr lvl="1"/>
            <a:r>
              <a:rPr lang="en-US" sz="24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crews will be added </a:t>
            </a:r>
          </a:p>
          <a:p>
            <a:pPr lvl="1"/>
            <a:r>
              <a:rPr lang="en-US" sz="24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Re-structing the workflow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Gattuso| AD Shutdown Manager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2CB7-9AAE-42EF-9C79-3ACBED6BA75D}" type="datetime1">
              <a:rPr lang="en-US" altLang="en-US" smtClean="0"/>
              <a:t>10/23/2017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53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E13D-4B45-42DE-89EE-C813FF814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and Booster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0C218-B48E-439A-BDCF-3980F3F7C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signs were scheduled for 14:30 hrs. this afternoon</a:t>
            </a:r>
          </a:p>
          <a:p>
            <a:pPr lvl="1"/>
            <a:r>
              <a:rPr lang="en-US" dirty="0"/>
              <a:t>Linac has 2-3 days of studies and commissioning  that will occur</a:t>
            </a:r>
          </a:p>
          <a:p>
            <a:pPr lvl="1"/>
            <a:r>
              <a:rPr lang="en-US" dirty="0"/>
              <a:t>Booster has 3-4 days of studies and commission that will occur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FEE28-068E-4EB3-BDD0-DF4A5F5C0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12FD-5615-4678-9095-94248C9B9CF5}" type="datetime1">
              <a:rPr lang="en-US" altLang="en-US" smtClean="0"/>
              <a:t>10/23/2017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D9862-39E8-4549-A25D-0943EF1E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0DA13-989C-44B0-8032-20688367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77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EAD1-44C1-4750-8B41-8856FC12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beam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D2CDF-9356-4295-8720-01DB0D869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Gev Line</a:t>
            </a:r>
          </a:p>
          <a:p>
            <a:pPr lvl="1"/>
            <a:r>
              <a:rPr lang="en-US" dirty="0"/>
              <a:t>Ready to go</a:t>
            </a:r>
          </a:p>
          <a:p>
            <a:r>
              <a:rPr lang="en-US" dirty="0"/>
              <a:t>MI12A/B and target Hall</a:t>
            </a:r>
          </a:p>
          <a:p>
            <a:pPr lvl="1"/>
            <a:r>
              <a:rPr lang="en-US" dirty="0"/>
              <a:t>Ready to go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/>
              <a:t>MI-10 section</a:t>
            </a:r>
          </a:p>
          <a:p>
            <a:pPr lvl="2"/>
            <a:r>
              <a:rPr lang="en-US" dirty="0"/>
              <a:t>MI LCW water leaks (completed by Wednesday)</a:t>
            </a:r>
          </a:p>
          <a:p>
            <a:pPr lvl="3"/>
            <a:r>
              <a:rPr lang="en-US" dirty="0"/>
              <a:t>MI 126 Downstream Quad Manifold </a:t>
            </a:r>
          </a:p>
          <a:p>
            <a:pPr lvl="3"/>
            <a:r>
              <a:rPr lang="en-US" dirty="0"/>
              <a:t>MI 102 Downstream Quad Manifold </a:t>
            </a:r>
          </a:p>
          <a:p>
            <a:pPr lvl="3"/>
            <a:r>
              <a:rPr lang="en-US" dirty="0"/>
              <a:t>MI 848 Upstream Fitting Leak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B3E4A-9683-48EE-A843-DCBF2FFC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12FD-5615-4678-9095-94248C9B9CF5}" type="datetime1">
              <a:rPr lang="en-US" altLang="en-US" smtClean="0"/>
              <a:t>10/23/2017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58523-2C6C-4551-B29D-975E737E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9F0C9-33FA-4D28-9E97-1C575941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808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AB0F-C7D4-4231-B1D3-58E26D6C9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 Work Remaining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4A9AB-C9FB-42A4-9049-C7D0EB7CA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49470"/>
          </a:xfrm>
        </p:spPr>
        <p:txBody>
          <a:bodyPr/>
          <a:lstStyle/>
          <a:p>
            <a:r>
              <a:rPr lang="en-US" dirty="0"/>
              <a:t>MI </a:t>
            </a:r>
          </a:p>
          <a:p>
            <a:pPr lvl="1"/>
            <a:r>
              <a:rPr lang="en-US" dirty="0"/>
              <a:t>RR 40 </a:t>
            </a:r>
            <a:r>
              <a:rPr lang="en-US" dirty="0" err="1"/>
              <a:t>Lamberston</a:t>
            </a:r>
            <a:r>
              <a:rPr lang="en-US" dirty="0"/>
              <a:t>	installation</a:t>
            </a:r>
          </a:p>
          <a:p>
            <a:pPr lvl="2"/>
            <a:r>
              <a:rPr lang="en-US" dirty="0"/>
              <a:t>Beam pipe shielding</a:t>
            </a:r>
          </a:p>
          <a:p>
            <a:pPr lvl="2"/>
            <a:r>
              <a:rPr lang="en-US" dirty="0"/>
              <a:t>Replace a damage BPM feed through</a:t>
            </a:r>
          </a:p>
          <a:p>
            <a:pPr lvl="3"/>
            <a:r>
              <a:rPr lang="en-US" dirty="0"/>
              <a:t>Fix </a:t>
            </a:r>
            <a:r>
              <a:rPr lang="en-US"/>
              <a:t>in place</a:t>
            </a:r>
            <a:endParaRPr lang="en-US" dirty="0"/>
          </a:p>
          <a:p>
            <a:pPr lvl="1"/>
            <a:r>
              <a:rPr lang="en-US" dirty="0"/>
              <a:t>MI20-62 section</a:t>
            </a:r>
          </a:p>
          <a:p>
            <a:pPr lvl="2"/>
            <a:r>
              <a:rPr lang="en-US" dirty="0"/>
              <a:t>MI307 Injunction kicker B  failure</a:t>
            </a:r>
          </a:p>
          <a:p>
            <a:pPr lvl="3"/>
            <a:r>
              <a:rPr lang="en-US" dirty="0"/>
              <a:t>~2 days to replace</a:t>
            </a:r>
          </a:p>
          <a:p>
            <a:pPr lvl="4"/>
            <a:r>
              <a:rPr lang="en-US" dirty="0"/>
              <a:t>~600-700 person </a:t>
            </a:r>
            <a:r>
              <a:rPr lang="en-US" dirty="0" err="1"/>
              <a:t>mr</a:t>
            </a:r>
            <a:r>
              <a:rPr lang="en-US" dirty="0"/>
              <a:t> to complete this task</a:t>
            </a:r>
          </a:p>
          <a:p>
            <a:pPr lvl="2"/>
            <a:r>
              <a:rPr lang="en-US" dirty="0"/>
              <a:t>LCW leaks (3-4 days)</a:t>
            </a:r>
          </a:p>
          <a:p>
            <a:pPr lvl="3"/>
            <a:r>
              <a:rPr lang="en-US" dirty="0"/>
              <a:t>MI/RR-402 New MLAW Magnet </a:t>
            </a:r>
          </a:p>
          <a:p>
            <a:pPr lvl="3"/>
            <a:r>
              <a:rPr lang="en-US" dirty="0"/>
              <a:t>MI 400 Area Lambertson Magnet Leak </a:t>
            </a:r>
          </a:p>
          <a:p>
            <a:pPr lvl="3"/>
            <a:r>
              <a:rPr lang="en-US" dirty="0"/>
              <a:t>MI 637 Dipole Upper Bus leak </a:t>
            </a:r>
          </a:p>
          <a:p>
            <a:pPr lvl="3"/>
            <a:r>
              <a:rPr lang="en-US" dirty="0"/>
              <a:t>MI 428 Quad Magnet Leak </a:t>
            </a:r>
          </a:p>
          <a:p>
            <a:pPr lvl="3"/>
            <a:r>
              <a:rPr lang="it-IT" dirty="0"/>
              <a:t>MI 503 Quad Magnet Leak </a:t>
            </a:r>
            <a:endParaRPr lang="en-US" dirty="0"/>
          </a:p>
          <a:p>
            <a:pPr lvl="4"/>
            <a:endParaRPr lang="en-US" dirty="0"/>
          </a:p>
          <a:p>
            <a:pPr lvl="3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0DF93-89FA-4F1E-B710-EA8A9B12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12FD-5615-4678-9095-94248C9B9CF5}" type="datetime1">
              <a:rPr lang="en-US" altLang="en-US" smtClean="0"/>
              <a:t>10/23/2017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7E8FB-5213-4869-972D-1C96512D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8CCAA-B00C-43C3-8189-301F8B1B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924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0517-D21C-460D-9691-C509543AF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 BPM 302 location </a:t>
            </a:r>
          </a:p>
        </p:txBody>
      </p:sp>
      <p:pic>
        <p:nvPicPr>
          <p:cNvPr id="8" name="Content Placeholder 7" descr="A picture containing ground, indoor&#10;&#10;Description generated with high confidence">
            <a:extLst>
              <a:ext uri="{FF2B5EF4-FFF2-40B4-BE49-F238E27FC236}">
                <a16:creationId xmlns:a16="http://schemas.microsoft.com/office/drawing/2014/main" id="{D1C7EE55-ACE7-4EAE-AA11-99F42D860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8" y="1235493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C2DE1-1ADC-46CB-930D-B3A81D6F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12FD-5615-4678-9095-94248C9B9CF5}" type="datetime1">
              <a:rPr lang="en-US" altLang="en-US" smtClean="0"/>
              <a:t>10/23/2017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D0CE0-E506-44CE-93FC-B9BBEC943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A0B67-058A-48E9-93FA-25E304CA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74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153FA-A7D7-42F5-9275-5AFE3AD79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MI307 Injection Kickers</a:t>
            </a:r>
          </a:p>
        </p:txBody>
      </p:sp>
      <p:pic>
        <p:nvPicPr>
          <p:cNvPr id="8" name="Content Placeholder 7" descr="A close up of a speaker&#10;&#10;Description generated with high confidence">
            <a:extLst>
              <a:ext uri="{FF2B5EF4-FFF2-40B4-BE49-F238E27FC236}">
                <a16:creationId xmlns:a16="http://schemas.microsoft.com/office/drawing/2014/main" id="{C4845402-E2F0-4372-9CD6-F5C3D57B4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75348" y="1632269"/>
            <a:ext cx="4780420" cy="358531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E926F-44EB-4C47-AC4C-679F96B0E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12FD-5615-4678-9095-94248C9B9CF5}" type="datetime1">
              <a:rPr lang="en-US" altLang="en-US" smtClean="0"/>
              <a:t>10/23/2017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57C45-8A2B-4604-9057-E9695703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7DB7D-7827-411B-BBB6-F7F73D97A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0" name="Picture 9" descr="A picture containing indoor, building, ground&#10;&#10;Description generated with high confidence">
            <a:extLst>
              <a:ext uri="{FF2B5EF4-FFF2-40B4-BE49-F238E27FC236}">
                <a16:creationId xmlns:a16="http://schemas.microsoft.com/office/drawing/2014/main" id="{7721D134-F6FB-420A-9621-CF5C4CB67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3473"/>
            <a:ext cx="5013769" cy="37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9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736"/>
            <a:ext cx="7886700" cy="654782"/>
          </a:xfrm>
        </p:spPr>
        <p:txBody>
          <a:bodyPr/>
          <a:lstStyle/>
          <a:p>
            <a:r>
              <a:rPr lang="en-US" sz="2400" b="0" dirty="0"/>
              <a:t>Muon Campus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250" y="500012"/>
            <a:ext cx="8339871" cy="5565407"/>
          </a:xfrm>
        </p:spPr>
        <p:txBody>
          <a:bodyPr/>
          <a:lstStyle/>
          <a:p>
            <a:pPr lvl="1"/>
            <a:r>
              <a:rPr lang="en-US" dirty="0">
                <a:solidFill>
                  <a:srgbClr val="4E4E4E"/>
                </a:solidFill>
              </a:rPr>
              <a:t>Delivery ring straight section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 complete</a:t>
            </a:r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D30 Injection septa -</a:t>
            </a:r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 complete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of the system,</a:t>
            </a:r>
            <a:endParaRPr lang="en-US" sz="1600" dirty="0">
              <a:solidFill>
                <a:srgbClr val="4E4E4E"/>
              </a:solidFill>
            </a:endParaRP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Removal and reinstallation of ring for the M4 line installation ~ 2 days </a:t>
            </a:r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 complete</a:t>
            </a:r>
            <a:endParaRPr lang="en-US" sz="1600" dirty="0">
              <a:solidFill>
                <a:srgbClr val="4E4E4E"/>
              </a:solidFill>
            </a:endParaRPr>
          </a:p>
          <a:p>
            <a:pPr lvl="1"/>
            <a:r>
              <a:rPr lang="en-US" dirty="0">
                <a:solidFill>
                  <a:srgbClr val="4E4E4E"/>
                </a:solidFill>
              </a:rPr>
              <a:t>Abort line 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 complete</a:t>
            </a:r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Extraction septa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Installed under vacuum, leak check remaining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Electrical connections and water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Instrumentation Repair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complete</a:t>
            </a:r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M5 line installation has completed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Waiting on alignment 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M3 line correction element installation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 complete</a:t>
            </a:r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Corrector installation 4 of 5 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Last corrector most difficult installation 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This Week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Install abort septa cable</a:t>
            </a:r>
          </a:p>
          <a:p>
            <a:pPr lvl="2"/>
            <a:r>
              <a:rPr lang="en-US" dirty="0">
                <a:solidFill>
                  <a:srgbClr val="4E4E4E"/>
                </a:solidFill>
              </a:rPr>
              <a:t>Final walk throughs</a:t>
            </a:r>
          </a:p>
          <a:p>
            <a:pPr lvl="2"/>
            <a:r>
              <a:rPr lang="en-US" dirty="0">
                <a:solidFill>
                  <a:srgbClr val="4E4E4E"/>
                </a:solidFill>
              </a:rPr>
              <a:t>Power supply commissioning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Oct 30th – Beam start up</a:t>
            </a:r>
          </a:p>
          <a:p>
            <a:pPr lvl="4"/>
            <a:endParaRPr lang="en-US" sz="1600" dirty="0">
              <a:solidFill>
                <a:srgbClr val="4E4E4E"/>
              </a:solidFill>
            </a:endParaRPr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2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956-27D0-443E-88E9-6220E135ADDA}" type="datetime1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13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Septa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10/13/2017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Jerry Annala | Muon Campus Update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2" y="936434"/>
            <a:ext cx="8813493" cy="49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32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9A27-51A4-4EAA-98DE-A0EA360EA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Abort Septa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11E8A-4710-4A63-89ED-90AE0653D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0E1EC-0E03-492B-97B9-759ABF72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12FD-5615-4678-9095-94248C9B9CF5}" type="datetime1">
              <a:rPr lang="en-US" altLang="en-US" smtClean="0"/>
              <a:t>10/23/2017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2A578-4DB7-43E9-8430-EE1E0F743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A8825-728E-44A3-9BE0-75D8A990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DF6182-250A-4AB5-8053-C591939FA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89" y="1053536"/>
            <a:ext cx="6761747" cy="50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1705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6654</TotalTime>
  <Words>519</Words>
  <Application>Microsoft Office PowerPoint</Application>
  <PresentationFormat>On-screen Show (4:3)</PresentationFormat>
  <Paragraphs>157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ＭＳ Ｐゴシック</vt:lpstr>
      <vt:lpstr>Arial</vt:lpstr>
      <vt:lpstr>Calibri</vt:lpstr>
      <vt:lpstr>Geneva</vt:lpstr>
      <vt:lpstr>Helvetica</vt:lpstr>
      <vt:lpstr>Times New Roman</vt:lpstr>
      <vt:lpstr>Tw Cen MT</vt:lpstr>
      <vt:lpstr>Fermilab_PPT_090815</vt:lpstr>
      <vt:lpstr>PowerPoint Presentation</vt:lpstr>
      <vt:lpstr>Linac and Booster</vt:lpstr>
      <vt:lpstr>BNB beam</vt:lpstr>
      <vt:lpstr>MI Work Remaining</vt:lpstr>
      <vt:lpstr>RR BPM 302 location </vt:lpstr>
      <vt:lpstr>MI307 Injection Kickers</vt:lpstr>
      <vt:lpstr>Muon Campus Work</vt:lpstr>
      <vt:lpstr>Injection Septa</vt:lpstr>
      <vt:lpstr>Abort Septa</vt:lpstr>
      <vt:lpstr>M3 line corrector</vt:lpstr>
      <vt:lpstr>M5 line PWC</vt:lpstr>
      <vt:lpstr>Schedule</vt:lpstr>
      <vt:lpstr>2017 Shutdown Pocket Dosimeter Reports – Week 13</vt:lpstr>
      <vt:lpstr>PowerPoint Presentation</vt:lpstr>
      <vt:lpstr>Week this week</vt:lpstr>
      <vt:lpstr>Shutdown Duration Drivers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Consolato Gattuso x6331 08022N</dc:creator>
  <cp:lastModifiedBy>Consolato Gattuso</cp:lastModifiedBy>
  <cp:revision>139</cp:revision>
  <cp:lastPrinted>2016-04-05T12:58:00Z</cp:lastPrinted>
  <dcterms:created xsi:type="dcterms:W3CDTF">2016-03-03T19:44:14Z</dcterms:created>
  <dcterms:modified xsi:type="dcterms:W3CDTF">2017-10-23T18:59:40Z</dcterms:modified>
</cp:coreProperties>
</file>