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82" r:id="rId1"/>
  </p:sldMasterIdLst>
  <p:notesMasterIdLst>
    <p:notesMasterId r:id="rId12"/>
  </p:notesMasterIdLst>
  <p:handoutMasterIdLst>
    <p:handoutMasterId r:id="rId13"/>
  </p:handoutMasterIdLst>
  <p:sldIdLst>
    <p:sldId id="294" r:id="rId2"/>
    <p:sldId id="382" r:id="rId3"/>
    <p:sldId id="383" r:id="rId4"/>
    <p:sldId id="384" r:id="rId5"/>
    <p:sldId id="385" r:id="rId6"/>
    <p:sldId id="386" r:id="rId7"/>
    <p:sldId id="387" r:id="rId8"/>
    <p:sldId id="388" r:id="rId9"/>
    <p:sldId id="389" r:id="rId10"/>
    <p:sldId id="390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S. Tschirhart x4100,5708 08973N" initials="RSTx0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50504E"/>
    <a:srgbClr val="4E4E4E"/>
    <a:srgbClr val="404040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8" autoAdjust="0"/>
    <p:restoredTop sz="94660"/>
  </p:normalViewPr>
  <p:slideViewPr>
    <p:cSldViewPr snapToGrid="0" snapToObjects="1" showGuides="1">
      <p:cViewPr varScale="1">
        <p:scale>
          <a:sx n="131" d="100"/>
          <a:sy n="131" d="100"/>
        </p:scale>
        <p:origin x="1840" y="18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89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27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2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25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87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61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01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82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84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8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6/20/16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Your Name | FIFE Workshop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6/20/16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Your Name | FIFE Workshop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dirty="0" smtClean="0"/>
              <a:t>6/20/16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 smtClean="0"/>
              <a:t>Your Name | FIFE Workshop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6/20/16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Your Name | FIFE Workshop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6/20/16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Your Name | FIFE Workshop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6/20/16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Your Name | FIFE Workshop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6/20/16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Your Name | FIFE Workshop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hyperlink" Target="https://wilsonweb.fnal.gov/index.s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3062757" cy="1390219"/>
          </a:xfrm>
        </p:spPr>
        <p:txBody>
          <a:bodyPr/>
          <a:lstStyle/>
          <a:p>
            <a:r>
              <a:rPr lang="en-US" dirty="0" smtClean="0"/>
              <a:t>Ken </a:t>
            </a:r>
            <a:r>
              <a:rPr lang="en-US" dirty="0" err="1" smtClean="0"/>
              <a:t>Herner</a:t>
            </a:r>
            <a:endParaRPr lang="en-US" dirty="0"/>
          </a:p>
          <a:p>
            <a:r>
              <a:rPr lang="pt-BR" dirty="0" smtClean="0"/>
              <a:t>FIFE </a:t>
            </a:r>
            <a:r>
              <a:rPr lang="pt-BR" dirty="0" err="1" smtClean="0"/>
              <a:t>Roadmap</a:t>
            </a:r>
            <a:r>
              <a:rPr lang="pt-BR" dirty="0" smtClean="0"/>
              <a:t> Workshop</a:t>
            </a:r>
          </a:p>
          <a:p>
            <a:r>
              <a:rPr lang="en-US" dirty="0" smtClean="0"/>
              <a:t>Dec 5, 2017  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pt-BR" dirty="0" smtClean="0"/>
              <a:t>GPU </a:t>
            </a:r>
            <a:r>
              <a:rPr lang="pt-BR" dirty="0" err="1" smtClean="0"/>
              <a:t>resources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OSG </a:t>
            </a:r>
            <a:r>
              <a:rPr lang="pt-BR" dirty="0" err="1" smtClean="0"/>
              <a:t>submission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964" y="5533901"/>
            <a:ext cx="2186961" cy="1122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352" y="4863829"/>
            <a:ext cx="2967774" cy="19185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87701" y="6545302"/>
            <a:ext cx="923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Dec 5, 1933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12/5/17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Your Name | FIFE Roadmap Workshop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21" y="43755"/>
            <a:ext cx="1351279" cy="69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4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Access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12/5/17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Your Name | FIFE Roadmap Workshop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21" y="43755"/>
            <a:ext cx="1351279" cy="693722"/>
          </a:xfrm>
          <a:prstGeom prst="rect">
            <a:avLst/>
          </a:prstGeom>
        </p:spPr>
      </p:pic>
      <p:sp>
        <p:nvSpPr>
          <p:cNvPr id="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of you may be familiar with the </a:t>
            </a:r>
            <a:r>
              <a:rPr lang="en-US" dirty="0" smtClean="0">
                <a:hlinkClick r:id="rId4"/>
              </a:rPr>
              <a:t>Wilson Cluster at Fermilab</a:t>
            </a:r>
            <a:r>
              <a:rPr lang="en-US" dirty="0" smtClean="0"/>
              <a:t>; this requires a separate account</a:t>
            </a:r>
          </a:p>
          <a:p>
            <a:r>
              <a:rPr lang="en-US" dirty="0" smtClean="0"/>
              <a:t>Other GPU clusters available via OSG and reachable via </a:t>
            </a:r>
            <a:r>
              <a:rPr lang="en-US" dirty="0" err="1" smtClean="0"/>
              <a:t>jobsub</a:t>
            </a:r>
            <a:r>
              <a:rPr lang="en-US" dirty="0" smtClean="0"/>
              <a:t>, with some extra options</a:t>
            </a:r>
          </a:p>
          <a:p>
            <a:pPr lvl="1"/>
            <a:r>
              <a:rPr lang="en-US" dirty="0" smtClean="0"/>
              <a:t>Today, we will likely end up at Nebraska or Syracuse; UCSD hopefully coming very soon. Unfortunately it tends to be slow going since this is somewhat new for all </a:t>
            </a:r>
            <a:r>
              <a:rPr lang="en-US" dirty="0" smtClean="0"/>
              <a:t>involved</a:t>
            </a:r>
          </a:p>
          <a:p>
            <a:r>
              <a:rPr lang="en-US" dirty="0" smtClean="0"/>
              <a:t>General GPU advice</a:t>
            </a:r>
          </a:p>
          <a:p>
            <a:pPr lvl="1"/>
            <a:r>
              <a:rPr lang="en-US" dirty="0" smtClean="0"/>
              <a:t>Use the following slides to get information about the GPUs in the job</a:t>
            </a:r>
          </a:p>
          <a:p>
            <a:pPr lvl="1"/>
            <a:r>
              <a:rPr lang="en-US" dirty="0" smtClean="0"/>
              <a:t>Don’t confine yourself to only the latest and greatest models unless absolutely necessary. They have the longest wait.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925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GPU test job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12/5/17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Your Name | FIFE Roadmap Workshop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21" y="43755"/>
            <a:ext cx="1351279" cy="693722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228600" y="773839"/>
            <a:ext cx="8672513" cy="473727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general you just have to add </a:t>
            </a:r>
            <a:r>
              <a:rPr lang="en-US" b="1" dirty="0" smtClean="0"/>
              <a:t>--lines='+</a:t>
            </a:r>
            <a:r>
              <a:rPr lang="en-US" b="1" dirty="0" err="1" smtClean="0"/>
              <a:t>RequestGPUs</a:t>
            </a:r>
            <a:r>
              <a:rPr lang="en-US" b="1" dirty="0" smtClean="0"/>
              <a:t>=1' </a:t>
            </a:r>
            <a:r>
              <a:rPr lang="en-US" dirty="0" smtClean="0"/>
              <a:t>to your </a:t>
            </a:r>
            <a:r>
              <a:rPr lang="en-US" dirty="0" err="1" smtClean="0"/>
              <a:t>jobsub_submit</a:t>
            </a:r>
            <a:r>
              <a:rPr lang="en-US" dirty="0" smtClean="0"/>
              <a:t> command</a:t>
            </a:r>
          </a:p>
          <a:p>
            <a:pPr lvl="1"/>
            <a:r>
              <a:rPr lang="en-US" dirty="0" smtClean="0"/>
              <a:t>The FNAL frontend will see this and steer to you an appropriate site</a:t>
            </a:r>
          </a:p>
          <a:p>
            <a:pPr lvl="1"/>
            <a:r>
              <a:rPr lang="en-US" dirty="0" smtClean="0"/>
              <a:t>Can request &gt;1 but no promises made about availability or fast start time. Could also add options for specific site if needed (not recommended)</a:t>
            </a:r>
          </a:p>
          <a:p>
            <a:r>
              <a:rPr lang="en-US" dirty="0" smtClean="0"/>
              <a:t>So try the following:</a:t>
            </a:r>
          </a:p>
          <a:p>
            <a:pPr marL="0" indent="0">
              <a:buFont typeface="Arial" charset="0"/>
              <a:buNone/>
            </a:pPr>
            <a:r>
              <a:rPr lang="en-US" sz="1800" b="1" dirty="0" smtClean="0">
                <a:solidFill>
                  <a:srgbClr val="404040"/>
                </a:solidFill>
              </a:rPr>
              <a:t>$ </a:t>
            </a:r>
            <a:r>
              <a:rPr lang="en-US" sz="1800" b="1" dirty="0" err="1" smtClean="0">
                <a:solidFill>
                  <a:srgbClr val="404040"/>
                </a:solidFill>
              </a:rPr>
              <a:t>jobsub_submit</a:t>
            </a:r>
            <a:r>
              <a:rPr lang="en-US" sz="1800" b="1" dirty="0" smtClean="0">
                <a:solidFill>
                  <a:srgbClr val="404040"/>
                </a:solidFill>
              </a:rPr>
              <a:t> -G </a:t>
            </a:r>
            <a:r>
              <a:rPr lang="en-US" sz="1800" b="1" dirty="0" err="1" smtClean="0">
                <a:solidFill>
                  <a:srgbClr val="404040"/>
                </a:solidFill>
              </a:rPr>
              <a:t>your_expt</a:t>
            </a:r>
            <a:r>
              <a:rPr lang="en-US" sz="1800" b="1" dirty="0" smtClean="0">
                <a:solidFill>
                  <a:srgbClr val="404040"/>
                </a:solidFill>
              </a:rPr>
              <a:t> -M --memory=1000MB --disk=1GB \</a:t>
            </a:r>
          </a:p>
          <a:p>
            <a:pPr marL="0" indent="0">
              <a:buFont typeface="Arial" charset="0"/>
              <a:buNone/>
            </a:pPr>
            <a:r>
              <a:rPr lang="en-US" sz="1800" b="1" dirty="0" smtClean="0">
                <a:solidFill>
                  <a:srgbClr val="404040"/>
                </a:solidFill>
              </a:rPr>
              <a:t> --expected-lifetime=1h -N 8 \</a:t>
            </a:r>
          </a:p>
          <a:p>
            <a:pPr marL="0" indent="0">
              <a:buFont typeface="Arial" charset="0"/>
              <a:buNone/>
            </a:pPr>
            <a:r>
              <a:rPr lang="en-US" sz="1800" b="1" dirty="0" smtClean="0">
                <a:solidFill>
                  <a:srgbClr val="404040"/>
                </a:solidFill>
              </a:rPr>
              <a:t>--resource-provides=</a:t>
            </a:r>
            <a:r>
              <a:rPr lang="en-US" sz="1800" b="1" dirty="0" err="1" smtClean="0">
                <a:solidFill>
                  <a:srgbClr val="404040"/>
                </a:solidFill>
              </a:rPr>
              <a:t>usage_model</a:t>
            </a:r>
            <a:r>
              <a:rPr lang="en-US" sz="1800" b="1" dirty="0" smtClean="0">
                <a:solidFill>
                  <a:srgbClr val="404040"/>
                </a:solidFill>
              </a:rPr>
              <a:t>=OFFSITE --lines='+</a:t>
            </a:r>
            <a:r>
              <a:rPr lang="en-US" sz="1800" b="1" dirty="0" err="1" smtClean="0">
                <a:solidFill>
                  <a:srgbClr val="404040"/>
                </a:solidFill>
              </a:rPr>
              <a:t>RequestGPUs</a:t>
            </a:r>
            <a:r>
              <a:rPr lang="en-US" sz="1800" b="1" dirty="0" smtClean="0">
                <a:solidFill>
                  <a:srgbClr val="404040"/>
                </a:solidFill>
              </a:rPr>
              <a:t>=1' \</a:t>
            </a:r>
          </a:p>
          <a:p>
            <a:pPr marL="0" indent="0">
              <a:buFont typeface="Arial" charset="0"/>
              <a:buNone/>
            </a:pPr>
            <a:r>
              <a:rPr lang="en-US" sz="1800" b="1" dirty="0" smtClean="0">
                <a:solidFill>
                  <a:srgbClr val="404040"/>
                </a:solidFill>
              </a:rPr>
              <a:t>file:///</a:t>
            </a:r>
            <a:r>
              <a:rPr lang="en-US" sz="1800" b="1" dirty="0" err="1" smtClean="0">
                <a:solidFill>
                  <a:srgbClr val="404040"/>
                </a:solidFill>
              </a:rPr>
              <a:t>nashome</a:t>
            </a:r>
            <a:r>
              <a:rPr lang="en-US" sz="1800" b="1" dirty="0" smtClean="0">
                <a:solidFill>
                  <a:srgbClr val="404040"/>
                </a:solidFill>
              </a:rPr>
              <a:t>/k/</a:t>
            </a:r>
            <a:r>
              <a:rPr lang="en-US" sz="1800" b="1" dirty="0" err="1" smtClean="0">
                <a:solidFill>
                  <a:srgbClr val="404040"/>
                </a:solidFill>
              </a:rPr>
              <a:t>kherner</a:t>
            </a:r>
            <a:r>
              <a:rPr lang="en-US" sz="1800" b="1" dirty="0" smtClean="0">
                <a:solidFill>
                  <a:srgbClr val="404040"/>
                </a:solidFill>
              </a:rPr>
              <a:t>/</a:t>
            </a:r>
            <a:r>
              <a:rPr lang="en-US" sz="1800" b="1" dirty="0" err="1" smtClean="0">
                <a:solidFill>
                  <a:srgbClr val="404040"/>
                </a:solidFill>
              </a:rPr>
              <a:t>basicscript_GPU.sh</a:t>
            </a:r>
            <a:endParaRPr lang="en-US" sz="1800" b="1" dirty="0" smtClean="0">
              <a:solidFill>
                <a:srgbClr val="40404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478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GPU information is now advertised in machine </a:t>
            </a:r>
            <a:r>
              <a:rPr lang="en-US" dirty="0" err="1"/>
              <a:t>classad</a:t>
            </a:r>
            <a:r>
              <a:rPr lang="en-US" dirty="0"/>
              <a:t> </a:t>
            </a:r>
          </a:p>
          <a:p>
            <a:r>
              <a:rPr lang="en-US" dirty="0" smtClean="0"/>
              <a:t>You </a:t>
            </a:r>
            <a:r>
              <a:rPr lang="en-US" dirty="0"/>
              <a:t>can look for CUDA or OpenCL support </a:t>
            </a:r>
          </a:p>
          <a:p>
            <a:r>
              <a:rPr lang="en-US" dirty="0" smtClean="0"/>
              <a:t>NVIDIA </a:t>
            </a:r>
            <a:r>
              <a:rPr lang="en-US" dirty="0"/>
              <a:t>driver info </a:t>
            </a:r>
          </a:p>
          <a:p>
            <a:r>
              <a:rPr lang="en-US" dirty="0" smtClean="0"/>
              <a:t>Attributes </a:t>
            </a:r>
            <a:r>
              <a:rPr lang="en-US" dirty="0"/>
              <a:t>are advertised in the form of: &lt;LANG&gt;&lt;KEY&gt;=&lt;ATTR&gt; </a:t>
            </a:r>
          </a:p>
          <a:p>
            <a:r>
              <a:rPr lang="en-US" dirty="0"/>
              <a:t>To get all info about the machine, you can do "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cat ${_CONDOR_JOB_IWD}/.</a:t>
            </a:r>
            <a:r>
              <a:rPr lang="en-US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machine.ad</a:t>
            </a:r>
            <a:r>
              <a:rPr lang="en-US" dirty="0"/>
              <a:t>” somewhere in your executable. Then you can look for specific attributes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GPU capabilities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12/5/17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Your Name | FIFE Roadmap Workshop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21" y="43755"/>
            <a:ext cx="1351279" cy="69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4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attribute examples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12/5/17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Your Name | FIFE Roadmap Workshop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21" y="43755"/>
            <a:ext cx="1351279" cy="693722"/>
          </a:xfrm>
          <a:prstGeom prst="rect">
            <a:avLst/>
          </a:prstGeom>
        </p:spPr>
      </p:pic>
      <p:sp>
        <p:nvSpPr>
          <p:cNvPr id="10" name="Content Placeholder 6"/>
          <p:cNvSpPr>
            <a:spLocks noGrp="1"/>
          </p:cNvSpPr>
          <p:nvPr>
            <p:ph sz="half" idx="4294967295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/>
          <a:lstStyle/>
          <a:p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CUDAGlobalMemoryMb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= 12194 </a:t>
            </a:r>
          </a:p>
          <a:p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</a:rPr>
              <a:t>CUDARuntimeVersion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= 6.0 </a:t>
            </a:r>
          </a:p>
          <a:p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</a:rPr>
              <a:t>CUDACapability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= 6.0 </a:t>
            </a:r>
          </a:p>
          <a:p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</a:rPr>
              <a:t>CUDAComputeUnits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= 56 </a:t>
            </a:r>
          </a:p>
          <a:p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</a:rPr>
              <a:t>CUDAClockMhz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= 1328.5 </a:t>
            </a:r>
          </a:p>
          <a:p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</a:rPr>
              <a:t>CUDACoresPerCU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= 192 </a:t>
            </a:r>
          </a:p>
          <a:p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</a:rPr>
              <a:t>CUDADriverVersion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= 8.0 </a:t>
            </a:r>
          </a:p>
          <a:p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</a:rPr>
              <a:t>CUDAECCEnabled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= false </a:t>
            </a:r>
          </a:p>
          <a:p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</a:rPr>
              <a:t>CUDADeviceName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= "Tesla P100-PCIE-12GB" </a:t>
            </a:r>
          </a:p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NV_DRIVER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= 375.66 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Content Placeholder 7"/>
          <p:cNvSpPr>
            <a:spLocks noGrp="1"/>
          </p:cNvSpPr>
          <p:nvPr>
            <p:ph sz="half" idx="429496729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/>
          <a:lstStyle/>
          <a:p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OCLOpenCLVersion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= 1.2 </a:t>
            </a:r>
          </a:p>
          <a:p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</a:rPr>
              <a:t>OCLGlobalMemoryMb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= 2001 </a:t>
            </a:r>
          </a:p>
          <a:p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</a:rPr>
              <a:t>OCLComputeUnits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= 5 </a:t>
            </a:r>
          </a:p>
          <a:p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</a:rPr>
              <a:t>OCLECCEnabled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= false </a:t>
            </a:r>
          </a:p>
          <a:p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</a:rPr>
              <a:t>OCLDeviceName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= "GeForce GTX 750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Ti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" </a:t>
            </a:r>
          </a:p>
          <a:p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</a:rPr>
              <a:t>OCLClockMhz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= 1084 </a:t>
            </a:r>
          </a:p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NV_DRIVER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= 375.66 </a:t>
            </a:r>
          </a:p>
          <a:p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Placeholder 8"/>
          <p:cNvSpPr txBox="1">
            <a:spLocks/>
          </p:cNvSpPr>
          <p:nvPr/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Example of </a:t>
            </a:r>
            <a:r>
              <a:rPr lang="en-US" sz="1800" dirty="0" err="1" smtClean="0">
                <a:solidFill>
                  <a:schemeClr val="tx2"/>
                </a:solidFill>
              </a:rPr>
              <a:t>machine.ad</a:t>
            </a:r>
            <a:r>
              <a:rPr lang="en-US" sz="1800" dirty="0" smtClean="0">
                <a:solidFill>
                  <a:schemeClr val="tx2"/>
                </a:solidFill>
              </a:rPr>
              <a:t> dump on a CUDA-installed node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3" name="Text Placeholder 9"/>
          <p:cNvSpPr txBox="1">
            <a:spLocks/>
          </p:cNvSpPr>
          <p:nvPr/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Example of </a:t>
            </a:r>
            <a:r>
              <a:rPr lang="en-US" sz="1800" dirty="0" err="1" smtClean="0">
                <a:solidFill>
                  <a:schemeClr val="tx2"/>
                </a:solidFill>
              </a:rPr>
              <a:t>machine.ad</a:t>
            </a:r>
            <a:r>
              <a:rPr lang="en-US" sz="1800" dirty="0" smtClean="0">
                <a:solidFill>
                  <a:schemeClr val="tx2"/>
                </a:solidFill>
              </a:rPr>
              <a:t> dump on a OpenCL-installed node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7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these variables in job requirements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12/5/17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Your Name | FIFE Roadmap Workshop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21" y="43755"/>
            <a:ext cx="1351279" cy="693722"/>
          </a:xfrm>
          <a:prstGeom prst="rect">
            <a:avLst/>
          </a:prstGeom>
        </p:spPr>
      </p:pic>
      <p:sp>
        <p:nvSpPr>
          <p:cNvPr id="8" name="Content Placeholder 10"/>
          <p:cNvSpPr txBox="1">
            <a:spLocks/>
          </p:cNvSpPr>
          <p:nvPr/>
        </p:nvSpPr>
        <p:spPr>
          <a:xfrm>
            <a:off x="381000" y="11239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Using jobsub </a:t>
            </a:r>
          </a:p>
          <a:p>
            <a:r>
              <a:rPr lang="en-US" smtClean="0"/>
              <a:t>Example where we want to get a Tesla P100 GPU: </a:t>
            </a:r>
          </a:p>
          <a:p>
            <a:pPr lvl="1"/>
            <a:r>
              <a:rPr lang="en-US" sz="16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jobsub_submit ... --lines='+RequestGPUs=1' --append_condor_requirements='(regexp(\"^Tesla\ P100.+$\",TARGET.CUDADeviceName,\"i\")||regexp(\"^Tesla\ P100.+$\",TARGET.OCLDeviceName,\"i\"))'</a:t>
            </a:r>
            <a:r>
              <a:rPr lang="en-US" sz="1600" smtClean="0"/>
              <a:t> </a:t>
            </a:r>
          </a:p>
          <a:p>
            <a:pPr lvl="1"/>
            <a:r>
              <a:rPr lang="en-US" sz="1600" smtClean="0"/>
              <a:t>Be careful about cutting/pasting this -- unicode/ascii issues with python 2! </a:t>
            </a:r>
          </a:p>
          <a:p>
            <a:r>
              <a:rPr lang="en-US" sz="1600" smtClean="0"/>
              <a:t>Find OPENCL support:</a:t>
            </a:r>
          </a:p>
          <a:p>
            <a:pPr lvl="1"/>
            <a:r>
              <a:rPr lang="en-US" sz="14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--lines='+RequestGPUs=1'</a:t>
            </a:r>
            <a:r>
              <a:rPr lang="en-US" sz="16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--append_condor_requirements=’isUndefined(TARGET.OCLDeviceName)==FALSE’</a:t>
            </a:r>
            <a:r>
              <a:rPr lang="en-US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n-US" smtClean="0"/>
              <a:t>Finding CUDA support is similar to above (OCLDeviceName → CUDADeviceName)</a:t>
            </a:r>
          </a:p>
          <a:p>
            <a:r>
              <a:rPr lang="en-US" smtClean="0"/>
              <a:t>Any other combination of vars on previous slide possible. Need to be careful about escaping quotes and spaces with the backslash (\) though.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99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Wes </a:t>
            </a:r>
            <a:r>
              <a:rPr lang="en-US" dirty="0" err="1" smtClean="0"/>
              <a:t>Gohn</a:t>
            </a:r>
            <a:r>
              <a:rPr lang="en-US" dirty="0" smtClean="0"/>
              <a:t> recently completed a CUDA-based simulation study using OSG GPUs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Will appear in a forthcoming version of </a:t>
            </a:r>
            <a:r>
              <a:rPr lang="en-US" smtClean="0"/>
              <a:t>FIFENotes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GPUs in action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12/5/17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Your Name | FIFE Roadmap Workshop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21" y="43755"/>
            <a:ext cx="1351279" cy="69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2768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Not much is changing in the short term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/>
                </a:solidFill>
              </a:rPr>
              <a:t>Since </a:t>
            </a:r>
            <a:r>
              <a:rPr lang="en-US" dirty="0" err="1" smtClean="0">
                <a:solidFill>
                  <a:schemeClr val="accent3"/>
                </a:solidFill>
              </a:rPr>
              <a:t>BlueArc</a:t>
            </a:r>
            <a:r>
              <a:rPr lang="en-US" dirty="0" smtClean="0">
                <a:solidFill>
                  <a:schemeClr val="accent3"/>
                </a:solidFill>
              </a:rPr>
              <a:t> is going away, there is nothing special about </a:t>
            </a:r>
            <a:r>
              <a:rPr lang="en-US" dirty="0" err="1" smtClean="0">
                <a:solidFill>
                  <a:schemeClr val="accent3"/>
                </a:solidFill>
              </a:rPr>
              <a:t>GPGrid</a:t>
            </a:r>
            <a:r>
              <a:rPr lang="en-US" dirty="0" smtClean="0">
                <a:solidFill>
                  <a:schemeClr val="accent3"/>
                </a:solidFill>
              </a:rPr>
              <a:t>, so there’s no reason not to take advantage of free slots</a:t>
            </a:r>
          </a:p>
          <a:p>
            <a:pPr marL="0" indent="0">
              <a:buNone/>
            </a:pPr>
            <a:r>
              <a:rPr lang="en-US" dirty="0" smtClean="0"/>
              <a:t>Standard advice continues to apply: submit to all available sites and let the system pick</a:t>
            </a:r>
          </a:p>
          <a:p>
            <a:pPr marL="0" indent="0">
              <a:buNone/>
            </a:pPr>
            <a:r>
              <a:rPr lang="en-US" i="1" dirty="0" smtClean="0"/>
              <a:t>Do alert us ASAP if you find problems on sites</a:t>
            </a:r>
          </a:p>
          <a:p>
            <a:pPr marL="0" indent="0">
              <a:buNone/>
            </a:pPr>
            <a:r>
              <a:rPr lang="en-US" dirty="0" smtClean="0"/>
              <a:t>Remember to allow sufficient data transfer times in your job time requests.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4"/>
                </a:solidFill>
              </a:rPr>
              <a:t>Important note: the UPS_OVERRIDE variable is NOT set by default offsite. You will need to do that in the job (or pass the variable with </a:t>
            </a:r>
            <a:r>
              <a:rPr lang="en-US" b="1" dirty="0" smtClean="0">
                <a:solidFill>
                  <a:schemeClr val="accent4"/>
                </a:solidFill>
              </a:rPr>
              <a:t>-e in your </a:t>
            </a:r>
            <a:r>
              <a:rPr lang="en-US" b="1" dirty="0" err="1" smtClean="0">
                <a:solidFill>
                  <a:schemeClr val="accent4"/>
                </a:solidFill>
              </a:rPr>
              <a:t>jobsub_submit</a:t>
            </a:r>
            <a:r>
              <a:rPr lang="en-US" b="1" dirty="0" smtClean="0">
                <a:solidFill>
                  <a:schemeClr val="accent4"/>
                </a:solidFill>
              </a:rPr>
              <a:t> command) if you need it set.</a:t>
            </a:r>
            <a:endParaRPr lang="en-US" b="1" dirty="0" smtClean="0">
              <a:solidFill>
                <a:schemeClr val="accent4"/>
              </a:solidFill>
            </a:endParaRPr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OSG Submission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12/5/17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Your Name | FIFE Roadmap Workshop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21" y="43755"/>
            <a:ext cx="1351279" cy="69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9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12/5/17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Your Name | FIFE Roadmap Workshop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21" y="43755"/>
            <a:ext cx="1351279" cy="69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2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Fermilab_PPT_template</Template>
  <TotalTime>6065</TotalTime>
  <Words>698</Words>
  <Application>Microsoft Macintosh PowerPoint</Application>
  <PresentationFormat>On-screen Show (4:3)</PresentationFormat>
  <Paragraphs>116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Geneva</vt:lpstr>
      <vt:lpstr>Helvetica</vt:lpstr>
      <vt:lpstr>ＭＳ Ｐゴシック</vt:lpstr>
      <vt:lpstr>Arial</vt:lpstr>
      <vt:lpstr>Fermilab_PPT_090815</vt:lpstr>
      <vt:lpstr>PowerPoint Presentation</vt:lpstr>
      <vt:lpstr>GPU Access</vt:lpstr>
      <vt:lpstr>A GPU test job</vt:lpstr>
      <vt:lpstr>Getting GPU capabilities </vt:lpstr>
      <vt:lpstr>GPU attribute examples</vt:lpstr>
      <vt:lpstr>Using these variables in job requirements</vt:lpstr>
      <vt:lpstr>GPUs in action</vt:lpstr>
      <vt:lpstr>OSG Submission</vt:lpstr>
      <vt:lpstr>Message:</vt:lpstr>
      <vt:lpstr>Message:</vt:lpstr>
    </vt:vector>
  </TitlesOfParts>
  <Company>Sandbox Studio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S. Tschirhart x4100,5708 08973N</dc:creator>
  <cp:lastModifiedBy>Kenneth Richard Herner</cp:lastModifiedBy>
  <cp:revision>302</cp:revision>
  <cp:lastPrinted>2014-01-20T19:40:21Z</cp:lastPrinted>
  <dcterms:created xsi:type="dcterms:W3CDTF">2016-02-18T02:06:43Z</dcterms:created>
  <dcterms:modified xsi:type="dcterms:W3CDTF">2017-12-01T21:34:11Z</dcterms:modified>
</cp:coreProperties>
</file>