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505050"/>
    <a:srgbClr val="006600"/>
    <a:srgbClr val="404040"/>
    <a:srgbClr val="004C97"/>
    <a:srgbClr val="50504E"/>
    <a:srgbClr val="4E4E4E"/>
    <a:srgbClr val="63666A"/>
    <a:srgbClr val="99D6EA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3" autoAdjust="0"/>
    <p:restoredTop sz="94674"/>
  </p:normalViewPr>
  <p:slideViewPr>
    <p:cSldViewPr snapToGrid="0" snapToObjects="1" showGuides="1">
      <p:cViewPr varScale="1">
        <p:scale>
          <a:sx n="124" d="100"/>
          <a:sy n="124" d="100"/>
        </p:scale>
        <p:origin x="2040" y="168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10/19/17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10/19/17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6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935"/>
            <a:ext cx="9144000" cy="303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841864" y="6505786"/>
            <a:ext cx="795344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5DDC0B9-C082-AF48-82C5-67409EAD924B}" type="datetime1">
              <a:rPr lang="en-US" smtClean="0"/>
              <a:t>10/19/17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266960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1598" y="6441831"/>
            <a:ext cx="763802" cy="41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9927719E-6E9A-B741-B3E6-D5805A7DDF14}" type="datetime1">
              <a:rPr lang="en-US" smtClean="0"/>
              <a:t>10/19/17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8EE13E10-9C90-2C4A-827C-4D7A1F0C61C3}" type="datetime1">
              <a:rPr lang="en-US" smtClean="0"/>
              <a:t>10/19/17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26BA3E6-3F58-244A-9B90-ADF60F55E803}" type="datetime1">
              <a:rPr lang="en-US" smtClean="0"/>
              <a:t>10/19/17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fld id="{992F2436-EA38-6C4F-B638-C51755688D28}" type="datetime1">
              <a:rPr lang="en-US" smtClean="0"/>
              <a:t>10/19/17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D999C-6F97-6B46-BC4F-0CD97024A73F}" type="datetime1">
              <a:rPr lang="en-US" smtClean="0"/>
              <a:t>10/19/17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3AE88661-37B3-9642-AFC2-C0A78E668498}" type="datetime1">
              <a:rPr lang="en-US" altLang="en-US" smtClean="0"/>
              <a:t>10/19/17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Paul Derwent | Status of ICR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8141587" y="6515100"/>
            <a:ext cx="447675" cy="241300"/>
          </a:xfrm>
        </p:spPr>
        <p:txBody>
          <a:bodyPr/>
          <a:lstStyle>
            <a:lvl1pPr algn="r">
              <a:defRPr/>
            </a:lvl1pPr>
          </a:lstStyle>
          <a:p>
            <a:fld id="{90FB1247-EF23-4B88-8BDA-71F359827C1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Content Placeholder 2"/>
          <p:cNvSpPr>
            <a:spLocks noGrp="1"/>
          </p:cNvSpPr>
          <p:nvPr>
            <p:ph idx="22"/>
          </p:nvPr>
        </p:nvSpPr>
        <p:spPr>
          <a:xfrm>
            <a:off x="3355146" y="1037743"/>
            <a:ext cx="5607636" cy="50002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40404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 b="1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 b="1">
                <a:solidFill>
                  <a:srgbClr val="C00000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 b="1"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Font typeface="Arial"/>
              <a:buChar char="•"/>
              <a:defRPr sz="1600" b="1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E7D31405-CEDF-8340-98E2-2B5B3737C4B5}" type="datetime1">
              <a:rPr lang="en-US" smtClean="0"/>
              <a:t>10/19/17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  <p:sldLayoutId id="2147484124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Paul Derwent</a:t>
            </a:r>
          </a:p>
          <a:p>
            <a:r>
              <a:rPr lang="en-US" dirty="0" smtClean="0"/>
              <a:t>Friday Meeting</a:t>
            </a:r>
            <a:endParaRPr lang="en-US" dirty="0" smtClean="0"/>
          </a:p>
          <a:p>
            <a:r>
              <a:rPr lang="en-US" dirty="0" smtClean="0"/>
              <a:t>19 </a:t>
            </a:r>
            <a:r>
              <a:rPr lang="en-US" dirty="0" smtClean="0"/>
              <a:t>October 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Status of ICR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1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468" y="679629"/>
            <a:ext cx="8948790" cy="57336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Kicked off week of October 2</a:t>
            </a:r>
          </a:p>
          <a:p>
            <a:pPr lvl="1"/>
            <a:r>
              <a:rPr lang="en-US" dirty="0" smtClean="0"/>
              <a:t>Michael </a:t>
            </a:r>
            <a:r>
              <a:rPr lang="en-US" dirty="0" err="1" smtClean="0"/>
              <a:t>Fenn</a:t>
            </a:r>
            <a:r>
              <a:rPr lang="en-US" dirty="0" smtClean="0"/>
              <a:t> </a:t>
            </a:r>
            <a:r>
              <a:rPr lang="en-US" smtClean="0"/>
              <a:t>(</a:t>
            </a:r>
            <a:r>
              <a:rPr lang="en-US" smtClean="0"/>
              <a:t>DOE/PM</a:t>
            </a:r>
            <a:r>
              <a:rPr lang="en-US" dirty="0" smtClean="0"/>
              <a:t>) is </a:t>
            </a:r>
            <a:r>
              <a:rPr lang="en-US" dirty="0" smtClean="0"/>
              <a:t>lead (4 other members)</a:t>
            </a:r>
            <a:endParaRPr lang="en-US" dirty="0" smtClean="0"/>
          </a:p>
          <a:p>
            <a:pPr lvl="1"/>
            <a:r>
              <a:rPr lang="en-US" dirty="0" smtClean="0"/>
              <a:t>Adam Bihary (DOE/FSO) is Point of Contact between review </a:t>
            </a:r>
            <a:r>
              <a:rPr lang="en-US" dirty="0" smtClean="0"/>
              <a:t>and project teams</a:t>
            </a:r>
            <a:endParaRPr lang="en-US" dirty="0" smtClean="0"/>
          </a:p>
          <a:p>
            <a:pPr lvl="1"/>
            <a:r>
              <a:rPr lang="en-US" dirty="0" smtClean="0"/>
              <a:t>Paul Derwent is project POC</a:t>
            </a:r>
          </a:p>
          <a:p>
            <a:endParaRPr lang="en-US" dirty="0"/>
          </a:p>
          <a:p>
            <a:r>
              <a:rPr lang="en-US" dirty="0" smtClean="0"/>
              <a:t>List of documents requested to be available at the start</a:t>
            </a:r>
          </a:p>
          <a:p>
            <a:endParaRPr lang="en-US" dirty="0" smtClean="0"/>
          </a:p>
          <a:p>
            <a:r>
              <a:rPr lang="en-US" dirty="0" smtClean="0"/>
              <a:t>Created a web site dedicated to ICR documents</a:t>
            </a:r>
          </a:p>
          <a:p>
            <a:pPr lvl="1"/>
            <a:r>
              <a:rPr lang="en-US" dirty="0" smtClean="0"/>
              <a:t>Requests for additional </a:t>
            </a:r>
            <a:r>
              <a:rPr lang="en-US" dirty="0" smtClean="0"/>
              <a:t>documents/information</a:t>
            </a:r>
          </a:p>
          <a:p>
            <a:pPr lvl="1"/>
            <a:endParaRPr lang="en-US" dirty="0"/>
          </a:p>
          <a:p>
            <a:r>
              <a:rPr lang="en-US" dirty="0" smtClean="0"/>
              <a:t>Conference calls with ICR team in advance of on site review </a:t>
            </a:r>
          </a:p>
          <a:p>
            <a:pPr lvl="1"/>
            <a:r>
              <a:rPr lang="en-US" dirty="0" smtClean="0"/>
              <a:t>Week of Oct 30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Cost and Schedule development</a:t>
            </a:r>
          </a:p>
          <a:p>
            <a:pPr lvl="1"/>
            <a:r>
              <a:rPr lang="en-US" dirty="0" smtClean="0"/>
              <a:t>Risk Development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On site review 4-7 December</a:t>
            </a:r>
          </a:p>
          <a:p>
            <a:pPr lvl="1"/>
            <a:r>
              <a:rPr lang="en-US" dirty="0" smtClean="0"/>
              <a:t>Overview presentations </a:t>
            </a:r>
          </a:p>
          <a:p>
            <a:pPr lvl="1"/>
            <a:r>
              <a:rPr lang="en-US" dirty="0" smtClean="0"/>
              <a:t>Drill Downs in agreed upon areas</a:t>
            </a:r>
          </a:p>
          <a:p>
            <a:pPr lvl="1"/>
            <a:r>
              <a:rPr lang="en-US" dirty="0" smtClean="0"/>
              <a:t>Closeout </a:t>
            </a:r>
            <a:r>
              <a:rPr lang="en-US" dirty="0" smtClean="0"/>
              <a:t>report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Final Report February/March time frame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Cost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A694D397-61F5-9B49-A85C-F09623B5F0E8}" type="datetime1">
              <a:rPr lang="en-US" smtClean="0"/>
              <a:t>10/19/17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5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189" y="-16540"/>
            <a:ext cx="6164212" cy="67580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09D63828-3CEC-8341-8EDA-D17E619E7A17}" type="datetime1">
              <a:rPr lang="en-US" smtClean="0"/>
              <a:t>10/19/17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1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873479"/>
              </p:ext>
            </p:extLst>
          </p:nvPr>
        </p:nvGraphicFramePr>
        <p:xfrm>
          <a:off x="429419" y="977485"/>
          <a:ext cx="7952197" cy="49860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96144"/>
                <a:gridCol w="1280945"/>
                <a:gridCol w="1001010"/>
                <a:gridCol w="2287049"/>
                <a:gridCol w="2287049"/>
              </a:tblGrid>
              <a:tr h="1809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Day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Date (2017)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Location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Time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Activity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</a:tr>
              <a:tr h="180975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Tuesday,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Dec 5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27305" marB="27305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Fermi/ Site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 am – 9:15 am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-PM Team In-brief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-Project Overview and Briefing   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9:15 am – 11:15 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Site Tour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11:15am – noon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Analysis of Alternatives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1pm – 4:45pm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Cost Estimating, Schedule, Risk and Procurement Plan Discussions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/>
                </a:tc>
              </a:tr>
              <a:tr h="161925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Wednesday Dec 6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27305" marB="27305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Fermi/ Site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 am – 12 am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Drilldown Interviews 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pm – 4:30pm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Drilldown Interviews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</a:tr>
              <a:tr h="161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4:30 pm – 5 pm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PM Status Mtg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/>
                </a:tc>
              </a:tr>
              <a:tr h="16764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Thursday,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 7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27305" marB="27305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Fermi/ Site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8:15 am – 9 am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Drilldown Interviews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</a:tr>
              <a:tr h="167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 am –  10:30 am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GAO 12-step Cost Estimating Review/GAO Schedule Review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10:30am – 11:30 am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PM ICR Close-Out Brief Prep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</a:tr>
              <a:tr h="167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11:30am - noon</a:t>
                      </a:r>
                      <a:endParaRPr lang="en-US" sz="12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Outbrief</a:t>
                      </a:r>
                      <a:endParaRPr lang="en-US" sz="12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73025" marR="73025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Agenda:  On Site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05DDC0B9-C082-AF48-82C5-67409EAD924B}" type="datetime1">
              <a:rPr lang="en-US" smtClean="0"/>
              <a:t>10/19/17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3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Drill Down Areas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05DDC0B9-C082-AF48-82C5-67409EAD924B}" type="datetime1">
              <a:rPr lang="en-US" smtClean="0"/>
              <a:t>10/19/17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700"/>
            <a:ext cx="4503752" cy="41018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306" y="865798"/>
            <a:ext cx="4335694" cy="41377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76737" y="5198724"/>
            <a:ext cx="2768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 L3 areas</a:t>
            </a:r>
          </a:p>
          <a:p>
            <a:r>
              <a:rPr lang="en-US" dirty="0" smtClean="0"/>
              <a:t>5 reviewers , 9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20161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4276</TotalTime>
  <Words>287</Words>
  <Application>Microsoft Macintosh PowerPoint</Application>
  <PresentationFormat>On-screen Show (4:3)</PresentationFormat>
  <Paragraphs>91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Calibri</vt:lpstr>
      <vt:lpstr>Geneva</vt:lpstr>
      <vt:lpstr>Helvetica</vt:lpstr>
      <vt:lpstr>ＭＳ Ｐゴシック</vt:lpstr>
      <vt:lpstr>Times New Roman</vt:lpstr>
      <vt:lpstr>Wingdings</vt:lpstr>
      <vt:lpstr>Arial</vt:lpstr>
      <vt:lpstr>Fermilab_PPT_090815</vt:lpstr>
      <vt:lpstr>PowerPoint Presentation</vt:lpstr>
      <vt:lpstr>Independent Cost Review</vt:lpstr>
      <vt:lpstr>PowerPoint Presentation</vt:lpstr>
      <vt:lpstr>Proposed Agenda:  On Site Review</vt:lpstr>
      <vt:lpstr>Identified Drill Down Areas</vt:lpstr>
    </vt:vector>
  </TitlesOfParts>
  <Company>Sandbox Studio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D. Holmes x3988,3211 05964N</dc:creator>
  <cp:lastModifiedBy>Paul Derwent</cp:lastModifiedBy>
  <cp:revision>223</cp:revision>
  <cp:lastPrinted>2014-01-20T19:40:21Z</cp:lastPrinted>
  <dcterms:created xsi:type="dcterms:W3CDTF">2016-07-25T19:56:26Z</dcterms:created>
  <dcterms:modified xsi:type="dcterms:W3CDTF">2017-10-19T21:26:36Z</dcterms:modified>
</cp:coreProperties>
</file>