
<file path=[Content_Types].xml><?xml version="1.0" encoding="utf-8"?>
<Types xmlns="http://schemas.openxmlformats.org/package/2006/content-types">
  <Default Extension="xml" ContentType="application/xml"/>
  <Default Extension="vsdx" ContentType="application/vnd.ms-visio.drawing"/>
  <Default Extension="jpeg" ContentType="image/jpeg"/>
  <Default Extension="mpg" ContentType="video/unknown"/>
  <Default Extension="emf" ContentType="image/x-e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780" r:id="rId2"/>
  </p:sldMasterIdLst>
  <p:notesMasterIdLst>
    <p:notesMasterId r:id="rId34"/>
  </p:notesMasterIdLst>
  <p:handoutMasterIdLst>
    <p:handoutMasterId r:id="rId35"/>
  </p:handoutMasterIdLst>
  <p:sldIdLst>
    <p:sldId id="357" r:id="rId3"/>
    <p:sldId id="369" r:id="rId4"/>
    <p:sldId id="352" r:id="rId5"/>
    <p:sldId id="356" r:id="rId6"/>
    <p:sldId id="331" r:id="rId7"/>
    <p:sldId id="347" r:id="rId8"/>
    <p:sldId id="372" r:id="rId9"/>
    <p:sldId id="333" r:id="rId10"/>
    <p:sldId id="348" r:id="rId11"/>
    <p:sldId id="373" r:id="rId12"/>
    <p:sldId id="318" r:id="rId13"/>
    <p:sldId id="319" r:id="rId14"/>
    <p:sldId id="354" r:id="rId15"/>
    <p:sldId id="320" r:id="rId16"/>
    <p:sldId id="370" r:id="rId17"/>
    <p:sldId id="364" r:id="rId18"/>
    <p:sldId id="349" r:id="rId19"/>
    <p:sldId id="323" r:id="rId20"/>
    <p:sldId id="361" r:id="rId21"/>
    <p:sldId id="353" r:id="rId22"/>
    <p:sldId id="362" r:id="rId23"/>
    <p:sldId id="355" r:id="rId24"/>
    <p:sldId id="358" r:id="rId25"/>
    <p:sldId id="367" r:id="rId26"/>
    <p:sldId id="368" r:id="rId27"/>
    <p:sldId id="327" r:id="rId28"/>
    <p:sldId id="328" r:id="rId29"/>
    <p:sldId id="371" r:id="rId30"/>
    <p:sldId id="363" r:id="rId31"/>
    <p:sldId id="376" r:id="rId32"/>
    <p:sldId id="375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6FCDFD7-23CE-2145-A26E-0FAE558E93A3}">
          <p14:sldIdLst>
            <p14:sldId id="357"/>
            <p14:sldId id="369"/>
            <p14:sldId id="352"/>
          </p14:sldIdLst>
        </p14:section>
        <p14:section name="40 APA" id="{9CA2D4D4-92D2-8C42-B409-160BFA8401E3}">
          <p14:sldIdLst>
            <p14:sldId id="356"/>
            <p14:sldId id="331"/>
            <p14:sldId id="347"/>
            <p14:sldId id="372"/>
            <p14:sldId id="333"/>
            <p14:sldId id="348"/>
            <p14:sldId id="373"/>
            <p14:sldId id="318"/>
            <p14:sldId id="319"/>
            <p14:sldId id="354"/>
            <p14:sldId id="320"/>
            <p14:sldId id="370"/>
            <p14:sldId id="364"/>
            <p14:sldId id="349"/>
            <p14:sldId id="323"/>
            <p14:sldId id="361"/>
            <p14:sldId id="353"/>
            <p14:sldId id="362"/>
          </p14:sldIdLst>
        </p14:section>
        <p14:section name="ProtoDUNE" id="{95DF3ABB-6A74-2246-B6C6-3001888A640E}">
          <p14:sldIdLst>
            <p14:sldId id="355"/>
            <p14:sldId id="358"/>
            <p14:sldId id="367"/>
            <p14:sldId id="368"/>
            <p14:sldId id="327"/>
            <p14:sldId id="328"/>
            <p14:sldId id="371"/>
            <p14:sldId id="363"/>
          </p14:sldIdLst>
        </p14:section>
        <p14:section name="backup" id="{D0F1BBFD-38C5-C54B-8C1C-943E03CA43BB}">
          <p14:sldIdLst>
            <p14:sldId id="376"/>
            <p14:sldId id="375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orient="horz" pos="1015">
          <p15:clr>
            <a:srgbClr val="A4A3A4"/>
          </p15:clr>
        </p15:guide>
        <p15:guide id="3" orient="horz" pos="274">
          <p15:clr>
            <a:srgbClr val="A4A3A4"/>
          </p15:clr>
        </p15:guide>
        <p15:guide id="4" orient="horz" pos="3840">
          <p15:clr>
            <a:srgbClr val="A4A3A4"/>
          </p15:clr>
        </p15:guide>
        <p15:guide id="5" pos="3839">
          <p15:clr>
            <a:srgbClr val="A4A3A4"/>
          </p15:clr>
        </p15:guide>
        <p15:guide id="6" pos="6911">
          <p15:clr>
            <a:srgbClr val="A4A3A4"/>
          </p15:clr>
        </p15:guide>
        <p15:guide id="7" pos="767">
          <p15:clr>
            <a:srgbClr val="A4A3A4"/>
          </p15:clr>
        </p15:guide>
        <p15:guide id="8" pos="2880">
          <p15:clr>
            <a:srgbClr val="A4A3A4"/>
          </p15:clr>
        </p15:guide>
        <p15:guide id="9" pos="5185">
          <p15:clr>
            <a:srgbClr val="A4A3A4"/>
          </p15:clr>
        </p15:guide>
        <p15:guide id="10" pos="575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F9F8"/>
    <a:srgbClr val="00F8F4"/>
    <a:srgbClr val="001DFF"/>
    <a:srgbClr val="36B5FA"/>
    <a:srgbClr val="F5E7B4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61" autoAdjust="0"/>
    <p:restoredTop sz="91079" autoAdjust="0"/>
  </p:normalViewPr>
  <p:slideViewPr>
    <p:cSldViewPr>
      <p:cViewPr>
        <p:scale>
          <a:sx n="100" d="100"/>
          <a:sy n="100" d="100"/>
        </p:scale>
        <p:origin x="-2784" y="-440"/>
      </p:cViewPr>
      <p:guideLst>
        <p:guide orient="horz" pos="2160"/>
        <p:guide orient="horz" pos="1015"/>
        <p:guide orient="horz" pos="274"/>
        <p:guide orient="horz" pos="3840"/>
        <p:guide pos="3839"/>
        <p:guide pos="6911"/>
        <p:guide pos="767"/>
        <p:guide pos="2880"/>
        <p:guide pos="5185"/>
        <p:guide pos="57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76" d="100"/>
          <a:sy n="76" d="100"/>
        </p:scale>
        <p:origin x="1770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6E22E-288A-414B-A8DE-E4DBD03D5FC0}" type="datetimeFigureOut">
              <a:rPr lang="en-US"/>
              <a:pPr/>
              <a:t>10/23/17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114579-D02A-4B51-B5DF-8EC449F77AC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81263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A9AE7E-E0F9-4C51-AD9A-F4C3A6E23BBF}" type="datetimeFigureOut">
              <a:rPr lang="en-US"/>
              <a:pPr/>
              <a:t>10/23/17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074690-7256-4BB9-AC0F-97AEAE8CDEC2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4261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uk-UA" smtClean="0"/>
              <a:pPr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6754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Top FEMB0,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uk-UA" smtClean="0"/>
              <a:pPr/>
              <a:t>20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04100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ubtitle 2"/>
          <p:cNvSpPr>
            <a:spLocks noGrp="1"/>
          </p:cNvSpPr>
          <p:nvPr>
            <p:ph type="subTitle" idx="1"/>
          </p:nvPr>
        </p:nvSpPr>
        <p:spPr>
          <a:xfrm>
            <a:off x="533401" y="3657124"/>
            <a:ext cx="8077200" cy="991077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143" name="Title 1"/>
          <p:cNvSpPr>
            <a:spLocks noGrp="1"/>
          </p:cNvSpPr>
          <p:nvPr>
            <p:ph type="ctrTitle"/>
          </p:nvPr>
        </p:nvSpPr>
        <p:spPr>
          <a:xfrm>
            <a:off x="533400" y="1905004"/>
            <a:ext cx="8077200" cy="1625599"/>
          </a:xfrm>
        </p:spPr>
        <p:txBody>
          <a:bodyPr>
            <a:normAutofit/>
          </a:bodyPr>
          <a:lstStyle>
            <a:lvl1pPr algn="ctr">
              <a:lnSpc>
                <a:spcPct val="9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5800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2017/10/23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Integration Test Results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0047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2017/10/23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Integration Test Results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448" y="434976"/>
            <a:ext cx="6311956" cy="5661025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77844" y="434976"/>
            <a:ext cx="876528" cy="5661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6623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85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/>
          <p:cNvSpPr>
            <a:spLocks noGrp="1"/>
          </p:cNvSpPr>
          <p:nvPr userDrawn="1">
            <p:ph type="sldNum" sz="quarter" idx="12"/>
          </p:nvPr>
        </p:nvSpPr>
        <p:spPr>
          <a:xfrm>
            <a:off x="0" y="6560598"/>
            <a:ext cx="372862" cy="297402"/>
          </a:xfrm>
        </p:spPr>
        <p:txBody>
          <a:bodyPr/>
          <a:lstStyle/>
          <a:p>
            <a:fld id="{1CA79599-1F05-41A9-83BD-1B45EFED4681}" type="slidenum">
              <a:rPr lang="en-US" b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pPr/>
              <a:t>‹#›</a:t>
            </a:fld>
            <a:endParaRPr lang="en-US" b="1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1" descr="C:\Documents and Settings\degeronimo.BNL\Desktop\slides\Rev_Logo_Big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07831" y="6656522"/>
            <a:ext cx="736169" cy="201478"/>
          </a:xfrm>
          <a:prstGeom prst="rect">
            <a:avLst/>
          </a:prstGeom>
          <a:noFill/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7104"/>
            <a:ext cx="9144000" cy="517451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042B7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432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>
          <a:xfrm>
            <a:off x="76200" y="6477000"/>
            <a:ext cx="914400" cy="304800"/>
          </a:xfrm>
        </p:spPr>
        <p:txBody>
          <a:bodyPr/>
          <a:lstStyle/>
          <a:p>
            <a:r>
              <a:rPr lang="en-US" smtClean="0"/>
              <a:t>2017/10/23</a:t>
            </a:r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981200" y="6477000"/>
            <a:ext cx="5562601" cy="304800"/>
          </a:xfrm>
        </p:spPr>
        <p:txBody>
          <a:bodyPr/>
          <a:lstStyle/>
          <a:p>
            <a:r>
              <a:rPr lang="nl-NL" smtClean="0"/>
              <a:t>Integration Test Results</a:t>
            </a: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4400" y="6477000"/>
            <a:ext cx="533400" cy="304800"/>
          </a:xfrm>
        </p:spPr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68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2017/10/23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Integration Test Results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1" y="3733800"/>
            <a:ext cx="8077200" cy="1219200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90600"/>
            <a:ext cx="8077199" cy="2235203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48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7190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2017/10/23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Integration Test Results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23547"/>
            <a:ext cx="4038600" cy="530105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23547"/>
            <a:ext cx="4038600" cy="530105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6129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2017/10/23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Integration Test Results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1828800"/>
            <a:ext cx="4038600" cy="44958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019031"/>
            <a:ext cx="4038600" cy="711200"/>
          </a:xfr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28800"/>
            <a:ext cx="4038600" cy="44958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19031"/>
            <a:ext cx="4035486" cy="711200"/>
          </a:xfr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2914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2017/10/23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Integration Test Results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0667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2017/10/23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Integration Test Results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93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2017/10/23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Integration Test Results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1" y="1803401"/>
            <a:ext cx="4953001" cy="42672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0" y="1803401"/>
            <a:ext cx="2133601" cy="4267201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31800"/>
            <a:ext cx="7315200" cy="116840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5901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14400" y="1803400"/>
            <a:ext cx="4953000" cy="4267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2017/10/23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Integration Test Results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0" y="1803401"/>
            <a:ext cx="2133601" cy="41656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4316" y="1925320"/>
            <a:ext cx="4773168" cy="4023360"/>
          </a:xfrm>
          <a:solidFill>
            <a:schemeClr val="accent4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31800"/>
            <a:ext cx="7315200" cy="116840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8691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" y="6477000"/>
            <a:ext cx="9144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2017/10/23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0" y="6477000"/>
            <a:ext cx="5562601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Integration Test Results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477000"/>
            <a:ext cx="5334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04592"/>
            <a:ext cx="8229600" cy="5320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9803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70" r:id="rId12"/>
    <p:sldLayoutId id="2147483792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800"/>
        </a:spcBef>
        <a:buClr>
          <a:schemeClr val="accent5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039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14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53896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55648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Font typeface="Wingdings" panose="05000000000000000000" pitchFamily="2" charset="2"/>
        <a:buChar char="§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Font typeface="Wingdings" panose="05000000000000000000" pitchFamily="2" charset="2"/>
        <a:buChar char="§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5915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Font typeface="Wingdings" panose="05000000000000000000" pitchFamily="2" charset="2"/>
        <a:buChar char="§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6090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Font typeface="Wingdings" panose="05000000000000000000" pitchFamily="2" charset="2"/>
        <a:buChar char="§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1" Type="http://schemas.microsoft.com/office/2007/relationships/media" Target="../media/media2.mpg"/><Relationship Id="rId2" Type="http://schemas.openxmlformats.org/officeDocument/2006/relationships/video" Target="../media/media2.m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111111111111.vsdx"/><Relationship Id="rId4" Type="http://schemas.openxmlformats.org/officeDocument/2006/relationships/image" Target="../media/image1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222222222222.vsdx"/><Relationship Id="rId4" Type="http://schemas.openxmlformats.org/officeDocument/2006/relationships/image" Target="../media/image20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package" Target="../embeddings/Microsoft_Visio_Drawing333333333333.vsdx"/><Relationship Id="rId5" Type="http://schemas.openxmlformats.org/officeDocument/2006/relationships/image" Target="../media/image21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eg"/><Relationship Id="rId3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en-US" cap="none" dirty="0" smtClean="0"/>
              <a:t>Shanshan </a:t>
            </a:r>
            <a:r>
              <a:rPr lang="en-US" cap="none" dirty="0"/>
              <a:t>G</a:t>
            </a:r>
            <a:r>
              <a:rPr lang="en-US" cap="none" dirty="0" smtClean="0"/>
              <a:t>ao on behalf of the </a:t>
            </a:r>
            <a:r>
              <a:rPr lang="en-US" cap="none" dirty="0" err="1" smtClean="0"/>
              <a:t>LArTPC</a:t>
            </a:r>
            <a:r>
              <a:rPr lang="en-US" cap="none" dirty="0" smtClean="0"/>
              <a:t> CE Group</a:t>
            </a:r>
            <a:endParaRPr lang="en-US" cap="none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52400" y="1905004"/>
            <a:ext cx="8839200" cy="1625599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+mn-lt"/>
              </a:rPr>
              <a:t>Integration Test Status with </a:t>
            </a:r>
            <a:br>
              <a:rPr lang="en-US" sz="4000" dirty="0" smtClean="0">
                <a:latin typeface="+mn-lt"/>
              </a:rPr>
            </a:br>
            <a:r>
              <a:rPr lang="en-US" sz="4000" dirty="0" smtClean="0">
                <a:latin typeface="+mn-lt"/>
              </a:rPr>
              <a:t>40% APA and </a:t>
            </a:r>
            <a:r>
              <a:rPr lang="en-US" sz="4000" dirty="0" err="1" smtClean="0">
                <a:latin typeface="+mn-lt"/>
              </a:rPr>
              <a:t>ProtoDUNE</a:t>
            </a:r>
            <a:r>
              <a:rPr lang="en-US" sz="4000" dirty="0" smtClean="0">
                <a:latin typeface="+mn-lt"/>
              </a:rPr>
              <a:t>-SP APA</a:t>
            </a:r>
            <a:endParaRPr lang="en-US" sz="4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942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Video: APA and FEMB fully submerged in LN2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2017/10/23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Integration Test Results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apa_femb_in_LN2_3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143000"/>
            <a:ext cx="8229600" cy="4618038"/>
          </a:xfrm>
        </p:spPr>
      </p:pic>
    </p:spTree>
    <p:extLst>
      <p:ext uri="{BB962C8B-B14F-4D97-AF65-F5344CB8AC3E}">
        <p14:creationId xmlns:p14="http://schemas.microsoft.com/office/powerpoint/2010/main" val="282545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40% APA Test </a:t>
            </a:r>
            <a:r>
              <a:rPr lang="en-US" dirty="0" smtClean="0">
                <a:latin typeface="+mn-lt"/>
              </a:rPr>
              <a:t>Grounding Scheme</a:t>
            </a:r>
            <a:endParaRPr lang="en-US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2017/10/23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smtClean="0"/>
              <a:t>Integration Test </a:t>
            </a:r>
            <a:r>
              <a:rPr lang="nl-NL" dirty="0" err="1" smtClean="0"/>
              <a:t>Results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0878279"/>
              </p:ext>
            </p:extLst>
          </p:nvPr>
        </p:nvGraphicFramePr>
        <p:xfrm>
          <a:off x="385763" y="762000"/>
          <a:ext cx="8524875" cy="566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5" name="Visio" r:id="rId3" imgW="6324623" imgH="4210110" progId="Visio.Drawing.15">
                  <p:embed/>
                </p:oleObj>
              </mc:Choice>
              <mc:Fallback>
                <p:oleObj name="Visio" r:id="rId3" imgW="6324623" imgH="4210110" progId="Visio.Drawing.15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763" y="762000"/>
                        <a:ext cx="8524875" cy="566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828800" y="3535869"/>
            <a:ext cx="4419600" cy="58477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square" rtlCol="0" anchor="ctr" anchorCtr="1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FF0000"/>
                </a:solidFill>
              </a:defRPr>
            </a:lvl1pPr>
          </a:lstStyle>
          <a:p>
            <a:pPr algn="ctr"/>
            <a:r>
              <a:rPr lang="en-US" sz="1600" smtClean="0"/>
              <a:t>Only fiber and power cables are coming out of warm interface electronics crate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05236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852192"/>
            <a:ext cx="8229600" cy="234820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Palatino Linotype" charset="0"/>
                <a:ea typeface="Palatino Linotype" charset="0"/>
                <a:cs typeface="Palatino Linotype" charset="0"/>
              </a:rPr>
              <a:t>FE input capacitance on FEMB </a:t>
            </a:r>
          </a:p>
          <a:p>
            <a:pPr lvl="1"/>
            <a:r>
              <a:rPr lang="en-US" sz="1800" dirty="0" smtClean="0">
                <a:latin typeface="Palatino Linotype" charset="0"/>
                <a:ea typeface="Palatino Linotype" charset="0"/>
                <a:cs typeface="Palatino Linotype" charset="0"/>
              </a:rPr>
              <a:t>~38 pF</a:t>
            </a:r>
          </a:p>
          <a:p>
            <a:pPr>
              <a:spcBef>
                <a:spcPts val="600"/>
              </a:spcBef>
            </a:pPr>
            <a:r>
              <a:rPr lang="en-US" sz="2000" dirty="0" smtClean="0">
                <a:latin typeface="Palatino Linotype" charset="0"/>
                <a:ea typeface="Palatino Linotype" charset="0"/>
                <a:cs typeface="Palatino Linotype" charset="0"/>
              </a:rPr>
              <a:t>Total capacitance of APA + FEMB</a:t>
            </a:r>
          </a:p>
          <a:p>
            <a:pPr lvl="1"/>
            <a:r>
              <a:rPr lang="en-US" sz="1800" dirty="0" smtClean="0">
                <a:latin typeface="Palatino Linotype" charset="0"/>
                <a:ea typeface="Palatino Linotype" charset="0"/>
                <a:cs typeface="Palatino Linotype" charset="0"/>
              </a:rPr>
              <a:t>Y plane: </a:t>
            </a:r>
            <a:r>
              <a:rPr lang="en-US" sz="1800" dirty="0" smtClean="0">
                <a:latin typeface="Palatino Linotype" charset="0"/>
                <a:ea typeface="Palatino Linotype" charset="0"/>
                <a:cs typeface="Palatino Linotype" charset="0"/>
              </a:rPr>
              <a:t>~</a:t>
            </a:r>
            <a:r>
              <a:rPr lang="en-US" sz="1800" dirty="0" smtClean="0">
                <a:latin typeface="Palatino Linotype" charset="0"/>
                <a:ea typeface="Palatino Linotype" charset="0"/>
                <a:cs typeface="Palatino Linotype" charset="0"/>
              </a:rPr>
              <a:t>100</a:t>
            </a:r>
            <a:r>
              <a:rPr lang="en-US" sz="1800" dirty="0" smtClean="0"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en-US" sz="1800" dirty="0" smtClean="0">
                <a:latin typeface="Palatino Linotype" charset="0"/>
                <a:ea typeface="Palatino Linotype" charset="0"/>
                <a:cs typeface="Palatino Linotype" charset="0"/>
              </a:rPr>
              <a:t>pF  </a:t>
            </a:r>
          </a:p>
          <a:p>
            <a:pPr lvl="1"/>
            <a:r>
              <a:rPr lang="en-US" sz="1800" dirty="0" smtClean="0">
                <a:latin typeface="Palatino Linotype" charset="0"/>
                <a:ea typeface="Palatino Linotype" charset="0"/>
                <a:cs typeface="Palatino Linotype" charset="0"/>
              </a:rPr>
              <a:t>U/V plane: </a:t>
            </a:r>
            <a:r>
              <a:rPr lang="en-US" sz="1800" dirty="0" smtClean="0">
                <a:latin typeface="Palatino Linotype" charset="0"/>
                <a:ea typeface="Palatino Linotype" charset="0"/>
                <a:cs typeface="Palatino Linotype" charset="0"/>
              </a:rPr>
              <a:t>~125</a:t>
            </a:r>
            <a:r>
              <a:rPr lang="en-US" sz="1800" dirty="0" smtClean="0"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en-US" sz="1800" dirty="0" smtClean="0">
                <a:latin typeface="Palatino Linotype" charset="0"/>
                <a:ea typeface="Palatino Linotype" charset="0"/>
                <a:cs typeface="Palatino Linotype" charset="0"/>
              </a:rPr>
              <a:t>pF</a:t>
            </a:r>
          </a:p>
          <a:p>
            <a:pPr lvl="1"/>
            <a:r>
              <a:rPr lang="en-US" sz="1800" dirty="0" smtClean="0">
                <a:latin typeface="Palatino Linotype" charset="0"/>
                <a:ea typeface="Palatino Linotype" charset="0"/>
                <a:cs typeface="Palatino Linotype" charset="0"/>
              </a:rPr>
              <a:t>All measurements were done with APA fully submerged in LN2</a:t>
            </a:r>
            <a:endParaRPr lang="en-US" sz="1800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Capacitance Measurement at LN2</a:t>
            </a: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2017/10/23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Integration Test Results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12191"/>
          <a:stretch/>
        </p:blipFill>
        <p:spPr>
          <a:xfrm>
            <a:off x="914400" y="3048000"/>
            <a:ext cx="7086600" cy="341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78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004592"/>
            <a:ext cx="8229600" cy="532000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Total number of channels: 128*8 =1024</a:t>
            </a:r>
          </a:p>
          <a:p>
            <a:pPr lvl="1"/>
            <a:r>
              <a:rPr lang="en-US" dirty="0" smtClean="0"/>
              <a:t>Y channels: 56 * 8 = 448</a:t>
            </a:r>
          </a:p>
          <a:p>
            <a:pPr lvl="1"/>
            <a:r>
              <a:rPr lang="en-US" dirty="0" smtClean="0"/>
              <a:t>V channels: 36 * 8 = 288</a:t>
            </a:r>
          </a:p>
          <a:p>
            <a:pPr lvl="1"/>
            <a:r>
              <a:rPr lang="en-US" dirty="0" smtClean="0"/>
              <a:t>U channels: 36 * 8 = 288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Total number of FE channels read out: 1023</a:t>
            </a:r>
          </a:p>
          <a:p>
            <a:pPr lvl="1"/>
            <a:r>
              <a:rPr lang="en-US" dirty="0" smtClean="0"/>
              <a:t>1 FE channel is broken</a:t>
            </a:r>
          </a:p>
          <a:p>
            <a:r>
              <a:rPr lang="en-US" dirty="0" smtClean="0"/>
              <a:t>Among </a:t>
            </a:r>
            <a:r>
              <a:rPr lang="en-US" dirty="0" smtClean="0">
                <a:solidFill>
                  <a:srgbClr val="FF0000"/>
                </a:solidFill>
              </a:rPr>
              <a:t>1023</a:t>
            </a:r>
            <a:r>
              <a:rPr lang="en-US" dirty="0" smtClean="0"/>
              <a:t> readout channels</a:t>
            </a:r>
          </a:p>
          <a:p>
            <a:pPr lvl="1"/>
            <a:r>
              <a:rPr lang="en-US" dirty="0" smtClean="0"/>
              <a:t>Short channels: 3 (3V) </a:t>
            </a:r>
            <a:r>
              <a:rPr lang="en-US" dirty="0" smtClean="0">
                <a:sym typeface="Wingdings"/>
              </a:rPr>
              <a:t> high noise</a:t>
            </a:r>
          </a:p>
          <a:p>
            <a:pPr lvl="1"/>
            <a:r>
              <a:rPr lang="en-US" dirty="0" smtClean="0">
                <a:sym typeface="Wingdings"/>
              </a:rPr>
              <a:t>Open channels: 5 ( 1Y+3V+1U)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  <a:sym typeface="Wingdings"/>
              </a:rPr>
              <a:t>Y channels: 442</a:t>
            </a:r>
          </a:p>
          <a:p>
            <a:pPr lvl="1"/>
            <a:r>
              <a:rPr lang="en-US" dirty="0" smtClean="0">
                <a:solidFill>
                  <a:srgbClr val="001DFF"/>
                </a:solidFill>
                <a:sym typeface="Wingdings"/>
              </a:rPr>
              <a:t>Y channels with 150pF caps: 2</a:t>
            </a:r>
          </a:p>
          <a:p>
            <a:pPr lvl="1"/>
            <a:r>
              <a:rPr lang="en-US" dirty="0">
                <a:solidFill>
                  <a:srgbClr val="001DFF"/>
                </a:solidFill>
                <a:sym typeface="Wingdings"/>
              </a:rPr>
              <a:t>Y channels with </a:t>
            </a:r>
            <a:r>
              <a:rPr lang="en-US" dirty="0" smtClean="0">
                <a:solidFill>
                  <a:srgbClr val="001DFF"/>
                </a:solidFill>
                <a:sym typeface="Wingdings"/>
              </a:rPr>
              <a:t>82pF </a:t>
            </a:r>
            <a:r>
              <a:rPr lang="en-US" dirty="0">
                <a:solidFill>
                  <a:srgbClr val="001DFF"/>
                </a:solidFill>
                <a:sym typeface="Wingdings"/>
              </a:rPr>
              <a:t>caps: </a:t>
            </a:r>
            <a:r>
              <a:rPr lang="en-US" dirty="0" smtClean="0">
                <a:solidFill>
                  <a:srgbClr val="001DFF"/>
                </a:solidFill>
                <a:sym typeface="Wingdings"/>
              </a:rPr>
              <a:t>2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  <a:sym typeface="Wingdings"/>
              </a:rPr>
              <a:t>V 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channels: 278</a:t>
            </a:r>
          </a:p>
          <a:p>
            <a:pPr lvl="1"/>
            <a:r>
              <a:rPr lang="en-US" dirty="0">
                <a:solidFill>
                  <a:srgbClr val="001DFF"/>
                </a:solidFill>
                <a:sym typeface="Wingdings"/>
              </a:rPr>
              <a:t>V channels with 150pF caps: 2</a:t>
            </a:r>
          </a:p>
          <a:p>
            <a:pPr lvl="1"/>
            <a:r>
              <a:rPr lang="en-US" dirty="0">
                <a:solidFill>
                  <a:srgbClr val="001DFF"/>
                </a:solidFill>
                <a:sym typeface="Wingdings"/>
              </a:rPr>
              <a:t>V channels with 82pF caps: </a:t>
            </a:r>
            <a:r>
              <a:rPr lang="en-US" dirty="0" smtClean="0">
                <a:solidFill>
                  <a:srgbClr val="001DFF"/>
                </a:solidFill>
                <a:sym typeface="Wingdings"/>
              </a:rPr>
              <a:t>2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  <a:sym typeface="Wingdings"/>
              </a:rPr>
              <a:t>U channels: 283</a:t>
            </a:r>
          </a:p>
          <a:p>
            <a:pPr lvl="1"/>
            <a:r>
              <a:rPr lang="en-US" dirty="0" smtClean="0">
                <a:solidFill>
                  <a:srgbClr val="001DFF"/>
                </a:solidFill>
                <a:sym typeface="Wingdings"/>
              </a:rPr>
              <a:t>U channels with 150pF caps: 2</a:t>
            </a:r>
          </a:p>
          <a:p>
            <a:pPr lvl="1"/>
            <a:r>
              <a:rPr lang="en-US" dirty="0" smtClean="0">
                <a:solidFill>
                  <a:srgbClr val="001DFF"/>
                </a:solidFill>
                <a:sym typeface="Wingdings"/>
              </a:rPr>
              <a:t>U channels with 82pF caps: 2</a:t>
            </a:r>
          </a:p>
          <a:p>
            <a:pPr lvl="1"/>
            <a:endParaRPr lang="en-US" dirty="0" smtClean="0">
              <a:sym typeface="Wingdings"/>
            </a:endParaRP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40% APA </a:t>
            </a:r>
            <a:r>
              <a:rPr lang="en-US" dirty="0" smtClean="0">
                <a:latin typeface="+mn-lt"/>
              </a:rPr>
              <a:t>Test </a:t>
            </a:r>
            <a:r>
              <a:rPr lang="en-US" dirty="0">
                <a:latin typeface="+mn-lt"/>
              </a:rPr>
              <a:t>S</a:t>
            </a:r>
            <a:r>
              <a:rPr lang="en-US" dirty="0" smtClean="0">
                <a:latin typeface="+mn-lt"/>
              </a:rPr>
              <a:t>tand </a:t>
            </a:r>
            <a:r>
              <a:rPr lang="en-US" dirty="0">
                <a:latin typeface="+mn-lt"/>
              </a:rPr>
              <a:t>S</a:t>
            </a:r>
            <a:r>
              <a:rPr lang="en-US" dirty="0" smtClean="0">
                <a:latin typeface="+mn-lt"/>
              </a:rPr>
              <a:t>tatus </a:t>
            </a:r>
            <a:r>
              <a:rPr lang="en-US" dirty="0">
                <a:latin typeface="+mn-lt"/>
              </a:rPr>
              <a:t>O</a:t>
            </a:r>
            <a:r>
              <a:rPr lang="en-US" dirty="0" smtClean="0">
                <a:latin typeface="+mn-lt"/>
              </a:rPr>
              <a:t>verview</a:t>
            </a:r>
            <a:endParaRPr lang="en-US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2017/10/23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Integration Test Results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13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2167513"/>
              </p:ext>
            </p:extLst>
          </p:nvPr>
        </p:nvGraphicFramePr>
        <p:xfrm>
          <a:off x="3657600" y="2971800"/>
          <a:ext cx="5406652" cy="350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6" name="Visio" r:id="rId3" imgW="5362679" imgH="3476520" progId="Visio.Drawing.15">
                  <p:embed/>
                </p:oleObj>
              </mc:Choice>
              <mc:Fallback>
                <p:oleObj name="Visio" r:id="rId3" imgW="5362679" imgH="3476520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2971800"/>
                        <a:ext cx="5406652" cy="350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2705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3" t="3865" b="50422"/>
          <a:stretch/>
        </p:blipFill>
        <p:spPr bwMode="auto">
          <a:xfrm>
            <a:off x="304800" y="1360387"/>
            <a:ext cx="8229600" cy="496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Gain</a:t>
            </a:r>
            <a:r>
              <a:rPr lang="en-US" baseline="-25000" dirty="0" smtClean="0">
                <a:latin typeface="+mn-lt"/>
              </a:rPr>
              <a:t>(e-/ADC) </a:t>
            </a:r>
            <a:r>
              <a:rPr lang="en-US" dirty="0" smtClean="0">
                <a:latin typeface="+mn-lt"/>
              </a:rPr>
              <a:t>is stable at LN2</a:t>
            </a:r>
            <a:endParaRPr lang="en-US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2017/10/23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Integration Test Results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14400" y="986135"/>
            <a:ext cx="38419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Top FEMB </a:t>
            </a:r>
            <a:r>
              <a:rPr lang="en-US" sz="2400" dirty="0" smtClean="0"/>
              <a:t>slot0 </a:t>
            </a:r>
            <a:r>
              <a:rPr lang="en-US" sz="2400" dirty="0"/>
              <a:t>(25mV/</a:t>
            </a:r>
            <a:r>
              <a:rPr lang="en-US" sz="2400" dirty="0" err="1"/>
              <a:t>fC</a:t>
            </a:r>
            <a:r>
              <a:rPr lang="en-US" sz="2400" dirty="0"/>
              <a:t>)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696049"/>
              </p:ext>
            </p:extLst>
          </p:nvPr>
        </p:nvGraphicFramePr>
        <p:xfrm>
          <a:off x="1066800" y="1828800"/>
          <a:ext cx="2590800" cy="167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97" name="Visio" r:id="rId4" imgW="5362679" imgH="3476520" progId="Visio.Drawing.15">
                  <p:embed/>
                </p:oleObj>
              </mc:Choice>
              <mc:Fallback>
                <p:oleObj name="Visio" r:id="rId4" imgW="5362679" imgH="3476520" progId="Visio.Drawing.15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828800"/>
                        <a:ext cx="2590800" cy="1679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Straight Arrow Connector 16"/>
          <p:cNvCxnSpPr/>
          <p:nvPr/>
        </p:nvCxnSpPr>
        <p:spPr>
          <a:xfrm flipH="1">
            <a:off x="1676400" y="1524000"/>
            <a:ext cx="533400" cy="8151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93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369526"/>
            <a:ext cx="8305800" cy="503127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ENC Measurement at LN2</a:t>
            </a:r>
            <a:endParaRPr lang="en-US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2017/10/23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Integration Test Results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838200"/>
            <a:ext cx="38419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Top FEMB </a:t>
            </a:r>
            <a:r>
              <a:rPr lang="en-US" sz="2400" dirty="0" smtClean="0"/>
              <a:t>slot0 </a:t>
            </a:r>
            <a:r>
              <a:rPr lang="en-US" sz="2400" dirty="0"/>
              <a:t>(25mV/</a:t>
            </a:r>
            <a:r>
              <a:rPr lang="en-US" sz="2400" dirty="0" err="1"/>
              <a:t>fC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9268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04592"/>
            <a:ext cx="8534400" cy="5320008"/>
          </a:xfrm>
        </p:spPr>
        <p:txBody>
          <a:bodyPr/>
          <a:lstStyle/>
          <a:p>
            <a:r>
              <a:rPr lang="en-US" dirty="0"/>
              <a:t>40% APA test is using 8 </a:t>
            </a:r>
            <a:r>
              <a:rPr lang="en-US" dirty="0" err="1" smtClean="0"/>
              <a:t>ProtoDUNE</a:t>
            </a:r>
            <a:r>
              <a:rPr lang="en-US" dirty="0" smtClean="0"/>
              <a:t>-SP FEMBs</a:t>
            </a:r>
          </a:p>
          <a:p>
            <a:pPr lvl="1"/>
            <a:r>
              <a:rPr lang="en-US" dirty="0" smtClean="0"/>
              <a:t>128 FE channels per FEMB</a:t>
            </a:r>
            <a:endParaRPr lang="en-US" dirty="0"/>
          </a:p>
          <a:p>
            <a:r>
              <a:rPr lang="en-US" dirty="0" err="1" smtClean="0"/>
              <a:t>ProtoDUNE</a:t>
            </a:r>
            <a:r>
              <a:rPr lang="en-US" dirty="0" smtClean="0"/>
              <a:t>-SP decided to use P1 ADC, given the short time scale</a:t>
            </a:r>
          </a:p>
          <a:p>
            <a:r>
              <a:rPr lang="en-US" dirty="0"/>
              <a:t>DNL of P1 ADC </a:t>
            </a:r>
            <a:r>
              <a:rPr lang="en-US" dirty="0" smtClean="0"/>
              <a:t>has </a:t>
            </a:r>
            <a:r>
              <a:rPr lang="en-US" dirty="0"/>
              <a:t>not been </a:t>
            </a:r>
            <a:r>
              <a:rPr lang="en-US" dirty="0" smtClean="0"/>
              <a:t>resolved</a:t>
            </a:r>
          </a:p>
          <a:p>
            <a:pPr lvl="1"/>
            <a:r>
              <a:rPr lang="en-US" dirty="0" smtClean="0"/>
              <a:t> </a:t>
            </a:r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ENC </a:t>
            </a:r>
            <a:r>
              <a:rPr lang="en-US" dirty="0" smtClean="0"/>
              <a:t>measurement could be affected. </a:t>
            </a:r>
          </a:p>
          <a:p>
            <a:pPr lvl="1"/>
            <a:r>
              <a:rPr lang="en-US" dirty="0" smtClean="0"/>
              <a:t>However</a:t>
            </a:r>
            <a:r>
              <a:rPr lang="en-US" dirty="0"/>
              <a:t>, by avoiding the stuck code regions, as will be seen, good noise results have been obtained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Palatino Linotype" charset="0"/>
                <a:ea typeface="Palatino Linotype" charset="0"/>
                <a:cs typeface="Palatino Linotype" charset="0"/>
              </a:rPr>
              <a:t>ENC Measurement at LN2</a:t>
            </a: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2017/10/23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Integration Test Results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0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63500"/>
            <a:ext cx="8229600" cy="838200"/>
          </a:xfrm>
        </p:spPr>
        <p:txBody>
          <a:bodyPr/>
          <a:lstStyle/>
          <a:p>
            <a:r>
              <a:rPr lang="en-US" dirty="0">
                <a:latin typeface="+mn-lt"/>
              </a:rPr>
              <a:t>ENC Measurement at LN2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2017/10/23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Integration Test Results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61925" y="838200"/>
            <a:ext cx="8677275" cy="5181600"/>
            <a:chOff x="233363" y="838200"/>
            <a:chExt cx="8677275" cy="5181600"/>
          </a:xfrm>
        </p:grpSpPr>
        <p:pic>
          <p:nvPicPr>
            <p:cNvPr id="17412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363" y="838200"/>
              <a:ext cx="8677275" cy="518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1143000" y="3749188"/>
              <a:ext cx="891152" cy="307777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txBody>
            <a:bodyPr wrap="none" rtlCol="0" anchor="ctr" anchorCtr="1">
              <a:spAutoFit/>
            </a:bodyPr>
            <a:lstStyle/>
            <a:p>
              <a:r>
                <a:rPr lang="en-US" sz="1400" smtClean="0"/>
                <a:t>U+150pF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247037" y="3883223"/>
              <a:ext cx="877163" cy="307777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txBody>
            <a:bodyPr wrap="none" rtlCol="0" anchor="ctr" anchorCtr="1">
              <a:spAutoFit/>
            </a:bodyPr>
            <a:lstStyle/>
            <a:p>
              <a:r>
                <a:rPr lang="en-US" sz="1400"/>
                <a:t>Y</a:t>
              </a:r>
              <a:r>
                <a:rPr lang="en-US" sz="1400" smtClean="0"/>
                <a:t>+150pF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971800" y="3502223"/>
              <a:ext cx="889987" cy="307777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txBody>
            <a:bodyPr wrap="none" rtlCol="0" anchor="ctr" anchorCtr="1">
              <a:spAutoFit/>
            </a:bodyPr>
            <a:lstStyle/>
            <a:p>
              <a:r>
                <a:rPr lang="en-US" sz="1400"/>
                <a:t>V</a:t>
              </a:r>
              <a:r>
                <a:rPr lang="en-US" sz="1400" smtClean="0"/>
                <a:t>+150pF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80216" y="3883223"/>
              <a:ext cx="801384" cy="307777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txBody>
            <a:bodyPr wrap="none" rtlCol="0" anchor="ctr" anchorCtr="1">
              <a:spAutoFit/>
            </a:bodyPr>
            <a:lstStyle/>
            <a:p>
              <a:r>
                <a:rPr lang="en-US" sz="1400" dirty="0" smtClean="0"/>
                <a:t>U+82pF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666576" y="3886200"/>
              <a:ext cx="787395" cy="307777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txBody>
            <a:bodyPr wrap="none" rtlCol="0" anchor="ctr" anchorCtr="1">
              <a:spAutoFit/>
            </a:bodyPr>
            <a:lstStyle/>
            <a:p>
              <a:r>
                <a:rPr lang="en-US" sz="1400" dirty="0"/>
                <a:t>Y</a:t>
              </a:r>
              <a:r>
                <a:rPr lang="en-US" sz="1400" dirty="0" smtClean="0"/>
                <a:t>+82pF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57176" y="3959423"/>
              <a:ext cx="800219" cy="307777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txBody>
            <a:bodyPr wrap="none" rtlCol="0" anchor="ctr" anchorCtr="1">
              <a:spAutoFit/>
            </a:bodyPr>
            <a:lstStyle/>
            <a:p>
              <a:r>
                <a:rPr lang="en-US" sz="1400" dirty="0"/>
                <a:t>V</a:t>
              </a:r>
              <a:r>
                <a:rPr lang="en-US" sz="1400" dirty="0" smtClean="0"/>
                <a:t>+82pF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114800" y="2971800"/>
              <a:ext cx="2371162" cy="276999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txBody>
            <a:bodyPr wrap="none" rtlCol="0" anchor="ctr" anchorCtr="1">
              <a:spAutoFit/>
            </a:bodyPr>
            <a:lstStyle/>
            <a:p>
              <a:r>
                <a:rPr lang="en-US" sz="1200" dirty="0" smtClean="0"/>
                <a:t>Channels affected by stuck </a:t>
              </a:r>
              <a:r>
                <a:rPr lang="en-US" sz="1200" dirty="0"/>
                <a:t>c</a:t>
              </a:r>
              <a:r>
                <a:rPr lang="en-US" sz="1200" dirty="0" smtClean="0"/>
                <a:t>ode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3429000" y="3810000"/>
              <a:ext cx="228600" cy="381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5257800" y="3352800"/>
              <a:ext cx="228600" cy="10795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1524000" y="4114800"/>
              <a:ext cx="228600" cy="2286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2514600" y="4191000"/>
              <a:ext cx="228600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>
              <a:off x="7086600" y="4267200"/>
              <a:ext cx="152400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>
              <a:off x="6019800" y="4267200"/>
              <a:ext cx="228600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4572000" y="4191000"/>
              <a:ext cx="228600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>
              <a:off x="4038600" y="3276600"/>
              <a:ext cx="457200" cy="533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Content Placeholder 8"/>
          <p:cNvSpPr>
            <a:spLocks noGrp="1"/>
          </p:cNvSpPr>
          <p:nvPr>
            <p:ph sz="half" idx="1"/>
          </p:nvPr>
        </p:nvSpPr>
        <p:spPr>
          <a:xfrm>
            <a:off x="228600" y="5943600"/>
            <a:ext cx="9067800" cy="60960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When ADC </a:t>
            </a:r>
            <a:r>
              <a:rPr lang="en-US" sz="1800" dirty="0"/>
              <a:t>offset adjustment is enabled, pedestal could have offset to avoid stuck 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22638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2017/10/23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Integration Test Results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18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647700"/>
            <a:ext cx="9144000" cy="5143500"/>
            <a:chOff x="0" y="419100"/>
            <a:chExt cx="9144000" cy="5143500"/>
          </a:xfrm>
        </p:grpSpPr>
        <p:pic>
          <p:nvPicPr>
            <p:cNvPr id="2" name="Picture 1" descr="ENC_vs_Cd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19100"/>
              <a:ext cx="9144000" cy="51435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495800" y="1062335"/>
              <a:ext cx="1398140" cy="461665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txBody>
            <a:bodyPr wrap="none" rtlCol="0" anchor="ctr" anchorCtr="1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2.3 e</a:t>
              </a:r>
              <a:r>
                <a:rPr lang="en-US" sz="2400" b="1" baseline="300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US" sz="2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/pF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447800" y="3654623"/>
              <a:ext cx="790601" cy="307777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400"/>
                <a:t>no </a:t>
              </a:r>
              <a:r>
                <a:rPr lang="en-US" sz="1400" smtClean="0"/>
                <a:t>wire</a:t>
              </a:r>
              <a:endParaRPr lang="en-US" sz="1400" baseline="3000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505200" y="3733800"/>
              <a:ext cx="304892" cy="307777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400" smtClean="0"/>
                <a:t>Y</a:t>
              </a:r>
              <a:endParaRPr lang="en-US" sz="1400" baseline="3000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733800" y="2968823"/>
              <a:ext cx="324128" cy="307777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400" smtClean="0"/>
                <a:t>U</a:t>
              </a:r>
              <a:endParaRPr lang="en-US" sz="1400" baseline="3000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191000" y="3429000"/>
              <a:ext cx="314510" cy="307777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400"/>
                <a:t>V</a:t>
              </a:r>
              <a:endParaRPr lang="en-US" sz="1400" baseline="3000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029200" y="2206823"/>
              <a:ext cx="801384" cy="307777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400" dirty="0"/>
                <a:t>U</a:t>
              </a:r>
              <a:r>
                <a:rPr lang="en-US" sz="1400" dirty="0" smtClean="0"/>
                <a:t>+82pF</a:t>
              </a:r>
              <a:endParaRPr lang="en-US" sz="1400" baseline="30000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715000" y="2816423"/>
              <a:ext cx="800219" cy="307777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400" dirty="0"/>
                <a:t>V</a:t>
              </a:r>
              <a:r>
                <a:rPr lang="en-US" sz="1400" dirty="0" smtClean="0"/>
                <a:t>+82pF</a:t>
              </a:r>
              <a:endParaRPr lang="en-US" sz="1400" baseline="30000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629400" y="2590800"/>
              <a:ext cx="870751" cy="307777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400" smtClean="0"/>
                <a:t>Y+150pF</a:t>
              </a:r>
              <a:endParaRPr lang="en-US" sz="1400" baseline="3000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263413" y="2206823"/>
              <a:ext cx="889987" cy="307777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400" smtClean="0"/>
                <a:t>U+150pF</a:t>
              </a:r>
              <a:endParaRPr lang="en-US" sz="1400" baseline="3000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239000" y="1521023"/>
              <a:ext cx="880369" cy="307777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400" dirty="0" smtClean="0"/>
                <a:t>V+150pF</a:t>
              </a:r>
              <a:endParaRPr lang="en-US" sz="1400" baseline="30000" dirty="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156205" y="3197423"/>
              <a:ext cx="787395" cy="307777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400" dirty="0"/>
                <a:t>Y</a:t>
              </a:r>
              <a:r>
                <a:rPr lang="en-US" sz="1400" dirty="0" smtClean="0"/>
                <a:t>+82pF</a:t>
              </a:r>
              <a:endParaRPr lang="en-US" sz="1400" baseline="30000" dirty="0"/>
            </a:p>
          </p:txBody>
        </p:sp>
      </p:grpSp>
      <p:sp>
        <p:nvSpPr>
          <p:cNvPr id="37" name="Rectangle 36"/>
          <p:cNvSpPr/>
          <p:nvPr/>
        </p:nvSpPr>
        <p:spPr>
          <a:xfrm>
            <a:off x="381000" y="5634335"/>
            <a:ext cx="8610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ENC is measured with 1us peaking time and 25mV/</a:t>
            </a:r>
            <a:r>
              <a:rPr lang="en-US" sz="2400" dirty="0" err="1" smtClean="0"/>
              <a:t>fC</a:t>
            </a:r>
            <a:r>
              <a:rPr lang="en-US" sz="2400" dirty="0" smtClean="0"/>
              <a:t> gain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8382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ENC vs. Cd @ LN2 (raw data)</a:t>
            </a: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3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2017/10/23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Integration Test Results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19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0" y="609600"/>
            <a:ext cx="9144000" cy="5143500"/>
            <a:chOff x="0" y="304800"/>
            <a:chExt cx="9144000" cy="5143500"/>
          </a:xfrm>
        </p:grpSpPr>
        <p:pic>
          <p:nvPicPr>
            <p:cNvPr id="2" name="Picture 1" descr="ENC_vs_Cd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04800"/>
              <a:ext cx="9144000" cy="51435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447800" y="3578423"/>
              <a:ext cx="790601" cy="307777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400"/>
                <a:t>no </a:t>
              </a:r>
              <a:r>
                <a:rPr lang="en-US" sz="1400" smtClean="0"/>
                <a:t>wire</a:t>
              </a:r>
              <a:endParaRPr lang="en-US" sz="1400" baseline="3000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505200" y="3657600"/>
              <a:ext cx="304892" cy="307777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400" smtClean="0"/>
                <a:t>Y</a:t>
              </a:r>
              <a:endParaRPr lang="en-US" sz="1400" baseline="3000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733800" y="2892623"/>
              <a:ext cx="324128" cy="307777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400" smtClean="0"/>
                <a:t>U</a:t>
              </a:r>
              <a:endParaRPr lang="en-US" sz="1400" baseline="3000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191000" y="3352800"/>
              <a:ext cx="314510" cy="307777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400"/>
                <a:t>V</a:t>
              </a:r>
              <a:endParaRPr lang="en-US" sz="1400" baseline="3000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029200" y="2130623"/>
              <a:ext cx="801384" cy="307777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400" dirty="0"/>
                <a:t>U</a:t>
              </a:r>
              <a:r>
                <a:rPr lang="en-US" sz="1400" dirty="0" smtClean="0"/>
                <a:t>+82pF</a:t>
              </a:r>
              <a:endParaRPr lang="en-US" sz="1400" baseline="30000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715000" y="2740223"/>
              <a:ext cx="800219" cy="307777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400" dirty="0"/>
                <a:t>V</a:t>
              </a:r>
              <a:r>
                <a:rPr lang="en-US" sz="1400" dirty="0" smtClean="0"/>
                <a:t>+82pF</a:t>
              </a:r>
              <a:endParaRPr lang="en-US" sz="1400" baseline="30000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629400" y="2514600"/>
              <a:ext cx="870751" cy="307777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400" smtClean="0"/>
                <a:t>Y+150pF</a:t>
              </a:r>
              <a:endParaRPr lang="en-US" sz="1400" baseline="3000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263413" y="2130623"/>
              <a:ext cx="889987" cy="307777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400" smtClean="0"/>
                <a:t>U+150pF</a:t>
              </a:r>
              <a:endParaRPr lang="en-US" sz="1400" baseline="3000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239000" y="1444823"/>
              <a:ext cx="880369" cy="307777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400" dirty="0" smtClean="0"/>
                <a:t>V+150pF</a:t>
              </a:r>
              <a:endParaRPr lang="en-US" sz="1400" baseline="30000" dirty="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156205" y="3121223"/>
              <a:ext cx="787395" cy="307777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400" dirty="0"/>
                <a:t>Y</a:t>
              </a:r>
              <a:r>
                <a:rPr lang="en-US" sz="1400" dirty="0" smtClean="0"/>
                <a:t>+82pF</a:t>
              </a:r>
              <a:endParaRPr lang="en-US" sz="1400" baseline="300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909662" y="2524780"/>
              <a:ext cx="38100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1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</a:rPr>
                <a:t>×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824062" y="2183249"/>
              <a:ext cx="30480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1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</a:rPr>
                <a:t>×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747862" y="3515380"/>
              <a:ext cx="2103461" cy="52322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 err="1" smtClean="0"/>
                <a:t>ProtoDUNE</a:t>
              </a:r>
              <a:r>
                <a:rPr lang="en-US" sz="1400" dirty="0" smtClean="0"/>
                <a:t>-SP</a:t>
              </a:r>
            </a:p>
            <a:p>
              <a:pPr algn="ctr"/>
              <a:r>
                <a:rPr lang="en-US" sz="1400" dirty="0" smtClean="0"/>
                <a:t>Collection Plane ~500 e</a:t>
              </a:r>
              <a:r>
                <a:rPr lang="en-US" sz="1400" baseline="30000" dirty="0" smtClean="0"/>
                <a:t>-</a:t>
              </a:r>
              <a:r>
                <a:rPr lang="en-US" sz="1400" dirty="0" smtClean="0"/>
                <a:t> </a:t>
              </a:r>
              <a:endParaRPr lang="en-US" sz="1400" baseline="30000" dirty="0" smtClean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648200" y="1447800"/>
              <a:ext cx="2024913" cy="52322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 err="1" smtClean="0"/>
                <a:t>ProtoDUNE</a:t>
              </a:r>
              <a:r>
                <a:rPr lang="en-US" sz="1400" dirty="0" smtClean="0"/>
                <a:t>-SP</a:t>
              </a:r>
            </a:p>
            <a:p>
              <a:pPr algn="ctr"/>
              <a:r>
                <a:rPr lang="en-US" sz="1400" dirty="0" smtClean="0"/>
                <a:t>Induction Plane ~600e</a:t>
              </a:r>
              <a:r>
                <a:rPr lang="en-US" sz="1400" baseline="30000" dirty="0" smtClean="0"/>
                <a:t>-</a:t>
              </a:r>
              <a:r>
                <a:rPr lang="en-US" sz="1400" dirty="0" smtClean="0"/>
                <a:t> </a:t>
              </a:r>
              <a:endParaRPr lang="en-US" sz="1400" baseline="30000" dirty="0" smtClean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919062" y="3058180"/>
              <a:ext cx="3810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1">
              <a:spAutoFit/>
            </a:bodyPr>
            <a:lstStyle/>
            <a:p>
              <a:r>
                <a:rPr lang="en-US" sz="2400" b="1" dirty="0" smtClean="0">
                  <a:solidFill>
                    <a:srgbClr val="0000FF"/>
                  </a:solidFill>
                  <a:latin typeface="Arial"/>
                  <a:cs typeface="Arial"/>
                </a:rPr>
                <a:t>O</a:t>
              </a:r>
              <a:endParaRPr lang="en-US" sz="3600" b="1" dirty="0" smtClean="0">
                <a:solidFill>
                  <a:srgbClr val="0000FF"/>
                </a:solidFill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909662" y="2672715"/>
              <a:ext cx="3810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1">
              <a:spAutoFit/>
            </a:bodyPr>
            <a:lstStyle/>
            <a:p>
              <a:r>
                <a:rPr lang="en-US" sz="2400" b="1" dirty="0" smtClean="0">
                  <a:solidFill>
                    <a:srgbClr val="0000FF"/>
                  </a:solidFill>
                  <a:latin typeface="Arial"/>
                  <a:cs typeface="Arial"/>
                </a:rPr>
                <a:t>O</a:t>
              </a:r>
              <a:endParaRPr lang="en-US" sz="3600" b="1" dirty="0" smtClean="0">
                <a:solidFill>
                  <a:srgbClr val="0000FF"/>
                </a:solidFill>
                <a:latin typeface="Arial"/>
                <a:cs typeface="Arial"/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H="1" flipV="1">
              <a:off x="5138262" y="2981980"/>
              <a:ext cx="609600" cy="533400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>
              <a:off x="6019800" y="1981200"/>
              <a:ext cx="152400" cy="457200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2455233" y="2219980"/>
              <a:ext cx="2024913" cy="523220"/>
            </a:xfrm>
            <a:prstGeom prst="rect">
              <a:avLst/>
            </a:prstGeom>
            <a:solidFill>
              <a:srgbClr val="65F9F8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 smtClean="0"/>
                <a:t>SBND</a:t>
              </a:r>
            </a:p>
            <a:p>
              <a:pPr algn="ctr"/>
              <a:r>
                <a:rPr lang="en-US" sz="1400" dirty="0" smtClean="0"/>
                <a:t>Induction Plane ~500e</a:t>
              </a:r>
              <a:r>
                <a:rPr lang="en-US" sz="1400" baseline="30000" dirty="0" smtClean="0"/>
                <a:t>-</a:t>
              </a:r>
              <a:r>
                <a:rPr lang="en-US" sz="1400" dirty="0" smtClean="0"/>
                <a:t> </a:t>
              </a:r>
              <a:endParaRPr lang="en-US" sz="1400" baseline="30000" dirty="0" smtClean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123023" y="4048780"/>
              <a:ext cx="2058577" cy="523220"/>
            </a:xfrm>
            <a:prstGeom prst="rect">
              <a:avLst/>
            </a:prstGeom>
            <a:solidFill>
              <a:srgbClr val="65F9F8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 smtClean="0"/>
                <a:t>SBND</a:t>
              </a:r>
            </a:p>
            <a:p>
              <a:pPr algn="ctr"/>
              <a:r>
                <a:rPr lang="en-US" sz="1400" dirty="0" smtClean="0"/>
                <a:t>Collection Plane ~400e</a:t>
              </a:r>
              <a:r>
                <a:rPr lang="en-US" sz="1400" baseline="30000" dirty="0" smtClean="0"/>
                <a:t>-</a:t>
              </a:r>
              <a:r>
                <a:rPr lang="en-US" sz="1400" dirty="0" smtClean="0"/>
                <a:t> </a:t>
              </a:r>
              <a:endParaRPr lang="en-US" sz="1400" baseline="30000" dirty="0" smtClean="0"/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flipV="1">
              <a:off x="3886200" y="3429000"/>
              <a:ext cx="152400" cy="609601"/>
            </a:xfrm>
            <a:prstGeom prst="straightConnector1">
              <a:avLst/>
            </a:prstGeom>
            <a:ln w="28575" cmpd="sng">
              <a:solidFill>
                <a:srgbClr val="001D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30" idx="3"/>
            </p:cNvCxnSpPr>
            <p:nvPr/>
          </p:nvCxnSpPr>
          <p:spPr>
            <a:xfrm>
              <a:off x="4480146" y="2481590"/>
              <a:ext cx="505716" cy="347990"/>
            </a:xfrm>
            <a:prstGeom prst="straightConnector1">
              <a:avLst/>
            </a:prstGeom>
            <a:ln w="28575" cmpd="sng">
              <a:solidFill>
                <a:srgbClr val="001D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Content Placeholder 11"/>
          <p:cNvSpPr>
            <a:spLocks noGrp="1"/>
          </p:cNvSpPr>
          <p:nvPr>
            <p:ph sz="half" idx="2"/>
          </p:nvPr>
        </p:nvSpPr>
        <p:spPr>
          <a:xfrm>
            <a:off x="4495800" y="5539264"/>
            <a:ext cx="3733800" cy="101393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SBND APA</a:t>
            </a:r>
            <a:endParaRPr lang="en-US" dirty="0"/>
          </a:p>
          <a:p>
            <a:pPr lvl="1"/>
            <a:r>
              <a:rPr lang="en-US" dirty="0"/>
              <a:t>U/</a:t>
            </a:r>
            <a:r>
              <a:rPr lang="en-US" dirty="0" smtClean="0"/>
              <a:t>V wire (max): </a:t>
            </a:r>
            <a:r>
              <a:rPr lang="en-US" dirty="0"/>
              <a:t>5.77m</a:t>
            </a:r>
          </a:p>
          <a:p>
            <a:pPr lvl="1"/>
            <a:r>
              <a:rPr lang="en-US" dirty="0" smtClean="0"/>
              <a:t>Y: 4.0m</a:t>
            </a:r>
            <a:endParaRPr lang="en-US" dirty="0"/>
          </a:p>
          <a:p>
            <a:endParaRPr lang="en-US" dirty="0"/>
          </a:p>
        </p:txBody>
      </p:sp>
      <p:sp>
        <p:nvSpPr>
          <p:cNvPr id="39" name="Content Placeholder 8"/>
          <p:cNvSpPr>
            <a:spLocks noGrp="1"/>
          </p:cNvSpPr>
          <p:nvPr>
            <p:ph sz="half" idx="1"/>
          </p:nvPr>
        </p:nvSpPr>
        <p:spPr>
          <a:xfrm>
            <a:off x="1066800" y="5539264"/>
            <a:ext cx="3409580" cy="1013936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ProtoDUNE</a:t>
            </a:r>
            <a:r>
              <a:rPr lang="en-US" dirty="0" smtClean="0"/>
              <a:t>-SP APA</a:t>
            </a:r>
          </a:p>
          <a:p>
            <a:pPr lvl="1"/>
            <a:r>
              <a:rPr lang="en-US" dirty="0" smtClean="0"/>
              <a:t>U/V wire: 7.39m</a:t>
            </a:r>
          </a:p>
          <a:p>
            <a:pPr lvl="1"/>
            <a:r>
              <a:rPr lang="en-US" dirty="0" smtClean="0"/>
              <a:t>Y wire: 6.0m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0500" y="-76200"/>
            <a:ext cx="9144000" cy="8382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Palatino Linotype" charset="0"/>
                <a:ea typeface="Palatino Linotype" charset="0"/>
                <a:cs typeface="Palatino Linotype" charset="0"/>
              </a:rPr>
              <a:t>ENC Projection for </a:t>
            </a:r>
            <a:r>
              <a:rPr lang="en-US" sz="2400" dirty="0" smtClean="0">
                <a:latin typeface="Palatino Linotype" charset="0"/>
                <a:ea typeface="Palatino Linotype" charset="0"/>
                <a:cs typeface="Palatino Linotype" charset="0"/>
              </a:rPr>
              <a:t>SBND/</a:t>
            </a:r>
            <a:r>
              <a:rPr lang="en-US" sz="2400" dirty="0" err="1" smtClean="0">
                <a:latin typeface="Palatino Linotype" charset="0"/>
                <a:ea typeface="Palatino Linotype" charset="0"/>
                <a:cs typeface="Palatino Linotype" charset="0"/>
              </a:rPr>
              <a:t>ProtoDUNE</a:t>
            </a:r>
            <a:r>
              <a:rPr lang="en-US" sz="2400" dirty="0" smtClean="0">
                <a:latin typeface="Palatino Linotype" charset="0"/>
                <a:ea typeface="Palatino Linotype" charset="0"/>
                <a:cs typeface="Palatino Linotype" charset="0"/>
              </a:rPr>
              <a:t>-SP (based on raw data)</a:t>
            </a:r>
            <a:endParaRPr lang="en-US" sz="2400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55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rotoDUNE_Readout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70"/>
          <a:stretch/>
        </p:blipFill>
        <p:spPr>
          <a:xfrm>
            <a:off x="1219200" y="685800"/>
            <a:ext cx="7620000" cy="6459821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0" y="762000"/>
            <a:ext cx="5029200" cy="198120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30000"/>
              </a:lnSpc>
              <a:spcBef>
                <a:spcPts val="200"/>
              </a:spcBef>
            </a:pPr>
            <a:r>
              <a:rPr lang="en-US" sz="3200" dirty="0" smtClean="0"/>
              <a:t>Cold Electronics</a:t>
            </a:r>
            <a:endParaRPr lang="en-US" sz="3200" dirty="0"/>
          </a:p>
          <a:p>
            <a:pPr lvl="1">
              <a:lnSpc>
                <a:spcPct val="130000"/>
              </a:lnSpc>
              <a:spcBef>
                <a:spcPts val="200"/>
              </a:spcBef>
            </a:pPr>
            <a:r>
              <a:rPr lang="en-US" sz="2300" dirty="0">
                <a:solidFill>
                  <a:srgbClr val="FF0000"/>
                </a:solidFill>
              </a:rPr>
              <a:t>120 Front End Mother </a:t>
            </a:r>
            <a:r>
              <a:rPr lang="en-US" sz="2300" dirty="0" smtClean="0">
                <a:solidFill>
                  <a:srgbClr val="FF0000"/>
                </a:solidFill>
              </a:rPr>
              <a:t>Board (FEMB) </a:t>
            </a:r>
            <a:r>
              <a:rPr lang="en-US" sz="2300" dirty="0">
                <a:solidFill>
                  <a:srgbClr val="FF0000"/>
                </a:solidFill>
              </a:rPr>
              <a:t>assemblies</a:t>
            </a:r>
          </a:p>
          <a:p>
            <a:pPr lvl="1">
              <a:lnSpc>
                <a:spcPct val="130000"/>
              </a:lnSpc>
              <a:spcBef>
                <a:spcPts val="200"/>
              </a:spcBef>
            </a:pPr>
            <a:r>
              <a:rPr lang="en-US" sz="2300" dirty="0" smtClean="0"/>
              <a:t>6 sets of cold cable bundles</a:t>
            </a:r>
          </a:p>
          <a:p>
            <a:pPr lvl="1">
              <a:lnSpc>
                <a:spcPct val="130000"/>
              </a:lnSpc>
              <a:spcBef>
                <a:spcPts val="200"/>
              </a:spcBef>
            </a:pPr>
            <a:r>
              <a:rPr lang="en-US" sz="2300" dirty="0" smtClean="0"/>
              <a:t>6 sets of signal feed-</a:t>
            </a:r>
            <a:r>
              <a:rPr lang="en-US" sz="2300" dirty="0" err="1" smtClean="0"/>
              <a:t>throughs</a:t>
            </a:r>
            <a:endParaRPr lang="en-US" sz="2300" dirty="0" smtClean="0"/>
          </a:p>
          <a:p>
            <a:pPr>
              <a:lnSpc>
                <a:spcPct val="130000"/>
              </a:lnSpc>
              <a:spcBef>
                <a:spcPts val="200"/>
              </a:spcBef>
            </a:pPr>
            <a:r>
              <a:rPr lang="en-US" sz="3200" dirty="0" smtClean="0"/>
              <a:t>Warm Interface Electronics</a:t>
            </a:r>
            <a:endParaRPr lang="en-US" sz="3200" dirty="0"/>
          </a:p>
          <a:p>
            <a:pPr lvl="1">
              <a:lnSpc>
                <a:spcPct val="130000"/>
              </a:lnSpc>
              <a:spcBef>
                <a:spcPts val="200"/>
              </a:spcBef>
            </a:pPr>
            <a:r>
              <a:rPr lang="en-US" sz="2300" dirty="0" smtClean="0"/>
              <a:t>6 warm </a:t>
            </a:r>
            <a:r>
              <a:rPr lang="en-US" sz="2300" dirty="0"/>
              <a:t>interface electronics </a:t>
            </a:r>
            <a:r>
              <a:rPr lang="en-US" sz="2300" dirty="0" smtClean="0"/>
              <a:t>crates</a:t>
            </a:r>
            <a:endParaRPr lang="en-US" sz="23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+mn-lt"/>
              </a:rPr>
              <a:t>ProtoDUNE</a:t>
            </a:r>
            <a:r>
              <a:rPr lang="en-US" dirty="0" smtClean="0">
                <a:latin typeface="+mn-lt"/>
              </a:rPr>
              <a:t>-SP TPC Front End Electronics</a:t>
            </a:r>
            <a:endParaRPr lang="en-US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2017/10/23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Integration Test Results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800600" y="1447800"/>
            <a:ext cx="990600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191000" y="1752600"/>
            <a:ext cx="685800" cy="6858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366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enc_compLN_U_ENC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990600"/>
            <a:ext cx="6197600" cy="46482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838200"/>
          </a:xfrm>
        </p:spPr>
        <p:txBody>
          <a:bodyPr/>
          <a:lstStyle/>
          <a:p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Coherent Noise </a:t>
            </a:r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Diagnostics</a:t>
            </a: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2017/10/23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Integration Test Results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13" name="Picture 12" descr="enc_compLN_Y_ENC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099" y="3169756"/>
            <a:ext cx="3657600" cy="2743200"/>
          </a:xfrm>
          <a:prstGeom prst="rect">
            <a:avLst/>
          </a:prstGeom>
        </p:spPr>
      </p:pic>
      <p:pic>
        <p:nvPicPr>
          <p:cNvPr id="14" name="Picture 13" descr="enc_compLN_V_ENC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099" y="632378"/>
            <a:ext cx="3657600" cy="27432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07199" y="5943600"/>
            <a:ext cx="83675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Coherent noise filter </a:t>
            </a:r>
            <a:r>
              <a:rPr lang="en-US" sz="2000" dirty="0" smtClean="0"/>
              <a:t>can be applied </a:t>
            </a:r>
            <a:r>
              <a:rPr lang="en-US" sz="2000" dirty="0"/>
              <a:t>to the noise analysis of 40% APA </a:t>
            </a:r>
            <a:r>
              <a:rPr lang="en-US" sz="2000" dirty="0" smtClean="0"/>
              <a:t>test</a:t>
            </a:r>
          </a:p>
        </p:txBody>
      </p:sp>
    </p:spTree>
    <p:extLst>
      <p:ext uri="{BB962C8B-B14F-4D97-AF65-F5344CB8AC3E}">
        <p14:creationId xmlns:p14="http://schemas.microsoft.com/office/powerpoint/2010/main" val="204277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4335" y="41910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Comparison of coherent noise in </a:t>
            </a:r>
            <a:r>
              <a:rPr lang="en-US" dirty="0" err="1">
                <a:latin typeface="Palatino Linotype" charset="0"/>
                <a:ea typeface="Palatino Linotype" charset="0"/>
                <a:cs typeface="Palatino Linotype" charset="0"/>
              </a:rPr>
              <a:t>MicroBooNE</a:t>
            </a:r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 and 40% APA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2017/10/23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Integration Test Results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304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304800" y="14478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46888" indent="-24688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0392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144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53896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55648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59152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60904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As a reference, </a:t>
            </a:r>
            <a:r>
              <a:rPr lang="en-US" dirty="0">
                <a:solidFill>
                  <a:srgbClr val="000000"/>
                </a:solidFill>
              </a:rPr>
              <a:t>w</a:t>
            </a:r>
            <a:r>
              <a:rPr lang="en-US" dirty="0" smtClean="0">
                <a:solidFill>
                  <a:srgbClr val="000000"/>
                </a:solidFill>
              </a:rPr>
              <a:t>hen </a:t>
            </a:r>
            <a:r>
              <a:rPr lang="en-US" dirty="0" err="1" smtClean="0">
                <a:solidFill>
                  <a:srgbClr val="000000"/>
                </a:solidFill>
              </a:rPr>
              <a:t>T</a:t>
            </a:r>
            <a:r>
              <a:rPr lang="en-US" baseline="-25000" dirty="0" err="1" smtClean="0">
                <a:solidFill>
                  <a:srgbClr val="000000"/>
                </a:solidFill>
              </a:rPr>
              <a:t>p</a:t>
            </a:r>
            <a:r>
              <a:rPr lang="en-US" dirty="0" smtClean="0">
                <a:solidFill>
                  <a:srgbClr val="000000"/>
                </a:solidFill>
              </a:rPr>
              <a:t> = 2us</a:t>
            </a:r>
          </a:p>
          <a:p>
            <a:pPr marL="603504" lvl="2" indent="0">
              <a:buFont typeface="Wingdings" panose="05000000000000000000" pitchFamily="2" charset="2"/>
              <a:buNone/>
            </a:pPr>
            <a:endParaRPr lang="en-US" dirty="0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304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457200" y="49530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46888" indent="-24688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0392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144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53896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55648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59152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60904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Noise performance is comparable with </a:t>
            </a:r>
            <a:r>
              <a:rPr lang="en-US" dirty="0" err="1" smtClean="0"/>
              <a:t>MicroBooNE</a:t>
            </a:r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3994708"/>
              </p:ext>
            </p:extLst>
          </p:nvPr>
        </p:nvGraphicFramePr>
        <p:xfrm>
          <a:off x="304799" y="2438400"/>
          <a:ext cx="4038601" cy="1854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68118"/>
                <a:gridCol w="790161"/>
                <a:gridCol w="790161"/>
                <a:gridCol w="790161"/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/>
                        <a:t>MicroBooNE</a:t>
                      </a:r>
                      <a:r>
                        <a:rPr lang="en-US" sz="1600" b="1" dirty="0" smtClean="0"/>
                        <a:t> </a:t>
                      </a:r>
                      <a:endParaRPr lang="en-US" sz="1600" b="1" baseline="30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Y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V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Length /m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2.5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4.8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4.8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Pre-filtering / e- 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350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490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480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Post-filtering /e-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300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380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400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931"/>
              </p:ext>
            </p:extLst>
          </p:nvPr>
        </p:nvGraphicFramePr>
        <p:xfrm>
          <a:off x="4724400" y="2438400"/>
          <a:ext cx="4038601" cy="1854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68118"/>
                <a:gridCol w="790161"/>
                <a:gridCol w="790161"/>
                <a:gridCol w="790161"/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b="1" baseline="0" dirty="0" smtClean="0"/>
                        <a:t>40% APA</a:t>
                      </a:r>
                      <a:endParaRPr lang="en-US" sz="1600" b="1" baseline="30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Y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V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Length /m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2.8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4.0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4.0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Pre-filtering / e- 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332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3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351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3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380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3D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Post-filtering /e-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318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3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325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3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352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3D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338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2017/10/23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Integration Test Results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/>
            <a:r>
              <a:rPr lang="en-US" sz="2800" dirty="0" smtClean="0"/>
              <a:t>@CERN</a:t>
            </a:r>
            <a:endParaRPr lang="en-US" sz="28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3401" y="990600"/>
            <a:ext cx="8077199" cy="2235203"/>
          </a:xfrm>
        </p:spPr>
        <p:txBody>
          <a:bodyPr/>
          <a:lstStyle/>
          <a:p>
            <a:r>
              <a:rPr lang="en-US" dirty="0" err="1" smtClean="0">
                <a:latin typeface="Palatino Linotype" charset="0"/>
                <a:ea typeface="Palatino Linotype" charset="0"/>
                <a:cs typeface="Palatino Linotype" charset="0"/>
              </a:rPr>
              <a:t>ProtoDUNE</a:t>
            </a:r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-SP CE Installation and Check </a:t>
            </a:r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O</a:t>
            </a:r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ut</a:t>
            </a: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45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11812" y="952500"/>
            <a:ext cx="5181600" cy="54864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20 </a:t>
            </a:r>
            <a:r>
              <a:rPr lang="en-US" dirty="0" smtClean="0"/>
              <a:t>FEMB + CE </a:t>
            </a:r>
            <a:r>
              <a:rPr lang="en-US" dirty="0"/>
              <a:t>box assemblies </a:t>
            </a:r>
            <a:r>
              <a:rPr lang="en-US" dirty="0" smtClean="0"/>
              <a:t>installed </a:t>
            </a:r>
            <a:r>
              <a:rPr lang="en-US" dirty="0"/>
              <a:t>on the first </a:t>
            </a:r>
            <a:r>
              <a:rPr lang="en-US" dirty="0" smtClean="0"/>
              <a:t>APA @ CERN</a:t>
            </a:r>
          </a:p>
          <a:p>
            <a:pPr>
              <a:spcBef>
                <a:spcPts val="600"/>
              </a:spcBef>
            </a:pPr>
            <a:r>
              <a:rPr lang="en-US" dirty="0"/>
              <a:t>A check out test has been done on all </a:t>
            </a:r>
            <a:r>
              <a:rPr lang="en-US" dirty="0" smtClean="0"/>
              <a:t>FEMBs in the week of 09/04</a:t>
            </a:r>
          </a:p>
          <a:p>
            <a:pPr lvl="2"/>
            <a:r>
              <a:rPr lang="en-US" dirty="0"/>
              <a:t>Built-in electronics calibration circuit has been used to characterize the readout electronics system</a:t>
            </a:r>
          </a:p>
          <a:p>
            <a:pPr lvl="2">
              <a:lnSpc>
                <a:spcPct val="110000"/>
              </a:lnSpc>
              <a:spcBef>
                <a:spcPts val="200"/>
              </a:spcBef>
            </a:pPr>
            <a:r>
              <a:rPr lang="en-US" dirty="0"/>
              <a:t>Through averaging calibration response, which is necessary to cope with environmental pick-up to the unshielded APA, functionality of each channel can be checked out </a:t>
            </a:r>
          </a:p>
          <a:p>
            <a:pPr lvl="3" algn="just">
              <a:lnSpc>
                <a:spcPct val="110000"/>
              </a:lnSpc>
              <a:spcBef>
                <a:spcPts val="200"/>
              </a:spcBef>
            </a:pPr>
            <a:r>
              <a:rPr lang="en-US" sz="1800" dirty="0">
                <a:solidFill>
                  <a:srgbClr val="FF0000"/>
                </a:solidFill>
              </a:rPr>
              <a:t>All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2560 </a:t>
            </a:r>
            <a:r>
              <a:rPr lang="en-US" sz="1800" dirty="0" smtClean="0">
                <a:solidFill>
                  <a:srgbClr val="FF0000"/>
                </a:solidFill>
              </a:rPr>
              <a:t>front </a:t>
            </a:r>
            <a:r>
              <a:rPr lang="en-US" sz="1800" dirty="0">
                <a:solidFill>
                  <a:srgbClr val="FF0000"/>
                </a:solidFill>
              </a:rPr>
              <a:t>end channels are confirmed to be </a:t>
            </a:r>
            <a:r>
              <a:rPr lang="en-US" sz="1800" b="1" dirty="0" smtClean="0">
                <a:solidFill>
                  <a:srgbClr val="FF0000"/>
                </a:solidFill>
              </a:rPr>
              <a:t>100% </a:t>
            </a:r>
            <a:r>
              <a:rPr lang="en-US" sz="1800" dirty="0" smtClean="0">
                <a:solidFill>
                  <a:srgbClr val="FF0000"/>
                </a:solidFill>
              </a:rPr>
              <a:t>functioning </a:t>
            </a:r>
            <a:r>
              <a:rPr lang="en-US" sz="1800" dirty="0">
                <a:solidFill>
                  <a:srgbClr val="FF0000"/>
                </a:solidFill>
              </a:rPr>
              <a:t>well</a:t>
            </a:r>
          </a:p>
          <a:p>
            <a:pPr lvl="3">
              <a:lnSpc>
                <a:spcPct val="110000"/>
              </a:lnSpc>
              <a:spcBef>
                <a:spcPts val="200"/>
              </a:spcBef>
            </a:pPr>
            <a:r>
              <a:rPr lang="en-US" sz="1800" dirty="0"/>
              <a:t>Only one front end channel is not connected to APA properly from upstream of cold electronics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4885" y="-11875"/>
            <a:ext cx="8229600" cy="838200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latin typeface="Palatino Linotype" charset="0"/>
                <a:ea typeface="Palatino Linotype" charset="0"/>
                <a:cs typeface="Palatino Linotype" charset="0"/>
              </a:rPr>
              <a:t>ProtoDUNE</a:t>
            </a:r>
            <a:r>
              <a:rPr lang="en-US" sz="2800" dirty="0" smtClean="0">
                <a:latin typeface="Palatino Linotype" charset="0"/>
                <a:ea typeface="Palatino Linotype" charset="0"/>
                <a:cs typeface="Palatino Linotype" charset="0"/>
              </a:rPr>
              <a:t>-SP CE </a:t>
            </a:r>
            <a:r>
              <a:rPr lang="en-US" sz="2800" dirty="0">
                <a:latin typeface="Palatino Linotype" charset="0"/>
                <a:ea typeface="Palatino Linotype" charset="0"/>
                <a:cs typeface="Palatino Linotype" charset="0"/>
              </a:rPr>
              <a:t>I</a:t>
            </a:r>
            <a:r>
              <a:rPr lang="en-US" sz="2800" dirty="0" smtClean="0">
                <a:latin typeface="Palatino Linotype" charset="0"/>
                <a:ea typeface="Palatino Linotype" charset="0"/>
                <a:cs typeface="Palatino Linotype" charset="0"/>
              </a:rPr>
              <a:t>nstallation</a:t>
            </a:r>
            <a:endParaRPr lang="en-US" sz="2800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2017/10/23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Integration Test Results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05400" y="152400"/>
            <a:ext cx="3967984" cy="60703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328416" y="6222770"/>
            <a:ext cx="3510784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Jack Fried and </a:t>
            </a:r>
            <a:r>
              <a:rPr lang="en-US" dirty="0" err="1"/>
              <a:t>Shanshan</a:t>
            </a:r>
            <a:r>
              <a:rPr lang="en-US" dirty="0"/>
              <a:t> Gao </a:t>
            </a:r>
            <a:r>
              <a:rPr lang="en-US" dirty="0" smtClean="0"/>
              <a:t>– check </a:t>
            </a:r>
            <a:r>
              <a:rPr lang="en-US" dirty="0"/>
              <a:t>out test 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4490852" y="407225"/>
            <a:ext cx="1909948" cy="8119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596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-152400"/>
            <a:ext cx="6934200" cy="838200"/>
          </a:xfrm>
        </p:spPr>
        <p:txBody>
          <a:bodyPr>
            <a:normAutofit/>
          </a:bodyPr>
          <a:lstStyle/>
          <a:p>
            <a:r>
              <a:rPr lang="en-US" dirty="0" err="1" smtClean="0">
                <a:latin typeface="Palatino Linotype" charset="0"/>
                <a:ea typeface="Palatino Linotype" charset="0"/>
                <a:cs typeface="Palatino Linotype" charset="0"/>
              </a:rPr>
              <a:t>ProtoDUNE</a:t>
            </a:r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-SP Cold Box Test @ RT</a:t>
            </a: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2017/10/23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83828" y="6522126"/>
            <a:ext cx="5562601" cy="304800"/>
          </a:xfrm>
        </p:spPr>
        <p:txBody>
          <a:bodyPr/>
          <a:lstStyle/>
          <a:p>
            <a:r>
              <a:rPr lang="nl-NL" smtClean="0"/>
              <a:t>Integration Test Results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8" b="10464"/>
          <a:stretch/>
        </p:blipFill>
        <p:spPr bwMode="auto">
          <a:xfrm>
            <a:off x="5715000" y="4032198"/>
            <a:ext cx="3329282" cy="2140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3352800" cy="5280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751315"/>
            <a:ext cx="2057400" cy="5344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14400" y="6096000"/>
            <a:ext cx="426720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dirty="0" smtClean="0"/>
              <a:t>APA moved into Cold box on 10/13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06348" y="3316814"/>
            <a:ext cx="3568734" cy="584775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pPr algn="ctr"/>
            <a:r>
              <a:rPr lang="en-US" dirty="0" smtClean="0"/>
              <a:t>WIEC</a:t>
            </a:r>
          </a:p>
          <a:p>
            <a:pPr algn="ctr"/>
            <a:r>
              <a:rPr lang="en-US" sz="1400" dirty="0" smtClean="0"/>
              <a:t>(Only power cables and fibers coming out)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78141" y="6260068"/>
            <a:ext cx="205145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en-US" dirty="0" smtClean="0"/>
              <a:t>Cryostat reference</a:t>
            </a:r>
          </a:p>
        </p:txBody>
      </p:sp>
      <p:cxnSp>
        <p:nvCxnSpPr>
          <p:cNvPr id="8" name="Straight Arrow Connector 7"/>
          <p:cNvCxnSpPr>
            <a:stCxn id="16" idx="0"/>
          </p:cNvCxnSpPr>
          <p:nvPr/>
        </p:nvCxnSpPr>
        <p:spPr>
          <a:xfrm flipH="1" flipV="1">
            <a:off x="6477000" y="5562600"/>
            <a:ext cx="726871" cy="69746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1676400" y="3124200"/>
            <a:ext cx="228600" cy="29718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1676400" y="4724400"/>
            <a:ext cx="2971800" cy="1371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4999" y="762000"/>
            <a:ext cx="3351687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7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2017/10/23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Integration Test Results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0"/>
            <a:ext cx="8305800" cy="914400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+mn-lt"/>
              </a:rPr>
              <a:t>Feed-through flange and cold cables </a:t>
            </a:r>
            <a:endParaRPr lang="en-US" dirty="0">
              <a:latin typeface="+mn-lt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7280677" cy="534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318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914400"/>
            <a:ext cx="8991600" cy="5320008"/>
          </a:xfrm>
        </p:spPr>
        <p:txBody>
          <a:bodyPr/>
          <a:lstStyle/>
          <a:p>
            <a:r>
              <a:rPr lang="en-US" dirty="0"/>
              <a:t>Capacitance of 128 APA wires (APA B side slot 3)  is </a:t>
            </a:r>
            <a:r>
              <a:rPr lang="en-US" dirty="0" smtClean="0"/>
              <a:t>measured @ RT</a:t>
            </a:r>
          </a:p>
          <a:p>
            <a:pPr lvl="1"/>
            <a:r>
              <a:rPr lang="en-US" dirty="0" smtClean="0"/>
              <a:t> Measurement was done without FEMB plugged in APA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Y wires (48 channels) </a:t>
            </a:r>
            <a:r>
              <a:rPr lang="en-US" dirty="0"/>
              <a:t>—&gt; </a:t>
            </a:r>
            <a:r>
              <a:rPr lang="en-US" dirty="0" smtClean="0"/>
              <a:t>87 </a:t>
            </a:r>
            <a:r>
              <a:rPr lang="en-US" dirty="0"/>
              <a:t>± </a:t>
            </a:r>
            <a:r>
              <a:rPr lang="en-US" dirty="0" smtClean="0"/>
              <a:t>1.0 pF</a:t>
            </a:r>
          </a:p>
          <a:p>
            <a:pPr lvl="1"/>
            <a:r>
              <a:rPr lang="en-US" dirty="0" smtClean="0"/>
              <a:t> </a:t>
            </a:r>
            <a:r>
              <a:rPr lang="en-US" dirty="0"/>
              <a:t>V wires </a:t>
            </a:r>
            <a:r>
              <a:rPr lang="en-US" dirty="0" smtClean="0"/>
              <a:t>(40 channels) —</a:t>
            </a:r>
            <a:r>
              <a:rPr lang="en-US" dirty="0"/>
              <a:t>&gt; 115 </a:t>
            </a:r>
            <a:r>
              <a:rPr lang="en-US" dirty="0" smtClean="0"/>
              <a:t>± 2.0 pF</a:t>
            </a:r>
          </a:p>
          <a:p>
            <a:pPr lvl="1"/>
            <a:r>
              <a:rPr lang="en-US" dirty="0" smtClean="0"/>
              <a:t> </a:t>
            </a:r>
            <a:r>
              <a:rPr lang="en-US" dirty="0"/>
              <a:t>U wires </a:t>
            </a:r>
            <a:r>
              <a:rPr lang="en-US" dirty="0" smtClean="0"/>
              <a:t>(40 channels) —</a:t>
            </a:r>
            <a:r>
              <a:rPr lang="en-US" dirty="0"/>
              <a:t>&gt; 112 </a:t>
            </a:r>
            <a:r>
              <a:rPr lang="en-US" dirty="0" smtClean="0"/>
              <a:t>± 1.8 </a:t>
            </a:r>
            <a:r>
              <a:rPr lang="en-US" dirty="0"/>
              <a:t>pF</a:t>
            </a:r>
          </a:p>
          <a:p>
            <a:pPr lvl="1"/>
            <a:r>
              <a:rPr lang="en-US" dirty="0" smtClean="0"/>
              <a:t>Above capacitance values include capacitance from APA wire, CR board and PSL adapter board. </a:t>
            </a:r>
          </a:p>
          <a:p>
            <a:pPr lvl="1"/>
            <a:r>
              <a:rPr lang="en-US" dirty="0"/>
              <a:t>Capacitance of wire </a:t>
            </a:r>
            <a:r>
              <a:rPr lang="en-US" dirty="0" smtClean="0"/>
              <a:t>sections in the liquid argon will </a:t>
            </a:r>
            <a:r>
              <a:rPr lang="en-US" dirty="0"/>
              <a:t>be </a:t>
            </a:r>
            <a:r>
              <a:rPr lang="en-US" dirty="0" smtClean="0"/>
              <a:t>increased by 1.5</a:t>
            </a:r>
          </a:p>
          <a:p>
            <a:pPr lvl="2"/>
            <a:r>
              <a:rPr lang="en-US" dirty="0" smtClean="0"/>
              <a:t>A fraction of the wire capacitance is to the frame from the wire wrapping</a:t>
            </a:r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Capacitance Measurement @ RT</a:t>
            </a: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2017/10/23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Integration Test Results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26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1423944"/>
              </p:ext>
            </p:extLst>
          </p:nvPr>
        </p:nvGraphicFramePr>
        <p:xfrm>
          <a:off x="787400" y="4953000"/>
          <a:ext cx="7569199" cy="400050"/>
        </p:xfrm>
        <a:graphic>
          <a:graphicData uri="http://schemas.openxmlformats.org/drawingml/2006/table">
            <a:tbl>
              <a:tblPr/>
              <a:tblGrid>
                <a:gridCol w="834699"/>
                <a:gridCol w="673450"/>
                <a:gridCol w="673450"/>
                <a:gridCol w="673450"/>
                <a:gridCol w="673450"/>
                <a:gridCol w="673450"/>
                <a:gridCol w="673450"/>
                <a:gridCol w="673450"/>
                <a:gridCol w="673450"/>
                <a:gridCol w="673450"/>
                <a:gridCol w="673450"/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APA A side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APA B side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638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52192"/>
            <a:ext cx="8229600" cy="595608"/>
          </a:xfrm>
        </p:spPr>
        <p:txBody>
          <a:bodyPr/>
          <a:lstStyle/>
          <a:p>
            <a:r>
              <a:rPr lang="en-US" dirty="0" smtClean="0"/>
              <a:t>FEMB + CE box on APA B side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8382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Gain</a:t>
            </a:r>
            <a:r>
              <a:rPr lang="en-US" baseline="-25000" dirty="0" smtClean="0">
                <a:latin typeface="+mn-lt"/>
              </a:rPr>
              <a:t>(e-/ADC) </a:t>
            </a:r>
            <a:r>
              <a:rPr lang="en-US" dirty="0" smtClean="0">
                <a:latin typeface="+mn-lt"/>
              </a:rPr>
              <a:t>is stable at RT (Preliminary) </a:t>
            </a:r>
            <a:endParaRPr lang="en-US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2017/10/23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Integration Test Results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27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7535585"/>
              </p:ext>
            </p:extLst>
          </p:nvPr>
        </p:nvGraphicFramePr>
        <p:xfrm>
          <a:off x="914400" y="1371600"/>
          <a:ext cx="7569199" cy="400050"/>
        </p:xfrm>
        <a:graphic>
          <a:graphicData uri="http://schemas.openxmlformats.org/drawingml/2006/table">
            <a:tbl>
              <a:tblPr/>
              <a:tblGrid>
                <a:gridCol w="834699"/>
                <a:gridCol w="673450"/>
                <a:gridCol w="673450"/>
                <a:gridCol w="673450"/>
                <a:gridCol w="673450"/>
                <a:gridCol w="673450"/>
                <a:gridCol w="673450"/>
                <a:gridCol w="673450"/>
                <a:gridCol w="673450"/>
                <a:gridCol w="673450"/>
                <a:gridCol w="673450"/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APA A side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APA B side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741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2" r="50000" b="50000"/>
          <a:stretch/>
        </p:blipFill>
        <p:spPr bwMode="auto">
          <a:xfrm>
            <a:off x="609600" y="1925222"/>
            <a:ext cx="7772400" cy="4551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447800" y="2286000"/>
            <a:ext cx="11004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25mV/</a:t>
            </a:r>
            <a:r>
              <a:rPr lang="en-US" dirty="0" err="1" smtClean="0"/>
              <a:t>fC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69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3" r="50000" b="50000"/>
          <a:stretch/>
        </p:blipFill>
        <p:spPr bwMode="auto">
          <a:xfrm>
            <a:off x="533400" y="1755301"/>
            <a:ext cx="7848600" cy="4645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95608"/>
          </a:xfrm>
        </p:spPr>
        <p:txBody>
          <a:bodyPr/>
          <a:lstStyle/>
          <a:p>
            <a:r>
              <a:rPr lang="en-US" dirty="0" smtClean="0"/>
              <a:t>FEMB + CE box on APA B side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8382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ENC Measurement at RT (Preliminary) </a:t>
            </a:r>
            <a:endParaRPr lang="en-US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2017/10/23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Integration Test Results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28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7618782"/>
              </p:ext>
            </p:extLst>
          </p:nvPr>
        </p:nvGraphicFramePr>
        <p:xfrm>
          <a:off x="914400" y="1219200"/>
          <a:ext cx="7569199" cy="400050"/>
        </p:xfrm>
        <a:graphic>
          <a:graphicData uri="http://schemas.openxmlformats.org/drawingml/2006/table">
            <a:tbl>
              <a:tblPr/>
              <a:tblGrid>
                <a:gridCol w="834699"/>
                <a:gridCol w="673450"/>
                <a:gridCol w="673450"/>
                <a:gridCol w="673450"/>
                <a:gridCol w="673450"/>
                <a:gridCol w="673450"/>
                <a:gridCol w="673450"/>
                <a:gridCol w="673450"/>
                <a:gridCol w="673450"/>
                <a:gridCol w="673450"/>
                <a:gridCol w="673450"/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APA A side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APA B side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371600" y="5410200"/>
            <a:ext cx="11004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25mV/</a:t>
            </a:r>
            <a:r>
              <a:rPr lang="en-US" dirty="0" err="1" smtClean="0"/>
              <a:t>fC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17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ENC measurement of 40% APA fully submerged in LN2 at BNL shows satisfactory noise performance</a:t>
            </a:r>
          </a:p>
          <a:p>
            <a:pPr lvl="1"/>
            <a:r>
              <a:rPr lang="en-US" dirty="0"/>
              <a:t>Noise is comparable to </a:t>
            </a:r>
            <a:r>
              <a:rPr lang="en-US" dirty="0" err="1"/>
              <a:t>MicroBooNE</a:t>
            </a:r>
            <a:r>
              <a:rPr lang="en-US" dirty="0"/>
              <a:t> measurement</a:t>
            </a:r>
          </a:p>
          <a:p>
            <a:r>
              <a:rPr lang="en-US" dirty="0"/>
              <a:t>Projection of ENC for </a:t>
            </a:r>
            <a:r>
              <a:rPr lang="en-US" dirty="0" err="1" smtClean="0"/>
              <a:t>ProtoDUNE</a:t>
            </a:r>
            <a:r>
              <a:rPr lang="en-US" dirty="0" smtClean="0"/>
              <a:t>-SP </a:t>
            </a:r>
            <a:r>
              <a:rPr lang="en-US" dirty="0"/>
              <a:t>and SBND looks promising</a:t>
            </a:r>
          </a:p>
          <a:p>
            <a:r>
              <a:rPr lang="en-US" dirty="0"/>
              <a:t>Cold test of </a:t>
            </a:r>
            <a:r>
              <a:rPr lang="en-US" dirty="0" err="1" smtClean="0"/>
              <a:t>ProtoDUNE</a:t>
            </a:r>
            <a:r>
              <a:rPr lang="en-US" dirty="0" smtClean="0"/>
              <a:t>-SP </a:t>
            </a:r>
            <a:r>
              <a:rPr lang="en-US" dirty="0"/>
              <a:t>APA in the cold box at CERN will be performed at CERN when the gas cooling system is ready</a:t>
            </a:r>
          </a:p>
          <a:p>
            <a:r>
              <a:rPr lang="en-US" dirty="0"/>
              <a:t>40% APA studies will continue at BNL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Summary</a:t>
            </a: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2017/10/23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Integration Test Results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8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695" y="576160"/>
            <a:ext cx="2934905" cy="605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594734"/>
            <a:ext cx="1447800" cy="249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image00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46" b="17217"/>
          <a:stretch/>
        </p:blipFill>
        <p:spPr bwMode="auto">
          <a:xfrm>
            <a:off x="6096000" y="3458668"/>
            <a:ext cx="2778677" cy="2872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72724" y="2962570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Cold electronics module and its attachment to the APA frame</a:t>
            </a:r>
            <a:endParaRPr lang="en-US" sz="16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200400" y="3006455"/>
            <a:ext cx="1141282" cy="727345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733800" y="1028700"/>
            <a:ext cx="1694683" cy="38100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2017/10/23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Integration Test Results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52400" y="1219200"/>
            <a:ext cx="2133600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b="1" i="1" dirty="0" err="1" smtClean="0">
                <a:solidFill>
                  <a:srgbClr val="FF0000"/>
                </a:solidFill>
              </a:rPr>
              <a:t>ProtoDUNE</a:t>
            </a:r>
            <a:r>
              <a:rPr lang="en-US" b="1" i="1" dirty="0" smtClean="0">
                <a:solidFill>
                  <a:srgbClr val="FF0000"/>
                </a:solidFill>
              </a:rPr>
              <a:t>-SP</a:t>
            </a:r>
          </a:p>
        </p:txBody>
      </p:sp>
      <p:pic>
        <p:nvPicPr>
          <p:cNvPr id="16" name="Picture 15" descr="populated wiec on tee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8" t="16482" b="29074"/>
          <a:stretch/>
        </p:blipFill>
        <p:spPr>
          <a:xfrm>
            <a:off x="5428483" y="154321"/>
            <a:ext cx="2272007" cy="203771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911904" y="2023129"/>
            <a:ext cx="327108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Local diagnostics </a:t>
            </a:r>
            <a:r>
              <a:rPr lang="en-US" sz="1600" dirty="0" smtClean="0"/>
              <a:t>with complete </a:t>
            </a:r>
            <a:r>
              <a:rPr lang="en-US" sz="1600" dirty="0"/>
              <a:t>data readout at the feed-through for </a:t>
            </a:r>
            <a:r>
              <a:rPr lang="en-US" sz="1600" dirty="0" smtClean="0"/>
              <a:t>test </a:t>
            </a:r>
            <a:r>
              <a:rPr lang="en-US" sz="1600" dirty="0"/>
              <a:t>and commissioning</a:t>
            </a:r>
          </a:p>
        </p:txBody>
      </p:sp>
      <p:sp>
        <p:nvSpPr>
          <p:cNvPr id="18" name="Right Arrow 17"/>
          <p:cNvSpPr/>
          <p:nvPr/>
        </p:nvSpPr>
        <p:spPr>
          <a:xfrm rot="13700260">
            <a:off x="7213390" y="1571034"/>
            <a:ext cx="972653" cy="208269"/>
          </a:xfrm>
          <a:prstGeom prst="rightArrow">
            <a:avLst>
              <a:gd name="adj1" fmla="val 50000"/>
              <a:gd name="adj2" fmla="val 80097"/>
            </a:avLst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2"/>
          <p:cNvSpPr>
            <a:spLocks noGrp="1"/>
          </p:cNvSpPr>
          <p:nvPr>
            <p:ph type="title"/>
          </p:nvPr>
        </p:nvSpPr>
        <p:spPr>
          <a:xfrm>
            <a:off x="28575" y="-152400"/>
            <a:ext cx="5646781" cy="838200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+mn-lt"/>
                <a:cs typeface="Arial" panose="020B0604020202020204" pitchFamily="34" charset="0"/>
              </a:rPr>
              <a:t>Integral APA + CE + WIEC Concept</a:t>
            </a:r>
            <a:endParaRPr lang="en-US" sz="24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20" name="Picture 2" descr="C:\Users\sgao.BNL\AppData\Roaming\Foxmail7\Temp-4380-20161029114902\20161030_144255-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705" y="5163182"/>
            <a:ext cx="2586671" cy="139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99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2017/10/23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Integration Test Results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15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8382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APA Size Comparison</a:t>
            </a:r>
            <a:endParaRPr lang="en-US" dirty="0"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2017/10/23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Integration Test Results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85800"/>
            <a:ext cx="5408478" cy="54724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0" y="6096000"/>
            <a:ext cx="1142108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dirty="0" smtClean="0"/>
              <a:t>40% APA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76600" y="5334000"/>
            <a:ext cx="1284775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smtClean="0"/>
              <a:t>35ton APA</a:t>
            </a:r>
            <a:endParaRPr lang="en-US" dirty="0" smtClean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181600" y="914400"/>
            <a:ext cx="3732524" cy="5320008"/>
          </a:xfrm>
          <a:ln w="19050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r>
              <a:rPr lang="it-IT" dirty="0"/>
              <a:t>DUNE </a:t>
            </a:r>
            <a:r>
              <a:rPr lang="it-IT" dirty="0" smtClean="0"/>
              <a:t>APA</a:t>
            </a:r>
          </a:p>
          <a:p>
            <a:pPr lvl="1"/>
            <a:r>
              <a:rPr lang="it-IT" dirty="0" smtClean="0"/>
              <a:t>6m </a:t>
            </a:r>
            <a:r>
              <a:rPr lang="it-IT" dirty="0"/>
              <a:t>x </a:t>
            </a:r>
            <a:r>
              <a:rPr lang="it-IT" dirty="0" smtClean="0"/>
              <a:t>2.3m</a:t>
            </a:r>
            <a:endParaRPr lang="it-IT" dirty="0"/>
          </a:p>
          <a:p>
            <a:r>
              <a:rPr lang="it-IT" b="1" dirty="0" smtClean="0"/>
              <a:t>40</a:t>
            </a:r>
            <a:r>
              <a:rPr lang="it-IT" b="1" dirty="0"/>
              <a:t>% </a:t>
            </a:r>
            <a:r>
              <a:rPr lang="it-IT" b="1" dirty="0" smtClean="0"/>
              <a:t>APA~ </a:t>
            </a:r>
          </a:p>
          <a:p>
            <a:pPr lvl="1"/>
            <a:r>
              <a:rPr lang="it-IT" dirty="0" smtClean="0"/>
              <a:t>2.8m </a:t>
            </a:r>
            <a:r>
              <a:rPr lang="it-IT" dirty="0"/>
              <a:t>x </a:t>
            </a:r>
            <a:r>
              <a:rPr lang="it-IT" dirty="0" smtClean="0"/>
              <a:t>1.0m      ~ </a:t>
            </a:r>
            <a:r>
              <a:rPr lang="it-IT" b="1" dirty="0" smtClean="0"/>
              <a:t>2.8m</a:t>
            </a:r>
            <a:r>
              <a:rPr lang="it-IT" b="1" baseline="30000" dirty="0" smtClean="0"/>
              <a:t>2</a:t>
            </a:r>
          </a:p>
          <a:p>
            <a:pPr lvl="1"/>
            <a:r>
              <a:rPr lang="it-IT" dirty="0" smtClean="0"/>
              <a:t>40% of </a:t>
            </a:r>
            <a:r>
              <a:rPr lang="it-IT" dirty="0" err="1" smtClean="0"/>
              <a:t>original</a:t>
            </a:r>
            <a:r>
              <a:rPr lang="it-IT" dirty="0" smtClean="0"/>
              <a:t> LBNE </a:t>
            </a:r>
            <a:r>
              <a:rPr lang="it-IT" dirty="0"/>
              <a:t>APA </a:t>
            </a:r>
            <a:r>
              <a:rPr lang="it-IT" dirty="0" smtClean="0"/>
              <a:t>of 7m </a:t>
            </a:r>
            <a:r>
              <a:rPr lang="it-IT" dirty="0"/>
              <a:t>x </a:t>
            </a:r>
            <a:r>
              <a:rPr lang="it-IT" dirty="0" smtClean="0"/>
              <a:t>2.5m</a:t>
            </a:r>
          </a:p>
          <a:p>
            <a:pPr lvl="1"/>
            <a:r>
              <a:rPr lang="it-IT" dirty="0" smtClean="0"/>
              <a:t>~45% of DUNE APA</a:t>
            </a:r>
          </a:p>
          <a:p>
            <a:r>
              <a:rPr lang="it-IT" b="1" dirty="0" smtClean="0"/>
              <a:t>35ton</a:t>
            </a:r>
            <a:r>
              <a:rPr lang="it-IT" dirty="0" smtClean="0"/>
              <a:t> </a:t>
            </a:r>
            <a:r>
              <a:rPr lang="it-IT" dirty="0" err="1" smtClean="0"/>
              <a:t>has</a:t>
            </a:r>
            <a:r>
              <a:rPr lang="it-IT" dirty="0" smtClean="0"/>
              <a:t> 3 </a:t>
            </a:r>
            <a:r>
              <a:rPr lang="it-IT" dirty="0" err="1" smtClean="0"/>
              <a:t>sizes</a:t>
            </a:r>
            <a:r>
              <a:rPr lang="it-IT" dirty="0" smtClean="0"/>
              <a:t> of APA</a:t>
            </a:r>
          </a:p>
          <a:p>
            <a:pPr lvl="1"/>
            <a:r>
              <a:rPr lang="it-IT" dirty="0" smtClean="0"/>
              <a:t>2m </a:t>
            </a:r>
            <a:r>
              <a:rPr lang="it-IT" dirty="0"/>
              <a:t>x </a:t>
            </a:r>
            <a:r>
              <a:rPr lang="it-IT" dirty="0" smtClean="0"/>
              <a:t>0.5m</a:t>
            </a:r>
            <a:endParaRPr lang="it-IT" b="1" dirty="0" smtClean="0"/>
          </a:p>
          <a:p>
            <a:pPr lvl="1"/>
            <a:r>
              <a:rPr lang="it-IT" dirty="0" smtClean="0"/>
              <a:t>1.2m </a:t>
            </a:r>
            <a:r>
              <a:rPr lang="it-IT" dirty="0"/>
              <a:t>x </a:t>
            </a:r>
            <a:r>
              <a:rPr lang="it-IT" dirty="0" smtClean="0"/>
              <a:t>0.5m      ~</a:t>
            </a:r>
            <a:r>
              <a:rPr lang="it-IT" b="1" dirty="0" smtClean="0"/>
              <a:t> 3m</a:t>
            </a:r>
            <a:r>
              <a:rPr lang="it-IT" b="1" baseline="30000" dirty="0" smtClean="0"/>
              <a:t>2</a:t>
            </a:r>
            <a:endParaRPr lang="it-IT" baseline="30000" dirty="0" smtClean="0"/>
          </a:p>
          <a:p>
            <a:pPr lvl="1"/>
            <a:r>
              <a:rPr lang="it-IT" dirty="0" smtClean="0"/>
              <a:t>0.8m </a:t>
            </a:r>
            <a:r>
              <a:rPr lang="it-IT" dirty="0"/>
              <a:t>x </a:t>
            </a:r>
            <a:r>
              <a:rPr lang="it-IT" dirty="0" smtClean="0"/>
              <a:t>0.5m</a:t>
            </a:r>
          </a:p>
          <a:p>
            <a:r>
              <a:rPr lang="it-IT" dirty="0" smtClean="0"/>
              <a:t>SBND APA</a:t>
            </a:r>
          </a:p>
          <a:p>
            <a:pPr lvl="1"/>
            <a:r>
              <a:rPr lang="it-IT" dirty="0" smtClean="0"/>
              <a:t>4m x 2.5m</a:t>
            </a:r>
            <a:endParaRPr lang="en-US" dirty="0"/>
          </a:p>
        </p:txBody>
      </p:sp>
      <p:sp>
        <p:nvSpPr>
          <p:cNvPr id="12" name="Right Brace 11"/>
          <p:cNvSpPr/>
          <p:nvPr/>
        </p:nvSpPr>
        <p:spPr>
          <a:xfrm>
            <a:off x="7162800" y="4114800"/>
            <a:ext cx="228600" cy="914400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7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6553199" y="3657124"/>
            <a:ext cx="2057401" cy="991077"/>
          </a:xfrm>
        </p:spPr>
        <p:txBody>
          <a:bodyPr>
            <a:normAutofit/>
          </a:bodyPr>
          <a:lstStyle/>
          <a:p>
            <a:pPr algn="r"/>
            <a:r>
              <a:rPr lang="en-US" sz="2800" dirty="0" smtClean="0"/>
              <a:t>@BNL</a:t>
            </a:r>
            <a:endParaRPr lang="en-US" sz="2800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40% APA Cold Test Result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2490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762000"/>
            <a:ext cx="8305800" cy="2438400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en-US" dirty="0" smtClean="0">
                <a:solidFill>
                  <a:srgbClr val="00000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Palatino Linotype" charset="0"/>
                <a:ea typeface="Palatino Linotype" charset="0"/>
                <a:cs typeface="Palatino Linotype" charset="0"/>
              </a:rPr>
              <a:t>40% APA </a:t>
            </a:r>
            <a:endParaRPr lang="en-US" dirty="0" smtClean="0">
              <a:solidFill>
                <a:srgbClr val="00000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 lvl="1" algn="just">
              <a:lnSpc>
                <a:spcPct val="110000"/>
              </a:lnSpc>
              <a:spcBef>
                <a:spcPts val="600"/>
              </a:spcBef>
            </a:pPr>
            <a:r>
              <a:rPr lang="it-IT" sz="1700" dirty="0" smtClean="0">
                <a:latin typeface="Palatino Linotype" charset="0"/>
                <a:ea typeface="Palatino Linotype" charset="0"/>
                <a:cs typeface="Palatino Linotype" charset="0"/>
              </a:rPr>
              <a:t>2.8m </a:t>
            </a:r>
            <a:r>
              <a:rPr lang="it-IT" sz="2000" dirty="0">
                <a:latin typeface="Palatino Linotype" charset="0"/>
                <a:ea typeface="Palatino Linotype" charset="0"/>
                <a:cs typeface="Palatino Linotype" charset="0"/>
              </a:rPr>
              <a:t>×</a:t>
            </a:r>
            <a:r>
              <a:rPr lang="it-IT" sz="1700" dirty="0" smtClean="0"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it-IT" sz="1700" dirty="0">
                <a:latin typeface="Palatino Linotype" charset="0"/>
                <a:ea typeface="Palatino Linotype" charset="0"/>
                <a:cs typeface="Palatino Linotype" charset="0"/>
              </a:rPr>
              <a:t>1.0m     Area ~ </a:t>
            </a:r>
            <a:r>
              <a:rPr lang="it-IT" sz="1700" dirty="0" smtClean="0">
                <a:latin typeface="Palatino Linotype" charset="0"/>
                <a:ea typeface="Palatino Linotype" charset="0"/>
                <a:cs typeface="Palatino Linotype" charset="0"/>
              </a:rPr>
              <a:t>2.8m</a:t>
            </a:r>
            <a:r>
              <a:rPr lang="it-IT" sz="1700" baseline="30000" dirty="0" smtClean="0">
                <a:latin typeface="Palatino Linotype" charset="0"/>
                <a:ea typeface="Palatino Linotype" charset="0"/>
                <a:cs typeface="Palatino Linotype" charset="0"/>
              </a:rPr>
              <a:t>2</a:t>
            </a:r>
            <a:endParaRPr lang="it-IT" sz="1600" baseline="30000" dirty="0">
              <a:latin typeface="Palatino Linotype" charset="0"/>
              <a:ea typeface="Palatino Linotype" charset="0"/>
              <a:cs typeface="Palatino Linotype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it-IT" dirty="0">
                <a:latin typeface="Palatino Linotype" charset="0"/>
                <a:ea typeface="Palatino Linotype" charset="0"/>
                <a:cs typeface="Palatino Linotype" charset="0"/>
              </a:rPr>
              <a:t>40% of original LBNE APA of 7m </a:t>
            </a:r>
            <a:r>
              <a:rPr lang="it-IT" dirty="0" smtClean="0">
                <a:latin typeface="Palatino Linotype" charset="0"/>
                <a:ea typeface="Palatino Linotype" charset="0"/>
                <a:cs typeface="Palatino Linotype" charset="0"/>
              </a:rPr>
              <a:t>× </a:t>
            </a:r>
            <a:r>
              <a:rPr lang="it-IT" dirty="0">
                <a:latin typeface="Palatino Linotype" charset="0"/>
                <a:ea typeface="Palatino Linotype" charset="0"/>
                <a:cs typeface="Palatino Linotype" charset="0"/>
              </a:rPr>
              <a:t>2.5m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it-IT" sz="2100" dirty="0">
                <a:latin typeface="Palatino Linotype" charset="0"/>
                <a:ea typeface="Palatino Linotype" charset="0"/>
                <a:cs typeface="Palatino Linotype" charset="0"/>
              </a:rPr>
              <a:t>~45% of DUNE APA of 6m </a:t>
            </a:r>
            <a:r>
              <a:rPr lang="it-IT" sz="2400" dirty="0">
                <a:latin typeface="Palatino Linotype" charset="0"/>
                <a:ea typeface="Palatino Linotype" charset="0"/>
                <a:cs typeface="Palatino Linotype" charset="0"/>
              </a:rPr>
              <a:t>×</a:t>
            </a:r>
            <a:r>
              <a:rPr lang="it-IT" sz="2100" dirty="0" smtClean="0"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it-IT" sz="2100" dirty="0">
                <a:latin typeface="Palatino Linotype" charset="0"/>
                <a:ea typeface="Palatino Linotype" charset="0"/>
                <a:cs typeface="Palatino Linotype" charset="0"/>
              </a:rPr>
              <a:t>2.3m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100" dirty="0" smtClean="0">
                <a:latin typeface="Palatino Linotype" charset="0"/>
                <a:ea typeface="Palatino Linotype" charset="0"/>
                <a:cs typeface="Palatino Linotype" charset="0"/>
              </a:rPr>
              <a:t>1024 </a:t>
            </a:r>
            <a:r>
              <a:rPr lang="en-US" sz="2100" dirty="0">
                <a:latin typeface="Palatino Linotype" charset="0"/>
                <a:ea typeface="Palatino Linotype" charset="0"/>
                <a:cs typeface="Palatino Linotype" charset="0"/>
              </a:rPr>
              <a:t>sensing wires </a:t>
            </a:r>
            <a:r>
              <a:rPr lang="en-US" sz="2100" dirty="0">
                <a:latin typeface="Palatino Linotype" charset="0"/>
                <a:ea typeface="Palatino Linotype" charset="0"/>
                <a:cs typeface="Palatino Linotype" charset="0"/>
                <a:sym typeface="Wingdings"/>
              </a:rPr>
              <a:t></a:t>
            </a:r>
            <a:r>
              <a:rPr lang="en-US" sz="2100" dirty="0">
                <a:latin typeface="Palatino Linotype" charset="0"/>
                <a:ea typeface="Palatino Linotype" charset="0"/>
                <a:cs typeface="Palatino Linotype" charset="0"/>
              </a:rPr>
              <a:t> 8 FEMBs </a:t>
            </a:r>
            <a:r>
              <a:rPr lang="en-US" sz="2100" dirty="0" smtClean="0">
                <a:latin typeface="Palatino Linotype" charset="0"/>
                <a:ea typeface="Palatino Linotype" charset="0"/>
                <a:cs typeface="Palatino Linotype" charset="0"/>
              </a:rPr>
              <a:t>required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2500" dirty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SBND APA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it-IT" sz="2100" dirty="0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4m </a:t>
            </a:r>
            <a:r>
              <a:rPr lang="it-IT" dirty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×</a:t>
            </a:r>
            <a:r>
              <a:rPr lang="it-IT" sz="2100" dirty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it-IT" sz="2100" dirty="0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2.5m</a:t>
            </a:r>
            <a:endParaRPr lang="en-US" sz="1900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40% APA Integration </a:t>
            </a:r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T</a:t>
            </a:r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est </a:t>
            </a:r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S</a:t>
            </a:r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tand at BNL</a:t>
            </a: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2017/10/23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Integration Test Results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4000" y="3810000"/>
            <a:ext cx="5697621" cy="220629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05000" y="6019800"/>
            <a:ext cx="251460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40% APA  and FEMBs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0"/>
          <a:stretch/>
        </p:blipFill>
        <p:spPr bwMode="auto">
          <a:xfrm>
            <a:off x="6156755" y="2438400"/>
            <a:ext cx="2641317" cy="35814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10" name="Rectangle 9"/>
          <p:cNvSpPr/>
          <p:nvPr/>
        </p:nvSpPr>
        <p:spPr>
          <a:xfrm>
            <a:off x="6477000" y="2664768"/>
            <a:ext cx="533399" cy="230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900" smtClean="0"/>
              <a:t>WIEC</a:t>
            </a:r>
            <a:endParaRPr lang="en-US" sz="900"/>
          </a:p>
        </p:txBody>
      </p:sp>
      <p:sp>
        <p:nvSpPr>
          <p:cNvPr id="11" name="Rectangle 10"/>
          <p:cNvSpPr/>
          <p:nvPr/>
        </p:nvSpPr>
        <p:spPr>
          <a:xfrm>
            <a:off x="6477000" y="2969568"/>
            <a:ext cx="549729" cy="230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900" dirty="0" smtClean="0"/>
              <a:t>Flange</a:t>
            </a:r>
            <a:endParaRPr lang="en-US" sz="900" dirty="0"/>
          </a:p>
        </p:txBody>
      </p:sp>
      <p:sp>
        <p:nvSpPr>
          <p:cNvPr id="12" name="Rectangle 11"/>
          <p:cNvSpPr/>
          <p:nvPr/>
        </p:nvSpPr>
        <p:spPr>
          <a:xfrm>
            <a:off x="7965993" y="4341168"/>
            <a:ext cx="821731" cy="230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900" smtClean="0"/>
              <a:t>WIENER PS</a:t>
            </a:r>
            <a:endParaRPr lang="en-US" sz="900"/>
          </a:p>
        </p:txBody>
      </p:sp>
      <p:sp>
        <p:nvSpPr>
          <p:cNvPr id="14" name="Rectangle 13"/>
          <p:cNvSpPr/>
          <p:nvPr/>
        </p:nvSpPr>
        <p:spPr>
          <a:xfrm>
            <a:off x="6248400" y="4038600"/>
            <a:ext cx="728148" cy="230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900" dirty="0" smtClean="0"/>
              <a:t>Cold box</a:t>
            </a:r>
            <a:endParaRPr lang="en-US" sz="900" dirty="0"/>
          </a:p>
        </p:txBody>
      </p:sp>
      <p:sp>
        <p:nvSpPr>
          <p:cNvPr id="15" name="Content Placeholder 1"/>
          <p:cNvSpPr txBox="1">
            <a:spLocks/>
          </p:cNvSpPr>
          <p:nvPr/>
        </p:nvSpPr>
        <p:spPr>
          <a:xfrm>
            <a:off x="381000" y="2971800"/>
            <a:ext cx="5674741" cy="65979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46888" indent="-24688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0392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144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53896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55648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59152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60904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100" dirty="0" smtClean="0">
                <a:latin typeface="Palatino Linotype" charset="0"/>
                <a:ea typeface="Palatino Linotype" charset="0"/>
                <a:cs typeface="Palatino Linotype" charset="0"/>
              </a:rPr>
              <a:t>Length of collection wire (</a:t>
            </a:r>
            <a:r>
              <a:rPr lang="en-US" sz="2100" dirty="0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4m</a:t>
            </a:r>
            <a:r>
              <a:rPr lang="en-US" sz="2100" dirty="0" smtClean="0">
                <a:latin typeface="Palatino Linotype" charset="0"/>
                <a:ea typeface="Palatino Linotype" charset="0"/>
                <a:cs typeface="Palatino Linotype" charset="0"/>
              </a:rPr>
              <a:t>) of SBND APA </a:t>
            </a:r>
            <a:r>
              <a:rPr lang="en-US" sz="2100" b="1" dirty="0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is same as</a:t>
            </a:r>
            <a:r>
              <a:rPr lang="en-US" sz="2100" dirty="0" smtClean="0">
                <a:latin typeface="Palatino Linotype" charset="0"/>
                <a:ea typeface="Palatino Linotype" charset="0"/>
                <a:cs typeface="Palatino Linotype" charset="0"/>
              </a:rPr>
              <a:t>  induction wire of 40% APA</a:t>
            </a:r>
          </a:p>
          <a:p>
            <a:pPr algn="just">
              <a:lnSpc>
                <a:spcPct val="100000"/>
              </a:lnSpc>
              <a:spcBef>
                <a:spcPts val="200"/>
              </a:spcBef>
            </a:pPr>
            <a:endParaRPr lang="en-US" b="1" dirty="0" smtClean="0">
              <a:solidFill>
                <a:srgbClr val="FF000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56754" y="6009797"/>
            <a:ext cx="2530045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Integration test stand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1981200" y="5410200"/>
            <a:ext cx="609600" cy="685800"/>
          </a:xfrm>
          <a:prstGeom prst="straightConnector1">
            <a:avLst/>
          </a:prstGeom>
          <a:ln w="1905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962400" y="5486400"/>
            <a:ext cx="1295400" cy="533400"/>
          </a:xfrm>
          <a:prstGeom prst="straightConnector1">
            <a:avLst/>
          </a:prstGeom>
          <a:ln w="1905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7010400" y="2743200"/>
            <a:ext cx="3810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7010400" y="3048000"/>
            <a:ext cx="457200" cy="76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934200" y="4267200"/>
            <a:ext cx="30480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8305800" y="4114800"/>
            <a:ext cx="228600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5257800" y="4876800"/>
            <a:ext cx="1905000" cy="3048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441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0"/>
            <a:ext cx="8382000" cy="838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40% APA with 8 FEMBs was moving into cold box</a:t>
            </a:r>
            <a:endParaRPr lang="en-US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2017/10/23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Integration Test Results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2400" y="5410200"/>
            <a:ext cx="8915400" cy="1015663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square" rtlCol="0" anchor="ctr" anchorCtr="1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FF0000"/>
                </a:solidFill>
              </a:defRPr>
            </a:lvl1pPr>
          </a:lstStyle>
          <a:p>
            <a:pPr marL="285750" indent="-285750">
              <a:buFont typeface="Arial" charset="0"/>
              <a:buChar char="•"/>
            </a:pPr>
            <a:r>
              <a:rPr lang="en-US" sz="1800" b="0" dirty="0" smtClean="0">
                <a:solidFill>
                  <a:schemeClr val="tx1"/>
                </a:solidFill>
              </a:rPr>
              <a:t>8 FEMBs with 7m cold cables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b="0" dirty="0" smtClean="0">
                <a:solidFill>
                  <a:schemeClr val="tx1"/>
                </a:solidFill>
              </a:rPr>
              <a:t>Cold power cable is not shielded and confirmed no effect on ENC measurement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200" dirty="0" err="1" smtClean="0"/>
              <a:t>Hucheng</a:t>
            </a:r>
            <a:r>
              <a:rPr lang="en-US" sz="1200" dirty="0" smtClean="0"/>
              <a:t> Chen. Electronics and Noise: Experience from </a:t>
            </a:r>
            <a:r>
              <a:rPr lang="en-US" sz="1200" dirty="0" err="1" smtClean="0"/>
              <a:t>MicroBooNE</a:t>
            </a:r>
            <a:r>
              <a:rPr lang="en-US" sz="1200" dirty="0" smtClean="0"/>
              <a:t> and SBND/</a:t>
            </a:r>
            <a:r>
              <a:rPr lang="en-US" sz="1200" dirty="0" err="1" smtClean="0"/>
              <a:t>ProtoDUNE</a:t>
            </a:r>
            <a:r>
              <a:rPr lang="en-US" sz="1200" dirty="0" smtClean="0"/>
              <a:t> status. Joint DUNE/SBN </a:t>
            </a:r>
            <a:r>
              <a:rPr lang="en-US" sz="1200" dirty="0" err="1" smtClean="0"/>
              <a:t>Metting</a:t>
            </a:r>
            <a:r>
              <a:rPr lang="en-US" sz="1200" dirty="0" smtClean="0"/>
              <a:t>: Lesson Learned. May 15, 2017</a:t>
            </a:r>
            <a:endParaRPr lang="en-US" sz="1200" b="0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1667"/>
          <a:stretch/>
        </p:blipFill>
        <p:spPr>
          <a:xfrm>
            <a:off x="2057400" y="838200"/>
            <a:ext cx="5486400" cy="452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59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Video: LN2 filling in cold box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2017/10/23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Integration Test Results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ln2_filling_2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066800"/>
            <a:ext cx="8229600" cy="4618038"/>
          </a:xfrm>
        </p:spPr>
      </p:pic>
    </p:spTree>
    <p:extLst>
      <p:ext uri="{BB962C8B-B14F-4D97-AF65-F5344CB8AC3E}">
        <p14:creationId xmlns:p14="http://schemas.microsoft.com/office/powerpoint/2010/main" val="418896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Cold test of 40% APA fully submerged in LN2</a:t>
            </a:r>
            <a:endParaRPr lang="en-US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2017/10/23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Integration Test Results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71032"/>
            <a:ext cx="7239000" cy="4586329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733800" y="4400490"/>
            <a:ext cx="3124200" cy="40011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Cold box </a:t>
            </a:r>
            <a:r>
              <a:rPr lang="en-US" sz="2000" b="1" dirty="0" smtClean="0">
                <a:solidFill>
                  <a:srgbClr val="FF0000"/>
                </a:solidFill>
              </a:rPr>
              <a:t>with 40</a:t>
            </a:r>
            <a:r>
              <a:rPr lang="en-US" sz="2000" b="1" dirty="0">
                <a:solidFill>
                  <a:srgbClr val="FF0000"/>
                </a:solidFill>
              </a:rPr>
              <a:t>% APA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01700" y="899011"/>
            <a:ext cx="3136900" cy="40011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square" rtlCol="0" anchor="ctr" anchorCtr="1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FF0000"/>
                </a:solidFill>
              </a:defRPr>
            </a:lvl1pPr>
          </a:lstStyle>
          <a:p>
            <a:r>
              <a:rPr lang="en-US" sz="2000" dirty="0"/>
              <a:t>Feed-through + WIEC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216150" y="1271032"/>
            <a:ext cx="603250" cy="685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819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609600"/>
            <a:ext cx="3532063" cy="3677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More </a:t>
            </a:r>
            <a:r>
              <a:rPr lang="en-US" dirty="0" smtClean="0">
                <a:latin typeface="+mn-lt"/>
              </a:rPr>
              <a:t>Pictures</a:t>
            </a:r>
            <a:endParaRPr lang="en-US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2017/10/23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Integration Test Results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486400" y="4419600"/>
            <a:ext cx="3539489" cy="830997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square" rtlCol="0" anchor="ctr" anchorCtr="1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FF0000"/>
                </a:solidFill>
              </a:defRPr>
            </a:lvl1pPr>
          </a:lstStyle>
          <a:p>
            <a:pPr algn="ctr"/>
            <a:r>
              <a:rPr lang="en-US" sz="1600" dirty="0" smtClean="0"/>
              <a:t>After cold test, 40% APA were still fully submerged in LN2</a:t>
            </a:r>
          </a:p>
          <a:p>
            <a:pPr algn="ctr"/>
            <a:r>
              <a:rPr lang="en-US" sz="1600" dirty="0" smtClean="0"/>
              <a:t>(</a:t>
            </a:r>
            <a:r>
              <a:rPr lang="en-US" sz="1600" dirty="0"/>
              <a:t>~ 400 </a:t>
            </a:r>
            <a:r>
              <a:rPr lang="en-US" sz="1600" dirty="0" smtClean="0"/>
              <a:t>gallons </a:t>
            </a:r>
            <a:r>
              <a:rPr lang="en-US" sz="1600" dirty="0"/>
              <a:t>LN2 </a:t>
            </a:r>
            <a:r>
              <a:rPr lang="en-US" sz="1600" dirty="0" smtClean="0"/>
              <a:t>was consumed)</a:t>
            </a:r>
            <a:endParaRPr lang="en-US" sz="16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97" y="3612019"/>
            <a:ext cx="4736805" cy="283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168752" y="5791200"/>
            <a:ext cx="2971800" cy="584776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square" rtlCol="0" anchor="ctr" anchorCtr="1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FF0000"/>
                </a:solidFill>
              </a:defRPr>
            </a:lvl1pPr>
          </a:lstStyle>
          <a:p>
            <a:pPr algn="ctr"/>
            <a:r>
              <a:rPr lang="en-US" sz="1600" dirty="0"/>
              <a:t>APA and FEMBs </a:t>
            </a:r>
            <a:r>
              <a:rPr lang="en-US" sz="1600" dirty="0" smtClean="0"/>
              <a:t>were </a:t>
            </a:r>
            <a:r>
              <a:rPr lang="en-US" sz="1600" dirty="0"/>
              <a:t>fully submerged in LN2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38200"/>
            <a:ext cx="2971800" cy="2387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2270" y="3273465"/>
            <a:ext cx="47288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smtClean="0"/>
              <a:t>Some channels with extra 82pF/150pF MICA </a:t>
            </a:r>
            <a:r>
              <a:rPr lang="en-US" sz="1600"/>
              <a:t>caps 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6858000" y="3505200"/>
            <a:ext cx="533400" cy="990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4338" idx="2"/>
          </p:cNvCxnSpPr>
          <p:nvPr/>
        </p:nvCxnSpPr>
        <p:spPr>
          <a:xfrm flipH="1">
            <a:off x="2514602" y="3225840"/>
            <a:ext cx="190498" cy="235795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2667002" y="5736193"/>
            <a:ext cx="2666998" cy="20740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347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S103460554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Century Gothic-Palatino Linotype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50000"/>
              </a:schemeClr>
            </a:gs>
            <a:gs pos="60000">
              <a:schemeClr val="phClr">
                <a:shade val="20000"/>
                <a:satMod val="25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/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Rules design template" id="{FF6A9B0F-C8B8-4CC7-884F-ED15A6D8506E}" vid="{22252C17-64FB-4EF8-9329-A5DD51CEEA56}"/>
    </a:ext>
  </a:extLst>
</a:theme>
</file>

<file path=ppt/theme/theme2.xml><?xml version="1.0" encoding="utf-8"?>
<a:theme xmlns:a="http://schemas.openxmlformats.org/drawingml/2006/main" name="Office Theme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Century Gothic-Palatino Linotype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Century Gothic-Palatino Linotype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0BA44C2-DD02-4728-BB84-A46183D4F98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TS103460554.potx</Template>
  <TotalTime>0</TotalTime>
  <Words>1592</Words>
  <Application>Microsoft Macintosh PowerPoint</Application>
  <PresentationFormat>On-screen Show (4:3)</PresentationFormat>
  <Paragraphs>380</Paragraphs>
  <Slides>31</Slides>
  <Notes>2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TS103460554</vt:lpstr>
      <vt:lpstr>Visio</vt:lpstr>
      <vt:lpstr>Integration Test Status with  40% APA and ProtoDUNE-SP APA</vt:lpstr>
      <vt:lpstr>ProtoDUNE-SP TPC Front End Electronics</vt:lpstr>
      <vt:lpstr>Integral APA + CE + WIEC Concept</vt:lpstr>
      <vt:lpstr>40% APA Cold Test Result</vt:lpstr>
      <vt:lpstr>40% APA Integration Test Stand at BNL</vt:lpstr>
      <vt:lpstr>40% APA with 8 FEMBs was moving into cold box</vt:lpstr>
      <vt:lpstr>Video: LN2 filling in cold box</vt:lpstr>
      <vt:lpstr>Cold test of 40% APA fully submerged in LN2</vt:lpstr>
      <vt:lpstr>More Pictures</vt:lpstr>
      <vt:lpstr>Video: APA and FEMB fully submerged in LN2</vt:lpstr>
      <vt:lpstr>40% APA Test Grounding Scheme</vt:lpstr>
      <vt:lpstr>Capacitance Measurement at LN2</vt:lpstr>
      <vt:lpstr>40% APA Test Stand Status Overview</vt:lpstr>
      <vt:lpstr>Gain(e-/ADC) is stable at LN2</vt:lpstr>
      <vt:lpstr>ENC Measurement at LN2</vt:lpstr>
      <vt:lpstr>ENC Measurement at LN2</vt:lpstr>
      <vt:lpstr>ENC Measurement at LN2</vt:lpstr>
      <vt:lpstr>ENC vs. Cd @ LN2 (raw data)</vt:lpstr>
      <vt:lpstr>ENC Projection for SBND/ProtoDUNE-SP (based on raw data)</vt:lpstr>
      <vt:lpstr>Coherent Noise Diagnostics</vt:lpstr>
      <vt:lpstr>Comparison of coherent noise in MicroBooNE and 40% APA</vt:lpstr>
      <vt:lpstr>ProtoDUNE-SP CE Installation and Check Out</vt:lpstr>
      <vt:lpstr>ProtoDUNE-SP CE Installation</vt:lpstr>
      <vt:lpstr>ProtoDUNE-SP Cold Box Test @ RT</vt:lpstr>
      <vt:lpstr>Feed-through flange and cold cables </vt:lpstr>
      <vt:lpstr>Capacitance Measurement @ RT</vt:lpstr>
      <vt:lpstr>Gain(e-/ADC) is stable at RT (Preliminary) </vt:lpstr>
      <vt:lpstr>ENC Measurement at RT (Preliminary) </vt:lpstr>
      <vt:lpstr>Summary</vt:lpstr>
      <vt:lpstr>Backup</vt:lpstr>
      <vt:lpstr>APA Size Comparison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cp:lastPrinted>2017-08-17T14:34:34Z</cp:lastPrinted>
  <dcterms:modified xsi:type="dcterms:W3CDTF">2017-10-24T01:30:47Z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TC034605549991</vt:lpwstr>
  </property>
</Properties>
</file>