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7"/>
  </p:notesMasterIdLst>
  <p:handoutMasterIdLst>
    <p:handoutMasterId r:id="rId8"/>
  </p:handoutMasterIdLst>
  <p:sldIdLst>
    <p:sldId id="263" r:id="rId3"/>
    <p:sldId id="276" r:id="rId4"/>
    <p:sldId id="277" r:id="rId5"/>
    <p:sldId id="278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88">
          <p15:clr>
            <a:srgbClr val="A4A3A4"/>
          </p15:clr>
        </p15:guide>
        <p15:guide id="2" orient="horz" pos="4186">
          <p15:clr>
            <a:srgbClr val="A4A3A4"/>
          </p15:clr>
        </p15:guide>
        <p15:guide id="3" orient="horz" pos="3394">
          <p15:clr>
            <a:srgbClr val="A4A3A4"/>
          </p15:clr>
        </p15:guide>
        <p15:guide id="4" orient="horz" pos="777">
          <p15:clr>
            <a:srgbClr val="A4A3A4"/>
          </p15:clr>
        </p15:guide>
        <p15:guide id="5" orient="horz" pos="1749">
          <p15:clr>
            <a:srgbClr val="A4A3A4"/>
          </p15:clr>
        </p15:guide>
        <p15:guide id="6" orient="horz" pos="457">
          <p15:clr>
            <a:srgbClr val="A4A3A4"/>
          </p15:clr>
        </p15:guide>
        <p15:guide id="7" pos="285">
          <p15:clr>
            <a:srgbClr val="A4A3A4"/>
          </p15:clr>
        </p15:guide>
        <p15:guide id="8" pos="55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798"/>
    <a:srgbClr val="004C97"/>
    <a:srgbClr val="00B5E2"/>
    <a:srgbClr val="63666A"/>
    <a:srgbClr val="5A5A5A"/>
    <a:srgbClr val="676767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67" autoAdjust="0"/>
    <p:restoredTop sz="98464" autoAdjust="0"/>
  </p:normalViewPr>
  <p:slideViewPr>
    <p:cSldViewPr snapToGrid="0" snapToObjects="1">
      <p:cViewPr varScale="1">
        <p:scale>
          <a:sx n="70" d="100"/>
          <a:sy n="70" d="100"/>
        </p:scale>
        <p:origin x="1220" y="48"/>
      </p:cViewPr>
      <p:guideLst>
        <p:guide orient="horz" pos="988"/>
        <p:guide orient="horz" pos="4186"/>
        <p:guide orient="horz" pos="3394"/>
        <p:guide orient="horz" pos="777"/>
        <p:guide orient="horz" pos="1749"/>
        <p:guide orient="horz" pos="457"/>
        <p:guide pos="285"/>
        <p:guide pos="55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10/31/2017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A82294-BF3E-954A-9E49-35D72A5F00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841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A82294-BF3E-954A-9E49-35D72A5F000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43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1746"/>
            <a:ext cx="8293100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3209907"/>
            <a:ext cx="8296275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aseline="0">
                <a:solidFill>
                  <a:srgbClr val="004C97"/>
                </a:solidFill>
                <a:latin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4" y="1227137"/>
            <a:ext cx="8296275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3" y="5686118"/>
            <a:ext cx="8293095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11.8.2017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Joshua Willhite | LBNF Value Engineering Process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25568"/>
            <a:ext cx="8293096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11.8.2017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Joshua Willhite | LBNF Value Engineering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B0768-65CC-4488-B816-E00D9B52F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33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2610"/>
            <a:ext cx="8293100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238250"/>
            <a:ext cx="8293100" cy="4846638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0" indent="27432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27432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54864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82296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79488" y="6488430"/>
            <a:ext cx="1136650" cy="1873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11.8.2017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16138" y="6488430"/>
            <a:ext cx="5616575" cy="1873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Joshua Willhite | LBNF Value Engineering Process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4025" y="6488430"/>
            <a:ext cx="525463" cy="1873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074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4"/>
          </p:nvPr>
        </p:nvSpPr>
        <p:spPr>
          <a:xfrm>
            <a:off x="457204" y="1237610"/>
            <a:ext cx="3014278" cy="3709207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0" indent="27432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27432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54864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82296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38250"/>
            <a:ext cx="5033962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>
          <a:xfrm>
            <a:off x="979488" y="6488430"/>
            <a:ext cx="1136650" cy="187325"/>
          </a:xfrm>
          <a:prstGeom prst="rect">
            <a:avLst/>
          </a:prstGeom>
        </p:spPr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11.8.2017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2116138" y="6488430"/>
            <a:ext cx="5616575" cy="187325"/>
          </a:xfrm>
          <a:prstGeom prst="rect">
            <a:avLst/>
          </a:prstGeom>
        </p:spPr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Joshua Willhite | LBNF Value Engineering Process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>
          <a:xfrm>
            <a:off x="454025" y="6488430"/>
            <a:ext cx="525463" cy="187325"/>
          </a:xfrm>
          <a:prstGeom prst="rect">
            <a:avLst/>
          </a:prstGeom>
        </p:spPr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9098"/>
            <a:ext cx="82931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34631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11.8.2017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Joshua Willhite | LBNF Value Engineering Process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0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4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347368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58" y="432610"/>
            <a:ext cx="8304267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68"/>
            <a:ext cx="406713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11.8.2017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Joshua Willhite | LBNF Value Engineering Process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4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2610"/>
            <a:ext cx="8293100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11.8.2017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Joshua Willhite | LBNF Value Engineering Process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1238250"/>
            <a:ext cx="8293100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931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11.8.2017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Joshua Willhite | LBNF Value Engineering Process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11.8.2017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Joshua Willhite | LBNF Value Engineering Process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38250"/>
            <a:ext cx="5033962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11.8.2017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Joshua Willhite | LBNF Value Engineering Process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9098"/>
            <a:ext cx="82931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017524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7"/>
          <p:cNvSpPr txBox="1">
            <a:spLocks/>
          </p:cNvSpPr>
          <p:nvPr/>
        </p:nvSpPr>
        <p:spPr>
          <a:xfrm>
            <a:off x="985866" y="195263"/>
            <a:ext cx="4381500" cy="247650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0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Long-Baseline Neutrino Facility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475760"/>
            <a:ext cx="8302625" cy="0"/>
          </a:xfrm>
          <a:prstGeom prst="line">
            <a:avLst/>
          </a:prstGeom>
          <a:ln w="19050" cmpd="sng">
            <a:solidFill>
              <a:srgbClr val="004C97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 Placeholder 7"/>
          <p:cNvSpPr txBox="1">
            <a:spLocks/>
          </p:cNvSpPr>
          <p:nvPr/>
        </p:nvSpPr>
        <p:spPr>
          <a:xfrm>
            <a:off x="457200" y="196850"/>
            <a:ext cx="506413" cy="24606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LBNF</a:t>
            </a:r>
          </a:p>
        </p:txBody>
      </p:sp>
      <p:pic>
        <p:nvPicPr>
          <p:cNvPr id="1029" name="Picture 6" descr="FermiLogo_RGB_NALBlue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4025" y="6154906"/>
            <a:ext cx="1594477" cy="288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457200" y="5728951"/>
            <a:ext cx="8302625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1" name="Picture 13" descr="CERN-logo_outline.jp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47456" y="6003296"/>
            <a:ext cx="65405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6" descr="SanfordSURF-horiz-logo.png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72024" y="5916605"/>
            <a:ext cx="1857669" cy="69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Color-Seal_Green-Mark_SC_Horizontal.png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12209" y="6083428"/>
            <a:ext cx="2202053" cy="3680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7" r:id="rId2"/>
    <p:sldLayoutId id="2147483688" r:id="rId3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6483731"/>
            <a:ext cx="419100" cy="19202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200" dirty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0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11.8.2017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8" y="6488430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Joshua Willhite | LBNF Value Engineering Process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5" y="6488430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4" r:id="rId3"/>
    <p:sldLayoutId id="2147483682" r:id="rId4"/>
    <p:sldLayoutId id="2147483683" r:id="rId5"/>
    <p:sldLayoutId id="2147483685" r:id="rId6"/>
    <p:sldLayoutId id="2147483686" r:id="rId7"/>
    <p:sldLayoutId id="2147483689" r:id="rId8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xfrm>
            <a:off x="457200" y="1711325"/>
            <a:ext cx="8218488" cy="11430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dirty="0">
                <a:latin typeface="Helvetica" charset="0"/>
              </a:rPr>
              <a:t>LBNF Value Engineering Process</a:t>
            </a:r>
          </a:p>
        </p:txBody>
      </p:sp>
      <p:sp>
        <p:nvSpPr>
          <p:cNvPr id="6146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454025" y="3209925"/>
            <a:ext cx="8221663" cy="172085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Helvetica" charset="0"/>
              </a:rPr>
              <a:t>Joshua Willhite</a:t>
            </a:r>
          </a:p>
          <a:p>
            <a:r>
              <a:rPr lang="en-US" dirty="0">
                <a:latin typeface="Helvetica" charset="0"/>
              </a:rPr>
              <a:t>LBNF FSCF Project Manager</a:t>
            </a:r>
          </a:p>
          <a:p>
            <a:r>
              <a:rPr lang="en-US" dirty="0">
                <a:latin typeface="Helvetica" charset="0"/>
              </a:rPr>
              <a:t>November 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11.8.2017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Joshua Willhite | LBNF Value Engineering Process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Meetings and Workshops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Change Process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" name="Content Placeholder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24232" y="938106"/>
            <a:ext cx="3819767" cy="2011824"/>
          </a:xfrm>
          <a:prstGeom prst="rect">
            <a:avLst/>
          </a:prstGeom>
        </p:spPr>
      </p:pic>
      <p:pic>
        <p:nvPicPr>
          <p:cNvPr id="9" name="Content Placeholder 9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63661" y="3540161"/>
            <a:ext cx="6921142" cy="278109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 rot="20727016">
            <a:off x="4751861" y="4375901"/>
            <a:ext cx="190322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North Cavern</a:t>
            </a:r>
          </a:p>
        </p:txBody>
      </p:sp>
      <p:sp>
        <p:nvSpPr>
          <p:cNvPr id="12" name="Rectangle 11"/>
          <p:cNvSpPr/>
          <p:nvPr/>
        </p:nvSpPr>
        <p:spPr>
          <a:xfrm rot="20727016">
            <a:off x="5419933" y="5051787"/>
            <a:ext cx="1902535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South Cavern</a:t>
            </a:r>
          </a:p>
        </p:txBody>
      </p:sp>
      <p:sp>
        <p:nvSpPr>
          <p:cNvPr id="13" name="Rectangle 12"/>
          <p:cNvSpPr/>
          <p:nvPr/>
        </p:nvSpPr>
        <p:spPr>
          <a:xfrm rot="20727016">
            <a:off x="4623385" y="4652823"/>
            <a:ext cx="2712063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Central Utility Cavern</a:t>
            </a:r>
          </a:p>
        </p:txBody>
      </p:sp>
    </p:spTree>
    <p:extLst>
      <p:ext uri="{BB962C8B-B14F-4D97-AF65-F5344CB8AC3E}">
        <p14:creationId xmlns:p14="http://schemas.microsoft.com/office/powerpoint/2010/main" val="1485494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Meetings and Workshops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11.8.2017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Joshua Willhite | LBNF Value Engineering Process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FRA is hosting a VE workshop next week (November 14-15) with KAJV and SDSTA at SURF.  This is being facilitated by a Certified Value Specialist.</a:t>
            </a:r>
          </a:p>
          <a:p>
            <a:pPr lvl="1"/>
            <a:r>
              <a:rPr lang="en-US" dirty="0"/>
              <a:t>Arup has been intentionally excluded from this as a standard practice to promote views by “fresh eyes”.</a:t>
            </a:r>
          </a:p>
          <a:p>
            <a:r>
              <a:rPr lang="en-US" dirty="0"/>
              <a:t>As discussed in the final design presentation, each design review workshop following the 30, 60, and 90% deliverables will include opportunities for VE suggestions</a:t>
            </a:r>
          </a:p>
          <a:p>
            <a:r>
              <a:rPr lang="en-US" dirty="0"/>
              <a:t>No focused VE workshops beyond these are planned, and we recognize that the impact of changes at this point in the project is significant.</a:t>
            </a:r>
          </a:p>
        </p:txBody>
      </p:sp>
    </p:spTree>
    <p:extLst>
      <p:ext uri="{BB962C8B-B14F-4D97-AF65-F5344CB8AC3E}">
        <p14:creationId xmlns:p14="http://schemas.microsoft.com/office/powerpoint/2010/main" val="3046048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Process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11.8.2017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Joshua Willhite | LBNF Value Engineering Process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The LBNF project is baselined, and therefore no changes can be made without following a change process.</a:t>
            </a:r>
          </a:p>
          <a:p>
            <a:r>
              <a:rPr lang="en-US" dirty="0"/>
              <a:t>Any VE concepts must be presented (by me) to the LBNF team for discussion and approval.</a:t>
            </a:r>
          </a:p>
          <a:p>
            <a:r>
              <a:rPr lang="en-US" dirty="0"/>
              <a:t>Any change exceeding $5MM (up or down) must be approved by the DOE</a:t>
            </a:r>
          </a:p>
        </p:txBody>
      </p:sp>
    </p:spTree>
    <p:extLst>
      <p:ext uri="{BB962C8B-B14F-4D97-AF65-F5344CB8AC3E}">
        <p14:creationId xmlns:p14="http://schemas.microsoft.com/office/powerpoint/2010/main" val="3337494388"/>
      </p:ext>
    </p:extLst>
  </p:cSld>
  <p:clrMapOvr>
    <a:masterClrMapping/>
  </p:clrMapOvr>
</p:sld>
</file>

<file path=ppt/theme/theme1.xml><?xml version="1.0" encoding="utf-8"?>
<a:theme xmlns:a="http://schemas.openxmlformats.org/drawingml/2006/main" name="LBNF Template_0512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47625">
          <a:solidFill>
            <a:srgbClr val="00B050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2970</TotalTime>
  <Words>215</Words>
  <Application>Microsoft Office PowerPoint</Application>
  <PresentationFormat>On-screen Show (4:3)</PresentationFormat>
  <Paragraphs>30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Geneva</vt:lpstr>
      <vt:lpstr>Helvetica</vt:lpstr>
      <vt:lpstr>Lucida Grande</vt:lpstr>
      <vt:lpstr>LBNF Template_051215</vt:lpstr>
      <vt:lpstr>LBNF Content-Footer Theme</vt:lpstr>
      <vt:lpstr>LBNF Value Engineering Process</vt:lpstr>
      <vt:lpstr>Outline</vt:lpstr>
      <vt:lpstr>Meetings and Workshops</vt:lpstr>
      <vt:lpstr>Change Process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Joshua Willhite</cp:lastModifiedBy>
  <cp:revision>157</cp:revision>
  <dcterms:created xsi:type="dcterms:W3CDTF">2015-04-30T14:29:22Z</dcterms:created>
  <dcterms:modified xsi:type="dcterms:W3CDTF">2017-10-31T17:30:26Z</dcterms:modified>
</cp:coreProperties>
</file>