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3" r:id="rId7"/>
    <p:sldId id="261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5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92867-A9F1-AB42-ABD9-1558235E37AC}" type="datetimeFigureOut">
              <a:rPr lang="en-US" smtClean="0"/>
              <a:t>10/23/17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ED95-9051-CB44-A011-CB63FB7BC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369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92867-A9F1-AB42-ABD9-1558235E37AC}" type="datetimeFigureOut">
              <a:rPr lang="en-US" smtClean="0"/>
              <a:t>10/23/17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ED95-9051-CB44-A011-CB63FB7BC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239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92867-A9F1-AB42-ABD9-1558235E37AC}" type="datetimeFigureOut">
              <a:rPr lang="en-US" smtClean="0"/>
              <a:t>10/23/17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ED95-9051-CB44-A011-CB63FB7BC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232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92867-A9F1-AB42-ABD9-1558235E37AC}" type="datetimeFigureOut">
              <a:rPr lang="en-US" smtClean="0"/>
              <a:t>10/23/17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ED95-9051-CB44-A011-CB63FB7BC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807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92867-A9F1-AB42-ABD9-1558235E37AC}" type="datetimeFigureOut">
              <a:rPr lang="en-US" smtClean="0"/>
              <a:t>10/23/17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ED95-9051-CB44-A011-CB63FB7BC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28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92867-A9F1-AB42-ABD9-1558235E37AC}" type="datetimeFigureOut">
              <a:rPr lang="en-US" smtClean="0"/>
              <a:t>10/23/17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ED95-9051-CB44-A011-CB63FB7BC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593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92867-A9F1-AB42-ABD9-1558235E37AC}" type="datetimeFigureOut">
              <a:rPr lang="en-US" smtClean="0"/>
              <a:t>10/23/17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ED95-9051-CB44-A011-CB63FB7BC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226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92867-A9F1-AB42-ABD9-1558235E37AC}" type="datetimeFigureOut">
              <a:rPr lang="en-US" smtClean="0"/>
              <a:t>10/23/17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ED95-9051-CB44-A011-CB63FB7BC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11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92867-A9F1-AB42-ABD9-1558235E37AC}" type="datetimeFigureOut">
              <a:rPr lang="en-US" smtClean="0"/>
              <a:t>10/23/17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ED95-9051-CB44-A011-CB63FB7BC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729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92867-A9F1-AB42-ABD9-1558235E37AC}" type="datetimeFigureOut">
              <a:rPr lang="en-US" smtClean="0"/>
              <a:t>10/23/17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ED95-9051-CB44-A011-CB63FB7BC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330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92867-A9F1-AB42-ABD9-1558235E37AC}" type="datetimeFigureOut">
              <a:rPr lang="en-US" smtClean="0"/>
              <a:t>10/23/17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ED95-9051-CB44-A011-CB63FB7BC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174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92867-A9F1-AB42-ABD9-1558235E37AC}" type="datetimeFigureOut">
              <a:rPr lang="en-US" smtClean="0"/>
              <a:t>10/23/17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7ED95-9051-CB44-A011-CB63FB7BC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550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95412"/>
            <a:ext cx="7772400" cy="1470025"/>
          </a:xfrm>
        </p:spPr>
        <p:txBody>
          <a:bodyPr/>
          <a:lstStyle/>
          <a:p>
            <a:r>
              <a:rPr lang="en-US" dirty="0" smtClean="0"/>
              <a:t>WBS Update and Upcoming tasks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09900"/>
            <a:ext cx="6400800" cy="1752600"/>
          </a:xfrm>
        </p:spPr>
        <p:txBody>
          <a:bodyPr/>
          <a:lstStyle/>
          <a:p>
            <a:r>
              <a:rPr lang="en-US" dirty="0" smtClean="0"/>
              <a:t>David Warner, </a:t>
            </a:r>
            <a:r>
              <a:rPr lang="en-US" dirty="0" err="1" smtClean="0"/>
              <a:t>Ettore</a:t>
            </a:r>
            <a:r>
              <a:rPr lang="en-US" dirty="0" smtClean="0"/>
              <a:t> </a:t>
            </a:r>
            <a:r>
              <a:rPr lang="en-US" dirty="0" err="1" smtClean="0"/>
              <a:t>Segreto</a:t>
            </a:r>
            <a:r>
              <a:rPr lang="en-US" dirty="0" smtClean="0"/>
              <a:t> and Leon </a:t>
            </a:r>
            <a:r>
              <a:rPr lang="en-US" dirty="0" err="1" smtClean="0"/>
              <a:t>Mualem</a:t>
            </a:r>
            <a:endParaRPr lang="en-US" dirty="0" smtClean="0"/>
          </a:p>
          <a:p>
            <a:r>
              <a:rPr lang="en-US" dirty="0" smtClean="0"/>
              <a:t>10/24/17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5419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44500" y="495242"/>
            <a:ext cx="825500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1" i="0">
                <a:solidFill>
                  <a:srgbClr val="BB5F2B"/>
                </a:solidFill>
                <a:latin typeface="Arial"/>
                <a:ea typeface="+mj-ea"/>
                <a:cs typeface="Arial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smtClean="0">
                <a:ln>
                  <a:noFill/>
                </a:ln>
                <a:solidFill>
                  <a:srgbClr val="BB5F2B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Post-RRB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BB5F2B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382904" y="1317058"/>
            <a:ext cx="8456296" cy="48628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3B5A77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3B5A77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The next major milestone for the consortia will be completing the Technical Proposal by April, 2018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3B5A77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3B5A77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Technical proposal will include</a:t>
            </a:r>
          </a:p>
          <a:p>
            <a:pPr marL="800100" marR="0" lvl="1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Written description of proposed subsystems and any alternatives under consideration</a:t>
            </a:r>
          </a:p>
          <a:p>
            <a:pPr marL="800100" marR="0" lvl="1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Updated WBS and associated list of institutional interests</a:t>
            </a:r>
          </a:p>
          <a:p>
            <a:pPr marL="800100" marR="0" lvl="1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Initial subsystem cost estimates</a:t>
            </a:r>
          </a:p>
          <a:p>
            <a:pPr marL="800100" marR="0" lvl="1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Initial draft of schedule for construction activities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3B5A77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3B5A77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Will need to start planning in early November for how to accomplish this in the six months available   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3B5A77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84060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628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WBS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5470"/>
            <a:ext cx="8229600" cy="586253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We have received WBS updates from all the working groups--  Thank you!</a:t>
            </a:r>
          </a:p>
          <a:p>
            <a:r>
              <a:rPr lang="en-US" dirty="0" smtClean="0"/>
              <a:t>Leon and I are working to integrate them into the draft unified WBS today</a:t>
            </a:r>
          </a:p>
          <a:p>
            <a:pPr lvl="1"/>
            <a:r>
              <a:rPr lang="en-US" dirty="0" smtClean="0"/>
              <a:t>New WBS draft must be sent to TB by the end of today (Tuesday, 10/24/17)</a:t>
            </a:r>
          </a:p>
          <a:p>
            <a:r>
              <a:rPr lang="en-US" dirty="0" smtClean="0"/>
              <a:t>A new draft of the WBS will be posted </a:t>
            </a:r>
            <a:r>
              <a:rPr lang="en-US" dirty="0" smtClean="0">
                <a:solidFill>
                  <a:srgbClr val="FF0000"/>
                </a:solidFill>
              </a:rPr>
              <a:t>Wednesday AM 10/25</a:t>
            </a:r>
            <a:r>
              <a:rPr lang="en-US" dirty="0" smtClean="0"/>
              <a:t>.  We will need to have initial interests/aspirational responsibilities appended to it by </a:t>
            </a:r>
            <a:r>
              <a:rPr lang="en-US" dirty="0" smtClean="0">
                <a:solidFill>
                  <a:srgbClr val="FF0000"/>
                </a:solidFill>
              </a:rPr>
              <a:t>FRIDAY 10/27!!!</a:t>
            </a:r>
          </a:p>
          <a:p>
            <a:r>
              <a:rPr lang="en-US" dirty="0" smtClean="0"/>
              <a:t>WBS format was modified at the request of project management</a:t>
            </a:r>
          </a:p>
          <a:p>
            <a:pPr lvl="1"/>
            <a:r>
              <a:rPr lang="en-US" dirty="0" smtClean="0"/>
              <a:t>Integration and photo sensor groups already modified to fit new structure</a:t>
            </a:r>
          </a:p>
        </p:txBody>
      </p:sp>
    </p:spTree>
    <p:extLst>
      <p:ext uri="{BB962C8B-B14F-4D97-AF65-F5344CB8AC3E}">
        <p14:creationId xmlns:p14="http://schemas.microsoft.com/office/powerpoint/2010/main" val="3466554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44500" y="495242"/>
            <a:ext cx="825500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1" i="0">
                <a:solidFill>
                  <a:srgbClr val="BB5F2B"/>
                </a:solidFill>
                <a:latin typeface="Arial"/>
                <a:ea typeface="+mj-ea"/>
                <a:cs typeface="Arial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smtClean="0">
                <a:ln>
                  <a:noFill/>
                </a:ln>
                <a:solidFill>
                  <a:srgbClr val="BB5F2B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High-Level Structure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BB5F2B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9" name="Text Placeholder 2"/>
          <p:cNvSpPr txBox="1">
            <a:spLocks/>
          </p:cNvSpPr>
          <p:nvPr/>
        </p:nvSpPr>
        <p:spPr>
          <a:xfrm>
            <a:off x="382904" y="1317059"/>
            <a:ext cx="2055496" cy="157854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3B5A77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3B5A77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L0 (now):</a:t>
            </a:r>
          </a:p>
          <a:p>
            <a:pPr marL="800100" marR="0" lvl="1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SP</a:t>
            </a:r>
          </a:p>
          <a:p>
            <a:pPr marL="800100" marR="0" lvl="1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DP</a:t>
            </a:r>
          </a:p>
          <a:p>
            <a:pPr marL="45720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3B5A77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3B5A77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0" name="Text Placeholder 2"/>
          <p:cNvSpPr txBox="1">
            <a:spLocks/>
          </p:cNvSpPr>
          <p:nvPr/>
        </p:nvSpPr>
        <p:spPr>
          <a:xfrm>
            <a:off x="381000" y="2819400"/>
            <a:ext cx="2362200" cy="27084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3B5A77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3B5A77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L0 (future):</a:t>
            </a:r>
          </a:p>
          <a:p>
            <a:pPr marL="800100" marR="0" lvl="1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SP1</a:t>
            </a:r>
          </a:p>
          <a:p>
            <a:pPr marL="800100" marR="0" lvl="1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DP1</a:t>
            </a:r>
          </a:p>
          <a:p>
            <a:pPr marL="800100" marR="0" lvl="1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SP2</a:t>
            </a:r>
          </a:p>
          <a:p>
            <a:pPr marL="800100" marR="0" lvl="1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DP2</a:t>
            </a:r>
          </a:p>
          <a:p>
            <a:pPr marL="45720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3B5A77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3B5A77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1" name="Text Placeholder 2"/>
          <p:cNvSpPr txBox="1">
            <a:spLocks/>
          </p:cNvSpPr>
          <p:nvPr/>
        </p:nvSpPr>
        <p:spPr>
          <a:xfrm>
            <a:off x="3811904" y="1295400"/>
            <a:ext cx="2055496" cy="455509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3B5A77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3B5A77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L1:</a:t>
            </a:r>
          </a:p>
          <a:p>
            <a:pPr marL="800100" marR="0" lvl="1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APA</a:t>
            </a:r>
          </a:p>
          <a:p>
            <a:pPr marL="800100" marR="0" lvl="1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SP-ELE</a:t>
            </a:r>
          </a:p>
          <a:p>
            <a:pPr marL="800100" marR="0" lvl="1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SP-PDS</a:t>
            </a:r>
          </a:p>
          <a:p>
            <a:pPr marL="800100" marR="0" lvl="1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CRP</a:t>
            </a:r>
          </a:p>
          <a:p>
            <a:pPr marL="800100" marR="0" lvl="1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DP-ELE</a:t>
            </a:r>
          </a:p>
          <a:p>
            <a:pPr marL="800100" marR="0" lvl="1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DP-PDS</a:t>
            </a:r>
          </a:p>
          <a:p>
            <a:pPr marL="800100" marR="0" lvl="1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HVS</a:t>
            </a:r>
          </a:p>
          <a:p>
            <a:pPr marL="800100" marR="0" lvl="1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DAQ</a:t>
            </a:r>
          </a:p>
          <a:p>
            <a:pPr marL="800100" marR="0" lvl="1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SC/CI</a:t>
            </a:r>
          </a:p>
          <a:p>
            <a:pPr marL="800100" marR="0" lvl="1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TC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3B5A77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3B5A77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22690" y="2819400"/>
            <a:ext cx="237757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PD Consortium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WBS lines start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With 1.3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9922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44500" y="495242"/>
            <a:ext cx="825500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1" i="0">
                <a:solidFill>
                  <a:srgbClr val="BB5F2B"/>
                </a:solidFill>
                <a:latin typeface="Arial"/>
                <a:ea typeface="+mj-ea"/>
                <a:cs typeface="Arial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smtClean="0">
                <a:ln>
                  <a:noFill/>
                </a:ln>
                <a:solidFill>
                  <a:srgbClr val="BB5F2B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High-Level Structure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BB5F2B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685800" y="1371600"/>
            <a:ext cx="7543800" cy="52937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3B5A77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3B5A77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L2:</a:t>
            </a:r>
          </a:p>
          <a:p>
            <a:pPr marL="800100" marR="0" lvl="1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Management (includes milestones &amp; review dates)</a:t>
            </a:r>
          </a:p>
          <a:p>
            <a:pPr marL="800100" marR="0" lvl="1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Physics &amp; Simulations</a:t>
            </a:r>
          </a:p>
          <a:p>
            <a:pPr marL="800100" marR="0" lvl="1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Design, Engineering, and R&amp;D (includes subsystem test facilities &amp; QA)</a:t>
            </a:r>
          </a:p>
          <a:p>
            <a:pPr marL="800100" marR="0" lvl="1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Production Setup (includes tooling)</a:t>
            </a:r>
          </a:p>
          <a:p>
            <a:pPr marL="800100" marR="0" lvl="1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Production (includes component production, assembly, testing, &amp; QC)</a:t>
            </a:r>
          </a:p>
          <a:p>
            <a:pPr marL="800100" marR="0" lvl="1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Integration (contributions to activities at global integration facility) </a:t>
            </a:r>
          </a:p>
          <a:p>
            <a:pPr marL="800100" marR="0" lvl="1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Installation (contributions to activities at SURF)</a:t>
            </a:r>
          </a:p>
          <a:p>
            <a:pPr marR="0" lvl="1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800100" marR="0" lvl="1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kern="0" dirty="0" smtClean="0">
                <a:solidFill>
                  <a:srgbClr val="FF0000"/>
                </a:solidFill>
                <a:latin typeface="Calibri"/>
              </a:rPr>
              <a:t>SO:  FD1 SP </a:t>
            </a:r>
            <a:r>
              <a:rPr lang="en-US" sz="2400" kern="0" dirty="0" err="1" smtClean="0">
                <a:solidFill>
                  <a:srgbClr val="FF0000"/>
                </a:solidFill>
                <a:latin typeface="Calibri"/>
              </a:rPr>
              <a:t>Photosensor</a:t>
            </a:r>
            <a:r>
              <a:rPr lang="en-US" sz="2400" kern="0" dirty="0" smtClean="0">
                <a:solidFill>
                  <a:srgbClr val="FF0000"/>
                </a:solidFill>
                <a:latin typeface="Calibri"/>
              </a:rPr>
              <a:t> Management would be 1.3.1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3B5A77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3B5A77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63771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44500" y="495242"/>
            <a:ext cx="825500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1" i="0">
                <a:solidFill>
                  <a:srgbClr val="BB5F2B"/>
                </a:solidFill>
                <a:latin typeface="Arial"/>
                <a:ea typeface="+mj-ea"/>
                <a:cs typeface="Arial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BB5F2B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Mid-Level Structure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BB5F2B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685800" y="1371600"/>
            <a:ext cx="7543800" cy="523220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3B5A77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L3:  Working group</a:t>
            </a:r>
            <a:r>
              <a:rPr kumimoji="0" lang="en-US" sz="36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divisions</a:t>
            </a:r>
            <a:endParaRPr kumimoji="0" lang="en-US" sz="3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800100" marR="0" lvl="1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alibri"/>
              </a:rPr>
              <a:t>.1 Light Collector WG</a:t>
            </a:r>
          </a:p>
          <a:p>
            <a:pPr marL="800100" marR="0" lvl="1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200" kern="0" dirty="0" smtClean="0">
                <a:solidFill>
                  <a:schemeClr val="accent5"/>
                </a:solidFill>
                <a:latin typeface="Calibri"/>
              </a:rPr>
              <a:t>.2 Photo Sensor WG</a:t>
            </a:r>
          </a:p>
          <a:p>
            <a:pPr marL="800100" marR="0" lvl="1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/>
                <a:cs typeface="Arial"/>
              </a:rPr>
              <a:t>.3 Electronics/Cable/Calibration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/>
                <a:cs typeface="Arial"/>
              </a:rPr>
              <a:t> WG</a:t>
            </a:r>
          </a:p>
          <a:p>
            <a:pPr marL="800100" marR="0" lvl="1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200" kern="0" dirty="0" smtClean="0">
                <a:solidFill>
                  <a:schemeClr val="accent3"/>
                </a:solidFill>
                <a:latin typeface="Calibri"/>
                <a:cs typeface="Arial"/>
              </a:rPr>
              <a:t>.4 Integration WG</a:t>
            </a:r>
          </a:p>
          <a:p>
            <a:pPr marL="800100" marR="0" lvl="1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/>
                <a:cs typeface="Arial"/>
              </a:rPr>
              <a:t>.5 Software and Physics WG</a:t>
            </a:r>
            <a:endParaRPr lang="en-US" sz="3600" kern="0" dirty="0">
              <a:latin typeface="Calibri"/>
              <a:cs typeface="Arial"/>
            </a:endParaRPr>
          </a:p>
          <a:p>
            <a:pPr marL="342900" indent="-342900" defTabSz="914400">
              <a:buFont typeface="Arial" panose="020B0604020202020204" pitchFamily="34" charset="0"/>
              <a:buChar char="•"/>
            </a:pPr>
            <a:r>
              <a:rPr kumimoji="0" lang="en-US" sz="36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</a:rPr>
              <a:t>WBS Entries also color-coded for clarity (?)</a:t>
            </a:r>
          </a:p>
          <a:p>
            <a:pPr marL="342900" indent="-342900" defTabSz="914400">
              <a:buFont typeface="Arial" panose="020B0604020202020204" pitchFamily="34" charset="0"/>
              <a:buChar char="•"/>
            </a:pPr>
            <a:r>
              <a:rPr lang="en-US" sz="3600" kern="0" dirty="0" smtClean="0">
                <a:solidFill>
                  <a:schemeClr val="accent6"/>
                </a:solidFill>
                <a:latin typeface="Calibri"/>
                <a:cs typeface="Arial"/>
              </a:rPr>
              <a:t>WBS 1.3.1.1 </a:t>
            </a:r>
            <a:r>
              <a:rPr lang="en-US" sz="3600" kern="0" dirty="0" smtClean="0">
                <a:solidFill>
                  <a:srgbClr val="000000"/>
                </a:solidFill>
                <a:latin typeface="Calibri"/>
                <a:cs typeface="Arial"/>
              </a:rPr>
              <a:t>= FD1, Photon Detector, Project Management, Light Collector</a:t>
            </a:r>
            <a:endParaRPr kumimoji="0" lang="en-US" sz="3600" b="0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81695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shot118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04900"/>
            <a:ext cx="9144000" cy="4626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6667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44500" y="495242"/>
            <a:ext cx="825500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1" i="0">
                <a:solidFill>
                  <a:srgbClr val="BB5F2B"/>
                </a:solidFill>
                <a:latin typeface="Arial"/>
                <a:ea typeface="+mj-ea"/>
                <a:cs typeface="Arial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smtClean="0">
                <a:ln>
                  <a:noFill/>
                </a:ln>
                <a:solidFill>
                  <a:srgbClr val="BB5F2B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Institutional Interests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BB5F2B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9" name="Text Placeholder 2"/>
          <p:cNvSpPr txBox="1">
            <a:spLocks/>
          </p:cNvSpPr>
          <p:nvPr/>
        </p:nvSpPr>
        <p:spPr>
          <a:xfrm>
            <a:off x="457200" y="1219201"/>
            <a:ext cx="8077200" cy="492442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3B5A77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3B5A77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Once the WBS draft is finalized, the consortia will be asked to attach institutional interests to specific WBS items where appropriate</a:t>
            </a:r>
          </a:p>
          <a:p>
            <a:pPr marL="800100" marR="0" lvl="1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It’s understood that not every WBS element will have an attached institutional interest at this point in time</a:t>
            </a:r>
          </a:p>
          <a:p>
            <a:pPr marL="800100" marR="0" lvl="1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Need to have these in place by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Friday, October 27</a:t>
            </a:r>
          </a:p>
          <a:p>
            <a:pPr marL="800100" marR="0" lvl="1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At the RRB, we will show pie charts that attempt to summarize institutional interests within each consortia (example on next slide)</a:t>
            </a:r>
          </a:p>
          <a:p>
            <a:pPr marL="800100" marR="0" lvl="1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information contained within the pie charts will be qualitative rather than quantitative, and we will plan to discuss these with each consortia leadership team </a:t>
            </a:r>
          </a:p>
          <a:p>
            <a:pPr marL="800100" marR="0" lvl="1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98015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44500" y="495242"/>
            <a:ext cx="825500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1" i="0">
                <a:solidFill>
                  <a:srgbClr val="BB5F2B"/>
                </a:solidFill>
                <a:latin typeface="Arial"/>
                <a:ea typeface="+mj-ea"/>
                <a:cs typeface="Arial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smtClean="0">
                <a:ln>
                  <a:noFill/>
                </a:ln>
                <a:solidFill>
                  <a:srgbClr val="BB5F2B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Example Pie Chart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BB5F2B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pic>
        <p:nvPicPr>
          <p:cNvPr id="5" name="Chart 1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8902" y="1753573"/>
            <a:ext cx="4572000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75111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81000" y="533400"/>
            <a:ext cx="825500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1" i="0">
                <a:solidFill>
                  <a:srgbClr val="BB5F2B"/>
                </a:solidFill>
                <a:latin typeface="Arial"/>
                <a:ea typeface="+mj-ea"/>
                <a:cs typeface="Arial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smtClean="0">
                <a:ln>
                  <a:noFill/>
                </a:ln>
                <a:solidFill>
                  <a:srgbClr val="BB5F2B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Other Activities 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BB5F2B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382904" y="1317059"/>
            <a:ext cx="7846696" cy="43088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3B5A77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3B5A77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We still need required consortia R&amp;D activities in 2018/2019 for producing TDRs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3B5A77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3B5A77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We will need to coordinate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rgbClr val="3B5A77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and prioritize these activities within the consortium and present a coordinated plan to management along with our funding request.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3B5A77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342900" indent="-342900" defTabSz="914400">
              <a:buFont typeface="Arial" panose="020B0604020202020204" pitchFamily="34" charset="0"/>
              <a:buChar char="•"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Each consortia should be preparing a schedule of activities in 2018/2019--  By Monday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10/30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3287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938</TotalTime>
  <Words>561</Words>
  <Application>Microsoft Macintosh PowerPoint</Application>
  <PresentationFormat>On-screen Show (4:3)</PresentationFormat>
  <Paragraphs>82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WBS Update and Upcoming tasks</vt:lpstr>
      <vt:lpstr>WBS Status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Colorado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WBS Update and Upcoming tasks</dc:title>
  <dc:creator>David Warner</dc:creator>
  <cp:lastModifiedBy>David Warner</cp:lastModifiedBy>
  <cp:revision>11</cp:revision>
  <dcterms:created xsi:type="dcterms:W3CDTF">2017-10-23T23:11:40Z</dcterms:created>
  <dcterms:modified xsi:type="dcterms:W3CDTF">2017-10-24T14:50:00Z</dcterms:modified>
</cp:coreProperties>
</file>