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25" r:id="rId2"/>
    <p:sldMasterId id="2147484133" r:id="rId3"/>
  </p:sldMasterIdLst>
  <p:notesMasterIdLst>
    <p:notesMasterId r:id="rId22"/>
  </p:notesMasterIdLst>
  <p:handoutMasterIdLst>
    <p:handoutMasterId r:id="rId23"/>
  </p:handoutMasterIdLst>
  <p:sldIdLst>
    <p:sldId id="294" r:id="rId4"/>
    <p:sldId id="303" r:id="rId5"/>
    <p:sldId id="308" r:id="rId6"/>
    <p:sldId id="314" r:id="rId7"/>
    <p:sldId id="306" r:id="rId8"/>
    <p:sldId id="319" r:id="rId9"/>
    <p:sldId id="309" r:id="rId10"/>
    <p:sldId id="313" r:id="rId11"/>
    <p:sldId id="299" r:id="rId12"/>
    <p:sldId id="316" r:id="rId13"/>
    <p:sldId id="312" r:id="rId14"/>
    <p:sldId id="310" r:id="rId15"/>
    <p:sldId id="315" r:id="rId16"/>
    <p:sldId id="297" r:id="rId17"/>
    <p:sldId id="311" r:id="rId18"/>
    <p:sldId id="318" r:id="rId19"/>
    <p:sldId id="295" r:id="rId20"/>
    <p:sldId id="317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50504E"/>
    <a:srgbClr val="4E4E4E"/>
    <a:srgbClr val="404040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94" autoAdjust="0"/>
    <p:restoredTop sz="95642" autoAdjust="0"/>
  </p:normalViewPr>
  <p:slideViewPr>
    <p:cSldViewPr snapToGrid="0" snapToObjects="1" showGuides="1">
      <p:cViewPr>
        <p:scale>
          <a:sx n="75" d="100"/>
          <a:sy n="75" d="100"/>
        </p:scale>
        <p:origin x="-1488" y="2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5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41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7085-7A7D-A24A-ACBB-C4A7801527C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4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5" y="801618"/>
            <a:ext cx="8272289" cy="5254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123" y="1143025"/>
            <a:ext cx="8229510" cy="2011658"/>
          </a:xfrm>
        </p:spPr>
        <p:txBody>
          <a:bodyPr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Stylus BT" panose="020E04020202060203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41" y="4114785"/>
            <a:ext cx="2383436" cy="13716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783259" y="3794756"/>
            <a:ext cx="5068887" cy="2011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Stylus BT" panose="020E04020202060203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40704" y="3703607"/>
            <a:ext cx="4937125" cy="2468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Stylus BT" panose="020E04020202060203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03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443" y="6675120"/>
            <a:ext cx="9144000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36" y="0"/>
            <a:ext cx="9144000" cy="731520"/>
          </a:xfrm>
          <a:gradFill>
            <a:gsLst>
              <a:gs pos="0">
                <a:schemeClr val="tx1">
                  <a:lumMod val="0"/>
                </a:schemeClr>
              </a:gs>
              <a:gs pos="100000">
                <a:srgbClr val="0000FF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4800000" scaled="0"/>
          </a:gradFill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10/27/17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J. Whitmore | Precision Science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532D7A-FF90-40EF-BE51-DDB8C68663B7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39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J. Whitmore | Precision Science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2D7A-FF90-40EF-BE51-DDB8C68663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16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44" y="2560320"/>
            <a:ext cx="8412389" cy="1965948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FF9900"/>
                </a:solidFill>
                <a:latin typeface="Stylus BT" panose="020E04020202060203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J. Whitmore | Precision Science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2D7A-FF90-40EF-BE51-DDB8C68663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72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J. Whitmore | Precision Science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4C6A-E7B7-4407-98C6-1AEB8214C3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077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85750" y="1741509"/>
            <a:ext cx="3505946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506129" y="3557609"/>
            <a:ext cx="312232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5970426" y="526633"/>
            <a:ext cx="3122328" cy="260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baseline="0">
                <a:solidFill>
                  <a:schemeClr val="bg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50 Years of Discovery</a:t>
            </a:r>
          </a:p>
        </p:txBody>
      </p:sp>
    </p:spTree>
    <p:extLst>
      <p:ext uri="{BB962C8B-B14F-4D97-AF65-F5344CB8AC3E}">
        <p14:creationId xmlns:p14="http://schemas.microsoft.com/office/powerpoint/2010/main" val="87729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004C97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4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613" y="6515100"/>
            <a:ext cx="5373687" cy="241300"/>
          </a:xfrm>
        </p:spPr>
        <p:txBody>
          <a:bodyPr/>
          <a:lstStyle>
            <a:lvl1pPr>
              <a:defRPr sz="14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J. Whitmore | Precision Science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757238" cy="241300"/>
          </a:xfrm>
        </p:spPr>
        <p:txBody>
          <a:bodyPr/>
          <a:lstStyle>
            <a:lvl1pPr>
              <a:defRPr sz="14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451BCF68-52EF-A147-AF4D-24E554BE1E9F}" type="slidenum">
              <a:rPr lang="en-US"/>
              <a:pPr>
                <a:defRPr/>
              </a:pPr>
              <a:t>‹#›</a:t>
            </a:fld>
            <a:r>
              <a:rPr lang="en-US" dirty="0"/>
              <a:t>/15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7902045" y="6489700"/>
            <a:ext cx="1804987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400" kern="1200" dirty="0" smtClean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00"/>
              <a:t>50 Years of Discovery</a:t>
            </a:r>
            <a:endParaRPr lang="en-US" sz="900" b="1"/>
          </a:p>
        </p:txBody>
      </p:sp>
    </p:spTree>
    <p:extLst>
      <p:ext uri="{BB962C8B-B14F-4D97-AF65-F5344CB8AC3E}">
        <p14:creationId xmlns:p14="http://schemas.microsoft.com/office/powerpoint/2010/main" val="417684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Whitmore | Precision Science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B7F4-48AB-2848-B591-EE74E16AEE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06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Whitmore | Precision Science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65C9-8610-5D46-88E2-9560DBF970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76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 Whitmore | Precision Science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618F-D325-E048-AD91-9E0C7AD9E0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7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117353" y="6516284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235" y="649862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0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J. Whitmore | Precision Science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7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117352" y="6527411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234" y="649862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0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smtClean="0"/>
              <a:t>J. Whitmore | Precision Science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117352" y="6500198"/>
            <a:ext cx="675368" cy="241300"/>
          </a:xfrm>
        </p:spPr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43201" y="6491467"/>
            <a:ext cx="6262119" cy="250031"/>
          </a:xfrm>
        </p:spPr>
        <p:txBody>
          <a:bodyPr/>
          <a:lstStyle>
            <a:lvl1pPr>
              <a:defRPr sz="1000" dirty="0" smtClean="0"/>
            </a:lvl1pPr>
          </a:lstStyle>
          <a:p>
            <a:pPr>
              <a:defRPr/>
            </a:pPr>
            <a:r>
              <a:rPr lang="en-US" b="1" smtClean="0"/>
              <a:t>J. Whitmore | Precision Science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107193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235" y="6498625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0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smtClean="0"/>
              <a:t>J. Whitmore | Precision Science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15633" y="6518944"/>
            <a:ext cx="675368" cy="2413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43202" y="6504213"/>
            <a:ext cx="6260399" cy="242873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b="1" smtClean="0"/>
              <a:t>J. Whitmore | Precision Science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4736" y="6498625"/>
            <a:ext cx="6272278" cy="242873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b="1" smtClean="0"/>
              <a:t>J. Whitmore | Precision Science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228600" y="168273"/>
            <a:ext cx="8686800" cy="576074"/>
          </a:xfrm>
          <a:prstGeom prst="rect">
            <a:avLst/>
          </a:prstGeom>
        </p:spPr>
        <p:txBody>
          <a:bodyPr lIns="0" tIns="0" rIns="0" bIns="0" anchor="b"/>
          <a:lstStyle>
            <a:lvl1pPr algn="l" defTabSz="457200">
              <a:def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228600" y="1022350"/>
            <a:ext cx="8686800" cy="5029202"/>
          </a:xfrm>
          <a:prstGeom prst="rect">
            <a:avLst/>
          </a:prstGeom>
        </p:spPr>
        <p:txBody>
          <a:bodyPr lIns="0" tIns="0" rIns="0" bIns="0"/>
          <a:lstStyle>
            <a:lvl1pPr marL="228600" indent="-228600" defTabSz="457200">
              <a:spcBef>
                <a:spcPts val="400"/>
              </a:spcBef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  <a:lvl2pPr marL="477981" indent="-249381" defTabSz="457200">
              <a:spcBef>
                <a:spcPts val="400"/>
              </a:spcBef>
              <a:buChar char="-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2pPr>
            <a:lvl3pPr marL="704088" indent="-246888" defTabSz="457200">
              <a:spcBef>
                <a:spcPts val="400"/>
              </a:spcBef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3pPr>
            <a:lvl4pPr marL="990600" indent="-304800" defTabSz="457200">
              <a:spcBef>
                <a:spcPts val="400"/>
              </a:spcBef>
              <a:buChar char="-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4pPr>
            <a:lvl5pPr marL="1219200" indent="-304800" defTabSz="457200">
              <a:spcBef>
                <a:spcPts val="400"/>
              </a:spcBef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5" name="Table 25"/>
          <p:cNvGraphicFramePr/>
          <p:nvPr>
            <p:extLst>
              <p:ext uri="{D42A27DB-BD31-4B8C-83A1-F6EECF244321}">
                <p14:modId xmlns:p14="http://schemas.microsoft.com/office/powerpoint/2010/main" val="1522086576"/>
              </p:ext>
            </p:extLst>
          </p:nvPr>
        </p:nvGraphicFramePr>
        <p:xfrm>
          <a:off x="777240" y="6510528"/>
          <a:ext cx="6804659" cy="299720"/>
        </p:xfrm>
        <a:graphic>
          <a:graphicData uri="http://schemas.openxmlformats.org/drawingml/2006/table">
            <a:tbl>
              <a:tblPr/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900" dirty="0" smtClean="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J. Whitmore</a:t>
                      </a:r>
                      <a:endParaRPr sz="900" dirty="0">
                        <a:solidFill>
                          <a:srgbClr val="0061A8"/>
                        </a:solidFill>
                        <a:uFill>
                          <a:solidFill>
                            <a:srgbClr val="154D81"/>
                          </a:solidFill>
                        </a:uFill>
                        <a:sym typeface="Helvetica"/>
                      </a:endParaRP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900" dirty="0" smtClean="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10</a:t>
                      </a:r>
                      <a:r>
                        <a:rPr lang="en-US" sz="900" dirty="0" smtClean="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/27/17</a:t>
                      </a:r>
                    </a:p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sz="900" dirty="0">
                        <a:solidFill>
                          <a:srgbClr val="0061A8"/>
                        </a:solidFill>
                        <a:uFill>
                          <a:solidFill>
                            <a:srgbClr val="154D81"/>
                          </a:solidFill>
                        </a:uFill>
                        <a:sym typeface="Helvetica"/>
                      </a:endParaRP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228600" y="6515100"/>
            <a:ext cx="139837" cy="139700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>
              <a:lnSpc>
                <a:spcPct val="120000"/>
              </a:lnSpc>
              <a:defRPr sz="9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47173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004C97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4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613" y="6515100"/>
            <a:ext cx="5373687" cy="241300"/>
          </a:xfrm>
        </p:spPr>
        <p:txBody>
          <a:bodyPr/>
          <a:lstStyle>
            <a:lvl1pPr>
              <a:defRPr sz="14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757238" cy="241300"/>
          </a:xfrm>
        </p:spPr>
        <p:txBody>
          <a:bodyPr/>
          <a:lstStyle>
            <a:lvl1pPr>
              <a:defRPr sz="14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115633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234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0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smtClean="0"/>
              <a:t>J. Whitmore | Precision Science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1" r:id="rId8"/>
    <p:sldLayoutId id="2147484140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10/27/17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25" y="6675120"/>
            <a:ext cx="4572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J. Whitmore | Precision Science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1B532D7A-FF90-40EF-BE51-DDB8C68663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84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charset="0"/>
                <a:cs typeface="ＭＳ Ｐゴシック" charset="0"/>
              </a:rPr>
              <a:t>10/27/17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charset="0"/>
                <a:cs typeface="ＭＳ Ｐゴシック" charset="0"/>
              </a:rPr>
              <a:t>J. Whitmore | Precision Science</a:t>
            </a:r>
            <a:endParaRPr lang="en-US" b="1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0565995A-17D4-804D-927F-AC6B68ABA61A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5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hyperlink" Target="https://www.dropbox.com/s/rjg87ob5ecxosfs/Mu2e-II%20EOI%20for%20Signature.pdf?dl=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Julie </a:t>
            </a:r>
            <a:r>
              <a:rPr lang="en-US" dirty="0" smtClean="0"/>
              <a:t>Whitmore </a:t>
            </a:r>
            <a:endParaRPr lang="en-US" dirty="0" smtClean="0"/>
          </a:p>
          <a:p>
            <a:r>
              <a:rPr lang="en-US" dirty="0" smtClean="0"/>
              <a:t>10/27/</a:t>
            </a:r>
            <a:r>
              <a:rPr lang="en-US" dirty="0" smtClean="0"/>
              <a:t>17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4078841"/>
            <a:ext cx="8499232" cy="1003049"/>
          </a:xfrm>
        </p:spPr>
        <p:txBody>
          <a:bodyPr>
            <a:noAutofit/>
          </a:bodyPr>
          <a:lstStyle/>
          <a:p>
            <a:r>
              <a:rPr lang="en-US" dirty="0" smtClean="0"/>
              <a:t>Precision Science Retreat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9"/>
          <p:cNvPicPr>
            <a:picLocks noChangeAspect="1"/>
          </p:cNvPicPr>
          <p:nvPr/>
        </p:nvPicPr>
        <p:blipFill rotWithShape="1">
          <a:blip r:embed="rId2"/>
          <a:srcRect t="2097" b="11108"/>
          <a:stretch/>
        </p:blipFill>
        <p:spPr>
          <a:xfrm>
            <a:off x="4622786" y="168273"/>
            <a:ext cx="4394212" cy="2860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Precision Science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pic>
        <p:nvPicPr>
          <p:cNvPr id="10" name="Content Placeholder 6" descr="20170118_095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1789"/>
          <a:stretch>
            <a:fillRect/>
          </a:stretch>
        </p:blipFill>
        <p:spPr>
          <a:xfrm>
            <a:off x="61331" y="3907569"/>
            <a:ext cx="4510667" cy="2631429"/>
          </a:xfrm>
          <a:prstGeom prst="rect">
            <a:avLst/>
          </a:prstGeom>
        </p:spPr>
      </p:pic>
      <p:pic>
        <p:nvPicPr>
          <p:cNvPr id="5" name="Picture 4" descr="Tracker-BobW-Ale-17-0094-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096501"/>
            <a:ext cx="4303121" cy="3442497"/>
          </a:xfrm>
          <a:prstGeom prst="rect">
            <a:avLst/>
          </a:prstGeom>
        </p:spPr>
      </p:pic>
      <p:pic>
        <p:nvPicPr>
          <p:cNvPr id="6" name="Picture 5" descr="HAB-MikeL-Andy-17-0183-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4" y="862774"/>
            <a:ext cx="4487333" cy="29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8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440" y="3657600"/>
            <a:ext cx="4386410" cy="254549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Research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/>
              <a:t>FY18 </a:t>
            </a:r>
            <a:r>
              <a:rPr lang="en-US" sz="2800" dirty="0" smtClean="0"/>
              <a:t>Lab Activities for Precision Science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1440" y="976181"/>
            <a:ext cx="4389120" cy="255784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Operations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0801" y="3657600"/>
            <a:ext cx="4389120" cy="254549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Overhead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0801" y="976181"/>
            <a:ext cx="4389120" cy="255784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Projects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1" y="1496421"/>
            <a:ext cx="889000" cy="139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82" y="1502771"/>
            <a:ext cx="2095500" cy="138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695" y="1502771"/>
            <a:ext cx="8890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589" y="1496421"/>
            <a:ext cx="1511300" cy="698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28" y="4156675"/>
            <a:ext cx="901700" cy="101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8582" y="4156675"/>
            <a:ext cx="1866900" cy="10287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83085" y="1816045"/>
            <a:ext cx="1489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(Finish by FY18)</a:t>
            </a:r>
            <a:endParaRPr lang="en-US" sz="1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4869" y="1816048"/>
            <a:ext cx="1489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(Finish by FY18)</a:t>
            </a:r>
            <a:endParaRPr lang="en-US" sz="1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605" y="5181604"/>
            <a:ext cx="972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>
                  <a:outerShdw blurRad="50800" dir="2700000" algn="tl" rotWithShape="0">
                    <a:schemeClr val="accent6">
                      <a:lumMod val="60000"/>
                      <a:lumOff val="40000"/>
                      <a:alpha val="43000"/>
                    </a:schemeClr>
                  </a:outerShdw>
                </a:effectLst>
              </a:rPr>
              <a:t>LA-01345</a:t>
            </a:r>
            <a:endParaRPr lang="en-US" sz="1600" dirty="0">
              <a:solidFill>
                <a:srgbClr val="000000"/>
              </a:solidFill>
              <a:effectLst>
                <a:outerShdw blurRad="50800" dir="2700000" algn="tl" rotWithShape="0">
                  <a:schemeClr val="accent6">
                    <a:lumMod val="60000"/>
                    <a:lumOff val="40000"/>
                    <a:alpha val="43000"/>
                  </a:scheme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7783" y="5164565"/>
            <a:ext cx="2276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50800" dir="2700000" algn="tl" rotWithShape="0">
                    <a:srgbClr val="000000">
                      <a:alpha val="43000"/>
                    </a:srgbClr>
                  </a:outerShdw>
                </a:effectLst>
              </a:rPr>
              <a:t>QCD </a:t>
            </a:r>
            <a:r>
              <a:rPr lang="en-US" sz="1600" dirty="0" err="1" smtClean="0">
                <a:effectLst>
                  <a:outerShdw blurRad="50800" dir="2700000" algn="tl" rotWithShape="0">
                    <a:srgbClr val="000000">
                      <a:alpha val="43000"/>
                    </a:srgbClr>
                  </a:outerShdw>
                </a:effectLst>
              </a:rPr>
              <a:t>Perturbative</a:t>
            </a:r>
            <a:r>
              <a:rPr lang="en-US" sz="1600" dirty="0" smtClean="0">
                <a:effectLst>
                  <a:outerShdw blurRad="50800" dir="2700000" algn="tl" rotWithShape="0">
                    <a:srgbClr val="000000">
                      <a:alpha val="43000"/>
                    </a:srgbClr>
                  </a:outerShdw>
                </a:effectLst>
              </a:rPr>
              <a:t> Theory</a:t>
            </a:r>
            <a:endParaRPr lang="en-US" sz="1600" dirty="0">
              <a:effectLst>
                <a:outerShdw blurRad="508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8373" y="2715564"/>
            <a:ext cx="8958481" cy="3139321"/>
            <a:chOff x="91440" y="2715564"/>
            <a:chExt cx="8958481" cy="3139321"/>
          </a:xfrm>
        </p:grpSpPr>
        <p:grpSp>
          <p:nvGrpSpPr>
            <p:cNvPr id="21" name="Group 20"/>
            <p:cNvGrpSpPr/>
            <p:nvPr/>
          </p:nvGrpSpPr>
          <p:grpSpPr>
            <a:xfrm>
              <a:off x="91440" y="2715564"/>
              <a:ext cx="8958481" cy="3139321"/>
              <a:chOff x="91440" y="2749430"/>
              <a:chExt cx="8958481" cy="3139321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736043" y="2749430"/>
                <a:ext cx="5313878" cy="313932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Most important change from last year</a:t>
                </a:r>
              </a:p>
              <a:p>
                <a:endParaRPr lang="en-US" sz="1800" dirty="0"/>
              </a:p>
              <a:p>
                <a:r>
                  <a:rPr lang="en-US" sz="1800" dirty="0" smtClean="0"/>
                  <a:t>Working with lattice group to come up with appropriate goals and objectives</a:t>
                </a:r>
              </a:p>
              <a:p>
                <a:r>
                  <a:rPr lang="en-US" sz="1800" dirty="0" smtClean="0"/>
                  <a:t>	-next gen g-2 needs lattice</a:t>
                </a:r>
              </a:p>
              <a:p>
                <a:r>
                  <a:rPr lang="en-US" sz="1800" dirty="0" smtClean="0"/>
                  <a:t>	-next gen B physics experiments need lattice</a:t>
                </a:r>
              </a:p>
              <a:p>
                <a:endParaRPr lang="en-US" sz="1800" dirty="0"/>
              </a:p>
              <a:p>
                <a:r>
                  <a:rPr lang="en-US" sz="1800" dirty="0" err="1" smtClean="0"/>
                  <a:t>Diagonalization</a:t>
                </a:r>
                <a:r>
                  <a:rPr lang="en-US" sz="1800" dirty="0" smtClean="0"/>
                  <a:t> along themes needs work</a:t>
                </a:r>
              </a:p>
              <a:p>
                <a:r>
                  <a:rPr lang="en-US" sz="1800" dirty="0" smtClean="0"/>
                  <a:t>	-lots of g-2 phenomenology</a:t>
                </a:r>
              </a:p>
              <a:p>
                <a:r>
                  <a:rPr lang="en-US" sz="1800" dirty="0" smtClean="0"/>
                  <a:t>	-lots of new lattice calculations for neutrinos</a:t>
                </a:r>
              </a:p>
              <a:p>
                <a:r>
                  <a:rPr lang="en-US" sz="1800" dirty="0"/>
                  <a:t>	</a:t>
                </a:r>
                <a:r>
                  <a:rPr lang="en-US" sz="1800" dirty="0" smtClean="0"/>
                  <a:t>-</a:t>
                </a:r>
                <a:r>
                  <a:rPr lang="en-US" sz="1800" dirty="0" err="1" smtClean="0"/>
                  <a:t>etc</a:t>
                </a:r>
                <a:endParaRPr lang="en-US" sz="1800" dirty="0" smtClean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1440" y="4122809"/>
                <a:ext cx="3172642" cy="3983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>
                <a:stCxn id="17" idx="3"/>
                <a:endCxn id="16" idx="1"/>
              </p:cNvCxnSpPr>
              <p:nvPr/>
            </p:nvCxnSpPr>
            <p:spPr>
              <a:xfrm flipV="1">
                <a:off x="3264082" y="4319091"/>
                <a:ext cx="471961" cy="291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/>
            <p:cNvSpPr/>
            <p:nvPr/>
          </p:nvSpPr>
          <p:spPr>
            <a:xfrm>
              <a:off x="142242" y="5155725"/>
              <a:ext cx="3172642" cy="3983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3297951" y="5352007"/>
              <a:ext cx="471961" cy="29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273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971550"/>
            <a:ext cx="8915400" cy="5059363"/>
          </a:xfrm>
        </p:spPr>
        <p:txBody>
          <a:bodyPr/>
          <a:lstStyle/>
          <a:p>
            <a:r>
              <a:rPr lang="en-US" dirty="0" smtClean="0"/>
              <a:t>FY18 Objectives</a:t>
            </a:r>
          </a:p>
          <a:p>
            <a:pPr lvl="1"/>
            <a:r>
              <a:rPr lang="en-US" b="1" dirty="0" smtClean="0"/>
              <a:t>OB-01760: </a:t>
            </a:r>
            <a:r>
              <a:rPr lang="en-US" dirty="0" smtClean="0"/>
              <a:t>Complete the </a:t>
            </a:r>
            <a:r>
              <a:rPr lang="en-US" dirty="0" err="1" smtClean="0"/>
              <a:t>muon</a:t>
            </a:r>
            <a:r>
              <a:rPr lang="en-US" dirty="0" smtClean="0"/>
              <a:t> g-2 project by 2017</a:t>
            </a:r>
          </a:p>
          <a:p>
            <a:pPr lvl="2"/>
            <a:r>
              <a:rPr lang="en-US" b="1" u="sng" dirty="0" smtClean="0">
                <a:solidFill>
                  <a:srgbClr val="FF0000"/>
                </a:solidFill>
              </a:rPr>
              <a:t>CD-4 Scheduled for Nov 14, 2017</a:t>
            </a:r>
          </a:p>
          <a:p>
            <a:pPr lvl="1"/>
            <a:r>
              <a:rPr lang="en-US" b="1" dirty="0" smtClean="0"/>
              <a:t>OB-01720</a:t>
            </a:r>
            <a:r>
              <a:rPr lang="en-US" dirty="0" smtClean="0"/>
              <a:t>: Complete the </a:t>
            </a:r>
            <a:r>
              <a:rPr lang="en-US" dirty="0" err="1" smtClean="0"/>
              <a:t>muon</a:t>
            </a:r>
            <a:r>
              <a:rPr lang="en-US" dirty="0" smtClean="0"/>
              <a:t> campus AIPs and GPPs by 2018</a:t>
            </a:r>
          </a:p>
          <a:p>
            <a:pPr lvl="2"/>
            <a:r>
              <a:rPr lang="en-US" dirty="0" err="1" smtClean="0"/>
              <a:t>Beamline</a:t>
            </a:r>
            <a:r>
              <a:rPr lang="en-US" dirty="0" smtClean="0"/>
              <a:t> Enclosure – Walkway over berm from g-2 to Mu2e</a:t>
            </a:r>
          </a:p>
          <a:p>
            <a:pPr lvl="2"/>
            <a:r>
              <a:rPr lang="en-US" dirty="0" smtClean="0"/>
              <a:t>Delivery </a:t>
            </a:r>
            <a:r>
              <a:rPr lang="en-US" dirty="0"/>
              <a:t>Ring AIP </a:t>
            </a:r>
            <a:r>
              <a:rPr lang="en-US" dirty="0" smtClean="0"/>
              <a:t>– Septum installation complete</a:t>
            </a:r>
            <a:endParaRPr lang="en-US" dirty="0"/>
          </a:p>
          <a:p>
            <a:pPr lvl="2"/>
            <a:r>
              <a:rPr lang="en-US" dirty="0" err="1" smtClean="0"/>
              <a:t>Cryo</a:t>
            </a:r>
            <a:r>
              <a:rPr lang="en-US" dirty="0" smtClean="0"/>
              <a:t> </a:t>
            </a:r>
            <a:r>
              <a:rPr lang="en-US" dirty="0"/>
              <a:t>AIP – </a:t>
            </a:r>
            <a:r>
              <a:rPr lang="en-US" dirty="0" smtClean="0"/>
              <a:t>Waiting for </a:t>
            </a:r>
            <a:r>
              <a:rPr lang="en-US" dirty="0" err="1" smtClean="0"/>
              <a:t>Cryo</a:t>
            </a:r>
            <a:r>
              <a:rPr lang="en-US" dirty="0" smtClean="0"/>
              <a:t> Distribution Box</a:t>
            </a:r>
          </a:p>
          <a:p>
            <a:pPr lvl="3"/>
            <a:r>
              <a:rPr lang="en-US" b="1" u="sng" dirty="0" smtClean="0">
                <a:solidFill>
                  <a:srgbClr val="FF0000"/>
                </a:solidFill>
              </a:rPr>
              <a:t>Projected </a:t>
            </a:r>
            <a:r>
              <a:rPr lang="en-US" b="1" u="sng" dirty="0">
                <a:solidFill>
                  <a:srgbClr val="FF0000"/>
                </a:solidFill>
              </a:rPr>
              <a:t>completion by March </a:t>
            </a:r>
            <a:r>
              <a:rPr lang="en-US" b="1" u="sng" dirty="0" smtClean="0">
                <a:solidFill>
                  <a:srgbClr val="FF0000"/>
                </a:solidFill>
              </a:rPr>
              <a:t>2018</a:t>
            </a:r>
          </a:p>
          <a:p>
            <a:pPr marL="1371600" lvl="3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towards </a:t>
            </a:r>
            <a:r>
              <a:rPr lang="en-US" dirty="0" smtClean="0"/>
              <a:t>FY18 objectives (from FY17)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0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FY18 Objectives</a:t>
            </a:r>
          </a:p>
          <a:p>
            <a:pPr lvl="1"/>
            <a:r>
              <a:rPr lang="en-US" b="1" dirty="0" smtClean="0">
                <a:solidFill>
                  <a:srgbClr val="333300"/>
                </a:solidFill>
                <a:ea typeface="Calibri"/>
                <a:cs typeface="Helvetica"/>
              </a:rPr>
              <a:t>OB-01770: </a:t>
            </a:r>
            <a:r>
              <a:rPr lang="en-US" dirty="0" smtClean="0">
                <a:solidFill>
                  <a:srgbClr val="333300"/>
                </a:solidFill>
                <a:ea typeface="Calibri"/>
                <a:cs typeface="Helvetica"/>
              </a:rPr>
              <a:t>Collect </a:t>
            </a:r>
            <a:r>
              <a:rPr lang="en-US" dirty="0">
                <a:solidFill>
                  <a:srgbClr val="333300"/>
                </a:solidFill>
                <a:ea typeface="Calibri"/>
                <a:cs typeface="Helvetica"/>
              </a:rPr>
              <a:t>a data set at least as large as the Brookhaven E821 experiment by </a:t>
            </a:r>
            <a:r>
              <a:rPr lang="en-US" dirty="0" smtClean="0">
                <a:solidFill>
                  <a:srgbClr val="333300"/>
                </a:solidFill>
                <a:ea typeface="Calibri"/>
                <a:cs typeface="Helvetica"/>
              </a:rPr>
              <a:t>2018</a:t>
            </a:r>
          </a:p>
          <a:p>
            <a:pPr lvl="1"/>
            <a:r>
              <a:rPr lang="en-US" b="1" dirty="0">
                <a:solidFill>
                  <a:srgbClr val="333300"/>
                </a:solidFill>
                <a:ea typeface="Calibri"/>
                <a:cs typeface="Helvetica"/>
              </a:rPr>
              <a:t>OB-</a:t>
            </a:r>
            <a:r>
              <a:rPr lang="en-US" b="1" dirty="0" smtClean="0">
                <a:solidFill>
                  <a:srgbClr val="333300"/>
                </a:solidFill>
                <a:ea typeface="Calibri"/>
                <a:cs typeface="Helvetica"/>
              </a:rPr>
              <a:t>01840</a:t>
            </a:r>
            <a:r>
              <a:rPr lang="en-US" b="1" dirty="0">
                <a:solidFill>
                  <a:srgbClr val="333300"/>
                </a:solidFill>
                <a:ea typeface="Calibri"/>
                <a:cs typeface="Helvetica"/>
              </a:rPr>
              <a:t>: </a:t>
            </a:r>
            <a:r>
              <a:rPr lang="en-US" dirty="0" smtClean="0">
                <a:solidFill>
                  <a:srgbClr val="333300"/>
                </a:solidFill>
                <a:ea typeface="Calibri"/>
                <a:cs typeface="Helvetica"/>
              </a:rPr>
              <a:t>Provide </a:t>
            </a:r>
            <a:r>
              <a:rPr lang="en-US" dirty="0">
                <a:solidFill>
                  <a:srgbClr val="333300"/>
                </a:solidFill>
                <a:ea typeface="Calibri"/>
                <a:cs typeface="Helvetica"/>
              </a:rPr>
              <a:t>additional office and lab space for the growing user community as required annually​</a:t>
            </a:r>
            <a:endParaRPr lang="en-US" dirty="0" smtClean="0">
              <a:solidFill>
                <a:srgbClr val="333300"/>
              </a:solidFill>
              <a:ea typeface="Calibri"/>
              <a:cs typeface="Helvetica"/>
            </a:endParaRPr>
          </a:p>
          <a:p>
            <a:pPr lvl="1"/>
            <a:r>
              <a:rPr lang="en-US" b="1" dirty="0">
                <a:solidFill>
                  <a:srgbClr val="333300"/>
                </a:solidFill>
                <a:ea typeface="Calibri"/>
                <a:cs typeface="Helvetica"/>
              </a:rPr>
              <a:t>OB-</a:t>
            </a:r>
            <a:r>
              <a:rPr lang="en-US" b="1" dirty="0" smtClean="0">
                <a:solidFill>
                  <a:srgbClr val="333300"/>
                </a:solidFill>
                <a:ea typeface="Calibri"/>
                <a:cs typeface="Helvetica"/>
              </a:rPr>
              <a:t>01860</a:t>
            </a:r>
            <a:r>
              <a:rPr lang="en-US" b="1" dirty="0">
                <a:solidFill>
                  <a:srgbClr val="333300"/>
                </a:solidFill>
                <a:ea typeface="Calibri"/>
                <a:cs typeface="Helvetica"/>
              </a:rPr>
              <a:t>: </a:t>
            </a:r>
            <a:r>
              <a:rPr lang="en-US" dirty="0" smtClean="0">
                <a:solidFill>
                  <a:srgbClr val="333300"/>
                </a:solidFill>
                <a:ea typeface="Calibri"/>
                <a:cs typeface="Helvetica"/>
              </a:rPr>
              <a:t>Execute </a:t>
            </a:r>
            <a:r>
              <a:rPr lang="en-US" dirty="0">
                <a:solidFill>
                  <a:srgbClr val="333300"/>
                </a:solidFill>
                <a:ea typeface="Calibri"/>
                <a:cs typeface="Helvetica"/>
              </a:rPr>
              <a:t>the Research Associate and Associate Scientist hiring plan to provide lab-based leadership in experimental operations and data analysis </a:t>
            </a:r>
            <a:r>
              <a:rPr lang="en-US" dirty="0" smtClean="0">
                <a:solidFill>
                  <a:srgbClr val="333300"/>
                </a:solidFill>
                <a:ea typeface="Calibri"/>
                <a:cs typeface="Helvetica"/>
              </a:rPr>
              <a:t>annually</a:t>
            </a:r>
          </a:p>
          <a:p>
            <a:pPr lvl="1"/>
            <a:r>
              <a:rPr lang="en-US" b="1" dirty="0">
                <a:solidFill>
                  <a:srgbClr val="333300"/>
                </a:solidFill>
                <a:ea typeface="Calibri"/>
                <a:cs typeface="Helvetica"/>
              </a:rPr>
              <a:t>OB</a:t>
            </a:r>
            <a:r>
              <a:rPr lang="en-US" b="1" dirty="0" smtClean="0">
                <a:solidFill>
                  <a:srgbClr val="333300"/>
                </a:solidFill>
                <a:ea typeface="Calibri"/>
                <a:cs typeface="Helvetica"/>
              </a:rPr>
              <a:t>-ID: </a:t>
            </a:r>
            <a:r>
              <a:rPr lang="en-US" dirty="0" smtClean="0">
                <a:solidFill>
                  <a:srgbClr val="333300"/>
                </a:solidFill>
                <a:ea typeface="Calibri"/>
                <a:cs typeface="Helvetica"/>
              </a:rPr>
              <a:t>Propose </a:t>
            </a:r>
            <a:r>
              <a:rPr lang="en-US" dirty="0">
                <a:solidFill>
                  <a:srgbClr val="333300"/>
                </a:solidFill>
                <a:ea typeface="Calibri"/>
                <a:cs typeface="Helvetica"/>
              </a:rPr>
              <a:t>Mu2e-II upgrades to the PAC by 2018.​</a:t>
            </a:r>
            <a:endParaRPr lang="en-US" dirty="0" smtClean="0">
              <a:solidFill>
                <a:srgbClr val="333300"/>
              </a:solidFill>
              <a:ea typeface="Calibri"/>
              <a:cs typeface="Helvetica"/>
            </a:endParaRPr>
          </a:p>
          <a:p>
            <a:pPr lvl="2"/>
            <a:r>
              <a:rPr lang="en-US" u="sng" dirty="0" smtClean="0">
                <a:solidFill>
                  <a:srgbClr val="333300"/>
                </a:solidFill>
                <a:ea typeface="Calibri"/>
                <a:cs typeface="Helvetica"/>
              </a:rPr>
              <a:t>Need to assign an ID to this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towards </a:t>
            </a:r>
            <a:r>
              <a:rPr lang="en-US" dirty="0" smtClean="0"/>
              <a:t>FY18 objectives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4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Ramping up to first physics in 2018!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744" r="10510" b="13884"/>
          <a:stretch/>
        </p:blipFill>
        <p:spPr>
          <a:xfrm>
            <a:off x="1169253" y="993227"/>
            <a:ext cx="6984818" cy="4311616"/>
          </a:xfrm>
          <a:prstGeom prst="rect">
            <a:avLst/>
          </a:prstGeom>
        </p:spPr>
      </p:pic>
      <p:sp>
        <p:nvSpPr>
          <p:cNvPr id="7" name="Content Placeholder 8"/>
          <p:cNvSpPr>
            <a:spLocks noGrp="1"/>
          </p:cNvSpPr>
          <p:nvPr>
            <p:ph idx="1"/>
          </p:nvPr>
        </p:nvSpPr>
        <p:spPr>
          <a:xfrm>
            <a:off x="429419" y="5702080"/>
            <a:ext cx="8552793" cy="855346"/>
          </a:xfrm>
        </p:spPr>
        <p:txBody>
          <a:bodyPr/>
          <a:lstStyle/>
          <a:p>
            <a:r>
              <a:rPr lang="en-US" dirty="0" smtClean="0"/>
              <a:t>Project is done</a:t>
            </a:r>
            <a:r>
              <a:rPr lang="mr-IN" dirty="0" smtClean="0"/>
              <a:t>…</a:t>
            </a:r>
            <a:r>
              <a:rPr lang="en-US" dirty="0" smtClean="0"/>
              <a:t>CD-4 scheduled for Nov 14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49995" y="18006"/>
            <a:ext cx="2787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P. McBride PPD All Hands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840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we do on </a:t>
            </a:r>
            <a:r>
              <a:rPr lang="en-US" dirty="0" smtClean="0"/>
              <a:t>FY17 </a:t>
            </a:r>
            <a:r>
              <a:rPr lang="en-US" dirty="0" smtClean="0"/>
              <a:t>objectives?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7062" y="919541"/>
            <a:ext cx="8559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505050"/>
                </a:solidFill>
              </a:rPr>
              <a:t>FY17 </a:t>
            </a:r>
            <a:r>
              <a:rPr lang="en-US" sz="2000" b="1" dirty="0" smtClean="0">
                <a:solidFill>
                  <a:srgbClr val="505050"/>
                </a:solidFill>
              </a:rPr>
              <a:t>objective OB-01860</a:t>
            </a:r>
          </a:p>
          <a:p>
            <a:pPr marL="0" lvl="1"/>
            <a:r>
              <a:rPr lang="en-US" sz="2000" dirty="0"/>
              <a:t>Execute the Research Associate and Associate Scientist hiring plan to ensure lab-based leadership in </a:t>
            </a:r>
            <a:r>
              <a:rPr lang="en-US" sz="2000" dirty="0" smtClean="0"/>
              <a:t>precision science experimental </a:t>
            </a:r>
            <a:r>
              <a:rPr lang="en-US" sz="2000" dirty="0"/>
              <a:t>operations and data </a:t>
            </a:r>
            <a:r>
              <a:rPr lang="en-US" sz="2000" dirty="0" smtClean="0"/>
              <a:t>analysis</a:t>
            </a:r>
            <a:endParaRPr lang="en-US" sz="2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32946" y="4022764"/>
            <a:ext cx="6584378" cy="1206364"/>
            <a:chOff x="1465859" y="3995636"/>
            <a:chExt cx="6584378" cy="1206364"/>
          </a:xfrm>
        </p:grpSpPr>
        <p:sp>
          <p:nvSpPr>
            <p:cNvPr id="20" name="TextBox 19"/>
            <p:cNvSpPr txBox="1"/>
            <p:nvPr/>
          </p:nvSpPr>
          <p:spPr>
            <a:xfrm>
              <a:off x="1465859" y="3995636"/>
              <a:ext cx="22182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US" sz="1800" dirty="0" err="1" smtClean="0"/>
                <a:t>Karie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Badgley</a:t>
              </a:r>
              <a:r>
                <a:rPr lang="en-US" sz="1800" dirty="0" smtClean="0"/>
                <a:t> </a:t>
              </a:r>
              <a:r>
                <a:rPr lang="en-US" sz="1800" dirty="0" smtClean="0"/>
                <a:t>Associate Scientist</a:t>
              </a:r>
              <a:endParaRPr lang="en-US" sz="1800" dirty="0" smtClean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33258" y="4001671"/>
              <a:ext cx="2218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US" sz="1800" dirty="0" smtClean="0"/>
                <a:t>Alessandra Luca Research </a:t>
              </a:r>
              <a:r>
                <a:rPr lang="en-US" sz="1800" dirty="0" smtClean="0"/>
                <a:t>Associate</a:t>
              </a:r>
            </a:p>
            <a:p>
              <a:pPr marL="0" lvl="1" algn="ctr"/>
              <a:r>
                <a:rPr lang="en-US" sz="1800" dirty="0" smtClean="0"/>
                <a:t>Moved from Mu2e to g-2 Analysis</a:t>
              </a:r>
              <a:endParaRPr lang="en-US" sz="1800" dirty="0" smtClean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31963" y="4024008"/>
              <a:ext cx="22182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US" sz="1800" dirty="0" smtClean="0"/>
                <a:t>Jason Bono</a:t>
              </a:r>
            </a:p>
            <a:p>
              <a:pPr marL="0" lvl="1" algn="ctr"/>
              <a:r>
                <a:rPr lang="en-US" sz="1800" dirty="0" smtClean="0"/>
                <a:t>Research Associate</a:t>
              </a:r>
              <a:endParaRPr lang="en-US" sz="1800" dirty="0" smtClean="0"/>
            </a:p>
          </p:txBody>
        </p:sp>
      </p:grpSp>
      <p:pic>
        <p:nvPicPr>
          <p:cNvPr id="3" name="Picture 2" descr="Jason_Bon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14" y="2159000"/>
            <a:ext cx="1816100" cy="1600200"/>
          </a:xfrm>
          <a:prstGeom prst="rect">
            <a:avLst/>
          </a:prstGeom>
        </p:spPr>
      </p:pic>
      <p:pic>
        <p:nvPicPr>
          <p:cNvPr id="7" name="Picture 6" descr="Alessandr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51" y="2159009"/>
            <a:ext cx="1993900" cy="1612900"/>
          </a:xfrm>
          <a:prstGeom prst="rect">
            <a:avLst/>
          </a:prstGeom>
        </p:spPr>
      </p:pic>
      <p:pic>
        <p:nvPicPr>
          <p:cNvPr id="9" name="Picture 8" descr="Manol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00" y="2167476"/>
            <a:ext cx="1841500" cy="156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3472" y="5723468"/>
            <a:ext cx="5757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Hiring in 2 more Research Associates in FY18</a:t>
            </a:r>
            <a:endParaRPr lang="en-US" dirty="0"/>
          </a:p>
        </p:txBody>
      </p:sp>
      <p:pic>
        <p:nvPicPr>
          <p:cNvPr id="14" name="Picture 13" descr="Kari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6"/>
          <a:stretch/>
        </p:blipFill>
        <p:spPr>
          <a:xfrm>
            <a:off x="508061" y="2154775"/>
            <a:ext cx="1917700" cy="16171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80214" y="4024011"/>
            <a:ext cx="2218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800" dirty="0" err="1" smtClean="0"/>
              <a:t>Manolis</a:t>
            </a:r>
            <a:r>
              <a:rPr lang="en-US" sz="1800" dirty="0" smtClean="0"/>
              <a:t> </a:t>
            </a:r>
            <a:r>
              <a:rPr lang="en-US" sz="1800" dirty="0" err="1" smtClean="0"/>
              <a:t>Kargiantoulakis</a:t>
            </a:r>
            <a:endParaRPr lang="en-US" sz="1800" dirty="0" smtClean="0"/>
          </a:p>
          <a:p>
            <a:pPr marL="0" lvl="1" algn="ctr"/>
            <a:r>
              <a:rPr lang="en-US" sz="1800" dirty="0" smtClean="0"/>
              <a:t>Research Associate</a:t>
            </a:r>
          </a:p>
          <a:p>
            <a:pPr marL="0" lvl="1" algn="ctr"/>
            <a:r>
              <a:rPr lang="en-US" sz="1800" dirty="0" smtClean="0"/>
              <a:t>Moving from Mu2e to g-2 Analysis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24451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FY18+ Objectives for g-2 and Mu2e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FY19: Lead efforts to develop user friendly access to data and tools for data processing and analysis sufficient for </a:t>
            </a:r>
            <a:r>
              <a:rPr lang="en-US" dirty="0" err="1" smtClean="0"/>
              <a:t>Muon</a:t>
            </a:r>
            <a:r>
              <a:rPr lang="en-US" dirty="0" smtClean="0"/>
              <a:t> g-2 by 2018 and for Mu2e by 2019</a:t>
            </a:r>
          </a:p>
          <a:p>
            <a:r>
              <a:rPr lang="en-US" dirty="0" smtClean="0"/>
              <a:t>FY20: Deliver first beam to Mu2e by 2020</a:t>
            </a:r>
          </a:p>
          <a:p>
            <a:r>
              <a:rPr lang="en-US" dirty="0" smtClean="0"/>
              <a:t>FY20: Collect a data set 20x larger than BNL E821 by 2020</a:t>
            </a:r>
          </a:p>
          <a:p>
            <a:r>
              <a:rPr lang="en-US" dirty="0" smtClean="0"/>
              <a:t>FY22: Complete the Mu2e Project by 2022</a:t>
            </a:r>
          </a:p>
          <a:p>
            <a:r>
              <a:rPr lang="en-US" dirty="0" smtClean="0"/>
              <a:t>FY22: Collect a data set as large as </a:t>
            </a:r>
            <a:r>
              <a:rPr lang="en-US" dirty="0" err="1" smtClean="0"/>
              <a:t>Sindrum</a:t>
            </a:r>
            <a:r>
              <a:rPr lang="en-US" dirty="0" smtClean="0"/>
              <a:t> II by 2022</a:t>
            </a:r>
          </a:p>
          <a:p>
            <a:r>
              <a:rPr lang="en-US" dirty="0" smtClean="0"/>
              <a:t>FY26: Collect the full size Mu2e data set by 2026.  This could be as late as 2028, depending on the LBNF shutdown.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68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8600" y="971550"/>
            <a:ext cx="4248573" cy="5059363"/>
          </a:xfrm>
        </p:spPr>
        <p:txBody>
          <a:bodyPr/>
          <a:lstStyle/>
          <a:p>
            <a:r>
              <a:rPr lang="en-US" dirty="0" smtClean="0"/>
              <a:t>FY18: Mu2e-II EOI</a:t>
            </a:r>
          </a:p>
          <a:p>
            <a:pPr lvl="1"/>
            <a:r>
              <a:rPr lang="en-US" dirty="0" smtClean="0"/>
              <a:t>More than 100 signatures so far</a:t>
            </a:r>
          </a:p>
          <a:p>
            <a:pPr lvl="1"/>
            <a:r>
              <a:rPr lang="en-US" dirty="0" smtClean="0"/>
              <a:t>Present to the PAC in January 2018</a:t>
            </a:r>
          </a:p>
          <a:p>
            <a:pPr lvl="1"/>
            <a:r>
              <a:rPr lang="en-US" dirty="0" smtClean="0"/>
              <a:t>(See Doug </a:t>
            </a:r>
            <a:r>
              <a:rPr lang="en-US" dirty="0" err="1" smtClean="0"/>
              <a:t>Glenzinski’s</a:t>
            </a:r>
            <a:r>
              <a:rPr lang="en-US" dirty="0" smtClean="0"/>
              <a:t> talk)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FY18 Objective: Propose Mu2e II Upgrades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2" name="Picture 11" descr="EOI_Mu2eII_TitleP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2"/>
          <a:stretch/>
        </p:blipFill>
        <p:spPr>
          <a:xfrm>
            <a:off x="4615003" y="768350"/>
            <a:ext cx="4250227" cy="507537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254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087604" y="5958021"/>
            <a:ext cx="5992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200" dirty="0">
                <a:hlinkClick r:id="rId3"/>
              </a:rPr>
              <a:t>https://www.dropbox.com/s/rjg87ob5ecxosfs/Mu2e-II%20EOI%20for%20Signature.pdf?dl=</a:t>
            </a:r>
            <a:r>
              <a:rPr lang="en-US" sz="1200" dirty="0" smtClean="0">
                <a:hlinkClick r:id="rId3"/>
              </a:rPr>
              <a:t>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28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FY19: Investigate new precision experiments for the </a:t>
            </a:r>
            <a:r>
              <a:rPr lang="en-US" dirty="0" err="1" smtClean="0"/>
              <a:t>muon</a:t>
            </a:r>
            <a:r>
              <a:rPr lang="en-US" dirty="0" smtClean="0"/>
              <a:t> campus as inputs to the Snowmass process</a:t>
            </a:r>
          </a:p>
          <a:p>
            <a:pPr lvl="1"/>
            <a:r>
              <a:rPr lang="en-US" dirty="0" smtClean="0"/>
              <a:t>E.g. REDTOP (See </a:t>
            </a:r>
            <a:r>
              <a:rPr lang="en-US" dirty="0" err="1" smtClean="0"/>
              <a:t>Corrado</a:t>
            </a:r>
            <a:r>
              <a:rPr lang="en-US" dirty="0" smtClean="0"/>
              <a:t> </a:t>
            </a:r>
            <a:r>
              <a:rPr lang="en-US" dirty="0" err="1" smtClean="0"/>
              <a:t>Gatto’s</a:t>
            </a:r>
            <a:r>
              <a:rPr lang="en-US" dirty="0" smtClean="0"/>
              <a:t> talk)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FY18+ Objectives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7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Precision </a:t>
            </a:r>
            <a:r>
              <a:rPr lang="en-US" dirty="0" smtClean="0">
                <a:latin typeface="Helvetica" charset="0"/>
              </a:rPr>
              <a:t>Science</a:t>
            </a:r>
            <a:endParaRPr lang="en-US" dirty="0">
              <a:latin typeface="Helvetica" charset="0"/>
            </a:endParaRPr>
          </a:p>
        </p:txBody>
      </p:sp>
      <p:sp>
        <p:nvSpPr>
          <p:cNvPr id="1945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4C97"/>
                </a:solidFill>
                <a:latin typeface="Helvetica" charset="0"/>
              </a:rPr>
              <a:t>10/27/17</a:t>
            </a:r>
            <a:endParaRPr lang="en-US" sz="14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946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4C97"/>
                </a:solidFill>
                <a:latin typeface="Helvetica" charset="0"/>
              </a:rPr>
              <a:t>J. Whitmore | Precision Science</a:t>
            </a:r>
            <a:endParaRPr lang="en-US" sz="14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BBEACEC-0A6C-BF41-96B0-D7EDA2F1D106}" type="slidenum">
              <a:rPr lang="en-US" sz="1400" smtClean="0">
                <a:solidFill>
                  <a:srgbClr val="004C97"/>
                </a:solidFill>
                <a:latin typeface="Helvetica" charset="0"/>
              </a:rPr>
              <a:pPr eaLnBrk="1" hangingPunct="1"/>
              <a:t>2</a:t>
            </a:fld>
            <a:r>
              <a:rPr lang="en-US" sz="1400" dirty="0" smtClean="0">
                <a:solidFill>
                  <a:srgbClr val="004C97"/>
                </a:solidFill>
                <a:latin typeface="Helvetica" charset="0"/>
              </a:rPr>
              <a:t>/15</a:t>
            </a:r>
            <a:endParaRPr lang="en-US" sz="1400" dirty="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1" y="864612"/>
            <a:ext cx="8544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Precision science refers to experiments that attempt to </a:t>
            </a:r>
            <a:r>
              <a:rPr lang="en-US" sz="2000" b="1" dirty="0" smtClean="0">
                <a:solidFill>
                  <a:srgbClr val="404040"/>
                </a:solidFill>
              </a:rPr>
              <a:t>break the established laws of physics</a:t>
            </a:r>
            <a:r>
              <a:rPr lang="en-US" sz="2000" dirty="0" smtClean="0"/>
              <a:t> by testing predictions to the </a:t>
            </a:r>
            <a:r>
              <a:rPr lang="en-US" sz="2000" b="1" dirty="0" smtClean="0">
                <a:solidFill>
                  <a:srgbClr val="404040"/>
                </a:solidFill>
              </a:rPr>
              <a:t>highest accuracy</a:t>
            </a:r>
            <a:r>
              <a:rPr lang="en-US" sz="2000" dirty="0" smtClean="0"/>
              <a:t> and searching for phenomena that are either </a:t>
            </a:r>
            <a:r>
              <a:rPr lang="en-US" sz="2000" b="1" dirty="0" smtClean="0">
                <a:solidFill>
                  <a:srgbClr val="404040"/>
                </a:solidFill>
              </a:rPr>
              <a:t>extremely rare or forbidden</a:t>
            </a:r>
            <a:r>
              <a:rPr lang="en-US" sz="2000" dirty="0" smtClean="0"/>
              <a:t>. Deviations from expectations are an indication of new particles and new interactions. 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0117" y="2391170"/>
            <a:ext cx="4510609" cy="4394902"/>
            <a:chOff x="32385" y="2577433"/>
            <a:chExt cx="4510609" cy="43949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026" y="2577433"/>
              <a:ext cx="2634276" cy="14817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065" y="3028889"/>
              <a:ext cx="15231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404040"/>
                  </a:solidFill>
                </a:rPr>
                <a:t>Muon</a:t>
              </a:r>
              <a:r>
                <a:rPr lang="en-US" dirty="0" smtClean="0">
                  <a:solidFill>
                    <a:srgbClr val="404040"/>
                  </a:solidFill>
                </a:rPr>
                <a:t> g-2</a:t>
              </a:r>
              <a:endParaRPr lang="en-US" dirty="0">
                <a:solidFill>
                  <a:srgbClr val="40404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85" y="4110012"/>
              <a:ext cx="4510609" cy="28623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smtClean="0"/>
                <a:t>Measure </a:t>
              </a:r>
              <a:r>
                <a:rPr lang="en-US" sz="1800" dirty="0" err="1" smtClean="0"/>
                <a:t>muon’s</a:t>
              </a:r>
              <a:r>
                <a:rPr lang="en-US" sz="1800" dirty="0" smtClean="0"/>
                <a:t> magnetic moment to 140 parts per billion accuracy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Last experiment at Brookhaven indicated we don</a:t>
              </a:r>
              <a:r>
                <a:rPr lang="uk-UA" sz="1800" dirty="0" smtClean="0"/>
                <a:t>’</a:t>
              </a:r>
              <a:r>
                <a:rPr lang="en-US" sz="1800" dirty="0" smtClean="0"/>
                <a:t>t understand </a:t>
              </a:r>
              <a:r>
                <a:rPr lang="en-US" sz="1800" dirty="0" err="1" smtClean="0"/>
                <a:t>muons</a:t>
              </a:r>
              <a:endParaRPr lang="en-US" sz="1800" dirty="0" smtClean="0"/>
            </a:p>
            <a:p>
              <a:endParaRPr lang="en-US" sz="1800" dirty="0"/>
            </a:p>
            <a:p>
              <a:r>
                <a:rPr lang="en-US" sz="1800" dirty="0" err="1" smtClean="0"/>
                <a:t>Fermilab</a:t>
              </a:r>
              <a:r>
                <a:rPr lang="en-US" sz="1800" dirty="0" smtClean="0"/>
                <a:t> experiment will allow us to definitely prove we don’t understand </a:t>
              </a:r>
              <a:r>
                <a:rPr lang="en-US" sz="1800" dirty="0" err="1" smtClean="0"/>
                <a:t>muons</a:t>
              </a:r>
              <a:r>
                <a:rPr lang="en-US" sz="1800" dirty="0" smtClean="0"/>
                <a:t> </a:t>
              </a:r>
            </a:p>
            <a:p>
              <a:endParaRPr lang="en-US" sz="1800" dirty="0"/>
            </a:p>
            <a:p>
              <a:r>
                <a:rPr lang="en-US" sz="1800" dirty="0" smtClean="0"/>
                <a:t>(common core particle physics)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25951" y="2313229"/>
            <a:ext cx="4590127" cy="4398152"/>
            <a:chOff x="4525951" y="2499492"/>
            <a:chExt cx="4590127" cy="43981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5723" y="2636074"/>
              <a:ext cx="4189220" cy="130703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525951" y="2499492"/>
              <a:ext cx="15231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04040"/>
                  </a:solidFill>
                </a:rPr>
                <a:t>Mu2e</a:t>
              </a:r>
              <a:endParaRPr lang="en-US" dirty="0">
                <a:solidFill>
                  <a:srgbClr val="40404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7660" y="4035321"/>
              <a:ext cx="4488418" cy="28623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smtClean="0"/>
                <a:t>Fire 1 trillion protons per second at the experiment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Produce and stop 10 billion </a:t>
              </a:r>
              <a:r>
                <a:rPr lang="en-US" sz="1800" dirty="0" err="1" smtClean="0"/>
                <a:t>muons</a:t>
              </a:r>
              <a:r>
                <a:rPr lang="en-US" sz="1800" dirty="0" smtClean="0"/>
                <a:t> per second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Find the one out of a billion billion </a:t>
              </a:r>
              <a:r>
                <a:rPr lang="en-US" sz="1800" dirty="0" err="1" smtClean="0"/>
                <a:t>muons</a:t>
              </a:r>
              <a:r>
                <a:rPr lang="en-US" sz="1800" dirty="0" smtClean="0"/>
                <a:t> that spontaneously converts into an electron.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1 billion billion =  number of grains of sand on all the earth’s beaches </a:t>
              </a:r>
              <a:r>
                <a:rPr lang="en-US" sz="1800" i="1" dirty="0" smtClean="0"/>
                <a:t>(D. </a:t>
              </a:r>
              <a:r>
                <a:rPr lang="en-US" sz="1800" i="1" dirty="0" err="1" smtClean="0"/>
                <a:t>Glenzinski</a:t>
              </a:r>
              <a:r>
                <a:rPr lang="en-US" sz="1800" i="1" dirty="0" smtClean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89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uon_Campus-04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7" b="20327"/>
          <a:stretch/>
        </p:blipFill>
        <p:spPr>
          <a:xfrm>
            <a:off x="0" y="16412"/>
            <a:ext cx="9144000" cy="67833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3</a:t>
            </a:fld>
            <a:r>
              <a:rPr lang="en-US" smtClean="0"/>
              <a:t>/15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9399" y="169338"/>
            <a:ext cx="87968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 10 years, Fermilab will be a world center for </a:t>
            </a:r>
            <a:r>
              <a:rPr lang="en-US" b="1" dirty="0" err="1">
                <a:solidFill>
                  <a:srgbClr val="000000"/>
                </a:solidFill>
              </a:rPr>
              <a:t>muon</a:t>
            </a:r>
            <a:r>
              <a:rPr lang="en-US" b="1" dirty="0">
                <a:solidFill>
                  <a:srgbClr val="000000"/>
                </a:solidFill>
              </a:rPr>
              <a:t> experiments and on the verge of a major discovery.</a:t>
            </a:r>
          </a:p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70" y="1354680"/>
            <a:ext cx="4470298" cy="4154983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228600"/>
          </a:effectLst>
        </p:spPr>
        <p:txBody>
          <a:bodyPr wrap="square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b="1" u="sng" dirty="0">
                <a:solidFill>
                  <a:srgbClr val="FFFFFF"/>
                </a:solidFill>
              </a:rPr>
              <a:t>Lab Goals (5 years)</a:t>
            </a:r>
          </a:p>
          <a:p>
            <a:pPr>
              <a:buFont typeface="Arial" charset="0"/>
              <a:buAutoNum type="arabicParenR"/>
            </a:pPr>
            <a:r>
              <a:rPr lang="en-US" sz="2000" b="1" dirty="0">
                <a:solidFill>
                  <a:srgbClr val="FFFFFF"/>
                </a:solidFill>
              </a:rPr>
              <a:t>Provide high intensity and high quality beams for precision experiments</a:t>
            </a:r>
          </a:p>
          <a:p>
            <a:pPr>
              <a:buFont typeface="Arial" charset="0"/>
              <a:buAutoNum type="arabicParenR"/>
            </a:pPr>
            <a:r>
              <a:rPr lang="en-US" sz="2000" b="1" dirty="0">
                <a:solidFill>
                  <a:srgbClr val="FFFFFF"/>
                </a:solidFill>
              </a:rPr>
              <a:t>Perform the most precise measurement of </a:t>
            </a:r>
            <a:r>
              <a:rPr lang="en-US" sz="2000" b="1" dirty="0" err="1">
                <a:solidFill>
                  <a:srgbClr val="FFFFFF"/>
                </a:solidFill>
              </a:rPr>
              <a:t>muon</a:t>
            </a:r>
            <a:r>
              <a:rPr lang="en-US" sz="2000" b="1" dirty="0">
                <a:solidFill>
                  <a:srgbClr val="FFFFFF"/>
                </a:solidFill>
              </a:rPr>
              <a:t> g-2</a:t>
            </a:r>
          </a:p>
          <a:p>
            <a:pPr>
              <a:buFont typeface="Arial" charset="0"/>
              <a:buAutoNum type="arabicParenR"/>
            </a:pPr>
            <a:r>
              <a:rPr lang="en-US" sz="2000" b="1" dirty="0">
                <a:solidFill>
                  <a:srgbClr val="FFFFFF"/>
                </a:solidFill>
              </a:rPr>
              <a:t>Perform the highest sensitivity search for charged lepton flavor violation</a:t>
            </a:r>
          </a:p>
          <a:p>
            <a:pPr>
              <a:buFont typeface="Arial" charset="0"/>
              <a:buAutoNum type="arabicParenR"/>
            </a:pPr>
            <a:r>
              <a:rPr lang="en-US" sz="2000" b="1" dirty="0">
                <a:solidFill>
                  <a:srgbClr val="FFFFFF"/>
                </a:solidFill>
              </a:rPr>
              <a:t>Plan the next generation of precision experiments at Fermilab</a:t>
            </a:r>
          </a:p>
          <a:p>
            <a:pPr>
              <a:buFont typeface="Arial" charset="0"/>
              <a:buAutoNum type="arabicParenR"/>
            </a:pPr>
            <a:r>
              <a:rPr lang="en-US" sz="2000" b="1" dirty="0">
                <a:solidFill>
                  <a:srgbClr val="FFFFFF"/>
                </a:solidFill>
              </a:rPr>
              <a:t>Facilitate the growth of a strong and vibrant precision science user community</a:t>
            </a:r>
          </a:p>
          <a:p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9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</a:t>
            </a: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 </a:t>
            </a:r>
            <a:r>
              <a:rPr lang="en-US" dirty="0" smtClean="0"/>
              <a:t>Whitmore</a:t>
            </a:r>
            <a:r>
              <a:rPr lang="en-US" dirty="0"/>
              <a:t> </a:t>
            </a:r>
            <a:r>
              <a:rPr lang="en-US" dirty="0" smtClean="0"/>
              <a:t>| </a:t>
            </a:r>
            <a:r>
              <a:rPr lang="en-US" dirty="0" smtClean="0"/>
              <a:t>Precision Science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7062" y="1348424"/>
            <a:ext cx="85598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05050"/>
                </a:solidFill>
              </a:rPr>
              <a:t>FY17 objective OB-01720:  </a:t>
            </a:r>
            <a:r>
              <a:rPr lang="en-US" sz="2000" dirty="0" smtClean="0">
                <a:solidFill>
                  <a:srgbClr val="505050"/>
                </a:solidFill>
              </a:rPr>
              <a:t>Complete the </a:t>
            </a:r>
            <a:r>
              <a:rPr lang="en-US" sz="2000" dirty="0" err="1" smtClean="0">
                <a:solidFill>
                  <a:srgbClr val="505050"/>
                </a:solidFill>
              </a:rPr>
              <a:t>muon</a:t>
            </a:r>
            <a:r>
              <a:rPr lang="en-US" sz="2000" dirty="0" smtClean="0">
                <a:solidFill>
                  <a:srgbClr val="505050"/>
                </a:solidFill>
              </a:rPr>
              <a:t> campus AIPs and GPPs by </a:t>
            </a:r>
            <a:r>
              <a:rPr lang="en-US" sz="2000" dirty="0" smtClean="0">
                <a:solidFill>
                  <a:srgbClr val="505050"/>
                </a:solidFill>
              </a:rPr>
              <a:t>2017</a:t>
            </a:r>
          </a:p>
          <a:p>
            <a:r>
              <a:rPr lang="en-US" sz="2000" dirty="0">
                <a:solidFill>
                  <a:srgbClr val="505050"/>
                </a:solidFill>
              </a:rPr>
              <a:t>	</a:t>
            </a:r>
            <a:r>
              <a:rPr lang="en-US" sz="2000" dirty="0" smtClean="0">
                <a:solidFill>
                  <a:srgbClr val="505050"/>
                </a:solidFill>
              </a:rPr>
              <a:t>Needed to update finish date to FY18/2018</a:t>
            </a:r>
            <a:endParaRPr lang="en-US" sz="2000" dirty="0" smtClean="0">
              <a:solidFill>
                <a:srgbClr val="505050"/>
              </a:solidFill>
            </a:endParaRPr>
          </a:p>
          <a:p>
            <a:r>
              <a:rPr lang="en-US" sz="2000" b="1" dirty="0">
                <a:solidFill>
                  <a:srgbClr val="505050"/>
                </a:solidFill>
              </a:rPr>
              <a:t>FY17 objective OB-</a:t>
            </a:r>
            <a:r>
              <a:rPr lang="en-US" sz="2000" b="1" dirty="0" smtClean="0">
                <a:solidFill>
                  <a:srgbClr val="505050"/>
                </a:solidFill>
              </a:rPr>
              <a:t>01760:  </a:t>
            </a:r>
            <a:r>
              <a:rPr lang="en-US" sz="2000" dirty="0">
                <a:solidFill>
                  <a:srgbClr val="505050"/>
                </a:solidFill>
              </a:rPr>
              <a:t>Complete the </a:t>
            </a:r>
            <a:r>
              <a:rPr lang="en-US" sz="2000" dirty="0" err="1">
                <a:solidFill>
                  <a:srgbClr val="505050"/>
                </a:solidFill>
              </a:rPr>
              <a:t>muon</a:t>
            </a:r>
            <a:r>
              <a:rPr lang="en-US" sz="2000" dirty="0">
                <a:solidFill>
                  <a:srgbClr val="505050"/>
                </a:solidFill>
              </a:rPr>
              <a:t> </a:t>
            </a:r>
            <a:r>
              <a:rPr lang="en-US" sz="2000" dirty="0" smtClean="0">
                <a:solidFill>
                  <a:srgbClr val="505050"/>
                </a:solidFill>
              </a:rPr>
              <a:t>g-2 project by </a:t>
            </a:r>
            <a:r>
              <a:rPr lang="en-US" sz="2000" dirty="0" smtClean="0">
                <a:solidFill>
                  <a:srgbClr val="505050"/>
                </a:solidFill>
              </a:rPr>
              <a:t>2017</a:t>
            </a:r>
          </a:p>
          <a:p>
            <a:r>
              <a:rPr lang="en-US" sz="2000" dirty="0">
                <a:solidFill>
                  <a:srgbClr val="505050"/>
                </a:solidFill>
              </a:rPr>
              <a:t>	</a:t>
            </a:r>
            <a:r>
              <a:rPr lang="en-US" sz="2000" dirty="0" smtClean="0">
                <a:solidFill>
                  <a:srgbClr val="505050"/>
                </a:solidFill>
              </a:rPr>
              <a:t>Needed to update finish date to FY18</a:t>
            </a:r>
            <a:endParaRPr lang="en-US" sz="2000" dirty="0" smtClean="0">
              <a:solidFill>
                <a:srgbClr val="505050"/>
              </a:solidFill>
            </a:endParaRPr>
          </a:p>
          <a:p>
            <a:r>
              <a:rPr lang="en-US" sz="2000" b="1" dirty="0" smtClean="0">
                <a:solidFill>
                  <a:srgbClr val="505050"/>
                </a:solidFill>
              </a:rPr>
              <a:t>FY17 </a:t>
            </a:r>
            <a:r>
              <a:rPr lang="en-US" sz="2000" b="1" dirty="0">
                <a:solidFill>
                  <a:srgbClr val="505050"/>
                </a:solidFill>
              </a:rPr>
              <a:t>objective OB-</a:t>
            </a:r>
            <a:r>
              <a:rPr lang="en-US" sz="2000" b="1" dirty="0" smtClean="0">
                <a:solidFill>
                  <a:srgbClr val="505050"/>
                </a:solidFill>
              </a:rPr>
              <a:t>01730:  </a:t>
            </a:r>
            <a:r>
              <a:rPr lang="en-US" sz="2000" dirty="0" smtClean="0">
                <a:solidFill>
                  <a:srgbClr val="505050"/>
                </a:solidFill>
              </a:rPr>
              <a:t>Deliver first beam to </a:t>
            </a:r>
            <a:r>
              <a:rPr lang="en-US" sz="2000" dirty="0" err="1" smtClean="0">
                <a:solidFill>
                  <a:srgbClr val="505050"/>
                </a:solidFill>
              </a:rPr>
              <a:t>muon</a:t>
            </a:r>
            <a:r>
              <a:rPr lang="en-US" sz="2000" dirty="0" smtClean="0">
                <a:solidFill>
                  <a:srgbClr val="505050"/>
                </a:solidFill>
              </a:rPr>
              <a:t> </a:t>
            </a:r>
            <a:r>
              <a:rPr lang="en-US" sz="2000" dirty="0">
                <a:solidFill>
                  <a:srgbClr val="505050"/>
                </a:solidFill>
              </a:rPr>
              <a:t>g-</a:t>
            </a:r>
            <a:r>
              <a:rPr lang="en-US" sz="2000" dirty="0" smtClean="0">
                <a:solidFill>
                  <a:srgbClr val="505050"/>
                </a:solidFill>
              </a:rPr>
              <a:t>2 </a:t>
            </a:r>
            <a:r>
              <a:rPr lang="en-US" sz="2000" dirty="0">
                <a:solidFill>
                  <a:srgbClr val="505050"/>
                </a:solidFill>
              </a:rPr>
              <a:t>by 2017</a:t>
            </a:r>
          </a:p>
          <a:p>
            <a:pPr algn="ctr"/>
            <a:endParaRPr lang="en-US" sz="2000" b="1" dirty="0" smtClean="0">
              <a:solidFill>
                <a:srgbClr val="505050"/>
              </a:solidFill>
            </a:endParaRPr>
          </a:p>
          <a:p>
            <a:pPr algn="ctr"/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15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683689"/>
            <a:ext cx="8672513" cy="5059363"/>
          </a:xfrm>
        </p:spPr>
        <p:txBody>
          <a:bodyPr/>
          <a:lstStyle/>
          <a:p>
            <a:r>
              <a:rPr lang="en-US" dirty="0" smtClean="0"/>
              <a:t>FY17 Achievements</a:t>
            </a:r>
          </a:p>
          <a:p>
            <a:pPr lvl="1"/>
            <a:r>
              <a:rPr lang="en-US" dirty="0" smtClean="0"/>
              <a:t>OB-01730: Deliver first beam to </a:t>
            </a:r>
            <a:r>
              <a:rPr lang="en-US" dirty="0" err="1" smtClean="0"/>
              <a:t>muon</a:t>
            </a:r>
            <a:r>
              <a:rPr lang="en-US" dirty="0" smtClean="0"/>
              <a:t> g-2 by 2017</a:t>
            </a:r>
          </a:p>
          <a:p>
            <a:pPr lvl="2"/>
            <a:r>
              <a:rPr lang="en-US" dirty="0" smtClean="0"/>
              <a:t>Completed May </a:t>
            </a:r>
            <a:r>
              <a:rPr lang="en-US" dirty="0"/>
              <a:t>23, </a:t>
            </a:r>
            <a:r>
              <a:rPr lang="en-US" dirty="0" smtClean="0"/>
              <a:t>2017: </a:t>
            </a:r>
            <a:r>
              <a:rPr lang="en-US" dirty="0" err="1" smtClean="0"/>
              <a:t>Fermilab's</a:t>
            </a:r>
            <a:r>
              <a:rPr lang="en-US" dirty="0" smtClean="0"/>
              <a:t> </a:t>
            </a:r>
            <a:r>
              <a:rPr lang="en-US" dirty="0"/>
              <a:t>Proton Accelerator Complex delivered beams to the </a:t>
            </a:r>
            <a:r>
              <a:rPr lang="en-US" dirty="0" err="1"/>
              <a:t>Muon</a:t>
            </a:r>
            <a:r>
              <a:rPr lang="en-US" dirty="0"/>
              <a:t> g-2 experiment on schedule and within budget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This represented the culmination of many different </a:t>
            </a:r>
            <a:r>
              <a:rPr lang="en-US" dirty="0"/>
              <a:t>efforts as well as capabilities including planning, execution, shut-down work, magnet design/construction/</a:t>
            </a:r>
            <a:r>
              <a:rPr lang="en-US" dirty="0" err="1"/>
              <a:t>installatrion</a:t>
            </a:r>
            <a:r>
              <a:rPr lang="en-US" dirty="0"/>
              <a:t>, safety &amp; QA, facilities support, beam modeling / computing, and back-office skills. </a:t>
            </a:r>
            <a:endParaRPr lang="en-US" dirty="0" smtClean="0"/>
          </a:p>
          <a:p>
            <a:pPr lvl="1"/>
            <a:r>
              <a:rPr lang="en-US" dirty="0" smtClean="0"/>
              <a:t>No listed objective, but</a:t>
            </a:r>
            <a:r>
              <a:rPr lang="is-IS" dirty="0" smtClean="0"/>
              <a:t>….</a:t>
            </a:r>
          </a:p>
          <a:p>
            <a:pPr lvl="2"/>
            <a:r>
              <a:rPr lang="en-US" dirty="0" smtClean="0"/>
              <a:t>Lattice </a:t>
            </a:r>
            <a:r>
              <a:rPr lang="en-US" dirty="0" err="1" smtClean="0"/>
              <a:t>Muon</a:t>
            </a:r>
            <a:r>
              <a:rPr lang="en-US" dirty="0" smtClean="0"/>
              <a:t> g-2</a:t>
            </a:r>
          </a:p>
          <a:p>
            <a:pPr lvl="3"/>
            <a:r>
              <a:rPr lang="en-US" dirty="0"/>
              <a:t>Following a successful June 2017 workshop organized by Van de Water and Fermilab Distinguished Scholar El-</a:t>
            </a:r>
            <a:r>
              <a:rPr lang="en-US" dirty="0" err="1"/>
              <a:t>Khadra</a:t>
            </a:r>
            <a:r>
              <a:rPr lang="en-US" dirty="0"/>
              <a:t>, the leading experts on calculations of </a:t>
            </a:r>
            <a:r>
              <a:rPr lang="en-US" dirty="0" err="1"/>
              <a:t>muon</a:t>
            </a:r>
            <a:r>
              <a:rPr lang="en-US" dirty="0"/>
              <a:t> g-2 from around the world have formed two working groups, to improve on current calculations and increase confidence in the residual theory uncertainty estimates. </a:t>
            </a:r>
            <a:endParaRPr lang="en-US" dirty="0" smtClean="0"/>
          </a:p>
          <a:p>
            <a:pPr lvl="2"/>
            <a:r>
              <a:rPr lang="en-US" u="sng" dirty="0" smtClean="0">
                <a:solidFill>
                  <a:srgbClr val="FF0000"/>
                </a:solidFill>
              </a:rPr>
              <a:t>Need to add goals/objectives/activities for Theory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achievements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88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-2-17-0188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30" y="808409"/>
            <a:ext cx="4809067" cy="3210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Precision Science Activities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grpSp>
        <p:nvGrpSpPr>
          <p:cNvPr id="5" name="Group 4"/>
          <p:cNvGrpSpPr/>
          <p:nvPr/>
        </p:nvGrpSpPr>
        <p:grpSpPr>
          <a:xfrm>
            <a:off x="66774" y="1066074"/>
            <a:ext cx="4691492" cy="2879385"/>
            <a:chOff x="228600" y="1407410"/>
            <a:chExt cx="4775704" cy="3200400"/>
          </a:xfrm>
        </p:grpSpPr>
        <p:pic>
          <p:nvPicPr>
            <p:cNvPr id="6" name="Picture 5" descr="IMG_165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1407410"/>
              <a:ext cx="4267200" cy="32004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 flipH="1">
              <a:off x="2667000" y="1521403"/>
              <a:ext cx="2337304" cy="15266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0" name="Content Placeholder 5" descr="fsr-muon-g-2-20150123-Calorimeter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" r="-913"/>
          <a:stretch/>
        </p:blipFill>
        <p:spPr>
          <a:xfrm>
            <a:off x="6162511" y="4035393"/>
            <a:ext cx="2910838" cy="1998747"/>
          </a:xfrm>
        </p:spPr>
      </p:pic>
      <p:pic>
        <p:nvPicPr>
          <p:cNvPr id="13" name="Picture 12" descr="g-2-17-0188-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21" y="4012144"/>
            <a:ext cx="3029208" cy="2021997"/>
          </a:xfrm>
          <a:prstGeom prst="rect">
            <a:avLst/>
          </a:prstGeom>
        </p:spPr>
      </p:pic>
      <p:pic>
        <p:nvPicPr>
          <p:cNvPr id="15" name="Picture 14" descr="g-2-17-0188-0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" y="4018460"/>
            <a:ext cx="3150740" cy="2103119"/>
          </a:xfrm>
          <a:prstGeom prst="rect">
            <a:avLst/>
          </a:prstGeom>
        </p:spPr>
      </p:pic>
      <p:pic>
        <p:nvPicPr>
          <p:cNvPr id="9" name="Picture 8" descr="Modul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7" y="0"/>
            <a:ext cx="2590800" cy="1405697"/>
          </a:xfrm>
          <a:prstGeom prst="rect">
            <a:avLst/>
          </a:prstGeom>
          <a:ln w="38100" cmpd="sng">
            <a:noFill/>
          </a:ln>
          <a:scene3d>
            <a:camera prst="orthographicFront">
              <a:rot lat="0" lon="0" rev="21378000"/>
            </a:camera>
            <a:lightRig rig="threePt" dir="t"/>
          </a:scene3d>
        </p:spPr>
      </p:pic>
      <p:pic>
        <p:nvPicPr>
          <p:cNvPr id="17" name="Content Placeholder 5" descr="fsr-muon-g-2-20150123-Calorimete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" r="-913"/>
          <a:stretch/>
        </p:blipFill>
        <p:spPr>
          <a:xfrm>
            <a:off x="6170980" y="4046010"/>
            <a:ext cx="2939154" cy="20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502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>
                <a:latin typeface="Helvetica" panose="020B0604020202020204" pitchFamily="34" charset="0"/>
                <a:ea typeface="Geneva" pitchFamily="121" charset="-128"/>
              </a:rPr>
              <a:t>FY17 Achievements</a:t>
            </a:r>
            <a:endParaRPr lang="en-US" altLang="en-US" sz="28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22250" y="6504213"/>
            <a:ext cx="414338" cy="2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57"/>
          <a:stretch/>
        </p:blipFill>
        <p:spPr>
          <a:xfrm>
            <a:off x="3812923" y="1607699"/>
            <a:ext cx="5266267" cy="31558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9413" y="1163501"/>
            <a:ext cx="4649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“Wiggle plot” </a:t>
            </a:r>
            <a:r>
              <a:rPr lang="en-US" dirty="0" smtClean="0">
                <a:sym typeface="Wingdings"/>
              </a:rPr>
              <a:t> Muons in the ring</a:t>
            </a:r>
            <a:endParaRPr lang="en-US" dirty="0"/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599" y="978779"/>
            <a:ext cx="4020813" cy="52485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r>
              <a:rPr lang="en-US" dirty="0" smtClean="0"/>
              <a:t>5 week run in June with muons stored for first time </a:t>
            </a:r>
          </a:p>
          <a:p>
            <a:pPr eaLnBrk="1" hangingPunct="1"/>
            <a:r>
              <a:rPr lang="en-US" dirty="0" smtClean="0"/>
              <a:t>Working on improvements based on engineering run results</a:t>
            </a:r>
          </a:p>
          <a:p>
            <a:pPr eaLnBrk="1" hangingPunct="1"/>
            <a:r>
              <a:rPr lang="en-US" dirty="0" smtClean="0"/>
              <a:t>Finish commissioning by end of Jan to start physics run in Feb</a:t>
            </a:r>
          </a:p>
          <a:p>
            <a:pPr eaLnBrk="1" hangingPunct="1"/>
            <a:r>
              <a:rPr lang="en-US" dirty="0" smtClean="0"/>
              <a:t>New PPD leadership roles in scientific collaboration</a:t>
            </a:r>
          </a:p>
          <a:p>
            <a:pPr marL="457200" lvl="1" indent="0">
              <a:buNone/>
            </a:pPr>
            <a:r>
              <a:rPr lang="en-US" sz="1900" dirty="0" smtClean="0"/>
              <a:t>Casey </a:t>
            </a:r>
            <a:r>
              <a:rPr lang="mr-IN" sz="1900" dirty="0" smtClean="0"/>
              <a:t>–</a:t>
            </a:r>
            <a:r>
              <a:rPr lang="en-US" sz="1900" dirty="0" smtClean="0"/>
              <a:t> Offline Coordinator</a:t>
            </a:r>
          </a:p>
          <a:p>
            <a:pPr marL="457200" lvl="1" indent="0">
              <a:buNone/>
            </a:pPr>
            <a:r>
              <a:rPr lang="en-US" sz="1900" dirty="0" err="1"/>
              <a:t>K</a:t>
            </a:r>
            <a:r>
              <a:rPr lang="en-US" sz="1900" dirty="0" err="1" smtClean="0"/>
              <a:t>iburg</a:t>
            </a:r>
            <a:r>
              <a:rPr lang="en-US" sz="1900" dirty="0" smtClean="0"/>
              <a:t> </a:t>
            </a:r>
            <a:r>
              <a:rPr lang="mr-IN" sz="1900" dirty="0" smtClean="0"/>
              <a:t>–</a:t>
            </a:r>
            <a:r>
              <a:rPr lang="en-US" sz="1900" dirty="0" smtClean="0"/>
              <a:t> Run Coordinator</a:t>
            </a:r>
          </a:p>
          <a:p>
            <a:pPr marL="457200" lvl="1" indent="0">
              <a:buNone/>
            </a:pPr>
            <a:r>
              <a:rPr lang="en-US" sz="1900" dirty="0" smtClean="0"/>
              <a:t>Nguyen </a:t>
            </a:r>
            <a:r>
              <a:rPr lang="mr-IN" sz="1900" dirty="0" smtClean="0"/>
              <a:t>–</a:t>
            </a:r>
            <a:r>
              <a:rPr lang="en-US" sz="1900" dirty="0" smtClean="0"/>
              <a:t> Ring Ops Manager</a:t>
            </a:r>
          </a:p>
          <a:p>
            <a:pPr marL="457200" lvl="1" indent="0">
              <a:buNone/>
            </a:pPr>
            <a:r>
              <a:rPr lang="en-US" sz="1900" dirty="0" smtClean="0"/>
              <a:t>Polly </a:t>
            </a:r>
            <a:r>
              <a:rPr lang="mr-IN" sz="1900" dirty="0" smtClean="0"/>
              <a:t>–</a:t>
            </a:r>
            <a:r>
              <a:rPr lang="en-US" sz="1900" dirty="0" smtClean="0"/>
              <a:t> Co-spokesperson</a:t>
            </a:r>
          </a:p>
          <a:p>
            <a:pPr marL="457200" lvl="1" indent="0">
              <a:buNone/>
            </a:pPr>
            <a:r>
              <a:rPr lang="en-US" sz="1900" dirty="0"/>
              <a:t>	</a:t>
            </a:r>
            <a:endParaRPr lang="en-US" sz="19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366928" y="1073"/>
            <a:ext cx="2787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P. McBride PPD All Hands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2105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683689"/>
            <a:ext cx="8672513" cy="5059363"/>
          </a:xfrm>
        </p:spPr>
        <p:txBody>
          <a:bodyPr/>
          <a:lstStyle/>
          <a:p>
            <a:r>
              <a:rPr lang="en-US" dirty="0" smtClean="0"/>
              <a:t>FY17 Achievements</a:t>
            </a:r>
          </a:p>
          <a:p>
            <a:pPr lvl="1"/>
            <a:r>
              <a:rPr lang="en-US" dirty="0" smtClean="0"/>
              <a:t>Mu2e celebrates completion of new experimental hall</a:t>
            </a:r>
          </a:p>
          <a:p>
            <a:pPr lvl="2"/>
            <a:r>
              <a:rPr lang="en-US" dirty="0"/>
              <a:t>The Mu2e experimental hall is not your normal building. It has nooks, crannies, </a:t>
            </a:r>
            <a:r>
              <a:rPr lang="en-US" dirty="0" err="1"/>
              <a:t>feedthroughs</a:t>
            </a:r>
            <a:r>
              <a:rPr lang="en-US" dirty="0"/>
              <a:t> and labyrinths to accommodate the S-shaped apparatus and the multiple systems required for safe and efficient operations. 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Achievements (cont.)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3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Building Acceptance, April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892425" y="6503988"/>
            <a:ext cx="6251575" cy="2428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J. Whitmore | Precision Science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894693-17F0-4824-960D-DC84F3E59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61452" y="2300778"/>
            <a:ext cx="4372129" cy="24593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7AF6E6A-8DC7-4A80-8A5E-E6F257BA5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664" y="1344375"/>
            <a:ext cx="2441996" cy="43413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53E9345-AAD2-48BC-B725-AA195E662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1344375"/>
            <a:ext cx="3451934" cy="43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84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7150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rtlCol="0">
        <a:noAutofit/>
      </a:bodyPr>
      <a:lstStyle>
        <a:defPPr>
          <a:spcBef>
            <a:spcPts val="600"/>
          </a:spcBef>
          <a:defRPr sz="2000" dirty="0" smtClean="0">
            <a:cs typeface="Helvetica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FNAL_TemplateMac_060514-mod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Fermilab.potx</Template>
  <TotalTime>44400</TotalTime>
  <Words>1186</Words>
  <Application>Microsoft Macintosh PowerPoint</Application>
  <PresentationFormat>On-screen Show (4:3)</PresentationFormat>
  <Paragraphs>175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Fermilab</vt:lpstr>
      <vt:lpstr>blank</vt:lpstr>
      <vt:lpstr>FNAL_TemplateMac_060514-mod</vt:lpstr>
      <vt:lpstr>PowerPoint Presentation</vt:lpstr>
      <vt:lpstr>Precision Science</vt:lpstr>
      <vt:lpstr>PowerPoint Presentation</vt:lpstr>
      <vt:lpstr>FY17 objectives</vt:lpstr>
      <vt:lpstr>FY17 achievements</vt:lpstr>
      <vt:lpstr>FY17 Precision Science Activities</vt:lpstr>
      <vt:lpstr>FY17 Achievements</vt:lpstr>
      <vt:lpstr>FY17 Achievements (cont.)</vt:lpstr>
      <vt:lpstr>Mu2e Building Acceptance, April 2017</vt:lpstr>
      <vt:lpstr>FY17 Precision Science Activities</vt:lpstr>
      <vt:lpstr>PowerPoint Presentation</vt:lpstr>
      <vt:lpstr>Progress towards FY18 objectives (from FY17)</vt:lpstr>
      <vt:lpstr>Progress towards FY18 objectives</vt:lpstr>
      <vt:lpstr>Ramping up to first physics in 2018!</vt:lpstr>
      <vt:lpstr>How did we do on FY17 objectives?</vt:lpstr>
      <vt:lpstr>FY18+ Objectives for g-2 and Mu2e</vt:lpstr>
      <vt:lpstr>FY18 Objective: Propose Mu2e II Upgrades</vt:lpstr>
      <vt:lpstr>FY18+ Objectives</vt:lpstr>
    </vt:vector>
  </TitlesOfParts>
  <Manager/>
  <Company>Sandbox Studio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Sandbox Studio</dc:creator>
  <cp:keywords/>
  <dc:description/>
  <cp:lastModifiedBy>Julie</cp:lastModifiedBy>
  <cp:revision>742</cp:revision>
  <cp:lastPrinted>2017-08-22T21:42:04Z</cp:lastPrinted>
  <dcterms:created xsi:type="dcterms:W3CDTF">2016-09-14T02:01:48Z</dcterms:created>
  <dcterms:modified xsi:type="dcterms:W3CDTF">2017-10-27T16:43:28Z</dcterms:modified>
  <cp:category/>
</cp:coreProperties>
</file>