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</p:sldMasterIdLst>
  <p:notesMasterIdLst>
    <p:notesMasterId r:id="rId19"/>
  </p:notesMasterIdLst>
  <p:handoutMasterIdLst>
    <p:handoutMasterId r:id="rId20"/>
  </p:handoutMasterIdLst>
  <p:sldIdLst>
    <p:sldId id="294" r:id="rId6"/>
    <p:sldId id="357" r:id="rId7"/>
    <p:sldId id="377" r:id="rId8"/>
    <p:sldId id="370" r:id="rId9"/>
    <p:sldId id="389" r:id="rId10"/>
    <p:sldId id="378" r:id="rId11"/>
    <p:sldId id="369" r:id="rId12"/>
    <p:sldId id="353" r:id="rId13"/>
    <p:sldId id="395" r:id="rId14"/>
    <p:sldId id="354" r:id="rId15"/>
    <p:sldId id="396" r:id="rId16"/>
    <p:sldId id="393" r:id="rId17"/>
    <p:sldId id="392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9C1D0"/>
    <a:srgbClr val="FFFCD4"/>
    <a:srgbClr val="FF14E1"/>
    <a:srgbClr val="0000FE"/>
    <a:srgbClr val="9BAAC1"/>
    <a:srgbClr val="B0C3DC"/>
    <a:srgbClr val="9E1624"/>
    <a:srgbClr val="FFE6F4"/>
    <a:srgbClr val="FFDAEE"/>
    <a:srgbClr val="FBD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39" autoAdjust="0"/>
    <p:restoredTop sz="90323" autoAdjust="0"/>
  </p:normalViewPr>
  <p:slideViewPr>
    <p:cSldViewPr snapToGrid="0" snapToObjects="1" showGuides="1">
      <p:cViewPr>
        <p:scale>
          <a:sx n="100" d="100"/>
          <a:sy n="100" d="100"/>
        </p:scale>
        <p:origin x="1568" y="30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3" d="100"/>
        <a:sy n="133" d="100"/>
      </p:scale>
      <p:origin x="0" y="0"/>
    </p:cViewPr>
  </p:sorterViewPr>
  <p:notesViewPr>
    <p:cSldViewPr snapToGrid="0" snapToObjects="1" showGuides="1">
      <p:cViewPr varScale="1">
        <p:scale>
          <a:sx n="124" d="100"/>
          <a:sy n="124" d="100"/>
        </p:scale>
        <p:origin x="224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10/26/17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10/26/17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982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07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96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25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10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756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 risk registers, operations risk registers, research?  </a:t>
            </a:r>
            <a:r>
              <a:rPr lang="en-US" dirty="0" smtClean="0">
                <a:sym typeface="Wingdings"/>
              </a:rPr>
              <a:t> Lab activity risk registers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1FB0-047F-484E-9E8C-9233C9F80E2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11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504213"/>
            <a:ext cx="1172009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10/27/2017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9017" y="6504213"/>
            <a:ext cx="579370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Erik Gottschalk | Precision Science - Annual Checkup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1179524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10/27/2017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9016" y="6504213"/>
            <a:ext cx="5793703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Erik Gottschalk | Precision Science - Annual Checkup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1179524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smtClean="0"/>
              <a:t>10/27/2017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07534" y="6504213"/>
            <a:ext cx="5778673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Erik Gottschalk | Precision Science - Annual Checkup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1164494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10/27/2017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7534" y="6504213"/>
            <a:ext cx="576851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Erik Gottschalk | Precision Science - Annual Checkup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6" y="6504213"/>
            <a:ext cx="1172009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10/27/2017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91502" y="6504213"/>
            <a:ext cx="5799499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Erik Gottschalk | Precision Science - Annual Checkup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6" y="6504213"/>
            <a:ext cx="1179525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10/27/2017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14047" y="6504213"/>
            <a:ext cx="5743743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Erik Gottschalk | Precision Science - Annual Checkup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0535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60783"/>
            <a:ext cx="8672513" cy="5267739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8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600"/>
              </a:spcBef>
              <a:defRPr sz="2000">
                <a:solidFill>
                  <a:srgbClr val="63666A"/>
                </a:solidFill>
              </a:defRPr>
            </a:lvl2pPr>
            <a:lvl3pPr>
              <a:defRPr sz="1800">
                <a:solidFill>
                  <a:srgbClr val="63666A"/>
                </a:solidFill>
              </a:defRPr>
            </a:lvl3pPr>
            <a:lvl4pPr>
              <a:defRPr sz="1600">
                <a:solidFill>
                  <a:srgbClr val="63666A"/>
                </a:solidFill>
              </a:defRPr>
            </a:lvl4pPr>
            <a:lvl5pPr marL="2057400" indent="-228600">
              <a:buFont typeface="Arial"/>
              <a:buChar char="•"/>
              <a:defRPr sz="1600">
                <a:solidFill>
                  <a:srgbClr val="63666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50" y="6515100"/>
            <a:ext cx="1639888" cy="241300"/>
          </a:xfrm>
        </p:spPr>
        <p:txBody>
          <a:bodyPr/>
          <a:lstStyle>
            <a:lvl1pPr>
              <a:defRPr sz="10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10/27/2017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4881563" cy="241300"/>
          </a:xfrm>
        </p:spPr>
        <p:txBody>
          <a:bodyPr/>
          <a:lstStyle>
            <a:lvl1pPr>
              <a:defRPr sz="10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Erik Gottschalk | Precision Science - Annual Checkup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fld id="{E8B42050-BDCD-6A43-82C0-B8162168DC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7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504213"/>
            <a:ext cx="11795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10/27/2017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8918" y="6504213"/>
            <a:ext cx="5772083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Erik Gottschalk | Precision Science - Annual Checkup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Relationship Id="rId3" Type="http://schemas.openxmlformats.org/officeDocument/2006/relationships/hyperlink" Target="https://go.usa.gov/xR7z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o.usa.gov/xkvXB" TargetMode="External"/><Relationship Id="rId4" Type="http://schemas.openxmlformats.org/officeDocument/2006/relationships/hyperlink" Target="https://go.usa.gov/xngsU" TargetMode="External"/><Relationship Id="rId5" Type="http://schemas.openxmlformats.org/officeDocument/2006/relationships/hyperlink" Target="mailto:ecrowley@fnal.gov)" TargetMode="External"/><Relationship Id="rId6" Type="http://schemas.openxmlformats.org/officeDocument/2006/relationships/hyperlink" Target="mailto:erik@fnal.gov)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go.usa.gov/xR7zw" TargetMode="Externa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go.usa.gov/xR7zw" TargetMode="Externa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590397"/>
            <a:ext cx="8499231" cy="1198522"/>
          </a:xfrm>
        </p:spPr>
        <p:txBody>
          <a:bodyPr/>
          <a:lstStyle/>
          <a:p>
            <a:r>
              <a:rPr lang="en-US" b="1" dirty="0" smtClean="0"/>
              <a:t>Erik Gottschalk</a:t>
            </a:r>
            <a:endParaRPr lang="en-US" dirty="0" smtClean="0"/>
          </a:p>
          <a:p>
            <a:pPr>
              <a:spcBef>
                <a:spcPts val="2400"/>
              </a:spcBef>
            </a:pPr>
            <a:r>
              <a:rPr lang="is-IS" dirty="0" smtClean="0"/>
              <a:t>October 27,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356759"/>
          </a:xfrm>
        </p:spPr>
        <p:txBody>
          <a:bodyPr>
            <a:noAutofit/>
          </a:bodyPr>
          <a:lstStyle/>
          <a:p>
            <a:r>
              <a:rPr lang="en-US" sz="2800" dirty="0" smtClean="0"/>
              <a:t>Precision Science </a:t>
            </a:r>
            <a:r>
              <a:rPr lang="mr-IN" sz="2800" dirty="0" smtClean="0"/>
              <a:t>–</a:t>
            </a:r>
            <a:r>
              <a:rPr lang="en-US" sz="2800" dirty="0" smtClean="0"/>
              <a:t> Annual Checkup</a:t>
            </a:r>
          </a:p>
          <a:p>
            <a:r>
              <a:rPr lang="en-US" sz="2800" dirty="0" smtClean="0"/>
              <a:t>“The Year of the Muon”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" t="31824" r="13890" b="10509"/>
          <a:stretch/>
        </p:blipFill>
        <p:spPr>
          <a:xfrm>
            <a:off x="25347" y="1005664"/>
            <a:ext cx="9119415" cy="4709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</a:t>
            </a:r>
            <a:r>
              <a:rPr lang="en-US" dirty="0" smtClean="0"/>
              <a:t>Mu2e Project </a:t>
            </a:r>
            <a:r>
              <a:rPr lang="en-US" dirty="0" smtClean="0"/>
              <a:t>Risks </a:t>
            </a:r>
            <a:r>
              <a:rPr lang="en-US" dirty="0" smtClean="0"/>
              <a:t>for FY18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Erik Gottschalk | Precision Science - Annual Checkup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42050-BDCD-6A43-82C0-B8162168DCF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418712" y="-6955"/>
            <a:ext cx="2725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Helvetica"/>
                <a:cs typeface="Helvetica"/>
                <a:hlinkClick r:id="rId3"/>
              </a:rPr>
              <a:t>https://go.usa.gov/</a:t>
            </a:r>
            <a:r>
              <a:rPr lang="en-US" sz="1800" dirty="0" smtClean="0">
                <a:latin typeface="Helvetica"/>
                <a:cs typeface="Helvetica"/>
                <a:hlinkClick r:id="rId3"/>
              </a:rPr>
              <a:t>xR7zd</a:t>
            </a:r>
            <a:endParaRPr lang="en-US" sz="180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4387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Annual checkup for precision science, based on information in the lab’s strategic planning database.</a:t>
            </a:r>
          </a:p>
          <a:p>
            <a:r>
              <a:rPr lang="en-US" dirty="0" smtClean="0"/>
              <a:t>Strategy for precision </a:t>
            </a:r>
            <a:r>
              <a:rPr lang="en-US" dirty="0" smtClean="0"/>
              <a:t>science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looks good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FY18 </a:t>
            </a:r>
            <a:r>
              <a:rPr lang="en-US" dirty="0" smtClean="0"/>
              <a:t>Activities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2 research activities need objectives, or need to be restructured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FY18 PEMP Notable </a:t>
            </a:r>
            <a:r>
              <a:rPr lang="en-US" dirty="0" smtClean="0"/>
              <a:t>Outcomes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one notable outcome for Muon g-2 needs to be addressed by the end of FY2018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Achievements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opportunity to do more to highlight </a:t>
            </a:r>
            <a:r>
              <a:rPr lang="en-US" smtClean="0">
                <a:solidFill>
                  <a:srgbClr val="00B050"/>
                </a:solidFill>
              </a:rPr>
              <a:t>Precision Science at the lab and for DOE</a:t>
            </a:r>
            <a:endParaRPr lang="en-US" dirty="0" smtClean="0"/>
          </a:p>
          <a:p>
            <a:r>
              <a:rPr lang="en-US" dirty="0" smtClean="0"/>
              <a:t>FY18 </a:t>
            </a:r>
            <a:r>
              <a:rPr lang="en-US" dirty="0" smtClean="0"/>
              <a:t>Risks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pay attention to operations and project risks, and keep risk registers up to date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Erik Gottschalk | Precision Science - Annual Checkup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42050-BDCD-6A43-82C0-B8162168DCF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47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Erik Gottschalk | Precision Science - Annual Checkup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42050-BDCD-6A43-82C0-B8162168DCF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84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Elbow Connector 73"/>
          <p:cNvCxnSpPr>
            <a:stCxn id="112" idx="2"/>
          </p:cNvCxnSpPr>
          <p:nvPr/>
        </p:nvCxnSpPr>
        <p:spPr>
          <a:xfrm flipH="1">
            <a:off x="7262043" y="2140994"/>
            <a:ext cx="618886" cy="1226013"/>
          </a:xfrm>
          <a:prstGeom prst="straightConnector1">
            <a:avLst/>
          </a:prstGeom>
          <a:noFill/>
          <a:ln w="19050" cap="flat" cmpd="sng" algn="ctr">
            <a:solidFill>
              <a:srgbClr val="008000"/>
            </a:solidFill>
            <a:prstDash val="solid"/>
            <a:headEnd type="none"/>
            <a:tailEnd type="none" w="lg" len="lg"/>
          </a:ln>
          <a:effectLst/>
        </p:spPr>
      </p:cxnSp>
      <p:sp>
        <p:nvSpPr>
          <p:cNvPr id="63" name="Rectangle 62"/>
          <p:cNvSpPr/>
          <p:nvPr/>
        </p:nvSpPr>
        <p:spPr>
          <a:xfrm>
            <a:off x="6759360" y="3359070"/>
            <a:ext cx="595312" cy="477837"/>
          </a:xfrm>
          <a:prstGeom prst="rect">
            <a:avLst/>
          </a:prstGeom>
          <a:solidFill>
            <a:srgbClr val="006B00"/>
          </a:solidFill>
          <a:ln w="6350" cap="flat" cmpd="sng" algn="ctr">
            <a:solidFill>
              <a:srgbClr val="FFFFFF"/>
            </a:solidFill>
            <a:prstDash val="solid"/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PEMP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Goal 1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588035" y="3359070"/>
            <a:ext cx="593725" cy="477837"/>
          </a:xfrm>
          <a:prstGeom prst="rect">
            <a:avLst/>
          </a:prstGeom>
          <a:solidFill>
            <a:srgbClr val="006B00"/>
          </a:solidFill>
          <a:ln w="6350" cap="flat" cmpd="sng" algn="ctr">
            <a:solidFill>
              <a:srgbClr val="FFFFFF"/>
            </a:solidFill>
            <a:prstDash val="solid"/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PEMP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Goal 2</a:t>
            </a:r>
          </a:p>
        </p:txBody>
      </p:sp>
      <p:sp>
        <p:nvSpPr>
          <p:cNvPr id="65" name="Rectangle 64"/>
          <p:cNvSpPr/>
          <p:nvPr/>
        </p:nvSpPr>
        <p:spPr>
          <a:xfrm>
            <a:off x="7594385" y="4462382"/>
            <a:ext cx="595312" cy="479425"/>
          </a:xfrm>
          <a:prstGeom prst="rect">
            <a:avLst/>
          </a:prstGeom>
          <a:solidFill>
            <a:srgbClr val="00AA00"/>
          </a:solidFill>
          <a:ln w="6350" cap="flat" cmpd="sng" algn="ctr">
            <a:solidFill>
              <a:srgbClr val="FFFFFF"/>
            </a:solidFill>
            <a:prstDash val="solid"/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PEMP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Objective 2.2</a:t>
            </a:r>
          </a:p>
        </p:txBody>
      </p:sp>
      <p:sp>
        <p:nvSpPr>
          <p:cNvPr id="66" name="Rectangle 65"/>
          <p:cNvSpPr/>
          <p:nvPr/>
        </p:nvSpPr>
        <p:spPr>
          <a:xfrm>
            <a:off x="8323047" y="4462382"/>
            <a:ext cx="593725" cy="479425"/>
          </a:xfrm>
          <a:prstGeom prst="rect">
            <a:avLst/>
          </a:prstGeom>
          <a:solidFill>
            <a:srgbClr val="00AA00"/>
          </a:solidFill>
          <a:ln w="6350" cap="flat" cmpd="sng" algn="ctr">
            <a:solidFill>
              <a:srgbClr val="FFFFFF"/>
            </a:solidFill>
            <a:prstDash val="solid"/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Notable Outcome </a:t>
            </a:r>
            <a:r>
              <a:rPr kumimoji="0" lang="en-US" sz="10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2.2.1…</a:t>
            </a:r>
            <a:endParaRPr kumimoji="0" lang="en-US" sz="10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67" name="Elbow Connector 72"/>
          <p:cNvCxnSpPr>
            <a:stCxn id="112" idx="2"/>
            <a:endCxn id="64" idx="0"/>
          </p:cNvCxnSpPr>
          <p:nvPr/>
        </p:nvCxnSpPr>
        <p:spPr>
          <a:xfrm>
            <a:off x="7880929" y="2140994"/>
            <a:ext cx="3969" cy="1218076"/>
          </a:xfrm>
          <a:prstGeom prst="straightConnector1">
            <a:avLst/>
          </a:prstGeom>
          <a:noFill/>
          <a:ln w="19050" cap="flat" cmpd="sng" algn="ctr">
            <a:solidFill>
              <a:srgbClr val="008000"/>
            </a:solidFill>
            <a:prstDash val="solid"/>
            <a:headEnd type="none"/>
            <a:tailEnd type="none" w="lg" len="lg"/>
          </a:ln>
          <a:effectLst/>
        </p:spPr>
      </p:cxnSp>
      <p:cxnSp>
        <p:nvCxnSpPr>
          <p:cNvPr id="68" name="Elbow Connector 75"/>
          <p:cNvCxnSpPr>
            <a:stCxn id="64" idx="2"/>
            <a:endCxn id="65" idx="0"/>
          </p:cNvCxnSpPr>
          <p:nvPr/>
        </p:nvCxnSpPr>
        <p:spPr>
          <a:xfrm>
            <a:off x="7884898" y="3836907"/>
            <a:ext cx="7143" cy="625475"/>
          </a:xfrm>
          <a:prstGeom prst="straightConnector1">
            <a:avLst/>
          </a:prstGeom>
          <a:noFill/>
          <a:ln w="19050" cap="flat" cmpd="sng" algn="ctr">
            <a:solidFill>
              <a:srgbClr val="008000"/>
            </a:solidFill>
            <a:prstDash val="solid"/>
            <a:headEnd type="none"/>
            <a:tailEnd type="none" w="lg" len="lg"/>
          </a:ln>
          <a:effectLst/>
        </p:spPr>
      </p:cxnSp>
      <p:cxnSp>
        <p:nvCxnSpPr>
          <p:cNvPr id="69" name="Elbow Connector 76"/>
          <p:cNvCxnSpPr>
            <a:stCxn id="64" idx="2"/>
            <a:endCxn id="66" idx="0"/>
          </p:cNvCxnSpPr>
          <p:nvPr/>
        </p:nvCxnSpPr>
        <p:spPr>
          <a:xfrm>
            <a:off x="7884898" y="3836907"/>
            <a:ext cx="735012" cy="625475"/>
          </a:xfrm>
          <a:prstGeom prst="straightConnector1">
            <a:avLst/>
          </a:prstGeom>
          <a:noFill/>
          <a:ln w="19050" cap="flat" cmpd="sng" algn="ctr">
            <a:solidFill>
              <a:srgbClr val="008000"/>
            </a:solidFill>
            <a:prstDash val="solid"/>
            <a:headEnd type="none"/>
            <a:tailEnd type="none" w="lg" len="lg"/>
          </a:ln>
          <a:effectLst/>
        </p:spPr>
      </p:cxnSp>
      <p:sp>
        <p:nvSpPr>
          <p:cNvPr id="70" name="Rectangle 69"/>
          <p:cNvSpPr/>
          <p:nvPr/>
        </p:nvSpPr>
        <p:spPr>
          <a:xfrm>
            <a:off x="8416710" y="3359070"/>
            <a:ext cx="593725" cy="477837"/>
          </a:xfrm>
          <a:prstGeom prst="rect">
            <a:avLst/>
          </a:prstGeom>
          <a:solidFill>
            <a:srgbClr val="006B00"/>
          </a:solidFill>
          <a:ln w="6350" cap="flat" cmpd="sng" algn="ctr">
            <a:solidFill>
              <a:srgbClr val="FFFFFF"/>
            </a:solidFill>
            <a:prstDash val="solid"/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PEMP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Goal 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3…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71" name="Elbow Connector 106"/>
          <p:cNvCxnSpPr>
            <a:stCxn id="112" idx="2"/>
          </p:cNvCxnSpPr>
          <p:nvPr/>
        </p:nvCxnSpPr>
        <p:spPr>
          <a:xfrm>
            <a:off x="7880929" y="2140994"/>
            <a:ext cx="676299" cy="1218076"/>
          </a:xfrm>
          <a:prstGeom prst="straightConnector1">
            <a:avLst/>
          </a:prstGeom>
          <a:noFill/>
          <a:ln w="19050" cap="flat" cmpd="sng" algn="ctr">
            <a:solidFill>
              <a:srgbClr val="008000"/>
            </a:solidFill>
            <a:prstDash val="solid"/>
            <a:headEnd type="none"/>
            <a:tailEnd type="none" w="lg" len="lg"/>
          </a:ln>
          <a:effectLst/>
        </p:spPr>
      </p:cxnSp>
      <p:sp>
        <p:nvSpPr>
          <p:cNvPr id="72" name="Rectangle 71"/>
          <p:cNvSpPr/>
          <p:nvPr/>
        </p:nvSpPr>
        <p:spPr>
          <a:xfrm>
            <a:off x="6867310" y="4462382"/>
            <a:ext cx="593725" cy="479425"/>
          </a:xfrm>
          <a:prstGeom prst="rect">
            <a:avLst/>
          </a:prstGeom>
          <a:solidFill>
            <a:srgbClr val="00AA00"/>
          </a:solidFill>
          <a:ln w="6350" cap="flat" cmpd="sng" algn="ctr">
            <a:solidFill>
              <a:srgbClr val="FFFFFF"/>
            </a:solidFill>
            <a:prstDash val="solid"/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PEMP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Objective 2.1</a:t>
            </a:r>
          </a:p>
        </p:txBody>
      </p:sp>
      <p:cxnSp>
        <p:nvCxnSpPr>
          <p:cNvPr id="73" name="Elbow Connector 170"/>
          <p:cNvCxnSpPr>
            <a:stCxn id="64" idx="2"/>
          </p:cNvCxnSpPr>
          <p:nvPr/>
        </p:nvCxnSpPr>
        <p:spPr>
          <a:xfrm flipH="1">
            <a:off x="7164173" y="3836907"/>
            <a:ext cx="720725" cy="625475"/>
          </a:xfrm>
          <a:prstGeom prst="straightConnector1">
            <a:avLst/>
          </a:prstGeom>
          <a:noFill/>
          <a:ln w="19050" cap="flat" cmpd="sng" algn="ctr">
            <a:solidFill>
              <a:srgbClr val="008000"/>
            </a:solidFill>
            <a:prstDash val="solid"/>
            <a:headEnd type="none"/>
            <a:tailEnd type="none" w="lg" len="lg"/>
          </a:ln>
          <a:effectLst/>
        </p:spPr>
      </p:cxnSp>
      <p:sp>
        <p:nvSpPr>
          <p:cNvPr id="74" name="Rectangle 336"/>
          <p:cNvSpPr>
            <a:spLocks noChangeArrowheads="1"/>
          </p:cNvSpPr>
          <p:nvPr/>
        </p:nvSpPr>
        <p:spPr bwMode="auto">
          <a:xfrm>
            <a:off x="510392" y="3367007"/>
            <a:ext cx="1500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AF272F"/>
                </a:solidFill>
                <a:cs typeface="Calibri" charset="0"/>
              </a:rPr>
              <a:t>Lab Goals (30)</a:t>
            </a:r>
            <a:endParaRPr lang="en-US" sz="1200" b="1" dirty="0">
              <a:solidFill>
                <a:srgbClr val="AF272F"/>
              </a:solidFill>
              <a:cs typeface="Calibri" charset="0"/>
            </a:endParaRPr>
          </a:p>
          <a:p>
            <a:pPr algn="ctr"/>
            <a:r>
              <a:rPr lang="en-US" sz="1000" dirty="0">
                <a:solidFill>
                  <a:srgbClr val="202020"/>
                </a:solidFill>
                <a:cs typeface="Calibri" charset="0"/>
              </a:rPr>
              <a:t>Long-term </a:t>
            </a:r>
            <a:r>
              <a:rPr lang="en-US" sz="1000" dirty="0" smtClean="0">
                <a:solidFill>
                  <a:srgbClr val="202020"/>
                </a:solidFill>
                <a:cs typeface="Calibri" charset="0"/>
              </a:rPr>
              <a:t>aspirations</a:t>
            </a:r>
            <a:endParaRPr lang="en-US" sz="1000" dirty="0">
              <a:solidFill>
                <a:srgbClr val="202020"/>
              </a:solidFill>
              <a:cs typeface="Calibri" charset="0"/>
            </a:endParaRPr>
          </a:p>
        </p:txBody>
      </p:sp>
      <p:sp>
        <p:nvSpPr>
          <p:cNvPr id="75" name="Rectangle 337"/>
          <p:cNvSpPr>
            <a:spLocks noChangeArrowheads="1"/>
          </p:cNvSpPr>
          <p:nvPr/>
        </p:nvSpPr>
        <p:spPr bwMode="auto">
          <a:xfrm>
            <a:off x="34245" y="4470320"/>
            <a:ext cx="233997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800" b="1" dirty="0" smtClean="0">
                <a:solidFill>
                  <a:srgbClr val="AF272F"/>
                </a:solidFill>
                <a:latin typeface="Calibri"/>
                <a:cs typeface="Calibri"/>
              </a:rPr>
              <a:t>Lab Objectives (102)</a:t>
            </a:r>
            <a:endParaRPr lang="en-US" sz="1800" b="1" dirty="0">
              <a:solidFill>
                <a:srgbClr val="AF272F"/>
              </a:solidFill>
              <a:latin typeface="Calibri"/>
              <a:cs typeface="Calibri"/>
            </a:endParaRPr>
          </a:p>
          <a:p>
            <a:pPr algn="ctr">
              <a:defRPr/>
            </a:pPr>
            <a:r>
              <a:rPr lang="en-US" sz="1050" dirty="0">
                <a:solidFill>
                  <a:srgbClr val="202020"/>
                </a:solidFill>
                <a:latin typeface="Calibri"/>
                <a:cs typeface="Calibri"/>
              </a:rPr>
              <a:t>O</a:t>
            </a:r>
            <a:r>
              <a:rPr lang="en-US" sz="1050" dirty="0" smtClean="0">
                <a:solidFill>
                  <a:srgbClr val="202020"/>
                </a:solidFill>
                <a:latin typeface="Calibri"/>
                <a:cs typeface="Calibri"/>
              </a:rPr>
              <a:t>bjectives satisfy</a:t>
            </a:r>
            <a:br>
              <a:rPr lang="en-US" sz="1050" dirty="0" smtClean="0">
                <a:solidFill>
                  <a:srgbClr val="202020"/>
                </a:solidFill>
                <a:latin typeface="Calibri"/>
                <a:cs typeface="Calibri"/>
              </a:rPr>
            </a:br>
            <a:r>
              <a:rPr lang="en-US" sz="1050" dirty="0" smtClean="0">
                <a:solidFill>
                  <a:srgbClr val="202020"/>
                </a:solidFill>
                <a:latin typeface="Calibri"/>
                <a:cs typeface="Calibri"/>
              </a:rPr>
              <a:t>“SMART</a:t>
            </a:r>
            <a:r>
              <a:rPr lang="en-US" sz="1050" dirty="0">
                <a:solidFill>
                  <a:srgbClr val="202020"/>
                </a:solidFill>
                <a:latin typeface="Calibri"/>
                <a:cs typeface="Calibri"/>
              </a:rPr>
              <a:t>” </a:t>
            </a:r>
            <a:r>
              <a:rPr lang="en-US" sz="1050" dirty="0" smtClean="0">
                <a:solidFill>
                  <a:srgbClr val="202020"/>
                </a:solidFill>
                <a:latin typeface="Calibri"/>
                <a:cs typeface="Calibri"/>
              </a:rPr>
              <a:t>criteria</a:t>
            </a:r>
            <a:endParaRPr lang="en-US" sz="1050" dirty="0">
              <a:solidFill>
                <a:srgbClr val="202020"/>
              </a:solidFill>
              <a:latin typeface="Calibri"/>
              <a:cs typeface="Calibri"/>
            </a:endParaRPr>
          </a:p>
        </p:txBody>
      </p:sp>
      <p:cxnSp>
        <p:nvCxnSpPr>
          <p:cNvPr id="76" name="Elbow Connector 75"/>
          <p:cNvCxnSpPr>
            <a:stCxn id="77" idx="1"/>
            <a:endCxn id="65" idx="2"/>
          </p:cNvCxnSpPr>
          <p:nvPr/>
        </p:nvCxnSpPr>
        <p:spPr>
          <a:xfrm rot="10800000">
            <a:off x="7892042" y="4941807"/>
            <a:ext cx="148431" cy="154782"/>
          </a:xfrm>
          <a:prstGeom prst="bentConnector2">
            <a:avLst/>
          </a:prstGeom>
          <a:noFill/>
          <a:ln w="19050" cap="flat" cmpd="sng" algn="ctr">
            <a:solidFill>
              <a:srgbClr val="008000"/>
            </a:solidFill>
            <a:prstDash val="solid"/>
            <a:headEnd type="none"/>
            <a:tailEnd type="none" w="lg" len="lg"/>
          </a:ln>
          <a:effectLst/>
        </p:spPr>
      </p:cxnSp>
      <p:sp>
        <p:nvSpPr>
          <p:cNvPr id="77" name="Rectangle 76"/>
          <p:cNvSpPr/>
          <p:nvPr/>
        </p:nvSpPr>
        <p:spPr>
          <a:xfrm>
            <a:off x="8040472" y="5019595"/>
            <a:ext cx="982663" cy="15398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36000" tIns="0" rIns="3600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Achievement A</a:t>
            </a:r>
          </a:p>
        </p:txBody>
      </p:sp>
      <p:sp>
        <p:nvSpPr>
          <p:cNvPr id="78" name="Rectangle 77"/>
          <p:cNvSpPr/>
          <p:nvPr/>
        </p:nvSpPr>
        <p:spPr>
          <a:xfrm>
            <a:off x="8040472" y="5210095"/>
            <a:ext cx="982663" cy="15398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lIns="36000" tIns="0" rIns="3600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Achievement B</a:t>
            </a:r>
          </a:p>
        </p:txBody>
      </p:sp>
      <p:cxnSp>
        <p:nvCxnSpPr>
          <p:cNvPr id="79" name="Elbow Connector 78"/>
          <p:cNvCxnSpPr>
            <a:stCxn id="78" idx="1"/>
            <a:endCxn id="65" idx="2"/>
          </p:cNvCxnSpPr>
          <p:nvPr/>
        </p:nvCxnSpPr>
        <p:spPr>
          <a:xfrm rot="10800000">
            <a:off x="7892042" y="4941807"/>
            <a:ext cx="148431" cy="345282"/>
          </a:xfrm>
          <a:prstGeom prst="bentConnector2">
            <a:avLst/>
          </a:prstGeom>
          <a:noFill/>
          <a:ln w="19050" cap="flat" cmpd="sng" algn="ctr">
            <a:solidFill>
              <a:srgbClr val="008000"/>
            </a:solidFill>
            <a:prstDash val="solid"/>
            <a:headEnd type="none"/>
            <a:tailEnd type="none" w="lg" len="lg"/>
          </a:ln>
          <a:effectLst/>
        </p:spPr>
      </p:cxnSp>
      <p:cxnSp>
        <p:nvCxnSpPr>
          <p:cNvPr id="80" name="Elbow Connector 194"/>
          <p:cNvCxnSpPr>
            <a:stCxn id="110" idx="2"/>
            <a:endCxn id="81" idx="0"/>
          </p:cNvCxnSpPr>
          <p:nvPr/>
        </p:nvCxnSpPr>
        <p:spPr>
          <a:xfrm flipH="1">
            <a:off x="3112696" y="2920920"/>
            <a:ext cx="369901" cy="438150"/>
          </a:xfrm>
          <a:prstGeom prst="straightConnector1">
            <a:avLst/>
          </a:prstGeom>
          <a:noFill/>
          <a:ln w="19050" cap="flat" cmpd="sng" algn="ctr">
            <a:solidFill>
              <a:srgbClr val="004C97"/>
            </a:solidFill>
            <a:prstDash val="solid"/>
            <a:headEnd type="none"/>
            <a:tailEnd type="none" w="lg" len="lg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2815833" y="3359070"/>
            <a:ext cx="593725" cy="477837"/>
          </a:xfrm>
          <a:prstGeom prst="rect">
            <a:avLst/>
          </a:prstGeom>
          <a:solidFill>
            <a:srgbClr val="004C97"/>
          </a:solidFill>
          <a:ln w="6350" cap="flat" cmpd="sng" algn="ctr">
            <a:solidFill>
              <a:srgbClr val="FFFFFF"/>
            </a:solidFill>
            <a:prstDash val="solid"/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Lab Goal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638158" y="3359070"/>
            <a:ext cx="593725" cy="477837"/>
          </a:xfrm>
          <a:prstGeom prst="rect">
            <a:avLst/>
          </a:prstGeom>
          <a:solidFill>
            <a:srgbClr val="004C97"/>
          </a:solidFill>
          <a:ln w="6350" cap="flat" cmpd="sng" algn="ctr">
            <a:solidFill>
              <a:srgbClr val="FFFFFF"/>
            </a:solidFill>
            <a:prstDash val="solid"/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Lab Goal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</a:p>
        </p:txBody>
      </p:sp>
      <p:sp>
        <p:nvSpPr>
          <p:cNvPr id="83" name="Rectangle 82"/>
          <p:cNvSpPr/>
          <p:nvPr/>
        </p:nvSpPr>
        <p:spPr>
          <a:xfrm>
            <a:off x="4103152" y="4462382"/>
            <a:ext cx="593725" cy="479425"/>
          </a:xfrm>
          <a:prstGeom prst="rect">
            <a:avLst/>
          </a:prstGeom>
          <a:solidFill>
            <a:srgbClr val="0068CF"/>
          </a:solidFill>
          <a:ln w="6350" cap="flat" cmpd="sng" algn="ctr">
            <a:solidFill>
              <a:srgbClr val="FFFFFF"/>
            </a:solidFill>
            <a:prstDash val="solid"/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Lab Objective 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2.1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237303" y="4462382"/>
            <a:ext cx="593725" cy="479425"/>
          </a:xfrm>
          <a:prstGeom prst="rect">
            <a:avLst/>
          </a:prstGeom>
          <a:solidFill>
            <a:srgbClr val="0068CF"/>
          </a:solidFill>
          <a:ln w="6350" cap="flat" cmpd="sng" algn="ctr">
            <a:solidFill>
              <a:srgbClr val="FFFFFF"/>
            </a:solidFill>
            <a:prstDash val="solid"/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Lab </a:t>
            </a:r>
            <a:r>
              <a:rPr kumimoji="0" lang="en-US" sz="10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Objective 1.2</a:t>
            </a:r>
            <a:endParaRPr kumimoji="0" lang="en-US" sz="10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85" name="Elbow Connector 201"/>
          <p:cNvCxnSpPr>
            <a:stCxn id="110" idx="2"/>
            <a:endCxn id="82" idx="0"/>
          </p:cNvCxnSpPr>
          <p:nvPr/>
        </p:nvCxnSpPr>
        <p:spPr>
          <a:xfrm>
            <a:off x="3482597" y="2920920"/>
            <a:ext cx="452424" cy="438150"/>
          </a:xfrm>
          <a:prstGeom prst="straightConnector1">
            <a:avLst/>
          </a:prstGeom>
          <a:noFill/>
          <a:ln w="19050" cap="flat" cmpd="sng" algn="ctr">
            <a:solidFill>
              <a:srgbClr val="004C97"/>
            </a:solidFill>
            <a:prstDash val="solid"/>
            <a:headEnd type="none"/>
            <a:tailEnd type="none" w="lg" len="lg"/>
          </a:ln>
          <a:effectLst/>
        </p:spPr>
      </p:cxnSp>
      <p:cxnSp>
        <p:nvCxnSpPr>
          <p:cNvPr id="86" name="Elbow Connector 202"/>
          <p:cNvCxnSpPr>
            <a:stCxn id="82" idx="2"/>
            <a:endCxn id="83" idx="0"/>
          </p:cNvCxnSpPr>
          <p:nvPr/>
        </p:nvCxnSpPr>
        <p:spPr>
          <a:xfrm>
            <a:off x="3935021" y="3836907"/>
            <a:ext cx="464994" cy="625475"/>
          </a:xfrm>
          <a:prstGeom prst="straightConnector1">
            <a:avLst/>
          </a:prstGeom>
          <a:noFill/>
          <a:ln w="19050" cap="flat" cmpd="sng" algn="ctr">
            <a:solidFill>
              <a:srgbClr val="004C97"/>
            </a:solidFill>
            <a:prstDash val="solid"/>
            <a:headEnd type="none"/>
            <a:tailEnd type="none" w="lg" len="lg"/>
          </a:ln>
          <a:effectLst/>
        </p:spPr>
      </p:cxnSp>
      <p:cxnSp>
        <p:nvCxnSpPr>
          <p:cNvPr id="87" name="Elbow Connector 203"/>
          <p:cNvCxnSpPr>
            <a:stCxn id="81" idx="2"/>
            <a:endCxn id="84" idx="0"/>
          </p:cNvCxnSpPr>
          <p:nvPr/>
        </p:nvCxnSpPr>
        <p:spPr>
          <a:xfrm>
            <a:off x="3112696" y="3836907"/>
            <a:ext cx="421470" cy="625475"/>
          </a:xfrm>
          <a:prstGeom prst="straightConnector1">
            <a:avLst/>
          </a:prstGeom>
          <a:noFill/>
          <a:ln w="19050" cap="flat" cmpd="sng" algn="ctr">
            <a:solidFill>
              <a:srgbClr val="004C97"/>
            </a:solidFill>
            <a:prstDash val="solid"/>
            <a:headEnd type="none"/>
            <a:tailEnd type="none" w="lg" len="lg"/>
          </a:ln>
          <a:effectLst/>
        </p:spPr>
      </p:cxnSp>
      <p:sp>
        <p:nvSpPr>
          <p:cNvPr id="88" name="Rectangle 87"/>
          <p:cNvSpPr/>
          <p:nvPr/>
        </p:nvSpPr>
        <p:spPr>
          <a:xfrm>
            <a:off x="4465246" y="3359070"/>
            <a:ext cx="593725" cy="477837"/>
          </a:xfrm>
          <a:prstGeom prst="rect">
            <a:avLst/>
          </a:prstGeom>
          <a:solidFill>
            <a:srgbClr val="004C97"/>
          </a:solidFill>
          <a:ln w="6350" cap="flat" cmpd="sng" algn="ctr">
            <a:solidFill>
              <a:srgbClr val="FFFFFF"/>
            </a:solidFill>
            <a:prstDash val="solid"/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Lab Goal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3…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89" name="Elbow Connector 205"/>
          <p:cNvCxnSpPr>
            <a:stCxn id="109" idx="2"/>
            <a:endCxn id="88" idx="0"/>
          </p:cNvCxnSpPr>
          <p:nvPr/>
        </p:nvCxnSpPr>
        <p:spPr>
          <a:xfrm>
            <a:off x="4362423" y="2920920"/>
            <a:ext cx="399686" cy="438150"/>
          </a:xfrm>
          <a:prstGeom prst="straightConnector1">
            <a:avLst/>
          </a:prstGeom>
          <a:noFill/>
          <a:ln w="19050" cap="flat" cmpd="sng" algn="ctr">
            <a:solidFill>
              <a:srgbClr val="004C97"/>
            </a:solidFill>
            <a:prstDash val="solid"/>
            <a:headEnd type="none"/>
            <a:tailEnd type="none" w="lg" len="lg"/>
          </a:ln>
          <a:effectLst/>
        </p:spPr>
      </p:cxnSp>
      <p:sp>
        <p:nvSpPr>
          <p:cNvPr id="90" name="Rectangle 89"/>
          <p:cNvSpPr/>
          <p:nvPr/>
        </p:nvSpPr>
        <p:spPr>
          <a:xfrm>
            <a:off x="2513403" y="4462382"/>
            <a:ext cx="593725" cy="479425"/>
          </a:xfrm>
          <a:prstGeom prst="rect">
            <a:avLst/>
          </a:prstGeom>
          <a:solidFill>
            <a:srgbClr val="0068CF"/>
          </a:solidFill>
          <a:ln w="6350" cap="flat" cmpd="sng" algn="ctr">
            <a:solidFill>
              <a:srgbClr val="FFFFFF"/>
            </a:solidFill>
            <a:prstDash val="solid"/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Lab Objective 1.1</a:t>
            </a:r>
          </a:p>
        </p:txBody>
      </p:sp>
      <p:cxnSp>
        <p:nvCxnSpPr>
          <p:cNvPr id="91" name="Elbow Connector 207"/>
          <p:cNvCxnSpPr>
            <a:stCxn id="81" idx="2"/>
            <a:endCxn id="90" idx="0"/>
          </p:cNvCxnSpPr>
          <p:nvPr/>
        </p:nvCxnSpPr>
        <p:spPr>
          <a:xfrm flipH="1">
            <a:off x="2810266" y="3836907"/>
            <a:ext cx="302430" cy="625475"/>
          </a:xfrm>
          <a:prstGeom prst="straightConnector1">
            <a:avLst/>
          </a:prstGeom>
          <a:noFill/>
          <a:ln w="19050" cap="flat" cmpd="sng" algn="ctr">
            <a:solidFill>
              <a:srgbClr val="004C97"/>
            </a:solidFill>
            <a:prstDash val="solid"/>
            <a:headEnd type="none"/>
            <a:tailEnd type="none" w="lg" len="lg"/>
          </a:ln>
          <a:effectLst/>
        </p:spPr>
      </p:cxnSp>
      <p:cxnSp>
        <p:nvCxnSpPr>
          <p:cNvPr id="92" name="Elbow Connector 219"/>
          <p:cNvCxnSpPr>
            <a:stCxn id="99" idx="0"/>
            <a:endCxn id="104" idx="2"/>
          </p:cNvCxnSpPr>
          <p:nvPr/>
        </p:nvCxnSpPr>
        <p:spPr>
          <a:xfrm flipV="1">
            <a:off x="5033988" y="4941807"/>
            <a:ext cx="174991" cy="661625"/>
          </a:xfrm>
          <a:prstGeom prst="straightConnector1">
            <a:avLst/>
          </a:prstGeom>
          <a:noFill/>
          <a:ln w="19050" cap="flat" cmpd="sng" algn="ctr">
            <a:solidFill>
              <a:srgbClr val="660066"/>
            </a:solidFill>
            <a:prstDash val="solid"/>
            <a:headEnd type="none"/>
            <a:tailEnd type="none" w="med" len="med"/>
          </a:ln>
          <a:effectLst/>
        </p:spPr>
      </p:cxnSp>
      <p:sp>
        <p:nvSpPr>
          <p:cNvPr id="93" name="Rectangle 92"/>
          <p:cNvSpPr/>
          <p:nvPr/>
        </p:nvSpPr>
        <p:spPr>
          <a:xfrm>
            <a:off x="2877673" y="975543"/>
            <a:ext cx="2166368" cy="829364"/>
          </a:xfrm>
          <a:prstGeom prst="rect">
            <a:avLst/>
          </a:prstGeom>
          <a:solidFill>
            <a:srgbClr val="FEFFE9"/>
          </a:solidFill>
          <a:ln w="19050" cap="flat" cmpd="sng" algn="ctr">
            <a:solidFill>
              <a:srgbClr val="AF272F"/>
            </a:solidFill>
            <a:prstDash val="solid"/>
          </a:ln>
          <a:effectLst/>
        </p:spPr>
        <p:txBody>
          <a:bodyPr lIns="36000" tIns="0" rIns="36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AF272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DOE Mission</a:t>
            </a:r>
            <a:b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AF272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AF272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b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AF272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AF272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Science Community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AF272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94" name="Elbow Connector 106"/>
          <p:cNvCxnSpPr>
            <a:stCxn id="112" idx="0"/>
          </p:cNvCxnSpPr>
          <p:nvPr/>
        </p:nvCxnSpPr>
        <p:spPr>
          <a:xfrm flipV="1">
            <a:off x="7880929" y="1133580"/>
            <a:ext cx="0" cy="529576"/>
          </a:xfrm>
          <a:prstGeom prst="straightConnector1">
            <a:avLst/>
          </a:prstGeom>
          <a:noFill/>
          <a:ln w="19050" cap="flat" cmpd="sng" algn="ctr">
            <a:solidFill>
              <a:srgbClr val="008000"/>
            </a:solidFill>
            <a:prstDash val="solid"/>
            <a:headEnd type="none"/>
            <a:tailEnd type="none" w="lg" len="lg"/>
          </a:ln>
          <a:effectLst/>
        </p:spPr>
      </p:cxnSp>
      <p:cxnSp>
        <p:nvCxnSpPr>
          <p:cNvPr id="95" name="Elbow Connector 106"/>
          <p:cNvCxnSpPr>
            <a:stCxn id="106" idx="0"/>
            <a:endCxn id="93" idx="2"/>
          </p:cNvCxnSpPr>
          <p:nvPr/>
        </p:nvCxnSpPr>
        <p:spPr>
          <a:xfrm flipV="1">
            <a:off x="1640127" y="1804907"/>
            <a:ext cx="2320730" cy="638175"/>
          </a:xfrm>
          <a:prstGeom prst="straightConnector1">
            <a:avLst/>
          </a:prstGeom>
          <a:noFill/>
          <a:ln w="19050" cap="flat" cmpd="sng" algn="ctr">
            <a:solidFill>
              <a:srgbClr val="004C97"/>
            </a:solidFill>
            <a:prstDash val="solid"/>
            <a:headEnd type="none"/>
            <a:tailEnd type="none" w="lg" len="lg"/>
          </a:ln>
          <a:effectLst/>
        </p:spPr>
      </p:cxnSp>
      <p:sp>
        <p:nvSpPr>
          <p:cNvPr id="96" name="Rectangle 338"/>
          <p:cNvSpPr>
            <a:spLocks noChangeArrowheads="1"/>
          </p:cNvSpPr>
          <p:nvPr/>
        </p:nvSpPr>
        <p:spPr bwMode="auto">
          <a:xfrm>
            <a:off x="7157720" y="5488940"/>
            <a:ext cx="17702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AF272F"/>
                </a:solidFill>
                <a:cs typeface="Calibri" charset="0"/>
              </a:rPr>
              <a:t>Lab Achievements</a:t>
            </a:r>
            <a:endParaRPr lang="en-US" sz="1800" b="1" dirty="0">
              <a:solidFill>
                <a:srgbClr val="AF272F"/>
              </a:solidFill>
              <a:cs typeface="Calibri" charset="0"/>
            </a:endParaRPr>
          </a:p>
          <a:p>
            <a:pPr algn="ctr"/>
            <a:r>
              <a:rPr lang="en-US" sz="1000" dirty="0" smtClean="0">
                <a:solidFill>
                  <a:srgbClr val="202020"/>
                </a:solidFill>
                <a:cs typeface="Calibri" charset="0"/>
              </a:rPr>
              <a:t>Lab achievements reported annually to DOE (OHEP and FSO)</a:t>
            </a:r>
            <a:endParaRPr lang="en-US" sz="1000" dirty="0">
              <a:solidFill>
                <a:srgbClr val="202020"/>
              </a:solidFill>
              <a:cs typeface="Calibri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883050" y="5603432"/>
            <a:ext cx="593725" cy="479425"/>
          </a:xfrm>
          <a:prstGeom prst="rect">
            <a:avLst/>
          </a:prstGeom>
          <a:solidFill>
            <a:srgbClr val="FFF6CE"/>
          </a:solidFill>
          <a:ln w="12700" cap="flat" cmpd="sng" algn="ctr">
            <a:solidFill>
              <a:srgbClr val="660066"/>
            </a:solidFill>
            <a:prstDash val="solid"/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Lab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Activity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</a:p>
        </p:txBody>
      </p:sp>
      <p:sp>
        <p:nvSpPr>
          <p:cNvPr id="98" name="Rectangle 97"/>
          <p:cNvSpPr/>
          <p:nvPr/>
        </p:nvSpPr>
        <p:spPr>
          <a:xfrm>
            <a:off x="5589612" y="5603432"/>
            <a:ext cx="593725" cy="479425"/>
          </a:xfrm>
          <a:prstGeom prst="rect">
            <a:avLst/>
          </a:prstGeom>
          <a:solidFill>
            <a:srgbClr val="FFF6CE"/>
          </a:solidFill>
          <a:ln w="12700" cap="flat" cmpd="sng" algn="ctr">
            <a:solidFill>
              <a:srgbClr val="660066"/>
            </a:solidFill>
            <a:prstDash val="solid"/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Lab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Activity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</a:p>
        </p:txBody>
      </p:sp>
      <p:sp>
        <p:nvSpPr>
          <p:cNvPr id="99" name="Rectangle 98"/>
          <p:cNvSpPr/>
          <p:nvPr/>
        </p:nvSpPr>
        <p:spPr>
          <a:xfrm>
            <a:off x="4737125" y="5603432"/>
            <a:ext cx="593725" cy="479425"/>
          </a:xfrm>
          <a:prstGeom prst="rect">
            <a:avLst/>
          </a:prstGeom>
          <a:solidFill>
            <a:srgbClr val="FFF6CE"/>
          </a:solidFill>
          <a:ln w="12700" cap="flat" cmpd="sng" algn="ctr">
            <a:solidFill>
              <a:srgbClr val="660066"/>
            </a:solidFill>
            <a:prstDash val="solid"/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Lab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Activity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</a:p>
        </p:txBody>
      </p:sp>
      <p:cxnSp>
        <p:nvCxnSpPr>
          <p:cNvPr id="100" name="Elbow Connector 214"/>
          <p:cNvCxnSpPr>
            <a:stCxn id="99" idx="0"/>
            <a:endCxn id="72" idx="2"/>
          </p:cNvCxnSpPr>
          <p:nvPr/>
        </p:nvCxnSpPr>
        <p:spPr>
          <a:xfrm flipV="1">
            <a:off x="5033988" y="4941807"/>
            <a:ext cx="2130185" cy="661625"/>
          </a:xfrm>
          <a:prstGeom prst="straightConnector1">
            <a:avLst/>
          </a:prstGeom>
          <a:noFill/>
          <a:ln w="19050" cap="flat" cmpd="sng" algn="ctr">
            <a:solidFill>
              <a:srgbClr val="660066"/>
            </a:solidFill>
            <a:prstDash val="solid"/>
            <a:headEnd type="none"/>
            <a:tailEnd type="none" w="med" len="med"/>
          </a:ln>
          <a:effectLst/>
        </p:spPr>
      </p:cxnSp>
      <p:cxnSp>
        <p:nvCxnSpPr>
          <p:cNvPr id="101" name="Elbow Connector 215"/>
          <p:cNvCxnSpPr>
            <a:stCxn id="98" idx="0"/>
            <a:endCxn id="65" idx="2"/>
          </p:cNvCxnSpPr>
          <p:nvPr/>
        </p:nvCxnSpPr>
        <p:spPr>
          <a:xfrm flipV="1">
            <a:off x="5886475" y="4941807"/>
            <a:ext cx="2005566" cy="661625"/>
          </a:xfrm>
          <a:prstGeom prst="straightConnector1">
            <a:avLst/>
          </a:prstGeom>
          <a:noFill/>
          <a:ln w="19050" cap="flat" cmpd="sng" algn="ctr">
            <a:solidFill>
              <a:srgbClr val="660066"/>
            </a:solidFill>
            <a:prstDash val="solid"/>
            <a:headEnd type="none"/>
            <a:tailEnd type="none" w="med" len="med"/>
          </a:ln>
          <a:effectLst/>
        </p:spPr>
      </p:cxnSp>
      <p:cxnSp>
        <p:nvCxnSpPr>
          <p:cNvPr id="102" name="Elbow Connector 220"/>
          <p:cNvCxnSpPr>
            <a:stCxn id="97" idx="0"/>
            <a:endCxn id="83" idx="2"/>
          </p:cNvCxnSpPr>
          <p:nvPr/>
        </p:nvCxnSpPr>
        <p:spPr>
          <a:xfrm flipV="1">
            <a:off x="4179913" y="4941807"/>
            <a:ext cx="220102" cy="661625"/>
          </a:xfrm>
          <a:prstGeom prst="straightConnector1">
            <a:avLst/>
          </a:prstGeom>
          <a:noFill/>
          <a:ln w="19050" cap="flat" cmpd="sng" algn="ctr">
            <a:solidFill>
              <a:srgbClr val="660066"/>
            </a:solidFill>
            <a:prstDash val="solid"/>
            <a:headEnd type="none"/>
            <a:tailEnd type="none" w="med" len="med"/>
          </a:ln>
          <a:effectLst/>
        </p:spPr>
      </p:cxnSp>
      <p:sp>
        <p:nvSpPr>
          <p:cNvPr id="103" name="Rectangle 338"/>
          <p:cNvSpPr>
            <a:spLocks noChangeArrowheads="1"/>
          </p:cNvSpPr>
          <p:nvPr/>
        </p:nvSpPr>
        <p:spPr bwMode="auto">
          <a:xfrm>
            <a:off x="125984" y="5488940"/>
            <a:ext cx="28829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800" b="1" dirty="0">
                <a:solidFill>
                  <a:srgbClr val="AF272F"/>
                </a:solidFill>
                <a:cs typeface="Calibri" charset="0"/>
              </a:rPr>
              <a:t>Lab </a:t>
            </a:r>
            <a:r>
              <a:rPr lang="en-US" sz="1800" b="1" dirty="0" smtClean="0">
                <a:solidFill>
                  <a:srgbClr val="AF272F"/>
                </a:solidFill>
                <a:cs typeface="Calibri" charset="0"/>
              </a:rPr>
              <a:t>Activities (126 for FY17)</a:t>
            </a:r>
            <a:endParaRPr lang="en-US" sz="1800" b="1" dirty="0">
              <a:solidFill>
                <a:srgbClr val="AF272F"/>
              </a:solidFill>
              <a:cs typeface="Calibri" charset="0"/>
            </a:endParaRPr>
          </a:p>
          <a:p>
            <a:pPr algn="ctr"/>
            <a:r>
              <a:rPr lang="en-US" sz="1000" dirty="0">
                <a:solidFill>
                  <a:srgbClr val="202020"/>
                </a:solidFill>
                <a:cs typeface="Calibri" charset="0"/>
              </a:rPr>
              <a:t>Work </a:t>
            </a:r>
            <a:r>
              <a:rPr lang="en-US" sz="1000" dirty="0" smtClean="0">
                <a:solidFill>
                  <a:srgbClr val="202020"/>
                </a:solidFill>
                <a:cs typeface="Calibri" charset="0"/>
              </a:rPr>
              <a:t>performed to </a:t>
            </a:r>
            <a:r>
              <a:rPr lang="en-US" sz="1000" dirty="0">
                <a:solidFill>
                  <a:srgbClr val="202020"/>
                </a:solidFill>
                <a:cs typeface="Calibri" charset="0"/>
              </a:rPr>
              <a:t>achieve </a:t>
            </a:r>
            <a:r>
              <a:rPr lang="en-US" sz="1000" dirty="0" smtClean="0">
                <a:solidFill>
                  <a:srgbClr val="202020"/>
                </a:solidFill>
                <a:cs typeface="Calibri" charset="0"/>
              </a:rPr>
              <a:t>lab objectives and </a:t>
            </a:r>
            <a:br>
              <a:rPr lang="en-US" sz="1000" dirty="0" smtClean="0">
                <a:solidFill>
                  <a:srgbClr val="202020"/>
                </a:solidFill>
                <a:cs typeface="Calibri" charset="0"/>
              </a:rPr>
            </a:br>
            <a:r>
              <a:rPr lang="en-US" sz="1000" dirty="0" smtClean="0">
                <a:solidFill>
                  <a:srgbClr val="202020"/>
                </a:solidFill>
                <a:cs typeface="Calibri" charset="0"/>
              </a:rPr>
              <a:t>associated</a:t>
            </a:r>
            <a:r>
              <a:rPr lang="en-US" sz="1000" dirty="0">
                <a:solidFill>
                  <a:srgbClr val="202020"/>
                </a:solidFill>
                <a:cs typeface="Calibri" charset="0"/>
              </a:rPr>
              <a:t> </a:t>
            </a:r>
            <a:r>
              <a:rPr lang="en-US" sz="1000" dirty="0" smtClean="0">
                <a:solidFill>
                  <a:srgbClr val="202020"/>
                </a:solidFill>
                <a:cs typeface="Calibri" charset="0"/>
              </a:rPr>
              <a:t>with Budget and Reporting (B&amp;R) codes</a:t>
            </a:r>
            <a:endParaRPr lang="en-US" sz="1000" dirty="0">
              <a:solidFill>
                <a:srgbClr val="202020"/>
              </a:solidFill>
              <a:cs typeface="Calibri" charset="0"/>
            </a:endParaRPr>
          </a:p>
          <a:p>
            <a:pPr algn="ctr"/>
            <a:endParaRPr lang="en-US" sz="1000" dirty="0">
              <a:solidFill>
                <a:srgbClr val="202020"/>
              </a:solidFill>
              <a:cs typeface="Calibri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912116" y="4462382"/>
            <a:ext cx="593725" cy="479425"/>
          </a:xfrm>
          <a:prstGeom prst="rect">
            <a:avLst/>
          </a:prstGeom>
          <a:solidFill>
            <a:srgbClr val="0068CF"/>
          </a:solidFill>
          <a:ln w="6350" cap="flat" cmpd="sng" algn="ctr">
            <a:solidFill>
              <a:srgbClr val="FFFFFF"/>
            </a:solidFill>
            <a:prstDash val="solid"/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Lab Objective 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3.1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105" name="Elbow Connector 202"/>
          <p:cNvCxnSpPr>
            <a:stCxn id="88" idx="2"/>
            <a:endCxn id="104" idx="0"/>
          </p:cNvCxnSpPr>
          <p:nvPr/>
        </p:nvCxnSpPr>
        <p:spPr>
          <a:xfrm>
            <a:off x="4762109" y="3836907"/>
            <a:ext cx="446870" cy="625475"/>
          </a:xfrm>
          <a:prstGeom prst="straightConnector1">
            <a:avLst/>
          </a:prstGeom>
          <a:noFill/>
          <a:ln w="19050" cap="flat" cmpd="sng" algn="ctr">
            <a:solidFill>
              <a:srgbClr val="004C97"/>
            </a:solidFill>
            <a:prstDash val="solid"/>
            <a:headEnd type="none"/>
            <a:tailEnd type="none" w="lg" len="lg"/>
          </a:ln>
          <a:effectLst/>
        </p:spPr>
      </p:cxnSp>
      <p:sp>
        <p:nvSpPr>
          <p:cNvPr id="106" name="Rectangle 105"/>
          <p:cNvSpPr/>
          <p:nvPr/>
        </p:nvSpPr>
        <p:spPr>
          <a:xfrm>
            <a:off x="1244839" y="2443082"/>
            <a:ext cx="790575" cy="477838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004C97"/>
            </a:solidFill>
            <a:prstDash val="solid"/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Accelerator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Science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5745023" y="2443082"/>
            <a:ext cx="790575" cy="477838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004C97"/>
            </a:solidFill>
            <a:prstDash val="solid"/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/>
            </a:pPr>
            <a:r>
              <a:rPr lang="en-US" sz="1000" b="1" kern="0" dirty="0" smtClean="0">
                <a:solidFill>
                  <a:srgbClr val="004C97"/>
                </a:solidFill>
                <a:cs typeface="Calibri"/>
              </a:rPr>
              <a:t>Precision Science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856950" y="2443082"/>
            <a:ext cx="790575" cy="477838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004C97"/>
            </a:solidFill>
            <a:prstDash val="solid"/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/>
            </a:pPr>
            <a:r>
              <a:rPr lang="en-US" sz="1000" b="1" kern="0" dirty="0" smtClean="0">
                <a:solidFill>
                  <a:srgbClr val="004C97"/>
                </a:solidFill>
                <a:cs typeface="Calibri"/>
              </a:rPr>
              <a:t>Neutrino Science</a:t>
            </a:r>
            <a:endParaRPr lang="en-US" sz="1000" b="1" kern="0" dirty="0">
              <a:solidFill>
                <a:srgbClr val="004C97"/>
              </a:solidFill>
              <a:cs typeface="Calibri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967135" y="2443082"/>
            <a:ext cx="790575" cy="477838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004C97"/>
            </a:solidFill>
            <a:prstDash val="solid"/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/>
            </a:pPr>
            <a:r>
              <a:rPr lang="en-US" sz="1000" b="1" kern="0" dirty="0">
                <a:solidFill>
                  <a:srgbClr val="004C97"/>
                </a:solidFill>
                <a:cs typeface="Calibri"/>
              </a:rPr>
              <a:t>Large Hadron</a:t>
            </a:r>
          </a:p>
          <a:p>
            <a:pPr lvl="0" algn="ctr" defTabSz="914400">
              <a:defRPr/>
            </a:pPr>
            <a:r>
              <a:rPr lang="en-US" sz="1000" b="1" kern="0" dirty="0">
                <a:solidFill>
                  <a:srgbClr val="004C97"/>
                </a:solidFill>
                <a:cs typeface="Calibri"/>
              </a:rPr>
              <a:t>Collider Science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3087309" y="2443082"/>
            <a:ext cx="790575" cy="477838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004C97"/>
            </a:solidFill>
            <a:prstDash val="solid"/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914400">
              <a:defRPr/>
            </a:pPr>
            <a:r>
              <a:rPr lang="en-US" sz="1000" b="1" kern="0" dirty="0">
                <a:solidFill>
                  <a:srgbClr val="004C97"/>
                </a:solidFill>
                <a:cs typeface="Calibri"/>
              </a:rPr>
              <a:t>Cosmic</a:t>
            </a:r>
            <a:br>
              <a:rPr lang="en-US" sz="1000" b="1" kern="0" dirty="0">
                <a:solidFill>
                  <a:srgbClr val="004C97"/>
                </a:solidFill>
                <a:cs typeface="Calibri"/>
              </a:rPr>
            </a:br>
            <a:r>
              <a:rPr lang="en-US" sz="1000" b="1" kern="0" dirty="0">
                <a:solidFill>
                  <a:srgbClr val="004C97"/>
                </a:solidFill>
                <a:cs typeface="Calibri"/>
              </a:rPr>
              <a:t>Science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2130973" y="2443082"/>
            <a:ext cx="869949" cy="477838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004C97"/>
            </a:solidFill>
            <a:prstDash val="solid"/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914400">
              <a:defRPr/>
            </a:pPr>
            <a:r>
              <a:rPr lang="en-US" sz="1000" b="1" kern="0" smtClean="0">
                <a:solidFill>
                  <a:srgbClr val="004C97"/>
                </a:solidFill>
                <a:cs typeface="Calibri"/>
              </a:rPr>
              <a:t>Computational</a:t>
            </a:r>
            <a:r>
              <a:rPr lang="en-US" sz="1000" b="1" kern="0" dirty="0" smtClean="0">
                <a:solidFill>
                  <a:srgbClr val="004C97"/>
                </a:solidFill>
                <a:cs typeface="Calibri"/>
              </a:rPr>
              <a:t/>
            </a:r>
            <a:br>
              <a:rPr lang="en-US" sz="1000" b="1" kern="0" dirty="0" smtClean="0">
                <a:solidFill>
                  <a:srgbClr val="004C97"/>
                </a:solidFill>
                <a:cs typeface="Calibri"/>
              </a:rPr>
            </a:br>
            <a:r>
              <a:rPr lang="en-US" sz="1000" b="1" kern="0" dirty="0" smtClean="0">
                <a:solidFill>
                  <a:srgbClr val="004C97"/>
                </a:solidFill>
                <a:cs typeface="Calibri"/>
              </a:rPr>
              <a:t>Science</a:t>
            </a:r>
            <a:endParaRPr lang="en-US" sz="1000" b="1" kern="0" dirty="0">
              <a:solidFill>
                <a:srgbClr val="004C97"/>
              </a:solidFill>
              <a:cs typeface="Calibri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7484847" y="1663156"/>
            <a:ext cx="792163" cy="477838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008000"/>
            </a:solidFill>
            <a:prstDash val="solid"/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914400">
              <a:defRPr/>
            </a:pPr>
            <a:r>
              <a:rPr lang="en-US" sz="1000" b="1" kern="0" dirty="0" smtClean="0">
                <a:solidFill>
                  <a:srgbClr val="008000"/>
                </a:solidFill>
                <a:cs typeface="Calibri"/>
              </a:rPr>
              <a:t>PEMP</a:t>
            </a:r>
            <a:endParaRPr lang="en-US" sz="1000" b="1" kern="0" dirty="0">
              <a:solidFill>
                <a:srgbClr val="008000"/>
              </a:solidFill>
              <a:cs typeface="Calibri"/>
            </a:endParaRPr>
          </a:p>
        </p:txBody>
      </p:sp>
      <p:sp>
        <p:nvSpPr>
          <p:cNvPr id="113" name="Rectangle 336"/>
          <p:cNvSpPr>
            <a:spLocks noChangeArrowheads="1"/>
          </p:cNvSpPr>
          <p:nvPr/>
        </p:nvSpPr>
        <p:spPr bwMode="auto">
          <a:xfrm>
            <a:off x="107982" y="2366914"/>
            <a:ext cx="10656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solidFill>
                  <a:srgbClr val="AF272F"/>
                </a:solidFill>
                <a:cs typeface="Calibri" charset="0"/>
              </a:rPr>
              <a:t>S</a:t>
            </a:r>
            <a:r>
              <a:rPr lang="en-US" sz="1800" b="1" dirty="0" smtClean="0">
                <a:solidFill>
                  <a:srgbClr val="AF272F"/>
                </a:solidFill>
                <a:cs typeface="Calibri" charset="0"/>
              </a:rPr>
              <a:t>trategic Themes (7)</a:t>
            </a:r>
            <a:endParaRPr lang="en-US" sz="1200" b="1" dirty="0">
              <a:solidFill>
                <a:srgbClr val="AF272F"/>
              </a:solidFill>
              <a:cs typeface="Calibri" charset="0"/>
            </a:endParaRPr>
          </a:p>
        </p:txBody>
      </p:sp>
      <p:cxnSp>
        <p:nvCxnSpPr>
          <p:cNvPr id="114" name="Elbow Connector 106"/>
          <p:cNvCxnSpPr>
            <a:stCxn id="111" idx="0"/>
            <a:endCxn id="93" idx="2"/>
          </p:cNvCxnSpPr>
          <p:nvPr/>
        </p:nvCxnSpPr>
        <p:spPr>
          <a:xfrm flipV="1">
            <a:off x="2565948" y="1804907"/>
            <a:ext cx="1394909" cy="638175"/>
          </a:xfrm>
          <a:prstGeom prst="straightConnector1">
            <a:avLst/>
          </a:prstGeom>
          <a:noFill/>
          <a:ln w="19050" cap="flat" cmpd="sng" algn="ctr">
            <a:solidFill>
              <a:srgbClr val="004C97"/>
            </a:solidFill>
            <a:prstDash val="solid"/>
            <a:headEnd type="none"/>
            <a:tailEnd type="none" w="lg" len="lg"/>
          </a:ln>
          <a:effectLst/>
        </p:spPr>
      </p:cxnSp>
      <p:cxnSp>
        <p:nvCxnSpPr>
          <p:cNvPr id="115" name="Elbow Connector 106"/>
          <p:cNvCxnSpPr>
            <a:stCxn id="110" idx="0"/>
            <a:endCxn id="93" idx="2"/>
          </p:cNvCxnSpPr>
          <p:nvPr/>
        </p:nvCxnSpPr>
        <p:spPr>
          <a:xfrm flipV="1">
            <a:off x="3482597" y="1804907"/>
            <a:ext cx="478260" cy="638175"/>
          </a:xfrm>
          <a:prstGeom prst="straightConnector1">
            <a:avLst/>
          </a:prstGeom>
          <a:noFill/>
          <a:ln w="19050" cap="flat" cmpd="sng" algn="ctr">
            <a:solidFill>
              <a:srgbClr val="004C97"/>
            </a:solidFill>
            <a:prstDash val="solid"/>
            <a:headEnd type="none"/>
            <a:tailEnd type="none" w="lg" len="lg"/>
          </a:ln>
          <a:effectLst/>
        </p:spPr>
      </p:cxnSp>
      <p:cxnSp>
        <p:nvCxnSpPr>
          <p:cNvPr id="116" name="Elbow Connector 106"/>
          <p:cNvCxnSpPr>
            <a:stCxn id="109" idx="0"/>
            <a:endCxn id="93" idx="2"/>
          </p:cNvCxnSpPr>
          <p:nvPr/>
        </p:nvCxnSpPr>
        <p:spPr>
          <a:xfrm flipH="1" flipV="1">
            <a:off x="3960857" y="1804907"/>
            <a:ext cx="401566" cy="638175"/>
          </a:xfrm>
          <a:prstGeom prst="straightConnector1">
            <a:avLst/>
          </a:prstGeom>
          <a:noFill/>
          <a:ln w="19050" cap="flat" cmpd="sng" algn="ctr">
            <a:solidFill>
              <a:srgbClr val="004C97"/>
            </a:solidFill>
            <a:prstDash val="solid"/>
            <a:headEnd type="none"/>
            <a:tailEnd type="none" w="lg" len="lg"/>
          </a:ln>
          <a:effectLst/>
        </p:spPr>
      </p:cxnSp>
      <p:cxnSp>
        <p:nvCxnSpPr>
          <p:cNvPr id="117" name="Elbow Connector 106"/>
          <p:cNvCxnSpPr>
            <a:stCxn id="108" idx="0"/>
            <a:endCxn id="93" idx="2"/>
          </p:cNvCxnSpPr>
          <p:nvPr/>
        </p:nvCxnSpPr>
        <p:spPr>
          <a:xfrm flipH="1" flipV="1">
            <a:off x="3960857" y="1804907"/>
            <a:ext cx="1291381" cy="638175"/>
          </a:xfrm>
          <a:prstGeom prst="straightConnector1">
            <a:avLst/>
          </a:prstGeom>
          <a:noFill/>
          <a:ln w="19050" cap="flat" cmpd="sng" algn="ctr">
            <a:solidFill>
              <a:srgbClr val="004C97"/>
            </a:solidFill>
            <a:prstDash val="solid"/>
            <a:headEnd type="none"/>
            <a:tailEnd type="none" w="lg" len="lg"/>
          </a:ln>
          <a:effectLst/>
        </p:spPr>
      </p:cxnSp>
      <p:cxnSp>
        <p:nvCxnSpPr>
          <p:cNvPr id="118" name="Elbow Connector 106"/>
          <p:cNvCxnSpPr>
            <a:stCxn id="107" idx="0"/>
            <a:endCxn id="93" idx="2"/>
          </p:cNvCxnSpPr>
          <p:nvPr/>
        </p:nvCxnSpPr>
        <p:spPr>
          <a:xfrm flipH="1" flipV="1">
            <a:off x="3960857" y="1804907"/>
            <a:ext cx="2179454" cy="638175"/>
          </a:xfrm>
          <a:prstGeom prst="straightConnector1">
            <a:avLst/>
          </a:prstGeom>
          <a:noFill/>
          <a:ln w="19050" cap="flat" cmpd="sng" algn="ctr">
            <a:solidFill>
              <a:srgbClr val="004C97"/>
            </a:solidFill>
            <a:prstDash val="solid"/>
            <a:headEnd type="none"/>
            <a:tailEnd type="none" w="lg" len="lg"/>
          </a:ln>
          <a:effectLst/>
        </p:spPr>
      </p:cxnSp>
      <p:sp>
        <p:nvSpPr>
          <p:cNvPr id="119" name="Rectangle 336"/>
          <p:cNvSpPr>
            <a:spLocks noChangeArrowheads="1"/>
          </p:cNvSpPr>
          <p:nvPr/>
        </p:nvSpPr>
        <p:spPr bwMode="auto">
          <a:xfrm>
            <a:off x="7959551" y="811152"/>
            <a:ext cx="10078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800" b="1" dirty="0">
                <a:solidFill>
                  <a:srgbClr val="AF272F"/>
                </a:solidFill>
                <a:cs typeface="Calibri" charset="0"/>
              </a:rPr>
              <a:t>PEMP</a:t>
            </a:r>
            <a:endParaRPr lang="en-US" sz="1200" b="1" dirty="0">
              <a:solidFill>
                <a:srgbClr val="AF272F"/>
              </a:solidFill>
              <a:cs typeface="Calibri" charset="0"/>
            </a:endParaRPr>
          </a:p>
          <a:p>
            <a:pPr algn="ctr"/>
            <a:r>
              <a:rPr lang="en-US" sz="1000" dirty="0">
                <a:solidFill>
                  <a:srgbClr val="202020"/>
                </a:solidFill>
                <a:cs typeface="Calibri" charset="0"/>
              </a:rPr>
              <a:t>Performance Evaluation and Measurement Plan</a:t>
            </a:r>
          </a:p>
        </p:txBody>
      </p:sp>
      <p:sp>
        <p:nvSpPr>
          <p:cNvPr id="120" name="Title 1"/>
          <p:cNvSpPr>
            <a:spLocks noGrp="1"/>
          </p:cNvSpPr>
          <p:nvPr>
            <p:ph type="title"/>
          </p:nvPr>
        </p:nvSpPr>
        <p:spPr bwMode="auto">
          <a:xfrm>
            <a:off x="228600" y="54874"/>
            <a:ext cx="8686800" cy="642937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rmAutofit/>
          </a:bodyPr>
          <a:lstStyle/>
          <a:p>
            <a:r>
              <a:rPr lang="en-US" sz="3200" dirty="0" smtClean="0">
                <a:latin typeface="Helvetica" charset="0"/>
              </a:rPr>
              <a:t>Strategic Planning Database</a:t>
            </a:r>
            <a:endParaRPr lang="en-US" sz="3200" dirty="0">
              <a:latin typeface="Helvetica" charset="0"/>
            </a:endParaRPr>
          </a:p>
        </p:txBody>
      </p:sp>
      <p:cxnSp>
        <p:nvCxnSpPr>
          <p:cNvPr id="121" name="Elbow Connector 106"/>
          <p:cNvCxnSpPr/>
          <p:nvPr/>
        </p:nvCxnSpPr>
        <p:spPr>
          <a:xfrm>
            <a:off x="5044041" y="1133580"/>
            <a:ext cx="2836888" cy="0"/>
          </a:xfrm>
          <a:prstGeom prst="straightConnector1">
            <a:avLst/>
          </a:prstGeom>
          <a:noFill/>
          <a:ln w="19050" cap="flat" cmpd="sng" algn="ctr">
            <a:solidFill>
              <a:srgbClr val="008000"/>
            </a:solidFill>
            <a:prstDash val="solid"/>
            <a:headEnd type="none"/>
            <a:tailEnd type="none" w="lg" len="lg"/>
          </a:ln>
          <a:effectLst/>
        </p:spPr>
      </p:cxnSp>
      <p:sp>
        <p:nvSpPr>
          <p:cNvPr id="122" name="Rectangle 121"/>
          <p:cNvSpPr/>
          <p:nvPr/>
        </p:nvSpPr>
        <p:spPr>
          <a:xfrm>
            <a:off x="6630963" y="2436732"/>
            <a:ext cx="790575" cy="477838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004C97"/>
            </a:solidFill>
            <a:prstDash val="solid"/>
          </a:ln>
          <a:effectLst>
            <a:outerShdw blurRad="43180" dist="35687" dir="189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/>
            </a:pPr>
            <a:r>
              <a:rPr lang="en-US" sz="1000" b="1" kern="0" dirty="0" smtClean="0">
                <a:solidFill>
                  <a:srgbClr val="004C97"/>
                </a:solidFill>
                <a:cs typeface="Calibri"/>
              </a:rPr>
              <a:t>Building for Science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123" name="Elbow Connector 106"/>
          <p:cNvCxnSpPr>
            <a:stCxn id="122" idx="0"/>
            <a:endCxn id="93" idx="2"/>
          </p:cNvCxnSpPr>
          <p:nvPr/>
        </p:nvCxnSpPr>
        <p:spPr>
          <a:xfrm flipH="1" flipV="1">
            <a:off x="3960857" y="1804907"/>
            <a:ext cx="3065394" cy="631825"/>
          </a:xfrm>
          <a:prstGeom prst="straightConnector1">
            <a:avLst/>
          </a:prstGeom>
          <a:noFill/>
          <a:ln w="19050" cap="flat" cmpd="sng" algn="ctr">
            <a:solidFill>
              <a:srgbClr val="004C97"/>
            </a:solidFill>
            <a:prstDash val="solid"/>
            <a:headEnd type="none"/>
            <a:tailEnd type="none" w="lg" len="lg"/>
          </a:ln>
          <a:effectLst/>
        </p:spPr>
      </p:cxnSp>
      <p:cxnSp>
        <p:nvCxnSpPr>
          <p:cNvPr id="124" name="Elbow Connector 214"/>
          <p:cNvCxnSpPr>
            <a:stCxn id="97" idx="0"/>
            <a:endCxn id="72" idx="2"/>
          </p:cNvCxnSpPr>
          <p:nvPr/>
        </p:nvCxnSpPr>
        <p:spPr>
          <a:xfrm flipV="1">
            <a:off x="4179913" y="4941807"/>
            <a:ext cx="2984260" cy="661625"/>
          </a:xfrm>
          <a:prstGeom prst="straightConnector1">
            <a:avLst/>
          </a:prstGeom>
          <a:noFill/>
          <a:ln w="19050" cap="flat" cmpd="sng" algn="ctr">
            <a:solidFill>
              <a:srgbClr val="660066"/>
            </a:solidFill>
            <a:prstDash val="solid"/>
            <a:headEnd type="none"/>
            <a:tailEnd type="none" w="med" len="med"/>
          </a:ln>
          <a:effectLst/>
        </p:spPr>
      </p:cxnSp>
      <p:cxnSp>
        <p:nvCxnSpPr>
          <p:cNvPr id="125" name="Elbow Connector 219"/>
          <p:cNvCxnSpPr>
            <a:stCxn id="98" idx="0"/>
            <a:endCxn id="104" idx="2"/>
          </p:cNvCxnSpPr>
          <p:nvPr/>
        </p:nvCxnSpPr>
        <p:spPr>
          <a:xfrm flipH="1" flipV="1">
            <a:off x="5208979" y="4941807"/>
            <a:ext cx="677496" cy="661625"/>
          </a:xfrm>
          <a:prstGeom prst="straightConnector1">
            <a:avLst/>
          </a:prstGeom>
          <a:noFill/>
          <a:ln w="19050" cap="flat" cmpd="sng" algn="ctr">
            <a:solidFill>
              <a:srgbClr val="660066"/>
            </a:solidFill>
            <a:prstDash val="solid"/>
            <a:headEnd type="none"/>
            <a:tailEnd type="none" w="med" len="med"/>
          </a:ln>
          <a:effectLst/>
        </p:spPr>
      </p:cxnSp>
      <p:sp>
        <p:nvSpPr>
          <p:cNvPr id="126" name="Rectangle 336"/>
          <p:cNvSpPr>
            <a:spLocks noChangeArrowheads="1"/>
          </p:cNvSpPr>
          <p:nvPr/>
        </p:nvSpPr>
        <p:spPr bwMode="auto">
          <a:xfrm>
            <a:off x="7112713" y="3017579"/>
            <a:ext cx="1500188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AF272F"/>
                </a:solidFill>
                <a:cs typeface="Calibri" charset="0"/>
              </a:rPr>
              <a:t>PEMP Goals (8)</a:t>
            </a:r>
            <a:endParaRPr lang="en-US" sz="1600" b="1" dirty="0">
              <a:solidFill>
                <a:srgbClr val="AF272F"/>
              </a:solidFill>
              <a:cs typeface="Calibri" charset="0"/>
            </a:endParaRPr>
          </a:p>
        </p:txBody>
      </p:sp>
      <p:sp>
        <p:nvSpPr>
          <p:cNvPr id="127" name="Rectangle 336"/>
          <p:cNvSpPr>
            <a:spLocks noChangeArrowheads="1"/>
          </p:cNvSpPr>
          <p:nvPr/>
        </p:nvSpPr>
        <p:spPr bwMode="auto">
          <a:xfrm>
            <a:off x="6827852" y="3958185"/>
            <a:ext cx="208892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AF272F"/>
                </a:solidFill>
                <a:cs typeface="Calibri" charset="0"/>
              </a:rPr>
              <a:t>PEMP Objectives (24)</a:t>
            </a:r>
            <a:endParaRPr lang="en-US" sz="1600" b="1" dirty="0">
              <a:solidFill>
                <a:srgbClr val="AF272F"/>
              </a:solidFill>
              <a:cs typeface="Calibri" charset="0"/>
            </a:endParaRPr>
          </a:p>
          <a:p>
            <a:pPr algn="ctr"/>
            <a:r>
              <a:rPr lang="en-US" sz="1000" dirty="0" smtClean="0">
                <a:solidFill>
                  <a:srgbClr val="202020"/>
                </a:solidFill>
                <a:cs typeface="Calibri" charset="0"/>
              </a:rPr>
              <a:t>PEMP Notable Outcomes for FY17 (11)</a:t>
            </a:r>
            <a:endParaRPr lang="en-US" sz="1000" dirty="0">
              <a:solidFill>
                <a:srgbClr val="202020"/>
              </a:solidFill>
              <a:cs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Erik Gottschalk | Precision Science - Annual Checkup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FD27-7C68-B947-A55E-6BEE8D7B6C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4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Annual checkup for precision science, based on information in the lab’s strategic planning database.</a:t>
            </a:r>
          </a:p>
          <a:p>
            <a:r>
              <a:rPr lang="en-US" dirty="0" smtClean="0"/>
              <a:t>Strategy for precision science</a:t>
            </a:r>
          </a:p>
          <a:p>
            <a:r>
              <a:rPr lang="en-US" dirty="0" smtClean="0"/>
              <a:t>FY18 Activities</a:t>
            </a:r>
          </a:p>
          <a:p>
            <a:r>
              <a:rPr lang="en-US" dirty="0" smtClean="0"/>
              <a:t>FY18 PEMP Notable Outcomes</a:t>
            </a:r>
          </a:p>
          <a:p>
            <a:r>
              <a:rPr lang="en-US" dirty="0" smtClean="0"/>
              <a:t>Achievements</a:t>
            </a:r>
          </a:p>
          <a:p>
            <a:r>
              <a:rPr lang="en-US" dirty="0" smtClean="0"/>
              <a:t>FY18 Risks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Erik Gottschalk | Precision Science - Annual Checkup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42050-BDCD-6A43-82C0-B8162168DCF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6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0" y="0"/>
            <a:ext cx="9144000" cy="2419564"/>
          </a:xfrm>
          <a:prstGeom prst="rect">
            <a:avLst/>
          </a:prstGeom>
          <a:solidFill>
            <a:srgbClr val="A9C1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Screen Shot 2014-06-06 at 9.04.45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2" b="11555"/>
          <a:stretch/>
        </p:blipFill>
        <p:spPr>
          <a:xfrm>
            <a:off x="8583901" y="115073"/>
            <a:ext cx="429882" cy="4019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91078" y="100597"/>
            <a:ext cx="2156461" cy="430887"/>
          </a:xfrm>
          <a:prstGeom prst="rect">
            <a:avLst/>
          </a:prstGeom>
          <a:solidFill>
            <a:srgbClr val="5BBFAE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/>
                </a:solidFill>
              </a:rPr>
              <a:t>Precision Science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49" name="Content Placeholder 48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017"/>
          <a:stretch/>
        </p:blipFill>
        <p:spPr>
          <a:xfrm>
            <a:off x="0" y="2419564"/>
            <a:ext cx="9144000" cy="4451254"/>
          </a:xfrm>
        </p:spPr>
      </p:pic>
      <p:sp>
        <p:nvSpPr>
          <p:cNvPr id="51" name="Content Placeholder 2"/>
          <p:cNvSpPr txBox="1">
            <a:spLocks/>
          </p:cNvSpPr>
          <p:nvPr/>
        </p:nvSpPr>
        <p:spPr>
          <a:xfrm>
            <a:off x="537621" y="582621"/>
            <a:ext cx="7764170" cy="178580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600" dirty="0" smtClean="0"/>
              <a:t>In 10 years, Fermilab will be a world center for muon experiments and on the verge of a major discovery.</a:t>
            </a:r>
            <a:endParaRPr lang="en-US" sz="1600" b="1" u="sng" dirty="0"/>
          </a:p>
          <a:p>
            <a:pPr marL="0" indent="0">
              <a:buFont typeface="Arial" charset="0"/>
              <a:buNone/>
            </a:pPr>
            <a:r>
              <a:rPr lang="en-US" sz="1600" b="1" u="sng" dirty="0" smtClean="0"/>
              <a:t>Lab Goals (5 years)</a:t>
            </a:r>
          </a:p>
          <a:p>
            <a:pPr>
              <a:buAutoNum type="arabicParenR"/>
            </a:pPr>
            <a:r>
              <a:rPr lang="en-US" sz="1600" dirty="0" smtClean="0"/>
              <a:t>Provide high intensity and high quality beams for precision experiments</a:t>
            </a:r>
          </a:p>
          <a:p>
            <a:pPr>
              <a:buAutoNum type="arabicParenR"/>
            </a:pPr>
            <a:r>
              <a:rPr lang="en-US" sz="1600" dirty="0" smtClean="0"/>
              <a:t>Perform the most precise measurement of muon g-2</a:t>
            </a:r>
            <a:endParaRPr lang="en-US" sz="1600" dirty="0"/>
          </a:p>
          <a:p>
            <a:pPr>
              <a:buAutoNum type="arabicParenR"/>
            </a:pPr>
            <a:r>
              <a:rPr lang="en-US" sz="1600" dirty="0" smtClean="0"/>
              <a:t>Perform the highest sensitivity search for charged lepton flavor violation</a:t>
            </a:r>
            <a:endParaRPr lang="en-US" sz="1600" dirty="0">
              <a:solidFill>
                <a:schemeClr val="accent6"/>
              </a:solidFill>
            </a:endParaRPr>
          </a:p>
          <a:p>
            <a:pPr>
              <a:buAutoNum type="arabicParenR"/>
            </a:pPr>
            <a:r>
              <a:rPr lang="en-US" sz="1600" dirty="0" smtClean="0">
                <a:solidFill>
                  <a:schemeClr val="accent6"/>
                </a:solidFill>
              </a:rPr>
              <a:t>Plan the next generation of precision experiments at </a:t>
            </a:r>
            <a:r>
              <a:rPr lang="en-US" sz="1600" dirty="0" err="1" smtClean="0">
                <a:solidFill>
                  <a:schemeClr val="accent6"/>
                </a:solidFill>
              </a:rPr>
              <a:t>Fermilab</a:t>
            </a:r>
            <a:endParaRPr lang="en-US" sz="1600" dirty="0" smtClean="0">
              <a:solidFill>
                <a:schemeClr val="accent6"/>
              </a:solidFill>
            </a:endParaRPr>
          </a:p>
          <a:p>
            <a:pPr>
              <a:buAutoNum type="arabicParenR"/>
            </a:pPr>
            <a:r>
              <a:rPr lang="en-US" sz="1600" dirty="0" smtClean="0"/>
              <a:t>Facilitate the growth of a strong and vibrant precision science user community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10/27/2017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Erik Gottschalk | Precision Science - Annual Checkup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42050-BDCD-6A43-82C0-B8162168DCF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9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Erik Gottschalk | Precision Science - Annual Checkup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65253"/>
            <a:ext cx="8686800" cy="427877"/>
          </a:xfrm>
        </p:spPr>
        <p:txBody>
          <a:bodyPr/>
          <a:lstStyle/>
          <a:p>
            <a:r>
              <a:rPr lang="en-US" sz="2400" dirty="0" smtClean="0">
                <a:latin typeface="Helvetica" charset="0"/>
              </a:rPr>
              <a:t>FY18 PEMP Notable Outcomes</a:t>
            </a:r>
            <a:endParaRPr lang="en-US" sz="24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half" idx="2"/>
          </p:nvPr>
        </p:nvSpPr>
        <p:spPr>
          <a:xfrm>
            <a:off x="114002" y="689745"/>
            <a:ext cx="8686800" cy="5469487"/>
          </a:xfrm>
        </p:spPr>
        <p:txBody>
          <a:bodyPr/>
          <a:lstStyle/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000" b="0" dirty="0" smtClean="0">
                <a:solidFill>
                  <a:srgbClr val="505050"/>
                </a:solidFill>
              </a:rPr>
              <a:t>The DOE uses the Performance Evaluation and Measurement Plan (PEMP) process to evaluate the performance of the national </a:t>
            </a:r>
            <a:r>
              <a:rPr lang="en-US" sz="2000" b="0" dirty="0" smtClean="0">
                <a:solidFill>
                  <a:srgbClr val="505050"/>
                </a:solidFill>
              </a:rPr>
              <a:t>science labs</a:t>
            </a:r>
            <a:r>
              <a:rPr lang="en-US" sz="2000" b="0" dirty="0" smtClean="0">
                <a:solidFill>
                  <a:srgbClr val="505050"/>
                </a:solidFill>
              </a:rPr>
              <a:t>.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000" b="0" dirty="0" smtClean="0">
                <a:solidFill>
                  <a:srgbClr val="505050"/>
                </a:solidFill>
              </a:rPr>
              <a:t>The PEMP is part of the lab’s contract with DOE, and results from the annual performance evaluation determine the </a:t>
            </a:r>
            <a:r>
              <a:rPr lang="en-US" sz="2000" dirty="0" smtClean="0">
                <a:solidFill>
                  <a:srgbClr val="505050"/>
                </a:solidFill>
              </a:rPr>
              <a:t>amount of award fee</a:t>
            </a:r>
            <a:r>
              <a:rPr lang="en-US" sz="2000" b="0" dirty="0" smtClean="0">
                <a:solidFill>
                  <a:srgbClr val="505050"/>
                </a:solidFill>
              </a:rPr>
              <a:t> and </a:t>
            </a:r>
            <a:r>
              <a:rPr lang="en-US" sz="2000" dirty="0" smtClean="0">
                <a:solidFill>
                  <a:srgbClr val="505050"/>
                </a:solidFill>
              </a:rPr>
              <a:t>whether or not an additional year of contract term has been earned</a:t>
            </a:r>
            <a:r>
              <a:rPr lang="en-US" sz="2000" b="0" dirty="0" smtClean="0">
                <a:solidFill>
                  <a:srgbClr val="505050"/>
                </a:solidFill>
              </a:rPr>
              <a:t> by the lab team.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000" b="0" dirty="0" smtClean="0">
                <a:solidFill>
                  <a:srgbClr val="505050"/>
                </a:solidFill>
              </a:rPr>
              <a:t>PEMP notable outcomes are used by </a:t>
            </a:r>
            <a:r>
              <a:rPr lang="en-US" sz="2000" b="0" dirty="0" smtClean="0">
                <a:solidFill>
                  <a:srgbClr val="505050"/>
                </a:solidFill>
              </a:rPr>
              <a:t>DOE each year </a:t>
            </a:r>
            <a:r>
              <a:rPr lang="en-US" sz="2000" b="0" dirty="0" smtClean="0">
                <a:solidFill>
                  <a:srgbClr val="505050"/>
                </a:solidFill>
              </a:rPr>
              <a:t>to </a:t>
            </a:r>
            <a:r>
              <a:rPr lang="en-US" sz="2000" b="0" dirty="0" smtClean="0">
                <a:solidFill>
                  <a:srgbClr val="505050"/>
                </a:solidFill>
              </a:rPr>
              <a:t>compel the lab to achieve specific outcomes during the current fiscal year. </a:t>
            </a:r>
            <a:endParaRPr lang="en-US" sz="2000" b="0" dirty="0" smtClean="0">
              <a:solidFill>
                <a:srgbClr val="505050"/>
              </a:solidFill>
            </a:endParaRP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000" b="0" dirty="0" smtClean="0">
                <a:solidFill>
                  <a:srgbClr val="505050"/>
                </a:solidFill>
              </a:rPr>
              <a:t>For FY18 we have one notable outcome specific to </a:t>
            </a:r>
            <a:r>
              <a:rPr lang="en-US" sz="2000" dirty="0" smtClean="0">
                <a:solidFill>
                  <a:srgbClr val="505050"/>
                </a:solidFill>
              </a:rPr>
              <a:t>precision science</a:t>
            </a:r>
            <a:r>
              <a:rPr lang="en-US" sz="2000" b="0" dirty="0" smtClean="0">
                <a:solidFill>
                  <a:srgbClr val="505050"/>
                </a:solidFill>
              </a:rPr>
              <a:t>.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endParaRPr lang="en-US" sz="2000" b="0" dirty="0">
              <a:solidFill>
                <a:srgbClr val="505050"/>
              </a:solidFill>
            </a:endParaRPr>
          </a:p>
          <a:p>
            <a:pPr marL="800100" lvl="1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000" b="1" dirty="0">
                <a:solidFill>
                  <a:srgbClr val="505050"/>
                </a:solidFill>
              </a:rPr>
              <a:t>PEMP Objective 2.3 </a:t>
            </a:r>
            <a:r>
              <a:rPr lang="mr-IN" sz="2000" dirty="0" smtClean="0">
                <a:solidFill>
                  <a:srgbClr val="505050"/>
                </a:solidFill>
              </a:rPr>
              <a:t>–</a:t>
            </a:r>
            <a:r>
              <a:rPr lang="en-US" sz="2000" dirty="0" smtClean="0">
                <a:solidFill>
                  <a:srgbClr val="505050"/>
                </a:solidFill>
              </a:rPr>
              <a:t> operation </a:t>
            </a:r>
            <a:r>
              <a:rPr lang="en-US" sz="2000" dirty="0">
                <a:solidFill>
                  <a:srgbClr val="505050"/>
                </a:solidFill>
              </a:rPr>
              <a:t>of facilities</a:t>
            </a:r>
          </a:p>
          <a:p>
            <a:pPr marL="1257300" lvl="2" indent="-342900">
              <a:lnSpc>
                <a:spcPct val="120000"/>
              </a:lnSpc>
              <a:buFont typeface="Arial" charset="0"/>
              <a:buChar char="•"/>
            </a:pPr>
            <a:r>
              <a:rPr lang="en-US" sz="1800" dirty="0" smtClean="0">
                <a:solidFill>
                  <a:srgbClr val="505050"/>
                </a:solidFill>
              </a:rPr>
              <a:t>Store </a:t>
            </a:r>
            <a:r>
              <a:rPr lang="en-US" sz="1800" dirty="0">
                <a:solidFill>
                  <a:srgbClr val="505050"/>
                </a:solidFill>
              </a:rPr>
              <a:t>5000 muons per second averaged over a super-cycle in the Muon g-2 storage ring by the end of FY2018.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endParaRPr lang="en-US" sz="2000" b="0" dirty="0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4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Erik Gottschalk | Precision Science - Annual Checkup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65253"/>
            <a:ext cx="8686800" cy="427877"/>
          </a:xfrm>
        </p:spPr>
        <p:txBody>
          <a:bodyPr/>
          <a:lstStyle/>
          <a:p>
            <a:r>
              <a:rPr lang="en-US" sz="2400" dirty="0" smtClean="0">
                <a:latin typeface="Helvetica" charset="0"/>
              </a:rPr>
              <a:t>FY18 Lab Achievements for Precision Science</a:t>
            </a:r>
            <a:endParaRPr lang="en-US" sz="24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half" idx="2"/>
          </p:nvPr>
        </p:nvSpPr>
        <p:spPr>
          <a:xfrm>
            <a:off x="114002" y="616593"/>
            <a:ext cx="8801398" cy="546948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b="0" dirty="0" smtClean="0">
                <a:solidFill>
                  <a:srgbClr val="505050"/>
                </a:solidFill>
              </a:rPr>
              <a:t>To draw more attention to </a:t>
            </a:r>
            <a:r>
              <a:rPr lang="en-US" sz="2400" dirty="0" smtClean="0">
                <a:solidFill>
                  <a:srgbClr val="505050"/>
                </a:solidFill>
              </a:rPr>
              <a:t>achievements in Precision Science</a:t>
            </a:r>
            <a:r>
              <a:rPr lang="en-US" sz="2400" b="0" dirty="0" smtClean="0">
                <a:solidFill>
                  <a:srgbClr val="505050"/>
                </a:solidFill>
              </a:rPr>
              <a:t>, you could enter achievements in the lab achievements database.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000" b="0" dirty="0" smtClean="0">
                <a:solidFill>
                  <a:srgbClr val="505050"/>
                </a:solidFill>
              </a:rPr>
              <a:t>We </a:t>
            </a:r>
            <a:r>
              <a:rPr lang="en-US" sz="2000" b="0" dirty="0" smtClean="0">
                <a:solidFill>
                  <a:srgbClr val="505050"/>
                </a:solidFill>
              </a:rPr>
              <a:t>collect </a:t>
            </a:r>
            <a:r>
              <a:rPr lang="en-US" sz="2000" b="0" dirty="0" smtClean="0">
                <a:solidFill>
                  <a:srgbClr val="505050"/>
                </a:solidFill>
              </a:rPr>
              <a:t>achievements </a:t>
            </a:r>
            <a:r>
              <a:rPr lang="en-US" sz="2000" b="0" dirty="0" smtClean="0">
                <a:solidFill>
                  <a:srgbClr val="505050"/>
                </a:solidFill>
              </a:rPr>
              <a:t>in a database and send a report to DOE at the end of the fiscal year to remind DOE what we achieved during the year.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000" b="0" dirty="0" smtClean="0">
                <a:solidFill>
                  <a:srgbClr val="505050"/>
                </a:solidFill>
              </a:rPr>
              <a:t>FY17 </a:t>
            </a:r>
            <a:r>
              <a:rPr lang="en-US" sz="2000" b="0" dirty="0">
                <a:solidFill>
                  <a:srgbClr val="505050"/>
                </a:solidFill>
              </a:rPr>
              <a:t>Lab Achievements (report sent to DOE Sept. 29, 2017)</a:t>
            </a:r>
          </a:p>
          <a:p>
            <a:pPr marL="1257300" lvl="2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1800" dirty="0">
                <a:solidFill>
                  <a:srgbClr val="505050"/>
                </a:solidFill>
                <a:hlinkClick r:id="rId3"/>
              </a:rPr>
              <a:t>http://go.usa.gov/xkvXB</a:t>
            </a:r>
            <a:r>
              <a:rPr lang="en-US" sz="1800" dirty="0">
                <a:solidFill>
                  <a:srgbClr val="505050"/>
                </a:solidFill>
              </a:rPr>
              <a:t> </a:t>
            </a:r>
            <a:endParaRPr lang="en-US" sz="2000" b="0" dirty="0" smtClean="0">
              <a:solidFill>
                <a:srgbClr val="50505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b="0" dirty="0" smtClean="0">
                <a:solidFill>
                  <a:srgbClr val="505050"/>
                </a:solidFill>
              </a:rPr>
              <a:t>To enter </a:t>
            </a:r>
            <a:r>
              <a:rPr lang="en-US" sz="2400" b="0" dirty="0">
                <a:solidFill>
                  <a:srgbClr val="505050"/>
                </a:solidFill>
              </a:rPr>
              <a:t>an achievement: </a:t>
            </a:r>
            <a:r>
              <a:rPr lang="en-US" sz="2400" b="0" dirty="0">
                <a:solidFill>
                  <a:srgbClr val="505050"/>
                </a:solidFill>
                <a:hlinkClick r:id="rId4"/>
              </a:rPr>
              <a:t>https://go.usa.gov/xngsU</a:t>
            </a:r>
            <a:r>
              <a:rPr lang="en-US" sz="2400" b="0" dirty="0">
                <a:solidFill>
                  <a:srgbClr val="505050"/>
                </a:solidFill>
              </a:rPr>
              <a:t> </a:t>
            </a:r>
            <a:endParaRPr lang="en-US" sz="2400" b="0" dirty="0" smtClean="0">
              <a:solidFill>
                <a:srgbClr val="505050"/>
              </a:solidFill>
            </a:endParaRP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000" b="0" dirty="0" smtClean="0">
                <a:solidFill>
                  <a:srgbClr val="505050"/>
                </a:solidFill>
              </a:rPr>
              <a:t>Title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000" b="0" dirty="0" smtClean="0">
                <a:solidFill>
                  <a:srgbClr val="505050"/>
                </a:solidFill>
              </a:rPr>
              <a:t>Short description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000" b="0" dirty="0" smtClean="0">
                <a:solidFill>
                  <a:srgbClr val="505050"/>
                </a:solidFill>
              </a:rPr>
              <a:t>Date achieved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000" b="0" dirty="0" smtClean="0">
                <a:solidFill>
                  <a:srgbClr val="505050"/>
                </a:solidFill>
              </a:rPr>
              <a:t>Link to documentation (e.g. link to </a:t>
            </a:r>
            <a:r>
              <a:rPr lang="en-US" sz="2000" b="0" dirty="0" err="1" smtClean="0">
                <a:solidFill>
                  <a:srgbClr val="505050"/>
                </a:solidFill>
              </a:rPr>
              <a:t>Fermilab</a:t>
            </a:r>
            <a:r>
              <a:rPr lang="en-US" sz="2000" b="0" dirty="0" smtClean="0">
                <a:solidFill>
                  <a:srgbClr val="505050"/>
                </a:solidFill>
              </a:rPr>
              <a:t> news article) </a:t>
            </a:r>
          </a:p>
          <a:p>
            <a:pPr>
              <a:lnSpc>
                <a:spcPct val="120000"/>
              </a:lnSpc>
            </a:pPr>
            <a:endParaRPr lang="en-US" sz="1000" b="0" dirty="0">
              <a:solidFill>
                <a:srgbClr val="50505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000" b="0" dirty="0" smtClean="0">
                <a:solidFill>
                  <a:srgbClr val="505050"/>
                </a:solidFill>
              </a:rPr>
              <a:t>Tell Eileen Crowley (</a:t>
            </a:r>
            <a:r>
              <a:rPr lang="en-US" sz="2000" b="0" dirty="0" smtClean="0">
                <a:solidFill>
                  <a:srgbClr val="505050"/>
                </a:solidFill>
                <a:hlinkClick r:id="rId5"/>
              </a:rPr>
              <a:t>ecrowley@fnal.gov)</a:t>
            </a:r>
            <a:r>
              <a:rPr lang="en-US" sz="2000" b="0" dirty="0" smtClean="0">
                <a:solidFill>
                  <a:srgbClr val="505050"/>
                </a:solidFill>
              </a:rPr>
              <a:t> or me (</a:t>
            </a:r>
            <a:r>
              <a:rPr lang="en-US" sz="2000" b="0" dirty="0" smtClean="0">
                <a:solidFill>
                  <a:srgbClr val="505050"/>
                </a:solidFill>
                <a:hlinkClick r:id="rId6"/>
              </a:rPr>
              <a:t>erik@fnal.gov)</a:t>
            </a:r>
            <a:r>
              <a:rPr lang="en-US" sz="2000" b="0" dirty="0" smtClean="0">
                <a:solidFill>
                  <a:srgbClr val="505050"/>
                </a:solidFill>
              </a:rPr>
              <a:t> if you have someone who will enter achievements for Precision Science.</a:t>
            </a:r>
            <a:endParaRPr lang="en-US" sz="2000" b="0" dirty="0">
              <a:solidFill>
                <a:srgbClr val="505050"/>
              </a:solidFill>
            </a:endParaRP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endParaRPr lang="en-US" sz="2000" b="0" dirty="0" smtClean="0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99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Erik Gottschalk | Precision Science - Annual Checkup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65253"/>
            <a:ext cx="8686800" cy="427877"/>
          </a:xfrm>
        </p:spPr>
        <p:txBody>
          <a:bodyPr/>
          <a:lstStyle/>
          <a:p>
            <a:r>
              <a:rPr lang="en-US" sz="2400" dirty="0" smtClean="0">
                <a:latin typeface="Helvetica" charset="0"/>
              </a:rPr>
              <a:t>FY17 Achievements for Precision Science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" t="42531" r="9863" b="15743"/>
          <a:stretch/>
        </p:blipFill>
        <p:spPr>
          <a:xfrm>
            <a:off x="100209" y="651353"/>
            <a:ext cx="8949864" cy="25427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1" t="33863" r="10823" b="7103"/>
          <a:stretch/>
        </p:blipFill>
        <p:spPr>
          <a:xfrm>
            <a:off x="100209" y="3189732"/>
            <a:ext cx="8949864" cy="36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3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Erik Gottschalk | Precision Science - Annual Checkup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" r="5760"/>
          <a:stretch/>
        </p:blipFill>
        <p:spPr>
          <a:xfrm>
            <a:off x="0" y="0"/>
            <a:ext cx="9144000" cy="68850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14489" y="3815535"/>
            <a:ext cx="23255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FY18 </a:t>
            </a:r>
            <a:r>
              <a:rPr lang="en-US" dirty="0" smtClean="0"/>
              <a:t>Risks</a:t>
            </a:r>
            <a:br>
              <a:rPr lang="en-US" dirty="0" smtClean="0"/>
            </a:br>
            <a:r>
              <a:rPr lang="en-US" dirty="0" smtClean="0"/>
              <a:t>for</a:t>
            </a:r>
            <a:br>
              <a:rPr lang="en-US" dirty="0" smtClean="0"/>
            </a:br>
            <a:r>
              <a:rPr lang="en-US" smtClean="0"/>
              <a:t>Precision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97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Operations Risks </a:t>
            </a:r>
            <a:r>
              <a:rPr lang="en-US" dirty="0" smtClean="0"/>
              <a:t>for FY18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Erik Gottschalk | Precision Science - Annual Checkup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42050-BDCD-6A43-82C0-B8162168DCF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356057" y="6212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Helvetica"/>
                <a:cs typeface="Helvetica"/>
                <a:hlinkClick r:id="rId2"/>
              </a:rPr>
              <a:t>https://go.usa.gov/xR7zw</a:t>
            </a:r>
            <a:endParaRPr lang="en-US" sz="1800" dirty="0">
              <a:latin typeface="Helvetica"/>
              <a:cs typeface="Helvetic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30243" r="43611" b="6566"/>
          <a:stretch/>
        </p:blipFill>
        <p:spPr>
          <a:xfrm>
            <a:off x="172768" y="776597"/>
            <a:ext cx="8463232" cy="540177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58790" y="1140306"/>
            <a:ext cx="2854310" cy="269394"/>
          </a:xfrm>
          <a:prstGeom prst="roundRect">
            <a:avLst/>
          </a:prstGeom>
          <a:noFill/>
          <a:ln w="38100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33390" y="1873966"/>
            <a:ext cx="3870310" cy="285033"/>
          </a:xfrm>
          <a:prstGeom prst="roundRect">
            <a:avLst/>
          </a:prstGeom>
          <a:noFill/>
          <a:ln w="38100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61518" y="776597"/>
            <a:ext cx="2985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Probability    Schedule Impact     Cost Impact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4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Operations Risks </a:t>
            </a:r>
            <a:r>
              <a:rPr lang="en-US" dirty="0" smtClean="0"/>
              <a:t>for FY18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Erik Gottschalk | Precision Science - Annual Checkup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42050-BDCD-6A43-82C0-B8162168DCF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356057" y="6212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Helvetica"/>
                <a:cs typeface="Helvetica"/>
                <a:hlinkClick r:id="rId2"/>
              </a:rPr>
              <a:t>https://go.usa.gov/xR7zw</a:t>
            </a:r>
            <a:endParaRPr lang="en-US" sz="1800" dirty="0">
              <a:latin typeface="Helvetica"/>
              <a:cs typeface="Helvetic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30243" r="43611" b="6566"/>
          <a:stretch/>
        </p:blipFill>
        <p:spPr>
          <a:xfrm>
            <a:off x="172768" y="776597"/>
            <a:ext cx="8463232" cy="540177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58790" y="1140306"/>
            <a:ext cx="2854310" cy="269394"/>
          </a:xfrm>
          <a:prstGeom prst="roundRect">
            <a:avLst/>
          </a:prstGeom>
          <a:noFill/>
          <a:ln w="38100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33390" y="1873966"/>
            <a:ext cx="3870310" cy="285033"/>
          </a:xfrm>
          <a:prstGeom prst="roundRect">
            <a:avLst/>
          </a:prstGeom>
          <a:noFill/>
          <a:ln w="38100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61518" y="776597"/>
            <a:ext cx="2985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Probability    Schedule Impact     Cost Impact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006600" y="2495728"/>
            <a:ext cx="3365500" cy="615771"/>
          </a:xfrm>
          <a:prstGeom prst="ellipse">
            <a:avLst/>
          </a:prstGeom>
          <a:noFill/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006600" y="4667428"/>
            <a:ext cx="3365500" cy="615771"/>
          </a:xfrm>
          <a:prstGeom prst="ellipse">
            <a:avLst/>
          </a:prstGeom>
          <a:noFill/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8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PowerPoint_4x3_100716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1AF680F1B8DC4AB25B9B5587C2C163" ma:contentTypeVersion="9" ma:contentTypeDescription="Create a new document." ma:contentTypeScope="" ma:versionID="4840863bd276b59016c9650ad1349d8b">
  <xsd:schema xmlns:xsd="http://www.w3.org/2001/XMLSchema" xmlns:xs="http://www.w3.org/2001/XMLSchema" xmlns:p="http://schemas.microsoft.com/office/2006/metadata/properties" xmlns:ns1="http://schemas.microsoft.com/sharepoint/v3" xmlns:ns2="45260a83-08c0-4921-92a3-cd56dcdbef58" xmlns:ns3="http://schemas.microsoft.com/sharepoint/v4" targetNamespace="http://schemas.microsoft.com/office/2006/metadata/properties" ma:root="true" ma:fieldsID="38fb4b4de64017f4173acca26950064a" ns1:_="" ns2:_="" ns3:_="">
    <xsd:import namespace="http://schemas.microsoft.com/sharepoint/v3"/>
    <xsd:import namespace="45260a83-08c0-4921-92a3-cd56dcdbef58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3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11" nillable="true" ma:displayName="E-Mail Sender" ma:hidden="true" ma:internalName="EmailSender">
      <xsd:simpleType>
        <xsd:restriction base="dms:Note">
          <xsd:maxLength value="255"/>
        </xsd:restriction>
      </xsd:simpleType>
    </xsd:element>
    <xsd:element name="EmailTo" ma:index="12" nillable="true" ma:displayName="E-Mail To" ma:hidden="true" ma:internalName="EmailTo">
      <xsd:simpleType>
        <xsd:restriction base="dms:Note">
          <xsd:maxLength value="255"/>
        </xsd:restriction>
      </xsd:simpleType>
    </xsd:element>
    <xsd:element name="EmailCc" ma:index="13" nillable="true" ma:displayName="E-Mail Cc" ma:hidden="true" ma:internalName="EmailCc">
      <xsd:simpleType>
        <xsd:restriction base="dms:Note">
          <xsd:maxLength value="255"/>
        </xsd:restriction>
      </xsd:simpleType>
    </xsd:element>
    <xsd:element name="EmailFrom" ma:index="14" nillable="true" ma:displayName="E-Mail From" ma:hidden="true" ma:internalName="EmailFrom">
      <xsd:simpleType>
        <xsd:restriction base="dms:Text"/>
      </xsd:simpleType>
    </xsd:element>
    <xsd:element name="EmailSubject" ma:index="15" nillable="true" ma:displayName="E-Mail Subject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60a83-08c0-4921-92a3-cd56dcdbef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6" nillable="true" ma:displayName="E-Mail Headers" ma:hidden="true" ma:internalName="EmailHeader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  <_dlc_DocId xmlns="45260a83-08c0-4921-92a3-cd56dcdbef58">-1448-1083</_dlc_DocId>
    <_dlc_DocIdUrl xmlns="45260a83-08c0-4921-92a3-cd56dcdbef58">
      <Url>https://fermipoint.fnal.gov/organization/ocoo/ippm/POG/_layouts/15/DocIdRedir.aspx?ID=-1448-1083</Url>
      <Description>-1448-1083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5BB6269-1695-48AB-A06C-61641B29C4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5260a83-08c0-4921-92a3-cd56dcdbef58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459D0D-93BF-4D7A-9599-F975CBBE738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microsoft.com/sharepoint/v4"/>
    <ds:schemaRef ds:uri="45260a83-08c0-4921-92a3-cd56dcdbef58"/>
  </ds:schemaRefs>
</ds:datastoreItem>
</file>

<file path=customXml/itemProps3.xml><?xml version="1.0" encoding="utf-8"?>
<ds:datastoreItem xmlns:ds="http://schemas.openxmlformats.org/officeDocument/2006/customXml" ds:itemID="{F33C3CA0-B2DD-4F64-BD75-6064EAB79D5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DC2A478-9862-4657-B71C-E87DD245FBB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FNAL_PowerPoint_4x3_100716.potx</Template>
  <TotalTime>6557</TotalTime>
  <Words>805</Words>
  <Application>Microsoft Macintosh PowerPoint</Application>
  <PresentationFormat>On-screen Show (4:3)</PresentationFormat>
  <Paragraphs>161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Geneva</vt:lpstr>
      <vt:lpstr>Helvetica</vt:lpstr>
      <vt:lpstr>ＭＳ Ｐゴシック</vt:lpstr>
      <vt:lpstr>Wingdings</vt:lpstr>
      <vt:lpstr>Arial</vt:lpstr>
      <vt:lpstr>FNAL_PowerPoint_4x3_100716</vt:lpstr>
      <vt:lpstr>PowerPoint Presentation</vt:lpstr>
      <vt:lpstr>Overview</vt:lpstr>
      <vt:lpstr> </vt:lpstr>
      <vt:lpstr>FY18 PEMP Notable Outcomes</vt:lpstr>
      <vt:lpstr>FY18 Lab Achievements for Precision Science</vt:lpstr>
      <vt:lpstr>FY17 Achievements for Precision Science</vt:lpstr>
      <vt:lpstr>PowerPoint Presentation</vt:lpstr>
      <vt:lpstr>Top Operations Risks for FY18</vt:lpstr>
      <vt:lpstr>Top Operations Risks for FY18</vt:lpstr>
      <vt:lpstr>Top Mu2e Project Risks for FY18</vt:lpstr>
      <vt:lpstr>Summary</vt:lpstr>
      <vt:lpstr>Backup Slides</vt:lpstr>
      <vt:lpstr>Strategic Planning Database</vt:lpstr>
    </vt:vector>
  </TitlesOfParts>
  <Company>Sandbox Studio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Erik E Gottschalk</cp:lastModifiedBy>
  <cp:revision>528</cp:revision>
  <cp:lastPrinted>2017-10-27T16:15:45Z</cp:lastPrinted>
  <dcterms:created xsi:type="dcterms:W3CDTF">2014-01-03T20:18:13Z</dcterms:created>
  <dcterms:modified xsi:type="dcterms:W3CDTF">2017-10-27T16:16:00Z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0x010100301AF680F1B8DC4AB25B9B5587C2C163</vt:lpwstr>
  </property>
  <property fmtid="{D5CDD505-2E9C-101B-9397-08002B2CF9AE}" pid="3" name="_dlc_DocIdItemGuid">
    <vt:lpwstr>f80fde99-5287-45c5-97b0-e503a9011226</vt:lpwstr>
  </property>
</Properties>
</file>