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4" r:id="rId1"/>
  </p:sldMasterIdLst>
  <p:notesMasterIdLst>
    <p:notesMasterId r:id="rId25"/>
  </p:notesMasterIdLst>
  <p:handoutMasterIdLst>
    <p:handoutMasterId r:id="rId26"/>
  </p:handoutMasterIdLst>
  <p:sldIdLst>
    <p:sldId id="269" r:id="rId2"/>
    <p:sldId id="434" r:id="rId3"/>
    <p:sldId id="526" r:id="rId4"/>
    <p:sldId id="480" r:id="rId5"/>
    <p:sldId id="412" r:id="rId6"/>
    <p:sldId id="496" r:id="rId7"/>
    <p:sldId id="424" r:id="rId8"/>
    <p:sldId id="473" r:id="rId9"/>
    <p:sldId id="472" r:id="rId10"/>
    <p:sldId id="469" r:id="rId11"/>
    <p:sldId id="527" r:id="rId12"/>
    <p:sldId id="471" r:id="rId13"/>
    <p:sldId id="478" r:id="rId14"/>
    <p:sldId id="529" r:id="rId15"/>
    <p:sldId id="528" r:id="rId16"/>
    <p:sldId id="432" r:id="rId17"/>
    <p:sldId id="427" r:id="rId18"/>
    <p:sldId id="531" r:id="rId19"/>
    <p:sldId id="532" r:id="rId20"/>
    <p:sldId id="476" r:id="rId21"/>
    <p:sldId id="477" r:id="rId22"/>
    <p:sldId id="487" r:id="rId23"/>
    <p:sldId id="486" r:id="rId24"/>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66"/>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9A38"/>
    <a:srgbClr val="FFCC00"/>
    <a:srgbClr val="79FBF8"/>
    <a:srgbClr val="0066CC"/>
    <a:srgbClr val="501E00"/>
    <a:srgbClr val="FF0066"/>
    <a:srgbClr val="616A79"/>
    <a:srgbClr val="383838"/>
    <a:srgbClr val="00CC00"/>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77" autoAdjust="0"/>
    <p:restoredTop sz="95640" autoAdjust="0"/>
  </p:normalViewPr>
  <p:slideViewPr>
    <p:cSldViewPr>
      <p:cViewPr>
        <p:scale>
          <a:sx n="90" d="100"/>
          <a:sy n="90" d="100"/>
        </p:scale>
        <p:origin x="-70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2" d="100"/>
        <a:sy n="82" d="100"/>
      </p:scale>
      <p:origin x="0" y="0"/>
    </p:cViewPr>
  </p:sorterViewPr>
  <p:notesViewPr>
    <p:cSldViewPr>
      <p:cViewPr varScale="1">
        <p:scale>
          <a:sx n="56" d="100"/>
          <a:sy n="56" d="100"/>
        </p:scale>
        <p:origin x="-2886" y="-102"/>
      </p:cViewPr>
      <p:guideLst>
        <p:guide orient="horz" pos="3024"/>
        <p:guide pos="2304"/>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eaLnBrk="0" hangingPunct="0">
              <a:defRPr sz="1300">
                <a:latin typeface="Times New Roman" pitchFamily="18" charset="0"/>
              </a:defRPr>
            </a:lvl1pPr>
          </a:lstStyle>
          <a:p>
            <a:pPr>
              <a:defRPr/>
            </a:pPr>
            <a:endParaRPr lang="it-IT"/>
          </a:p>
        </p:txBody>
      </p:sp>
      <p:sp>
        <p:nvSpPr>
          <p:cNvPr id="14339" name="Rectangle 3"/>
          <p:cNvSpPr>
            <a:spLocks noGrp="1" noChangeArrowheads="1"/>
          </p:cNvSpPr>
          <p:nvPr>
            <p:ph type="dt" sz="quarter" idx="1"/>
          </p:nvPr>
        </p:nvSpPr>
        <p:spPr bwMode="auto">
          <a:xfrm>
            <a:off x="4145062" y="0"/>
            <a:ext cx="3170138" cy="479539"/>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eaLnBrk="0" hangingPunct="0">
              <a:defRPr sz="1300">
                <a:latin typeface="Times New Roman" pitchFamily="18" charset="0"/>
              </a:defRPr>
            </a:lvl1pPr>
          </a:lstStyle>
          <a:p>
            <a:pPr>
              <a:defRPr/>
            </a:pPr>
            <a:endParaRPr lang="it-IT"/>
          </a:p>
        </p:txBody>
      </p:sp>
      <p:sp>
        <p:nvSpPr>
          <p:cNvPr id="14340" name="Rectangle 4"/>
          <p:cNvSpPr>
            <a:spLocks noGrp="1" noChangeArrowheads="1"/>
          </p:cNvSpPr>
          <p:nvPr>
            <p:ph type="ftr" sz="quarter" idx="2"/>
          </p:nvPr>
        </p:nvSpPr>
        <p:spPr bwMode="auto">
          <a:xfrm>
            <a:off x="1"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eaLnBrk="0" hangingPunct="0">
              <a:defRPr sz="1300">
                <a:latin typeface="Times New Roman" pitchFamily="18" charset="0"/>
              </a:defRPr>
            </a:lvl1pPr>
          </a:lstStyle>
          <a:p>
            <a:pPr>
              <a:defRPr/>
            </a:pPr>
            <a:endParaRPr lang="it-IT"/>
          </a:p>
        </p:txBody>
      </p:sp>
      <p:sp>
        <p:nvSpPr>
          <p:cNvPr id="14341" name="Rectangle 5"/>
          <p:cNvSpPr>
            <a:spLocks noGrp="1" noChangeArrowheads="1"/>
          </p:cNvSpPr>
          <p:nvPr>
            <p:ph type="sldNum" sz="quarter" idx="3"/>
          </p:nvPr>
        </p:nvSpPr>
        <p:spPr bwMode="auto">
          <a:xfrm>
            <a:off x="4145062" y="9121662"/>
            <a:ext cx="3170138" cy="479539"/>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eaLnBrk="0" hangingPunct="0">
              <a:defRPr sz="1300">
                <a:latin typeface="Times New Roman" pitchFamily="18" charset="0"/>
              </a:defRPr>
            </a:lvl1pPr>
          </a:lstStyle>
          <a:p>
            <a:pPr>
              <a:defRPr/>
            </a:pPr>
            <a:fld id="{73B09692-FF04-41FA-8B0D-9BCBA9281754}" type="slidenum">
              <a:rPr lang="en-US"/>
              <a:pPr>
                <a:defRPr/>
              </a:pPr>
              <a:t>‹#›</a:t>
            </a:fld>
            <a:endParaRPr lang="en-US"/>
          </a:p>
        </p:txBody>
      </p:sp>
    </p:spTree>
    <p:extLst>
      <p:ext uri="{BB962C8B-B14F-4D97-AF65-F5344CB8AC3E}">
        <p14:creationId xmlns:p14="http://schemas.microsoft.com/office/powerpoint/2010/main" val="31388620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0"/>
            <a:ext cx="3170138" cy="479539"/>
          </a:xfrm>
          <a:prstGeom prst="rect">
            <a:avLst/>
          </a:prstGeom>
          <a:noFill/>
          <a:ln w="9525">
            <a:noFill/>
            <a:miter lim="800000"/>
            <a:headEnd/>
            <a:tailEnd/>
          </a:ln>
          <a:effectLst/>
        </p:spPr>
        <p:txBody>
          <a:bodyPr vert="horz" wrap="square" lIns="20635" tIns="0" rIns="20635" bIns="0" numCol="1" anchor="t" anchorCtr="0" compatLnSpc="1">
            <a:prstTxWarp prst="textNoShape">
              <a:avLst/>
            </a:prstTxWarp>
          </a:bodyPr>
          <a:lstStyle>
            <a:lvl1pPr eaLnBrk="0" hangingPunct="0">
              <a:defRPr sz="1300">
                <a:latin typeface="Arial" charset="0"/>
              </a:defRPr>
            </a:lvl1pPr>
          </a:lstStyle>
          <a:p>
            <a:pPr>
              <a:defRPr/>
            </a:pPr>
            <a:endParaRPr lang="it-IT"/>
          </a:p>
        </p:txBody>
      </p:sp>
      <p:sp>
        <p:nvSpPr>
          <p:cNvPr id="2051" name="Rectangle 3"/>
          <p:cNvSpPr>
            <a:spLocks noGrp="1" noChangeArrowheads="1"/>
          </p:cNvSpPr>
          <p:nvPr>
            <p:ph type="dt" idx="1"/>
          </p:nvPr>
        </p:nvSpPr>
        <p:spPr bwMode="auto">
          <a:xfrm>
            <a:off x="4145062" y="0"/>
            <a:ext cx="3170138" cy="479539"/>
          </a:xfrm>
          <a:prstGeom prst="rect">
            <a:avLst/>
          </a:prstGeom>
          <a:noFill/>
          <a:ln w="9525">
            <a:noFill/>
            <a:miter lim="800000"/>
            <a:headEnd/>
            <a:tailEnd/>
          </a:ln>
          <a:effectLst/>
        </p:spPr>
        <p:txBody>
          <a:bodyPr vert="horz" wrap="square" lIns="20635" tIns="0" rIns="20635" bIns="0" numCol="1" anchor="t" anchorCtr="0" compatLnSpc="1">
            <a:prstTxWarp prst="textNoShape">
              <a:avLst/>
            </a:prstTxWarp>
          </a:bodyPr>
          <a:lstStyle>
            <a:lvl1pPr algn="r" eaLnBrk="0" hangingPunct="0">
              <a:defRPr sz="1300">
                <a:latin typeface="Arial" charset="0"/>
              </a:defRPr>
            </a:lvl1pPr>
          </a:lstStyle>
          <a:p>
            <a:pPr>
              <a:defRPr/>
            </a:pPr>
            <a:endParaRPr lang="it-IT"/>
          </a:p>
        </p:txBody>
      </p:sp>
      <p:sp>
        <p:nvSpPr>
          <p:cNvPr id="33796" name="Rectangle 4"/>
          <p:cNvSpPr>
            <a:spLocks noGrp="1" noRot="1" noChangeAspect="1" noChangeArrowheads="1"/>
          </p:cNvSpPr>
          <p:nvPr>
            <p:ph type="sldImg" idx="2"/>
          </p:nvPr>
        </p:nvSpPr>
        <p:spPr bwMode="auto">
          <a:xfrm>
            <a:off x="1258888" y="720725"/>
            <a:ext cx="4797425" cy="3598863"/>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74924" y="4560086"/>
            <a:ext cx="5365352" cy="4320317"/>
          </a:xfrm>
          <a:prstGeom prst="rect">
            <a:avLst/>
          </a:prstGeom>
          <a:noFill/>
          <a:ln w="9525">
            <a:noFill/>
            <a:miter lim="800000"/>
            <a:headEnd/>
            <a:tailEnd/>
          </a:ln>
          <a:effectLst/>
        </p:spPr>
        <p:txBody>
          <a:bodyPr vert="horz" wrap="square" lIns="99736" tIns="49868" rIns="99736" bIns="4986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1" y="9121662"/>
            <a:ext cx="3170138" cy="479539"/>
          </a:xfrm>
          <a:prstGeom prst="rect">
            <a:avLst/>
          </a:prstGeom>
          <a:noFill/>
          <a:ln w="9525">
            <a:noFill/>
            <a:miter lim="800000"/>
            <a:headEnd/>
            <a:tailEnd/>
          </a:ln>
          <a:effectLst/>
        </p:spPr>
        <p:txBody>
          <a:bodyPr vert="horz" wrap="square" lIns="20635" tIns="0" rIns="20635" bIns="0" numCol="1" anchor="b" anchorCtr="0" compatLnSpc="1">
            <a:prstTxWarp prst="textNoShape">
              <a:avLst/>
            </a:prstTxWarp>
          </a:bodyPr>
          <a:lstStyle>
            <a:lvl1pPr eaLnBrk="0" hangingPunct="0">
              <a:defRPr sz="1300">
                <a:latin typeface="Arial" charset="0"/>
              </a:defRPr>
            </a:lvl1pPr>
          </a:lstStyle>
          <a:p>
            <a:pPr>
              <a:defRPr/>
            </a:pPr>
            <a:endParaRPr lang="it-IT"/>
          </a:p>
        </p:txBody>
      </p:sp>
      <p:sp>
        <p:nvSpPr>
          <p:cNvPr id="2055" name="Rectangle 7"/>
          <p:cNvSpPr>
            <a:spLocks noGrp="1" noChangeArrowheads="1"/>
          </p:cNvSpPr>
          <p:nvPr>
            <p:ph type="sldNum" sz="quarter" idx="5"/>
          </p:nvPr>
        </p:nvSpPr>
        <p:spPr bwMode="auto">
          <a:xfrm>
            <a:off x="4145062" y="9121662"/>
            <a:ext cx="3170138" cy="479539"/>
          </a:xfrm>
          <a:prstGeom prst="rect">
            <a:avLst/>
          </a:prstGeom>
          <a:noFill/>
          <a:ln w="9525">
            <a:noFill/>
            <a:miter lim="800000"/>
            <a:headEnd/>
            <a:tailEnd/>
          </a:ln>
          <a:effectLst/>
        </p:spPr>
        <p:txBody>
          <a:bodyPr vert="horz" wrap="square" lIns="20635" tIns="0" rIns="20635" bIns="0" numCol="1" anchor="b" anchorCtr="0" compatLnSpc="1">
            <a:prstTxWarp prst="textNoShape">
              <a:avLst/>
            </a:prstTxWarp>
          </a:bodyPr>
          <a:lstStyle>
            <a:lvl1pPr algn="r" eaLnBrk="0" hangingPunct="0">
              <a:defRPr sz="1300">
                <a:latin typeface="Arial" charset="0"/>
              </a:defRPr>
            </a:lvl1pPr>
          </a:lstStyle>
          <a:p>
            <a:pPr>
              <a:defRPr/>
            </a:pPr>
            <a:fld id="{31C57F32-6D9D-4CA9-BF40-C397A2661FFA}" type="slidenum">
              <a:rPr lang="en-US"/>
              <a:pPr>
                <a:defRPr/>
              </a:pPr>
              <a:t>‹#›</a:t>
            </a:fld>
            <a:endParaRPr lang="en-US"/>
          </a:p>
        </p:txBody>
      </p:sp>
    </p:spTree>
    <p:extLst>
      <p:ext uri="{BB962C8B-B14F-4D97-AF65-F5344CB8AC3E}">
        <p14:creationId xmlns:p14="http://schemas.microsoft.com/office/powerpoint/2010/main" val="29930278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egnaposto immagine diapositiva 1"/>
          <p:cNvSpPr>
            <a:spLocks noGrp="1" noRot="1" noChangeAspect="1" noTextEdit="1"/>
          </p:cNvSpPr>
          <p:nvPr>
            <p:ph type="sldImg"/>
          </p:nvPr>
        </p:nvSpPr>
        <p:spPr>
          <a:ln/>
        </p:spPr>
      </p:sp>
      <p:sp>
        <p:nvSpPr>
          <p:cNvPr id="3481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it-IT" altLang="en-US" smtClean="0"/>
          </a:p>
        </p:txBody>
      </p:sp>
      <p:sp>
        <p:nvSpPr>
          <p:cNvPr id="3482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BF024E0-ECC9-4023-A01F-C149484B487C}" type="slidenum">
              <a:rPr kumimoji="0" lang="en-US" altLang="en-US" sz="1300" smtClean="0">
                <a:latin typeface="Arial" pitchFamily="34" charset="0"/>
              </a:rPr>
              <a:pPr>
                <a:spcBef>
                  <a:spcPct val="0"/>
                </a:spcBef>
              </a:pPr>
              <a:t>1</a:t>
            </a:fld>
            <a:endParaRPr kumimoji="0" lang="en-US" altLang="en-US" sz="13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2</a:t>
            </a:fld>
            <a:endParaRPr kumimoji="0" lang="en-US" altLang="en-US" sz="1300"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dirty="0" smtClean="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4</a:t>
            </a:fld>
            <a:endParaRPr kumimoji="0" lang="en-US" altLang="en-US" sz="130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kern="1200" dirty="0" smtClean="0">
                <a:solidFill>
                  <a:schemeClr val="tx1"/>
                </a:solidFill>
                <a:effectLst/>
                <a:latin typeface="Times New Roman" pitchFamily="18" charset="0"/>
                <a:ea typeface="+mn-ea"/>
                <a:cs typeface="+mn-cs"/>
              </a:rPr>
              <a:t>there are two types of septa required in the slow-spill system.  First, there is an electrostatic septum (ES) made up of a plane of thin wires (few microns) that are held at high voltage and that start the extraction process.  The same ES can be used for both Mu2e and for REDTOP.  It separates the particles destined for extraction from the stored beam.</a:t>
            </a:r>
          </a:p>
          <a:p>
            <a:r>
              <a:rPr kumimoji="1" lang="en-US" sz="1200" b="0" i="0" kern="1200" dirty="0" smtClean="0">
                <a:solidFill>
                  <a:schemeClr val="tx1"/>
                </a:solidFill>
                <a:effectLst/>
                <a:latin typeface="Times New Roman" pitchFamily="18" charset="0"/>
                <a:ea typeface="+mn-ea"/>
                <a:cs typeface="+mn-cs"/>
              </a:rPr>
              <a:t/>
            </a:r>
            <a:br>
              <a:rPr kumimoji="1" lang="en-US" sz="1200" b="0" i="0" kern="1200" dirty="0" smtClean="0">
                <a:solidFill>
                  <a:schemeClr val="tx1"/>
                </a:solidFill>
                <a:effectLst/>
                <a:latin typeface="Times New Roman" pitchFamily="18" charset="0"/>
                <a:ea typeface="+mn-ea"/>
                <a:cs typeface="+mn-cs"/>
              </a:rPr>
            </a:br>
            <a:endParaRPr kumimoji="1" lang="en-US" sz="1200" b="0" i="0" kern="1200" dirty="0" smtClean="0">
              <a:solidFill>
                <a:schemeClr val="tx1"/>
              </a:solidFill>
              <a:effectLst/>
              <a:latin typeface="Times New Roman" pitchFamily="18" charset="0"/>
              <a:ea typeface="+mn-ea"/>
              <a:cs typeface="+mn-cs"/>
            </a:endParaRPr>
          </a:p>
          <a:p>
            <a:r>
              <a:rPr kumimoji="1" lang="en-US" sz="1200" b="0" i="0" kern="1200" dirty="0" smtClean="0">
                <a:solidFill>
                  <a:schemeClr val="tx1"/>
                </a:solidFill>
                <a:effectLst/>
                <a:latin typeface="Times New Roman" pitchFamily="18" charset="0"/>
                <a:ea typeface="+mn-ea"/>
                <a:cs typeface="+mn-cs"/>
              </a:rPr>
              <a:t>The second septum required is a magnetic septum (MS) which is the first magnetic element that guides the particles directly out of the ring.  Since REDTOP will extract beam from the AP50 area, while Mu2e will extract beam from the AP30 area, then there needs to be either two separate MS's or, if we run one experiment to completion and then run the other experiment, the MS could be moved.   Realistically, separate MS’s is the best solution.   Mu2e running will make the septum radioactively hot and will be very difficult to move at that point.  Most likely there is a spare MS for Mu2e (I will check on that) and the spare can be installed at the REDTOP location.</a:t>
            </a:r>
          </a:p>
          <a:p>
            <a:endParaRPr lang="en-US" dirty="0"/>
          </a:p>
        </p:txBody>
      </p:sp>
      <p:sp>
        <p:nvSpPr>
          <p:cNvPr id="4" name="Slide Number Placeholder 3"/>
          <p:cNvSpPr>
            <a:spLocks noGrp="1"/>
          </p:cNvSpPr>
          <p:nvPr>
            <p:ph type="sldNum" sz="quarter" idx="10"/>
          </p:nvPr>
        </p:nvSpPr>
        <p:spPr/>
        <p:txBody>
          <a:bodyPr/>
          <a:lstStyle/>
          <a:p>
            <a:pPr>
              <a:defRPr/>
            </a:pPr>
            <a:fld id="{31C57F32-6D9D-4CA9-BF40-C397A2661FFA}" type="slidenum">
              <a:rPr lang="en-US" smtClean="0"/>
              <a:pPr>
                <a:defRPr/>
              </a:pPr>
              <a:t>9</a:t>
            </a:fld>
            <a:endParaRPr lang="en-US"/>
          </a:p>
        </p:txBody>
      </p:sp>
    </p:spTree>
    <p:extLst>
      <p:ext uri="{BB962C8B-B14F-4D97-AF65-F5344CB8AC3E}">
        <p14:creationId xmlns:p14="http://schemas.microsoft.com/office/powerpoint/2010/main" val="31441837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egnaposto immagine diapositiva 1"/>
          <p:cNvSpPr>
            <a:spLocks noGrp="1" noRot="1" noChangeAspect="1" noTextEdit="1"/>
          </p:cNvSpPr>
          <p:nvPr>
            <p:ph type="sldImg"/>
          </p:nvPr>
        </p:nvSpPr>
        <p:spPr>
          <a:ln/>
        </p:spPr>
      </p:sp>
      <p:sp>
        <p:nvSpPr>
          <p:cNvPr id="38915"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
        <p:nvSpPr>
          <p:cNvPr id="38916"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BA65942E-4D8B-4435-B50E-AF5D25D35B52}" type="slidenum">
              <a:rPr kumimoji="0" lang="en-US" altLang="en-US" sz="1300" smtClean="0">
                <a:latin typeface="Arial" pitchFamily="34" charset="0"/>
              </a:rPr>
              <a:pPr>
                <a:spcBef>
                  <a:spcPct val="0"/>
                </a:spcBef>
              </a:pPr>
              <a:t>10</a:t>
            </a:fld>
            <a:endParaRPr kumimoji="0" lang="en-US" altLang="en-US" sz="130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a:ln/>
        </p:spPr>
      </p:sp>
      <p:sp>
        <p:nvSpPr>
          <p:cNvPr id="39939"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
        <p:nvSpPr>
          <p:cNvPr id="39940"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CFC07644-46DF-4891-A4EC-CCAB10AF5CFA}" type="slidenum">
              <a:rPr kumimoji="0" lang="en-US" altLang="en-US" sz="1300" smtClean="0">
                <a:latin typeface="Arial" pitchFamily="34" charset="0"/>
              </a:rPr>
              <a:pPr>
                <a:spcBef>
                  <a:spcPct val="0"/>
                </a:spcBef>
              </a:pPr>
              <a:t>11</a:t>
            </a:fld>
            <a:endParaRPr kumimoji="0" lang="en-US" altLang="en-US" sz="130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Recent results from the CBELSA/TAPS experiment:  </a:t>
            </a:r>
            <a:r>
              <a:rPr lang="en-US" dirty="0" err="1" smtClean="0"/>
              <a:t>barion</a:t>
            </a:r>
            <a:r>
              <a:rPr lang="en-US" dirty="0" smtClean="0"/>
              <a:t> spectroscopy</a:t>
            </a:r>
            <a:r>
              <a:rPr lang="en-US" baseline="0" dirty="0" smtClean="0"/>
              <a:t> </a:t>
            </a:r>
            <a:r>
              <a:rPr lang="en-US" baseline="0" dirty="0" err="1" smtClean="0"/>
              <a:t>experiement</a:t>
            </a:r>
            <a:r>
              <a:rPr lang="en-US" baseline="0" dirty="0" smtClean="0"/>
              <a:t> via </a:t>
            </a:r>
            <a:r>
              <a:rPr lang="en-US" baseline="0" dirty="0" err="1" smtClean="0"/>
              <a:t>photoproduction</a:t>
            </a:r>
            <a:endParaRPr lang="en-US" dirty="0"/>
          </a:p>
        </p:txBody>
      </p:sp>
      <p:sp>
        <p:nvSpPr>
          <p:cNvPr id="4" name="Slide Number Placeholder 3"/>
          <p:cNvSpPr>
            <a:spLocks noGrp="1"/>
          </p:cNvSpPr>
          <p:nvPr>
            <p:ph type="sldNum" sz="quarter" idx="10"/>
          </p:nvPr>
        </p:nvSpPr>
        <p:spPr/>
        <p:txBody>
          <a:bodyPr/>
          <a:lstStyle/>
          <a:p>
            <a:pPr>
              <a:defRPr/>
            </a:pPr>
            <a:fld id="{31C57F32-6D9D-4CA9-BF40-C397A2661FFA}" type="slidenum">
              <a:rPr lang="en-US" smtClean="0"/>
              <a:pPr>
                <a:defRPr/>
              </a:pPr>
              <a:t>16</a:t>
            </a:fld>
            <a:endParaRPr lang="en-US"/>
          </a:p>
        </p:txBody>
      </p:sp>
    </p:spTree>
    <p:extLst>
      <p:ext uri="{BB962C8B-B14F-4D97-AF65-F5344CB8AC3E}">
        <p14:creationId xmlns:p14="http://schemas.microsoft.com/office/powerpoint/2010/main" val="325252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egnaposto immagine diapositiva 1"/>
          <p:cNvSpPr>
            <a:spLocks noGrp="1" noRot="1" noChangeAspect="1" noTextEdit="1"/>
          </p:cNvSpPr>
          <p:nvPr>
            <p:ph type="sldImg"/>
          </p:nvPr>
        </p:nvSpPr>
        <p:spPr>
          <a:ln/>
        </p:spPr>
      </p:sp>
      <p:sp>
        <p:nvSpPr>
          <p:cNvPr id="35843" name="Segnaposto note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en-US" smtClean="0"/>
          </a:p>
        </p:txBody>
      </p:sp>
      <p:sp>
        <p:nvSpPr>
          <p:cNvPr id="35844" name="Segnaposto numero diapositiva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kumimoji="1" sz="1200">
                <a:solidFill>
                  <a:schemeClr val="tx1"/>
                </a:solidFill>
                <a:latin typeface="Times New Roman" pitchFamily="18" charset="0"/>
              </a:defRPr>
            </a:lvl1pPr>
            <a:lvl2pPr marL="742950" indent="-285750" eaLnBrk="0" hangingPunct="0">
              <a:spcBef>
                <a:spcPct val="30000"/>
              </a:spcBef>
              <a:defRPr kumimoji="1" sz="1200">
                <a:solidFill>
                  <a:schemeClr val="tx1"/>
                </a:solidFill>
                <a:latin typeface="Times New Roman" pitchFamily="18" charset="0"/>
              </a:defRPr>
            </a:lvl2pPr>
            <a:lvl3pPr marL="1143000" indent="-228600" eaLnBrk="0" hangingPunct="0">
              <a:spcBef>
                <a:spcPct val="30000"/>
              </a:spcBef>
              <a:defRPr kumimoji="1" sz="1200">
                <a:solidFill>
                  <a:schemeClr val="tx1"/>
                </a:solidFill>
                <a:latin typeface="Times New Roman" pitchFamily="18" charset="0"/>
              </a:defRPr>
            </a:lvl3pPr>
            <a:lvl4pPr marL="1600200" indent="-228600" eaLnBrk="0" hangingPunct="0">
              <a:spcBef>
                <a:spcPct val="30000"/>
              </a:spcBef>
              <a:defRPr kumimoji="1" sz="1200">
                <a:solidFill>
                  <a:schemeClr val="tx1"/>
                </a:solidFill>
                <a:latin typeface="Times New Roman" pitchFamily="18" charset="0"/>
              </a:defRPr>
            </a:lvl4pPr>
            <a:lvl5pPr marL="2057400" indent="-228600" eaLnBrk="0" hangingPunct="0">
              <a:spcBef>
                <a:spcPct val="30000"/>
              </a:spcBef>
              <a:defRPr kumimoji="1" sz="1200">
                <a:solidFill>
                  <a:schemeClr val="tx1"/>
                </a:solidFill>
                <a:latin typeface="Times New Roman" pitchFamily="18" charset="0"/>
              </a:defRPr>
            </a:lvl5pPr>
            <a:lvl6pPr marL="2514600" indent="-228600" eaLnBrk="0" fontAlgn="base" hangingPunct="0">
              <a:spcBef>
                <a:spcPct val="30000"/>
              </a:spcBef>
              <a:spcAft>
                <a:spcPct val="0"/>
              </a:spcAft>
              <a:defRPr kumimoji="1" sz="1200">
                <a:solidFill>
                  <a:schemeClr val="tx1"/>
                </a:solidFill>
                <a:latin typeface="Times New Roman" pitchFamily="18" charset="0"/>
              </a:defRPr>
            </a:lvl6pPr>
            <a:lvl7pPr marL="2971800" indent="-228600" eaLnBrk="0" fontAlgn="base" hangingPunct="0">
              <a:spcBef>
                <a:spcPct val="30000"/>
              </a:spcBef>
              <a:spcAft>
                <a:spcPct val="0"/>
              </a:spcAft>
              <a:defRPr kumimoji="1" sz="1200">
                <a:solidFill>
                  <a:schemeClr val="tx1"/>
                </a:solidFill>
                <a:latin typeface="Times New Roman" pitchFamily="18" charset="0"/>
              </a:defRPr>
            </a:lvl7pPr>
            <a:lvl8pPr marL="3429000" indent="-228600" eaLnBrk="0" fontAlgn="base" hangingPunct="0">
              <a:spcBef>
                <a:spcPct val="30000"/>
              </a:spcBef>
              <a:spcAft>
                <a:spcPct val="0"/>
              </a:spcAft>
              <a:defRPr kumimoji="1" sz="1200">
                <a:solidFill>
                  <a:schemeClr val="tx1"/>
                </a:solidFill>
                <a:latin typeface="Times New Roman" pitchFamily="18" charset="0"/>
              </a:defRPr>
            </a:lvl8pPr>
            <a:lvl9pPr marL="3886200" indent="-228600" eaLnBrk="0" fontAlgn="base" hangingPunct="0">
              <a:spcBef>
                <a:spcPct val="30000"/>
              </a:spcBef>
              <a:spcAft>
                <a:spcPct val="0"/>
              </a:spcAft>
              <a:defRPr kumimoji="1" sz="1200">
                <a:solidFill>
                  <a:schemeClr val="tx1"/>
                </a:solidFill>
                <a:latin typeface="Times New Roman" pitchFamily="18" charset="0"/>
              </a:defRPr>
            </a:lvl9pPr>
          </a:lstStyle>
          <a:p>
            <a:pPr>
              <a:spcBef>
                <a:spcPct val="0"/>
              </a:spcBef>
            </a:pPr>
            <a:fld id="{7063A63B-F8D8-41E3-8B74-7C9B7F302751}" type="slidenum">
              <a:rPr kumimoji="0" lang="en-US" altLang="en-US" sz="1300" smtClean="0">
                <a:latin typeface="Arial" pitchFamily="34" charset="0"/>
              </a:rPr>
              <a:pPr>
                <a:spcBef>
                  <a:spcPct val="0"/>
                </a:spcBef>
              </a:pPr>
              <a:t>22</a:t>
            </a:fld>
            <a:endParaRPr kumimoji="0" lang="en-US" altLang="en-US" sz="130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6" name="Slide Number Placeholder 22"/>
          <p:cNvSpPr>
            <a:spLocks noGrp="1"/>
          </p:cNvSpPr>
          <p:nvPr>
            <p:ph type="sldNum" sz="quarter" idx="12"/>
          </p:nvPr>
        </p:nvSpPr>
        <p:spPr/>
        <p:txBody>
          <a:bodyPr/>
          <a:lstStyle>
            <a:lvl1pPr>
              <a:defRPr/>
            </a:lvl1pPr>
          </a:lstStyle>
          <a:p>
            <a:pPr>
              <a:defRPr/>
            </a:pPr>
            <a:fld id="{1719AE87-12CA-4292-B540-83E6A7F8DA43}" type="slidenum">
              <a:rPr lang="it-IT"/>
              <a:pPr>
                <a:defRPr/>
              </a:pPr>
              <a:t>‹#›</a:t>
            </a:fld>
            <a:endParaRPr lang="it-IT"/>
          </a:p>
        </p:txBody>
      </p:sp>
    </p:spTree>
    <p:extLst>
      <p:ext uri="{BB962C8B-B14F-4D97-AF65-F5344CB8AC3E}">
        <p14:creationId xmlns:p14="http://schemas.microsoft.com/office/powerpoint/2010/main" val="3396578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6" name="Slide Number Placeholder 22"/>
          <p:cNvSpPr>
            <a:spLocks noGrp="1"/>
          </p:cNvSpPr>
          <p:nvPr>
            <p:ph type="sldNum" sz="quarter" idx="12"/>
          </p:nvPr>
        </p:nvSpPr>
        <p:spPr/>
        <p:txBody>
          <a:bodyPr/>
          <a:lstStyle>
            <a:lvl1pPr>
              <a:defRPr/>
            </a:lvl1pPr>
          </a:lstStyle>
          <a:p>
            <a:pPr>
              <a:defRPr/>
            </a:pPr>
            <a:fld id="{DA2E47D9-48AE-4BFA-A09F-E8808858FA43}" type="slidenum">
              <a:rPr lang="it-IT"/>
              <a:pPr>
                <a:defRPr/>
              </a:pPr>
              <a:t>‹#›</a:t>
            </a:fld>
            <a:endParaRPr lang="it-IT"/>
          </a:p>
        </p:txBody>
      </p:sp>
    </p:spTree>
    <p:extLst>
      <p:ext uri="{BB962C8B-B14F-4D97-AF65-F5344CB8AC3E}">
        <p14:creationId xmlns:p14="http://schemas.microsoft.com/office/powerpoint/2010/main" val="29757605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6" name="Slide Number Placeholder 22"/>
          <p:cNvSpPr>
            <a:spLocks noGrp="1"/>
          </p:cNvSpPr>
          <p:nvPr>
            <p:ph type="sldNum" sz="quarter" idx="12"/>
          </p:nvPr>
        </p:nvSpPr>
        <p:spPr/>
        <p:txBody>
          <a:bodyPr/>
          <a:lstStyle>
            <a:lvl1pPr>
              <a:defRPr/>
            </a:lvl1pPr>
          </a:lstStyle>
          <a:p>
            <a:pPr>
              <a:defRPr/>
            </a:pPr>
            <a:fld id="{3C455526-96ED-4369-A6F3-ACE5ACC1A260}" type="slidenum">
              <a:rPr lang="it-IT"/>
              <a:pPr>
                <a:defRPr/>
              </a:pPr>
              <a:t>‹#›</a:t>
            </a:fld>
            <a:endParaRPr lang="it-IT"/>
          </a:p>
        </p:txBody>
      </p:sp>
    </p:spTree>
    <p:extLst>
      <p:ext uri="{BB962C8B-B14F-4D97-AF65-F5344CB8AC3E}">
        <p14:creationId xmlns:p14="http://schemas.microsoft.com/office/powerpoint/2010/main" val="428920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5"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6" name="Slide Number Placeholder 22"/>
          <p:cNvSpPr>
            <a:spLocks noGrp="1"/>
          </p:cNvSpPr>
          <p:nvPr>
            <p:ph type="sldNum" sz="quarter" idx="12"/>
          </p:nvPr>
        </p:nvSpPr>
        <p:spPr/>
        <p:txBody>
          <a:bodyPr/>
          <a:lstStyle>
            <a:lvl1pPr>
              <a:defRPr/>
            </a:lvl1pPr>
          </a:lstStyle>
          <a:p>
            <a:pPr>
              <a:defRPr/>
            </a:pPr>
            <a:fld id="{4356E7F7-C84E-45B0-9AB2-B2E37B592F15}" type="slidenum">
              <a:rPr lang="it-IT"/>
              <a:pPr>
                <a:defRPr/>
              </a:pPr>
              <a:t>‹#›</a:t>
            </a:fld>
            <a:endParaRPr lang="it-IT"/>
          </a:p>
        </p:txBody>
      </p:sp>
    </p:spTree>
    <p:extLst>
      <p:ext uri="{BB962C8B-B14F-4D97-AF65-F5344CB8AC3E}">
        <p14:creationId xmlns:p14="http://schemas.microsoft.com/office/powerpoint/2010/main" val="694633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10/27/2017</a:t>
            </a:r>
            <a:endParaRPr lang="it-IT"/>
          </a:p>
        </p:txBody>
      </p:sp>
      <p:sp>
        <p:nvSpPr>
          <p:cNvPr id="5" name="Footer Placeholder 4"/>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lvl1pPr>
              <a:defRPr/>
            </a:lvl1pPr>
          </a:lstStyle>
          <a:p>
            <a:pPr>
              <a:defRPr/>
            </a:pPr>
            <a:fld id="{7259A804-A2FE-4DC4-A52D-81BCDC452939}" type="slidenum">
              <a:rPr lang="it-IT"/>
              <a:pPr>
                <a:defRPr/>
              </a:pPr>
              <a:t>‹#›</a:t>
            </a:fld>
            <a:endParaRPr lang="it-IT"/>
          </a:p>
        </p:txBody>
      </p:sp>
    </p:spTree>
    <p:extLst>
      <p:ext uri="{BB962C8B-B14F-4D97-AF65-F5344CB8AC3E}">
        <p14:creationId xmlns:p14="http://schemas.microsoft.com/office/powerpoint/2010/main" val="12513953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7" name="Slide Number Placeholder 22"/>
          <p:cNvSpPr>
            <a:spLocks noGrp="1"/>
          </p:cNvSpPr>
          <p:nvPr>
            <p:ph type="sldNum" sz="quarter" idx="12"/>
          </p:nvPr>
        </p:nvSpPr>
        <p:spPr/>
        <p:txBody>
          <a:bodyPr/>
          <a:lstStyle>
            <a:lvl1pPr>
              <a:defRPr/>
            </a:lvl1pPr>
          </a:lstStyle>
          <a:p>
            <a:pPr>
              <a:defRPr/>
            </a:pPr>
            <a:fld id="{1536305A-8E18-424A-A92A-41751F01C5CF}" type="slidenum">
              <a:rPr lang="it-IT"/>
              <a:pPr>
                <a:defRPr/>
              </a:pPr>
              <a:t>‹#›</a:t>
            </a:fld>
            <a:endParaRPr lang="it-IT"/>
          </a:p>
        </p:txBody>
      </p:sp>
    </p:spTree>
    <p:extLst>
      <p:ext uri="{BB962C8B-B14F-4D97-AF65-F5344CB8AC3E}">
        <p14:creationId xmlns:p14="http://schemas.microsoft.com/office/powerpoint/2010/main" val="1600925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8"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9" name="Slide Number Placeholder 22"/>
          <p:cNvSpPr>
            <a:spLocks noGrp="1"/>
          </p:cNvSpPr>
          <p:nvPr>
            <p:ph type="sldNum" sz="quarter" idx="12"/>
          </p:nvPr>
        </p:nvSpPr>
        <p:spPr/>
        <p:txBody>
          <a:bodyPr/>
          <a:lstStyle>
            <a:lvl1pPr>
              <a:defRPr/>
            </a:lvl1pPr>
          </a:lstStyle>
          <a:p>
            <a:pPr>
              <a:defRPr/>
            </a:pPr>
            <a:fld id="{AA901A13-8A44-4C10-A76A-B727FF68B609}" type="slidenum">
              <a:rPr lang="it-IT"/>
              <a:pPr>
                <a:defRPr/>
              </a:pPr>
              <a:t>‹#›</a:t>
            </a:fld>
            <a:endParaRPr lang="it-IT"/>
          </a:p>
        </p:txBody>
      </p:sp>
    </p:spTree>
    <p:extLst>
      <p:ext uri="{BB962C8B-B14F-4D97-AF65-F5344CB8AC3E}">
        <p14:creationId xmlns:p14="http://schemas.microsoft.com/office/powerpoint/2010/main" val="560827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4"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5" name="Slide Number Placeholder 22"/>
          <p:cNvSpPr>
            <a:spLocks noGrp="1"/>
          </p:cNvSpPr>
          <p:nvPr>
            <p:ph type="sldNum" sz="quarter" idx="12"/>
          </p:nvPr>
        </p:nvSpPr>
        <p:spPr/>
        <p:txBody>
          <a:bodyPr/>
          <a:lstStyle>
            <a:lvl1pPr>
              <a:defRPr/>
            </a:lvl1pPr>
          </a:lstStyle>
          <a:p>
            <a:pPr>
              <a:defRPr/>
            </a:pPr>
            <a:fld id="{DC8A82FA-93C8-4E0F-9734-D3CB1EE45F96}" type="slidenum">
              <a:rPr lang="it-IT"/>
              <a:pPr>
                <a:defRPr/>
              </a:pPr>
              <a:t>‹#›</a:t>
            </a:fld>
            <a:endParaRPr lang="it-IT"/>
          </a:p>
        </p:txBody>
      </p:sp>
    </p:spTree>
    <p:extLst>
      <p:ext uri="{BB962C8B-B14F-4D97-AF65-F5344CB8AC3E}">
        <p14:creationId xmlns:p14="http://schemas.microsoft.com/office/powerpoint/2010/main" val="2765786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3"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4" name="Slide Number Placeholder 22"/>
          <p:cNvSpPr>
            <a:spLocks noGrp="1"/>
          </p:cNvSpPr>
          <p:nvPr>
            <p:ph type="sldNum" sz="quarter" idx="12"/>
          </p:nvPr>
        </p:nvSpPr>
        <p:spPr/>
        <p:txBody>
          <a:bodyPr/>
          <a:lstStyle>
            <a:lvl1pPr>
              <a:defRPr/>
            </a:lvl1pPr>
          </a:lstStyle>
          <a:p>
            <a:pPr>
              <a:defRPr/>
            </a:pPr>
            <a:fld id="{5C3A2984-99A0-4A1F-ABC1-D865843D904F}" type="slidenum">
              <a:rPr lang="it-IT"/>
              <a:pPr>
                <a:defRPr/>
              </a:pPr>
              <a:t>‹#›</a:t>
            </a:fld>
            <a:endParaRPr lang="it-IT"/>
          </a:p>
        </p:txBody>
      </p:sp>
    </p:spTree>
    <p:extLst>
      <p:ext uri="{BB962C8B-B14F-4D97-AF65-F5344CB8AC3E}">
        <p14:creationId xmlns:p14="http://schemas.microsoft.com/office/powerpoint/2010/main" val="1195697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7" name="Slide Number Placeholder 22"/>
          <p:cNvSpPr>
            <a:spLocks noGrp="1"/>
          </p:cNvSpPr>
          <p:nvPr>
            <p:ph type="sldNum" sz="quarter" idx="12"/>
          </p:nvPr>
        </p:nvSpPr>
        <p:spPr/>
        <p:txBody>
          <a:bodyPr/>
          <a:lstStyle>
            <a:lvl1pPr>
              <a:defRPr/>
            </a:lvl1pPr>
          </a:lstStyle>
          <a:p>
            <a:pPr>
              <a:defRPr/>
            </a:pPr>
            <a:fld id="{3FAE1E63-BBD4-44CC-96D8-48EA9C797A9C}" type="slidenum">
              <a:rPr lang="it-IT"/>
              <a:pPr>
                <a:defRPr/>
              </a:pPr>
              <a:t>‹#›</a:t>
            </a:fld>
            <a:endParaRPr lang="it-IT"/>
          </a:p>
        </p:txBody>
      </p:sp>
    </p:spTree>
    <p:extLst>
      <p:ext uri="{BB962C8B-B14F-4D97-AF65-F5344CB8AC3E}">
        <p14:creationId xmlns:p14="http://schemas.microsoft.com/office/powerpoint/2010/main" val="24848698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r>
              <a:rPr lang="en-US" smtClean="0"/>
              <a:t>10/27/2017</a:t>
            </a:r>
            <a:endParaRPr lang="it-IT"/>
          </a:p>
        </p:txBody>
      </p:sp>
      <p:sp>
        <p:nvSpPr>
          <p:cNvPr id="6" name="Footer Placeholder 2"/>
          <p:cNvSpPr>
            <a:spLocks noGrp="1"/>
          </p:cNvSpPr>
          <p:nvPr>
            <p:ph type="ftr" sz="quarter" idx="11"/>
          </p:nvPr>
        </p:nvSpPr>
        <p:spPr/>
        <p:txBody>
          <a:bodyPr/>
          <a:lstStyle>
            <a:lvl1pPr>
              <a:defRPr/>
            </a:lvl1pPr>
          </a:lstStyle>
          <a:p>
            <a:pPr>
              <a:defRPr/>
            </a:pPr>
            <a:r>
              <a:rPr lang="it-IT" smtClean="0"/>
              <a:t>C. Gatto - INFN &amp; NIU</a:t>
            </a:r>
            <a:endParaRPr lang="it-IT"/>
          </a:p>
        </p:txBody>
      </p:sp>
      <p:sp>
        <p:nvSpPr>
          <p:cNvPr id="7" name="Slide Number Placeholder 22"/>
          <p:cNvSpPr>
            <a:spLocks noGrp="1"/>
          </p:cNvSpPr>
          <p:nvPr>
            <p:ph type="sldNum" sz="quarter" idx="12"/>
          </p:nvPr>
        </p:nvSpPr>
        <p:spPr/>
        <p:txBody>
          <a:bodyPr/>
          <a:lstStyle>
            <a:lvl1pPr>
              <a:defRPr/>
            </a:lvl1pPr>
          </a:lstStyle>
          <a:p>
            <a:pPr>
              <a:defRPr/>
            </a:pPr>
            <a:fld id="{A3905AEF-7033-4DB6-AE66-D6D347848A38}" type="slidenum">
              <a:rPr lang="it-IT"/>
              <a:pPr>
                <a:defRPr/>
              </a:pPr>
              <a:t>‹#›</a:t>
            </a:fld>
            <a:endParaRPr lang="it-IT"/>
          </a:p>
        </p:txBody>
      </p:sp>
    </p:spTree>
    <p:extLst>
      <p:ext uri="{BB962C8B-B14F-4D97-AF65-F5344CB8AC3E}">
        <p14:creationId xmlns:p14="http://schemas.microsoft.com/office/powerpoint/2010/main" val="2711213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duotone>
              <a:prstClr val="black"/>
              <a:schemeClr val="tx2">
                <a:tint val="45000"/>
                <a:satMod val="400000"/>
              </a:schemeClr>
            </a:duotone>
            <a:extLst>
              <a:ext uri="{BEBA8EAE-BF5A-486C-A8C5-ECC9F3942E4B}">
                <a14:imgProps xmlns:a14="http://schemas.microsoft.com/office/drawing/2010/main">
                  <a14:imgLayer r:embed="rId14">
                    <a14:imgEffect>
                      <a14:brightnessContrast bright="-50000" contrast="20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r>
              <a:rPr lang="en-US" smtClean="0"/>
              <a:t>10/27/2017</a:t>
            </a:r>
            <a:endParaRPr lang="it-IT"/>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r>
              <a:rPr lang="it-IT" smtClean="0"/>
              <a:t>C. Gatto - INFN &amp; NIU</a:t>
            </a:r>
            <a:endParaRPr lang="it-IT"/>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26EAC3FC-ED43-4B40-AA8C-344B2A855FBD}" type="slidenum">
              <a:rPr lang="it-IT"/>
              <a:pPr>
                <a:defRPr/>
              </a:pPr>
              <a:t>‹#›</a:t>
            </a:fld>
            <a:endParaRPr lang="it-IT"/>
          </a:p>
        </p:txBody>
      </p:sp>
    </p:spTree>
  </p:cSld>
  <p:clrMap bg1="dk1" tx1="lt1" bg2="dk2" tx2="lt2" accent1="accent1" accent2="accent2" accent3="accent3" accent4="accent4" accent5="accent5" accent6="accent6" hlink="hlink" folHlink="folHlink"/>
  <p:sldLayoutIdLst>
    <p:sldLayoutId id="2147484079" r:id="rId1"/>
    <p:sldLayoutId id="2147484080" r:id="rId2"/>
    <p:sldLayoutId id="2147484089"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Lst>
  <p:hf hdr="0"/>
  <p:txStyles>
    <p:title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9"/>
          <p:cNvSpPr>
            <a:spLocks noGrp="1" noChangeArrowheads="1"/>
          </p:cNvSpPr>
          <p:nvPr>
            <p:ph type="ctrTitle"/>
          </p:nvPr>
        </p:nvSpPr>
        <p:spPr>
          <a:xfrm>
            <a:off x="838200" y="533400"/>
            <a:ext cx="6962775" cy="2819400"/>
          </a:xfrm>
        </p:spPr>
        <p:txBody>
          <a:bodyPr>
            <a:noAutofit/>
          </a:bodyPr>
          <a:lstStyle/>
          <a:p>
            <a:pPr eaLnBrk="1" fontAlgn="auto" hangingPunct="1">
              <a:spcAft>
                <a:spcPts val="0"/>
              </a:spcAft>
              <a:defRPr/>
            </a:pPr>
            <a:r>
              <a:rPr lang="en-US" altLang="en-US" sz="6000" i="1" dirty="0" smtClean="0">
                <a:solidFill>
                  <a:schemeClr val="accent1">
                    <a:lumMod val="60000"/>
                    <a:lumOff val="40000"/>
                  </a:schemeClr>
                </a:solidFill>
              </a:rPr>
              <a:t>The REDTOP</a:t>
            </a:r>
            <a:br>
              <a:rPr lang="en-US" altLang="en-US" sz="6000" i="1" dirty="0" smtClean="0">
                <a:solidFill>
                  <a:schemeClr val="accent1">
                    <a:lumMod val="60000"/>
                    <a:lumOff val="40000"/>
                  </a:schemeClr>
                </a:solidFill>
              </a:rPr>
            </a:br>
            <a:r>
              <a:rPr lang="en-US" altLang="en-US" sz="4000" i="1" dirty="0" smtClean="0">
                <a:solidFill>
                  <a:schemeClr val="accent1">
                    <a:lumMod val="60000"/>
                    <a:lumOff val="40000"/>
                  </a:schemeClr>
                </a:solidFill>
              </a:rPr>
              <a:t>experiment</a:t>
            </a:r>
            <a:r>
              <a:rPr lang="en-US" altLang="en-US" sz="6000" i="1" dirty="0" smtClean="0">
                <a:solidFill>
                  <a:schemeClr val="accent1">
                    <a:lumMod val="60000"/>
                    <a:lumOff val="40000"/>
                  </a:schemeClr>
                </a:solidFill>
              </a:rPr>
              <a:t> </a:t>
            </a:r>
            <a:br>
              <a:rPr lang="en-US" altLang="en-US" sz="6000" i="1" dirty="0" smtClean="0">
                <a:solidFill>
                  <a:schemeClr val="accent1">
                    <a:lumMod val="60000"/>
                    <a:lumOff val="40000"/>
                  </a:schemeClr>
                </a:solidFill>
              </a:rPr>
            </a:br>
            <a:endParaRPr lang="en-US" altLang="en-US" sz="6000" i="1" dirty="0" smtClean="0">
              <a:solidFill>
                <a:schemeClr val="accent1">
                  <a:lumMod val="60000"/>
                  <a:lumOff val="40000"/>
                </a:schemeClr>
              </a:solidFill>
            </a:endParaRPr>
          </a:p>
        </p:txBody>
      </p:sp>
      <p:sp>
        <p:nvSpPr>
          <p:cNvPr id="2" name="Rectangle 5"/>
          <p:cNvSpPr>
            <a:spLocks noGrp="1" noChangeArrowheads="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F1BDBEDB-6528-4AFD-AF12-F9A25805D8D1}" type="slidenum">
              <a:rPr lang="it-IT" altLang="en-US" sz="1000" smtClean="0">
                <a:latin typeface="Arial" pitchFamily="34" charset="0"/>
              </a:rPr>
              <a:pPr eaLnBrk="1" hangingPunct="1">
                <a:spcBef>
                  <a:spcPct val="0"/>
                </a:spcBef>
                <a:buClrTx/>
                <a:buSzTx/>
                <a:buFontTx/>
                <a:buNone/>
              </a:pPr>
              <a:t>1</a:t>
            </a:fld>
            <a:endParaRPr lang="it-IT" altLang="en-US" sz="1000" smtClean="0">
              <a:latin typeface="Arial" pitchFamily="34" charset="0"/>
            </a:endParaRPr>
          </a:p>
        </p:txBody>
      </p:sp>
      <p:sp>
        <p:nvSpPr>
          <p:cNvPr id="4126" name="Rectangle 30"/>
          <p:cNvSpPr>
            <a:spLocks noGrp="1" noChangeArrowheads="1"/>
          </p:cNvSpPr>
          <p:nvPr>
            <p:ph type="subTitle" idx="1"/>
          </p:nvPr>
        </p:nvSpPr>
        <p:spPr>
          <a:xfrm>
            <a:off x="1462088" y="3187700"/>
            <a:ext cx="6324600" cy="1905000"/>
          </a:xfrm>
        </p:spPr>
        <p:txBody>
          <a:bodyPr>
            <a:normAutofit/>
          </a:bodyPr>
          <a:lstStyle/>
          <a:p>
            <a:pPr eaLnBrk="1" fontAlgn="auto" hangingPunct="1">
              <a:spcAft>
                <a:spcPts val="0"/>
              </a:spcAft>
              <a:buClr>
                <a:schemeClr val="tx1">
                  <a:shade val="95000"/>
                </a:schemeClr>
              </a:buClr>
              <a:defRPr/>
            </a:pPr>
            <a:r>
              <a:rPr lang="en-US" sz="3200" b="1" i="1" dirty="0" smtClean="0">
                <a:solidFill>
                  <a:schemeClr val="accent1">
                    <a:lumMod val="60000"/>
                    <a:lumOff val="40000"/>
                  </a:schemeClr>
                </a:solidFill>
                <a:effectLst>
                  <a:outerShdw blurRad="38100" dist="38100" dir="2700000" algn="tl">
                    <a:srgbClr val="000000">
                      <a:alpha val="43137"/>
                    </a:srgbClr>
                  </a:outerShdw>
                </a:effectLst>
              </a:rPr>
              <a:t>R</a:t>
            </a:r>
            <a:r>
              <a:rPr lang="en-US" sz="3200" dirty="0" smtClean="0">
                <a:solidFill>
                  <a:schemeClr val="tx1">
                    <a:lumMod val="25000"/>
                    <a:lumOff val="75000"/>
                  </a:schemeClr>
                </a:solidFill>
              </a:rPr>
              <a:t>are </a:t>
            </a:r>
            <a:r>
              <a:rPr lang="en-US" sz="3200" b="1" i="1" dirty="0" smtClean="0">
                <a:solidFill>
                  <a:schemeClr val="accent1">
                    <a:lumMod val="60000"/>
                    <a:lumOff val="40000"/>
                  </a:schemeClr>
                </a:solidFill>
                <a:effectLst>
                  <a:outerShdw blurRad="38100" dist="38100" dir="2700000" algn="tl">
                    <a:srgbClr val="000000">
                      <a:alpha val="43137"/>
                    </a:srgbClr>
                  </a:outerShdw>
                </a:effectLst>
              </a:rPr>
              <a:t>E</a:t>
            </a:r>
            <a:r>
              <a:rPr lang="en-US" sz="3200" dirty="0" smtClean="0"/>
              <a:t>ta </a:t>
            </a:r>
            <a:r>
              <a:rPr lang="en-US" sz="3200" b="1" i="1" dirty="0" smtClean="0">
                <a:solidFill>
                  <a:schemeClr val="accent1">
                    <a:lumMod val="60000"/>
                    <a:lumOff val="40000"/>
                  </a:schemeClr>
                </a:solidFill>
                <a:effectLst>
                  <a:outerShdw blurRad="38100" dist="38100" dir="2700000" algn="tl">
                    <a:srgbClr val="000000">
                      <a:alpha val="43137"/>
                    </a:srgbClr>
                  </a:outerShdw>
                </a:effectLst>
              </a:rPr>
              <a:t>D</a:t>
            </a:r>
            <a:r>
              <a:rPr lang="en-US" sz="3200" dirty="0" smtClean="0"/>
              <a:t>ecays with a</a:t>
            </a:r>
            <a:br>
              <a:rPr lang="en-US" sz="3200" dirty="0" smtClean="0"/>
            </a:br>
            <a:r>
              <a:rPr lang="en-US" sz="3200" b="1" i="1" dirty="0" err="1" smtClean="0">
                <a:solidFill>
                  <a:schemeClr val="accent1">
                    <a:lumMod val="60000"/>
                    <a:lumOff val="40000"/>
                  </a:schemeClr>
                </a:solidFill>
                <a:effectLst>
                  <a:outerShdw blurRad="38100" dist="38100" dir="2700000" algn="tl">
                    <a:srgbClr val="000000">
                      <a:alpha val="43137"/>
                    </a:srgbClr>
                  </a:outerShdw>
                </a:effectLst>
              </a:rPr>
              <a:t>T</a:t>
            </a:r>
            <a:r>
              <a:rPr lang="en-US" sz="3200" dirty="0" err="1" smtClean="0">
                <a:solidFill>
                  <a:schemeClr val="tx1">
                    <a:lumMod val="25000"/>
                    <a:lumOff val="75000"/>
                  </a:schemeClr>
                </a:solidFill>
              </a:rPr>
              <a:t>pc</a:t>
            </a:r>
            <a:r>
              <a:rPr lang="en-US" sz="3200" dirty="0" smtClean="0"/>
              <a:t> for </a:t>
            </a:r>
            <a:r>
              <a:rPr lang="en-US" sz="3200" b="1" i="1" dirty="0" smtClean="0">
                <a:solidFill>
                  <a:schemeClr val="accent1">
                    <a:lumMod val="60000"/>
                    <a:lumOff val="40000"/>
                  </a:schemeClr>
                </a:solidFill>
                <a:effectLst>
                  <a:outerShdw blurRad="38100" dist="38100" dir="2700000" algn="tl">
                    <a:srgbClr val="000000">
                      <a:alpha val="43137"/>
                    </a:srgbClr>
                  </a:outerShdw>
                </a:effectLst>
              </a:rPr>
              <a:t>O</a:t>
            </a:r>
            <a:r>
              <a:rPr lang="en-US" sz="3200" dirty="0" smtClean="0">
                <a:solidFill>
                  <a:schemeClr val="tx1">
                    <a:lumMod val="25000"/>
                    <a:lumOff val="75000"/>
                  </a:schemeClr>
                </a:solidFill>
              </a:rPr>
              <a:t>ptical</a:t>
            </a:r>
            <a:r>
              <a:rPr lang="en-US" sz="3200" dirty="0" smtClean="0"/>
              <a:t> </a:t>
            </a:r>
            <a:r>
              <a:rPr lang="en-US" sz="3200" b="1" i="1" dirty="0" smtClean="0">
                <a:solidFill>
                  <a:schemeClr val="accent1">
                    <a:lumMod val="60000"/>
                    <a:lumOff val="40000"/>
                  </a:schemeClr>
                </a:solidFill>
                <a:effectLst>
                  <a:outerShdw blurRad="38100" dist="38100" dir="2700000" algn="tl">
                    <a:srgbClr val="000000">
                      <a:alpha val="43137"/>
                    </a:srgbClr>
                  </a:outerShdw>
                </a:effectLst>
              </a:rPr>
              <a:t>P</a:t>
            </a:r>
            <a:r>
              <a:rPr lang="en-US" sz="3200" dirty="0" smtClean="0">
                <a:solidFill>
                  <a:schemeClr val="tx1">
                    <a:lumMod val="25000"/>
                    <a:lumOff val="75000"/>
                  </a:schemeClr>
                </a:solidFill>
              </a:rPr>
              <a:t>hotons</a:t>
            </a:r>
          </a:p>
        </p:txBody>
      </p:sp>
      <p:sp>
        <p:nvSpPr>
          <p:cNvPr id="5" name="Rectangle 4"/>
          <p:cNvSpPr>
            <a:spLocks noChangeArrowheads="1"/>
          </p:cNvSpPr>
          <p:nvPr/>
        </p:nvSpPr>
        <p:spPr bwMode="auto">
          <a:xfrm>
            <a:off x="1312483" y="4581128"/>
            <a:ext cx="6505575" cy="1182688"/>
          </a:xfrm>
          <a:prstGeom prst="rect">
            <a:avLst/>
          </a:prstGeom>
          <a:noFill/>
          <a:ln w="9525">
            <a:noFill/>
            <a:miter lim="800000"/>
            <a:headEnd/>
            <a:tailEnd/>
          </a:ln>
          <a:effectLst/>
        </p:spPr>
        <p:txBody>
          <a:bodyPr/>
          <a:lstStyle/>
          <a:p>
            <a:pPr marL="609600" indent="-609600" algn="ctr">
              <a:spcBef>
                <a:spcPct val="20000"/>
              </a:spcBef>
              <a:buClr>
                <a:schemeClr val="hlink"/>
              </a:buClr>
              <a:buSzPct val="75000"/>
              <a:buFont typeface="Wingdings" pitchFamily="2" charset="2"/>
              <a:buNone/>
              <a:defRPr/>
            </a:pPr>
            <a:r>
              <a:rPr lang="it-IT" sz="2400" i="1" dirty="0" smtClean="0">
                <a:effectLst>
                  <a:outerShdw blurRad="38100" dist="38100" dir="2700000" algn="tl">
                    <a:srgbClr val="010199"/>
                  </a:outerShdw>
                </a:effectLst>
              </a:rPr>
              <a:t>Corrado Gatto</a:t>
            </a:r>
          </a:p>
          <a:p>
            <a:pPr marL="609600" indent="-609600" algn="ctr">
              <a:spcBef>
                <a:spcPct val="20000"/>
              </a:spcBef>
              <a:buClr>
                <a:schemeClr val="hlink"/>
              </a:buClr>
              <a:buSzPct val="75000"/>
              <a:buFont typeface="Wingdings" pitchFamily="2" charset="2"/>
              <a:buNone/>
              <a:defRPr/>
            </a:pPr>
            <a:r>
              <a:rPr lang="it-IT" sz="2000" i="1" dirty="0" smtClean="0">
                <a:effectLst>
                  <a:outerShdw blurRad="38100" dist="38100" dir="2700000" algn="tl">
                    <a:srgbClr val="010199"/>
                  </a:outerShdw>
                </a:effectLst>
              </a:rPr>
              <a:t>INFN Napoli and NIU</a:t>
            </a:r>
          </a:p>
          <a:p>
            <a:pPr marL="609600" indent="-609600" algn="ctr">
              <a:spcBef>
                <a:spcPct val="20000"/>
              </a:spcBef>
              <a:buClr>
                <a:schemeClr val="hlink"/>
              </a:buClr>
              <a:buSzPct val="75000"/>
              <a:buFont typeface="Wingdings" pitchFamily="2" charset="2"/>
              <a:buNone/>
              <a:defRPr/>
            </a:pPr>
            <a:r>
              <a:rPr lang="it-IT" sz="2400" i="1" dirty="0" smtClean="0">
                <a:effectLst>
                  <a:outerShdw blurRad="38100" dist="38100" dir="2700000" algn="tl">
                    <a:srgbClr val="010199"/>
                  </a:outerShdw>
                </a:effectLst>
              </a:rPr>
              <a:t>For the REDTOP Collaboration</a:t>
            </a:r>
          </a:p>
        </p:txBody>
      </p:sp>
      <p:sp>
        <p:nvSpPr>
          <p:cNvPr id="3" name="Date Placeholder 2"/>
          <p:cNvSpPr>
            <a:spLocks noGrp="1"/>
          </p:cNvSpPr>
          <p:nvPr>
            <p:ph type="dt" sz="half" idx="10"/>
          </p:nvPr>
        </p:nvSpPr>
        <p:spPr/>
        <p:txBody>
          <a:bodyPr/>
          <a:lstStyle/>
          <a:p>
            <a:pPr>
              <a:defRPr/>
            </a:pPr>
            <a:r>
              <a:rPr lang="en-US" smtClean="0"/>
              <a:t>10/27/2017</a:t>
            </a:r>
            <a:endParaRPr lang="it-IT"/>
          </a:p>
        </p:txBody>
      </p:sp>
      <p:sp>
        <p:nvSpPr>
          <p:cNvPr id="4" name="Footer Placeholder 3"/>
          <p:cNvSpPr>
            <a:spLocks noGrp="1"/>
          </p:cNvSpPr>
          <p:nvPr>
            <p:ph type="ftr" sz="quarter" idx="11"/>
          </p:nvPr>
        </p:nvSpPr>
        <p:spPr/>
        <p:txBody>
          <a:bodyPr/>
          <a:lstStyle/>
          <a:p>
            <a:pPr>
              <a:defRPr/>
            </a:pPr>
            <a:r>
              <a:rPr lang="it-IT" smtClean="0"/>
              <a:t>C. Gatto - INFN &amp; NIU</a:t>
            </a:r>
            <a:endParaRPr lang="it-IT"/>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afterEffect">
                                  <p:stCondLst>
                                    <p:cond delay="0"/>
                                  </p:stCondLst>
                                  <p:childTnLst>
                                    <p:set>
                                      <p:cBhvr>
                                        <p:cTn id="6" dur="1" fill="hold">
                                          <p:stCondLst>
                                            <p:cond delay="0"/>
                                          </p:stCondLst>
                                        </p:cTn>
                                        <p:tgtEl>
                                          <p:spTgt spid="4126"/>
                                        </p:tgtEl>
                                        <p:attrNameLst>
                                          <p:attrName>style.visibility</p:attrName>
                                        </p:attrNameLst>
                                      </p:cBhvr>
                                      <p:to>
                                        <p:strVal val="visible"/>
                                      </p:to>
                                    </p:set>
                                    <p:anim calcmode="lin" valueType="num">
                                      <p:cBhvr additive="base">
                                        <p:cTn id="7" dur="500" fill="hold">
                                          <p:stCondLst>
                                            <p:cond delay="0"/>
                                          </p:stCondLst>
                                        </p:cTn>
                                        <p:tgtEl>
                                          <p:spTgt spid="4126"/>
                                        </p:tgtEl>
                                        <p:attrNameLst>
                                          <p:attrName>ppt_x</p:attrName>
                                        </p:attrNameLst>
                                      </p:cBhvr>
                                      <p:tavLst>
                                        <p:tav tm="0">
                                          <p:val>
                                            <p:strVal val="1+#ppt_w/2"/>
                                          </p:val>
                                        </p:tav>
                                        <p:tav tm="100000">
                                          <p:val>
                                            <p:strVal val="#ppt_x"/>
                                          </p:val>
                                        </p:tav>
                                      </p:tavLst>
                                    </p:anim>
                                    <p:anim calcmode="lin" valueType="num">
                                      <p:cBhvr additive="base">
                                        <p:cTn id="8" dur="500" fill="hold">
                                          <p:stCondLst>
                                            <p:cond delay="0"/>
                                          </p:stCondLst>
                                        </p:cTn>
                                        <p:tgtEl>
                                          <p:spTgt spid="41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990600" y="1"/>
            <a:ext cx="7158038" cy="914400"/>
          </a:xfrm>
        </p:spPr>
        <p:txBody>
          <a:bodyPr>
            <a:normAutofit fontScale="90000"/>
          </a:bodyPr>
          <a:lstStyle/>
          <a:p>
            <a:pPr eaLnBrk="1" fontAlgn="auto" hangingPunct="1">
              <a:spcAft>
                <a:spcPts val="0"/>
              </a:spcAft>
              <a:defRPr/>
            </a:pPr>
            <a:r>
              <a:rPr lang="it-IT" altLang="en-US" sz="4000" dirty="0" smtClean="0"/>
              <a:t>The Experimental Apparatus</a:t>
            </a:r>
          </a:p>
        </p:txBody>
      </p:sp>
      <p:sp>
        <p:nvSpPr>
          <p:cNvPr id="14339" name="Segnaposto contenuto 2"/>
          <p:cNvSpPr>
            <a:spLocks noGrp="1"/>
          </p:cNvSpPr>
          <p:nvPr>
            <p:ph idx="1"/>
          </p:nvPr>
        </p:nvSpPr>
        <p:spPr>
          <a:xfrm>
            <a:off x="0" y="836712"/>
            <a:ext cx="9144000" cy="5791200"/>
          </a:xfrm>
        </p:spPr>
        <p:txBody>
          <a:bodyPr/>
          <a:lstStyle/>
          <a:p>
            <a:pPr marL="887413" lvl="1" indent="-446088" algn="ctr" eaLnBrk="1" hangingPunct="1">
              <a:spcBef>
                <a:spcPts val="1000"/>
              </a:spcBef>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dirty="0" smtClean="0"/>
              <a:t>	</a:t>
            </a:r>
            <a:r>
              <a:rPr lang="en-US" altLang="en-US" b="1" dirty="0" smtClean="0">
                <a:solidFill>
                  <a:schemeClr val="accent2">
                    <a:lumMod val="20000"/>
                    <a:lumOff val="80000"/>
                  </a:schemeClr>
                </a:solidFill>
                <a:effectLst>
                  <a:outerShdw blurRad="38100" dist="38100" dir="2700000" algn="tl">
                    <a:srgbClr val="000000">
                      <a:alpha val="43137"/>
                    </a:srgbClr>
                  </a:outerShdw>
                </a:effectLst>
              </a:rPr>
              <a:t>Baseline detector</a:t>
            </a:r>
            <a:endParaRPr lang="en-US" altLang="en-US" sz="2800" b="1" dirty="0" smtClean="0">
              <a:solidFill>
                <a:schemeClr val="accent2">
                  <a:lumMod val="20000"/>
                  <a:lumOff val="80000"/>
                </a:schemeClr>
              </a:solidFill>
              <a:effectLst>
                <a:outerShdw blurRad="38100" dist="38100" dir="2700000" algn="tl">
                  <a:srgbClr val="000000">
                    <a:alpha val="43137"/>
                  </a:srgbClr>
                </a:outerShdw>
              </a:effectLst>
            </a:endParaRP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Beryllium or carbon fiber beam pipe, 10 cm </a:t>
            </a:r>
            <a:r>
              <a:rPr lang="en-US" altLang="en-US" sz="1800" i="1" dirty="0" err="1" smtClean="0"/>
              <a:t>dia</a:t>
            </a:r>
            <a:r>
              <a:rPr lang="en-US" altLang="en-US" sz="1800" i="1" dirty="0" smtClean="0"/>
              <a:t> x 1.5 m long</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1 cm </a:t>
            </a:r>
            <a:r>
              <a:rPr lang="en-US" altLang="en-US" sz="1800" i="1" dirty="0" err="1" smtClean="0"/>
              <a:t>dia</a:t>
            </a:r>
            <a:r>
              <a:rPr lang="en-US" altLang="en-US" sz="1800" i="1" dirty="0" smtClean="0"/>
              <a:t> targets disk inside the pipe, spaced 10 cm apart</a:t>
            </a:r>
          </a:p>
          <a:p>
            <a:pPr marL="887413" lvl="1" indent="-446088" eaLnBrk="1" hangingPunct="1">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Multi-Aerogel around the beam pipe, 3cm thick (for most muons and fast </a:t>
            </a:r>
            <a:r>
              <a:rPr lang="en-US" altLang="en-US" sz="1800" i="1" dirty="0" err="1" smtClean="0"/>
              <a:t>pions</a:t>
            </a:r>
            <a:r>
              <a:rPr lang="en-US" altLang="en-US" sz="1800" i="1" dirty="0" smtClean="0"/>
              <a:t> detection)</a:t>
            </a:r>
          </a:p>
          <a:p>
            <a:pPr marL="887413" lvl="1" indent="-446088" eaLnBrk="1" hangingPunct="1">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Optical-TPC 1m diameter x 1.5 m long</a:t>
            </a:r>
          </a:p>
          <a:p>
            <a:pPr marL="887413" lvl="1" indent="-446088" eaLnBrk="1" hangingPunct="1">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latin typeface="Symbol" panose="05050102010706020507" pitchFamily="18" charset="2"/>
              </a:rPr>
              <a:t>g</a:t>
            </a:r>
            <a:r>
              <a:rPr lang="en-US" altLang="en-US" sz="1800" i="1" dirty="0" smtClean="0"/>
              <a:t>-</a:t>
            </a:r>
            <a:r>
              <a:rPr lang="en-US" altLang="en-US" sz="1800" i="1" dirty="0" err="1" smtClean="0"/>
              <a:t>polarimeter</a:t>
            </a:r>
            <a:r>
              <a:rPr lang="en-US" altLang="en-US" sz="1800" i="1" dirty="0" smtClean="0"/>
              <a:t> in the rear section of the Optical-TPC (optional)</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ADRIANO calorimeter: </a:t>
            </a:r>
            <a:r>
              <a:rPr lang="en-US" sz="1800" dirty="0" smtClean="0"/>
              <a:t>~</a:t>
            </a:r>
            <a:r>
              <a:rPr lang="en-US" altLang="en-US" sz="1800" i="1" dirty="0" smtClean="0"/>
              <a:t>20 Xo (same as ORKA) or 64 cm deep. Inner and outer sections to accommodate the </a:t>
            </a:r>
            <a:r>
              <a:rPr lang="en-US" altLang="en-US" sz="1800" i="1" dirty="0" smtClean="0">
                <a:latin typeface="Symbol" panose="05050102010706020507" pitchFamily="18" charset="2"/>
              </a:rPr>
              <a:t>m</a:t>
            </a:r>
            <a:r>
              <a:rPr lang="en-US" altLang="en-US" sz="1800" i="1" dirty="0" smtClean="0"/>
              <a:t>-</a:t>
            </a:r>
            <a:r>
              <a:rPr lang="en-US" altLang="en-US" sz="1800" i="1" dirty="0" err="1" smtClean="0"/>
              <a:t>polarimeter</a:t>
            </a:r>
            <a:r>
              <a:rPr lang="en-US" altLang="en-US" sz="1800" i="1" dirty="0" smtClean="0"/>
              <a:t> in between</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Total detector dimensions: 2.2 m </a:t>
            </a:r>
            <a:r>
              <a:rPr lang="en-US" altLang="en-US" sz="1800" i="1" dirty="0" err="1" smtClean="0"/>
              <a:t>dia</a:t>
            </a:r>
            <a:r>
              <a:rPr lang="en-US" altLang="en-US" sz="1800" i="1" dirty="0" smtClean="0"/>
              <a:t> x 2.7 m long</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2.7 m long solenoid run at 0.6 T (2.4 m inner diameter) – E. </a:t>
            </a:r>
            <a:r>
              <a:rPr lang="en-US" altLang="en-US" sz="1800" i="1" dirty="0" err="1" smtClean="0"/>
              <a:t>Barzi</a:t>
            </a:r>
            <a:r>
              <a:rPr lang="en-US" altLang="en-US" sz="1800" i="1" dirty="0" smtClean="0"/>
              <a:t> helping with the design. Asymmetric yoke required</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AP50 cryogenics already in place</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800" i="1" dirty="0" smtClean="0"/>
              <a:t>Potential interest from CERN-Geant4 group on instrumenting the </a:t>
            </a:r>
            <a:r>
              <a:rPr lang="en-US" altLang="en-US" sz="1800" i="1" dirty="0" err="1" smtClean="0"/>
              <a:t>fwd</a:t>
            </a:r>
            <a:r>
              <a:rPr lang="en-US" altLang="en-US" sz="1800" i="1" dirty="0" smtClean="0"/>
              <a:t> and </a:t>
            </a:r>
            <a:r>
              <a:rPr lang="en-US" altLang="en-US" sz="1800" i="1" dirty="0" err="1" smtClean="0"/>
              <a:t>bkg</a:t>
            </a:r>
            <a:r>
              <a:rPr lang="en-US" altLang="en-US" sz="1800" i="1" dirty="0" smtClean="0"/>
              <a:t> detector regions (for G4 validation of new hadronic models)</a:t>
            </a:r>
          </a:p>
          <a:p>
            <a:pPr marL="887413" lvl="1" indent="-446088">
              <a:spcBef>
                <a:spcPts val="1000"/>
              </a:spcBef>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1800" i="1" dirty="0" smtClean="0"/>
          </a:p>
          <a:p>
            <a:pPr marL="446088" indent="-446088" eaLnBrk="1" hangingPunct="1">
              <a:spcBef>
                <a:spcPts val="1000"/>
              </a:spcBef>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en-US" sz="1800" dirty="0" smtClean="0"/>
          </a:p>
        </p:txBody>
      </p:sp>
      <p:sp>
        <p:nvSpPr>
          <p:cNvPr id="14340"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F103996-D4CD-4F44-AFA6-7C8625711D2B}" type="slidenum">
              <a:rPr lang="it-IT" altLang="en-US" sz="1000" smtClean="0">
                <a:latin typeface="Arial" pitchFamily="34" charset="0"/>
              </a:rPr>
              <a:pPr eaLnBrk="1" hangingPunct="1">
                <a:spcBef>
                  <a:spcPct val="0"/>
                </a:spcBef>
                <a:buClrTx/>
                <a:buSzTx/>
                <a:buFontTx/>
                <a:buNone/>
              </a:pPr>
              <a:t>10</a:t>
            </a:fld>
            <a:endParaRPr lang="it-IT" altLang="en-US" sz="1000" smtClean="0">
              <a:latin typeface="Arial" pitchFamily="34" charset="0"/>
            </a:endParaRPr>
          </a:p>
        </p:txBody>
      </p:sp>
      <p:sp>
        <p:nvSpPr>
          <p:cNvPr id="2" name="Date Placeholder 1"/>
          <p:cNvSpPr>
            <a:spLocks noGrp="1"/>
          </p:cNvSpPr>
          <p:nvPr>
            <p:ph type="dt" sz="half" idx="10"/>
          </p:nvPr>
        </p:nvSpPr>
        <p:spPr/>
        <p:txBody>
          <a:bodyPr/>
          <a:lstStyle/>
          <a:p>
            <a:pPr>
              <a:defRPr/>
            </a:pPr>
            <a:r>
              <a:rPr lang="en-US" smtClean="0"/>
              <a:t>10/27/2017</a:t>
            </a:r>
            <a:endParaRPr lang="it-IT"/>
          </a:p>
        </p:txBody>
      </p:sp>
      <p:sp>
        <p:nvSpPr>
          <p:cNvPr id="3" name="Footer Placeholder 2"/>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26879486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719572" y="76200"/>
            <a:ext cx="7992888" cy="914400"/>
          </a:xfrm>
        </p:spPr>
        <p:txBody>
          <a:bodyPr>
            <a:noAutofit/>
          </a:bodyPr>
          <a:lstStyle/>
          <a:p>
            <a:pPr eaLnBrk="1" fontAlgn="auto" hangingPunct="1">
              <a:spcAft>
                <a:spcPts val="0"/>
              </a:spcAft>
              <a:defRPr/>
            </a:pPr>
            <a:r>
              <a:rPr lang="it-IT" altLang="en-US" sz="3600" dirty="0" smtClean="0"/>
              <a:t>The REDTOP Detector </a:t>
            </a:r>
            <a:r>
              <a:rPr lang="it-IT" altLang="en-US" sz="3600" dirty="0" smtClean="0"/>
              <a:t>(new)</a:t>
            </a:r>
            <a:endParaRPr lang="it-IT" altLang="en-US" sz="3600" dirty="0" smtClean="0"/>
          </a:p>
        </p:txBody>
      </p:sp>
      <p:sp>
        <p:nvSpPr>
          <p:cNvPr id="16387" name="Segnaposto contenuto 2"/>
          <p:cNvSpPr>
            <a:spLocks noGrp="1"/>
          </p:cNvSpPr>
          <p:nvPr>
            <p:ph idx="1"/>
          </p:nvPr>
        </p:nvSpPr>
        <p:spPr>
          <a:xfrm>
            <a:off x="0" y="1219200"/>
            <a:ext cx="9144000" cy="5410200"/>
          </a:xfrm>
        </p:spPr>
        <p:txBody>
          <a:bodyPr/>
          <a:lstStyle/>
          <a:p>
            <a:pPr marL="887413" lvl="1" indent="-446088" algn="ctr" eaLnBrk="1" hangingPunct="1">
              <a:buClr>
                <a:srgbClr val="CC9900"/>
              </a:buClr>
              <a:buSzPct val="70000"/>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600" dirty="0" smtClean="0"/>
              <a:t>	</a:t>
            </a:r>
            <a:r>
              <a:rPr lang="en-US" altLang="en-US" sz="2000" b="1" dirty="0" smtClean="0">
                <a:solidFill>
                  <a:srgbClr val="292929"/>
                </a:solidFill>
              </a:rPr>
              <a:t>Beam &amp; Target</a:t>
            </a:r>
            <a:endParaRPr lang="en-US" altLang="en-US" b="1" dirty="0" smtClean="0">
              <a:solidFill>
                <a:srgbClr val="292929"/>
              </a:solidFill>
            </a:endParaRPr>
          </a:p>
          <a:p>
            <a:pPr marL="887413" lvl="1" indent="-446088" eaLnBrk="1" hangingPunct="1">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en-US" altLang="en-US" sz="1600" dirty="0" smtClean="0"/>
          </a:p>
          <a:p>
            <a:pPr marL="446088" indent="-446088" eaLnBrk="1" hangingPunct="1">
              <a:buFont typeface="Wingdings" pitchFamily="2" charset="2"/>
              <a:buNone/>
              <a:tabLst>
                <a:tab pos="911225" algn="l"/>
                <a:tab pos="1825625" algn="l"/>
                <a:tab pos="2740025" algn="l"/>
                <a:tab pos="3654425" algn="l"/>
                <a:tab pos="4568825" algn="l"/>
                <a:tab pos="5483225" algn="l"/>
                <a:tab pos="6397625" algn="l"/>
                <a:tab pos="7312025" algn="l"/>
                <a:tab pos="8226425" algn="l"/>
                <a:tab pos="9140825" algn="l"/>
                <a:tab pos="10055225" algn="l"/>
              </a:tabLst>
            </a:pPr>
            <a:endParaRPr lang="it-IT" altLang="en-US" sz="1600" dirty="0" smtClean="0"/>
          </a:p>
        </p:txBody>
      </p:sp>
      <p:sp>
        <p:nvSpPr>
          <p:cNvPr id="16388"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D8303EBD-8D4A-4160-A7D9-0EEC52FD1C05}" type="slidenum">
              <a:rPr lang="it-IT" altLang="en-US" sz="1000" smtClean="0">
                <a:latin typeface="Arial" pitchFamily="34" charset="0"/>
              </a:rPr>
              <a:pPr eaLnBrk="1" hangingPunct="1">
                <a:spcBef>
                  <a:spcPct val="0"/>
                </a:spcBef>
                <a:buClrTx/>
                <a:buSzTx/>
                <a:buFontTx/>
                <a:buNone/>
              </a:pPr>
              <a:t>11</a:t>
            </a:fld>
            <a:endParaRPr lang="it-IT" altLang="en-US" sz="1000" smtClean="0">
              <a:latin typeface="Arial" pitchFamily="34" charset="0"/>
            </a:endParaRPr>
          </a:p>
        </p:txBody>
      </p:sp>
      <p:sp>
        <p:nvSpPr>
          <p:cNvPr id="15" name="Dodecagon 14"/>
          <p:cNvSpPr/>
          <p:nvPr/>
        </p:nvSpPr>
        <p:spPr>
          <a:xfrm>
            <a:off x="2233242" y="1378621"/>
            <a:ext cx="5081958" cy="4728625"/>
          </a:xfrm>
          <a:prstGeom prst="dodecagon">
            <a:avLst/>
          </a:prstGeom>
          <a:solidFill>
            <a:srgbClr val="FFFF00"/>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8" name="Oval 27"/>
          <p:cNvSpPr/>
          <p:nvPr/>
        </p:nvSpPr>
        <p:spPr>
          <a:xfrm>
            <a:off x="4419600" y="3485720"/>
            <a:ext cx="560838" cy="552880"/>
          </a:xfrm>
          <a:prstGeom prst="ellipse">
            <a:avLst/>
          </a:prstGeom>
          <a:solidFill>
            <a:sysClr val="window" lastClr="FFFFFF"/>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9" name="Donut 28"/>
          <p:cNvSpPr/>
          <p:nvPr/>
        </p:nvSpPr>
        <p:spPr>
          <a:xfrm>
            <a:off x="4419600" y="3466073"/>
            <a:ext cx="560838" cy="572527"/>
          </a:xfrm>
          <a:prstGeom prst="donut">
            <a:avLst>
              <a:gd name="adj" fmla="val 9587"/>
            </a:avLst>
          </a:prstGeom>
          <a:solidFill>
            <a:srgbClr val="9BBB59">
              <a:lumMod val="75000"/>
            </a:srgbClr>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a:ea typeface="+mn-ea"/>
              <a:cs typeface="+mn-cs"/>
            </a:endParaRPr>
          </a:p>
        </p:txBody>
      </p:sp>
      <p:sp>
        <p:nvSpPr>
          <p:cNvPr id="30" name="Oval 29"/>
          <p:cNvSpPr/>
          <p:nvPr/>
        </p:nvSpPr>
        <p:spPr>
          <a:xfrm>
            <a:off x="4612899" y="3657039"/>
            <a:ext cx="174239" cy="171790"/>
          </a:xfrm>
          <a:prstGeom prst="ellipse">
            <a:avLst/>
          </a:prstGeom>
          <a:solidFill>
            <a:srgbClr val="FF0000"/>
          </a:solidFill>
          <a:ln w="3175"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3" name="Donut 2"/>
          <p:cNvSpPr/>
          <p:nvPr/>
        </p:nvSpPr>
        <p:spPr>
          <a:xfrm>
            <a:off x="1752600" y="838200"/>
            <a:ext cx="5943600" cy="5791200"/>
          </a:xfrm>
          <a:prstGeom prst="donut">
            <a:avLst>
              <a:gd name="adj" fmla="val 41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Rounded Rectangular Callout 30"/>
          <p:cNvSpPr/>
          <p:nvPr/>
        </p:nvSpPr>
        <p:spPr>
          <a:xfrm>
            <a:off x="228600" y="2623534"/>
            <a:ext cx="1524000" cy="457200"/>
          </a:xfrm>
          <a:prstGeom prst="wedgeRoundRectCallout">
            <a:avLst>
              <a:gd name="adj1" fmla="val 74502"/>
              <a:gd name="adj2" fmla="val -103100"/>
              <a:gd name="adj3" fmla="val 1666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t>Solenoid</a:t>
            </a:r>
          </a:p>
          <a:p>
            <a:pPr algn="ctr">
              <a:defRPr/>
            </a:pPr>
            <a:r>
              <a:rPr lang="en-US" sz="1200" dirty="0" smtClean="0"/>
              <a:t>0.6-0.8 T</a:t>
            </a:r>
            <a:endParaRPr lang="en-US" sz="1200" dirty="0"/>
          </a:p>
        </p:txBody>
      </p:sp>
      <p:grpSp>
        <p:nvGrpSpPr>
          <p:cNvPr id="13" name="Group 12"/>
          <p:cNvGrpSpPr/>
          <p:nvPr/>
        </p:nvGrpSpPr>
        <p:grpSpPr>
          <a:xfrm>
            <a:off x="2143171" y="1223688"/>
            <a:ext cx="5165133" cy="5019444"/>
            <a:chOff x="2115448" y="1223688"/>
            <a:chExt cx="5165133" cy="5019444"/>
          </a:xfrm>
        </p:grpSpPr>
        <p:sp>
          <p:nvSpPr>
            <p:cNvPr id="16" name="Trapezoid 15"/>
            <p:cNvSpPr/>
            <p:nvPr/>
          </p:nvSpPr>
          <p:spPr>
            <a:xfrm>
              <a:off x="4036315" y="5255061"/>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17" name="Trapezoid 16"/>
            <p:cNvSpPr/>
            <p:nvPr/>
          </p:nvSpPr>
          <p:spPr>
            <a:xfrm rot="1800000">
              <a:off x="2981730" y="4978240"/>
              <a:ext cx="1379389" cy="1006277"/>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0" name="Trapezoid 19"/>
            <p:cNvSpPr/>
            <p:nvPr/>
          </p:nvSpPr>
          <p:spPr>
            <a:xfrm rot="3600000">
              <a:off x="2228256" y="4228928"/>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1" name="Trapezoid 20"/>
            <p:cNvSpPr/>
            <p:nvPr/>
          </p:nvSpPr>
          <p:spPr>
            <a:xfrm rot="5400000">
              <a:off x="1953167" y="3209861"/>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22" name="Trapezoid 21"/>
            <p:cNvSpPr/>
            <p:nvPr/>
          </p:nvSpPr>
          <p:spPr>
            <a:xfrm rot="7200000">
              <a:off x="2228256" y="2196945"/>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2" name="Trapezoid 31"/>
            <p:cNvSpPr/>
            <p:nvPr/>
          </p:nvSpPr>
          <p:spPr>
            <a:xfrm rot="19800000">
              <a:off x="5118669" y="5007639"/>
              <a:ext cx="1303401"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3" name="Trapezoid 32"/>
            <p:cNvSpPr/>
            <p:nvPr/>
          </p:nvSpPr>
          <p:spPr>
            <a:xfrm rot="18000000">
              <a:off x="5821873" y="4269555"/>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4" name="Trapezoid 33"/>
            <p:cNvSpPr/>
            <p:nvPr/>
          </p:nvSpPr>
          <p:spPr>
            <a:xfrm rot="9000000">
              <a:off x="2970382" y="1484234"/>
              <a:ext cx="1379389" cy="997186"/>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5" name="Trapezoid 34"/>
            <p:cNvSpPr/>
            <p:nvPr/>
          </p:nvSpPr>
          <p:spPr>
            <a:xfrm rot="16200000">
              <a:off x="6101908" y="3253963"/>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6" name="Trapezoid 35"/>
            <p:cNvSpPr/>
            <p:nvPr/>
          </p:nvSpPr>
          <p:spPr>
            <a:xfrm rot="14400000">
              <a:off x="5821873" y="2241662"/>
              <a:ext cx="1340953" cy="1016392"/>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7" name="Trapezoid 36"/>
            <p:cNvSpPr/>
            <p:nvPr/>
          </p:nvSpPr>
          <p:spPr>
            <a:xfrm rot="12600000">
              <a:off x="5037500" y="1492737"/>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sp>
          <p:nvSpPr>
            <p:cNvPr id="38" name="Trapezoid 37"/>
            <p:cNvSpPr/>
            <p:nvPr/>
          </p:nvSpPr>
          <p:spPr>
            <a:xfrm rot="10800000">
              <a:off x="4025354" y="1223688"/>
              <a:ext cx="1379389" cy="988071"/>
            </a:xfrm>
            <a:prstGeom prst="trapezoid">
              <a:avLst>
                <a:gd name="adj" fmla="val 26020"/>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a:ea typeface="+mn-ea"/>
                <a:cs typeface="+mn-cs"/>
              </a:endParaRPr>
            </a:p>
          </p:txBody>
        </p:sp>
      </p:grpSp>
      <p:sp>
        <p:nvSpPr>
          <p:cNvPr id="7" name="Rounded Rectangular Callout 6"/>
          <p:cNvSpPr/>
          <p:nvPr/>
        </p:nvSpPr>
        <p:spPr>
          <a:xfrm>
            <a:off x="458771" y="4950280"/>
            <a:ext cx="2061001" cy="1331169"/>
          </a:xfrm>
          <a:prstGeom prst="wedgeRoundRectCallout">
            <a:avLst>
              <a:gd name="adj1" fmla="val 41915"/>
              <a:gd name="adj2" fmla="val -70192"/>
              <a:gd name="adj3" fmla="val 16667"/>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t>ADRIANO-2 </a:t>
            </a:r>
            <a:r>
              <a:rPr lang="en-US" sz="1400" b="1" dirty="0" smtClean="0"/>
              <a:t>Calorimeter (tiles)</a:t>
            </a:r>
          </a:p>
          <a:p>
            <a:pPr marL="171450" indent="-171450">
              <a:buFont typeface="Arial" panose="020B0604020202020204" pitchFamily="34" charset="0"/>
              <a:buChar char="•"/>
              <a:defRPr/>
            </a:pPr>
            <a:r>
              <a:rPr lang="en-US" sz="1200" dirty="0" err="1"/>
              <a:t>Scint</a:t>
            </a:r>
            <a:r>
              <a:rPr lang="en-US" sz="1200" dirty="0"/>
              <a:t>. + heavy glass sandwich </a:t>
            </a:r>
          </a:p>
          <a:p>
            <a:pPr marL="171450" indent="-171450">
              <a:buFont typeface="Arial" panose="020B0604020202020204" pitchFamily="34" charset="0"/>
              <a:buChar char="•"/>
              <a:defRPr/>
            </a:pPr>
            <a:r>
              <a:rPr lang="en-US" sz="1200" dirty="0"/>
              <a:t>20 X</a:t>
            </a:r>
            <a:r>
              <a:rPr lang="en-US" sz="1200" baseline="-25000" dirty="0"/>
              <a:t> 0</a:t>
            </a:r>
            <a:r>
              <a:rPr lang="en-US" sz="1200" dirty="0"/>
              <a:t>  </a:t>
            </a:r>
            <a:r>
              <a:rPr lang="en-US" sz="1200" dirty="0" smtClean="0"/>
              <a:t>( </a:t>
            </a:r>
            <a:r>
              <a:rPr lang="en-US" sz="1200" dirty="0"/>
              <a:t>~ 64 cm deep</a:t>
            </a:r>
            <a:r>
              <a:rPr lang="en-US" sz="1200" dirty="0" smtClean="0"/>
              <a:t>)</a:t>
            </a:r>
          </a:p>
          <a:p>
            <a:pPr marL="171450" indent="-171450">
              <a:buFont typeface="Arial" panose="020B0604020202020204" pitchFamily="34" charset="0"/>
              <a:buChar char="•"/>
              <a:defRPr/>
            </a:pPr>
            <a:r>
              <a:rPr lang="en-US" sz="1200" dirty="0" smtClean="0"/>
              <a:t>Triple-readout +PFA</a:t>
            </a:r>
          </a:p>
          <a:p>
            <a:pPr marL="171450" indent="-171450">
              <a:buFont typeface="Arial" panose="020B0604020202020204" pitchFamily="34" charset="0"/>
              <a:buChar char="•"/>
              <a:defRPr/>
            </a:pPr>
            <a:r>
              <a:rPr lang="en-US" sz="1200" dirty="0" smtClean="0"/>
              <a:t>96% coverage</a:t>
            </a:r>
            <a:r>
              <a:rPr lang="en-US" sz="1400" dirty="0" smtClean="0"/>
              <a:t> </a:t>
            </a:r>
            <a:endParaRPr lang="en-US" sz="1400" dirty="0"/>
          </a:p>
        </p:txBody>
      </p:sp>
      <p:grpSp>
        <p:nvGrpSpPr>
          <p:cNvPr id="14" name="Group 13"/>
          <p:cNvGrpSpPr/>
          <p:nvPr/>
        </p:nvGrpSpPr>
        <p:grpSpPr>
          <a:xfrm>
            <a:off x="2519772" y="1608283"/>
            <a:ext cx="4392487" cy="4304993"/>
            <a:chOff x="2519772" y="1608283"/>
            <a:chExt cx="4392487" cy="4304993"/>
          </a:xfrm>
        </p:grpSpPr>
        <p:sp>
          <p:nvSpPr>
            <p:cNvPr id="5" name="Trapezoid 4"/>
            <p:cNvSpPr/>
            <p:nvPr/>
          </p:nvSpPr>
          <p:spPr>
            <a:xfrm>
              <a:off x="4195042" y="5784194"/>
              <a:ext cx="1106424" cy="129082"/>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5400000">
              <a:off x="6315681" y="3705642"/>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rapezoid 66"/>
            <p:cNvSpPr/>
            <p:nvPr/>
          </p:nvSpPr>
          <p:spPr>
            <a:xfrm rot="10800000">
              <a:off x="4166010" y="1608283"/>
              <a:ext cx="1126069" cy="117874"/>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rapezoid 68"/>
            <p:cNvSpPr/>
            <p:nvPr/>
          </p:nvSpPr>
          <p:spPr>
            <a:xfrm rot="5400000">
              <a:off x="2045509" y="3652261"/>
              <a:ext cx="1080120" cy="131593"/>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rapezoid 76"/>
            <p:cNvSpPr/>
            <p:nvPr/>
          </p:nvSpPr>
          <p:spPr>
            <a:xfrm rot="19820607">
              <a:off x="5322033" y="5522593"/>
              <a:ext cx="1048016" cy="140613"/>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apezoid 77"/>
            <p:cNvSpPr/>
            <p:nvPr/>
          </p:nvSpPr>
          <p:spPr>
            <a:xfrm rot="3620607">
              <a:off x="2311447" y="4711404"/>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rapezoid 78"/>
            <p:cNvSpPr/>
            <p:nvPr/>
          </p:nvSpPr>
          <p:spPr>
            <a:xfrm rot="14420607">
              <a:off x="6019859" y="2659176"/>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rapezoid 79"/>
            <p:cNvSpPr/>
            <p:nvPr/>
          </p:nvSpPr>
          <p:spPr>
            <a:xfrm rot="9020607">
              <a:off x="3082298" y="1866420"/>
              <a:ext cx="1138152" cy="121465"/>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rapezoid 81"/>
            <p:cNvSpPr/>
            <p:nvPr/>
          </p:nvSpPr>
          <p:spPr>
            <a:xfrm rot="17985603">
              <a:off x="6065981" y="4765575"/>
              <a:ext cx="1075014" cy="125291"/>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rapezoid 82"/>
            <p:cNvSpPr/>
            <p:nvPr/>
          </p:nvSpPr>
          <p:spPr>
            <a:xfrm rot="1785603">
              <a:off x="3084893" y="5507611"/>
              <a:ext cx="1119544" cy="128644"/>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rapezoid 83"/>
            <p:cNvSpPr/>
            <p:nvPr/>
          </p:nvSpPr>
          <p:spPr>
            <a:xfrm rot="12585603">
              <a:off x="5263245" y="1889415"/>
              <a:ext cx="1080120" cy="113037"/>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rapezoid 84"/>
            <p:cNvSpPr/>
            <p:nvPr/>
          </p:nvSpPr>
          <p:spPr>
            <a:xfrm rot="7185603">
              <a:off x="2362515" y="2626896"/>
              <a:ext cx="1048398" cy="131176"/>
            </a:xfrm>
            <a:prstGeom prst="trapezoid">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Rounded Rectangular Callout 90"/>
          <p:cNvSpPr/>
          <p:nvPr/>
        </p:nvSpPr>
        <p:spPr>
          <a:xfrm>
            <a:off x="7548500" y="4484017"/>
            <a:ext cx="1524000" cy="746720"/>
          </a:xfrm>
          <a:prstGeom prst="wedgeRoundRectCallout">
            <a:avLst>
              <a:gd name="adj1" fmla="val -97053"/>
              <a:gd name="adj2" fmla="val -158332"/>
              <a:gd name="adj3" fmla="val 16667"/>
            </a:avLst>
          </a:prstGeom>
          <a:solidFill>
            <a:srgbClr val="00CC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latin typeface="Symbol" panose="05050102010706020507" pitchFamily="18" charset="2"/>
              </a:rPr>
              <a:t>m</a:t>
            </a:r>
            <a:r>
              <a:rPr lang="en-US" sz="1400" b="1" dirty="0" smtClean="0"/>
              <a:t>-polarizer</a:t>
            </a:r>
          </a:p>
          <a:p>
            <a:pPr algn="ctr">
              <a:defRPr/>
            </a:pPr>
            <a:r>
              <a:rPr lang="en-US" sz="1200" dirty="0" smtClean="0"/>
              <a:t>Active version (from TREK exp.)</a:t>
            </a:r>
            <a:endParaRPr lang="en-US" sz="1200" dirty="0"/>
          </a:p>
        </p:txBody>
      </p:sp>
      <p:sp>
        <p:nvSpPr>
          <p:cNvPr id="12" name="Rounded Rectangular Callout 11"/>
          <p:cNvSpPr/>
          <p:nvPr/>
        </p:nvSpPr>
        <p:spPr>
          <a:xfrm>
            <a:off x="137592" y="3828829"/>
            <a:ext cx="1524000" cy="784869"/>
          </a:xfrm>
          <a:prstGeom prst="wedgeRoundRectCallout">
            <a:avLst>
              <a:gd name="adj1" fmla="val 248397"/>
              <a:gd name="adj2" fmla="val -61286"/>
              <a:gd name="adj3" fmla="val 16667"/>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t>10x Be targets</a:t>
            </a:r>
          </a:p>
          <a:p>
            <a:pPr marL="285750" indent="-285750" algn="ctr">
              <a:buFont typeface="Arial" panose="020B0604020202020204" pitchFamily="34" charset="0"/>
              <a:buChar char="•"/>
              <a:defRPr/>
            </a:pPr>
            <a:r>
              <a:rPr lang="en-US" sz="1200" dirty="0" smtClean="0">
                <a:solidFill>
                  <a:schemeClr val="tx1"/>
                </a:solidFill>
              </a:rPr>
              <a:t>0.33 mm thin</a:t>
            </a:r>
          </a:p>
          <a:p>
            <a:pPr marL="285750" indent="-285750" algn="ctr">
              <a:buFont typeface="Arial" panose="020B0604020202020204" pitchFamily="34" charset="0"/>
              <a:buChar char="•"/>
              <a:defRPr/>
            </a:pPr>
            <a:r>
              <a:rPr lang="en-US" sz="1200" dirty="0" smtClean="0">
                <a:solidFill>
                  <a:schemeClr val="tx1"/>
                </a:solidFill>
              </a:rPr>
              <a:t>Spaced 10 cm</a:t>
            </a:r>
            <a:endParaRPr lang="en-US" sz="1200" dirty="0">
              <a:solidFill>
                <a:schemeClr val="tx1"/>
              </a:solidFill>
            </a:endParaRPr>
          </a:p>
          <a:p>
            <a:pPr algn="ctr">
              <a:defRPr/>
            </a:pPr>
            <a:endParaRPr lang="en-US" sz="1400" dirty="0"/>
          </a:p>
        </p:txBody>
      </p:sp>
      <p:sp>
        <p:nvSpPr>
          <p:cNvPr id="2" name="Rounded Rectangular Callout 1"/>
          <p:cNvSpPr/>
          <p:nvPr/>
        </p:nvSpPr>
        <p:spPr>
          <a:xfrm>
            <a:off x="899592" y="980728"/>
            <a:ext cx="2061001" cy="1116123"/>
          </a:xfrm>
          <a:prstGeom prst="wedgeRoundRectCallout">
            <a:avLst>
              <a:gd name="adj1" fmla="val 121670"/>
              <a:gd name="adj2" fmla="val 150051"/>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solidFill>
                  <a:schemeClr val="bg1"/>
                </a:solidFill>
              </a:rPr>
              <a:t>Optical TPC</a:t>
            </a:r>
          </a:p>
          <a:p>
            <a:pPr marL="285750" indent="-285750">
              <a:buFont typeface="Arial" panose="020B0604020202020204" pitchFamily="34" charset="0"/>
              <a:buChar char="•"/>
              <a:defRPr/>
            </a:pPr>
            <a:r>
              <a:rPr lang="en-US" sz="1200" dirty="0" smtClean="0">
                <a:solidFill>
                  <a:schemeClr val="bg1"/>
                </a:solidFill>
              </a:rPr>
              <a:t>~  </a:t>
            </a:r>
            <a:r>
              <a:rPr lang="en-US" sz="1200" dirty="0">
                <a:solidFill>
                  <a:schemeClr val="bg1"/>
                </a:solidFill>
              </a:rPr>
              <a:t>1m x 1.5 </a:t>
            </a:r>
            <a:r>
              <a:rPr lang="en-US" sz="1200" dirty="0" smtClean="0">
                <a:solidFill>
                  <a:schemeClr val="bg1"/>
                </a:solidFill>
              </a:rPr>
              <a:t>m</a:t>
            </a:r>
          </a:p>
          <a:p>
            <a:pPr marL="285750" indent="-285750">
              <a:buFont typeface="Arial" panose="020B0604020202020204" pitchFamily="34" charset="0"/>
              <a:buChar char="•"/>
              <a:defRPr/>
            </a:pPr>
            <a:r>
              <a:rPr lang="en-US" sz="1200" dirty="0" smtClean="0">
                <a:solidFill>
                  <a:schemeClr val="bg1"/>
                </a:solidFill>
              </a:rPr>
              <a:t>CH</a:t>
            </a:r>
            <a:r>
              <a:rPr lang="en-US" sz="1200" baseline="-25000" dirty="0" smtClean="0">
                <a:solidFill>
                  <a:schemeClr val="bg1"/>
                </a:solidFill>
              </a:rPr>
              <a:t>4</a:t>
            </a:r>
            <a:r>
              <a:rPr lang="en-US" sz="1200" dirty="0" smtClean="0">
                <a:solidFill>
                  <a:schemeClr val="bg1"/>
                </a:solidFill>
              </a:rPr>
              <a:t> @ </a:t>
            </a:r>
            <a:r>
              <a:rPr lang="en-US" sz="1200" dirty="0">
                <a:solidFill>
                  <a:schemeClr val="bg1"/>
                </a:solidFill>
              </a:rPr>
              <a:t>1 </a:t>
            </a:r>
            <a:r>
              <a:rPr lang="en-US" sz="1200" dirty="0" err="1">
                <a:solidFill>
                  <a:schemeClr val="bg1"/>
                </a:solidFill>
              </a:rPr>
              <a:t>Atm</a:t>
            </a:r>
            <a:r>
              <a:rPr lang="en-US" sz="1200" dirty="0">
                <a:solidFill>
                  <a:schemeClr val="bg1"/>
                </a:solidFill>
              </a:rPr>
              <a:t> </a:t>
            </a:r>
          </a:p>
          <a:p>
            <a:pPr marL="285750" indent="-285750">
              <a:buFont typeface="Arial" panose="020B0604020202020204" pitchFamily="34" charset="0"/>
              <a:buChar char="•"/>
              <a:defRPr/>
            </a:pPr>
            <a:r>
              <a:rPr lang="en-US" sz="1200" dirty="0" smtClean="0">
                <a:solidFill>
                  <a:schemeClr val="bg1"/>
                </a:solidFill>
              </a:rPr>
              <a:t>5x10</a:t>
            </a:r>
            <a:r>
              <a:rPr lang="en-US" sz="1200" baseline="30000" dirty="0" smtClean="0">
                <a:solidFill>
                  <a:schemeClr val="bg1"/>
                </a:solidFill>
              </a:rPr>
              <a:t>5</a:t>
            </a:r>
            <a:r>
              <a:rPr lang="en-US" sz="1200" dirty="0" smtClean="0">
                <a:solidFill>
                  <a:schemeClr val="bg1"/>
                </a:solidFill>
              </a:rPr>
              <a:t> </a:t>
            </a:r>
            <a:r>
              <a:rPr lang="en-US" sz="1200" dirty="0" err="1" smtClean="0">
                <a:solidFill>
                  <a:schemeClr val="bg1"/>
                </a:solidFill>
              </a:rPr>
              <a:t>Sipm</a:t>
            </a:r>
            <a:r>
              <a:rPr lang="en-US" sz="1200" dirty="0" smtClean="0">
                <a:solidFill>
                  <a:schemeClr val="bg1"/>
                </a:solidFill>
              </a:rPr>
              <a:t>/</a:t>
            </a:r>
            <a:r>
              <a:rPr lang="en-US" sz="1200" dirty="0" err="1" smtClean="0">
                <a:solidFill>
                  <a:schemeClr val="bg1"/>
                </a:solidFill>
              </a:rPr>
              <a:t>Lappd</a:t>
            </a:r>
            <a:endParaRPr lang="en-US" sz="1200" dirty="0" smtClean="0">
              <a:solidFill>
                <a:schemeClr val="bg1"/>
              </a:solidFill>
            </a:endParaRPr>
          </a:p>
          <a:p>
            <a:pPr marL="285750" indent="-285750">
              <a:buFont typeface="Arial" panose="020B0604020202020204" pitchFamily="34" charset="0"/>
              <a:buChar char="•"/>
              <a:defRPr/>
            </a:pPr>
            <a:r>
              <a:rPr lang="en-US" sz="1200" dirty="0" smtClean="0">
                <a:solidFill>
                  <a:schemeClr val="bg1"/>
                </a:solidFill>
              </a:rPr>
              <a:t>98% </a:t>
            </a:r>
            <a:r>
              <a:rPr lang="en-US" sz="1200" dirty="0">
                <a:solidFill>
                  <a:schemeClr val="bg1"/>
                </a:solidFill>
              </a:rPr>
              <a:t>coverage</a:t>
            </a:r>
            <a:r>
              <a:rPr lang="en-US" sz="1400" dirty="0"/>
              <a:t> </a:t>
            </a:r>
          </a:p>
        </p:txBody>
      </p:sp>
      <p:sp>
        <p:nvSpPr>
          <p:cNvPr id="9" name="Rounded Rectangular Callout 8"/>
          <p:cNvSpPr/>
          <p:nvPr/>
        </p:nvSpPr>
        <p:spPr>
          <a:xfrm>
            <a:off x="7086600" y="1223688"/>
            <a:ext cx="1625860" cy="646705"/>
          </a:xfrm>
          <a:prstGeom prst="wedgeRoundRectCallout">
            <a:avLst>
              <a:gd name="adj1" fmla="val -179714"/>
              <a:gd name="adj2" fmla="val 335068"/>
              <a:gd name="adj3" fmla="val 16667"/>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smtClean="0"/>
              <a:t>Aerogel</a:t>
            </a:r>
          </a:p>
          <a:p>
            <a:pPr algn="ctr">
              <a:defRPr/>
            </a:pPr>
            <a:r>
              <a:rPr lang="en-US" sz="1200" dirty="0"/>
              <a:t>Dual refractive </a:t>
            </a:r>
          </a:p>
          <a:p>
            <a:pPr algn="ctr">
              <a:defRPr/>
            </a:pPr>
            <a:r>
              <a:rPr lang="en-US" sz="1200" dirty="0"/>
              <a:t>index system</a:t>
            </a:r>
            <a:r>
              <a:rPr lang="en-US" sz="1400" dirty="0"/>
              <a:t> </a:t>
            </a:r>
          </a:p>
        </p:txBody>
      </p:sp>
      <p:sp>
        <p:nvSpPr>
          <p:cNvPr id="39" name="Date Placeholder 38"/>
          <p:cNvSpPr>
            <a:spLocks noGrp="1"/>
          </p:cNvSpPr>
          <p:nvPr>
            <p:ph type="dt" sz="half" idx="10"/>
          </p:nvPr>
        </p:nvSpPr>
        <p:spPr/>
        <p:txBody>
          <a:bodyPr/>
          <a:lstStyle/>
          <a:p>
            <a:pPr>
              <a:defRPr/>
            </a:pPr>
            <a:r>
              <a:rPr lang="en-US" smtClean="0"/>
              <a:t>10/27/2017</a:t>
            </a:r>
            <a:endParaRPr lang="it-IT" dirty="0"/>
          </a:p>
        </p:txBody>
      </p:sp>
      <p:sp>
        <p:nvSpPr>
          <p:cNvPr id="40" name="Footer Placeholder 39"/>
          <p:cNvSpPr>
            <a:spLocks noGrp="1"/>
          </p:cNvSpPr>
          <p:nvPr>
            <p:ph type="ftr" sz="quarter" idx="11"/>
          </p:nvPr>
        </p:nvSpPr>
        <p:spPr/>
        <p:txBody>
          <a:bodyPr/>
          <a:lstStyle/>
          <a:p>
            <a:pPr>
              <a:defRPr/>
            </a:pPr>
            <a:r>
              <a:rPr lang="it-IT" smtClean="0"/>
              <a:t>C. Gatto - INFN &amp; NIU</a:t>
            </a:r>
            <a:endParaRPr lang="it-IT"/>
          </a:p>
        </p:txBody>
      </p:sp>
      <p:sp>
        <p:nvSpPr>
          <p:cNvPr id="4" name="Rectangle 3"/>
          <p:cNvSpPr/>
          <p:nvPr/>
        </p:nvSpPr>
        <p:spPr>
          <a:xfrm>
            <a:off x="6372200" y="5970844"/>
            <a:ext cx="2736304" cy="8425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t>Fiber tracker being investigated (for rejection of</a:t>
            </a:r>
            <a:r>
              <a:rPr lang="en-US" sz="1400" dirty="0"/>
              <a:t> </a:t>
            </a:r>
            <a:r>
              <a:rPr lang="en-US" sz="1400" dirty="0" smtClean="0">
                <a:latin typeface="Symbol" panose="05050102010706020507" pitchFamily="18" charset="2"/>
              </a:rPr>
              <a:t>g</a:t>
            </a:r>
            <a:r>
              <a:rPr lang="en-US" sz="1400" dirty="0" smtClean="0"/>
              <a:t>-conversion and </a:t>
            </a:r>
            <a:r>
              <a:rPr lang="en-US" sz="1400" dirty="0" err="1" smtClean="0"/>
              <a:t>vertexing</a:t>
            </a:r>
            <a:r>
              <a:rPr lang="en-US" sz="1400" dirty="0" smtClean="0"/>
              <a:t> )</a:t>
            </a:r>
            <a:endParaRPr lang="en-US" sz="1400" dirty="0"/>
          </a:p>
        </p:txBody>
      </p:sp>
    </p:spTree>
    <p:extLst>
      <p:ext uri="{BB962C8B-B14F-4D97-AF65-F5344CB8AC3E}">
        <p14:creationId xmlns:p14="http://schemas.microsoft.com/office/powerpoint/2010/main" val="33024334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703218" cy="1143000"/>
          </a:xfrm>
        </p:spPr>
        <p:txBody>
          <a:bodyPr>
            <a:normAutofit fontScale="90000"/>
          </a:bodyPr>
          <a:lstStyle/>
          <a:p>
            <a:r>
              <a:rPr lang="en-US" dirty="0" smtClean="0"/>
              <a:t>REDTOP </a:t>
            </a:r>
            <a:br>
              <a:rPr lang="en-US" dirty="0" smtClean="0"/>
            </a:br>
            <a:r>
              <a:rPr lang="en-US" dirty="0" smtClean="0"/>
              <a:t>detector</a:t>
            </a:r>
            <a:endParaRPr lang="en-US" dirty="0"/>
          </a:p>
        </p:txBody>
      </p:sp>
      <p:sp>
        <p:nvSpPr>
          <p:cNvPr id="3" name="Date Placeholder 2"/>
          <p:cNvSpPr>
            <a:spLocks noGrp="1"/>
          </p:cNvSpPr>
          <p:nvPr>
            <p:ph type="dt" sz="half" idx="10"/>
          </p:nvPr>
        </p:nvSpPr>
        <p:spPr/>
        <p:txBody>
          <a:bodyPr/>
          <a:lstStyle/>
          <a:p>
            <a:pPr>
              <a:defRPr/>
            </a:pPr>
            <a:r>
              <a:rPr lang="en-US" smtClean="0"/>
              <a:t>10/27/2017</a:t>
            </a:r>
            <a:endParaRPr lang="it-IT"/>
          </a:p>
        </p:txBody>
      </p:sp>
      <p:sp>
        <p:nvSpPr>
          <p:cNvPr id="4" name="Footer Placeholder 3"/>
          <p:cNvSpPr>
            <a:spLocks noGrp="1"/>
          </p:cNvSpPr>
          <p:nvPr>
            <p:ph type="ftr" sz="quarter" idx="11"/>
          </p:nvPr>
        </p:nvSpPr>
        <p:spPr/>
        <p:txBody>
          <a:bodyPr/>
          <a:lstStyle/>
          <a:p>
            <a:pPr>
              <a:defRPr/>
            </a:pPr>
            <a:r>
              <a:rPr lang="it-IT" smtClean="0"/>
              <a:t>C. Gatto - INFN &amp; NIU</a:t>
            </a:r>
            <a:endParaRPr lang="it-IT"/>
          </a:p>
        </p:txBody>
      </p:sp>
      <p:sp>
        <p:nvSpPr>
          <p:cNvPr id="5" name="Slide Number Placeholder 4"/>
          <p:cNvSpPr>
            <a:spLocks noGrp="1"/>
          </p:cNvSpPr>
          <p:nvPr>
            <p:ph type="sldNum" sz="quarter" idx="12"/>
          </p:nvPr>
        </p:nvSpPr>
        <p:spPr/>
        <p:txBody>
          <a:bodyPr/>
          <a:lstStyle/>
          <a:p>
            <a:pPr>
              <a:defRPr/>
            </a:pPr>
            <a:fld id="{DC8A82FA-93C8-4E0F-9734-D3CB1EE45F96}" type="slidenum">
              <a:rPr lang="it-IT" smtClean="0"/>
              <a:pPr>
                <a:defRPr/>
              </a:pPr>
              <a:t>12</a:t>
            </a:fld>
            <a:endParaRPr lang="it-IT"/>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869" y="571048"/>
            <a:ext cx="4449131" cy="3578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9" name="Group 18"/>
          <p:cNvGrpSpPr/>
          <p:nvPr/>
        </p:nvGrpSpPr>
        <p:grpSpPr>
          <a:xfrm>
            <a:off x="-508" y="1796485"/>
            <a:ext cx="4829222" cy="3720747"/>
            <a:chOff x="-508" y="550863"/>
            <a:chExt cx="4829222" cy="3720747"/>
          </a:xfrm>
        </p:grpSpPr>
        <p:grpSp>
          <p:nvGrpSpPr>
            <p:cNvPr id="12" name="Group 11"/>
            <p:cNvGrpSpPr/>
            <p:nvPr/>
          </p:nvGrpSpPr>
          <p:grpSpPr>
            <a:xfrm>
              <a:off x="341313" y="550863"/>
              <a:ext cx="4487401" cy="3720747"/>
              <a:chOff x="341313" y="550863"/>
              <a:chExt cx="4487401" cy="3720747"/>
            </a:xfrm>
          </p:grpSpPr>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313" y="550863"/>
                <a:ext cx="4487401" cy="3310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a:off x="1187624" y="4257092"/>
                <a:ext cx="3348372"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187624" y="2205955"/>
                <a:ext cx="0" cy="20511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32995" y="2180044"/>
                <a:ext cx="0" cy="2051137"/>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1760" y="3933056"/>
                <a:ext cx="699230" cy="338554"/>
              </a:xfrm>
              <a:prstGeom prst="rect">
                <a:avLst/>
              </a:prstGeom>
              <a:noFill/>
            </p:spPr>
            <p:txBody>
              <a:bodyPr wrap="none" rtlCol="0">
                <a:spAutoFit/>
              </a:bodyPr>
              <a:lstStyle/>
              <a:p>
                <a:r>
                  <a:rPr lang="en-US" sz="1600" dirty="0" smtClean="0"/>
                  <a:t>2.7 m</a:t>
                </a:r>
                <a:endParaRPr lang="en-US" sz="1600" dirty="0"/>
              </a:p>
            </p:txBody>
          </p:sp>
        </p:grpSp>
        <p:cxnSp>
          <p:nvCxnSpPr>
            <p:cNvPr id="14" name="Straight Connector 13"/>
            <p:cNvCxnSpPr/>
            <p:nvPr/>
          </p:nvCxnSpPr>
          <p:spPr>
            <a:xfrm flipH="1">
              <a:off x="251520" y="3789040"/>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251520" y="656692"/>
              <a:ext cx="14401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41313" y="656692"/>
              <a:ext cx="0" cy="313234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rot="16200000">
              <a:off x="-180846" y="1884312"/>
              <a:ext cx="699230" cy="338554"/>
            </a:xfrm>
            <a:prstGeom prst="rect">
              <a:avLst/>
            </a:prstGeom>
            <a:noFill/>
          </p:spPr>
          <p:txBody>
            <a:bodyPr wrap="none" rtlCol="0">
              <a:spAutoFit/>
            </a:bodyPr>
            <a:lstStyle/>
            <a:p>
              <a:r>
                <a:rPr lang="en-US" sz="1600" dirty="0" smtClean="0"/>
                <a:t>2.4 m</a:t>
              </a:r>
              <a:endParaRPr lang="en-US" sz="1600" dirty="0"/>
            </a:p>
          </p:txBody>
        </p:sp>
      </p:grpSp>
      <p:grpSp>
        <p:nvGrpSpPr>
          <p:cNvPr id="33" name="Group 32"/>
          <p:cNvGrpSpPr/>
          <p:nvPr/>
        </p:nvGrpSpPr>
        <p:grpSpPr>
          <a:xfrm>
            <a:off x="4983434" y="4094888"/>
            <a:ext cx="3873042" cy="2718488"/>
            <a:chOff x="4983434" y="4149080"/>
            <a:chExt cx="3704370" cy="2538468"/>
          </a:xfrm>
        </p:grpSpPr>
        <p:pic>
          <p:nvPicPr>
            <p:cNvPr id="2055"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6076" y="4364479"/>
              <a:ext cx="3431728" cy="2323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1" name="Straight Connector 20"/>
            <p:cNvCxnSpPr/>
            <p:nvPr/>
          </p:nvCxnSpPr>
          <p:spPr>
            <a:xfrm flipV="1">
              <a:off x="5904148" y="4364479"/>
              <a:ext cx="0" cy="116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028384" y="4365104"/>
              <a:ext cx="0" cy="1161534"/>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5904148" y="4473116"/>
              <a:ext cx="21242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582561" y="4149080"/>
              <a:ext cx="699230" cy="338554"/>
            </a:xfrm>
            <a:prstGeom prst="rect">
              <a:avLst/>
            </a:prstGeom>
            <a:noFill/>
          </p:spPr>
          <p:txBody>
            <a:bodyPr wrap="none" rtlCol="0">
              <a:spAutoFit/>
            </a:bodyPr>
            <a:lstStyle/>
            <a:p>
              <a:r>
                <a:rPr lang="en-US" sz="1600" dirty="0" smtClean="0"/>
                <a:t>1.5 m</a:t>
              </a:r>
              <a:endParaRPr lang="en-US" sz="1600" dirty="0"/>
            </a:p>
          </p:txBody>
        </p:sp>
        <p:cxnSp>
          <p:nvCxnSpPr>
            <p:cNvPr id="28" name="Straight Connector 27"/>
            <p:cNvCxnSpPr/>
            <p:nvPr/>
          </p:nvCxnSpPr>
          <p:spPr>
            <a:xfrm flipH="1">
              <a:off x="5256076" y="465313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256076" y="6453336"/>
              <a:ext cx="57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5328084" y="4653136"/>
              <a:ext cx="0" cy="18002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rot="16200000">
              <a:off x="4888856" y="5344617"/>
              <a:ext cx="527709" cy="338554"/>
            </a:xfrm>
            <a:prstGeom prst="rect">
              <a:avLst/>
            </a:prstGeom>
            <a:noFill/>
          </p:spPr>
          <p:txBody>
            <a:bodyPr wrap="none" rtlCol="0">
              <a:spAutoFit/>
            </a:bodyPr>
            <a:lstStyle/>
            <a:p>
              <a:r>
                <a:rPr lang="en-US" sz="1600" dirty="0" smtClean="0"/>
                <a:t>1 m</a:t>
              </a:r>
              <a:endParaRPr lang="en-US" sz="1600" dirty="0"/>
            </a:p>
          </p:txBody>
        </p:sp>
      </p:grpSp>
    </p:spTree>
    <p:extLst>
      <p:ext uri="{BB962C8B-B14F-4D97-AF65-F5344CB8AC3E}">
        <p14:creationId xmlns:p14="http://schemas.microsoft.com/office/powerpoint/2010/main" val="37070046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0"/>
            <a:ext cx="8229600" cy="728700"/>
          </a:xfrm>
        </p:spPr>
        <p:txBody>
          <a:bodyPr>
            <a:normAutofit fontScale="90000"/>
          </a:bodyPr>
          <a:lstStyle/>
          <a:p>
            <a:r>
              <a:rPr lang="en-US" sz="3600" dirty="0" smtClean="0"/>
              <a:t/>
            </a:r>
            <a:br>
              <a:rPr lang="en-US" sz="3600" dirty="0" smtClean="0"/>
            </a:br>
            <a:r>
              <a:rPr lang="en-US" sz="3600" dirty="0" smtClean="0"/>
              <a:t>Changes - </a:t>
            </a:r>
            <a:r>
              <a:rPr lang="en-US" sz="3600" dirty="0" smtClean="0"/>
              <a:t>Issues – R&amp;D required</a:t>
            </a:r>
            <a:endParaRPr lang="en-US" sz="3600" dirty="0"/>
          </a:p>
        </p:txBody>
      </p:sp>
      <p:sp>
        <p:nvSpPr>
          <p:cNvPr id="3" name="Content Placeholder 2"/>
          <p:cNvSpPr>
            <a:spLocks noGrp="1"/>
          </p:cNvSpPr>
          <p:nvPr>
            <p:ph idx="1"/>
          </p:nvPr>
        </p:nvSpPr>
        <p:spPr>
          <a:xfrm>
            <a:off x="457200" y="764704"/>
            <a:ext cx="8382000" cy="4937125"/>
          </a:xfrm>
        </p:spPr>
        <p:txBody>
          <a:bodyPr/>
          <a:lstStyle/>
          <a:p>
            <a:pPr>
              <a:spcBef>
                <a:spcPts val="1200"/>
              </a:spcBef>
            </a:pPr>
            <a:r>
              <a:rPr lang="en-US" altLang="en-US" sz="1800" i="1" dirty="0" smtClean="0">
                <a:solidFill>
                  <a:prstClr val="white"/>
                </a:solidFill>
              </a:rPr>
              <a:t>ADRIANO -&gt; ADRIANO2 </a:t>
            </a:r>
            <a:r>
              <a:rPr lang="en-US" altLang="en-US" sz="1800" i="1" dirty="0">
                <a:solidFill>
                  <a:prstClr val="white"/>
                </a:solidFill>
              </a:rPr>
              <a:t>(</a:t>
            </a:r>
            <a:r>
              <a:rPr lang="en-US" altLang="en-US" sz="1800" b="1" i="1" dirty="0">
                <a:solidFill>
                  <a:srgbClr val="FFC000"/>
                </a:solidFill>
              </a:rPr>
              <a:t>new</a:t>
            </a:r>
            <a:r>
              <a:rPr lang="en-US" altLang="en-US" sz="1800" i="1" dirty="0">
                <a:solidFill>
                  <a:prstClr val="white"/>
                </a:solidFill>
              </a:rPr>
              <a:t>)</a:t>
            </a:r>
            <a:endParaRPr lang="en-US" altLang="en-US" sz="1800" i="1" dirty="0" smtClean="0">
              <a:solidFill>
                <a:prstClr val="white"/>
              </a:solidFill>
            </a:endParaRPr>
          </a:p>
          <a:p>
            <a:pPr lvl="1">
              <a:spcBef>
                <a:spcPts val="1200"/>
              </a:spcBef>
            </a:pPr>
            <a:r>
              <a:rPr lang="en-US" altLang="en-US" sz="1400" i="1" dirty="0" smtClean="0">
                <a:solidFill>
                  <a:prstClr val="white"/>
                </a:solidFill>
              </a:rPr>
              <a:t>Add tiles directly coupled to SIPM</a:t>
            </a:r>
          </a:p>
          <a:p>
            <a:pPr lvl="1">
              <a:spcBef>
                <a:spcPts val="1200"/>
              </a:spcBef>
            </a:pPr>
            <a:r>
              <a:rPr lang="en-US" altLang="en-US" sz="1400" i="1" dirty="0" smtClean="0">
                <a:solidFill>
                  <a:prstClr val="white"/>
                </a:solidFill>
              </a:rPr>
              <a:t>DOE proposal submitted</a:t>
            </a:r>
            <a:endParaRPr lang="en-US" altLang="en-US" sz="1400" i="1" dirty="0">
              <a:solidFill>
                <a:prstClr val="white"/>
              </a:solidFill>
            </a:endParaRPr>
          </a:p>
          <a:p>
            <a:pPr>
              <a:spcBef>
                <a:spcPts val="1200"/>
              </a:spcBef>
            </a:pPr>
            <a:r>
              <a:rPr lang="en-US" altLang="en-US" sz="1800" i="1" dirty="0" smtClean="0">
                <a:solidFill>
                  <a:prstClr val="white"/>
                </a:solidFill>
              </a:rPr>
              <a:t>Sensors of OTPC</a:t>
            </a:r>
          </a:p>
          <a:p>
            <a:pPr lvl="1">
              <a:spcBef>
                <a:spcPts val="1200"/>
              </a:spcBef>
            </a:pPr>
            <a:r>
              <a:rPr lang="en-US" altLang="en-US" sz="1400" i="1" dirty="0" smtClean="0">
                <a:solidFill>
                  <a:prstClr val="white"/>
                </a:solidFill>
              </a:rPr>
              <a:t>Need  </a:t>
            </a:r>
            <a:r>
              <a:rPr lang="en-US" altLang="en-US" sz="1400" i="1" dirty="0">
                <a:solidFill>
                  <a:prstClr val="white"/>
                </a:solidFill>
              </a:rPr>
              <a:t>to sustain &gt;10 </a:t>
            </a:r>
            <a:r>
              <a:rPr lang="en-US" altLang="en-US" sz="1400" i="1" baseline="30000" dirty="0" smtClean="0">
                <a:solidFill>
                  <a:prstClr val="white"/>
                </a:solidFill>
              </a:rPr>
              <a:t>11</a:t>
            </a:r>
            <a:r>
              <a:rPr lang="en-US" altLang="en-US" sz="1400" i="1" dirty="0" smtClean="0">
                <a:solidFill>
                  <a:prstClr val="white"/>
                </a:solidFill>
              </a:rPr>
              <a:t> </a:t>
            </a:r>
            <a:r>
              <a:rPr lang="pt-BR" altLang="en-US" sz="1400" i="1" dirty="0">
                <a:solidFill>
                  <a:prstClr val="white"/>
                </a:solidFill>
              </a:rPr>
              <a:t>n/cm </a:t>
            </a:r>
            <a:r>
              <a:rPr lang="pt-BR" altLang="en-US" sz="1400" i="1" baseline="30000" dirty="0">
                <a:solidFill>
                  <a:prstClr val="white"/>
                </a:solidFill>
              </a:rPr>
              <a:t>2</a:t>
            </a:r>
            <a:r>
              <a:rPr lang="pt-BR" altLang="en-US" sz="1400" i="1" dirty="0">
                <a:solidFill>
                  <a:prstClr val="white"/>
                </a:solidFill>
              </a:rPr>
              <a:t>  </a:t>
            </a:r>
            <a:r>
              <a:rPr lang="pt-BR" altLang="en-US" sz="1400" i="1" dirty="0" smtClean="0">
                <a:solidFill>
                  <a:prstClr val="white"/>
                </a:solidFill>
              </a:rPr>
              <a:t>(NEQ) </a:t>
            </a:r>
          </a:p>
          <a:p>
            <a:pPr lvl="1">
              <a:spcBef>
                <a:spcPts val="1200"/>
              </a:spcBef>
            </a:pPr>
            <a:r>
              <a:rPr lang="pt-BR" altLang="en-US" sz="1400" i="1" dirty="0" smtClean="0">
                <a:solidFill>
                  <a:prstClr val="white"/>
                </a:solidFill>
              </a:rPr>
              <a:t>LAPPD as possible choice (INCOM is the key)</a:t>
            </a:r>
            <a:endParaRPr lang="en-US" altLang="en-US" sz="1400" i="1" dirty="0">
              <a:solidFill>
                <a:prstClr val="white"/>
              </a:solidFill>
            </a:endParaRPr>
          </a:p>
          <a:p>
            <a:pPr>
              <a:spcBef>
                <a:spcPts val="1200"/>
              </a:spcBef>
            </a:pPr>
            <a:r>
              <a:rPr lang="en-US" altLang="en-US" sz="1800" i="1" dirty="0" smtClean="0">
                <a:solidFill>
                  <a:prstClr val="white"/>
                </a:solidFill>
              </a:rPr>
              <a:t>Trigger</a:t>
            </a:r>
          </a:p>
          <a:p>
            <a:pPr lvl="1">
              <a:spcBef>
                <a:spcPts val="1200"/>
              </a:spcBef>
            </a:pPr>
            <a:r>
              <a:rPr lang="en-US" altLang="en-US" sz="1400" i="1" dirty="0" smtClean="0">
                <a:solidFill>
                  <a:prstClr val="white"/>
                </a:solidFill>
              </a:rPr>
              <a:t>Need to recognize Cerenkov rings at L1</a:t>
            </a:r>
          </a:p>
          <a:p>
            <a:pPr lvl="1">
              <a:spcBef>
                <a:spcPts val="1200"/>
              </a:spcBef>
            </a:pPr>
            <a:r>
              <a:rPr lang="en-US" altLang="en-US" sz="1400" i="1" dirty="0" smtClean="0">
                <a:solidFill>
                  <a:prstClr val="white"/>
                </a:solidFill>
              </a:rPr>
              <a:t>L0 from topological analysis of  showers (PFA)</a:t>
            </a:r>
            <a:endParaRPr lang="en-US" altLang="en-US" sz="1400" i="1" dirty="0" smtClean="0">
              <a:solidFill>
                <a:prstClr val="white"/>
              </a:solidFill>
            </a:endParaRPr>
          </a:p>
          <a:p>
            <a:pPr>
              <a:spcBef>
                <a:spcPts val="1200"/>
              </a:spcBef>
            </a:pPr>
            <a:r>
              <a:rPr lang="en-US" altLang="en-US" sz="1800" i="1" dirty="0" smtClean="0">
                <a:solidFill>
                  <a:prstClr val="white"/>
                </a:solidFill>
              </a:rPr>
              <a:t>Fiber tracker  - </a:t>
            </a:r>
            <a:r>
              <a:rPr lang="en-US" altLang="en-US" sz="1800" i="1" dirty="0" err="1" smtClean="0">
                <a:solidFill>
                  <a:prstClr val="white"/>
                </a:solidFill>
              </a:rPr>
              <a:t>LHCb</a:t>
            </a:r>
            <a:r>
              <a:rPr lang="en-US" altLang="en-US" sz="1800" i="1" dirty="0" smtClean="0">
                <a:solidFill>
                  <a:prstClr val="white"/>
                </a:solidFill>
              </a:rPr>
              <a:t> style (</a:t>
            </a:r>
            <a:r>
              <a:rPr lang="en-US" altLang="en-US" sz="1800" b="1" i="1" dirty="0" smtClean="0">
                <a:solidFill>
                  <a:srgbClr val="FFC000"/>
                </a:solidFill>
              </a:rPr>
              <a:t>new</a:t>
            </a:r>
            <a:r>
              <a:rPr lang="en-US" altLang="en-US" sz="1800" i="1" dirty="0" smtClean="0">
                <a:solidFill>
                  <a:prstClr val="white"/>
                </a:solidFill>
              </a:rPr>
              <a:t>)</a:t>
            </a:r>
            <a:endParaRPr lang="en-US" altLang="en-US" sz="1800" i="1" dirty="0" smtClean="0">
              <a:solidFill>
                <a:prstClr val="white"/>
              </a:solidFill>
            </a:endParaRPr>
          </a:p>
          <a:p>
            <a:pPr lvl="1">
              <a:spcBef>
                <a:spcPts val="1200"/>
              </a:spcBef>
            </a:pPr>
            <a:r>
              <a:rPr lang="en-US" altLang="en-US" sz="1400" i="1" dirty="0" smtClean="0">
                <a:solidFill>
                  <a:prstClr val="white"/>
                </a:solidFill>
              </a:rPr>
              <a:t>Radiation damage</a:t>
            </a:r>
            <a:endParaRPr lang="en-US" altLang="en-US" sz="1400" i="1" dirty="0">
              <a:solidFill>
                <a:prstClr val="white"/>
              </a:solidFill>
            </a:endParaRPr>
          </a:p>
          <a:p>
            <a:pPr>
              <a:spcBef>
                <a:spcPts val="1200"/>
              </a:spcBef>
            </a:pPr>
            <a:r>
              <a:rPr lang="en-US" altLang="en-US" sz="1800" i="1" dirty="0" smtClean="0">
                <a:solidFill>
                  <a:prstClr val="white"/>
                </a:solidFill>
              </a:rPr>
              <a:t>Accelerator </a:t>
            </a:r>
            <a:r>
              <a:rPr lang="en-US" altLang="en-US" sz="1800" i="1" dirty="0">
                <a:solidFill>
                  <a:prstClr val="white"/>
                </a:solidFill>
              </a:rPr>
              <a:t>Physics </a:t>
            </a:r>
            <a:r>
              <a:rPr lang="en-US" altLang="en-US" sz="1800" i="1" dirty="0" smtClean="0">
                <a:solidFill>
                  <a:prstClr val="white"/>
                </a:solidFill>
              </a:rPr>
              <a:t>Issues</a:t>
            </a:r>
          </a:p>
          <a:p>
            <a:pPr lvl="1">
              <a:spcBef>
                <a:spcPts val="1200"/>
              </a:spcBef>
            </a:pPr>
            <a:r>
              <a:rPr lang="en-US" altLang="en-US" sz="1400" i="1" dirty="0">
                <a:solidFill>
                  <a:prstClr val="white"/>
                </a:solidFill>
              </a:rPr>
              <a:t>Transition </a:t>
            </a:r>
            <a:r>
              <a:rPr lang="en-US" altLang="en-US" sz="1400" i="1" dirty="0" smtClean="0">
                <a:solidFill>
                  <a:prstClr val="white"/>
                </a:solidFill>
              </a:rPr>
              <a:t>Energy</a:t>
            </a:r>
          </a:p>
          <a:p>
            <a:pPr lvl="1">
              <a:spcBef>
                <a:spcPts val="1200"/>
              </a:spcBef>
            </a:pPr>
            <a:r>
              <a:rPr lang="en-US" altLang="en-US" sz="1400" i="1" dirty="0">
                <a:solidFill>
                  <a:prstClr val="white"/>
                </a:solidFill>
              </a:rPr>
              <a:t>Resonant </a:t>
            </a:r>
            <a:r>
              <a:rPr lang="en-US" altLang="en-US" sz="1400" i="1" dirty="0" smtClean="0">
                <a:solidFill>
                  <a:prstClr val="white"/>
                </a:solidFill>
              </a:rPr>
              <a:t>Extraction</a:t>
            </a:r>
          </a:p>
          <a:p>
            <a:pPr lvl="1">
              <a:spcBef>
                <a:spcPts val="1200"/>
              </a:spcBef>
            </a:pPr>
            <a:r>
              <a:rPr lang="en-US" altLang="en-US" sz="1400" i="1" dirty="0">
                <a:solidFill>
                  <a:prstClr val="white"/>
                </a:solidFill>
              </a:rPr>
              <a:t>Vacuum</a:t>
            </a:r>
          </a:p>
          <a:p>
            <a:pPr>
              <a:spcBef>
                <a:spcPts val="1200"/>
              </a:spcBef>
            </a:pPr>
            <a:endParaRPr lang="en-US" altLang="en-US" sz="1800" i="1" dirty="0" smtClean="0">
              <a:solidFill>
                <a:prstClr val="white"/>
              </a:solidFill>
            </a:endParaRPr>
          </a:p>
          <a:p>
            <a:pPr>
              <a:spcBef>
                <a:spcPts val="1200"/>
              </a:spcBef>
            </a:pPr>
            <a:endParaRPr lang="en-US" altLang="en-US" sz="1800" i="1" dirty="0">
              <a:solidFill>
                <a:prstClr val="white"/>
              </a:solidFill>
            </a:endParaRPr>
          </a:p>
          <a:p>
            <a:pPr>
              <a:spcBef>
                <a:spcPts val="1200"/>
              </a:spcBef>
            </a:pPr>
            <a:endParaRPr lang="en-US" altLang="en-US" sz="1800" i="1" dirty="0" smtClean="0">
              <a:solidFill>
                <a:prstClr val="white"/>
              </a:solidFill>
            </a:endParaRPr>
          </a:p>
          <a:p>
            <a:pPr>
              <a:spcBef>
                <a:spcPts val="1200"/>
              </a:spcBef>
            </a:pPr>
            <a:endParaRPr lang="en-US" altLang="en-US" sz="1800" i="1" dirty="0" smtClean="0">
              <a:solidFill>
                <a:prstClr val="white"/>
              </a:solidFill>
            </a:endParaRPr>
          </a:p>
          <a:p>
            <a:pPr>
              <a:spcBef>
                <a:spcPts val="1200"/>
              </a:spcBef>
            </a:pPr>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13</a:t>
            </a:fld>
            <a:endParaRPr lang="it-IT"/>
          </a:p>
        </p:txBody>
      </p:sp>
      <p:sp>
        <p:nvSpPr>
          <p:cNvPr id="5" name="Date Placeholder 4"/>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19359026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10/27/2017</a:t>
            </a:r>
            <a:endParaRPr lang="it-IT"/>
          </a:p>
        </p:txBody>
      </p:sp>
      <p:sp>
        <p:nvSpPr>
          <p:cNvPr id="3" name="Footer Placeholder 2"/>
          <p:cNvSpPr>
            <a:spLocks noGrp="1"/>
          </p:cNvSpPr>
          <p:nvPr>
            <p:ph type="ftr" sz="quarter" idx="11"/>
          </p:nvPr>
        </p:nvSpPr>
        <p:spPr/>
        <p:txBody>
          <a:bodyPr/>
          <a:lstStyle/>
          <a:p>
            <a:pPr>
              <a:defRPr/>
            </a:pPr>
            <a:r>
              <a:rPr lang="it-IT" smtClean="0"/>
              <a:t>C. Gatto - INFN &amp; NIU</a:t>
            </a:r>
            <a:endParaRPr lang="it-IT"/>
          </a:p>
        </p:txBody>
      </p:sp>
      <p:sp>
        <p:nvSpPr>
          <p:cNvPr id="4" name="Slide Number Placeholder 3"/>
          <p:cNvSpPr>
            <a:spLocks noGrp="1"/>
          </p:cNvSpPr>
          <p:nvPr>
            <p:ph type="sldNum" sz="quarter" idx="12"/>
          </p:nvPr>
        </p:nvSpPr>
        <p:spPr/>
        <p:txBody>
          <a:bodyPr/>
          <a:lstStyle/>
          <a:p>
            <a:pPr>
              <a:defRPr/>
            </a:pPr>
            <a:fld id="{5C3A2984-99A0-4A1F-ABC1-D865843D904F}" type="slidenum">
              <a:rPr lang="it-IT" smtClean="0"/>
              <a:pPr>
                <a:defRPr/>
              </a:pPr>
              <a:t>14</a:t>
            </a:fld>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3527" y="30130"/>
            <a:ext cx="6650841" cy="6762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a:xfrm>
            <a:off x="5652120" y="3573016"/>
            <a:ext cx="3491880" cy="7560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501E00"/>
                </a:solidFill>
                <a:latin typeface="Arial" panose="020B0604020202020204" pitchFamily="34" charset="0"/>
                <a:cs typeface="Arial" panose="020B0604020202020204" pitchFamily="34" charset="0"/>
              </a:rPr>
              <a:t>More details at: http://redtop.fnal.gov</a:t>
            </a:r>
            <a:endParaRPr lang="en-US" sz="2000" b="1" dirty="0">
              <a:solidFill>
                <a:srgbClr val="501E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66500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2860" y="80628"/>
            <a:ext cx="8229600" cy="944562"/>
          </a:xfrm>
        </p:spPr>
        <p:txBody>
          <a:bodyPr>
            <a:normAutofit/>
          </a:bodyPr>
          <a:lstStyle/>
          <a:p>
            <a:r>
              <a:rPr lang="en-US" sz="3600" dirty="0" smtClean="0"/>
              <a:t>Status and Plans</a:t>
            </a:r>
            <a:endParaRPr lang="en-US" sz="3600" dirty="0"/>
          </a:p>
        </p:txBody>
      </p:sp>
      <p:sp>
        <p:nvSpPr>
          <p:cNvPr id="3" name="Content Placeholder 2"/>
          <p:cNvSpPr>
            <a:spLocks noGrp="1"/>
          </p:cNvSpPr>
          <p:nvPr>
            <p:ph idx="1"/>
          </p:nvPr>
        </p:nvSpPr>
        <p:spPr>
          <a:xfrm>
            <a:off x="457200" y="904143"/>
            <a:ext cx="8382000" cy="4937125"/>
          </a:xfrm>
        </p:spPr>
        <p:txBody>
          <a:bodyPr/>
          <a:lstStyle/>
          <a:p>
            <a:pPr>
              <a:spcBef>
                <a:spcPts val="1200"/>
              </a:spcBef>
            </a:pPr>
            <a:r>
              <a:rPr lang="en-US" altLang="en-US" sz="1800" i="1" dirty="0" smtClean="0">
                <a:solidFill>
                  <a:prstClr val="white"/>
                </a:solidFill>
              </a:rPr>
              <a:t>Nov. </a:t>
            </a:r>
            <a:r>
              <a:rPr lang="en-US" altLang="en-US" sz="1800" i="1" dirty="0">
                <a:solidFill>
                  <a:prstClr val="white"/>
                </a:solidFill>
              </a:rPr>
              <a:t>2017: </a:t>
            </a:r>
            <a:r>
              <a:rPr lang="en-US" altLang="en-US" sz="1800" i="1" dirty="0" smtClean="0">
                <a:solidFill>
                  <a:prstClr val="white"/>
                </a:solidFill>
              </a:rPr>
              <a:t>EOI to </a:t>
            </a:r>
            <a:r>
              <a:rPr lang="en-US" altLang="en-US" sz="1800" i="1" dirty="0">
                <a:solidFill>
                  <a:prstClr val="white"/>
                </a:solidFill>
              </a:rPr>
              <a:t>PAC (Fermilab for now)</a:t>
            </a:r>
          </a:p>
          <a:p>
            <a:pPr>
              <a:spcBef>
                <a:spcPts val="1200"/>
              </a:spcBef>
            </a:pPr>
            <a:r>
              <a:rPr lang="en-US" altLang="en-US" sz="1800" i="1" dirty="0">
                <a:solidFill>
                  <a:prstClr val="white"/>
                </a:solidFill>
              </a:rPr>
              <a:t>CY </a:t>
            </a:r>
            <a:r>
              <a:rPr lang="en-US" altLang="en-US" sz="1800" i="1" dirty="0" smtClean="0">
                <a:solidFill>
                  <a:prstClr val="white"/>
                </a:solidFill>
              </a:rPr>
              <a:t>2018-2019 : LOI + proposal </a:t>
            </a:r>
            <a:r>
              <a:rPr lang="en-US" altLang="en-US" sz="1800" i="1" dirty="0">
                <a:solidFill>
                  <a:prstClr val="white"/>
                </a:solidFill>
              </a:rPr>
              <a:t>to PAC (Fermilab for now)</a:t>
            </a:r>
          </a:p>
          <a:p>
            <a:pPr>
              <a:spcBef>
                <a:spcPts val="1200"/>
              </a:spcBef>
            </a:pPr>
            <a:r>
              <a:rPr lang="en-US" altLang="en-US" sz="1800" i="1" dirty="0" smtClean="0">
                <a:solidFill>
                  <a:prstClr val="white"/>
                </a:solidFill>
              </a:rPr>
              <a:t>CY </a:t>
            </a:r>
            <a:r>
              <a:rPr lang="en-US" altLang="en-US" sz="1800" i="1" dirty="0" smtClean="0">
                <a:solidFill>
                  <a:prstClr val="white"/>
                </a:solidFill>
              </a:rPr>
              <a:t>2018-2020: Detector R&amp;D (could be shorter)</a:t>
            </a:r>
          </a:p>
          <a:p>
            <a:pPr>
              <a:spcBef>
                <a:spcPts val="1200"/>
              </a:spcBef>
            </a:pPr>
            <a:r>
              <a:rPr lang="en-US" altLang="en-US" sz="1800" i="1" dirty="0" smtClean="0">
                <a:solidFill>
                  <a:prstClr val="white"/>
                </a:solidFill>
              </a:rPr>
              <a:t>CY 2021: Detector construction + engineering run</a:t>
            </a:r>
          </a:p>
          <a:p>
            <a:pPr>
              <a:spcBef>
                <a:spcPts val="1200"/>
              </a:spcBef>
            </a:pPr>
            <a:r>
              <a:rPr lang="en-US" altLang="en-US" sz="1800" i="1" dirty="0" smtClean="0">
                <a:solidFill>
                  <a:prstClr val="white"/>
                </a:solidFill>
              </a:rPr>
              <a:t>CY 2022: Start physics run for Phase-I</a:t>
            </a:r>
            <a:endParaRPr lang="en-US" altLang="en-US" sz="1800" i="1" dirty="0">
              <a:solidFill>
                <a:prstClr val="white"/>
              </a:solidFill>
            </a:endParaRPr>
          </a:p>
          <a:p>
            <a:pPr>
              <a:spcBef>
                <a:spcPts val="1200"/>
              </a:spcBef>
            </a:pPr>
            <a:r>
              <a:rPr lang="en-US" altLang="en-US" sz="1800" i="1" dirty="0" smtClean="0">
                <a:solidFill>
                  <a:prstClr val="white"/>
                </a:solidFill>
              </a:rPr>
              <a:t>Successive phases contingent to results of phase I, occupancy of the experimental hall and of the beam</a:t>
            </a:r>
          </a:p>
          <a:p>
            <a:pPr>
              <a:spcBef>
                <a:spcPts val="1200"/>
              </a:spcBef>
            </a:pPr>
            <a:endParaRPr lang="en-US" altLang="en-US" sz="1800" i="1" dirty="0">
              <a:solidFill>
                <a:prstClr val="white"/>
              </a:solidFill>
            </a:endParaRPr>
          </a:p>
          <a:p>
            <a:pPr>
              <a:spcBef>
                <a:spcPts val="1200"/>
              </a:spcBef>
            </a:pPr>
            <a:endParaRPr lang="en-US" altLang="en-US" sz="1800" i="1" dirty="0" smtClean="0">
              <a:solidFill>
                <a:prstClr val="white"/>
              </a:solidFill>
            </a:endParaRPr>
          </a:p>
          <a:p>
            <a:pPr>
              <a:spcBef>
                <a:spcPts val="1200"/>
              </a:spcBef>
            </a:pPr>
            <a:endParaRPr lang="en-US" altLang="en-US" sz="1800" i="1" dirty="0" smtClean="0">
              <a:solidFill>
                <a:prstClr val="white"/>
              </a:solidFill>
            </a:endParaRPr>
          </a:p>
          <a:p>
            <a:pPr>
              <a:spcBef>
                <a:spcPts val="1200"/>
              </a:spcBef>
            </a:pPr>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15</a:t>
            </a:fld>
            <a:endParaRPr lang="it-IT"/>
          </a:p>
        </p:txBody>
      </p:sp>
      <p:sp>
        <p:nvSpPr>
          <p:cNvPr id="5" name="Date Placeholder 4"/>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smtClean="0"/>
              <a:t>C. Gatto - INFN &amp; NIU</a:t>
            </a:r>
            <a:endParaRPr lang="it-IT"/>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3717031"/>
            <a:ext cx="6840760" cy="2964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7"/>
          <p:cNvSpPr/>
          <p:nvPr/>
        </p:nvSpPr>
        <p:spPr>
          <a:xfrm>
            <a:off x="5501797" y="5337212"/>
            <a:ext cx="504056" cy="108012"/>
          </a:xfrm>
          <a:prstGeom prst="rect">
            <a:avLst/>
          </a:prstGeom>
          <a:solidFill>
            <a:srgbClr val="79FB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b="1" dirty="0" smtClean="0">
                <a:solidFill>
                  <a:schemeClr val="bg1"/>
                </a:solidFill>
                <a:latin typeface="Arial Black" panose="020B0A04020102020204" pitchFamily="34" charset="0"/>
                <a:cs typeface="Arial" panose="020B0604020202020204" pitchFamily="34" charset="0"/>
              </a:rPr>
              <a:t>REDTOP</a:t>
            </a:r>
            <a:endParaRPr lang="en-US" sz="500" b="1" dirty="0">
              <a:solidFill>
                <a:schemeClr val="bg1"/>
              </a:solidFill>
              <a:latin typeface="Arial Black" panose="020B0A04020102020204" pitchFamily="34" charset="0"/>
              <a:cs typeface="Arial" panose="020B0604020202020204" pitchFamily="34" charset="0"/>
            </a:endParaRPr>
          </a:p>
        </p:txBody>
      </p:sp>
      <p:cxnSp>
        <p:nvCxnSpPr>
          <p:cNvPr id="10" name="Elbow Connector 9"/>
          <p:cNvCxnSpPr/>
          <p:nvPr/>
        </p:nvCxnSpPr>
        <p:spPr>
          <a:xfrm rot="16200000" flipH="1">
            <a:off x="4089931" y="3641039"/>
            <a:ext cx="2458304" cy="810089"/>
          </a:xfrm>
          <a:prstGeom prst="bentConnector3">
            <a:avLst>
              <a:gd name="adj1" fmla="val -604"/>
            </a:avLst>
          </a:prstGeom>
          <a:ln w="31750">
            <a:solidFill>
              <a:srgbClr val="79FBF8"/>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0839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0628"/>
            <a:ext cx="8229600" cy="1143000"/>
          </a:xfrm>
        </p:spPr>
        <p:txBody>
          <a:bodyPr/>
          <a:lstStyle/>
          <a:p>
            <a:r>
              <a:rPr lang="en-US" dirty="0" smtClean="0"/>
              <a:t>REDTOP Competitors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16</a:t>
            </a:fld>
            <a:endParaRPr lang="it-IT"/>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3" y="1232756"/>
            <a:ext cx="9155113" cy="562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363012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7259A804-A2FE-4DC4-A52D-81BCDC452939}" type="slidenum">
              <a:rPr lang="it-IT" smtClean="0"/>
              <a:pPr>
                <a:defRPr/>
              </a:pPr>
              <a:t>17</a:t>
            </a:fld>
            <a:endParaRPr lang="it-IT"/>
          </a:p>
        </p:txBody>
      </p:sp>
      <p:sp>
        <p:nvSpPr>
          <p:cNvPr id="6" name="Date Placeholder 5"/>
          <p:cNvSpPr>
            <a:spLocks noGrp="1"/>
          </p:cNvSpPr>
          <p:nvPr>
            <p:ph type="dt" sz="half" idx="10"/>
          </p:nvPr>
        </p:nvSpPr>
        <p:spPr/>
        <p:txBody>
          <a:bodyPr/>
          <a:lstStyle/>
          <a:p>
            <a:pPr>
              <a:defRPr/>
            </a:pPr>
            <a:r>
              <a:rPr lang="en-US" smtClean="0"/>
              <a:t>10/27/2017</a:t>
            </a:r>
            <a:endParaRPr lang="it-IT"/>
          </a:p>
        </p:txBody>
      </p:sp>
      <p:sp>
        <p:nvSpPr>
          <p:cNvPr id="7" name="Footer Placeholder 6"/>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26422174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43408"/>
            <a:ext cx="8229600" cy="1143000"/>
          </a:xfrm>
        </p:spPr>
        <p:txBody>
          <a:bodyPr>
            <a:normAutofit/>
          </a:bodyPr>
          <a:lstStyle/>
          <a:p>
            <a:r>
              <a:rPr lang="en-US" sz="3600" dirty="0"/>
              <a:t>REDTOP Running Phases</a:t>
            </a:r>
            <a:endParaRPr lang="en-US" sz="3600" dirty="0"/>
          </a:p>
        </p:txBody>
      </p:sp>
      <p:sp>
        <p:nvSpPr>
          <p:cNvPr id="3" name="Content Placeholder 2"/>
          <p:cNvSpPr>
            <a:spLocks noGrp="1"/>
          </p:cNvSpPr>
          <p:nvPr>
            <p:ph idx="1"/>
          </p:nvPr>
        </p:nvSpPr>
        <p:spPr>
          <a:xfrm>
            <a:off x="431540" y="548680"/>
            <a:ext cx="8229600" cy="5040560"/>
          </a:xfrm>
        </p:spPr>
        <p:txBody>
          <a:bodyPr/>
          <a:lstStyle/>
          <a:p>
            <a:r>
              <a:rPr lang="en-US" sz="1400" dirty="0"/>
              <a:t>Phase I: </a:t>
            </a:r>
            <a:r>
              <a:rPr lang="en-US" sz="1400" dirty="0" smtClean="0">
                <a:latin typeface="Symbol" panose="05050102010706020507" pitchFamily="18" charset="2"/>
              </a:rPr>
              <a:t>h</a:t>
            </a:r>
            <a:r>
              <a:rPr lang="en-US" sz="1400" dirty="0" smtClean="0"/>
              <a:t>-factory. Goal is </a:t>
            </a:r>
            <a:r>
              <a:rPr lang="en-US" altLang="en-US" sz="1400" dirty="0">
                <a:solidFill>
                  <a:prstClr val="white"/>
                </a:solidFill>
              </a:rPr>
              <a:t>2.5 x 10</a:t>
            </a:r>
            <a:r>
              <a:rPr lang="en-US" altLang="en-US" sz="1400" baseline="30000" dirty="0">
                <a:solidFill>
                  <a:prstClr val="white"/>
                </a:solidFill>
              </a:rPr>
              <a:t>13</a:t>
            </a:r>
            <a:r>
              <a:rPr lang="en-US" altLang="en-US" sz="1400" dirty="0">
                <a:solidFill>
                  <a:prstClr val="white"/>
                </a:solidFill>
              </a:rPr>
              <a:t> </a:t>
            </a:r>
            <a:r>
              <a:rPr lang="en-US" altLang="en-US" sz="1400" dirty="0">
                <a:solidFill>
                  <a:prstClr val="white"/>
                </a:solidFill>
                <a:latin typeface="Symbol" pitchFamily="18" charset="2"/>
              </a:rPr>
              <a:t>h</a:t>
            </a:r>
            <a:r>
              <a:rPr lang="en-US" altLang="en-US" sz="1400" dirty="0">
                <a:solidFill>
                  <a:prstClr val="white"/>
                </a:solidFill>
              </a:rPr>
              <a:t> /</a:t>
            </a:r>
            <a:r>
              <a:rPr lang="en-US" altLang="en-US" sz="1400" dirty="0" err="1">
                <a:solidFill>
                  <a:prstClr val="white"/>
                </a:solidFill>
              </a:rPr>
              <a:t>yr</a:t>
            </a:r>
            <a:endParaRPr lang="en-US" sz="1400" dirty="0"/>
          </a:p>
          <a:p>
            <a:pPr lvl="1"/>
            <a:r>
              <a:rPr lang="en-US" sz="1200" dirty="0" err="1" smtClean="0"/>
              <a:t>T</a:t>
            </a:r>
            <a:r>
              <a:rPr lang="en-US" sz="1200" baseline="-25000" dirty="0" err="1" smtClean="0"/>
              <a:t>beam</a:t>
            </a:r>
            <a:r>
              <a:rPr lang="en-US" sz="1200" dirty="0"/>
              <a:t>: </a:t>
            </a:r>
            <a:r>
              <a:rPr lang="en-US" sz="1200" dirty="0" smtClean="0"/>
              <a:t>1.8-2.1 GeV</a:t>
            </a:r>
          </a:p>
          <a:p>
            <a:pPr lvl="1"/>
            <a:r>
              <a:rPr lang="en-US" sz="1200" dirty="0" smtClean="0"/>
              <a:t>Power: 30 W</a:t>
            </a:r>
          </a:p>
          <a:p>
            <a:pPr lvl="1"/>
            <a:r>
              <a:rPr lang="en-US" sz="1200" dirty="0" smtClean="0"/>
              <a:t>Target: 10 x 0.33 mm Be </a:t>
            </a:r>
            <a:endParaRPr lang="en-US" sz="1200" dirty="0"/>
          </a:p>
          <a:p>
            <a:pPr>
              <a:lnSpc>
                <a:spcPct val="150000"/>
              </a:lnSpc>
            </a:pPr>
            <a:r>
              <a:rPr lang="en-US" sz="1400" dirty="0"/>
              <a:t>Phase II: </a:t>
            </a:r>
            <a:r>
              <a:rPr lang="en-US" sz="1400" dirty="0">
                <a:latin typeface="Symbol" panose="05050102010706020507" pitchFamily="18" charset="2"/>
              </a:rPr>
              <a:t>h</a:t>
            </a:r>
            <a:r>
              <a:rPr lang="en-US" sz="1400" dirty="0"/>
              <a:t> </a:t>
            </a:r>
            <a:r>
              <a:rPr lang="en-US" sz="1400" dirty="0" smtClean="0"/>
              <a:t>’-factory. </a:t>
            </a:r>
            <a:r>
              <a:rPr lang="en-US" sz="1400" dirty="0"/>
              <a:t>Goal is </a:t>
            </a:r>
            <a:r>
              <a:rPr lang="en-US" sz="1400" dirty="0" smtClean="0"/>
              <a:t>~</a:t>
            </a:r>
            <a:r>
              <a:rPr lang="en-US" altLang="en-US" sz="1400" dirty="0" smtClean="0">
                <a:solidFill>
                  <a:prstClr val="white"/>
                </a:solidFill>
              </a:rPr>
              <a:t> 10</a:t>
            </a:r>
            <a:r>
              <a:rPr lang="en-US" altLang="en-US" sz="1400" baseline="30000" dirty="0" smtClean="0">
                <a:solidFill>
                  <a:prstClr val="white"/>
                </a:solidFill>
              </a:rPr>
              <a:t>11</a:t>
            </a:r>
            <a:r>
              <a:rPr lang="en-US" altLang="en-US" sz="1400" dirty="0" smtClean="0">
                <a:solidFill>
                  <a:prstClr val="white"/>
                </a:solidFill>
              </a:rPr>
              <a:t> </a:t>
            </a:r>
            <a:r>
              <a:rPr lang="en-US" altLang="en-US" sz="1400" dirty="0" smtClean="0">
                <a:solidFill>
                  <a:prstClr val="white"/>
                </a:solidFill>
                <a:latin typeface="Symbol" pitchFamily="18" charset="2"/>
              </a:rPr>
              <a:t>h</a:t>
            </a:r>
            <a:r>
              <a:rPr lang="en-US" sz="1400" dirty="0"/>
              <a:t>’</a:t>
            </a:r>
            <a:r>
              <a:rPr lang="en-US" altLang="en-US" sz="1400" dirty="0" smtClean="0">
                <a:solidFill>
                  <a:prstClr val="white"/>
                </a:solidFill>
              </a:rPr>
              <a:t> </a:t>
            </a:r>
            <a:r>
              <a:rPr lang="en-US" altLang="en-US" sz="1400" dirty="0">
                <a:solidFill>
                  <a:prstClr val="white"/>
                </a:solidFill>
              </a:rPr>
              <a:t>/</a:t>
            </a:r>
            <a:r>
              <a:rPr lang="en-US" altLang="en-US" sz="1400" dirty="0" err="1">
                <a:solidFill>
                  <a:prstClr val="white"/>
                </a:solidFill>
              </a:rPr>
              <a:t>yr</a:t>
            </a:r>
            <a:endParaRPr lang="en-US" sz="1400" dirty="0"/>
          </a:p>
          <a:p>
            <a:pPr lvl="1"/>
            <a:r>
              <a:rPr lang="en-US" sz="1200" dirty="0" err="1" smtClean="0"/>
              <a:t>T</a:t>
            </a:r>
            <a:r>
              <a:rPr lang="en-US" sz="1200" baseline="-25000" dirty="0" err="1" smtClean="0"/>
              <a:t>beam</a:t>
            </a:r>
            <a:r>
              <a:rPr lang="en-US" sz="1200" dirty="0"/>
              <a:t>: </a:t>
            </a:r>
            <a:r>
              <a:rPr lang="en-US" sz="1200" dirty="0" smtClean="0"/>
              <a:t>3.5-4.5 </a:t>
            </a:r>
            <a:r>
              <a:rPr lang="en-US" sz="1200" dirty="0"/>
              <a:t>GeV (to be optimized</a:t>
            </a:r>
            <a:r>
              <a:rPr lang="en-US" sz="1200" dirty="0" smtClean="0"/>
              <a:t>)</a:t>
            </a:r>
          </a:p>
          <a:p>
            <a:pPr lvl="1"/>
            <a:r>
              <a:rPr lang="en-US" sz="1200" dirty="0"/>
              <a:t>Power: </a:t>
            </a:r>
            <a:r>
              <a:rPr lang="en-US" sz="1200" dirty="0" smtClean="0"/>
              <a:t>60 W</a:t>
            </a:r>
          </a:p>
          <a:p>
            <a:pPr lvl="1"/>
            <a:r>
              <a:rPr lang="en-US" sz="1200" dirty="0"/>
              <a:t>Target: 10 x 0.33 mm Be </a:t>
            </a:r>
          </a:p>
          <a:p>
            <a:pPr>
              <a:lnSpc>
                <a:spcPct val="150000"/>
              </a:lnSpc>
            </a:pPr>
            <a:r>
              <a:rPr lang="en-US" sz="1400" dirty="0"/>
              <a:t>Phase III: </a:t>
            </a:r>
            <a:r>
              <a:rPr lang="en-US" sz="1400" dirty="0" smtClean="0"/>
              <a:t>Dark photons radiating form muons. </a:t>
            </a:r>
            <a:r>
              <a:rPr lang="en-US" sz="1400" dirty="0"/>
              <a:t>Goal is </a:t>
            </a:r>
            <a:r>
              <a:rPr lang="en-US" altLang="en-US" sz="1400" dirty="0"/>
              <a:t>&gt; </a:t>
            </a:r>
            <a:r>
              <a:rPr lang="en-US" sz="1400" dirty="0" smtClean="0"/>
              <a:t>1.</a:t>
            </a:r>
            <a:r>
              <a:rPr lang="en-US" altLang="en-US" sz="1400" dirty="0" smtClean="0"/>
              <a:t>0 </a:t>
            </a:r>
            <a:r>
              <a:rPr lang="en-US" sz="1400" dirty="0">
                <a:latin typeface="Symbol" panose="05050102010706020507" pitchFamily="18" charset="2"/>
              </a:rPr>
              <a:t>´</a:t>
            </a:r>
            <a:r>
              <a:rPr lang="en-US" altLang="en-US" sz="1400" dirty="0" smtClean="0"/>
              <a:t>10</a:t>
            </a:r>
            <a:r>
              <a:rPr lang="en-US" altLang="en-US" sz="1400" baseline="30000" dirty="0" smtClean="0"/>
              <a:t>13</a:t>
            </a:r>
            <a:r>
              <a:rPr lang="en-US" altLang="en-US" sz="1400" dirty="0" smtClean="0"/>
              <a:t> </a:t>
            </a:r>
            <a:r>
              <a:rPr lang="en-US" altLang="en-US" sz="1400" dirty="0" smtClean="0">
                <a:latin typeface="Symbol" pitchFamily="18" charset="2"/>
              </a:rPr>
              <a:t>m</a:t>
            </a:r>
            <a:r>
              <a:rPr lang="en-US" altLang="en-US" sz="1400" dirty="0" smtClean="0"/>
              <a:t>/</a:t>
            </a:r>
            <a:r>
              <a:rPr lang="en-US" altLang="en-US" sz="1400" dirty="0" err="1" smtClean="0"/>
              <a:t>yr</a:t>
            </a:r>
            <a:endParaRPr lang="en-US" altLang="en-US" sz="1400" dirty="0" smtClean="0"/>
          </a:p>
          <a:p>
            <a:pPr lvl="1">
              <a:lnSpc>
                <a:spcPct val="150000"/>
              </a:lnSpc>
            </a:pPr>
            <a:r>
              <a:rPr lang="en-US" sz="1100" dirty="0" smtClean="0"/>
              <a:t>(G. </a:t>
            </a:r>
            <a:r>
              <a:rPr lang="en-US" sz="1100" dirty="0" err="1" smtClean="0"/>
              <a:t>Krnjaic</a:t>
            </a:r>
            <a:r>
              <a:rPr lang="en-US" sz="1100" dirty="0" smtClean="0"/>
              <a:t> and Y. Kahn)</a:t>
            </a:r>
            <a:endParaRPr lang="en-US" sz="1100" dirty="0"/>
          </a:p>
          <a:p>
            <a:pPr lvl="1"/>
            <a:r>
              <a:rPr lang="en-US" sz="1200" dirty="0" err="1"/>
              <a:t>T</a:t>
            </a:r>
            <a:r>
              <a:rPr lang="en-US" sz="1200" baseline="-25000" dirty="0" err="1"/>
              <a:t>beam</a:t>
            </a:r>
            <a:r>
              <a:rPr lang="en-US" sz="1200" dirty="0"/>
              <a:t>: </a:t>
            </a:r>
            <a:r>
              <a:rPr lang="en-US" sz="1200" dirty="0" smtClean="0"/>
              <a:t>1&lt; &lt;3 GeV </a:t>
            </a:r>
            <a:r>
              <a:rPr lang="en-US" sz="1200" dirty="0"/>
              <a:t>(to be optimized</a:t>
            </a:r>
            <a:r>
              <a:rPr lang="en-US" sz="1200" dirty="0" smtClean="0"/>
              <a:t>)</a:t>
            </a:r>
          </a:p>
          <a:p>
            <a:pPr lvl="1"/>
            <a:r>
              <a:rPr lang="en-US" sz="1200" dirty="0"/>
              <a:t>Target: H2 gas</a:t>
            </a:r>
            <a:endParaRPr lang="en-US" altLang="en-US" sz="1200" dirty="0"/>
          </a:p>
          <a:p>
            <a:pPr>
              <a:lnSpc>
                <a:spcPct val="150000"/>
              </a:lnSpc>
            </a:pPr>
            <a:r>
              <a:rPr lang="en-US" sz="1400" dirty="0"/>
              <a:t>Phase IV: Muon Scattering Experiment. Goal is </a:t>
            </a:r>
            <a:r>
              <a:rPr lang="en-US" altLang="en-US" sz="1400" dirty="0"/>
              <a:t>&gt; </a:t>
            </a:r>
            <a:r>
              <a:rPr lang="en-US" sz="1400" dirty="0"/>
              <a:t>2.</a:t>
            </a:r>
            <a:r>
              <a:rPr lang="en-US" altLang="en-US" sz="1400" dirty="0"/>
              <a:t>0 </a:t>
            </a:r>
            <a:r>
              <a:rPr lang="en-US" sz="1400" dirty="0">
                <a:latin typeface="Symbol" panose="05050102010706020507" pitchFamily="18" charset="2"/>
              </a:rPr>
              <a:t>´</a:t>
            </a:r>
            <a:r>
              <a:rPr lang="en-US" altLang="en-US" sz="1400" dirty="0"/>
              <a:t>10</a:t>
            </a:r>
            <a:r>
              <a:rPr lang="en-US" altLang="en-US" sz="1400" baseline="30000" dirty="0"/>
              <a:t>12</a:t>
            </a:r>
            <a:r>
              <a:rPr lang="en-US" altLang="en-US" sz="1400" dirty="0"/>
              <a:t> </a:t>
            </a:r>
            <a:r>
              <a:rPr lang="en-US" altLang="en-US" sz="1400" dirty="0">
                <a:latin typeface="Symbol" pitchFamily="18" charset="2"/>
              </a:rPr>
              <a:t>m</a:t>
            </a:r>
            <a:r>
              <a:rPr lang="en-US" altLang="en-US" sz="1400" dirty="0"/>
              <a:t>/</a:t>
            </a:r>
            <a:r>
              <a:rPr lang="en-US" altLang="en-US" sz="1400" dirty="0" err="1"/>
              <a:t>yr</a:t>
            </a:r>
            <a:endParaRPr lang="en-US" sz="1400" dirty="0"/>
          </a:p>
          <a:p>
            <a:pPr lvl="1"/>
            <a:r>
              <a:rPr lang="en-US" sz="1200" dirty="0" err="1"/>
              <a:t>T</a:t>
            </a:r>
            <a:r>
              <a:rPr lang="en-US" sz="1200" baseline="-25000" dirty="0" err="1"/>
              <a:t>beam</a:t>
            </a:r>
            <a:r>
              <a:rPr lang="en-US" sz="1200" dirty="0"/>
              <a:t>: 0.2&lt; &lt;0.8 GeV (to be optimized)</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200" dirty="0"/>
              <a:t>Muon </a:t>
            </a:r>
            <a:r>
              <a:rPr lang="en-US" altLang="en-US" sz="1200" dirty="0" err="1"/>
              <a:t>muon</a:t>
            </a:r>
            <a:r>
              <a:rPr lang="en-US" altLang="en-US" sz="1200" dirty="0"/>
              <a:t> yield: &gt;1.6 </a:t>
            </a:r>
            <a:r>
              <a:rPr lang="en-US" sz="1200" dirty="0">
                <a:latin typeface="Symbol" panose="05050102010706020507" pitchFamily="18" charset="2"/>
              </a:rPr>
              <a:t>´</a:t>
            </a:r>
            <a:r>
              <a:rPr lang="en-US" altLang="en-US" sz="1200" dirty="0"/>
              <a:t>10</a:t>
            </a:r>
            <a:r>
              <a:rPr lang="en-US" altLang="en-US" sz="1200" baseline="30000" dirty="0"/>
              <a:t>-8 </a:t>
            </a:r>
            <a:r>
              <a:rPr lang="en-US" altLang="en-US" sz="1200" dirty="0">
                <a:latin typeface="Symbol" panose="05050102010706020507" pitchFamily="18" charset="2"/>
              </a:rPr>
              <a:t>m</a:t>
            </a:r>
            <a:r>
              <a:rPr lang="en-US" altLang="en-US" sz="1200" dirty="0"/>
              <a:t>/p</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Target: 1 x 100 mm graphite</a:t>
            </a:r>
            <a:endParaRPr lang="en-US" altLang="en-US" sz="1200" dirty="0"/>
          </a:p>
          <a:p>
            <a:pPr>
              <a:lnSpc>
                <a:spcPct val="150000"/>
              </a:lnSpc>
            </a:pPr>
            <a:r>
              <a:rPr lang="en-US" sz="1400" dirty="0"/>
              <a:t>Phase </a:t>
            </a:r>
            <a:r>
              <a:rPr lang="en-US" sz="1400" dirty="0" smtClean="0"/>
              <a:t>V</a:t>
            </a:r>
            <a:r>
              <a:rPr lang="en-US" sz="1400" dirty="0"/>
              <a:t>: </a:t>
            </a:r>
            <a:r>
              <a:rPr lang="en-US" sz="1400" dirty="0" smtClean="0"/>
              <a:t>tagged REDTOP. </a:t>
            </a:r>
            <a:r>
              <a:rPr lang="en-US" sz="1400" dirty="0"/>
              <a:t>Goal is </a:t>
            </a:r>
            <a:r>
              <a:rPr lang="en-US" altLang="en-US" sz="1400" dirty="0"/>
              <a:t>&gt; </a:t>
            </a:r>
            <a:r>
              <a:rPr lang="en-US" sz="1400" dirty="0"/>
              <a:t>2.</a:t>
            </a:r>
            <a:r>
              <a:rPr lang="en-US" altLang="en-US" sz="1400" dirty="0"/>
              <a:t>0 </a:t>
            </a:r>
            <a:r>
              <a:rPr lang="en-US" sz="1400" dirty="0">
                <a:latin typeface="Symbol" panose="05050102010706020507" pitchFamily="18" charset="2"/>
              </a:rPr>
              <a:t>´</a:t>
            </a:r>
            <a:r>
              <a:rPr lang="en-US" altLang="en-US" sz="1400" dirty="0" smtClean="0"/>
              <a:t>10</a:t>
            </a:r>
            <a:r>
              <a:rPr lang="en-US" altLang="en-US" sz="1400" baseline="30000" dirty="0" smtClean="0"/>
              <a:t>13</a:t>
            </a:r>
            <a:r>
              <a:rPr lang="en-US" altLang="en-US" sz="1400" dirty="0" smtClean="0"/>
              <a:t> </a:t>
            </a:r>
            <a:r>
              <a:rPr lang="en-US" altLang="en-US" sz="1400" dirty="0" smtClean="0">
                <a:latin typeface="Symbol" pitchFamily="18" charset="2"/>
              </a:rPr>
              <a:t>h</a:t>
            </a:r>
            <a:r>
              <a:rPr lang="en-US" altLang="en-US" sz="1400" dirty="0" smtClean="0"/>
              <a:t>/</a:t>
            </a:r>
            <a:r>
              <a:rPr lang="en-US" altLang="en-US" sz="1400" dirty="0" err="1" smtClean="0"/>
              <a:t>yr</a:t>
            </a:r>
            <a:endParaRPr lang="en-US" sz="1400" dirty="0"/>
          </a:p>
          <a:p>
            <a:pPr lvl="1"/>
            <a:r>
              <a:rPr lang="en-US" sz="1200" dirty="0" err="1"/>
              <a:t>T</a:t>
            </a:r>
            <a:r>
              <a:rPr lang="en-US" sz="1200" baseline="-25000" dirty="0" err="1"/>
              <a:t>beam</a:t>
            </a:r>
            <a:r>
              <a:rPr lang="en-US" sz="1200" dirty="0"/>
              <a:t>: </a:t>
            </a:r>
            <a:r>
              <a:rPr lang="en-US" sz="1200" dirty="0" smtClean="0"/>
              <a:t>1.2 </a:t>
            </a:r>
            <a:r>
              <a:rPr lang="en-US" sz="1200" dirty="0"/>
              <a:t>GeV (to be optimized</a:t>
            </a:r>
            <a:r>
              <a:rPr lang="en-US" sz="1200" dirty="0" smtClean="0"/>
              <a:t>) at PIP-II</a:t>
            </a:r>
            <a:endParaRPr lang="en-US" sz="1200" dirty="0"/>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altLang="en-US" sz="1200" dirty="0"/>
              <a:t>Muon </a:t>
            </a:r>
            <a:r>
              <a:rPr lang="en-US" altLang="en-US" sz="1200" dirty="0" err="1"/>
              <a:t>muon</a:t>
            </a:r>
            <a:r>
              <a:rPr lang="en-US" altLang="en-US" sz="1200" dirty="0"/>
              <a:t> yield: &gt;1.6 </a:t>
            </a:r>
            <a:r>
              <a:rPr lang="en-US" sz="1200" dirty="0">
                <a:latin typeface="Symbol" panose="05050102010706020507" pitchFamily="18" charset="2"/>
              </a:rPr>
              <a:t>´</a:t>
            </a:r>
            <a:r>
              <a:rPr lang="en-US" altLang="en-US" sz="1200" dirty="0"/>
              <a:t>10</a:t>
            </a:r>
            <a:r>
              <a:rPr lang="en-US" altLang="en-US" sz="1200" baseline="30000" dirty="0"/>
              <a:t>-8 </a:t>
            </a:r>
            <a:r>
              <a:rPr lang="en-US" altLang="en-US" sz="1200" dirty="0">
                <a:latin typeface="Symbol" panose="05050102010706020507" pitchFamily="18" charset="2"/>
              </a:rPr>
              <a:t>m</a:t>
            </a:r>
            <a:r>
              <a:rPr lang="en-US" altLang="en-US" sz="1200" dirty="0"/>
              <a:t>/p</a:t>
            </a:r>
          </a:p>
          <a:p>
            <a:pPr marL="887413" lvl="1" indent="-446088">
              <a:buClr>
                <a:srgbClr val="CC9900"/>
              </a:buClr>
              <a:buSzPct val="70000"/>
              <a:buFont typeface="Wingdings" pitchFamily="2" charset="2"/>
              <a:buChar char="q"/>
              <a:tabLst>
                <a:tab pos="911225" algn="l"/>
                <a:tab pos="1825625" algn="l"/>
                <a:tab pos="2740025" algn="l"/>
                <a:tab pos="3654425" algn="l"/>
                <a:tab pos="4568825" algn="l"/>
                <a:tab pos="5483225" algn="l"/>
                <a:tab pos="6397625" algn="l"/>
                <a:tab pos="7312025" algn="l"/>
                <a:tab pos="8226425" algn="l"/>
                <a:tab pos="9140825" algn="l"/>
                <a:tab pos="10055225" algn="l"/>
              </a:tabLst>
            </a:pPr>
            <a:r>
              <a:rPr lang="en-US" sz="1200" dirty="0"/>
              <a:t>Target: </a:t>
            </a:r>
            <a:r>
              <a:rPr lang="en-US" sz="1200" dirty="0" smtClean="0"/>
              <a:t>tritium</a:t>
            </a:r>
            <a:endParaRPr lang="en-US" altLang="en-US" sz="1200" dirty="0"/>
          </a:p>
          <a:p>
            <a:pPr>
              <a:lnSpc>
                <a:spcPct val="150000"/>
              </a:lnSpc>
            </a:pPr>
            <a:r>
              <a:rPr lang="en-US" sz="1400" dirty="0" smtClean="0"/>
              <a:t>Phase VI: </a:t>
            </a:r>
            <a:r>
              <a:rPr lang="en-US" sz="1400" dirty="0" smtClean="0"/>
              <a:t>Rare Kaon Decays: K</a:t>
            </a:r>
            <a:r>
              <a:rPr lang="en-US" sz="1400" baseline="30000" dirty="0" smtClean="0"/>
              <a:t>+</a:t>
            </a:r>
            <a:r>
              <a:rPr lang="en-US" altLang="en-US" sz="1400" dirty="0">
                <a:solidFill>
                  <a:srgbClr val="F5CD2D">
                    <a:lumMod val="40000"/>
                    <a:lumOff val="60000"/>
                  </a:srgbClr>
                </a:solidFill>
              </a:rPr>
              <a:t> </a:t>
            </a:r>
            <a:r>
              <a:rPr lang="en-US" altLang="en-US" sz="1400" dirty="0" smtClean="0"/>
              <a:t>→ </a:t>
            </a:r>
            <a:r>
              <a:rPr lang="en-US" altLang="en-US" sz="1400" dirty="0" smtClean="0">
                <a:latin typeface="Symbol" panose="05050102010706020507" pitchFamily="18" charset="2"/>
              </a:rPr>
              <a:t>p</a:t>
            </a:r>
            <a:r>
              <a:rPr lang="en-US" sz="1400" baseline="30000" dirty="0"/>
              <a:t> +</a:t>
            </a:r>
            <a:r>
              <a:rPr lang="en-US" altLang="en-US" sz="1400" dirty="0" smtClean="0">
                <a:latin typeface="Symbol" panose="05050102010706020507" pitchFamily="18" charset="2"/>
              </a:rPr>
              <a:t> n </a:t>
            </a:r>
            <a:r>
              <a:rPr lang="en-US" altLang="en-US" sz="1400" u="sng" dirty="0" err="1" smtClean="0">
                <a:latin typeface="Symbol" panose="05050102010706020507" pitchFamily="18" charset="2"/>
              </a:rPr>
              <a:t>n</a:t>
            </a:r>
            <a:r>
              <a:rPr lang="en-US" sz="1400" dirty="0"/>
              <a:t>  Goal is </a:t>
            </a:r>
            <a:r>
              <a:rPr lang="en-US" altLang="en-US" sz="1400" dirty="0" smtClean="0"/>
              <a:t>&gt; </a:t>
            </a:r>
            <a:r>
              <a:rPr lang="en-US" sz="1400" dirty="0" smtClean="0"/>
              <a:t>1</a:t>
            </a:r>
            <a:r>
              <a:rPr lang="en-US" sz="1400" dirty="0" smtClean="0">
                <a:latin typeface="Symbol" panose="05050102010706020507" pitchFamily="18" charset="2"/>
              </a:rPr>
              <a:t>´</a:t>
            </a:r>
            <a:r>
              <a:rPr lang="en-US" altLang="en-US" sz="1400" dirty="0" smtClean="0">
                <a:solidFill>
                  <a:prstClr val="white"/>
                </a:solidFill>
              </a:rPr>
              <a:t>10</a:t>
            </a:r>
            <a:r>
              <a:rPr lang="en-US" altLang="en-US" sz="1400" baseline="30000" dirty="0" smtClean="0">
                <a:solidFill>
                  <a:prstClr val="white"/>
                </a:solidFill>
              </a:rPr>
              <a:t>14</a:t>
            </a:r>
            <a:r>
              <a:rPr lang="en-US" altLang="en-US" sz="1400" dirty="0" smtClean="0">
                <a:solidFill>
                  <a:prstClr val="white"/>
                </a:solidFill>
              </a:rPr>
              <a:t> </a:t>
            </a:r>
            <a:r>
              <a:rPr lang="en-US" altLang="en-US" sz="1400" dirty="0" smtClean="0">
                <a:solidFill>
                  <a:prstClr val="white"/>
                </a:solidFill>
                <a:latin typeface="Symbol" pitchFamily="18" charset="2"/>
              </a:rPr>
              <a:t>KOT</a:t>
            </a:r>
            <a:r>
              <a:rPr lang="en-US" altLang="en-US" sz="1400" dirty="0" smtClean="0">
                <a:solidFill>
                  <a:prstClr val="white"/>
                </a:solidFill>
              </a:rPr>
              <a:t>/</a:t>
            </a:r>
            <a:r>
              <a:rPr lang="en-US" altLang="en-US" sz="1400" dirty="0" err="1" smtClean="0">
                <a:solidFill>
                  <a:prstClr val="white"/>
                </a:solidFill>
              </a:rPr>
              <a:t>yr</a:t>
            </a:r>
            <a:endParaRPr lang="en-US" sz="1400" u="sng" dirty="0">
              <a:latin typeface="Symbol" panose="05050102010706020507" pitchFamily="18" charset="2"/>
            </a:endParaRPr>
          </a:p>
          <a:p>
            <a:pPr lvl="1"/>
            <a:r>
              <a:rPr lang="en-US" sz="1200" dirty="0" err="1" smtClean="0"/>
              <a:t>T</a:t>
            </a:r>
            <a:r>
              <a:rPr lang="en-US" sz="1200" baseline="-25000" dirty="0" err="1" smtClean="0"/>
              <a:t>beam</a:t>
            </a:r>
            <a:r>
              <a:rPr lang="en-US" sz="1200" dirty="0"/>
              <a:t>: K</a:t>
            </a:r>
            <a:r>
              <a:rPr lang="en-US" sz="1200" baseline="30000" dirty="0"/>
              <a:t>+</a:t>
            </a:r>
            <a:r>
              <a:rPr lang="en-US" sz="1200" dirty="0" smtClean="0"/>
              <a:t> from 8 GeV protons</a:t>
            </a:r>
            <a:endParaRPr lang="en-US" sz="1200" dirty="0"/>
          </a:p>
          <a:p>
            <a:pPr lvl="1"/>
            <a:r>
              <a:rPr lang="en-US" altLang="en-US" sz="1200" dirty="0"/>
              <a:t>K</a:t>
            </a:r>
            <a:r>
              <a:rPr lang="en-US" altLang="en-US" sz="1200" baseline="30000" dirty="0"/>
              <a:t>+</a:t>
            </a:r>
            <a:r>
              <a:rPr lang="en-US" altLang="en-US" sz="1200" dirty="0"/>
              <a:t>/</a:t>
            </a:r>
            <a:r>
              <a:rPr lang="en-US" altLang="en-US" sz="1200" dirty="0">
                <a:latin typeface="Symbol" panose="05050102010706020507" pitchFamily="18" charset="2"/>
              </a:rPr>
              <a:t>p</a:t>
            </a:r>
            <a:r>
              <a:rPr lang="en-US" altLang="en-US" sz="1200" dirty="0"/>
              <a:t>  </a:t>
            </a:r>
            <a:r>
              <a:rPr lang="en-US" altLang="en-US" sz="1200" dirty="0" smtClean="0"/>
              <a:t>yield: </a:t>
            </a:r>
            <a:r>
              <a:rPr lang="en-US" altLang="en-US" sz="1200" dirty="0"/>
              <a:t>1 </a:t>
            </a:r>
            <a:r>
              <a:rPr lang="en-US" sz="1200" dirty="0">
                <a:latin typeface="Symbol" panose="05050102010706020507" pitchFamily="18" charset="2"/>
              </a:rPr>
              <a:t>/</a:t>
            </a:r>
            <a:r>
              <a:rPr lang="en-US" altLang="en-US" sz="1200" dirty="0"/>
              <a:t>13 (neglecting very soft </a:t>
            </a:r>
            <a:r>
              <a:rPr lang="en-US" altLang="en-US" sz="1200" dirty="0" err="1" smtClean="0"/>
              <a:t>pions</a:t>
            </a:r>
            <a:r>
              <a:rPr lang="en-US" altLang="en-US" sz="1200" dirty="0" smtClean="0"/>
              <a:t> – factor 1.8 better than </a:t>
            </a:r>
            <a:r>
              <a:rPr lang="en-US" altLang="en-US" sz="1200" dirty="0" smtClean="0"/>
              <a:t>p@92 </a:t>
            </a:r>
            <a:r>
              <a:rPr lang="en-US" altLang="en-US" sz="1200" dirty="0" smtClean="0"/>
              <a:t>GeV)</a:t>
            </a:r>
            <a:endParaRPr lang="en-US" altLang="en-US" sz="1200" dirty="0"/>
          </a:p>
          <a:p>
            <a:pPr lvl="1"/>
            <a:r>
              <a:rPr lang="en-US" sz="1200" dirty="0" smtClean="0"/>
              <a:t>Target</a:t>
            </a:r>
            <a:r>
              <a:rPr lang="en-US" sz="1200" dirty="0"/>
              <a:t>: </a:t>
            </a:r>
            <a:r>
              <a:rPr lang="en-US" sz="1200" dirty="0" smtClean="0"/>
              <a:t>primary (PT: for K production) + secondary (active: scintillating plastics)</a:t>
            </a:r>
            <a:endParaRPr lang="en-US" altLang="en-US" sz="1200" dirty="0"/>
          </a:p>
          <a:p>
            <a:pPr lvl="1"/>
            <a:endParaRPr lang="en-US" sz="1200" dirty="0"/>
          </a:p>
          <a:p>
            <a:pPr marL="585788" lvl="1" indent="0">
              <a:buNone/>
            </a:pPr>
            <a:endParaRPr lang="en-US" sz="1200" dirty="0"/>
          </a:p>
          <a:p>
            <a:endParaRPr lang="en-US" sz="1400" dirty="0"/>
          </a:p>
        </p:txBody>
      </p:sp>
      <p:sp>
        <p:nvSpPr>
          <p:cNvPr id="4" name="Date Placeholder 3"/>
          <p:cNvSpPr>
            <a:spLocks noGrp="1"/>
          </p:cNvSpPr>
          <p:nvPr>
            <p:ph type="dt" sz="half" idx="10"/>
          </p:nvPr>
        </p:nvSpPr>
        <p:spPr/>
        <p:txBody>
          <a:bodyPr/>
          <a:lstStyle/>
          <a:p>
            <a:pPr>
              <a:defRPr/>
            </a:pPr>
            <a:r>
              <a:rPr lang="en-US" smtClean="0"/>
              <a:t>10/27/2017</a:t>
            </a:r>
            <a:endParaRPr lang="it-IT"/>
          </a:p>
        </p:txBody>
      </p:sp>
      <p:sp>
        <p:nvSpPr>
          <p:cNvPr id="5" name="Footer Placeholder 4"/>
          <p:cNvSpPr>
            <a:spLocks noGrp="1"/>
          </p:cNvSpPr>
          <p:nvPr>
            <p:ph type="ftr" sz="quarter" idx="11"/>
          </p:nvPr>
        </p:nvSpPr>
        <p:spPr/>
        <p:txBody>
          <a:body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18</a:t>
            </a:fld>
            <a:endParaRPr lang="it-IT"/>
          </a:p>
        </p:txBody>
      </p:sp>
      <p:sp>
        <p:nvSpPr>
          <p:cNvPr id="7" name="Rounded Rectangular Callout 6"/>
          <p:cNvSpPr/>
          <p:nvPr/>
        </p:nvSpPr>
        <p:spPr>
          <a:xfrm>
            <a:off x="6984268" y="5373216"/>
            <a:ext cx="1908212" cy="1116124"/>
          </a:xfrm>
          <a:prstGeom prst="wedgeRoundRectCallout">
            <a:avLst>
              <a:gd name="adj1" fmla="val -84208"/>
              <a:gd name="adj2" fmla="val 858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It could be made unnecessary </a:t>
            </a:r>
            <a:r>
              <a:rPr lang="en-US" sz="1600" smtClean="0">
                <a:solidFill>
                  <a:schemeClr val="bg1"/>
                </a:solidFill>
              </a:rPr>
              <a:t>by NA62+ and JPARC</a:t>
            </a:r>
            <a:endParaRPr lang="en-US" sz="1600" dirty="0">
              <a:solidFill>
                <a:schemeClr val="bg1"/>
              </a:solidFill>
            </a:endParaRPr>
          </a:p>
        </p:txBody>
      </p:sp>
    </p:spTree>
    <p:extLst>
      <p:ext uri="{BB962C8B-B14F-4D97-AF65-F5344CB8AC3E}">
        <p14:creationId xmlns:p14="http://schemas.microsoft.com/office/powerpoint/2010/main" val="39174063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Tagged REDTOP at PIP-II</a:t>
            </a:r>
            <a:br>
              <a:rPr lang="en-US" dirty="0" smtClean="0"/>
            </a:br>
            <a:r>
              <a:rPr lang="en-US" dirty="0" smtClean="0"/>
              <a:t>The ultimate eta factory</a:t>
            </a:r>
            <a:endParaRPr lang="en-US" dirty="0"/>
          </a:p>
        </p:txBody>
      </p:sp>
      <p:sp>
        <p:nvSpPr>
          <p:cNvPr id="4" name="Date Placeholder 3"/>
          <p:cNvSpPr>
            <a:spLocks noGrp="1"/>
          </p:cNvSpPr>
          <p:nvPr>
            <p:ph type="dt" sz="half" idx="10"/>
          </p:nvPr>
        </p:nvSpPr>
        <p:spPr/>
        <p:txBody>
          <a:bodyPr/>
          <a:lstStyle/>
          <a:p>
            <a:pPr>
              <a:defRPr/>
            </a:pPr>
            <a:r>
              <a:rPr lang="en-US" smtClean="0"/>
              <a:t>10/27/2017</a:t>
            </a:r>
            <a:endParaRPr lang="it-IT"/>
          </a:p>
        </p:txBody>
      </p:sp>
      <p:sp>
        <p:nvSpPr>
          <p:cNvPr id="5" name="Footer Placeholder 4"/>
          <p:cNvSpPr>
            <a:spLocks noGrp="1"/>
          </p:cNvSpPr>
          <p:nvPr>
            <p:ph type="ftr" sz="quarter" idx="11"/>
          </p:nvPr>
        </p:nvSpPr>
        <p:spPr/>
        <p:txBody>
          <a:body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19</a:t>
            </a:fld>
            <a:endParaRPr lang="it-IT"/>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5973" y="1600200"/>
            <a:ext cx="4512054"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74334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683568" y="80628"/>
            <a:ext cx="7927032" cy="872716"/>
          </a:xfrm>
        </p:spPr>
        <p:txBody>
          <a:bodyPr>
            <a:noAutofit/>
          </a:bodyPr>
          <a:lstStyle/>
          <a:p>
            <a:pPr eaLnBrk="1" fontAlgn="auto" hangingPunct="1">
              <a:spcAft>
                <a:spcPts val="0"/>
              </a:spcAft>
              <a:defRPr/>
            </a:pPr>
            <a:r>
              <a:rPr lang="it-IT" altLang="en-US" sz="3200" dirty="0" smtClean="0"/>
              <a:t>REDTOP Experiment Key Points</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2</a:t>
            </a:fld>
            <a:endParaRPr lang="it-IT" altLang="en-US" sz="1000" smtClean="0">
              <a:latin typeface="Arial" pitchFamily="34" charset="0"/>
            </a:endParaRPr>
          </a:p>
        </p:txBody>
      </p:sp>
      <p:sp>
        <p:nvSpPr>
          <p:cNvPr id="4100" name="Segnaposto contenuto 2"/>
          <p:cNvSpPr txBox="1">
            <a:spLocks/>
          </p:cNvSpPr>
          <p:nvPr/>
        </p:nvSpPr>
        <p:spPr bwMode="auto">
          <a:xfrm>
            <a:off x="341276" y="872716"/>
            <a:ext cx="8407188" cy="25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1200"/>
              </a:spcAft>
              <a:buClr>
                <a:srgbClr val="CC9900"/>
              </a:buClr>
              <a:buSzPct val="70000"/>
              <a:defRPr/>
            </a:pP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A near-4</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p</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 fixed target detector sensitive to leptons and </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g</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’s</a:t>
            </a: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Optical-TPC, Multiple-readout calorimeter, Active Muon </a:t>
            </a:r>
            <a:r>
              <a:rPr lang="en-US" altLang="en-US" sz="1800" dirty="0" err="1" smtClean="0">
                <a:effectLst>
                  <a:outerShdw blurRad="38100" dist="38100" dir="2700000" algn="tl">
                    <a:srgbClr val="000000">
                      <a:alpha val="43137"/>
                    </a:srgbClr>
                  </a:outerShdw>
                </a:effectLst>
              </a:rPr>
              <a:t>Polarimeter</a:t>
            </a:r>
            <a:r>
              <a:rPr lang="en-US" altLang="en-US" sz="1800" dirty="0" smtClean="0">
                <a:effectLst>
                  <a:outerShdw blurRad="38100" dist="38100" dir="2700000" algn="tl">
                    <a:srgbClr val="000000">
                      <a:alpha val="43137"/>
                    </a:srgbClr>
                  </a:outerShdw>
                </a:effectLst>
              </a:rPr>
              <a:t> (all novel technologies), Fiber tracker </a:t>
            </a:r>
            <a:r>
              <a:rPr lang="en-US" altLang="en-US" sz="1800" dirty="0" smtClean="0">
                <a:effectLst>
                  <a:outerShdw blurRad="38100" dist="38100" dir="2700000" algn="tl">
                    <a:srgbClr val="000000">
                      <a:alpha val="43137"/>
                    </a:srgbClr>
                  </a:outerShdw>
                </a:effectLst>
              </a:rPr>
              <a:t>(</a:t>
            </a:r>
            <a:r>
              <a:rPr lang="en-US" altLang="en-US" sz="1800" dirty="0" smtClean="0">
                <a:solidFill>
                  <a:srgbClr val="FFC000"/>
                </a:solidFill>
                <a:effectLst>
                  <a:outerShdw blurRad="38100" dist="38100" dir="2700000" algn="tl">
                    <a:srgbClr val="000000">
                      <a:alpha val="43137"/>
                    </a:srgbClr>
                  </a:outerShdw>
                </a:effectLst>
              </a:rPr>
              <a:t>new</a:t>
            </a:r>
            <a:r>
              <a:rPr lang="en-US" altLang="en-US" sz="1800" dirty="0" smtClean="0">
                <a:effectLst>
                  <a:outerShdw blurRad="38100" dist="38100" dir="2700000" algn="tl">
                    <a:srgbClr val="000000">
                      <a:alpha val="43137"/>
                    </a:srgbClr>
                  </a:outerShdw>
                </a:effectLst>
              </a:rPr>
              <a:t>)</a:t>
            </a:r>
            <a:endParaRPr lang="en-US" altLang="en-US" sz="1800" dirty="0">
              <a:effectLst>
                <a:outerShdw blurRad="38100" dist="38100" dir="2700000" algn="tl">
                  <a:srgbClr val="000000">
                    <a:alpha val="43137"/>
                  </a:srgbClr>
                </a:outerShdw>
              </a:effectLst>
            </a:endParaRP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Very fast (Cerenkov and </a:t>
            </a:r>
            <a:r>
              <a:rPr lang="en-US" altLang="en-US" sz="1800" dirty="0">
                <a:effectLst>
                  <a:outerShdw blurRad="38100" dist="38100" dir="2700000" algn="tl">
                    <a:srgbClr val="000000">
                      <a:alpha val="43137"/>
                    </a:srgbClr>
                  </a:outerShdw>
                </a:effectLst>
              </a:rPr>
              <a:t>scintillating light  from </a:t>
            </a:r>
            <a:r>
              <a:rPr lang="en-US" altLang="en-US" sz="1800" dirty="0" smtClean="0">
                <a:effectLst>
                  <a:outerShdw blurRad="38100" dist="38100" dir="2700000" algn="tl">
                    <a:srgbClr val="000000">
                      <a:alpha val="43137"/>
                    </a:srgbClr>
                  </a:outerShdw>
                </a:effectLst>
              </a:rPr>
              <a:t>organic only</a:t>
            </a:r>
            <a:r>
              <a:rPr lang="en-US" altLang="en-US" sz="1800" dirty="0" smtClean="0">
                <a:effectLst>
                  <a:outerShdw blurRad="38100" dist="38100" dir="2700000" algn="tl">
                    <a:srgbClr val="000000">
                      <a:alpha val="43137"/>
                    </a:srgbClr>
                  </a:outerShdw>
                </a:effectLst>
              </a:rPr>
              <a:t>) to sustain event rates in next generation of High Intensity experiments</a:t>
            </a: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Blind to </a:t>
            </a:r>
            <a:r>
              <a:rPr lang="en-US" altLang="en-US" sz="1800" dirty="0" err="1" smtClean="0">
                <a:effectLst>
                  <a:outerShdw blurRad="38100" dist="38100" dir="2700000" algn="tl">
                    <a:srgbClr val="000000">
                      <a:alpha val="43137"/>
                    </a:srgbClr>
                  </a:outerShdw>
                </a:effectLst>
              </a:rPr>
              <a:t>barions</a:t>
            </a:r>
            <a:endParaRPr lang="en-US" altLang="en-US" sz="1800" dirty="0" smtClean="0">
              <a:effectLst>
                <a:outerShdw blurRad="38100" dist="38100" dir="2700000" algn="tl">
                  <a:srgbClr val="000000">
                    <a:alpha val="43137"/>
                  </a:srgbClr>
                </a:outerShdw>
              </a:effectLst>
            </a:endParaRP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Not overly expensive (&lt;$40M)</a:t>
            </a:r>
            <a:endParaRPr lang="en-US" altLang="en-US" sz="2000" dirty="0" smtClean="0">
              <a:effectLst>
                <a:outerShdw blurRad="38100" dist="38100" dir="2700000" algn="tl">
                  <a:srgbClr val="000000">
                    <a:alpha val="43137"/>
                  </a:srgbClr>
                </a:outerShdw>
              </a:effectLst>
            </a:endParaRPr>
          </a:p>
          <a:p>
            <a:pPr lvl="1" algn="ctr" eaLnBrk="1" hangingPunct="1">
              <a:spcBef>
                <a:spcPts val="0"/>
              </a:spcBef>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smtClean="0"/>
              <a:t>10/27/2017</a:t>
            </a:r>
            <a:endParaRPr lang="it-IT"/>
          </a:p>
        </p:txBody>
      </p:sp>
      <p:sp>
        <p:nvSpPr>
          <p:cNvPr id="3" name="Footer Placeholder 2"/>
          <p:cNvSpPr>
            <a:spLocks noGrp="1"/>
          </p:cNvSpPr>
          <p:nvPr>
            <p:ph type="ftr" sz="quarter" idx="11"/>
          </p:nvPr>
        </p:nvSpPr>
        <p:spPr/>
        <p:txBody>
          <a:bodyPr/>
          <a:lstStyle/>
          <a:p>
            <a:pPr>
              <a:defRPr/>
            </a:pPr>
            <a:r>
              <a:rPr lang="it-IT" smtClean="0"/>
              <a:t>C. Gatto - INFN &amp; NIU</a:t>
            </a:r>
            <a:endParaRPr lang="it-IT"/>
          </a:p>
        </p:txBody>
      </p:sp>
      <p:sp>
        <p:nvSpPr>
          <p:cNvPr id="11" name="Segnaposto contenuto 2"/>
          <p:cNvSpPr txBox="1">
            <a:spLocks/>
          </p:cNvSpPr>
          <p:nvPr/>
        </p:nvSpPr>
        <p:spPr bwMode="auto">
          <a:xfrm>
            <a:off x="341276" y="3465004"/>
            <a:ext cx="8077200" cy="1944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1200"/>
              </a:spcAft>
              <a:buClr>
                <a:srgbClr val="CC9900"/>
              </a:buClr>
              <a:buSzPct val="70000"/>
              <a:defRPr/>
            </a:pP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A CW proton beam with user selectable energy</a:t>
            </a: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All energies in 1.5-8 GeV available</a:t>
            </a: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Extraction line from Delivery Ring to AP50</a:t>
            </a:r>
          </a:p>
          <a:p>
            <a:pPr lvl="2" eaLnBrk="1" hangingPunct="1">
              <a:spcBef>
                <a:spcPts val="0"/>
              </a:spcBef>
              <a:spcAft>
                <a:spcPts val="600"/>
              </a:spcAft>
              <a:buClr>
                <a:srgbClr val="CC9900"/>
              </a:buClr>
              <a:buSzPct val="70000"/>
              <a:defRPr/>
            </a:pPr>
            <a:r>
              <a:rPr lang="en-US" altLang="en-US" sz="1800" dirty="0" smtClean="0">
                <a:effectLst>
                  <a:outerShdw blurRad="38100" dist="38100" dir="2700000" algn="tl">
                    <a:srgbClr val="000000">
                      <a:alpha val="43137"/>
                    </a:srgbClr>
                  </a:outerShdw>
                </a:effectLst>
              </a:rPr>
              <a:t>Reuses components already available at Fermilab</a:t>
            </a:r>
          </a:p>
          <a:p>
            <a:pPr lvl="1" eaLnBrk="1" hangingPunct="1">
              <a:spcBef>
                <a:spcPts val="0"/>
              </a:spcBef>
              <a:spcAft>
                <a:spcPts val="600"/>
              </a:spcAft>
              <a:buClr>
                <a:srgbClr val="CC9900"/>
              </a:buClr>
              <a:buSzPct val="70000"/>
              <a:defRPr/>
            </a:pPr>
            <a:endParaRPr lang="en-US" altLang="en-US" dirty="0" smtClean="0">
              <a:effectLst>
                <a:outerShdw blurRad="38100" dist="38100" dir="2700000" algn="tl">
                  <a:srgbClr val="000000">
                    <a:alpha val="43137"/>
                  </a:srgbClr>
                </a:outerShdw>
              </a:effectLst>
            </a:endParaRPr>
          </a:p>
          <a:p>
            <a:pPr lvl="1" algn="ctr" eaLnBrk="1" hangingPunct="1">
              <a:spcBef>
                <a:spcPts val="0"/>
              </a:spcBef>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p:txBody>
      </p:sp>
      <p:sp>
        <p:nvSpPr>
          <p:cNvPr id="13" name="Segnaposto contenuto 2"/>
          <p:cNvSpPr txBox="1">
            <a:spLocks/>
          </p:cNvSpPr>
          <p:nvPr/>
        </p:nvSpPr>
        <p:spPr bwMode="auto">
          <a:xfrm>
            <a:off x="347228" y="5085184"/>
            <a:ext cx="8077200" cy="81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600"/>
              </a:spcAft>
              <a:buClr>
                <a:srgbClr val="CC9900"/>
              </a:buClr>
              <a:buSzPct val="70000"/>
              <a:defRPr/>
            </a:pP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The </a:t>
            </a:r>
            <a:r>
              <a:rPr lang="en-US" altLang="en-US" sz="2200" b="1" i="1" dirty="0">
                <a:solidFill>
                  <a:schemeClr val="accent4">
                    <a:lumMod val="40000"/>
                    <a:lumOff val="60000"/>
                  </a:schemeClr>
                </a:solidFill>
                <a:effectLst>
                  <a:outerShdw blurRad="38100" dist="38100" dir="2700000" algn="tl">
                    <a:srgbClr val="000000">
                      <a:alpha val="43137"/>
                    </a:srgbClr>
                  </a:outerShdw>
                </a:effectLst>
              </a:rPr>
              <a:t>experiment will yield  2 x 10</a:t>
            </a:r>
            <a:r>
              <a:rPr lang="en-US" altLang="en-US" sz="2200" b="1" i="1" baseline="30000" dirty="0">
                <a:solidFill>
                  <a:schemeClr val="accent4">
                    <a:lumMod val="40000"/>
                    <a:lumOff val="60000"/>
                  </a:schemeClr>
                </a:solidFill>
                <a:effectLst>
                  <a:outerShdw blurRad="38100" dist="38100" dir="2700000" algn="tl">
                    <a:srgbClr val="000000">
                      <a:alpha val="43137"/>
                    </a:srgbClr>
                  </a:outerShdw>
                </a:effectLst>
              </a:rPr>
              <a:t>13</a:t>
            </a:r>
            <a:r>
              <a:rPr lang="en-US" altLang="en-US" sz="2200" b="1" i="1" dirty="0">
                <a:solidFill>
                  <a:schemeClr val="accent4">
                    <a:lumMod val="40000"/>
                    <a:lumOff val="60000"/>
                  </a:schemeClr>
                </a:solidFill>
                <a:effectLst>
                  <a:outerShdw blurRad="38100" dist="38100" dir="2700000" algn="tl">
                    <a:srgbClr val="000000">
                      <a:alpha val="43137"/>
                    </a:srgbClr>
                  </a:outerShdw>
                </a:effectLst>
              </a:rPr>
              <a:t>  </a:t>
            </a:r>
            <a:r>
              <a:rPr lang="en-US" altLang="en-US" sz="2200" b="1"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2200" b="1" i="1" dirty="0">
                <a:solidFill>
                  <a:schemeClr val="accent4">
                    <a:lumMod val="40000"/>
                    <a:lumOff val="60000"/>
                  </a:schemeClr>
                </a:solidFill>
                <a:effectLst>
                  <a:outerShdw blurRad="38100" dist="38100" dir="2700000" algn="tl">
                    <a:srgbClr val="000000">
                      <a:alpha val="43137"/>
                    </a:srgbClr>
                  </a:outerShdw>
                </a:effectLst>
              </a:rPr>
              <a:t> mesons/year and 2 x </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10</a:t>
            </a:r>
            <a:r>
              <a:rPr lang="en-US" altLang="en-US" sz="2200" b="1" i="1" baseline="30000" dirty="0" smtClean="0">
                <a:solidFill>
                  <a:schemeClr val="accent4">
                    <a:lumMod val="40000"/>
                    <a:lumOff val="60000"/>
                  </a:schemeClr>
                </a:solidFill>
                <a:effectLst>
                  <a:outerShdw blurRad="38100" dist="38100" dir="2700000" algn="tl">
                    <a:srgbClr val="000000">
                      <a:alpha val="43137"/>
                    </a:srgbClr>
                  </a:outerShdw>
                </a:effectLst>
              </a:rPr>
              <a:t>11</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  </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2200" b="1" i="1" dirty="0">
                <a:solidFill>
                  <a:schemeClr val="accent4">
                    <a:lumMod val="40000"/>
                    <a:lumOff val="60000"/>
                  </a:schemeClr>
                </a:solidFill>
                <a:effectLst>
                  <a:outerShdw blurRad="38100" dist="38100" dir="2700000" algn="tl">
                    <a:srgbClr val="000000">
                      <a:alpha val="43137"/>
                    </a:srgbClr>
                  </a:outerShdw>
                </a:effectLst>
              </a:rPr>
              <a:t>’ </a:t>
            </a: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mesons/year</a:t>
            </a:r>
            <a:endParaRPr lang="en-US" altLang="en-US" sz="2200"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Bef>
                <a:spcPts val="0"/>
              </a:spcBef>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p:txBody>
      </p:sp>
      <p:sp>
        <p:nvSpPr>
          <p:cNvPr id="10" name="Segnaposto contenuto 2"/>
          <p:cNvSpPr txBox="1">
            <a:spLocks/>
          </p:cNvSpPr>
          <p:nvPr/>
        </p:nvSpPr>
        <p:spPr bwMode="auto">
          <a:xfrm>
            <a:off x="347228" y="6029672"/>
            <a:ext cx="8077200" cy="819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spcAft>
                <a:spcPts val="600"/>
              </a:spcAft>
              <a:buClr>
                <a:srgbClr val="CC9900"/>
              </a:buClr>
              <a:buSzPct val="70000"/>
              <a:defRPr/>
            </a:pPr>
            <a:r>
              <a:rPr lang="en-US" altLang="en-US" sz="2200" b="1" i="1" dirty="0" smtClean="0">
                <a:solidFill>
                  <a:schemeClr val="accent4">
                    <a:lumMod val="40000"/>
                    <a:lumOff val="60000"/>
                  </a:schemeClr>
                </a:solidFill>
                <a:effectLst>
                  <a:outerShdw blurRad="38100" dist="38100" dir="2700000" algn="tl">
                    <a:srgbClr val="000000">
                      <a:alpha val="43137"/>
                    </a:srgbClr>
                  </a:outerShdw>
                </a:effectLst>
              </a:rPr>
              <a:t>Multiple phases with different beam energy/PID - PIPII</a:t>
            </a:r>
            <a:endParaRPr lang="en-US" altLang="en-US" sz="2200"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Bef>
                <a:spcPts val="0"/>
              </a:spcBef>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spcAft>
                <a:spcPts val="1200"/>
              </a:spcAft>
              <a:buClr>
                <a:srgbClr val="CC9900"/>
              </a:buClr>
              <a:buSzPct val="70000"/>
              <a:buFont typeface="Wingdings" pitchFamily="2" charset="2"/>
              <a:buNone/>
              <a:defRPr/>
            </a:pPr>
            <a:endParaRPr lang="en-US" altLang="en-US" sz="2000" i="1" dirty="0" smtClean="0">
              <a:solidFill>
                <a:schemeClr val="accent4">
                  <a:lumMod val="40000"/>
                  <a:lumOff val="6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2794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lstStyle/>
          <a:p>
            <a:r>
              <a:rPr lang="en-US" dirty="0" smtClean="0"/>
              <a:t>Final Considerations</a:t>
            </a:r>
            <a:endParaRPr lang="en-US" dirty="0"/>
          </a:p>
        </p:txBody>
      </p:sp>
      <p:sp>
        <p:nvSpPr>
          <p:cNvPr id="3" name="Content Placeholder 2"/>
          <p:cNvSpPr>
            <a:spLocks noGrp="1"/>
          </p:cNvSpPr>
          <p:nvPr>
            <p:ph idx="1"/>
          </p:nvPr>
        </p:nvSpPr>
        <p:spPr>
          <a:xfrm>
            <a:off x="457200" y="728700"/>
            <a:ext cx="8229600" cy="4708525"/>
          </a:xfrm>
        </p:spPr>
        <p:txBody>
          <a:bodyPr/>
          <a:lstStyle/>
          <a:p>
            <a:pPr>
              <a:spcBef>
                <a:spcPts val="1200"/>
              </a:spcBef>
              <a:buFont typeface="Arial" panose="020B0604020202020204" pitchFamily="34" charset="0"/>
              <a:buChar char="•"/>
            </a:pPr>
            <a:r>
              <a:rPr lang="en-US" altLang="en-US" sz="2000" i="1" dirty="0" smtClean="0">
                <a:solidFill>
                  <a:prstClr val="white"/>
                </a:solidFill>
              </a:rPr>
              <a:t>REDTOP physics </a:t>
            </a:r>
            <a:r>
              <a:rPr lang="en-US" altLang="en-US" sz="2000" i="1" dirty="0">
                <a:solidFill>
                  <a:prstClr val="white"/>
                </a:solidFill>
              </a:rPr>
              <a:t>case is strongly supported by theorists</a:t>
            </a:r>
          </a:p>
          <a:p>
            <a:pPr>
              <a:spcBef>
                <a:spcPts val="1200"/>
              </a:spcBef>
              <a:buFont typeface="Arial" panose="020B0604020202020204" pitchFamily="34" charset="0"/>
              <a:buChar char="•"/>
            </a:pPr>
            <a:r>
              <a:rPr lang="en-US" sz="2000" i="1" dirty="0" smtClean="0">
                <a:solidFill>
                  <a:prstClr val="white"/>
                </a:solidFill>
              </a:rPr>
              <a:t>A new accelerator facility available at hosting lab: </a:t>
            </a:r>
            <a:endParaRPr lang="en-US" sz="2000" i="1" dirty="0">
              <a:solidFill>
                <a:prstClr val="white"/>
              </a:solidFill>
            </a:endParaRPr>
          </a:p>
          <a:p>
            <a:pPr lvl="1">
              <a:spcBef>
                <a:spcPts val="1200"/>
              </a:spcBef>
              <a:buFont typeface="Arial" panose="020B0604020202020204" pitchFamily="34" charset="0"/>
              <a:buChar char="•"/>
            </a:pPr>
            <a:r>
              <a:rPr lang="en-US" sz="1600" i="1" dirty="0">
                <a:solidFill>
                  <a:schemeClr val="accent4">
                    <a:lumMod val="40000"/>
                    <a:lumOff val="60000"/>
                  </a:schemeClr>
                </a:solidFill>
              </a:rPr>
              <a:t>an energy-variable, CW beam [1.8-8 GeV]</a:t>
            </a:r>
            <a:endParaRPr lang="en-US" sz="1600" dirty="0">
              <a:solidFill>
                <a:schemeClr val="accent4">
                  <a:lumMod val="40000"/>
                  <a:lumOff val="60000"/>
                </a:schemeClr>
              </a:solidFill>
            </a:endParaRPr>
          </a:p>
          <a:p>
            <a:pPr>
              <a:spcBef>
                <a:spcPts val="1200"/>
              </a:spcBef>
              <a:buFont typeface="Arial" panose="020B0604020202020204" pitchFamily="34" charset="0"/>
              <a:buChar char="•"/>
            </a:pPr>
            <a:r>
              <a:rPr lang="en-US" altLang="en-US" sz="2000" i="1" dirty="0" smtClean="0">
                <a:solidFill>
                  <a:prstClr val="white"/>
                </a:solidFill>
              </a:rPr>
              <a:t>Pre-PIP </a:t>
            </a:r>
            <a:r>
              <a:rPr lang="en-US" altLang="en-US" sz="2000" i="1" dirty="0">
                <a:solidFill>
                  <a:prstClr val="white"/>
                </a:solidFill>
              </a:rPr>
              <a:t>II detector: will shape the way for a new generation of </a:t>
            </a:r>
            <a:r>
              <a:rPr lang="en-US" altLang="en-US" sz="2000" i="1" dirty="0" smtClean="0">
                <a:solidFill>
                  <a:prstClr val="white"/>
                </a:solidFill>
              </a:rPr>
              <a:t>experiments</a:t>
            </a:r>
          </a:p>
          <a:p>
            <a:pPr lvl="1">
              <a:spcBef>
                <a:spcPts val="1200"/>
              </a:spcBef>
              <a:buFont typeface="Arial" panose="020B0604020202020204" pitchFamily="34" charset="0"/>
              <a:buChar char="•"/>
            </a:pPr>
            <a:r>
              <a:rPr lang="en-US" altLang="en-US" sz="1600" i="1" dirty="0">
                <a:solidFill>
                  <a:schemeClr val="accent4">
                    <a:lumMod val="40000"/>
                    <a:lumOff val="60000"/>
                  </a:schemeClr>
                </a:solidFill>
              </a:rPr>
              <a:t>All-new </a:t>
            </a:r>
            <a:r>
              <a:rPr lang="en-US" altLang="en-US" sz="1600" i="1" dirty="0" smtClean="0">
                <a:solidFill>
                  <a:schemeClr val="accent4">
                    <a:lumMod val="40000"/>
                    <a:lumOff val="60000"/>
                  </a:schemeClr>
                </a:solidFill>
              </a:rPr>
              <a:t>technology detectors </a:t>
            </a:r>
            <a:endParaRPr lang="en-US" altLang="en-US" sz="1600" i="1" dirty="0">
              <a:solidFill>
                <a:schemeClr val="accent4">
                  <a:lumMod val="40000"/>
                  <a:lumOff val="60000"/>
                </a:schemeClr>
              </a:solidFill>
            </a:endParaRPr>
          </a:p>
          <a:p>
            <a:pPr>
              <a:spcBef>
                <a:spcPts val="1200"/>
              </a:spcBef>
              <a:buFont typeface="Arial" panose="020B0604020202020204" pitchFamily="34" charset="0"/>
              <a:buChar char="•"/>
            </a:pPr>
            <a:r>
              <a:rPr lang="en-US" altLang="en-US" sz="2000" i="1" dirty="0" smtClean="0">
                <a:solidFill>
                  <a:prstClr val="white"/>
                </a:solidFill>
              </a:rPr>
              <a:t>Multiple  </a:t>
            </a:r>
            <a:r>
              <a:rPr lang="en-US" altLang="en-US" sz="2000" i="1" dirty="0">
                <a:solidFill>
                  <a:prstClr val="white"/>
                </a:solidFill>
              </a:rPr>
              <a:t>years running </a:t>
            </a:r>
            <a:r>
              <a:rPr lang="en-US" altLang="en-US" sz="2000" i="1" dirty="0" smtClean="0">
                <a:solidFill>
                  <a:prstClr val="white"/>
                </a:solidFill>
              </a:rPr>
              <a:t>plan:</a:t>
            </a:r>
            <a:endParaRPr lang="en-US" altLang="en-US" sz="2000" i="1" dirty="0">
              <a:solidFill>
                <a:prstClr val="white"/>
              </a:solidFill>
            </a:endParaRPr>
          </a:p>
          <a:p>
            <a:pPr lvl="1">
              <a:spcBef>
                <a:spcPts val="1200"/>
              </a:spcBef>
              <a:buClr>
                <a:srgbClr val="CC9900"/>
              </a:buClr>
              <a:buSzPct val="70000"/>
              <a:buFont typeface="Arial" panose="020B0604020202020204" pitchFamily="34" charset="0"/>
              <a:buChar char="•"/>
              <a:defRPr/>
            </a:pPr>
            <a:r>
              <a:rPr lang="en-US" altLang="en-US" sz="1600" i="1" dirty="0">
                <a:solidFill>
                  <a:schemeClr val="accent4">
                    <a:lumMod val="40000"/>
                    <a:lumOff val="60000"/>
                  </a:schemeClr>
                </a:solidFill>
              </a:rPr>
              <a:t>Run I: 1.8 GeV beam for </a:t>
            </a:r>
            <a:r>
              <a:rPr lang="en-US" altLang="en-US" sz="1600" i="1" dirty="0">
                <a:solidFill>
                  <a:schemeClr val="accent4">
                    <a:lumMod val="40000"/>
                    <a:lumOff val="60000"/>
                  </a:schemeClr>
                </a:solidFill>
                <a:latin typeface="Symbol" pitchFamily="18" charset="2"/>
              </a:rPr>
              <a:t>h</a:t>
            </a:r>
            <a:r>
              <a:rPr lang="en-US" altLang="en-US" sz="1600" dirty="0">
                <a:solidFill>
                  <a:schemeClr val="accent4">
                    <a:lumMod val="40000"/>
                    <a:lumOff val="60000"/>
                  </a:schemeClr>
                </a:solidFill>
              </a:rPr>
              <a:t> </a:t>
            </a:r>
            <a:r>
              <a:rPr lang="en-US" altLang="en-US" sz="1600" i="1" dirty="0">
                <a:solidFill>
                  <a:schemeClr val="accent4">
                    <a:lumMod val="40000"/>
                    <a:lumOff val="60000"/>
                  </a:schemeClr>
                </a:solidFill>
              </a:rPr>
              <a:t>–</a:t>
            </a:r>
            <a:r>
              <a:rPr lang="en-US" altLang="en-US" sz="1600" i="1" dirty="0" smtClean="0">
                <a:solidFill>
                  <a:schemeClr val="accent4">
                    <a:lumMod val="40000"/>
                    <a:lumOff val="60000"/>
                  </a:schemeClr>
                </a:solidFill>
              </a:rPr>
              <a:t>factory</a:t>
            </a:r>
            <a:endParaRPr lang="en-US" altLang="en-US" sz="1600" i="1" dirty="0">
              <a:solidFill>
                <a:schemeClr val="accent4">
                  <a:lumMod val="40000"/>
                  <a:lumOff val="60000"/>
                </a:schemeClr>
              </a:solidFill>
            </a:endParaRPr>
          </a:p>
          <a:p>
            <a:pPr lvl="1">
              <a:spcBef>
                <a:spcPts val="1200"/>
              </a:spcBef>
              <a:buClr>
                <a:srgbClr val="CC9900"/>
              </a:buClr>
              <a:buSzPct val="70000"/>
              <a:buFont typeface="Arial" panose="020B0604020202020204" pitchFamily="34" charset="0"/>
              <a:buChar char="•"/>
              <a:defRPr/>
            </a:pPr>
            <a:r>
              <a:rPr lang="en-US" altLang="en-US" sz="1600" i="1" dirty="0">
                <a:solidFill>
                  <a:schemeClr val="accent4">
                    <a:lumMod val="40000"/>
                    <a:lumOff val="60000"/>
                  </a:schemeClr>
                </a:solidFill>
              </a:rPr>
              <a:t>Run II: </a:t>
            </a:r>
            <a:r>
              <a:rPr lang="en-US" altLang="en-US" sz="1600" i="1" dirty="0" smtClean="0">
                <a:solidFill>
                  <a:schemeClr val="accent4">
                    <a:lumMod val="40000"/>
                    <a:lumOff val="60000"/>
                  </a:schemeClr>
                </a:solidFill>
              </a:rPr>
              <a:t>3.5-4.5 </a:t>
            </a:r>
            <a:r>
              <a:rPr lang="en-US" altLang="en-US" sz="1600" i="1" dirty="0">
                <a:solidFill>
                  <a:schemeClr val="accent4">
                    <a:lumMod val="40000"/>
                    <a:lumOff val="60000"/>
                  </a:schemeClr>
                </a:solidFill>
              </a:rPr>
              <a:t>GeV for </a:t>
            </a:r>
            <a:r>
              <a:rPr lang="en-US" altLang="en-US" sz="1600" i="1" dirty="0">
                <a:solidFill>
                  <a:schemeClr val="accent4">
                    <a:lumMod val="40000"/>
                    <a:lumOff val="60000"/>
                  </a:schemeClr>
                </a:solidFill>
                <a:latin typeface="Symbol" pitchFamily="18" charset="2"/>
              </a:rPr>
              <a:t>h</a:t>
            </a:r>
            <a:r>
              <a:rPr lang="en-US" altLang="en-US" sz="1600" i="1" dirty="0">
                <a:solidFill>
                  <a:schemeClr val="accent4">
                    <a:lumMod val="40000"/>
                    <a:lumOff val="60000"/>
                  </a:schemeClr>
                </a:solidFill>
              </a:rPr>
              <a:t>’</a:t>
            </a:r>
            <a:r>
              <a:rPr lang="en-US" altLang="en-US" sz="1600" dirty="0">
                <a:solidFill>
                  <a:schemeClr val="accent4">
                    <a:lumMod val="40000"/>
                    <a:lumOff val="60000"/>
                  </a:schemeClr>
                </a:solidFill>
              </a:rPr>
              <a:t> </a:t>
            </a:r>
            <a:r>
              <a:rPr lang="en-US" altLang="en-US" sz="1600" i="1" dirty="0">
                <a:solidFill>
                  <a:schemeClr val="accent4">
                    <a:lumMod val="40000"/>
                    <a:lumOff val="60000"/>
                  </a:schemeClr>
                </a:solidFill>
              </a:rPr>
              <a:t>–factory (after mu2e or before if time slot available)</a:t>
            </a:r>
            <a:endParaRPr lang="en-US" altLang="en-US" sz="1600" i="1" dirty="0">
              <a:solidFill>
                <a:schemeClr val="accent4">
                  <a:lumMod val="40000"/>
                  <a:lumOff val="60000"/>
                </a:schemeClr>
              </a:solidFill>
              <a:latin typeface="Brush Script MT" panose="03060802040406070304" pitchFamily="66" charset="0"/>
            </a:endParaRPr>
          </a:p>
          <a:p>
            <a:pPr lvl="1">
              <a:spcBef>
                <a:spcPts val="1200"/>
              </a:spcBef>
              <a:buClr>
                <a:srgbClr val="CC9900"/>
              </a:buClr>
              <a:buSzPct val="70000"/>
              <a:buFont typeface="Arial" panose="020B0604020202020204" pitchFamily="34" charset="0"/>
              <a:buChar char="•"/>
              <a:defRPr/>
            </a:pPr>
            <a:r>
              <a:rPr lang="en-US" altLang="en-US" sz="1600" i="1" dirty="0">
                <a:solidFill>
                  <a:schemeClr val="accent4">
                    <a:lumMod val="40000"/>
                    <a:lumOff val="60000"/>
                  </a:schemeClr>
                </a:solidFill>
              </a:rPr>
              <a:t>Run III: </a:t>
            </a:r>
            <a:r>
              <a:rPr lang="en-US" altLang="en-US" sz="1600" i="1" dirty="0" smtClean="0">
                <a:solidFill>
                  <a:schemeClr val="accent4">
                    <a:lumMod val="40000"/>
                    <a:lumOff val="60000"/>
                  </a:schemeClr>
                </a:solidFill>
              </a:rPr>
              <a:t>with muon beam for a muon scattering experiment</a:t>
            </a:r>
          </a:p>
          <a:p>
            <a:pPr lvl="1">
              <a:spcBef>
                <a:spcPts val="1200"/>
              </a:spcBef>
              <a:buClr>
                <a:srgbClr val="CC9900"/>
              </a:buClr>
              <a:buSzPct val="70000"/>
              <a:buFont typeface="Arial" panose="020B0604020202020204" pitchFamily="34" charset="0"/>
              <a:buChar char="•"/>
              <a:defRPr/>
            </a:pPr>
            <a:r>
              <a:rPr lang="en-US" altLang="en-US" sz="1600" i="1" dirty="0" smtClean="0">
                <a:solidFill>
                  <a:schemeClr val="accent4">
                    <a:lumMod val="40000"/>
                    <a:lumOff val="60000"/>
                  </a:schemeClr>
                </a:solidFill>
              </a:rPr>
              <a:t>Run IV: kaon beam for rare kaons decays studies</a:t>
            </a:r>
            <a:endParaRPr lang="en-US" altLang="en-US" sz="1600" i="1" dirty="0">
              <a:solidFill>
                <a:schemeClr val="accent4">
                  <a:lumMod val="40000"/>
                  <a:lumOff val="60000"/>
                </a:schemeClr>
              </a:solidFill>
            </a:endParaRPr>
          </a:p>
          <a:p>
            <a:pPr>
              <a:spcBef>
                <a:spcPts val="1200"/>
              </a:spcBef>
              <a:buFont typeface="Arial" panose="020B0604020202020204" pitchFamily="34" charset="0"/>
              <a:buChar char="•"/>
            </a:pPr>
            <a:r>
              <a:rPr lang="en-US" altLang="en-US" sz="2000" i="1" dirty="0">
                <a:solidFill>
                  <a:prstClr val="white"/>
                </a:solidFill>
              </a:rPr>
              <a:t>Attractive to Universities  and  graduate </a:t>
            </a:r>
            <a:r>
              <a:rPr lang="en-US" altLang="en-US" sz="2000" i="1" dirty="0" smtClean="0">
                <a:solidFill>
                  <a:prstClr val="white"/>
                </a:solidFill>
              </a:rPr>
              <a:t>students for quick physics and considerable detector R&amp;D</a:t>
            </a:r>
            <a:endParaRPr lang="en-US" altLang="en-US" sz="2000" i="1" dirty="0">
              <a:solidFill>
                <a:prstClr val="white"/>
              </a:solidFill>
            </a:endParaRPr>
          </a:p>
          <a:p>
            <a:pPr>
              <a:spcBef>
                <a:spcPts val="1200"/>
              </a:spcBef>
              <a:buFont typeface="Arial" panose="020B0604020202020204" pitchFamily="34" charset="0"/>
              <a:buChar char="•"/>
            </a:pPr>
            <a:r>
              <a:rPr lang="en-US" altLang="en-US" sz="2000" i="1" dirty="0">
                <a:solidFill>
                  <a:prstClr val="white"/>
                </a:solidFill>
              </a:rPr>
              <a:t>Total cost: &lt; </a:t>
            </a:r>
            <a:r>
              <a:rPr lang="en-US" altLang="en-US" sz="2000" i="1" dirty="0" smtClean="0">
                <a:solidFill>
                  <a:prstClr val="white"/>
                </a:solidFill>
              </a:rPr>
              <a:t>40 </a:t>
            </a:r>
            <a:r>
              <a:rPr lang="en-US" altLang="en-US" sz="2000" i="1" dirty="0">
                <a:solidFill>
                  <a:prstClr val="white"/>
                </a:solidFill>
              </a:rPr>
              <a:t>M$ </a:t>
            </a:r>
            <a:r>
              <a:rPr lang="en-US" altLang="en-US" sz="2000" i="1" dirty="0" smtClean="0">
                <a:solidFill>
                  <a:prstClr val="white"/>
                </a:solidFill>
              </a:rPr>
              <a:t>(depending on re-use </a:t>
            </a:r>
            <a:r>
              <a:rPr lang="en-US" altLang="en-US" sz="2000" i="1" dirty="0">
                <a:solidFill>
                  <a:prstClr val="white"/>
                </a:solidFill>
              </a:rPr>
              <a:t>of existing  infra-structure)</a:t>
            </a:r>
          </a:p>
          <a:p>
            <a:endParaRPr lang="en-US" dirty="0"/>
          </a:p>
        </p:txBody>
      </p:sp>
      <p:sp>
        <p:nvSpPr>
          <p:cNvPr id="4" name="Date Placeholder 3"/>
          <p:cNvSpPr>
            <a:spLocks noGrp="1"/>
          </p:cNvSpPr>
          <p:nvPr>
            <p:ph type="dt" sz="half" idx="10"/>
          </p:nvPr>
        </p:nvSpPr>
        <p:spPr/>
        <p:txBody>
          <a:bodyPr/>
          <a:lstStyle/>
          <a:p>
            <a:pPr>
              <a:defRPr/>
            </a:pPr>
            <a:r>
              <a:rPr lang="en-US" smtClean="0"/>
              <a:t>10/27/2017</a:t>
            </a:r>
            <a:endParaRPr lang="it-IT"/>
          </a:p>
        </p:txBody>
      </p:sp>
      <p:sp>
        <p:nvSpPr>
          <p:cNvPr id="5" name="Footer Placeholder 4"/>
          <p:cNvSpPr>
            <a:spLocks noGrp="1"/>
          </p:cNvSpPr>
          <p:nvPr>
            <p:ph type="ftr" sz="quarter" idx="11"/>
          </p:nvPr>
        </p:nvSpPr>
        <p:spPr/>
        <p:txBody>
          <a:body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20</a:t>
            </a:fld>
            <a:endParaRPr lang="it-IT"/>
          </a:p>
        </p:txBody>
      </p:sp>
    </p:spTree>
    <p:extLst>
      <p:ext uri="{BB962C8B-B14F-4D97-AF65-F5344CB8AC3E}">
        <p14:creationId xmlns:p14="http://schemas.microsoft.com/office/powerpoint/2010/main" val="41084262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944562"/>
          </a:xfrm>
        </p:spPr>
        <p:txBody>
          <a:bodyPr/>
          <a:lstStyle/>
          <a:p>
            <a:r>
              <a:rPr lang="en-US" dirty="0" smtClean="0"/>
              <a:t>Summary &amp; Prospects (I)</a:t>
            </a:r>
            <a:endParaRPr lang="en-US" dirty="0"/>
          </a:p>
        </p:txBody>
      </p:sp>
      <p:sp>
        <p:nvSpPr>
          <p:cNvPr id="3" name="Content Placeholder 2"/>
          <p:cNvSpPr>
            <a:spLocks noGrp="1"/>
          </p:cNvSpPr>
          <p:nvPr>
            <p:ph idx="1"/>
          </p:nvPr>
        </p:nvSpPr>
        <p:spPr>
          <a:xfrm>
            <a:off x="457200" y="1196752"/>
            <a:ext cx="8382000" cy="4937125"/>
          </a:xfrm>
        </p:spPr>
        <p:txBody>
          <a:bodyPr/>
          <a:lstStyle/>
          <a:p>
            <a:pPr>
              <a:spcBef>
                <a:spcPts val="1200"/>
              </a:spcBef>
            </a:pPr>
            <a:r>
              <a:rPr lang="en-US" altLang="en-US" sz="2000" i="1" dirty="0" smtClean="0">
                <a:solidFill>
                  <a:prstClr val="white"/>
                </a:solidFill>
              </a:rPr>
              <a:t>The </a:t>
            </a:r>
            <a:r>
              <a:rPr lang="en-US" altLang="en-US" sz="2000" i="1" dirty="0">
                <a:solidFill>
                  <a:prstClr val="white"/>
                </a:solidFill>
                <a:latin typeface="Symbol" pitchFamily="18" charset="2"/>
              </a:rPr>
              <a:t>h</a:t>
            </a:r>
            <a:r>
              <a:rPr lang="en-US" altLang="en-US" sz="2000" i="1" dirty="0">
                <a:solidFill>
                  <a:prstClr val="white"/>
                </a:solidFill>
              </a:rPr>
              <a:t> </a:t>
            </a:r>
            <a:r>
              <a:rPr lang="en-US" altLang="en-US" sz="2000" i="1" dirty="0" smtClean="0">
                <a:solidFill>
                  <a:prstClr val="white"/>
                </a:solidFill>
              </a:rPr>
              <a:t>meson is a fantastic laboratory for studying rare processes</a:t>
            </a:r>
          </a:p>
          <a:p>
            <a:pPr>
              <a:spcBef>
                <a:spcPts val="1200"/>
              </a:spcBef>
            </a:pPr>
            <a:r>
              <a:rPr lang="en-US" sz="2000" i="1" dirty="0" smtClean="0">
                <a:solidFill>
                  <a:prstClr val="white"/>
                </a:solidFill>
              </a:rPr>
              <a:t>Existing world sample not sufficient for breaching into decays violating conservation laws</a:t>
            </a:r>
            <a:endParaRPr lang="en-US" sz="2000" dirty="0" smtClean="0"/>
          </a:p>
          <a:p>
            <a:pPr>
              <a:spcBef>
                <a:spcPts val="1200"/>
              </a:spcBef>
            </a:pPr>
            <a:r>
              <a:rPr lang="en-US" sz="2000" i="1" dirty="0" smtClean="0"/>
              <a:t>REDTOP goal is to produce &gt;</a:t>
            </a:r>
            <a:r>
              <a:rPr lang="en-US" altLang="en-US" sz="2000" i="1" dirty="0" smtClean="0">
                <a:solidFill>
                  <a:prstClr val="white"/>
                </a:solidFill>
              </a:rPr>
              <a:t>2 </a:t>
            </a:r>
            <a:r>
              <a:rPr lang="en-US" altLang="en-US" sz="2000" i="1" dirty="0">
                <a:solidFill>
                  <a:prstClr val="white"/>
                </a:solidFill>
              </a:rPr>
              <a:t>x </a:t>
            </a:r>
            <a:r>
              <a:rPr lang="en-US" altLang="en-US" sz="2000" i="1" dirty="0" smtClean="0">
                <a:solidFill>
                  <a:prstClr val="white"/>
                </a:solidFill>
              </a:rPr>
              <a:t>10</a:t>
            </a:r>
            <a:r>
              <a:rPr lang="en-US" altLang="en-US" sz="2000" i="1" baseline="30000" dirty="0" smtClean="0">
                <a:solidFill>
                  <a:prstClr val="white"/>
                </a:solidFill>
              </a:rPr>
              <a:t>13</a:t>
            </a:r>
            <a:r>
              <a:rPr lang="en-US" altLang="en-US" sz="2000" i="1" dirty="0" smtClean="0">
                <a:solidFill>
                  <a:prstClr val="white"/>
                </a:solidFill>
              </a:rPr>
              <a:t> </a:t>
            </a:r>
            <a:r>
              <a:rPr lang="en-US" altLang="en-US" sz="2000" i="1" dirty="0">
                <a:solidFill>
                  <a:prstClr val="white"/>
                </a:solidFill>
                <a:latin typeface="Symbol" pitchFamily="18" charset="2"/>
              </a:rPr>
              <a:t>h</a:t>
            </a:r>
            <a:r>
              <a:rPr lang="en-US" altLang="en-US" sz="2000" i="1" dirty="0">
                <a:solidFill>
                  <a:prstClr val="white"/>
                </a:solidFill>
              </a:rPr>
              <a:t> </a:t>
            </a:r>
            <a:r>
              <a:rPr lang="en-US" altLang="en-US" sz="2000" i="1" dirty="0" smtClean="0">
                <a:solidFill>
                  <a:prstClr val="white"/>
                </a:solidFill>
              </a:rPr>
              <a:t>mesons/</a:t>
            </a:r>
            <a:r>
              <a:rPr lang="en-US" altLang="en-US" sz="2000" i="1" dirty="0" err="1" smtClean="0">
                <a:solidFill>
                  <a:prstClr val="white"/>
                </a:solidFill>
              </a:rPr>
              <a:t>yr</a:t>
            </a:r>
            <a:r>
              <a:rPr lang="en-US" altLang="en-US" sz="2000" i="1" dirty="0" smtClean="0">
                <a:solidFill>
                  <a:prstClr val="white"/>
                </a:solidFill>
              </a:rPr>
              <a:t> in phase I</a:t>
            </a:r>
          </a:p>
          <a:p>
            <a:pPr>
              <a:spcBef>
                <a:spcPts val="1200"/>
              </a:spcBef>
            </a:pPr>
            <a:r>
              <a:rPr lang="en-US" altLang="en-US" sz="2000" i="1" dirty="0" smtClean="0">
                <a:solidFill>
                  <a:prstClr val="white"/>
                </a:solidFill>
              </a:rPr>
              <a:t>Three more phases could extend the lifetime of the experiment considerably</a:t>
            </a:r>
          </a:p>
          <a:p>
            <a:pPr>
              <a:spcBef>
                <a:spcPts val="1200"/>
              </a:spcBef>
            </a:pPr>
            <a:r>
              <a:rPr lang="en-US" altLang="en-US" sz="2000" i="1" dirty="0" smtClean="0">
                <a:solidFill>
                  <a:prstClr val="white"/>
                </a:solidFill>
              </a:rPr>
              <a:t>Three golden processes will be studied:</a:t>
            </a:r>
          </a:p>
          <a:p>
            <a:pPr lvl="1">
              <a:buClr>
                <a:srgbClr val="CC9900"/>
              </a:buClr>
              <a:buSzPct val="70000"/>
              <a:buFont typeface="Wingdings" pitchFamily="2" charset="2"/>
              <a:buChar char="q"/>
              <a:defRPr/>
            </a:pPr>
            <a:r>
              <a:rPr lang="en-US" altLang="en-US" sz="1600" i="1" dirty="0">
                <a:solidFill>
                  <a:srgbClr val="F5CD2D">
                    <a:lumMod val="40000"/>
                    <a:lumOff val="60000"/>
                  </a:srgbClr>
                </a:solidFill>
                <a:effectLst>
                  <a:outerShdw blurRad="38100" dist="38100" dir="2700000" algn="tl">
                    <a:srgbClr val="000000">
                      <a:alpha val="43137"/>
                    </a:srgbClr>
                  </a:outerShdw>
                </a:effectLst>
              </a:rPr>
              <a:t>CP Violation via </a:t>
            </a:r>
            <a:r>
              <a:rPr lang="en-US" altLang="en-US" sz="1600" i="1" dirty="0" err="1">
                <a:solidFill>
                  <a:srgbClr val="F5CD2D">
                    <a:lumMod val="40000"/>
                    <a:lumOff val="60000"/>
                  </a:srgbClr>
                </a:solidFill>
                <a:effectLst>
                  <a:outerShdw blurRad="38100" dist="38100" dir="2700000" algn="tl">
                    <a:srgbClr val="000000">
                      <a:alpha val="43137"/>
                    </a:srgbClr>
                  </a:outerShdw>
                </a:effectLst>
              </a:rPr>
              <a:t>Dalitz</a:t>
            </a:r>
            <a:r>
              <a:rPr lang="en-US" altLang="en-US" sz="1600" i="1" dirty="0">
                <a:solidFill>
                  <a:srgbClr val="F5CD2D">
                    <a:lumMod val="40000"/>
                    <a:lumOff val="60000"/>
                  </a:srgbClr>
                </a:solidFill>
                <a:effectLst>
                  <a:outerShdw blurRad="38100" dist="38100" dir="2700000" algn="tl">
                    <a:srgbClr val="000000">
                      <a:alpha val="43137"/>
                    </a:srgbClr>
                  </a:outerShdw>
                </a:effectLst>
              </a:rPr>
              <a:t> plot mirror asymmetry</a:t>
            </a:r>
            <a:r>
              <a:rPr lang="en-US" altLang="en-US" sz="1600" i="1" dirty="0">
                <a:solidFill>
                  <a:prstClr val="white"/>
                </a:solidFill>
              </a:rPr>
              <a:t>:</a:t>
            </a:r>
            <a:r>
              <a:rPr lang="en-US" altLang="en-US" sz="1600" i="1" dirty="0">
                <a:solidFill>
                  <a:srgbClr val="F5CD2D">
                    <a:lumMod val="40000"/>
                    <a:lumOff val="60000"/>
                  </a:srgbClr>
                </a:solidFill>
                <a:effectLst>
                  <a:outerShdw blurRad="38100" dist="38100" dir="2700000" algn="tl">
                    <a:srgbClr val="000000">
                      <a:alpha val="43137"/>
                    </a:srgbClr>
                  </a:outerShdw>
                </a:effectLst>
                <a:latin typeface="Symbol" pitchFamily="18" charset="2"/>
              </a:rPr>
              <a:t> h</a:t>
            </a:r>
            <a:r>
              <a:rPr lang="en-US" altLang="en-US" sz="1600" dirty="0">
                <a:solidFill>
                  <a:srgbClr val="F5CD2D">
                    <a:lumMod val="40000"/>
                    <a:lumOff val="60000"/>
                  </a:srgbClr>
                </a:solidFill>
              </a:rPr>
              <a:t> →</a:t>
            </a:r>
            <a:r>
              <a:rPr lang="en-US" altLang="en-US" sz="1600" i="1" dirty="0">
                <a:solidFill>
                  <a:srgbClr val="F5CD2D">
                    <a:lumMod val="40000"/>
                    <a:lumOff val="60000"/>
                  </a:srgbClr>
                </a:solidFill>
                <a:effectLst>
                  <a:outerShdw blurRad="38100" dist="38100" dir="2700000" algn="tl">
                    <a:srgbClr val="000000">
                      <a:alpha val="43137"/>
                    </a:srgbClr>
                  </a:outerShdw>
                </a:effectLst>
                <a:latin typeface="Symbol" pitchFamily="18" charset="2"/>
              </a:rPr>
              <a:t> </a:t>
            </a:r>
            <a:r>
              <a:rPr lang="en-US" altLang="en-US" sz="1600" i="1" dirty="0" err="1">
                <a:solidFill>
                  <a:srgbClr val="F5CD2D">
                    <a:lumMod val="40000"/>
                    <a:lumOff val="60000"/>
                  </a:srgbClr>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F5CD2D">
                    <a:lumMod val="40000"/>
                    <a:lumOff val="60000"/>
                  </a:srgbClr>
                </a:solidFill>
                <a:effectLst>
                  <a:outerShdw blurRad="38100" dist="38100" dir="2700000" algn="tl">
                    <a:srgbClr val="000000">
                      <a:alpha val="43137"/>
                    </a:srgbClr>
                  </a:outerShdw>
                </a:effectLst>
                <a:latin typeface="Symbol" pitchFamily="18" charset="2"/>
              </a:rPr>
              <a:t>o</a:t>
            </a:r>
            <a:r>
              <a:rPr lang="en-US" altLang="en-US" sz="1600" dirty="0">
                <a:solidFill>
                  <a:prstClr val="white"/>
                </a:solidFill>
              </a:rPr>
              <a:t> </a:t>
            </a:r>
            <a:r>
              <a:rPr lang="en-US" altLang="en-US" sz="1600" i="1" dirty="0" err="1">
                <a:solidFill>
                  <a:srgbClr val="F5CD2D">
                    <a:lumMod val="40000"/>
                    <a:lumOff val="60000"/>
                  </a:srgbClr>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F5CD2D">
                    <a:lumMod val="40000"/>
                    <a:lumOff val="60000"/>
                  </a:srgbClr>
                </a:solidFill>
              </a:rPr>
              <a:t>+</a:t>
            </a:r>
            <a:r>
              <a:rPr lang="en-US" altLang="en-US" sz="1600" i="1" dirty="0" err="1">
                <a:solidFill>
                  <a:srgbClr val="F5CD2D">
                    <a:lumMod val="40000"/>
                    <a:lumOff val="60000"/>
                  </a:srgbClr>
                </a:solidFill>
                <a:effectLst>
                  <a:outerShdw blurRad="38100" dist="38100" dir="2700000" algn="tl">
                    <a:srgbClr val="000000">
                      <a:alpha val="43137"/>
                    </a:srgbClr>
                  </a:outerShdw>
                </a:effectLst>
                <a:latin typeface="Symbol" pitchFamily="18" charset="2"/>
              </a:rPr>
              <a:t>p</a:t>
            </a:r>
            <a:r>
              <a:rPr lang="en-US" altLang="en-US" sz="1600" i="1" baseline="30000" dirty="0">
                <a:solidFill>
                  <a:srgbClr val="F5CD2D">
                    <a:lumMod val="40000"/>
                    <a:lumOff val="60000"/>
                  </a:srgbClr>
                </a:solidFill>
              </a:rPr>
              <a:t>-</a:t>
            </a:r>
            <a:endParaRPr lang="en-US" sz="1600" i="1" dirty="0">
              <a:solidFill>
                <a:srgbClr val="F5CD2D">
                  <a:lumMod val="40000"/>
                  <a:lumOff val="60000"/>
                </a:srgb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r>
              <a:rPr lang="en-US" sz="1600" i="1" dirty="0" smtClean="0">
                <a:solidFill>
                  <a:srgbClr val="F5CD2D">
                    <a:lumMod val="40000"/>
                    <a:lumOff val="60000"/>
                  </a:srgbClr>
                </a:solidFill>
                <a:effectLst>
                  <a:outerShdw blurRad="38100" dist="38100" dir="2700000" algn="tl">
                    <a:srgbClr val="000000">
                      <a:alpha val="43137"/>
                    </a:srgbClr>
                  </a:outerShdw>
                </a:effectLst>
              </a:rPr>
              <a:t>Dark photon</a:t>
            </a:r>
            <a:r>
              <a:rPr lang="en-US" altLang="en-US" sz="1600" i="1" dirty="0" smtClean="0">
                <a:solidFill>
                  <a:srgbClr val="F5CD2D">
                    <a:lumMod val="40000"/>
                    <a:lumOff val="60000"/>
                  </a:srgbClr>
                </a:solidFill>
              </a:rPr>
              <a:t> </a:t>
            </a:r>
            <a:r>
              <a:rPr lang="en-US" altLang="en-US" sz="1600" i="1" dirty="0">
                <a:solidFill>
                  <a:srgbClr val="F5CD2D">
                    <a:lumMod val="40000"/>
                    <a:lumOff val="60000"/>
                  </a:srgbClr>
                </a:solidFill>
              </a:rPr>
              <a:t>searches (charged channel): </a:t>
            </a:r>
            <a:r>
              <a:rPr lang="en-US" altLang="en-US" sz="1600" i="1" dirty="0">
                <a:solidFill>
                  <a:srgbClr val="F5CD2D">
                    <a:lumMod val="40000"/>
                    <a:lumOff val="60000"/>
                  </a:srgbClr>
                </a:solidFill>
                <a:effectLst>
                  <a:outerShdw blurRad="38100" dist="38100" dir="2700000" algn="tl">
                    <a:srgbClr val="000000">
                      <a:alpha val="43137"/>
                    </a:srgbClr>
                  </a:outerShdw>
                </a:effectLst>
                <a:latin typeface="Symbol" pitchFamily="18" charset="2"/>
              </a:rPr>
              <a:t>h</a:t>
            </a:r>
            <a:r>
              <a:rPr lang="en-US" altLang="en-US" sz="1600" i="1" dirty="0">
                <a:solidFill>
                  <a:srgbClr val="F5CD2D">
                    <a:lumMod val="40000"/>
                    <a:lumOff val="60000"/>
                  </a:srgbClr>
                </a:solidFill>
                <a:effectLst>
                  <a:outerShdw blurRad="38100" dist="38100" dir="2700000" algn="tl">
                    <a:srgbClr val="000000">
                      <a:alpha val="43137"/>
                    </a:srgbClr>
                  </a:outerShdw>
                </a:effectLst>
              </a:rPr>
              <a:t> </a:t>
            </a:r>
            <a:r>
              <a:rPr lang="en-US" altLang="en-US" sz="1600" i="1" dirty="0">
                <a:solidFill>
                  <a:srgbClr val="F5CD2D">
                    <a:lumMod val="40000"/>
                    <a:lumOff val="60000"/>
                  </a:srgbClr>
                </a:solidFill>
              </a:rPr>
              <a:t>→ </a:t>
            </a:r>
            <a:r>
              <a:rPr lang="en-US" altLang="en-US" sz="1600" i="1" dirty="0">
                <a:solidFill>
                  <a:srgbClr val="F5CD2D">
                    <a:lumMod val="40000"/>
                    <a:lumOff val="60000"/>
                  </a:srgbClr>
                </a:solidFill>
                <a:latin typeface="Symbol" pitchFamily="18" charset="2"/>
              </a:rPr>
              <a:t>g</a:t>
            </a:r>
            <a:r>
              <a:rPr lang="en-US" altLang="en-US" sz="1600" i="1" baseline="30000" dirty="0">
                <a:solidFill>
                  <a:srgbClr val="F5CD2D">
                    <a:lumMod val="40000"/>
                    <a:lumOff val="60000"/>
                  </a:srgbClr>
                </a:solidFill>
                <a:latin typeface="Symbol" pitchFamily="18" charset="2"/>
              </a:rPr>
              <a:t> </a:t>
            </a:r>
            <a:r>
              <a:rPr lang="en-US" altLang="en-US" sz="1600" i="1" dirty="0" smtClean="0">
                <a:solidFill>
                  <a:srgbClr val="F5CD2D">
                    <a:lumMod val="40000"/>
                    <a:lumOff val="60000"/>
                  </a:srgbClr>
                </a:solidFill>
              </a:rPr>
              <a:t>A’ </a:t>
            </a:r>
            <a:r>
              <a:rPr lang="en-US" altLang="en-US" sz="1600" i="1" dirty="0">
                <a:solidFill>
                  <a:srgbClr val="F5CD2D">
                    <a:lumMod val="40000"/>
                    <a:lumOff val="60000"/>
                  </a:srgbClr>
                </a:solidFill>
              </a:rPr>
              <a:t>with </a:t>
            </a:r>
            <a:r>
              <a:rPr lang="en-US" altLang="en-US" sz="1600" i="1" dirty="0" smtClean="0">
                <a:solidFill>
                  <a:srgbClr val="F5CD2D">
                    <a:lumMod val="40000"/>
                    <a:lumOff val="60000"/>
                  </a:srgbClr>
                </a:solidFill>
              </a:rPr>
              <a:t>A’→ </a:t>
            </a:r>
            <a:r>
              <a:rPr lang="en-US" altLang="en-US" sz="1600" i="1" dirty="0" err="1" smtClean="0">
                <a:solidFill>
                  <a:srgbClr val="F5CD2D">
                    <a:lumMod val="40000"/>
                    <a:lumOff val="60000"/>
                  </a:srgbClr>
                </a:solidFill>
                <a:effectLst>
                  <a:outerShdw blurRad="38100" dist="38100" dir="2700000" algn="tl">
                    <a:srgbClr val="000000">
                      <a:alpha val="43137"/>
                    </a:srgbClr>
                  </a:outerShdw>
                </a:effectLst>
              </a:rPr>
              <a:t>e</a:t>
            </a:r>
            <a:r>
              <a:rPr lang="en-US" altLang="en-US" sz="1600" i="1" baseline="30000" dirty="0" err="1" smtClean="0">
                <a:solidFill>
                  <a:srgbClr val="F5CD2D">
                    <a:lumMod val="40000"/>
                    <a:lumOff val="60000"/>
                  </a:srgbClr>
                </a:solidFill>
              </a:rPr>
              <a:t>+</a:t>
            </a:r>
            <a:r>
              <a:rPr lang="en-US" altLang="en-US" sz="1600" i="1" dirty="0" err="1" smtClean="0">
                <a:solidFill>
                  <a:srgbClr val="F5CD2D">
                    <a:lumMod val="40000"/>
                    <a:lumOff val="60000"/>
                  </a:srgbClr>
                </a:solidFill>
                <a:effectLst>
                  <a:outerShdw blurRad="38100" dist="38100" dir="2700000" algn="tl">
                    <a:srgbClr val="000000">
                      <a:alpha val="43137"/>
                    </a:srgbClr>
                  </a:outerShdw>
                </a:effectLst>
              </a:rPr>
              <a:t>e</a:t>
            </a:r>
            <a:r>
              <a:rPr lang="en-US" altLang="en-US" sz="1600" i="1" baseline="30000" dirty="0" smtClean="0">
                <a:solidFill>
                  <a:srgbClr val="F5CD2D">
                    <a:lumMod val="40000"/>
                    <a:lumOff val="60000"/>
                  </a:srgbClr>
                </a:solidFill>
              </a:rPr>
              <a:t>-</a:t>
            </a:r>
            <a:r>
              <a:rPr lang="en-US" altLang="en-US" sz="1600" i="1" dirty="0">
                <a:solidFill>
                  <a:schemeClr val="accent4">
                    <a:lumMod val="40000"/>
                    <a:lumOff val="60000"/>
                  </a:schemeClr>
                </a:solidFill>
              </a:rPr>
              <a:t> and </a:t>
            </a:r>
            <a:r>
              <a:rPr lang="en-US" altLang="en-US" sz="1600" i="1" dirty="0" smtClean="0">
                <a:solidFill>
                  <a:schemeClr val="accent4">
                    <a:lumMod val="40000"/>
                    <a:lumOff val="60000"/>
                  </a:schemeClr>
                </a:solidFill>
              </a:rPr>
              <a:t>A’→</a:t>
            </a:r>
            <a:r>
              <a:rPr lang="en-US" altLang="en-US" sz="1600" i="1" dirty="0" err="1">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err="1">
                <a:solidFill>
                  <a:schemeClr val="accent4">
                    <a:lumMod val="40000"/>
                    <a:lumOff val="60000"/>
                  </a:schemeClr>
                </a:solidFill>
              </a:rPr>
              <a:t>+</a:t>
            </a:r>
            <a:r>
              <a:rPr lang="en-US" altLang="en-US" sz="1600" i="1" dirty="0" err="1">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a:solidFill>
                  <a:schemeClr val="accent4">
                    <a:lumMod val="40000"/>
                    <a:lumOff val="60000"/>
                  </a:schemeClr>
                </a:solidFill>
              </a:rPr>
              <a:t>-</a:t>
            </a:r>
            <a:endParaRPr lang="en-US" altLang="en-US" sz="1600" i="1" baseline="30000" dirty="0">
              <a:solidFill>
                <a:srgbClr val="F5CD2D">
                  <a:lumMod val="40000"/>
                  <a:lumOff val="60000"/>
                </a:srgbClr>
              </a:solidFill>
            </a:endParaRPr>
          </a:p>
          <a:p>
            <a:pPr lvl="1">
              <a:buClr>
                <a:srgbClr val="CC9900"/>
              </a:buClr>
              <a:buSzPct val="70000"/>
              <a:buFont typeface="Wingdings" pitchFamily="2" charset="2"/>
              <a:buChar char="q"/>
              <a:defRPr/>
            </a:pPr>
            <a:r>
              <a:rPr lang="en-US" sz="1600" i="1" dirty="0">
                <a:solidFill>
                  <a:srgbClr val="F5CD2D">
                    <a:lumMod val="40000"/>
                    <a:lumOff val="60000"/>
                  </a:srgbClr>
                </a:solidFill>
                <a:effectLst>
                  <a:outerShdw blurRad="38100" dist="38100" dir="2700000" algn="tl">
                    <a:srgbClr val="000000">
                      <a:alpha val="43137"/>
                    </a:srgbClr>
                  </a:outerShdw>
                </a:effectLst>
              </a:rPr>
              <a:t>New baryonic force</a:t>
            </a:r>
            <a:r>
              <a:rPr lang="en-US" altLang="en-US" sz="1600" i="1" dirty="0">
                <a:solidFill>
                  <a:srgbClr val="F5CD2D">
                    <a:lumMod val="40000"/>
                    <a:lumOff val="60000"/>
                  </a:srgbClr>
                </a:solidFill>
              </a:rPr>
              <a:t> searches (charged channel): </a:t>
            </a:r>
            <a:r>
              <a:rPr lang="en-US" altLang="en-US" sz="1600" i="1" dirty="0">
                <a:solidFill>
                  <a:srgbClr val="F5CD2D">
                    <a:lumMod val="40000"/>
                    <a:lumOff val="60000"/>
                  </a:srgbClr>
                </a:solidFill>
                <a:effectLst>
                  <a:outerShdw blurRad="38100" dist="38100" dir="2700000" algn="tl">
                    <a:srgbClr val="000000">
                      <a:alpha val="43137"/>
                    </a:srgbClr>
                  </a:outerShdw>
                </a:effectLst>
                <a:latin typeface="Symbol" pitchFamily="18" charset="2"/>
              </a:rPr>
              <a:t>h</a:t>
            </a:r>
            <a:r>
              <a:rPr lang="en-US" altLang="en-US" sz="1600" i="1" dirty="0">
                <a:solidFill>
                  <a:srgbClr val="F5CD2D">
                    <a:lumMod val="40000"/>
                    <a:lumOff val="60000"/>
                  </a:srgbClr>
                </a:solidFill>
                <a:effectLst>
                  <a:outerShdw blurRad="38100" dist="38100" dir="2700000" algn="tl">
                    <a:srgbClr val="000000">
                      <a:alpha val="43137"/>
                    </a:srgbClr>
                  </a:outerShdw>
                </a:effectLst>
              </a:rPr>
              <a:t> </a:t>
            </a:r>
            <a:r>
              <a:rPr lang="en-US" altLang="en-US" sz="1600" i="1" dirty="0">
                <a:solidFill>
                  <a:srgbClr val="F5CD2D">
                    <a:lumMod val="40000"/>
                    <a:lumOff val="60000"/>
                  </a:srgbClr>
                </a:solidFill>
              </a:rPr>
              <a:t>→ </a:t>
            </a:r>
            <a:r>
              <a:rPr lang="en-US" altLang="en-US" sz="1600" i="1" dirty="0">
                <a:solidFill>
                  <a:srgbClr val="F5CD2D">
                    <a:lumMod val="40000"/>
                    <a:lumOff val="60000"/>
                  </a:srgbClr>
                </a:solidFill>
                <a:latin typeface="Symbol" pitchFamily="18" charset="2"/>
              </a:rPr>
              <a:t>g</a:t>
            </a:r>
            <a:r>
              <a:rPr lang="en-US" altLang="en-US" sz="1600" i="1" baseline="30000" dirty="0">
                <a:solidFill>
                  <a:srgbClr val="F5CD2D">
                    <a:lumMod val="40000"/>
                    <a:lumOff val="60000"/>
                  </a:srgbClr>
                </a:solidFill>
                <a:latin typeface="Symbol" pitchFamily="18" charset="2"/>
              </a:rPr>
              <a:t> </a:t>
            </a:r>
            <a:r>
              <a:rPr lang="en-US" altLang="en-US" sz="1600" i="1" dirty="0">
                <a:solidFill>
                  <a:srgbClr val="F5CD2D">
                    <a:lumMod val="40000"/>
                    <a:lumOff val="60000"/>
                  </a:srgbClr>
                </a:solidFill>
              </a:rPr>
              <a:t>X with X→ </a:t>
            </a:r>
            <a:r>
              <a:rPr lang="en-US" altLang="en-US" sz="1600" i="1" dirty="0" err="1">
                <a:solidFill>
                  <a:srgbClr val="F5CD2D">
                    <a:lumMod val="40000"/>
                    <a:lumOff val="60000"/>
                  </a:srgbClr>
                </a:solidFill>
                <a:effectLst>
                  <a:outerShdw blurRad="38100" dist="38100" dir="2700000" algn="tl">
                    <a:srgbClr val="000000">
                      <a:alpha val="43137"/>
                    </a:srgbClr>
                  </a:outerShdw>
                </a:effectLst>
              </a:rPr>
              <a:t>e</a:t>
            </a:r>
            <a:r>
              <a:rPr lang="en-US" altLang="en-US" sz="1600" i="1" baseline="30000" dirty="0" err="1">
                <a:solidFill>
                  <a:srgbClr val="F5CD2D">
                    <a:lumMod val="40000"/>
                    <a:lumOff val="60000"/>
                  </a:srgbClr>
                </a:solidFill>
              </a:rPr>
              <a:t>+</a:t>
            </a:r>
            <a:r>
              <a:rPr lang="en-US" altLang="en-US" sz="1600" i="1" dirty="0" err="1">
                <a:solidFill>
                  <a:srgbClr val="F5CD2D">
                    <a:lumMod val="40000"/>
                    <a:lumOff val="60000"/>
                  </a:srgbClr>
                </a:solidFill>
                <a:effectLst>
                  <a:outerShdw blurRad="38100" dist="38100" dir="2700000" algn="tl">
                    <a:srgbClr val="000000">
                      <a:alpha val="43137"/>
                    </a:srgbClr>
                  </a:outerShdw>
                </a:effectLst>
              </a:rPr>
              <a:t>e</a:t>
            </a:r>
            <a:r>
              <a:rPr lang="en-US" altLang="en-US" sz="1600" i="1" baseline="30000" dirty="0">
                <a:solidFill>
                  <a:srgbClr val="F5CD2D">
                    <a:lumMod val="40000"/>
                    <a:lumOff val="60000"/>
                  </a:srgbClr>
                </a:solidFill>
              </a:rPr>
              <a:t>-</a:t>
            </a:r>
          </a:p>
          <a:p>
            <a:pPr lvl="1">
              <a:buClr>
                <a:srgbClr val="CC9900"/>
              </a:buClr>
              <a:buSzPct val="70000"/>
              <a:buFont typeface="Wingdings" pitchFamily="2" charset="2"/>
              <a:buChar char="q"/>
              <a:defRPr/>
            </a:pPr>
            <a:r>
              <a:rPr lang="en-US" sz="1600" i="1" dirty="0" smtClean="0">
                <a:solidFill>
                  <a:srgbClr val="F5CD2D">
                    <a:lumMod val="40000"/>
                    <a:lumOff val="60000"/>
                  </a:srgbClr>
                </a:solidFill>
                <a:effectLst>
                  <a:outerShdw blurRad="38100" dist="38100" dir="2700000" algn="tl">
                    <a:srgbClr val="000000">
                      <a:alpha val="43137"/>
                    </a:srgbClr>
                  </a:outerShdw>
                </a:effectLst>
              </a:rPr>
              <a:t>Scalar </a:t>
            </a:r>
            <a:r>
              <a:rPr lang="en-US" sz="1600" i="1" dirty="0">
                <a:solidFill>
                  <a:srgbClr val="F5CD2D">
                    <a:lumMod val="40000"/>
                    <a:lumOff val="60000"/>
                  </a:srgbClr>
                </a:solidFill>
                <a:effectLst>
                  <a:outerShdw blurRad="38100" dist="38100" dir="2700000" algn="tl">
                    <a:srgbClr val="000000">
                      <a:alpha val="43137"/>
                    </a:srgbClr>
                  </a:outerShdw>
                </a:effectLst>
              </a:rPr>
              <a:t>meson</a:t>
            </a:r>
            <a:r>
              <a:rPr lang="en-US" altLang="en-US" sz="1600" i="1" dirty="0">
                <a:solidFill>
                  <a:srgbClr val="F5CD2D">
                    <a:lumMod val="40000"/>
                    <a:lumOff val="60000"/>
                  </a:srgbClr>
                </a:solidFill>
              </a:rPr>
              <a:t> searches (charged channel): </a:t>
            </a:r>
            <a:r>
              <a:rPr lang="en-US" altLang="en-US" sz="1600" i="1" dirty="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1600" i="1" dirty="0">
                <a:solidFill>
                  <a:schemeClr val="accent4">
                    <a:lumMod val="40000"/>
                    <a:lumOff val="60000"/>
                  </a:schemeClr>
                </a:solidFill>
                <a:effectLst>
                  <a:outerShdw blurRad="38100" dist="38100" dir="2700000" algn="tl">
                    <a:srgbClr val="000000">
                      <a:alpha val="43137"/>
                    </a:srgbClr>
                  </a:outerShdw>
                </a:effectLst>
              </a:rPr>
              <a:t> </a:t>
            </a:r>
            <a:r>
              <a:rPr lang="en-US" altLang="en-US" sz="1600" i="1" dirty="0">
                <a:solidFill>
                  <a:schemeClr val="accent4">
                    <a:lumMod val="40000"/>
                    <a:lumOff val="60000"/>
                  </a:schemeClr>
                </a:solidFill>
              </a:rPr>
              <a:t>→ </a:t>
            </a:r>
            <a:r>
              <a:rPr lang="en-US" altLang="en-US" sz="1600" i="1" dirty="0" err="1">
                <a:solidFill>
                  <a:srgbClr val="F5CD2D">
                    <a:lumMod val="40000"/>
                    <a:lumOff val="60000"/>
                  </a:srgbClr>
                </a:solidFill>
                <a:effectLst>
                  <a:outerShdw blurRad="38100" dist="38100" dir="2700000" algn="tl">
                    <a:srgbClr val="000000">
                      <a:alpha val="43137"/>
                    </a:srgbClr>
                  </a:outerShdw>
                </a:effectLst>
                <a:latin typeface="Symbol" pitchFamily="18" charset="2"/>
              </a:rPr>
              <a:t>p</a:t>
            </a:r>
            <a:r>
              <a:rPr lang="en-US" altLang="en-US" sz="1600" i="1" baseline="30000" dirty="0" err="1">
                <a:solidFill>
                  <a:srgbClr val="F5CD2D">
                    <a:lumMod val="40000"/>
                    <a:lumOff val="60000"/>
                  </a:srgbClr>
                </a:solidFill>
                <a:effectLst>
                  <a:outerShdw blurRad="38100" dist="38100" dir="2700000" algn="tl">
                    <a:srgbClr val="000000">
                      <a:alpha val="43137"/>
                    </a:srgbClr>
                  </a:outerShdw>
                </a:effectLst>
                <a:latin typeface="Symbol" pitchFamily="18" charset="2"/>
              </a:rPr>
              <a:t>o</a:t>
            </a:r>
            <a:r>
              <a:rPr lang="en-US" altLang="en-US" sz="1600" i="1" baseline="30000" dirty="0">
                <a:solidFill>
                  <a:schemeClr val="accent4">
                    <a:lumMod val="40000"/>
                    <a:lumOff val="60000"/>
                  </a:schemeClr>
                </a:solidFill>
                <a:latin typeface="Symbol" pitchFamily="18" charset="2"/>
              </a:rPr>
              <a:t> </a:t>
            </a:r>
            <a:r>
              <a:rPr lang="en-US" altLang="en-US" sz="1600" i="1" dirty="0">
                <a:solidFill>
                  <a:schemeClr val="accent4">
                    <a:lumMod val="40000"/>
                    <a:lumOff val="60000"/>
                  </a:schemeClr>
                </a:solidFill>
                <a:latin typeface="Symbol" pitchFamily="18" charset="2"/>
              </a:rPr>
              <a:t>H</a:t>
            </a:r>
            <a:r>
              <a:rPr lang="en-US" altLang="en-US" sz="1600" i="1" dirty="0">
                <a:solidFill>
                  <a:schemeClr val="accent4">
                    <a:lumMod val="40000"/>
                    <a:lumOff val="60000"/>
                  </a:schemeClr>
                </a:solidFill>
              </a:rPr>
              <a:t>    with   </a:t>
            </a:r>
            <a:r>
              <a:rPr lang="en-US" altLang="en-US" sz="1600" i="1" dirty="0" err="1">
                <a:solidFill>
                  <a:schemeClr val="accent4">
                    <a:lumMod val="40000"/>
                    <a:lumOff val="60000"/>
                  </a:schemeClr>
                </a:solidFill>
              </a:rPr>
              <a:t>H→</a:t>
            </a:r>
            <a:r>
              <a:rPr lang="en-US" altLang="en-US" sz="1600" i="1" dirty="0" err="1">
                <a:solidFill>
                  <a:schemeClr val="accent4">
                    <a:lumMod val="40000"/>
                    <a:lumOff val="60000"/>
                  </a:schemeClr>
                </a:solidFill>
                <a:effectLst>
                  <a:outerShdw blurRad="38100" dist="38100" dir="2700000" algn="tl">
                    <a:srgbClr val="000000">
                      <a:alpha val="43137"/>
                    </a:srgbClr>
                  </a:outerShdw>
                </a:effectLst>
              </a:rPr>
              <a:t>e</a:t>
            </a:r>
            <a:r>
              <a:rPr lang="en-US" altLang="en-US" sz="1600" i="1" baseline="30000" dirty="0" err="1">
                <a:solidFill>
                  <a:schemeClr val="accent4">
                    <a:lumMod val="40000"/>
                    <a:lumOff val="60000"/>
                  </a:schemeClr>
                </a:solidFill>
              </a:rPr>
              <a:t>+</a:t>
            </a:r>
            <a:r>
              <a:rPr lang="en-US" altLang="en-US" sz="1600" i="1" dirty="0" err="1">
                <a:solidFill>
                  <a:schemeClr val="accent4">
                    <a:lumMod val="40000"/>
                    <a:lumOff val="60000"/>
                  </a:schemeClr>
                </a:solidFill>
                <a:effectLst>
                  <a:outerShdw blurRad="38100" dist="38100" dir="2700000" algn="tl">
                    <a:srgbClr val="000000">
                      <a:alpha val="43137"/>
                    </a:srgbClr>
                  </a:outerShdw>
                </a:effectLst>
              </a:rPr>
              <a:t>e</a:t>
            </a:r>
            <a:r>
              <a:rPr lang="en-US" altLang="en-US" sz="1600" i="1" baseline="30000" dirty="0">
                <a:solidFill>
                  <a:schemeClr val="accent4">
                    <a:lumMod val="40000"/>
                    <a:lumOff val="60000"/>
                  </a:schemeClr>
                </a:solidFill>
              </a:rPr>
              <a:t>-</a:t>
            </a:r>
            <a:r>
              <a:rPr lang="en-US" altLang="en-US" sz="1600" i="1" dirty="0">
                <a:solidFill>
                  <a:schemeClr val="accent4">
                    <a:lumMod val="40000"/>
                    <a:lumOff val="60000"/>
                  </a:schemeClr>
                </a:solidFill>
              </a:rPr>
              <a:t> and </a:t>
            </a:r>
            <a:r>
              <a:rPr lang="en-US" altLang="en-US" sz="1600" i="1" dirty="0" err="1">
                <a:solidFill>
                  <a:schemeClr val="accent4">
                    <a:lumMod val="40000"/>
                    <a:lumOff val="60000"/>
                  </a:schemeClr>
                </a:solidFill>
              </a:rPr>
              <a:t>H→</a:t>
            </a:r>
            <a:r>
              <a:rPr lang="en-US" altLang="en-US" sz="1600" i="1" dirty="0" err="1">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err="1">
                <a:solidFill>
                  <a:schemeClr val="accent4">
                    <a:lumMod val="40000"/>
                    <a:lumOff val="60000"/>
                  </a:schemeClr>
                </a:solidFill>
              </a:rPr>
              <a:t>+</a:t>
            </a:r>
            <a:r>
              <a:rPr lang="en-US" altLang="en-US" sz="1600" i="1" dirty="0" err="1">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m</a:t>
            </a:r>
            <a:r>
              <a:rPr lang="en-US" altLang="en-US" sz="1600" i="1" baseline="30000" dirty="0">
                <a:solidFill>
                  <a:schemeClr val="accent4">
                    <a:lumMod val="40000"/>
                    <a:lumOff val="60000"/>
                  </a:schemeClr>
                </a:solidFill>
              </a:rPr>
              <a:t>-</a:t>
            </a:r>
            <a:endParaRPr lang="en-US" altLang="en-US" sz="1600" i="1" baseline="30000" dirty="0">
              <a:solidFill>
                <a:srgbClr val="F5CD2D">
                  <a:lumMod val="40000"/>
                  <a:lumOff val="60000"/>
                </a:srgbClr>
              </a:solidFill>
            </a:endParaRPr>
          </a:p>
          <a:p>
            <a:pPr>
              <a:spcBef>
                <a:spcPts val="1200"/>
              </a:spcBef>
            </a:pPr>
            <a:r>
              <a:rPr lang="en-US" altLang="en-US" sz="2000" i="1" dirty="0" smtClean="0">
                <a:solidFill>
                  <a:prstClr val="white"/>
                </a:solidFill>
              </a:rPr>
              <a:t>Many other processes also within reach</a:t>
            </a:r>
          </a:p>
          <a:p>
            <a:pPr>
              <a:spcBef>
                <a:spcPts val="1200"/>
              </a:spcBef>
            </a:pPr>
            <a:r>
              <a:rPr lang="en-US" altLang="en-US" sz="2000" i="1" dirty="0" smtClean="0">
                <a:solidFill>
                  <a:prstClr val="white"/>
                </a:solidFill>
              </a:rPr>
              <a:t>Fermilab is strongly preferred by the collaboration as hosting lab. BNL has, also, expressed considerable interest</a:t>
            </a:r>
            <a:endParaRPr lang="en-US" altLang="en-US" sz="1600" i="1" dirty="0" smtClean="0">
              <a:solidFill>
                <a:prstClr val="white"/>
              </a:solidFill>
            </a:endParaRPr>
          </a:p>
          <a:p>
            <a:pPr>
              <a:spcBef>
                <a:spcPts val="1200"/>
              </a:spcBef>
            </a:pPr>
            <a:endParaRPr lang="en-US" altLang="en-US" sz="2000" i="1" dirty="0" smtClean="0">
              <a:solidFill>
                <a:prstClr val="white"/>
              </a:solidFill>
            </a:endParaRPr>
          </a:p>
          <a:p>
            <a:pPr>
              <a:spcBef>
                <a:spcPts val="1200"/>
              </a:spcBef>
            </a:pPr>
            <a:endParaRPr lang="en-US" altLang="en-US" sz="2000" i="1" dirty="0" smtClean="0">
              <a:solidFill>
                <a:prstClr val="white"/>
              </a:solidFill>
            </a:endParaRPr>
          </a:p>
          <a:p>
            <a:pPr>
              <a:spcBef>
                <a:spcPts val="1200"/>
              </a:spcBef>
            </a:pPr>
            <a:endParaRPr lang="en-US" sz="20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21</a:t>
            </a:fld>
            <a:endParaRPr lang="it-IT"/>
          </a:p>
        </p:txBody>
      </p:sp>
      <p:sp>
        <p:nvSpPr>
          <p:cNvPr id="5" name="Date Placeholder 4"/>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dirty="0" smtClean="0"/>
              <a:t>C. Gatto - INFN &amp; NIU</a:t>
            </a:r>
            <a:endParaRPr lang="it-IT" dirty="0"/>
          </a:p>
        </p:txBody>
      </p:sp>
    </p:spTree>
    <p:extLst>
      <p:ext uri="{BB962C8B-B14F-4D97-AF65-F5344CB8AC3E}">
        <p14:creationId xmlns:p14="http://schemas.microsoft.com/office/powerpoint/2010/main" val="37271614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990600" y="0"/>
            <a:ext cx="7620000" cy="1066800"/>
          </a:xfrm>
        </p:spPr>
        <p:txBody>
          <a:bodyPr>
            <a:normAutofit/>
          </a:bodyPr>
          <a:lstStyle/>
          <a:p>
            <a:pPr eaLnBrk="1" fontAlgn="auto" hangingPunct="1">
              <a:spcAft>
                <a:spcPts val="0"/>
              </a:spcAft>
              <a:defRPr/>
            </a:pPr>
            <a:r>
              <a:rPr lang="it-IT" altLang="en-US" dirty="0" smtClean="0"/>
              <a:t>REDTOP Key Points</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22</a:t>
            </a:fld>
            <a:endParaRPr lang="it-IT" altLang="en-US" sz="1000" smtClean="0">
              <a:latin typeface="Arial" pitchFamily="34" charset="0"/>
            </a:endParaRPr>
          </a:p>
        </p:txBody>
      </p:sp>
      <p:sp>
        <p:nvSpPr>
          <p:cNvPr id="4100" name="Segnaposto contenuto 2"/>
          <p:cNvSpPr txBox="1">
            <a:spLocks/>
          </p:cNvSpPr>
          <p:nvPr/>
        </p:nvSpPr>
        <p:spPr bwMode="auto">
          <a:xfrm>
            <a:off x="303473" y="980728"/>
            <a:ext cx="8077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algn="ctr" eaLnBrk="1" hangingPunct="1">
              <a:spcBef>
                <a:spcPts val="0"/>
              </a:spcBef>
              <a:buClr>
                <a:srgbClr val="CC9900"/>
              </a:buClr>
              <a:buSzPct val="70000"/>
              <a:buFont typeface="Wingdings" pitchFamily="2" charset="2"/>
              <a:buNone/>
              <a:defRPr/>
            </a:pP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The experiment will yield  2 x 10</a:t>
            </a:r>
            <a:r>
              <a:rPr lang="en-US" altLang="en-US" sz="2800" b="1" i="1" baseline="30000" dirty="0" smtClean="0">
                <a:solidFill>
                  <a:schemeClr val="accent4">
                    <a:lumMod val="40000"/>
                    <a:lumOff val="60000"/>
                  </a:schemeClr>
                </a:solidFill>
                <a:effectLst>
                  <a:outerShdw blurRad="38100" dist="38100" dir="2700000" algn="tl">
                    <a:srgbClr val="000000">
                      <a:alpha val="43137"/>
                    </a:srgbClr>
                  </a:outerShdw>
                </a:effectLst>
              </a:rPr>
              <a:t>13</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  </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 mesons/year and 2 x 10</a:t>
            </a:r>
            <a:r>
              <a:rPr lang="en-US" altLang="en-US" sz="2800" b="1" i="1" baseline="30000" dirty="0" smtClean="0">
                <a:solidFill>
                  <a:schemeClr val="accent4">
                    <a:lumMod val="40000"/>
                    <a:lumOff val="60000"/>
                  </a:schemeClr>
                </a:solidFill>
                <a:effectLst>
                  <a:outerShdw blurRad="38100" dist="38100" dir="2700000" algn="tl">
                    <a:srgbClr val="000000">
                      <a:alpha val="43137"/>
                    </a:srgbClr>
                  </a:outerShdw>
                </a:effectLst>
              </a:rPr>
              <a:t>11</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  </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 mesons/year</a:t>
            </a:r>
          </a:p>
          <a:p>
            <a:pPr lvl="1" algn="ctr" eaLnBrk="1" hangingPunct="1">
              <a:spcBef>
                <a:spcPts val="0"/>
              </a:spcBef>
              <a:buClr>
                <a:srgbClr val="CC9900"/>
              </a:buClr>
              <a:buSzPct val="70000"/>
              <a:buFont typeface="Wingdings" pitchFamily="2" charset="2"/>
              <a:buNone/>
              <a:defRPr/>
            </a:pPr>
            <a:endParaRPr lang="en-US" altLang="en-US" sz="2800" b="1"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That is a consequence of the relatively large </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h</a:t>
            </a: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 production cross section (10-20 mbar in the 2 GeV beam energy region)</a:t>
            </a:r>
          </a:p>
          <a:p>
            <a:pPr lvl="1" algn="ctr" eaLnBrk="1" hangingPunct="1">
              <a:buClr>
                <a:srgbClr val="CC9900"/>
              </a:buClr>
              <a:buSzPct val="70000"/>
              <a:buFont typeface="Wingdings" pitchFamily="2" charset="2"/>
              <a:buNone/>
              <a:defRPr/>
            </a:pPr>
            <a:endParaRPr lang="en-US" altLang="en-US" sz="2800" b="1"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sz="2800" b="1" i="1" dirty="0" smtClean="0">
                <a:solidFill>
                  <a:schemeClr val="accent4">
                    <a:lumMod val="40000"/>
                    <a:lumOff val="60000"/>
                  </a:schemeClr>
                </a:solidFill>
                <a:effectLst>
                  <a:outerShdw blurRad="38100" dist="38100" dir="2700000" algn="tl">
                    <a:srgbClr val="000000">
                      <a:alpha val="43137"/>
                    </a:srgbClr>
                  </a:outerShdw>
                </a:effectLst>
              </a:rPr>
              <a:t>Requires a detector blind to protons and slow charged </a:t>
            </a:r>
            <a:r>
              <a:rPr lang="en-US" altLang="en-US" sz="2800" b="1" i="1" dirty="0" err="1" smtClean="0">
                <a:solidFill>
                  <a:schemeClr val="accent4">
                    <a:lumMod val="40000"/>
                    <a:lumOff val="60000"/>
                  </a:schemeClr>
                </a:solidFill>
                <a:effectLst>
                  <a:outerShdw blurRad="38100" dist="38100" dir="2700000" algn="tl">
                    <a:srgbClr val="000000">
                      <a:alpha val="43137"/>
                    </a:srgbClr>
                  </a:outerShdw>
                </a:effectLst>
              </a:rPr>
              <a:t>pions</a:t>
            </a:r>
            <a:endParaRPr lang="en-US" altLang="en-US" sz="2800" b="1" i="1" dirty="0" smtClean="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endParaRPr lang="en-US" altLang="en-US" sz="2800"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r>
              <a:rPr lang="en-US" altLang="en-US" sz="2800" b="1" i="1" dirty="0">
                <a:solidFill>
                  <a:schemeClr val="accent4">
                    <a:lumMod val="40000"/>
                    <a:lumOff val="60000"/>
                  </a:schemeClr>
                </a:solidFill>
                <a:effectLst>
                  <a:outerShdw blurRad="38100" dist="38100" dir="2700000" algn="tl">
                    <a:srgbClr val="000000">
                      <a:alpha val="43137"/>
                    </a:srgbClr>
                  </a:outerShdw>
                </a:effectLst>
              </a:rPr>
              <a:t>4</a:t>
            </a:r>
            <a:r>
              <a:rPr lang="en-US" altLang="en-US" sz="2800" b="1" i="1" dirty="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p</a:t>
            </a:r>
            <a:r>
              <a:rPr lang="en-US" altLang="en-US" sz="2800" b="1" i="1" dirty="0">
                <a:solidFill>
                  <a:schemeClr val="accent4">
                    <a:lumMod val="40000"/>
                    <a:lumOff val="60000"/>
                  </a:schemeClr>
                </a:solidFill>
                <a:effectLst>
                  <a:outerShdw blurRad="38100" dist="38100" dir="2700000" algn="tl">
                    <a:srgbClr val="000000">
                      <a:alpha val="43137"/>
                    </a:srgbClr>
                  </a:outerShdw>
                </a:effectLst>
              </a:rPr>
              <a:t>-detector can be used with beams of different energy and/or particles</a:t>
            </a:r>
          </a:p>
          <a:p>
            <a:pPr lvl="1" algn="ctr" eaLnBrk="1" hangingPunct="1">
              <a:buClr>
                <a:srgbClr val="CC9900"/>
              </a:buClr>
              <a:buSzPct val="70000"/>
              <a:buFont typeface="Wingdings" pitchFamily="2" charset="2"/>
              <a:buNone/>
              <a:defRPr/>
            </a:pPr>
            <a:endParaRPr lang="en-US" altLang="en-US" sz="2800" b="1" i="1" dirty="0">
              <a:solidFill>
                <a:schemeClr val="accent4">
                  <a:lumMod val="40000"/>
                  <a:lumOff val="60000"/>
                </a:schemeClr>
              </a:solidFill>
              <a:effectLst>
                <a:outerShdw blurRad="38100" dist="38100" dir="2700000" algn="tl">
                  <a:srgbClr val="000000">
                    <a:alpha val="43137"/>
                  </a:srgbClr>
                </a:outerShdw>
              </a:effectLst>
            </a:endParaRPr>
          </a:p>
        </p:txBody>
      </p:sp>
      <p:sp>
        <p:nvSpPr>
          <p:cNvPr id="2" name="Date Placeholder 1"/>
          <p:cNvSpPr>
            <a:spLocks noGrp="1"/>
          </p:cNvSpPr>
          <p:nvPr>
            <p:ph type="dt" sz="half" idx="10"/>
          </p:nvPr>
        </p:nvSpPr>
        <p:spPr/>
        <p:txBody>
          <a:bodyPr/>
          <a:lstStyle/>
          <a:p>
            <a:pPr>
              <a:defRPr/>
            </a:pPr>
            <a:r>
              <a:rPr lang="en-US" smtClean="0"/>
              <a:t>10/27/2017</a:t>
            </a:r>
            <a:endParaRPr lang="it-IT"/>
          </a:p>
        </p:txBody>
      </p:sp>
      <p:sp>
        <p:nvSpPr>
          <p:cNvPr id="3" name="Footer Placeholder 2"/>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492554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359532" y="5229200"/>
            <a:ext cx="8534400" cy="64807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381000" y="3429000"/>
            <a:ext cx="8534400" cy="1734852"/>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a:off x="381000" y="2492896"/>
            <a:ext cx="8534400" cy="864096"/>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381000" y="1628800"/>
            <a:ext cx="8534400" cy="75608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381000" y="872716"/>
            <a:ext cx="8534400" cy="625624"/>
          </a:xfrm>
          <a:prstGeom prst="round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8620"/>
            <a:ext cx="8229600" cy="1143000"/>
          </a:xfrm>
        </p:spPr>
        <p:txBody>
          <a:bodyPr/>
          <a:lstStyle/>
          <a:p>
            <a:pPr>
              <a:defRPr/>
            </a:pPr>
            <a:r>
              <a:rPr lang="en-US" dirty="0" smtClean="0"/>
              <a:t>Why the </a:t>
            </a:r>
            <a:r>
              <a:rPr lang="en-US" dirty="0" smtClean="0">
                <a:latin typeface="Symbol" panose="05050102010706020507" pitchFamily="18" charset="2"/>
              </a:rPr>
              <a:t>h</a:t>
            </a:r>
            <a:r>
              <a:rPr lang="en-US" dirty="0" smtClean="0"/>
              <a:t> meson is special?</a:t>
            </a:r>
            <a:endParaRPr lang="en-US" dirty="0"/>
          </a:p>
        </p:txBody>
      </p:sp>
      <p:sp>
        <p:nvSpPr>
          <p:cNvPr id="4099" name="Content Placeholder 2"/>
          <p:cNvSpPr>
            <a:spLocks noGrp="1"/>
          </p:cNvSpPr>
          <p:nvPr>
            <p:ph idx="1"/>
          </p:nvPr>
        </p:nvSpPr>
        <p:spPr>
          <a:xfrm>
            <a:off x="228600" y="944724"/>
            <a:ext cx="4419600" cy="4708525"/>
          </a:xfrm>
        </p:spPr>
        <p:txBody>
          <a:bodyPr/>
          <a:lstStyle/>
          <a:p>
            <a:pPr>
              <a:spcBef>
                <a:spcPts val="600"/>
              </a:spcBef>
            </a:pPr>
            <a:r>
              <a:rPr lang="en-US" altLang="en-US" sz="1400" dirty="0" smtClean="0"/>
              <a:t>It </a:t>
            </a:r>
            <a:r>
              <a:rPr lang="en-US" altLang="en-US" sz="1400" dirty="0"/>
              <a:t>is a Goldstone </a:t>
            </a:r>
            <a:r>
              <a:rPr lang="en-US" altLang="en-US" sz="1400" dirty="0" smtClean="0"/>
              <a:t>boson</a:t>
            </a:r>
          </a:p>
          <a:p>
            <a:pPr>
              <a:spcBef>
                <a:spcPts val="600"/>
              </a:spcBef>
            </a:pPr>
            <a:endParaRPr lang="en-US" altLang="en-US" sz="1400" dirty="0" smtClean="0"/>
          </a:p>
          <a:p>
            <a:pPr>
              <a:spcBef>
                <a:spcPts val="600"/>
              </a:spcBef>
            </a:pPr>
            <a:endParaRPr lang="en-US" altLang="en-US" sz="1400" dirty="0" smtClean="0"/>
          </a:p>
          <a:p>
            <a:pPr>
              <a:spcBef>
                <a:spcPts val="600"/>
              </a:spcBef>
            </a:pPr>
            <a:r>
              <a:rPr lang="en-US" altLang="en-US" sz="1400" dirty="0" smtClean="0"/>
              <a:t>It</a:t>
            </a:r>
            <a:r>
              <a:rPr lang="en-US" altLang="en-US" sz="1400" dirty="0"/>
              <a:t> is an eigenstate of the </a:t>
            </a:r>
            <a:r>
              <a:rPr lang="en-US" altLang="en-US" sz="1400" dirty="0" smtClean="0"/>
              <a:t>C, P, CP and G operators (very rare in</a:t>
            </a:r>
            <a:r>
              <a:rPr lang="en-US" altLang="en-US" sz="1400" dirty="0"/>
              <a:t> </a:t>
            </a:r>
            <a:r>
              <a:rPr lang="en-US" altLang="en-US" sz="1400" dirty="0" smtClean="0"/>
              <a:t>nature):</a:t>
            </a:r>
            <a:r>
              <a:rPr lang="en-US" sz="1400" dirty="0"/>
              <a:t> </a:t>
            </a:r>
            <a:r>
              <a:rPr lang="en-US" sz="1400" dirty="0" smtClean="0"/>
              <a:t>I</a:t>
            </a:r>
            <a:r>
              <a:rPr lang="en-US" sz="1400" baseline="30000" dirty="0" smtClean="0"/>
              <a:t>G</a:t>
            </a:r>
            <a:r>
              <a:rPr lang="en-US" sz="1400" dirty="0" smtClean="0"/>
              <a:t> J</a:t>
            </a:r>
            <a:r>
              <a:rPr lang="en-US" sz="1400" baseline="30000" dirty="0" smtClean="0"/>
              <a:t>PC</a:t>
            </a:r>
            <a:r>
              <a:rPr lang="en-US" sz="1400" dirty="0" smtClean="0"/>
              <a:t> </a:t>
            </a:r>
            <a:r>
              <a:rPr lang="en-US" sz="1400" dirty="0"/>
              <a:t>=</a:t>
            </a:r>
            <a:r>
              <a:rPr lang="en-US" sz="1400" dirty="0" smtClean="0"/>
              <a:t>0</a:t>
            </a:r>
            <a:r>
              <a:rPr lang="en-US" sz="1400" baseline="30000" dirty="0" smtClean="0"/>
              <a:t>+</a:t>
            </a:r>
            <a:r>
              <a:rPr lang="en-US" sz="1400" dirty="0" smtClean="0"/>
              <a:t> 0</a:t>
            </a:r>
            <a:r>
              <a:rPr lang="en-US" sz="1400" baseline="30000" dirty="0" smtClean="0"/>
              <a:t>-+</a:t>
            </a:r>
            <a:endParaRPr lang="en-US" altLang="en-US" sz="1400" baseline="30000" dirty="0" smtClean="0"/>
          </a:p>
          <a:p>
            <a:pPr marL="136525" indent="0">
              <a:spcBef>
                <a:spcPts val="600"/>
              </a:spcBef>
              <a:buNone/>
            </a:pPr>
            <a:endParaRPr lang="en-US" altLang="en-US" sz="1400" dirty="0" smtClean="0"/>
          </a:p>
          <a:p>
            <a:pPr>
              <a:spcBef>
                <a:spcPts val="600"/>
              </a:spcBef>
            </a:pPr>
            <a:r>
              <a:rPr lang="en-US" altLang="en-US" sz="1400" dirty="0" smtClean="0"/>
              <a:t>All</a:t>
            </a:r>
            <a:r>
              <a:rPr lang="en-US" altLang="en-US" sz="1400" dirty="0"/>
              <a:t> </a:t>
            </a:r>
            <a:r>
              <a:rPr lang="en-US" altLang="en-US" sz="1400" dirty="0" smtClean="0"/>
              <a:t>its additive quantum numbers are zero</a:t>
            </a:r>
          </a:p>
          <a:p>
            <a:pPr>
              <a:spcBef>
                <a:spcPts val="600"/>
              </a:spcBef>
            </a:pPr>
            <a:endParaRPr lang="en-US" altLang="en-US" sz="1400" dirty="0" smtClean="0"/>
          </a:p>
          <a:p>
            <a:pPr>
              <a:spcBef>
                <a:spcPts val="600"/>
              </a:spcBef>
            </a:pPr>
            <a:endParaRPr lang="en-US" altLang="en-US" sz="1400" dirty="0" smtClean="0"/>
          </a:p>
          <a:p>
            <a:pPr>
              <a:spcBef>
                <a:spcPts val="600"/>
              </a:spcBef>
            </a:pPr>
            <a:r>
              <a:rPr lang="en-US" altLang="en-US" sz="1400" dirty="0" smtClean="0"/>
              <a:t>All </a:t>
            </a:r>
            <a:r>
              <a:rPr lang="en-US" altLang="en-US" sz="1400" dirty="0"/>
              <a:t>its possible </a:t>
            </a:r>
            <a:r>
              <a:rPr lang="en-US" altLang="en-US" sz="1400" dirty="0" smtClean="0"/>
              <a:t>strong decays are </a:t>
            </a:r>
            <a:r>
              <a:rPr lang="en-US" altLang="en-US" sz="1400" dirty="0"/>
              <a:t>forbidden </a:t>
            </a:r>
            <a:r>
              <a:rPr lang="en-US" altLang="en-US" sz="1400" dirty="0" smtClean="0"/>
              <a:t> in </a:t>
            </a:r>
            <a:r>
              <a:rPr lang="en-US" altLang="en-US" sz="1400" dirty="0"/>
              <a:t>lowest </a:t>
            </a:r>
            <a:r>
              <a:rPr lang="en-US" altLang="en-US" sz="1400" dirty="0" smtClean="0"/>
              <a:t>order </a:t>
            </a:r>
            <a:r>
              <a:rPr lang="en-US" altLang="en-US" sz="1400" dirty="0"/>
              <a:t>by P and CP invariance</a:t>
            </a:r>
            <a:r>
              <a:rPr lang="en-US" altLang="en-US" sz="1400" dirty="0" smtClean="0"/>
              <a:t>, </a:t>
            </a:r>
            <a:r>
              <a:rPr lang="en-US" altLang="en-US" sz="1400" dirty="0"/>
              <a:t>G-parity conservation </a:t>
            </a:r>
            <a:r>
              <a:rPr lang="en-US" altLang="en-US" sz="1400" dirty="0" smtClean="0"/>
              <a:t>and </a:t>
            </a:r>
            <a:r>
              <a:rPr lang="en-US" altLang="en-US" sz="1400" dirty="0"/>
              <a:t>isospin and charge </a:t>
            </a:r>
            <a:r>
              <a:rPr lang="en-US" altLang="en-US" sz="1400" dirty="0" smtClean="0"/>
              <a:t>symmetry </a:t>
            </a:r>
            <a:r>
              <a:rPr lang="en-US" altLang="en-US" sz="1400" dirty="0"/>
              <a:t>invariance</a:t>
            </a:r>
            <a:r>
              <a:rPr lang="en-US" altLang="en-US" sz="1400" dirty="0" smtClean="0"/>
              <a:t>.</a:t>
            </a:r>
          </a:p>
          <a:p>
            <a:pPr>
              <a:spcBef>
                <a:spcPts val="600"/>
              </a:spcBef>
            </a:pPr>
            <a:r>
              <a:rPr lang="en-US" altLang="en-US" sz="1400" dirty="0"/>
              <a:t>EM decays are forbidden </a:t>
            </a:r>
            <a:r>
              <a:rPr lang="en-US" altLang="en-US" sz="1400" dirty="0" smtClean="0"/>
              <a:t> in </a:t>
            </a:r>
            <a:r>
              <a:rPr lang="en-US" altLang="en-US" sz="1400" dirty="0"/>
              <a:t>lowest order by </a:t>
            </a:r>
            <a:r>
              <a:rPr lang="en-US" altLang="en-US" sz="1400" dirty="0" smtClean="0"/>
              <a:t>C invariance and angular momentum conservation</a:t>
            </a:r>
          </a:p>
          <a:p>
            <a:pPr>
              <a:spcBef>
                <a:spcPts val="600"/>
              </a:spcBef>
            </a:pPr>
            <a:endParaRPr lang="en-US" sz="1400" dirty="0" smtClean="0"/>
          </a:p>
          <a:p>
            <a:pPr>
              <a:spcBef>
                <a:spcPts val="600"/>
              </a:spcBef>
            </a:pPr>
            <a:r>
              <a:rPr lang="en-US" sz="1400" dirty="0" smtClean="0"/>
              <a:t>The </a:t>
            </a:r>
            <a:r>
              <a:rPr lang="en-US" sz="1400" dirty="0"/>
              <a:t>η decays are flavor-conserving </a:t>
            </a:r>
            <a:r>
              <a:rPr lang="en-US" sz="1400" dirty="0" smtClean="0"/>
              <a:t> reactions</a:t>
            </a:r>
            <a:endParaRPr lang="en-US" altLang="en-US" sz="1400" dirty="0" smtClean="0"/>
          </a:p>
        </p:txBody>
      </p:sp>
      <p:sp>
        <p:nvSpPr>
          <p:cNvPr id="4" name="Slide Number Placeholder 3"/>
          <p:cNvSpPr>
            <a:spLocks noGrp="1"/>
          </p:cNvSpPr>
          <p:nvPr>
            <p:ph type="sldNum" sz="quarter" idx="12"/>
          </p:nvPr>
        </p:nvSpPr>
        <p:spPr/>
        <p:txBody>
          <a:bodyPr/>
          <a:lstStyle/>
          <a:p>
            <a:pPr>
              <a:defRPr/>
            </a:pPr>
            <a:fld id="{8CB3E59E-199E-405A-A818-679A9C26C47C}" type="slidenum">
              <a:rPr lang="it-IT" smtClean="0"/>
              <a:pPr>
                <a:defRPr/>
              </a:pPr>
              <a:t>23</a:t>
            </a:fld>
            <a:endParaRPr lang="it-IT"/>
          </a:p>
        </p:txBody>
      </p:sp>
      <p:sp>
        <p:nvSpPr>
          <p:cNvPr id="3" name="Down Arrow 2"/>
          <p:cNvSpPr/>
          <p:nvPr/>
        </p:nvSpPr>
        <p:spPr>
          <a:xfrm>
            <a:off x="4381500" y="5985284"/>
            <a:ext cx="609600" cy="304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p:cNvSpPr txBox="1">
            <a:spLocks/>
          </p:cNvSpPr>
          <p:nvPr/>
        </p:nvSpPr>
        <p:spPr bwMode="auto">
          <a:xfrm>
            <a:off x="5410200" y="1016732"/>
            <a:ext cx="3626296" cy="493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buNone/>
            </a:pPr>
            <a:r>
              <a:rPr lang="en-US" altLang="en-US" sz="1400" dirty="0" smtClean="0"/>
              <a:t>Symmetry constrains its QCD dynamics</a:t>
            </a:r>
          </a:p>
          <a:p>
            <a:pPr marL="136525" indent="0">
              <a:buNone/>
            </a:pPr>
            <a:endParaRPr lang="en-US" altLang="en-US" sz="1400" dirty="0" smtClean="0"/>
          </a:p>
          <a:p>
            <a:pPr marL="136525" indent="0">
              <a:buNone/>
            </a:pPr>
            <a:endParaRPr lang="en-US" altLang="en-US" sz="1400" dirty="0" smtClean="0"/>
          </a:p>
          <a:p>
            <a:pPr marL="136525" indent="0">
              <a:buNone/>
            </a:pPr>
            <a:r>
              <a:rPr lang="en-US" altLang="en-US" sz="1400" dirty="0" smtClean="0"/>
              <a:t>It can be used to test C and CP invariance. </a:t>
            </a:r>
          </a:p>
          <a:p>
            <a:pPr marL="136525" indent="0">
              <a:buNone/>
            </a:pPr>
            <a:endParaRPr lang="en-US" altLang="en-US" sz="1400" dirty="0" smtClean="0"/>
          </a:p>
          <a:p>
            <a:pPr marL="136525" indent="0">
              <a:buNone/>
            </a:pPr>
            <a:r>
              <a:rPr lang="en-US" altLang="en-US" sz="1400" dirty="0" smtClean="0"/>
              <a:t>Its decays are not  influenced by a change of flavor (as in K decays) and violations are “pure”</a:t>
            </a:r>
          </a:p>
          <a:p>
            <a:pPr marL="136525" indent="0">
              <a:buNone/>
            </a:pPr>
            <a:endParaRPr lang="en-US" altLang="en-US" sz="1400" dirty="0"/>
          </a:p>
          <a:p>
            <a:pPr marL="136525" indent="0">
              <a:spcBef>
                <a:spcPts val="1200"/>
              </a:spcBef>
              <a:buNone/>
            </a:pPr>
            <a:r>
              <a:rPr lang="en-US" altLang="en-US" sz="1400" dirty="0" smtClean="0"/>
              <a:t>It is a very narrow state (</a:t>
            </a:r>
            <a:r>
              <a:rPr lang="en-US" altLang="en-US" sz="1400" dirty="0" err="1" smtClean="0">
                <a:latin typeface="Symbol" panose="05050102010706020507" pitchFamily="18" charset="2"/>
              </a:rPr>
              <a:t>G</a:t>
            </a:r>
            <a:r>
              <a:rPr lang="en-US" altLang="en-US" sz="1400" baseline="-25000" dirty="0" err="1" smtClean="0">
                <a:latin typeface="Symbol" panose="05050102010706020507" pitchFamily="18" charset="2"/>
              </a:rPr>
              <a:t>h</a:t>
            </a:r>
            <a:r>
              <a:rPr lang="en-US" altLang="en-US" sz="1400" dirty="0" smtClean="0"/>
              <a:t>=1.3 </a:t>
            </a:r>
            <a:r>
              <a:rPr lang="en-US" altLang="en-US" sz="1400" dirty="0" err="1" smtClean="0"/>
              <a:t>KeV</a:t>
            </a:r>
            <a:r>
              <a:rPr lang="en-US" altLang="en-US" sz="1400" dirty="0" smtClean="0"/>
              <a:t> vs </a:t>
            </a:r>
            <a:r>
              <a:rPr lang="en-US" altLang="en-US" sz="1400" dirty="0" smtClean="0">
                <a:latin typeface="Symbol" panose="05050102010706020507" pitchFamily="18" charset="2"/>
              </a:rPr>
              <a:t>G</a:t>
            </a:r>
            <a:r>
              <a:rPr lang="en-US" altLang="en-US" sz="1400" baseline="-25000" dirty="0" smtClean="0">
                <a:latin typeface="Symbol" panose="05050102010706020507" pitchFamily="18" charset="2"/>
              </a:rPr>
              <a:t>r</a:t>
            </a:r>
            <a:r>
              <a:rPr lang="en-US" altLang="en-US" sz="1400" dirty="0" smtClean="0"/>
              <a:t>=149 MeV)</a:t>
            </a:r>
          </a:p>
          <a:p>
            <a:pPr marL="136525" indent="0">
              <a:spcBef>
                <a:spcPts val="1200"/>
              </a:spcBef>
              <a:buNone/>
            </a:pPr>
            <a:r>
              <a:rPr lang="en-US" sz="1400" dirty="0" smtClean="0"/>
              <a:t>Contributions </a:t>
            </a:r>
            <a:r>
              <a:rPr lang="en-US" sz="1400" dirty="0"/>
              <a:t>from higher orders </a:t>
            </a:r>
            <a:r>
              <a:rPr lang="en-US" sz="1400" dirty="0" smtClean="0"/>
              <a:t>are enhanced by </a:t>
            </a:r>
            <a:r>
              <a:rPr lang="en-US" sz="1400" dirty="0"/>
              <a:t>a factor of ~</a:t>
            </a:r>
            <a:r>
              <a:rPr lang="en-US" sz="1400" dirty="0" smtClean="0"/>
              <a:t>100,000</a:t>
            </a:r>
          </a:p>
          <a:p>
            <a:pPr marL="136525" indent="0">
              <a:spcBef>
                <a:spcPts val="1200"/>
              </a:spcBef>
              <a:buNone/>
            </a:pPr>
            <a:r>
              <a:rPr lang="en-US" altLang="en-US" sz="1400" dirty="0" smtClean="0"/>
              <a:t>Excellent for testing invariances</a:t>
            </a:r>
          </a:p>
          <a:p>
            <a:pPr marL="136525" indent="0">
              <a:spcBef>
                <a:spcPts val="600"/>
              </a:spcBef>
              <a:buNone/>
            </a:pPr>
            <a:endParaRPr lang="en-US" altLang="en-US" sz="1400" dirty="0"/>
          </a:p>
          <a:p>
            <a:pPr marL="136525" indent="0">
              <a:spcBef>
                <a:spcPts val="600"/>
              </a:spcBef>
              <a:buNone/>
            </a:pPr>
            <a:r>
              <a:rPr lang="en-US" sz="1400" dirty="0" smtClean="0"/>
              <a:t>Decays are free </a:t>
            </a:r>
            <a:r>
              <a:rPr lang="en-US" sz="1400" dirty="0"/>
              <a:t>of SM backgrounds for new physics search</a:t>
            </a:r>
            <a:endParaRPr lang="en-US" altLang="en-US" sz="1400" dirty="0" smtClean="0"/>
          </a:p>
        </p:txBody>
      </p:sp>
      <p:sp>
        <p:nvSpPr>
          <p:cNvPr id="6" name="Right Arrow 5"/>
          <p:cNvSpPr/>
          <p:nvPr/>
        </p:nvSpPr>
        <p:spPr>
          <a:xfrm>
            <a:off x="4724400" y="980728"/>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a:off x="4736207" y="1862943"/>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Arrow 9"/>
          <p:cNvSpPr/>
          <p:nvPr/>
        </p:nvSpPr>
        <p:spPr>
          <a:xfrm>
            <a:off x="4718298" y="274492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p:cNvSpPr/>
          <p:nvPr/>
        </p:nvSpPr>
        <p:spPr>
          <a:xfrm>
            <a:off x="4724400" y="4185084"/>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4716016" y="5316252"/>
            <a:ext cx="6858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11"/>
          <p:cNvSpPr>
            <a:spLocks noGrp="1"/>
          </p:cNvSpPr>
          <p:nvPr>
            <p:ph type="dt" sz="half" idx="10"/>
          </p:nvPr>
        </p:nvSpPr>
        <p:spPr/>
        <p:txBody>
          <a:bodyPr/>
          <a:lstStyle/>
          <a:p>
            <a:pPr>
              <a:defRPr/>
            </a:pPr>
            <a:r>
              <a:rPr lang="en-US" smtClean="0"/>
              <a:t>10/27/2017</a:t>
            </a:r>
            <a:endParaRPr lang="it-IT"/>
          </a:p>
        </p:txBody>
      </p:sp>
      <p:sp>
        <p:nvSpPr>
          <p:cNvPr id="18" name="Footer Placeholder 17"/>
          <p:cNvSpPr>
            <a:spLocks noGrp="1"/>
          </p:cNvSpPr>
          <p:nvPr>
            <p:ph type="ftr" sz="quarter" idx="11"/>
          </p:nvPr>
        </p:nvSpPr>
        <p:spPr/>
        <p:txBody>
          <a:bodyPr/>
          <a:lstStyle/>
          <a:p>
            <a:pPr>
              <a:defRPr/>
            </a:pPr>
            <a:r>
              <a:rPr lang="it-IT" smtClean="0"/>
              <a:t>C. Gatto - INFN &amp; NIU</a:t>
            </a:r>
            <a:endParaRPr lang="it-IT"/>
          </a:p>
        </p:txBody>
      </p:sp>
      <p:sp>
        <p:nvSpPr>
          <p:cNvPr id="5" name="Rounded Rectangle 4"/>
          <p:cNvSpPr/>
          <p:nvPr/>
        </p:nvSpPr>
        <p:spPr>
          <a:xfrm>
            <a:off x="575556" y="6324600"/>
            <a:ext cx="8172908"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effectLst>
                  <a:outerShdw blurRad="38100" dist="38100" dir="2700000" algn="tl">
                    <a:srgbClr val="000000">
                      <a:alpha val="43137"/>
                    </a:srgbClr>
                  </a:outerShdw>
                </a:effectLst>
                <a:latin typeface="Symbol" panose="05050102010706020507" pitchFamily="18" charset="2"/>
              </a:rPr>
              <a:t>h</a:t>
            </a:r>
            <a:r>
              <a:rPr lang="en-US" b="1" dirty="0" smtClean="0">
                <a:solidFill>
                  <a:schemeClr val="bg1"/>
                </a:solidFill>
                <a:effectLst>
                  <a:outerShdw blurRad="38100" dist="38100" dir="2700000" algn="tl">
                    <a:srgbClr val="000000">
                      <a:alpha val="43137"/>
                    </a:srgbClr>
                  </a:outerShdw>
                </a:effectLst>
              </a:rPr>
              <a:t> is an excellent laboratory to search for physics Beyond Standard Model</a:t>
            </a:r>
            <a:endParaRPr lang="en-US"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32412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p:cNvSpPr txBox="1">
            <a:spLocks/>
          </p:cNvSpPr>
          <p:nvPr/>
        </p:nvSpPr>
        <p:spPr bwMode="auto">
          <a:xfrm>
            <a:off x="4644008" y="4752528"/>
            <a:ext cx="4356484" cy="177281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spcBef>
                <a:spcPts val="600"/>
              </a:spcBef>
              <a:buClr>
                <a:srgbClr val="CC9900"/>
              </a:buClr>
              <a:buSzPct val="70000"/>
              <a:buFont typeface="Wingdings" pitchFamily="2" charset="2"/>
              <a:buChar char="q"/>
              <a:defRPr/>
            </a:pPr>
            <a:endParaRPr lang="en-US" altLang="en-US" sz="1200" i="1" dirty="0" smtClean="0"/>
          </a:p>
          <a:p>
            <a:pPr marL="117475" lvl="1" indent="-117475">
              <a:spcBef>
                <a:spcPts val="600"/>
              </a:spcBef>
              <a:buClr>
                <a:srgbClr val="CC9900"/>
              </a:buClr>
              <a:buSzPct val="70000"/>
              <a:buFont typeface="Wingdings" pitchFamily="2" charset="2"/>
              <a:buChar char="q"/>
              <a:defRPr/>
            </a:pPr>
            <a:r>
              <a:rPr lang="en-US" altLang="en-US" sz="1200" i="1" dirty="0" smtClean="0"/>
              <a:t>Nuclear </a:t>
            </a:r>
            <a:r>
              <a:rPr lang="en-US" altLang="en-US" sz="1200" i="1" dirty="0"/>
              <a:t>models</a:t>
            </a:r>
          </a:p>
          <a:p>
            <a:pPr marL="117475" lvl="1" indent="-117475">
              <a:spcBef>
                <a:spcPts val="600"/>
              </a:spcBef>
              <a:buClr>
                <a:srgbClr val="CC9900"/>
              </a:buClr>
              <a:buSzPct val="70000"/>
              <a:buFont typeface="Wingdings" pitchFamily="2" charset="2"/>
              <a:buChar char="q"/>
              <a:defRPr/>
            </a:pPr>
            <a:r>
              <a:rPr lang="en-US" altLang="en-US" sz="1200" i="1" dirty="0"/>
              <a:t>Chiral perturbation theory</a:t>
            </a:r>
          </a:p>
          <a:p>
            <a:pPr marL="117475" lvl="1" indent="-117475">
              <a:spcBef>
                <a:spcPts val="600"/>
              </a:spcBef>
              <a:buClr>
                <a:srgbClr val="CC9900"/>
              </a:buClr>
              <a:buSzPct val="70000"/>
              <a:buFont typeface="Wingdings" pitchFamily="2" charset="2"/>
              <a:buChar char="q"/>
              <a:defRPr/>
            </a:pPr>
            <a:r>
              <a:rPr lang="en-US" altLang="en-US" sz="1200" i="1" dirty="0"/>
              <a:t>Non-perturbative QCD</a:t>
            </a:r>
          </a:p>
          <a:p>
            <a:pPr marL="117475" lvl="1" indent="-117475">
              <a:spcBef>
                <a:spcPts val="600"/>
              </a:spcBef>
              <a:buClr>
                <a:srgbClr val="CC9900"/>
              </a:buClr>
              <a:buSzPct val="70000"/>
              <a:buFont typeface="Wingdings" pitchFamily="2" charset="2"/>
              <a:buChar char="q"/>
              <a:defRPr/>
            </a:pPr>
            <a:r>
              <a:rPr lang="en-US" altLang="en-US" sz="1200" i="1" dirty="0"/>
              <a:t>Isospin breaking due to the u-d quark mass </a:t>
            </a:r>
            <a:r>
              <a:rPr lang="en-US" altLang="en-US" sz="1200" i="1" dirty="0" smtClean="0"/>
              <a:t>difference</a:t>
            </a:r>
          </a:p>
          <a:p>
            <a:pPr marL="117475" lvl="1" indent="-117475">
              <a:spcBef>
                <a:spcPts val="600"/>
              </a:spcBef>
              <a:buClr>
                <a:srgbClr val="CC9900"/>
              </a:buClr>
              <a:buSzPct val="70000"/>
              <a:buFont typeface="Wingdings" pitchFamily="2" charset="2"/>
              <a:buChar char="q"/>
              <a:defRPr/>
            </a:pPr>
            <a:r>
              <a:rPr lang="en-US" altLang="en-US" sz="1200" i="1" dirty="0"/>
              <a:t>Octet-singlet mixing angle</a:t>
            </a:r>
          </a:p>
          <a:p>
            <a:pPr marL="117475" lvl="1" indent="-117475">
              <a:spcBef>
                <a:spcPts val="600"/>
              </a:spcBef>
              <a:buClr>
                <a:srgbClr val="CC9900"/>
              </a:buClr>
              <a:buSzPct val="70000"/>
              <a:buFont typeface="Wingdings" pitchFamily="2" charset="2"/>
              <a:buChar char="q"/>
              <a:defRPr/>
            </a:pPr>
            <a:r>
              <a:rPr lang="en-US" altLang="en-US" sz="1200" i="1" dirty="0" smtClean="0"/>
              <a:t>Electromagnetic </a:t>
            </a:r>
            <a:r>
              <a:rPr lang="en-US" altLang="en-US" sz="1200" i="1" dirty="0"/>
              <a:t>transition form-factors (important input for g-2)</a:t>
            </a:r>
          </a:p>
          <a:p>
            <a:pPr lvl="1">
              <a:spcBef>
                <a:spcPts val="600"/>
              </a:spcBef>
              <a:buClr>
                <a:srgbClr val="CC9900"/>
              </a:buClr>
              <a:buSzPct val="70000"/>
              <a:buFont typeface="Wingdings" pitchFamily="2" charset="2"/>
              <a:buChar char="q"/>
              <a:defRPr/>
            </a:pPr>
            <a:endParaRPr lang="en-US" altLang="en-US" sz="1200" i="1" dirty="0"/>
          </a:p>
          <a:p>
            <a:pPr lvl="1">
              <a:buClr>
                <a:srgbClr val="CC9900"/>
              </a:buClr>
              <a:buSzPct val="70000"/>
              <a:buFont typeface="Wingdings" pitchFamily="2" charset="2"/>
              <a:buChar char="q"/>
              <a:defRPr/>
            </a:pPr>
            <a:endParaRPr 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latin typeface="Brush Script MT" panose="03060802040406070304" pitchFamily="66" charset="0"/>
            </a:endParaRPr>
          </a:p>
          <a:p>
            <a:endParaRPr lang="en-US" sz="2000" dirty="0"/>
          </a:p>
        </p:txBody>
      </p:sp>
      <p:sp>
        <p:nvSpPr>
          <p:cNvPr id="2" name="Title 1"/>
          <p:cNvSpPr>
            <a:spLocks noGrp="1"/>
          </p:cNvSpPr>
          <p:nvPr>
            <p:ph type="title"/>
          </p:nvPr>
        </p:nvSpPr>
        <p:spPr>
          <a:xfrm>
            <a:off x="457200" y="-27384"/>
            <a:ext cx="8229600" cy="634082"/>
          </a:xfrm>
        </p:spPr>
        <p:txBody>
          <a:bodyPr>
            <a:noAutofit/>
          </a:bodyPr>
          <a:lstStyle/>
          <a:p>
            <a:r>
              <a:rPr lang="en-US" sz="2400" dirty="0" smtClean="0"/>
              <a:t>Detecting BSM Physics with REDTOP (</a:t>
            </a:r>
            <a:r>
              <a:rPr lang="en-US" sz="2400" dirty="0" smtClean="0">
                <a:latin typeface="Symbol" panose="05050102010706020507" pitchFamily="18" charset="2"/>
              </a:rPr>
              <a:t>h</a:t>
            </a:r>
            <a:r>
              <a:rPr lang="en-US" sz="2400" dirty="0"/>
              <a:t>/</a:t>
            </a:r>
            <a:r>
              <a:rPr lang="en-US" sz="2400" dirty="0" smtClean="0">
                <a:latin typeface="Symbol" panose="05050102010706020507" pitchFamily="18" charset="2"/>
              </a:rPr>
              <a:t>h</a:t>
            </a:r>
            <a:r>
              <a:rPr lang="en-US" sz="2400" dirty="0" smtClean="0"/>
              <a:t>’ factory)</a:t>
            </a:r>
            <a:endParaRPr lang="en-US" sz="2400" dirty="0"/>
          </a:p>
        </p:txBody>
      </p:sp>
      <p:sp>
        <p:nvSpPr>
          <p:cNvPr id="3" name="Content Placeholder 2"/>
          <p:cNvSpPr>
            <a:spLocks noGrp="1"/>
          </p:cNvSpPr>
          <p:nvPr>
            <p:ph idx="1"/>
          </p:nvPr>
        </p:nvSpPr>
        <p:spPr>
          <a:xfrm>
            <a:off x="222448" y="1152128"/>
            <a:ext cx="4313548" cy="2592288"/>
          </a:xfrm>
          <a:ln>
            <a:solidFill>
              <a:srgbClr val="C00000"/>
            </a:solidFill>
          </a:ln>
        </p:spPr>
        <p:txBody>
          <a:bodyPr/>
          <a:lstStyle/>
          <a:p>
            <a:pPr marL="339725" lvl="1" indent="-169863" algn="ctr">
              <a:buClr>
                <a:srgbClr val="CC9900"/>
              </a:buClr>
              <a:buSzPct val="70000"/>
              <a:buNone/>
              <a:defRPr/>
            </a:pPr>
            <a:r>
              <a:rPr lang="en-US" altLang="en-US" sz="1400" b="1" i="1" dirty="0" smtClean="0">
                <a:solidFill>
                  <a:schemeClr val="accent4">
                    <a:lumMod val="40000"/>
                    <a:lumOff val="60000"/>
                  </a:schemeClr>
                </a:solidFill>
                <a:effectLst>
                  <a:outerShdw blurRad="38100" dist="38100" dir="2700000" algn="tl">
                    <a:srgbClr val="000000">
                      <a:alpha val="43137"/>
                    </a:srgbClr>
                  </a:outerShdw>
                </a:effectLst>
              </a:rPr>
              <a:t>C, T, CP-violation</a:t>
            </a:r>
            <a:endParaRPr lang="en-US" altLang="en-US" sz="1400" b="1" i="1" dirty="0">
              <a:solidFill>
                <a:schemeClr val="accent4">
                  <a:lumMod val="40000"/>
                  <a:lumOff val="60000"/>
                </a:schemeClr>
              </a:solidFill>
              <a:effectLst>
                <a:outerShdw blurRad="38100" dist="38100" dir="2700000" algn="tl">
                  <a:srgbClr val="000000">
                    <a:alpha val="43137"/>
                  </a:srgbClr>
                </a:outerShdw>
              </a:effectLst>
            </a:endParaRPr>
          </a:p>
          <a:p>
            <a:pPr marL="233363" lvl="1" indent="-180975">
              <a:buClr>
                <a:srgbClr val="CC9900"/>
              </a:buClr>
              <a:buSzPct val="70000"/>
              <a:buFont typeface="Wingdings" pitchFamily="2" charset="2"/>
              <a:buChar char="q"/>
              <a:defRPr/>
            </a:pPr>
            <a:r>
              <a:rPr lang="en-US" altLang="en-US" sz="1100" i="1" dirty="0">
                <a:solidFill>
                  <a:srgbClr val="CCFF33"/>
                </a:solidFill>
                <a:effectLst>
                  <a:outerShdw blurRad="38100" dist="38100" dir="2700000" algn="tl">
                    <a:srgbClr val="000000">
                      <a:alpha val="43137"/>
                    </a:srgbClr>
                  </a:outerShdw>
                </a:effectLst>
              </a:rPr>
              <a:t>CP Violation </a:t>
            </a:r>
            <a:r>
              <a:rPr lang="en-US" altLang="en-US" sz="1100" i="1" dirty="0" smtClean="0">
                <a:solidFill>
                  <a:srgbClr val="CCFF33"/>
                </a:solidFill>
                <a:effectLst>
                  <a:outerShdw blurRad="38100" dist="38100" dir="2700000" algn="tl">
                    <a:srgbClr val="000000">
                      <a:alpha val="43137"/>
                    </a:srgbClr>
                  </a:outerShdw>
                </a:effectLst>
              </a:rPr>
              <a:t>via </a:t>
            </a:r>
            <a:r>
              <a:rPr lang="en-US" altLang="en-US" sz="1100" i="1" dirty="0" err="1" smtClean="0">
                <a:solidFill>
                  <a:srgbClr val="CCFF33"/>
                </a:solidFill>
                <a:effectLst>
                  <a:outerShdw blurRad="38100" dist="38100" dir="2700000" algn="tl">
                    <a:srgbClr val="000000">
                      <a:alpha val="43137"/>
                    </a:srgbClr>
                  </a:outerShdw>
                </a:effectLst>
              </a:rPr>
              <a:t>Dalitz</a:t>
            </a:r>
            <a:r>
              <a:rPr lang="en-US" altLang="en-US" sz="1100" i="1" dirty="0" smtClean="0">
                <a:solidFill>
                  <a:srgbClr val="CCFF33"/>
                </a:solidFill>
                <a:effectLst>
                  <a:outerShdw blurRad="38100" dist="38100" dir="2700000" algn="tl">
                    <a:srgbClr val="000000">
                      <a:alpha val="43137"/>
                    </a:srgbClr>
                  </a:outerShdw>
                </a:effectLst>
              </a:rPr>
              <a:t> </a:t>
            </a:r>
            <a:r>
              <a:rPr lang="en-US" altLang="en-US" sz="1100" i="1" dirty="0">
                <a:solidFill>
                  <a:srgbClr val="CCFF33"/>
                </a:solidFill>
                <a:effectLst>
                  <a:outerShdw blurRad="38100" dist="38100" dir="2700000" algn="tl">
                    <a:srgbClr val="000000">
                      <a:alpha val="43137"/>
                    </a:srgbClr>
                  </a:outerShdw>
                </a:effectLst>
              </a:rPr>
              <a:t>plot mirror asymmetry</a:t>
            </a:r>
            <a:r>
              <a:rPr lang="en-US" altLang="en-US" sz="1100" i="1" dirty="0" smtClean="0">
                <a:solidFill>
                  <a:srgbClr val="CCFF33"/>
                </a:solidFill>
              </a:rPr>
              <a:t>:</a:t>
            </a:r>
            <a:r>
              <a:rPr lang="en-US" altLang="en-US" sz="1100" i="1" dirty="0" smtClean="0">
                <a:solidFill>
                  <a:srgbClr val="CCFF33"/>
                </a:solidFill>
                <a:effectLst>
                  <a:outerShdw blurRad="38100" dist="38100" dir="2700000" algn="tl">
                    <a:srgbClr val="000000">
                      <a:alpha val="43137"/>
                    </a:srgbClr>
                  </a:outerShdw>
                </a:effectLst>
                <a:latin typeface="Symbol" pitchFamily="18" charset="2"/>
              </a:rPr>
              <a:t> </a:t>
            </a:r>
            <a:r>
              <a:rPr lang="en-US" altLang="en-US" sz="1100" i="1" dirty="0">
                <a:solidFill>
                  <a:srgbClr val="CCFF33"/>
                </a:solidFill>
                <a:effectLst>
                  <a:outerShdw blurRad="38100" dist="38100" dir="2700000" algn="tl">
                    <a:srgbClr val="000000">
                      <a:alpha val="43137"/>
                    </a:srgbClr>
                  </a:outerShdw>
                </a:effectLst>
                <a:latin typeface="Symbol" pitchFamily="18" charset="2"/>
              </a:rPr>
              <a:t>h</a:t>
            </a:r>
            <a:r>
              <a:rPr lang="en-US" altLang="en-US" sz="1100" dirty="0">
                <a:solidFill>
                  <a:srgbClr val="CCFF33"/>
                </a:solidFill>
              </a:rPr>
              <a:t> →</a:t>
            </a:r>
            <a:r>
              <a:rPr lang="en-US" altLang="en-US" sz="1100" i="1" dirty="0">
                <a:solidFill>
                  <a:srgbClr val="CCFF33"/>
                </a:solidFill>
                <a:effectLst>
                  <a:outerShdw blurRad="38100" dist="38100" dir="2700000" algn="tl">
                    <a:srgbClr val="000000">
                      <a:alpha val="43137"/>
                    </a:srgbClr>
                  </a:outerShdw>
                </a:effectLst>
                <a:latin typeface="Symbol" pitchFamily="18" charset="2"/>
              </a:rPr>
              <a:t> </a:t>
            </a:r>
            <a:r>
              <a:rPr lang="en-US" altLang="en-US" sz="1100" i="1" dirty="0" err="1">
                <a:solidFill>
                  <a:srgbClr val="CCFF33"/>
                </a:solidFill>
                <a:effectLst>
                  <a:outerShdw blurRad="38100" dist="38100" dir="2700000" algn="tl">
                    <a:srgbClr val="000000">
                      <a:alpha val="43137"/>
                    </a:srgbClr>
                  </a:outerShdw>
                </a:effectLst>
                <a:latin typeface="Symbol" pitchFamily="18" charset="2"/>
              </a:rPr>
              <a:t>p</a:t>
            </a:r>
            <a:r>
              <a:rPr lang="en-US" altLang="en-US" sz="1100" i="1" baseline="30000" dirty="0" err="1">
                <a:solidFill>
                  <a:srgbClr val="CCFF33"/>
                </a:solidFill>
                <a:effectLst>
                  <a:outerShdw blurRad="38100" dist="38100" dir="2700000" algn="tl">
                    <a:srgbClr val="000000">
                      <a:alpha val="43137"/>
                    </a:srgbClr>
                  </a:outerShdw>
                </a:effectLst>
                <a:latin typeface="Symbol" pitchFamily="18" charset="2"/>
              </a:rPr>
              <a:t>o</a:t>
            </a:r>
            <a:r>
              <a:rPr lang="en-US" altLang="en-US" sz="1100" dirty="0">
                <a:solidFill>
                  <a:srgbClr val="CCFF33"/>
                </a:solidFill>
              </a:rPr>
              <a:t> </a:t>
            </a:r>
            <a:r>
              <a:rPr lang="en-US" altLang="en-US" sz="1100" i="1" dirty="0" err="1" smtClean="0">
                <a:solidFill>
                  <a:srgbClr val="CCFF33"/>
                </a:solidFill>
                <a:effectLst>
                  <a:outerShdw blurRad="38100" dist="38100" dir="2700000" algn="tl">
                    <a:srgbClr val="000000">
                      <a:alpha val="43137"/>
                    </a:srgbClr>
                  </a:outerShdw>
                </a:effectLst>
                <a:latin typeface="Symbol" pitchFamily="18" charset="2"/>
              </a:rPr>
              <a:t>p</a:t>
            </a:r>
            <a:r>
              <a:rPr lang="en-US" altLang="en-US" sz="1100" i="1" baseline="30000" dirty="0" err="1" smtClean="0">
                <a:solidFill>
                  <a:srgbClr val="CCFF33"/>
                </a:solidFill>
              </a:rPr>
              <a:t>+</a:t>
            </a:r>
            <a:r>
              <a:rPr lang="en-US" altLang="en-US" sz="1100" i="1" dirty="0" err="1" smtClean="0">
                <a:solidFill>
                  <a:srgbClr val="CCFF33"/>
                </a:solidFill>
                <a:effectLst>
                  <a:outerShdw blurRad="38100" dist="38100" dir="2700000" algn="tl">
                    <a:srgbClr val="000000">
                      <a:alpha val="43137"/>
                    </a:srgbClr>
                  </a:outerShdw>
                </a:effectLst>
                <a:latin typeface="Symbol" pitchFamily="18" charset="2"/>
              </a:rPr>
              <a:t>p</a:t>
            </a:r>
            <a:r>
              <a:rPr lang="en-US" altLang="en-US" sz="1100" i="1" baseline="30000" dirty="0" smtClean="0">
                <a:solidFill>
                  <a:srgbClr val="CCFF33"/>
                </a:solidFill>
              </a:rPr>
              <a:t>-</a:t>
            </a:r>
          </a:p>
          <a:p>
            <a:pPr marL="233363" lvl="1" indent="-180975">
              <a:buClr>
                <a:srgbClr val="CC9900"/>
              </a:buClr>
              <a:buSzPct val="70000"/>
              <a:buFont typeface="Wingdings" pitchFamily="2" charset="2"/>
              <a:buChar char="q"/>
              <a:defRPr/>
            </a:pPr>
            <a:r>
              <a:rPr lang="en-US" altLang="en-US" sz="1100" i="1" dirty="0" smtClean="0">
                <a:effectLst>
                  <a:outerShdw blurRad="38100" dist="38100" dir="2700000" algn="tl">
                    <a:srgbClr val="000000">
                      <a:alpha val="43137"/>
                    </a:srgbClr>
                  </a:outerShdw>
                </a:effectLst>
              </a:rPr>
              <a:t>CP </a:t>
            </a:r>
            <a:r>
              <a:rPr lang="en-US" altLang="en-US" sz="1100" i="1" dirty="0">
                <a:effectLst>
                  <a:outerShdw blurRad="38100" dist="38100" dir="2700000" algn="tl">
                    <a:srgbClr val="000000">
                      <a:alpha val="43137"/>
                    </a:srgbClr>
                  </a:outerShdw>
                </a:effectLst>
              </a:rPr>
              <a:t>Violation (Type I – P and T odd , C even</a:t>
            </a:r>
            <a:r>
              <a:rPr lang="en-US" altLang="en-US" sz="1100" i="1" dirty="0" smtClean="0">
                <a:effectLst>
                  <a:outerShdw blurRad="38100" dist="38100" dir="2700000" algn="tl">
                    <a:srgbClr val="000000">
                      <a:alpha val="43137"/>
                    </a:srgbClr>
                  </a:outerShdw>
                </a:effectLst>
              </a:rPr>
              <a:t>): </a:t>
            </a:r>
            <a:r>
              <a:rPr lang="en-US" altLang="en-US" sz="1100" i="1" dirty="0" smtClean="0">
                <a:effectLst>
                  <a:outerShdw blurRad="38100" dist="38100" dir="2700000" algn="tl">
                    <a:srgbClr val="000000">
                      <a:alpha val="43137"/>
                    </a:srgbClr>
                  </a:outerShdw>
                </a:effectLst>
                <a:latin typeface="Symbol" pitchFamily="18" charset="2"/>
              </a:rPr>
              <a:t>h-</a:t>
            </a:r>
            <a:r>
              <a:rPr lang="en-US" altLang="en-US" sz="1100" i="1" dirty="0">
                <a:effectLst>
                  <a:outerShdw blurRad="38100" dist="38100" dir="2700000" algn="tl">
                    <a:srgbClr val="000000">
                      <a:alpha val="43137"/>
                    </a:srgbClr>
                  </a:outerShdw>
                </a:effectLst>
                <a:latin typeface="Symbol" pitchFamily="18" charset="2"/>
              </a:rPr>
              <a:t>&gt; 4p</a:t>
            </a:r>
            <a:r>
              <a:rPr lang="en-US" altLang="en-US" sz="1100" i="1" baseline="30000" dirty="0">
                <a:latin typeface="Symbol" pitchFamily="18" charset="2"/>
              </a:rPr>
              <a:t>o</a:t>
            </a:r>
            <a:r>
              <a:rPr lang="en-US" altLang="en-US" sz="1100" i="1" dirty="0">
                <a:effectLst>
                  <a:outerShdw blurRad="38100" dist="38100" dir="2700000" algn="tl">
                    <a:srgbClr val="000000">
                      <a:alpha val="43137"/>
                    </a:srgbClr>
                  </a:outerShdw>
                </a:effectLst>
                <a:latin typeface="Symbol" pitchFamily="18" charset="2"/>
              </a:rPr>
              <a:t> </a:t>
            </a:r>
            <a:r>
              <a:rPr lang="en-US" altLang="en-US" sz="1100" dirty="0"/>
              <a:t> →</a:t>
            </a:r>
            <a:r>
              <a:rPr lang="en-US" altLang="en-US" sz="1100" i="1" dirty="0">
                <a:effectLst>
                  <a:outerShdw blurRad="38100" dist="38100" dir="2700000" algn="tl">
                    <a:srgbClr val="000000">
                      <a:alpha val="43137"/>
                    </a:srgbClr>
                  </a:outerShdw>
                </a:effectLst>
                <a:latin typeface="Symbol" pitchFamily="18" charset="2"/>
              </a:rPr>
              <a:t> </a:t>
            </a:r>
            <a:r>
              <a:rPr lang="en-US" altLang="en-US" sz="1100" i="1" dirty="0" smtClean="0">
                <a:effectLst>
                  <a:outerShdw blurRad="38100" dist="38100" dir="2700000" algn="tl">
                    <a:srgbClr val="000000">
                      <a:alpha val="43137"/>
                    </a:srgbClr>
                  </a:outerShdw>
                </a:effectLst>
                <a:latin typeface="Symbol" pitchFamily="18" charset="2"/>
              </a:rPr>
              <a:t>8g</a:t>
            </a:r>
          </a:p>
          <a:p>
            <a:pPr marL="233363" lvl="1" indent="-180975">
              <a:buClr>
                <a:srgbClr val="CC9900"/>
              </a:buClr>
              <a:buSzPct val="70000"/>
              <a:buFont typeface="Wingdings" pitchFamily="2" charset="2"/>
              <a:buChar char="q"/>
              <a:defRPr/>
            </a:pPr>
            <a:r>
              <a:rPr lang="en-US" altLang="en-US" sz="1100" i="1" dirty="0">
                <a:effectLst>
                  <a:outerShdw blurRad="38100" dist="38100" dir="2700000" algn="tl">
                    <a:srgbClr val="000000">
                      <a:alpha val="43137"/>
                    </a:srgbClr>
                  </a:outerShdw>
                </a:effectLst>
              </a:rPr>
              <a:t>CP Violation (Type </a:t>
            </a:r>
            <a:r>
              <a:rPr lang="en-US" altLang="en-US" sz="1100" i="1" dirty="0" smtClean="0">
                <a:effectLst>
                  <a:outerShdw blurRad="38100" dist="38100" dir="2700000" algn="tl">
                    <a:srgbClr val="000000">
                      <a:alpha val="43137"/>
                    </a:srgbClr>
                  </a:outerShdw>
                </a:effectLst>
              </a:rPr>
              <a:t>II </a:t>
            </a:r>
            <a:r>
              <a:rPr lang="en-US" altLang="en-US" sz="1100" i="1" dirty="0">
                <a:effectLst>
                  <a:outerShdw blurRad="38100" dist="38100" dir="2700000" algn="tl">
                    <a:srgbClr val="000000">
                      <a:alpha val="43137"/>
                    </a:srgbClr>
                  </a:outerShdw>
                </a:effectLst>
              </a:rPr>
              <a:t>- C and T odd , P even</a:t>
            </a:r>
            <a:r>
              <a:rPr lang="en-US" altLang="en-US" sz="1100" i="1" dirty="0" smtClean="0"/>
              <a:t>):</a:t>
            </a:r>
            <a:r>
              <a:rPr lang="en-US" altLang="en-US" sz="1100" i="1" dirty="0" smtClean="0">
                <a:effectLst>
                  <a:outerShdw blurRad="38100" dist="38100" dir="2700000" algn="tl">
                    <a:srgbClr val="000000">
                      <a:alpha val="43137"/>
                    </a:srgbClr>
                  </a:outerShdw>
                </a:effectLst>
                <a:latin typeface="Symbol" pitchFamily="18" charset="2"/>
              </a:rPr>
              <a:t> </a:t>
            </a:r>
            <a:r>
              <a:rPr lang="en-US" altLang="en-US" sz="1100" i="1" dirty="0">
                <a:effectLst>
                  <a:outerShdw blurRad="38100" dist="38100" dir="2700000" algn="tl">
                    <a:srgbClr val="000000">
                      <a:alpha val="43137"/>
                    </a:srgbClr>
                  </a:outerShdw>
                </a:effectLst>
                <a:latin typeface="Symbol" pitchFamily="18" charset="2"/>
              </a:rPr>
              <a:t>h</a:t>
            </a:r>
            <a:r>
              <a:rPr lang="en-US" altLang="en-US" sz="1100" dirty="0"/>
              <a:t> →</a:t>
            </a:r>
            <a:r>
              <a:rPr lang="en-US" altLang="en-US" sz="1100" i="1" dirty="0">
                <a:effectLst>
                  <a:outerShdw blurRad="38100" dist="38100" dir="2700000" algn="tl">
                    <a:srgbClr val="000000">
                      <a:alpha val="43137"/>
                    </a:srgbClr>
                  </a:outerShdw>
                </a:effectLst>
                <a:latin typeface="Symbol" pitchFamily="18" charset="2"/>
              </a:rPr>
              <a:t> </a:t>
            </a:r>
            <a:r>
              <a:rPr lang="en-US" altLang="en-US" sz="1100" i="1" dirty="0" err="1">
                <a:effectLst>
                  <a:outerShdw blurRad="38100" dist="38100" dir="2700000" algn="tl">
                    <a:srgbClr val="000000">
                      <a:alpha val="43137"/>
                    </a:srgbClr>
                  </a:outerShdw>
                </a:effectLst>
                <a:latin typeface="Symbol" pitchFamily="18" charset="2"/>
              </a:rPr>
              <a:t>p</a:t>
            </a:r>
            <a:r>
              <a:rPr lang="en-US" altLang="en-US" sz="1100" i="1" baseline="30000" dirty="0" err="1">
                <a:effectLst>
                  <a:outerShdw blurRad="38100" dist="38100" dir="2700000" algn="tl">
                    <a:srgbClr val="000000">
                      <a:alpha val="43137"/>
                    </a:srgbClr>
                  </a:outerShdw>
                </a:effectLst>
                <a:latin typeface="Symbol" pitchFamily="18" charset="2"/>
              </a:rPr>
              <a:t>o</a:t>
            </a:r>
            <a:r>
              <a:rPr lang="en-US" altLang="en-US" sz="1100" dirty="0"/>
              <a:t> </a:t>
            </a:r>
            <a:r>
              <a:rPr lang="en-US" altLang="en-US" sz="1100" i="1" dirty="0" err="1" smtClean="0">
                <a:latin typeface="Brush Script MT" panose="03060802040406070304" pitchFamily="66" charset="0"/>
              </a:rPr>
              <a:t>l</a:t>
            </a:r>
            <a:r>
              <a:rPr lang="en-US" altLang="en-US" sz="1100" i="1" baseline="30000" dirty="0" err="1" smtClean="0"/>
              <a:t>+</a:t>
            </a:r>
            <a:r>
              <a:rPr lang="en-US" altLang="en-US" sz="1100" i="1" dirty="0" err="1" smtClean="0">
                <a:latin typeface="Brush Script MT" panose="03060802040406070304" pitchFamily="66" charset="0"/>
              </a:rPr>
              <a:t>l</a:t>
            </a:r>
            <a:r>
              <a:rPr lang="en-US" altLang="en-US" sz="1100" i="1" dirty="0" smtClean="0">
                <a:latin typeface="Brush Script MT" panose="03060802040406070304" pitchFamily="66" charset="0"/>
              </a:rPr>
              <a:t> </a:t>
            </a:r>
            <a:r>
              <a:rPr lang="en-US" altLang="en-US" sz="1100" i="1" dirty="0"/>
              <a:t> </a:t>
            </a:r>
            <a:r>
              <a:rPr lang="en-US" altLang="en-US" sz="1100" b="1" i="1" dirty="0">
                <a:effectLst>
                  <a:outerShdw blurRad="38100" dist="38100" dir="2700000" algn="tl">
                    <a:srgbClr val="000000">
                      <a:alpha val="43137"/>
                    </a:srgbClr>
                  </a:outerShdw>
                </a:effectLst>
              </a:rPr>
              <a:t>and </a:t>
            </a:r>
            <a:r>
              <a:rPr lang="en-US" altLang="en-US" sz="1100" i="1" dirty="0">
                <a:effectLst>
                  <a:outerShdw blurRad="38100" dist="38100" dir="2700000" algn="tl">
                    <a:srgbClr val="000000">
                      <a:alpha val="43137"/>
                    </a:srgbClr>
                  </a:outerShdw>
                </a:effectLst>
                <a:latin typeface="Symbol" pitchFamily="18" charset="2"/>
              </a:rPr>
              <a:t>h </a:t>
            </a:r>
            <a:r>
              <a:rPr lang="en-US" altLang="en-US" sz="1100" i="1" dirty="0">
                <a:effectLst>
                  <a:outerShdw blurRad="38100" dist="38100" dir="2700000" algn="tl">
                    <a:srgbClr val="000000">
                      <a:alpha val="43137"/>
                    </a:srgbClr>
                  </a:outerShdw>
                </a:effectLst>
              </a:rPr>
              <a:t>→ </a:t>
            </a:r>
            <a:r>
              <a:rPr lang="en-US" altLang="en-US" sz="1100" i="1" dirty="0">
                <a:effectLst>
                  <a:outerShdw blurRad="38100" dist="38100" dir="2700000" algn="tl">
                    <a:srgbClr val="000000">
                      <a:alpha val="43137"/>
                    </a:srgbClr>
                  </a:outerShdw>
                </a:effectLst>
                <a:latin typeface="Symbol" pitchFamily="18" charset="2"/>
              </a:rPr>
              <a:t>3g</a:t>
            </a:r>
            <a:endParaRPr lang="en-US" altLang="en-US" sz="1100" i="1" dirty="0" smtClean="0">
              <a:latin typeface="Brush Script MT" panose="03060802040406070304" pitchFamily="66" charset="0"/>
            </a:endParaRPr>
          </a:p>
          <a:p>
            <a:pPr marL="233363" lvl="1" indent="-180975">
              <a:buClr>
                <a:srgbClr val="CC9900"/>
              </a:buClr>
              <a:buSzPct val="70000"/>
              <a:buFont typeface="Wingdings" pitchFamily="2" charset="2"/>
              <a:buChar char="q"/>
              <a:defRPr/>
            </a:pPr>
            <a:r>
              <a:rPr lang="en-US" sz="1100" i="1" dirty="0">
                <a:effectLst>
                  <a:outerShdw blurRad="38100" dist="38100" dir="2700000" algn="tl">
                    <a:srgbClr val="000000">
                      <a:alpha val="43137"/>
                    </a:srgbClr>
                  </a:outerShdw>
                </a:effectLst>
              </a:rPr>
              <a:t>T</a:t>
            </a:r>
            <a:r>
              <a:rPr lang="en-US" altLang="en-US" sz="1100" i="1" dirty="0">
                <a:effectLst>
                  <a:outerShdw blurRad="38100" dist="38100" dir="2700000" algn="tl">
                    <a:srgbClr val="000000">
                      <a:alpha val="43137"/>
                    </a:srgbClr>
                  </a:outerShdw>
                </a:effectLst>
              </a:rPr>
              <a:t>est of </a:t>
            </a:r>
            <a:r>
              <a:rPr lang="en-US" altLang="en-US" sz="1100" i="1" dirty="0" smtClean="0">
                <a:effectLst>
                  <a:outerShdw blurRad="38100" dist="38100" dir="2700000" algn="tl">
                    <a:srgbClr val="000000">
                      <a:alpha val="43137"/>
                    </a:srgbClr>
                  </a:outerShdw>
                </a:effectLst>
              </a:rPr>
              <a:t>CP </a:t>
            </a:r>
            <a:r>
              <a:rPr lang="en-US" altLang="en-US" sz="1100" i="1" dirty="0">
                <a:effectLst>
                  <a:outerShdw blurRad="38100" dist="38100" dir="2700000" algn="tl">
                    <a:srgbClr val="000000">
                      <a:alpha val="43137"/>
                    </a:srgbClr>
                  </a:outerShdw>
                </a:effectLst>
              </a:rPr>
              <a:t>invariance via </a:t>
            </a:r>
            <a:r>
              <a:rPr lang="en-US" altLang="en-US" sz="1100" i="1" dirty="0">
                <a:effectLst>
                  <a:outerShdw blurRad="38100" dist="38100" dir="2700000" algn="tl">
                    <a:srgbClr val="000000">
                      <a:alpha val="43137"/>
                    </a:srgbClr>
                  </a:outerShdw>
                </a:effectLst>
                <a:latin typeface="Symbol" panose="05050102010706020507" pitchFamily="18" charset="2"/>
              </a:rPr>
              <a:t>m</a:t>
            </a:r>
            <a:r>
              <a:rPr lang="en-US" altLang="en-US" sz="1100" i="1" dirty="0">
                <a:effectLst>
                  <a:outerShdw blurRad="38100" dist="38100" dir="2700000" algn="tl">
                    <a:srgbClr val="000000">
                      <a:alpha val="43137"/>
                    </a:srgbClr>
                  </a:outerShdw>
                </a:effectLst>
              </a:rPr>
              <a:t> </a:t>
            </a:r>
            <a:r>
              <a:rPr lang="en-US" altLang="en-US" sz="1100" i="1" dirty="0" smtClean="0">
                <a:effectLst>
                  <a:outerShdw blurRad="38100" dist="38100" dir="2700000" algn="tl">
                    <a:srgbClr val="000000">
                      <a:alpha val="43137"/>
                    </a:srgbClr>
                  </a:outerShdw>
                </a:effectLst>
              </a:rPr>
              <a:t> longitudinal polarization</a:t>
            </a:r>
            <a:r>
              <a:rPr lang="en-US" altLang="en-US" sz="1100" i="1" dirty="0">
                <a:effectLst>
                  <a:outerShdw blurRad="38100" dist="38100" dir="2700000" algn="tl">
                    <a:srgbClr val="000000">
                      <a:alpha val="43137"/>
                    </a:srgbClr>
                  </a:outerShdw>
                </a:effectLst>
              </a:rPr>
              <a:t>: </a:t>
            </a:r>
            <a:r>
              <a:rPr lang="en-US" altLang="en-US" sz="1100" i="1" dirty="0">
                <a:effectLst>
                  <a:outerShdw blurRad="38100" dist="38100" dir="2700000" algn="tl">
                    <a:srgbClr val="000000">
                      <a:alpha val="43137"/>
                    </a:srgbClr>
                  </a:outerShdw>
                </a:effectLst>
                <a:latin typeface="Symbol" pitchFamily="18" charset="2"/>
              </a:rPr>
              <a:t>h</a:t>
            </a:r>
            <a:r>
              <a:rPr lang="en-US" altLang="en-US" sz="1100" i="1" dirty="0">
                <a:effectLst>
                  <a:outerShdw blurRad="38100" dist="38100" dir="2700000" algn="tl">
                    <a:srgbClr val="000000">
                      <a:alpha val="43137"/>
                    </a:srgbClr>
                  </a:outerShdw>
                </a:effectLst>
              </a:rPr>
              <a:t> </a:t>
            </a:r>
            <a:r>
              <a:rPr lang="en-US" altLang="en-US" sz="1100" dirty="0"/>
              <a:t>→ </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dirty="0">
                <a:effectLst>
                  <a:outerShdw blurRad="38100" dist="38100" dir="2700000" algn="tl">
                    <a:srgbClr val="000000">
                      <a:alpha val="43137"/>
                    </a:srgbClr>
                  </a:outerShdw>
                </a:effectLst>
                <a:latin typeface="Symbol" pitchFamily="18" charset="2"/>
              </a:rPr>
              <a:t> </a:t>
            </a:r>
            <a:r>
              <a:rPr lang="en-US" altLang="en-US" sz="1100" i="1" baseline="30000" dirty="0"/>
              <a:t>–</a:t>
            </a:r>
            <a:r>
              <a:rPr lang="en-US" altLang="en-US" sz="1100" i="1" dirty="0">
                <a:effectLst>
                  <a:outerShdw blurRad="38100" dist="38100" dir="2700000" algn="tl">
                    <a:srgbClr val="000000">
                      <a:alpha val="43137"/>
                    </a:srgbClr>
                  </a:outerShdw>
                </a:effectLst>
              </a:rPr>
              <a:t> </a:t>
            </a:r>
            <a:endParaRPr lang="en-US" altLang="en-US" sz="1100" i="1" baseline="30000" dirty="0"/>
          </a:p>
          <a:p>
            <a:pPr marL="233363" lvl="1" indent="-180975">
              <a:buClr>
                <a:srgbClr val="CC9900"/>
              </a:buClr>
              <a:buSzPct val="70000"/>
              <a:buFont typeface="Wingdings" pitchFamily="2" charset="2"/>
              <a:buChar char="q"/>
              <a:defRPr/>
            </a:pPr>
            <a:r>
              <a:rPr lang="en-US" altLang="en-US" sz="1100" i="1" dirty="0">
                <a:solidFill>
                  <a:srgbClr val="CCFF33"/>
                </a:solidFill>
                <a:effectLst>
                  <a:outerShdw blurRad="38100" dist="38100" dir="2700000" algn="tl">
                    <a:srgbClr val="000000">
                      <a:alpha val="43137"/>
                    </a:srgbClr>
                  </a:outerShdw>
                </a:effectLst>
              </a:rPr>
              <a:t>Test of CP invariance via </a:t>
            </a:r>
            <a:r>
              <a:rPr lang="en-US" altLang="en-US" sz="1100" i="1" dirty="0">
                <a:solidFill>
                  <a:srgbClr val="CCFF33"/>
                </a:solidFill>
                <a:effectLst>
                  <a:outerShdw blurRad="38100" dist="38100" dir="2700000" algn="tl">
                    <a:srgbClr val="000000">
                      <a:alpha val="43137"/>
                    </a:srgbClr>
                  </a:outerShdw>
                </a:effectLst>
                <a:latin typeface="Symbol" pitchFamily="18" charset="2"/>
              </a:rPr>
              <a:t>g* </a:t>
            </a:r>
            <a:r>
              <a:rPr lang="en-US" altLang="en-US" sz="1100" i="1" dirty="0">
                <a:solidFill>
                  <a:srgbClr val="CCFF33"/>
                </a:solidFill>
                <a:effectLst>
                  <a:outerShdw blurRad="38100" dist="38100" dir="2700000" algn="tl">
                    <a:srgbClr val="000000">
                      <a:alpha val="43137"/>
                    </a:srgbClr>
                  </a:outerShdw>
                </a:effectLst>
              </a:rPr>
              <a:t> polarization </a:t>
            </a:r>
            <a:r>
              <a:rPr lang="en-US" altLang="en-US" sz="1100" i="1" dirty="0" err="1">
                <a:solidFill>
                  <a:srgbClr val="CCFF33"/>
                </a:solidFill>
                <a:effectLst>
                  <a:outerShdw blurRad="38100" dist="38100" dir="2700000" algn="tl">
                    <a:srgbClr val="000000">
                      <a:alpha val="43137"/>
                    </a:srgbClr>
                  </a:outerShdw>
                </a:effectLst>
              </a:rPr>
              <a:t>studies:</a:t>
            </a:r>
            <a:r>
              <a:rPr lang="en-US" altLang="en-US" sz="1100" i="1" dirty="0" err="1">
                <a:solidFill>
                  <a:srgbClr val="CCFF33"/>
                </a:solidFill>
                <a:effectLst>
                  <a:outerShdw blurRad="38100" dist="38100" dir="2700000" algn="tl">
                    <a:srgbClr val="000000">
                      <a:alpha val="43137"/>
                    </a:srgbClr>
                  </a:outerShdw>
                </a:effectLst>
                <a:latin typeface="Symbol" pitchFamily="18" charset="2"/>
              </a:rPr>
              <a:t>h</a:t>
            </a:r>
            <a:r>
              <a:rPr lang="en-US" altLang="en-US" sz="1100" i="1" dirty="0">
                <a:solidFill>
                  <a:srgbClr val="CCFF33"/>
                </a:solidFill>
                <a:effectLst>
                  <a:outerShdw blurRad="38100" dist="38100" dir="2700000" algn="tl">
                    <a:srgbClr val="000000">
                      <a:alpha val="43137"/>
                    </a:srgbClr>
                  </a:outerShdw>
                </a:effectLst>
              </a:rPr>
              <a:t> </a:t>
            </a:r>
            <a:r>
              <a:rPr lang="en-US" altLang="en-US" sz="1100" dirty="0">
                <a:solidFill>
                  <a:srgbClr val="CCFF33"/>
                </a:solidFill>
              </a:rPr>
              <a:t>→ </a:t>
            </a:r>
            <a:r>
              <a:rPr lang="en-US" altLang="en-US" sz="1100" i="1" dirty="0" err="1">
                <a:solidFill>
                  <a:srgbClr val="CCFF33"/>
                </a:solidFill>
                <a:effectLst>
                  <a:outerShdw blurRad="38100" dist="38100" dir="2700000" algn="tl">
                    <a:srgbClr val="000000">
                      <a:alpha val="43137"/>
                    </a:srgbClr>
                  </a:outerShdw>
                </a:effectLst>
                <a:latin typeface="Symbol" pitchFamily="18" charset="2"/>
              </a:rPr>
              <a:t>p</a:t>
            </a:r>
            <a:r>
              <a:rPr lang="en-US" altLang="en-US" sz="1100" i="1" baseline="30000" dirty="0" err="1">
                <a:solidFill>
                  <a:srgbClr val="CCFF33"/>
                </a:solidFill>
              </a:rPr>
              <a:t>+</a:t>
            </a:r>
            <a:r>
              <a:rPr lang="en-US" altLang="en-US" sz="1100" i="1" dirty="0" err="1">
                <a:solidFill>
                  <a:srgbClr val="CCFF33"/>
                </a:solidFill>
                <a:effectLst>
                  <a:outerShdw blurRad="38100" dist="38100" dir="2700000" algn="tl">
                    <a:srgbClr val="000000">
                      <a:alpha val="43137"/>
                    </a:srgbClr>
                  </a:outerShdw>
                </a:effectLst>
                <a:latin typeface="Symbol" pitchFamily="18" charset="2"/>
              </a:rPr>
              <a:t>p</a:t>
            </a:r>
            <a:r>
              <a:rPr lang="en-US" altLang="en-US" sz="1100" i="1" dirty="0">
                <a:solidFill>
                  <a:srgbClr val="CCFF33"/>
                </a:solidFill>
                <a:effectLst>
                  <a:outerShdw blurRad="38100" dist="38100" dir="2700000" algn="tl">
                    <a:srgbClr val="000000">
                      <a:alpha val="43137"/>
                    </a:srgbClr>
                  </a:outerShdw>
                </a:effectLst>
                <a:latin typeface="Symbol" pitchFamily="18" charset="2"/>
              </a:rPr>
              <a:t> </a:t>
            </a:r>
            <a:r>
              <a:rPr lang="en-US" altLang="en-US" sz="1100" i="1" baseline="30000" dirty="0">
                <a:solidFill>
                  <a:srgbClr val="CCFF33"/>
                </a:solidFill>
              </a:rPr>
              <a:t>–</a:t>
            </a:r>
            <a:r>
              <a:rPr lang="en-US" altLang="en-US" sz="1100" i="1" dirty="0" err="1">
                <a:solidFill>
                  <a:srgbClr val="CCFF33"/>
                </a:solidFill>
                <a:effectLst>
                  <a:outerShdw blurRad="38100" dist="38100" dir="2700000" algn="tl">
                    <a:srgbClr val="000000">
                      <a:alpha val="43137"/>
                    </a:srgbClr>
                  </a:outerShdw>
                </a:effectLst>
              </a:rPr>
              <a:t>e</a:t>
            </a:r>
            <a:r>
              <a:rPr lang="en-US" altLang="en-US" sz="1100" i="1" baseline="30000" dirty="0" err="1">
                <a:solidFill>
                  <a:srgbClr val="CCFF33"/>
                </a:solidFill>
              </a:rPr>
              <a:t>+</a:t>
            </a:r>
            <a:r>
              <a:rPr lang="en-US" altLang="en-US" sz="1100" i="1" dirty="0" err="1">
                <a:solidFill>
                  <a:srgbClr val="CCFF33"/>
                </a:solidFill>
                <a:effectLst>
                  <a:outerShdw blurRad="38100" dist="38100" dir="2700000" algn="tl">
                    <a:srgbClr val="000000">
                      <a:alpha val="43137"/>
                    </a:srgbClr>
                  </a:outerShdw>
                </a:effectLst>
              </a:rPr>
              <a:t>e</a:t>
            </a:r>
            <a:r>
              <a:rPr lang="en-US" altLang="en-US" sz="1100" i="1" dirty="0">
                <a:solidFill>
                  <a:srgbClr val="CCFF33"/>
                </a:solidFill>
                <a:effectLst>
                  <a:outerShdw blurRad="38100" dist="38100" dir="2700000" algn="tl">
                    <a:srgbClr val="000000">
                      <a:alpha val="43137"/>
                    </a:srgbClr>
                  </a:outerShdw>
                </a:effectLst>
                <a:latin typeface="Symbol" pitchFamily="18" charset="2"/>
              </a:rPr>
              <a:t> </a:t>
            </a:r>
            <a:r>
              <a:rPr lang="en-US" altLang="en-US" sz="1100" i="1" baseline="30000" dirty="0">
                <a:solidFill>
                  <a:srgbClr val="CCFF33"/>
                </a:solidFill>
              </a:rPr>
              <a:t>–   </a:t>
            </a:r>
            <a:r>
              <a:rPr lang="en-US" altLang="en-US" sz="1100" i="1" dirty="0">
                <a:solidFill>
                  <a:srgbClr val="CCFF33"/>
                </a:solidFill>
                <a:effectLst>
                  <a:outerShdw blurRad="38100" dist="38100" dir="2700000" algn="tl">
                    <a:srgbClr val="000000">
                      <a:alpha val="43137"/>
                    </a:srgbClr>
                  </a:outerShdw>
                </a:effectLst>
              </a:rPr>
              <a:t>and  </a:t>
            </a:r>
            <a:r>
              <a:rPr lang="en-US" altLang="en-US" sz="1100" i="1" dirty="0">
                <a:solidFill>
                  <a:srgbClr val="CCFF33"/>
                </a:solidFill>
                <a:effectLst>
                  <a:outerShdw blurRad="38100" dist="38100" dir="2700000" algn="tl">
                    <a:srgbClr val="000000">
                      <a:alpha val="43137"/>
                    </a:srgbClr>
                  </a:outerShdw>
                </a:effectLst>
                <a:latin typeface="Symbol" pitchFamily="18" charset="2"/>
              </a:rPr>
              <a:t>h</a:t>
            </a:r>
            <a:r>
              <a:rPr lang="en-US" altLang="en-US" sz="1100" i="1" dirty="0">
                <a:solidFill>
                  <a:srgbClr val="CCFF33"/>
                </a:solidFill>
                <a:effectLst>
                  <a:outerShdw blurRad="38100" dist="38100" dir="2700000" algn="tl">
                    <a:srgbClr val="000000">
                      <a:alpha val="43137"/>
                    </a:srgbClr>
                  </a:outerShdw>
                </a:effectLst>
              </a:rPr>
              <a:t> </a:t>
            </a:r>
            <a:r>
              <a:rPr lang="en-US" altLang="en-US" sz="1100" dirty="0">
                <a:solidFill>
                  <a:srgbClr val="CCFF33"/>
                </a:solidFill>
              </a:rPr>
              <a:t>→ </a:t>
            </a:r>
            <a:r>
              <a:rPr lang="en-US" altLang="en-US" sz="1100" i="1" dirty="0" err="1">
                <a:solidFill>
                  <a:srgbClr val="CCFF33"/>
                </a:solidFill>
                <a:effectLst>
                  <a:outerShdw blurRad="38100" dist="38100" dir="2700000" algn="tl">
                    <a:srgbClr val="000000">
                      <a:alpha val="43137"/>
                    </a:srgbClr>
                  </a:outerShdw>
                </a:effectLst>
                <a:latin typeface="Symbol" pitchFamily="18" charset="2"/>
              </a:rPr>
              <a:t>p</a:t>
            </a:r>
            <a:r>
              <a:rPr lang="en-US" altLang="en-US" sz="1100" i="1" baseline="30000" dirty="0" err="1">
                <a:solidFill>
                  <a:srgbClr val="CCFF33"/>
                </a:solidFill>
              </a:rPr>
              <a:t>+</a:t>
            </a:r>
            <a:r>
              <a:rPr lang="en-US" altLang="en-US" sz="1100" i="1" dirty="0" err="1">
                <a:solidFill>
                  <a:srgbClr val="CCFF33"/>
                </a:solidFill>
                <a:effectLst>
                  <a:outerShdw blurRad="38100" dist="38100" dir="2700000" algn="tl">
                    <a:srgbClr val="000000">
                      <a:alpha val="43137"/>
                    </a:srgbClr>
                  </a:outerShdw>
                </a:effectLst>
                <a:latin typeface="Symbol" pitchFamily="18" charset="2"/>
              </a:rPr>
              <a:t>p</a:t>
            </a:r>
            <a:r>
              <a:rPr lang="en-US" altLang="en-US" sz="1100" i="1" dirty="0">
                <a:solidFill>
                  <a:srgbClr val="CCFF33"/>
                </a:solidFill>
                <a:effectLst>
                  <a:outerShdw blurRad="38100" dist="38100" dir="2700000" algn="tl">
                    <a:srgbClr val="000000">
                      <a:alpha val="43137"/>
                    </a:srgbClr>
                  </a:outerShdw>
                </a:effectLst>
                <a:latin typeface="Symbol" pitchFamily="18" charset="2"/>
              </a:rPr>
              <a:t> </a:t>
            </a:r>
            <a:r>
              <a:rPr lang="en-US" altLang="en-US" sz="1100" i="1" baseline="30000" dirty="0">
                <a:solidFill>
                  <a:srgbClr val="CCFF33"/>
                </a:solidFill>
              </a:rPr>
              <a:t>–</a:t>
            </a:r>
            <a:r>
              <a:rPr lang="en-US" altLang="en-US" sz="1100" i="1" dirty="0" err="1">
                <a:solidFill>
                  <a:srgbClr val="CCFF33"/>
                </a:solidFill>
                <a:effectLst>
                  <a:outerShdw blurRad="38100" dist="38100" dir="2700000" algn="tl">
                    <a:srgbClr val="000000">
                      <a:alpha val="43137"/>
                    </a:srgbClr>
                  </a:outerShdw>
                </a:effectLst>
                <a:latin typeface="Symbol" pitchFamily="18" charset="2"/>
              </a:rPr>
              <a:t>m</a:t>
            </a:r>
            <a:r>
              <a:rPr lang="en-US" altLang="en-US" sz="1100" i="1" baseline="30000" dirty="0" err="1">
                <a:solidFill>
                  <a:srgbClr val="CCFF33"/>
                </a:solidFill>
              </a:rPr>
              <a:t>+</a:t>
            </a:r>
            <a:r>
              <a:rPr lang="en-US" altLang="en-US" sz="1100" i="1" dirty="0" err="1">
                <a:solidFill>
                  <a:srgbClr val="CCFF33"/>
                </a:solidFill>
                <a:effectLst>
                  <a:outerShdw blurRad="38100" dist="38100" dir="2700000" algn="tl">
                    <a:srgbClr val="000000">
                      <a:alpha val="43137"/>
                    </a:srgbClr>
                  </a:outerShdw>
                </a:effectLst>
                <a:latin typeface="Symbol" pitchFamily="18" charset="2"/>
              </a:rPr>
              <a:t>m</a:t>
            </a:r>
            <a:r>
              <a:rPr lang="en-US" altLang="en-US" sz="1100" i="1" dirty="0">
                <a:solidFill>
                  <a:srgbClr val="CCFF33"/>
                </a:solidFill>
                <a:effectLst>
                  <a:outerShdw blurRad="38100" dist="38100" dir="2700000" algn="tl">
                    <a:srgbClr val="000000">
                      <a:alpha val="43137"/>
                    </a:srgbClr>
                  </a:outerShdw>
                </a:effectLst>
                <a:latin typeface="Symbol" pitchFamily="18" charset="2"/>
              </a:rPr>
              <a:t> </a:t>
            </a:r>
            <a:r>
              <a:rPr lang="en-US" altLang="en-US" sz="1100" i="1" baseline="30000" dirty="0">
                <a:solidFill>
                  <a:srgbClr val="CCFF33"/>
                </a:solidFill>
              </a:rPr>
              <a:t>–</a:t>
            </a:r>
            <a:r>
              <a:rPr lang="en-US" altLang="en-US" sz="1100" b="1" i="1" dirty="0">
                <a:solidFill>
                  <a:srgbClr val="CCFF33"/>
                </a:solidFill>
                <a:effectLst>
                  <a:outerShdw blurRad="38100" dist="38100" dir="2700000" algn="tl">
                    <a:srgbClr val="000000">
                      <a:alpha val="43137"/>
                    </a:srgbClr>
                  </a:outerShdw>
                </a:effectLst>
              </a:rPr>
              <a:t> </a:t>
            </a:r>
          </a:p>
          <a:p>
            <a:pPr marL="233363" lvl="1" indent="-180975">
              <a:buClr>
                <a:srgbClr val="CC9900"/>
              </a:buClr>
              <a:buSzPct val="70000"/>
              <a:buFont typeface="Wingdings" pitchFamily="2" charset="2"/>
              <a:buChar char="q"/>
              <a:defRPr/>
            </a:pPr>
            <a:r>
              <a:rPr lang="en-US" altLang="en-US" sz="1100" i="1" dirty="0">
                <a:effectLst>
                  <a:outerShdw blurRad="38100" dist="38100" dir="2700000" algn="tl">
                    <a:srgbClr val="000000">
                      <a:alpha val="43137"/>
                    </a:srgbClr>
                  </a:outerShdw>
                </a:effectLst>
              </a:rPr>
              <a:t>Test of CP invariance </a:t>
            </a:r>
            <a:r>
              <a:rPr lang="en-US" altLang="en-US" sz="1100" i="1" dirty="0" smtClean="0">
                <a:effectLst>
                  <a:outerShdw blurRad="38100" dist="38100" dir="2700000" algn="tl">
                    <a:srgbClr val="000000">
                      <a:alpha val="43137"/>
                    </a:srgbClr>
                  </a:outerShdw>
                </a:effectLst>
              </a:rPr>
              <a:t>in angular correlation </a:t>
            </a:r>
            <a:r>
              <a:rPr lang="en-US" altLang="en-US" sz="1100" i="1" dirty="0" err="1">
                <a:effectLst>
                  <a:outerShdw blurRad="38100" dist="38100" dir="2700000" algn="tl">
                    <a:srgbClr val="000000">
                      <a:alpha val="43137"/>
                    </a:srgbClr>
                  </a:outerShdw>
                </a:effectLst>
              </a:rPr>
              <a:t>studies:</a:t>
            </a:r>
            <a:r>
              <a:rPr lang="en-US" altLang="en-US" sz="1100" i="1" dirty="0" err="1">
                <a:effectLst>
                  <a:outerShdw blurRad="38100" dist="38100" dir="2700000" algn="tl">
                    <a:srgbClr val="000000">
                      <a:alpha val="43137"/>
                    </a:srgbClr>
                  </a:outerShdw>
                </a:effectLst>
                <a:latin typeface="Symbol" pitchFamily="18" charset="2"/>
              </a:rPr>
              <a:t>h</a:t>
            </a:r>
            <a:r>
              <a:rPr lang="en-US" altLang="en-US" sz="1100" i="1" dirty="0">
                <a:effectLst>
                  <a:outerShdw blurRad="38100" dist="38100" dir="2700000" algn="tl">
                    <a:srgbClr val="000000">
                      <a:alpha val="43137"/>
                    </a:srgbClr>
                  </a:outerShdw>
                </a:effectLst>
              </a:rPr>
              <a:t> </a:t>
            </a:r>
            <a:r>
              <a:rPr lang="en-US" altLang="en-US" sz="1100" dirty="0"/>
              <a:t>→ </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dirty="0">
                <a:effectLst>
                  <a:outerShdw blurRad="38100" dist="38100" dir="2700000" algn="tl">
                    <a:srgbClr val="000000">
                      <a:alpha val="43137"/>
                    </a:srgbClr>
                  </a:outerShdw>
                </a:effectLst>
                <a:latin typeface="Symbol" pitchFamily="18" charset="2"/>
              </a:rPr>
              <a:t> </a:t>
            </a:r>
            <a:r>
              <a:rPr lang="en-US" altLang="en-US" sz="1100" i="1" baseline="30000" dirty="0"/>
              <a:t>– </a:t>
            </a:r>
            <a:r>
              <a:rPr lang="en-US" altLang="en-US" sz="1100" i="1" dirty="0" err="1" smtClean="0">
                <a:effectLst>
                  <a:outerShdw blurRad="38100" dist="38100" dir="2700000" algn="tl">
                    <a:srgbClr val="000000">
                      <a:alpha val="43137"/>
                    </a:srgbClr>
                  </a:outerShdw>
                </a:effectLst>
              </a:rPr>
              <a:t>e</a:t>
            </a:r>
            <a:r>
              <a:rPr lang="en-US" altLang="en-US" sz="1100" i="1" baseline="30000" dirty="0" err="1" smtClean="0"/>
              <a:t>+</a:t>
            </a:r>
            <a:r>
              <a:rPr lang="en-US" altLang="en-US" sz="1100" i="1" dirty="0" err="1" smtClean="0">
                <a:effectLst>
                  <a:outerShdw blurRad="38100" dist="38100" dir="2700000" algn="tl">
                    <a:srgbClr val="000000">
                      <a:alpha val="43137"/>
                    </a:srgbClr>
                  </a:outerShdw>
                </a:effectLst>
              </a:rPr>
              <a:t>e</a:t>
            </a:r>
            <a:r>
              <a:rPr lang="en-US" altLang="en-US" sz="1100" i="1" dirty="0" smtClean="0">
                <a:effectLst>
                  <a:outerShdw blurRad="38100" dist="38100" dir="2700000" algn="tl">
                    <a:srgbClr val="000000">
                      <a:alpha val="43137"/>
                    </a:srgbClr>
                  </a:outerShdw>
                </a:effectLst>
                <a:latin typeface="Symbol" pitchFamily="18" charset="2"/>
              </a:rPr>
              <a:t> </a:t>
            </a:r>
            <a:r>
              <a:rPr lang="en-US" altLang="en-US" sz="1100" i="1" baseline="30000" dirty="0"/>
              <a:t>–  </a:t>
            </a:r>
            <a:endParaRPr lang="en-US" altLang="en-US" sz="1100" b="1" i="1" dirty="0">
              <a:effectLst>
                <a:outerShdw blurRad="38100" dist="38100" dir="2700000" algn="tl">
                  <a:srgbClr val="000000">
                    <a:alpha val="43137"/>
                  </a:srgbClr>
                </a:outerShdw>
              </a:effectLst>
            </a:endParaRPr>
          </a:p>
          <a:p>
            <a:pPr marL="233363" lvl="1" indent="-180975">
              <a:buClr>
                <a:srgbClr val="CC9900"/>
              </a:buClr>
              <a:buSzPct val="70000"/>
              <a:buFont typeface="Wingdings" pitchFamily="2" charset="2"/>
              <a:buChar char="q"/>
              <a:defRPr/>
            </a:pPr>
            <a:r>
              <a:rPr lang="en-US" sz="1100" i="1" dirty="0" smtClean="0">
                <a:effectLst>
                  <a:outerShdw blurRad="38100" dist="38100" dir="2700000" algn="tl">
                    <a:srgbClr val="000000">
                      <a:alpha val="43137"/>
                    </a:srgbClr>
                  </a:outerShdw>
                </a:effectLst>
              </a:rPr>
              <a:t>T</a:t>
            </a:r>
            <a:r>
              <a:rPr lang="en-US" altLang="en-US" sz="1100" i="1" dirty="0" smtClean="0">
                <a:effectLst>
                  <a:outerShdw blurRad="38100" dist="38100" dir="2700000" algn="tl">
                    <a:srgbClr val="000000">
                      <a:alpha val="43137"/>
                    </a:srgbClr>
                  </a:outerShdw>
                </a:effectLst>
              </a:rPr>
              <a:t>est </a:t>
            </a:r>
            <a:r>
              <a:rPr lang="en-US" altLang="en-US" sz="1100" i="1" dirty="0">
                <a:effectLst>
                  <a:outerShdw blurRad="38100" dist="38100" dir="2700000" algn="tl">
                    <a:srgbClr val="000000">
                      <a:alpha val="43137"/>
                    </a:srgbClr>
                  </a:outerShdw>
                </a:effectLst>
              </a:rPr>
              <a:t>of T invariance via </a:t>
            </a:r>
            <a:r>
              <a:rPr lang="en-US" altLang="en-US" sz="1100" i="1" dirty="0">
                <a:effectLst>
                  <a:outerShdw blurRad="38100" dist="38100" dir="2700000" algn="tl">
                    <a:srgbClr val="000000">
                      <a:alpha val="43137"/>
                    </a:srgbClr>
                  </a:outerShdw>
                </a:effectLst>
                <a:latin typeface="Symbol" panose="05050102010706020507" pitchFamily="18" charset="2"/>
              </a:rPr>
              <a:t>m</a:t>
            </a:r>
            <a:r>
              <a:rPr lang="en-US" altLang="en-US" sz="1100" i="1" dirty="0">
                <a:effectLst>
                  <a:outerShdw blurRad="38100" dist="38100" dir="2700000" algn="tl">
                    <a:srgbClr val="000000">
                      <a:alpha val="43137"/>
                    </a:srgbClr>
                  </a:outerShdw>
                </a:effectLst>
              </a:rPr>
              <a:t> transverse polarization: </a:t>
            </a:r>
            <a:r>
              <a:rPr lang="en-US" altLang="en-US" sz="1100" i="1" dirty="0">
                <a:effectLst>
                  <a:outerShdw blurRad="38100" dist="38100" dir="2700000" algn="tl">
                    <a:srgbClr val="000000">
                      <a:alpha val="43137"/>
                    </a:srgbClr>
                  </a:outerShdw>
                </a:effectLst>
                <a:latin typeface="Symbol" pitchFamily="18" charset="2"/>
              </a:rPr>
              <a:t>h</a:t>
            </a:r>
            <a:r>
              <a:rPr lang="en-US" altLang="en-US" sz="1100" i="1" dirty="0">
                <a:effectLst>
                  <a:outerShdw blurRad="38100" dist="38100" dir="2700000" algn="tl">
                    <a:srgbClr val="000000">
                      <a:alpha val="43137"/>
                    </a:srgbClr>
                  </a:outerShdw>
                </a:effectLst>
              </a:rPr>
              <a:t> </a:t>
            </a:r>
            <a:r>
              <a:rPr lang="en-US" altLang="en-US" sz="1100" dirty="0"/>
              <a:t>→ </a:t>
            </a:r>
            <a:r>
              <a:rPr lang="en-US" altLang="en-US" sz="1100" i="1" dirty="0" err="1">
                <a:effectLst>
                  <a:outerShdw blurRad="38100" dist="38100" dir="2700000" algn="tl">
                    <a:srgbClr val="000000">
                      <a:alpha val="43137"/>
                    </a:srgbClr>
                  </a:outerShdw>
                </a:effectLst>
                <a:latin typeface="Symbol" pitchFamily="18" charset="2"/>
              </a:rPr>
              <a:t>p</a:t>
            </a:r>
            <a:r>
              <a:rPr lang="en-US" altLang="en-US" sz="1100" i="1" baseline="30000" dirty="0" err="1"/>
              <a:t>o</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dirty="0">
                <a:effectLst>
                  <a:outerShdw blurRad="38100" dist="38100" dir="2700000" algn="tl">
                    <a:srgbClr val="000000">
                      <a:alpha val="43137"/>
                    </a:srgbClr>
                  </a:outerShdw>
                </a:effectLst>
                <a:latin typeface="Symbol" pitchFamily="18" charset="2"/>
              </a:rPr>
              <a:t> </a:t>
            </a:r>
            <a:r>
              <a:rPr lang="en-US" altLang="en-US" sz="1100" i="1" baseline="30000" dirty="0"/>
              <a:t>–</a:t>
            </a:r>
            <a:r>
              <a:rPr lang="en-US" altLang="en-US" sz="1100" i="1" dirty="0">
                <a:effectLst>
                  <a:outerShdw blurRad="38100" dist="38100" dir="2700000" algn="tl">
                    <a:srgbClr val="000000">
                      <a:alpha val="43137"/>
                    </a:srgbClr>
                  </a:outerShdw>
                </a:effectLst>
              </a:rPr>
              <a:t> and </a:t>
            </a:r>
            <a:r>
              <a:rPr lang="en-US" altLang="en-US" sz="1100" i="1" dirty="0">
                <a:effectLst>
                  <a:outerShdw blurRad="38100" dist="38100" dir="2700000" algn="tl">
                    <a:srgbClr val="000000">
                      <a:alpha val="43137"/>
                    </a:srgbClr>
                  </a:outerShdw>
                </a:effectLst>
                <a:latin typeface="Symbol" pitchFamily="18" charset="2"/>
              </a:rPr>
              <a:t>h</a:t>
            </a:r>
            <a:r>
              <a:rPr lang="en-US" altLang="en-US" sz="1100" i="1" dirty="0">
                <a:effectLst>
                  <a:outerShdw blurRad="38100" dist="38100" dir="2700000" algn="tl">
                    <a:srgbClr val="000000">
                      <a:alpha val="43137"/>
                    </a:srgbClr>
                  </a:outerShdw>
                </a:effectLst>
              </a:rPr>
              <a:t> </a:t>
            </a:r>
            <a:r>
              <a:rPr lang="en-US" altLang="en-US" sz="1100" dirty="0"/>
              <a:t>→ </a:t>
            </a:r>
            <a:r>
              <a:rPr lang="en-US" altLang="en-US" sz="1100" i="1" dirty="0">
                <a:latin typeface="Symbol" pitchFamily="18" charset="2"/>
              </a:rPr>
              <a:t>g</a:t>
            </a:r>
            <a:r>
              <a:rPr lang="en-US" altLang="en-US" sz="1100" i="1" baseline="30000" dirty="0">
                <a:latin typeface="Symbol" pitchFamily="18" charset="2"/>
              </a:rPr>
              <a:t> </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dirty="0">
                <a:effectLst>
                  <a:outerShdw blurRad="38100" dist="38100" dir="2700000" algn="tl">
                    <a:srgbClr val="000000">
                      <a:alpha val="43137"/>
                    </a:srgbClr>
                  </a:outerShdw>
                </a:effectLst>
                <a:latin typeface="Symbol" pitchFamily="18" charset="2"/>
              </a:rPr>
              <a:t> </a:t>
            </a:r>
            <a:r>
              <a:rPr lang="en-US" altLang="en-US" sz="1100" i="1" baseline="30000" dirty="0"/>
              <a:t>–</a:t>
            </a:r>
          </a:p>
          <a:p>
            <a:pPr marL="233363" lvl="1" indent="-180975">
              <a:buClr>
                <a:srgbClr val="CC9900"/>
              </a:buClr>
              <a:buSzPct val="70000"/>
              <a:buFont typeface="Wingdings" pitchFamily="2" charset="2"/>
              <a:buChar char="q"/>
              <a:defRPr/>
            </a:pPr>
            <a:r>
              <a:rPr lang="en-US" altLang="en-US" sz="1100" i="1" dirty="0" smtClean="0">
                <a:effectLst>
                  <a:outerShdw blurRad="38100" dist="38100" dir="2700000" algn="tl">
                    <a:srgbClr val="000000">
                      <a:alpha val="43137"/>
                    </a:srgbClr>
                  </a:outerShdw>
                </a:effectLst>
              </a:rPr>
              <a:t>CPT </a:t>
            </a:r>
            <a:r>
              <a:rPr lang="en-US" altLang="en-US" sz="1100" i="1" dirty="0">
                <a:effectLst>
                  <a:outerShdw blurRad="38100" dist="38100" dir="2700000" algn="tl">
                    <a:srgbClr val="000000">
                      <a:alpha val="43137"/>
                    </a:srgbClr>
                  </a:outerShdw>
                </a:effectLst>
              </a:rPr>
              <a:t>violation: </a:t>
            </a:r>
            <a:r>
              <a:rPr lang="en-US" altLang="en-US" sz="1100" i="1" dirty="0">
                <a:effectLst>
                  <a:outerShdw blurRad="38100" dist="38100" dir="2700000" algn="tl">
                    <a:srgbClr val="000000">
                      <a:alpha val="43137"/>
                    </a:srgbClr>
                  </a:outerShdw>
                </a:effectLst>
                <a:latin typeface="Symbol" pitchFamily="18" charset="2"/>
              </a:rPr>
              <a:t>m</a:t>
            </a:r>
            <a:r>
              <a:rPr lang="en-US" altLang="en-US" sz="1100" i="1" dirty="0">
                <a:effectLst>
                  <a:outerShdw blurRad="38100" dist="38100" dir="2700000" algn="tl">
                    <a:srgbClr val="000000">
                      <a:alpha val="43137"/>
                    </a:srgbClr>
                  </a:outerShdw>
                </a:effectLst>
              </a:rPr>
              <a:t> </a:t>
            </a:r>
            <a:r>
              <a:rPr lang="en-US" altLang="en-US" sz="1100" i="1" dirty="0" smtClean="0">
                <a:effectLst>
                  <a:outerShdw blurRad="38100" dist="38100" dir="2700000" algn="tl">
                    <a:srgbClr val="000000">
                      <a:alpha val="43137"/>
                    </a:srgbClr>
                  </a:outerShdw>
                </a:effectLst>
              </a:rPr>
              <a:t> </a:t>
            </a:r>
            <a:r>
              <a:rPr lang="en-US" altLang="en-US" sz="1100" i="1" dirty="0" err="1" smtClean="0">
                <a:effectLst>
                  <a:outerShdw blurRad="38100" dist="38100" dir="2700000" algn="tl">
                    <a:srgbClr val="000000">
                      <a:alpha val="43137"/>
                    </a:srgbClr>
                  </a:outerShdw>
                </a:effectLst>
              </a:rPr>
              <a:t>polariz</a:t>
            </a:r>
            <a:r>
              <a:rPr lang="en-US" altLang="en-US" sz="1100" i="1" dirty="0" smtClean="0">
                <a:effectLst>
                  <a:outerShdw blurRad="38100" dist="38100" dir="2700000" algn="tl">
                    <a:srgbClr val="000000">
                      <a:alpha val="43137"/>
                    </a:srgbClr>
                  </a:outerShdw>
                </a:effectLst>
              </a:rPr>
              <a:t>. </a:t>
            </a:r>
            <a:r>
              <a:rPr lang="en-US" altLang="en-US" sz="1100" i="1" dirty="0">
                <a:effectLst>
                  <a:outerShdw blurRad="38100" dist="38100" dir="2700000" algn="tl">
                    <a:srgbClr val="000000">
                      <a:alpha val="43137"/>
                    </a:srgbClr>
                  </a:outerShdw>
                </a:effectLst>
              </a:rPr>
              <a:t>in </a:t>
            </a:r>
            <a:r>
              <a:rPr lang="en-US" altLang="en-US" sz="1100" i="1" dirty="0">
                <a:effectLst>
                  <a:outerShdw blurRad="38100" dist="38100" dir="2700000" algn="tl">
                    <a:srgbClr val="000000">
                      <a:alpha val="43137"/>
                    </a:srgbClr>
                  </a:outerShdw>
                </a:effectLst>
                <a:latin typeface="Symbol" pitchFamily="18" charset="2"/>
              </a:rPr>
              <a:t>h </a:t>
            </a:r>
            <a:r>
              <a:rPr lang="en-US" altLang="en-US" sz="1100" dirty="0"/>
              <a:t>→ </a:t>
            </a:r>
            <a:r>
              <a:rPr lang="en-US" altLang="en-US" sz="1100" i="1" dirty="0" err="1">
                <a:effectLst>
                  <a:outerShdw blurRad="38100" dist="38100" dir="2700000" algn="tl">
                    <a:srgbClr val="000000">
                      <a:alpha val="43137"/>
                    </a:srgbClr>
                  </a:outerShdw>
                </a:effectLst>
                <a:latin typeface="Symbol" pitchFamily="18" charset="2"/>
              </a:rPr>
              <a:t>p</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n</a:t>
            </a:r>
            <a:r>
              <a:rPr lang="en-US" altLang="en-US" sz="1100" i="1" dirty="0">
                <a:effectLst>
                  <a:outerShdw blurRad="38100" dist="38100" dir="2700000" algn="tl">
                    <a:srgbClr val="000000">
                      <a:alpha val="43137"/>
                    </a:srgbClr>
                  </a:outerShdw>
                </a:effectLst>
                <a:latin typeface="Symbol" pitchFamily="18" charset="2"/>
              </a:rPr>
              <a:t> </a:t>
            </a:r>
            <a:r>
              <a:rPr lang="en-US" altLang="en-US" sz="1100" i="1" dirty="0">
                <a:effectLst>
                  <a:outerShdw blurRad="38100" dist="38100" dir="2700000" algn="tl">
                    <a:srgbClr val="000000">
                      <a:alpha val="43137"/>
                    </a:srgbClr>
                  </a:outerShdw>
                </a:effectLst>
              </a:rPr>
              <a:t>vs </a:t>
            </a:r>
            <a:r>
              <a:rPr lang="en-US" altLang="en-US" sz="1100" i="1" dirty="0">
                <a:effectLst>
                  <a:outerShdw blurRad="38100" dist="38100" dir="2700000" algn="tl">
                    <a:srgbClr val="000000">
                      <a:alpha val="43137"/>
                    </a:srgbClr>
                  </a:outerShdw>
                </a:effectLst>
                <a:latin typeface="Symbol" pitchFamily="18" charset="2"/>
              </a:rPr>
              <a:t>h </a:t>
            </a:r>
            <a:r>
              <a:rPr lang="en-US" altLang="en-US" sz="1100" dirty="0"/>
              <a:t>→ </a:t>
            </a:r>
            <a:r>
              <a:rPr lang="en-US" altLang="en-US" sz="1100" i="1" dirty="0" err="1">
                <a:effectLst>
                  <a:outerShdw blurRad="38100" dist="38100" dir="2700000" algn="tl">
                    <a:srgbClr val="000000">
                      <a:alpha val="43137"/>
                    </a:srgbClr>
                  </a:outerShdw>
                </a:effectLst>
                <a:latin typeface="Symbol" pitchFamily="18" charset="2"/>
              </a:rPr>
              <a:t>p</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m</a:t>
            </a:r>
            <a:r>
              <a:rPr lang="en-US" altLang="en-US" sz="1100" i="1" baseline="30000" dirty="0" err="1"/>
              <a:t>+</a:t>
            </a:r>
            <a:r>
              <a:rPr lang="en-US" altLang="en-US" sz="1100" i="1" dirty="0" err="1">
                <a:effectLst>
                  <a:outerShdw blurRad="38100" dist="38100" dir="2700000" algn="tl">
                    <a:srgbClr val="000000">
                      <a:alpha val="43137"/>
                    </a:srgbClr>
                  </a:outerShdw>
                </a:effectLst>
                <a:latin typeface="Symbol" pitchFamily="18" charset="2"/>
              </a:rPr>
              <a:t>n</a:t>
            </a:r>
            <a:r>
              <a:rPr lang="en-US" altLang="en-US" sz="1100" i="1" dirty="0">
                <a:effectLst>
                  <a:outerShdw blurRad="38100" dist="38100" dir="2700000" algn="tl">
                    <a:srgbClr val="000000">
                      <a:alpha val="43137"/>
                    </a:srgbClr>
                  </a:outerShdw>
                </a:effectLst>
              </a:rPr>
              <a:t> </a:t>
            </a:r>
            <a:r>
              <a:rPr lang="en-US" altLang="en-US" sz="1100" i="1" dirty="0" smtClean="0">
                <a:effectLst>
                  <a:outerShdw blurRad="38100" dist="38100" dir="2700000" algn="tl">
                    <a:srgbClr val="000000">
                      <a:alpha val="43137"/>
                    </a:srgbClr>
                  </a:outerShdw>
                </a:effectLst>
              </a:rPr>
              <a:t> and </a:t>
            </a:r>
            <a:r>
              <a:rPr lang="en-US" altLang="en-US" sz="1100" i="1" dirty="0">
                <a:latin typeface="Symbol" pitchFamily="18" charset="2"/>
              </a:rPr>
              <a:t>g</a:t>
            </a:r>
            <a:r>
              <a:rPr lang="en-US" altLang="en-US" sz="1100" i="1" dirty="0">
                <a:effectLst>
                  <a:outerShdw blurRad="38100" dist="38100" dir="2700000" algn="tl">
                    <a:srgbClr val="000000">
                      <a:alpha val="43137"/>
                    </a:srgbClr>
                  </a:outerShdw>
                </a:effectLst>
              </a:rPr>
              <a:t> </a:t>
            </a:r>
            <a:r>
              <a:rPr lang="en-US" altLang="en-US" sz="1100" i="1" dirty="0" smtClean="0">
                <a:effectLst>
                  <a:outerShdw blurRad="38100" dist="38100" dir="2700000" algn="tl">
                    <a:srgbClr val="000000">
                      <a:alpha val="43137"/>
                    </a:srgbClr>
                  </a:outerShdw>
                </a:effectLst>
              </a:rPr>
              <a:t> polarization </a:t>
            </a:r>
            <a:r>
              <a:rPr lang="en-US" altLang="en-US" sz="1100" i="1" dirty="0">
                <a:effectLst>
                  <a:outerShdw blurRad="38100" dist="38100" dir="2700000" algn="tl">
                    <a:srgbClr val="000000">
                      <a:alpha val="43137"/>
                    </a:srgbClr>
                  </a:outerShdw>
                </a:effectLst>
              </a:rPr>
              <a:t>in</a:t>
            </a:r>
            <a:r>
              <a:rPr lang="en-US" altLang="en-US" sz="1100" i="1" dirty="0">
                <a:effectLst>
                  <a:outerShdw blurRad="38100" dist="38100" dir="2700000" algn="tl">
                    <a:srgbClr val="000000">
                      <a:alpha val="43137"/>
                    </a:srgbClr>
                  </a:outerShdw>
                </a:effectLst>
                <a:latin typeface="Symbol" pitchFamily="18" charset="2"/>
              </a:rPr>
              <a:t> h</a:t>
            </a:r>
            <a:r>
              <a:rPr lang="en-US" altLang="en-US" sz="1100" dirty="0"/>
              <a:t> → </a:t>
            </a:r>
            <a:r>
              <a:rPr lang="en-US" altLang="en-US" sz="1100" i="1" dirty="0">
                <a:latin typeface="Symbol" pitchFamily="18" charset="2"/>
              </a:rPr>
              <a:t>g</a:t>
            </a:r>
            <a:r>
              <a:rPr lang="en-US" altLang="en-US" sz="1100" i="1" dirty="0"/>
              <a:t> </a:t>
            </a:r>
            <a:r>
              <a:rPr lang="en-US" altLang="en-US" sz="1100" i="1" dirty="0" err="1">
                <a:latin typeface="Symbol" pitchFamily="18" charset="2"/>
              </a:rPr>
              <a:t>g</a:t>
            </a:r>
            <a:r>
              <a:rPr lang="en-US" altLang="en-US" sz="1100" i="1" baseline="30000" dirty="0">
                <a:latin typeface="Symbol" pitchFamily="18" charset="2"/>
              </a:rPr>
              <a:t> </a:t>
            </a:r>
            <a:endParaRPr lang="en-US" altLang="en-US" sz="1100" i="1" dirty="0">
              <a:effectLst>
                <a:outerShdw blurRad="38100" dist="38100" dir="2700000" algn="tl">
                  <a:srgbClr val="000000">
                    <a:alpha val="43137"/>
                  </a:srgbClr>
                </a:outerShdw>
              </a:effectLst>
            </a:endParaRPr>
          </a:p>
          <a:p>
            <a:pPr marL="339725" lvl="1" indent="-169863">
              <a:buClr>
                <a:srgbClr val="CC9900"/>
              </a:buClr>
              <a:buSzPct val="70000"/>
              <a:buFont typeface="Wingdings" pitchFamily="2" charset="2"/>
              <a:buChar char="q"/>
              <a:defRPr/>
            </a:pPr>
            <a:endParaRPr lang="en-US" altLang="en-US" sz="1100" i="1" dirty="0">
              <a:solidFill>
                <a:srgbClr val="F5CD2D">
                  <a:lumMod val="40000"/>
                  <a:lumOff val="60000"/>
                </a:srgbClr>
              </a:solidFill>
              <a:latin typeface="Brush Script MT" panose="03060802040406070304" pitchFamily="66" charset="0"/>
            </a:endParaRPr>
          </a:p>
          <a:p>
            <a:pPr lvl="1">
              <a:buClr>
                <a:srgbClr val="CC9900"/>
              </a:buClr>
              <a:buSzPct val="70000"/>
              <a:buFont typeface="Wingdings" pitchFamily="2" charset="2"/>
              <a:buChar char="q"/>
              <a:defRPr/>
            </a:pPr>
            <a:endParaRPr lang="en-US" altLang="en-US" sz="1100"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1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1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100" i="1" dirty="0" smtClean="0">
              <a:solidFill>
                <a:schemeClr val="accent4">
                  <a:lumMod val="40000"/>
                  <a:lumOff val="60000"/>
                </a:schemeClr>
              </a:solidFill>
              <a:latin typeface="Brush Script MT" panose="03060802040406070304" pitchFamily="66" charset="0"/>
            </a:endParaRPr>
          </a:p>
          <a:p>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3</a:t>
            </a:fld>
            <a:endParaRPr lang="it-IT"/>
          </a:p>
        </p:txBody>
      </p:sp>
      <p:sp>
        <p:nvSpPr>
          <p:cNvPr id="9" name="Content Placeholder 2"/>
          <p:cNvSpPr txBox="1">
            <a:spLocks/>
          </p:cNvSpPr>
          <p:nvPr/>
        </p:nvSpPr>
        <p:spPr bwMode="auto">
          <a:xfrm>
            <a:off x="222448" y="3816424"/>
            <a:ext cx="4313548" cy="864096"/>
          </a:xfrm>
          <a:prstGeom prst="rect">
            <a:avLst/>
          </a:prstGeom>
          <a:noFill/>
          <a:ln>
            <a:solidFill>
              <a:srgbClr val="C00000"/>
            </a:solidFill>
          </a:ln>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rPr>
              <a:t>Other discrete symmetry violations</a:t>
            </a:r>
          </a:p>
          <a:p>
            <a:pPr marL="339725" lvl="1" indent="-169863">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Lepton </a:t>
            </a:r>
            <a:r>
              <a:rPr lang="en-US" altLang="en-US" sz="1200" i="1" dirty="0">
                <a:effectLst>
                  <a:outerShdw blurRad="38100" dist="38100" dir="2700000" algn="tl">
                    <a:srgbClr val="000000">
                      <a:alpha val="43137"/>
                    </a:srgbClr>
                  </a:outerShdw>
                </a:effectLst>
              </a:rPr>
              <a:t>Flavor Violation: </a:t>
            </a:r>
            <a:r>
              <a:rPr lang="en-US" altLang="en-US" sz="1200" i="1" dirty="0">
                <a:effectLst>
                  <a:outerShdw blurRad="38100" dist="38100" dir="2700000" algn="tl">
                    <a:srgbClr val="000000">
                      <a:alpha val="43137"/>
                    </a:srgbClr>
                  </a:outerShdw>
                </a:effectLst>
                <a:latin typeface="Symbol" pitchFamily="18" charset="2"/>
              </a:rPr>
              <a:t>h</a:t>
            </a:r>
            <a:r>
              <a:rPr lang="en-US" altLang="en-US" sz="1200" dirty="0"/>
              <a:t>  → </a:t>
            </a:r>
            <a:r>
              <a:rPr lang="en-US" altLang="en-US" sz="1200" i="1" dirty="0" err="1" smtClean="0">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smtClean="0">
                <a:effectLst>
                  <a:outerShdw blurRad="38100" dist="38100" dir="2700000" algn="tl">
                    <a:srgbClr val="000000">
                      <a:alpha val="43137"/>
                    </a:srgbClr>
                  </a:outerShdw>
                </a:effectLst>
              </a:rPr>
              <a:t>e</a:t>
            </a:r>
            <a:r>
              <a:rPr lang="en-US" altLang="en-US" sz="1200" i="1" baseline="30000" dirty="0" smtClean="0"/>
              <a:t> –</a:t>
            </a:r>
            <a:r>
              <a:rPr lang="en-US" altLang="en-US" sz="1200" i="1" dirty="0" smtClean="0"/>
              <a:t> + c.c.</a:t>
            </a:r>
            <a:endParaRPr lang="en-US" altLang="en-US" sz="1200" i="1" dirty="0">
              <a:effectLst>
                <a:outerShdw blurRad="38100" dist="38100" dir="2700000" algn="tl">
                  <a:srgbClr val="000000">
                    <a:alpha val="43137"/>
                  </a:srgbClr>
                </a:outerShdw>
              </a:effectLst>
            </a:endParaRPr>
          </a:p>
          <a:p>
            <a:pPr marL="339725" lvl="1" indent="-169863">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Double lepton </a:t>
            </a:r>
            <a:r>
              <a:rPr lang="en-US" altLang="en-US" sz="1200" i="1" dirty="0">
                <a:effectLst>
                  <a:outerShdw blurRad="38100" dist="38100" dir="2700000" algn="tl">
                    <a:srgbClr val="000000">
                      <a:alpha val="43137"/>
                    </a:srgbClr>
                  </a:outerShdw>
                </a:effectLst>
              </a:rPr>
              <a:t>Flavor Violation: </a:t>
            </a:r>
            <a:r>
              <a:rPr lang="en-US" altLang="en-US" sz="1200" i="1" dirty="0">
                <a:effectLst>
                  <a:outerShdw blurRad="38100" dist="38100" dir="2700000" algn="tl">
                    <a:srgbClr val="000000">
                      <a:alpha val="43137"/>
                    </a:srgbClr>
                  </a:outerShdw>
                </a:effectLst>
                <a:latin typeface="Symbol" pitchFamily="18" charset="2"/>
              </a:rPr>
              <a:t>h</a:t>
            </a:r>
            <a:r>
              <a:rPr lang="en-US" altLang="en-US" sz="1200" dirty="0"/>
              <a:t>  → </a:t>
            </a:r>
            <a:r>
              <a:rPr lang="en-US" altLang="en-US" sz="1200" i="1" dirty="0" err="1" smtClean="0">
                <a:effectLst>
                  <a:outerShdw blurRad="38100" dist="38100" dir="2700000" algn="tl">
                    <a:srgbClr val="000000">
                      <a:alpha val="43137"/>
                    </a:srgbClr>
                  </a:outerShdw>
                </a:effectLst>
                <a:latin typeface="Symbol" pitchFamily="18" charset="2"/>
              </a:rPr>
              <a:t>m</a:t>
            </a:r>
            <a:r>
              <a:rPr lang="en-US" altLang="en-US" sz="1200" i="1" baseline="30000" dirty="0" err="1" smtClean="0"/>
              <a:t>+</a:t>
            </a:r>
            <a:r>
              <a:rPr lang="en-US" altLang="en-US" sz="1200" i="1" dirty="0" err="1" smtClean="0">
                <a:effectLst>
                  <a:outerShdw blurRad="38100" dist="38100" dir="2700000" algn="tl">
                    <a:srgbClr val="000000">
                      <a:alpha val="43137"/>
                    </a:srgbClr>
                  </a:outerShdw>
                </a:effectLst>
                <a:latin typeface="Symbol" pitchFamily="18" charset="2"/>
              </a:rPr>
              <a:t>m</a:t>
            </a:r>
            <a:r>
              <a:rPr lang="en-US" altLang="en-US" sz="1200" i="1" baseline="30000" dirty="0" err="1" smtClean="0"/>
              <a:t>+</a:t>
            </a:r>
            <a:r>
              <a:rPr lang="en-US" altLang="en-US" sz="1200" i="1" dirty="0" err="1" smtClean="0">
                <a:effectLst>
                  <a:outerShdw blurRad="38100" dist="38100" dir="2700000" algn="tl">
                    <a:srgbClr val="000000">
                      <a:alpha val="43137"/>
                    </a:srgbClr>
                  </a:outerShdw>
                </a:effectLst>
              </a:rPr>
              <a:t>e</a:t>
            </a:r>
            <a:r>
              <a:rPr lang="en-US" altLang="en-US" sz="1200" i="1" baseline="30000" dirty="0"/>
              <a:t> – </a:t>
            </a:r>
            <a:r>
              <a:rPr lang="en-US" altLang="en-US" sz="1200" i="1" dirty="0" smtClean="0">
                <a:effectLst>
                  <a:outerShdw blurRad="38100" dist="38100" dir="2700000" algn="tl">
                    <a:srgbClr val="000000">
                      <a:alpha val="43137"/>
                    </a:srgbClr>
                  </a:outerShdw>
                </a:effectLst>
              </a:rPr>
              <a:t>e</a:t>
            </a:r>
            <a:r>
              <a:rPr lang="en-US" altLang="en-US" sz="1200" i="1" baseline="30000" dirty="0" smtClean="0"/>
              <a:t> – </a:t>
            </a:r>
            <a:r>
              <a:rPr lang="en-US" altLang="en-US" sz="1200" i="1" dirty="0"/>
              <a:t> + c.c.</a:t>
            </a:r>
            <a:endParaRPr lang="en-US" sz="1200" i="1" dirty="0" smtClean="0">
              <a:effectLst>
                <a:outerShdw blurRad="38100" dist="38100" dir="2700000" algn="tl">
                  <a:srgbClr val="000000">
                    <a:alpha val="43137"/>
                  </a:srgbClr>
                </a:outerShdw>
              </a:effectLst>
            </a:endParaRPr>
          </a:p>
        </p:txBody>
      </p:sp>
      <p:sp>
        <p:nvSpPr>
          <p:cNvPr id="11" name="Content Placeholder 2"/>
          <p:cNvSpPr txBox="1">
            <a:spLocks/>
          </p:cNvSpPr>
          <p:nvPr/>
        </p:nvSpPr>
        <p:spPr bwMode="auto">
          <a:xfrm>
            <a:off x="4644008" y="1152128"/>
            <a:ext cx="4356484" cy="2592288"/>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rPr>
              <a:t>New particles and forces searches</a:t>
            </a:r>
          </a:p>
          <a:p>
            <a:pPr marL="233363" lvl="1" indent="-115888">
              <a:buClr>
                <a:srgbClr val="CC9900"/>
              </a:buClr>
              <a:buSzPct val="70000"/>
              <a:buFont typeface="Wingdings" pitchFamily="2" charset="2"/>
              <a:buChar char="q"/>
              <a:defRPr/>
            </a:pPr>
            <a:r>
              <a:rPr lang="en-US" sz="1200" i="1" dirty="0" smtClean="0">
                <a:solidFill>
                  <a:srgbClr val="CCFF33"/>
                </a:solidFill>
                <a:effectLst>
                  <a:outerShdw blurRad="38100" dist="38100" dir="2700000" algn="tl">
                    <a:srgbClr val="000000">
                      <a:alpha val="43137"/>
                    </a:srgbClr>
                  </a:outerShdw>
                </a:effectLst>
              </a:rPr>
              <a:t>Scalar </a:t>
            </a:r>
            <a:r>
              <a:rPr lang="en-US" sz="1200" i="1" dirty="0">
                <a:solidFill>
                  <a:srgbClr val="CCFF33"/>
                </a:solidFill>
                <a:effectLst>
                  <a:outerShdw blurRad="38100" dist="38100" dir="2700000" algn="tl">
                    <a:srgbClr val="000000">
                      <a:alpha val="43137"/>
                    </a:srgbClr>
                  </a:outerShdw>
                </a:effectLst>
              </a:rPr>
              <a:t>meson</a:t>
            </a:r>
            <a:r>
              <a:rPr lang="en-US" altLang="en-US" sz="1200" i="1" dirty="0">
                <a:solidFill>
                  <a:srgbClr val="CCFF33"/>
                </a:solidFill>
              </a:rPr>
              <a:t> searches (charged channel): </a:t>
            </a:r>
            <a:r>
              <a:rPr lang="en-US" altLang="en-US" sz="1200" i="1" dirty="0">
                <a:solidFill>
                  <a:srgbClr val="CCFF33"/>
                </a:solidFill>
                <a:effectLst>
                  <a:outerShdw blurRad="38100" dist="38100" dir="2700000" algn="tl">
                    <a:srgbClr val="000000">
                      <a:alpha val="43137"/>
                    </a:srgbClr>
                  </a:outerShdw>
                </a:effectLst>
                <a:latin typeface="Symbol" pitchFamily="18" charset="2"/>
              </a:rPr>
              <a:t>h</a:t>
            </a:r>
            <a:r>
              <a:rPr lang="en-US" altLang="en-US" sz="1200" i="1" dirty="0">
                <a:solidFill>
                  <a:srgbClr val="CCFF33"/>
                </a:solidFill>
                <a:effectLst>
                  <a:outerShdw blurRad="38100" dist="38100" dir="2700000" algn="tl">
                    <a:srgbClr val="000000">
                      <a:alpha val="43137"/>
                    </a:srgbClr>
                  </a:outerShdw>
                </a:effectLst>
              </a:rPr>
              <a:t> </a:t>
            </a:r>
            <a:r>
              <a:rPr lang="en-US" altLang="en-US" sz="1200" i="1" dirty="0">
                <a:solidFill>
                  <a:srgbClr val="CCFF33"/>
                </a:solidFill>
              </a:rPr>
              <a:t>→ </a:t>
            </a:r>
            <a:r>
              <a:rPr lang="en-US" altLang="en-US" sz="1200" i="1" dirty="0" err="1">
                <a:solidFill>
                  <a:srgbClr val="CCFF33"/>
                </a:solidFill>
                <a:effectLst>
                  <a:outerShdw blurRad="38100" dist="38100" dir="2700000" algn="tl">
                    <a:srgbClr val="000000">
                      <a:alpha val="43137"/>
                    </a:srgbClr>
                  </a:outerShdw>
                </a:effectLst>
                <a:latin typeface="Symbol" pitchFamily="18" charset="2"/>
              </a:rPr>
              <a:t>p</a:t>
            </a:r>
            <a:r>
              <a:rPr lang="en-US" altLang="en-US" sz="1200" i="1" baseline="30000" dirty="0" err="1">
                <a:solidFill>
                  <a:srgbClr val="CCFF33"/>
                </a:solidFill>
                <a:effectLst>
                  <a:outerShdw blurRad="38100" dist="38100" dir="2700000" algn="tl">
                    <a:srgbClr val="000000">
                      <a:alpha val="43137"/>
                    </a:srgbClr>
                  </a:outerShdw>
                </a:effectLst>
                <a:latin typeface="Symbol" pitchFamily="18" charset="2"/>
              </a:rPr>
              <a:t>o</a:t>
            </a:r>
            <a:r>
              <a:rPr lang="en-US" altLang="en-US" sz="1200" i="1" baseline="30000" dirty="0">
                <a:solidFill>
                  <a:srgbClr val="CCFF33"/>
                </a:solidFill>
                <a:latin typeface="Symbol" pitchFamily="18" charset="2"/>
              </a:rPr>
              <a:t> </a:t>
            </a:r>
            <a:r>
              <a:rPr lang="en-US" altLang="en-US" sz="1200" i="1" dirty="0">
                <a:solidFill>
                  <a:srgbClr val="CCFF33"/>
                </a:solidFill>
                <a:latin typeface="Symbol" pitchFamily="18" charset="2"/>
              </a:rPr>
              <a:t>H</a:t>
            </a:r>
            <a:r>
              <a:rPr lang="en-US" altLang="en-US" sz="1200" i="1" dirty="0">
                <a:solidFill>
                  <a:srgbClr val="CCFF33"/>
                </a:solidFill>
              </a:rPr>
              <a:t>    with   </a:t>
            </a:r>
            <a:r>
              <a:rPr lang="en-US" altLang="en-US" sz="1200" i="1" dirty="0" err="1">
                <a:solidFill>
                  <a:srgbClr val="CCFF33"/>
                </a:solidFill>
              </a:rPr>
              <a:t>H→</a:t>
            </a:r>
            <a:r>
              <a:rPr lang="en-US" altLang="en-US" sz="1200" i="1" dirty="0" err="1">
                <a:solidFill>
                  <a:srgbClr val="CCFF33"/>
                </a:solidFill>
                <a:effectLst>
                  <a:outerShdw blurRad="38100" dist="38100" dir="2700000" algn="tl">
                    <a:srgbClr val="000000">
                      <a:alpha val="43137"/>
                    </a:srgbClr>
                  </a:outerShdw>
                </a:effectLst>
              </a:rPr>
              <a:t>e</a:t>
            </a:r>
            <a:r>
              <a:rPr lang="en-US" altLang="en-US" sz="1200" i="1" baseline="30000" dirty="0" err="1">
                <a:solidFill>
                  <a:srgbClr val="CCFF33"/>
                </a:solidFill>
              </a:rPr>
              <a:t>+</a:t>
            </a:r>
            <a:r>
              <a:rPr lang="en-US" altLang="en-US" sz="1200" i="1" dirty="0" err="1">
                <a:solidFill>
                  <a:srgbClr val="CCFF33"/>
                </a:solidFill>
                <a:effectLst>
                  <a:outerShdw blurRad="38100" dist="38100" dir="2700000" algn="tl">
                    <a:srgbClr val="000000">
                      <a:alpha val="43137"/>
                    </a:srgbClr>
                  </a:outerShdw>
                </a:effectLst>
              </a:rPr>
              <a:t>e</a:t>
            </a:r>
            <a:r>
              <a:rPr lang="en-US" altLang="en-US" sz="1200" i="1" baseline="30000" dirty="0">
                <a:solidFill>
                  <a:srgbClr val="CCFF33"/>
                </a:solidFill>
              </a:rPr>
              <a:t>-</a:t>
            </a:r>
            <a:r>
              <a:rPr lang="en-US" altLang="en-US" sz="1200" i="1" dirty="0">
                <a:solidFill>
                  <a:srgbClr val="CCFF33"/>
                </a:solidFill>
              </a:rPr>
              <a:t> and </a:t>
            </a:r>
            <a:r>
              <a:rPr lang="en-US" altLang="en-US" sz="1200" i="1" dirty="0" err="1">
                <a:solidFill>
                  <a:srgbClr val="CCFF33"/>
                </a:solidFill>
              </a:rPr>
              <a:t>H→</a:t>
            </a:r>
            <a:r>
              <a:rPr lang="en-US" altLang="en-US" sz="1200" i="1" dirty="0" err="1">
                <a:solidFill>
                  <a:srgbClr val="CCFF33"/>
                </a:solidFill>
                <a:effectLst>
                  <a:outerShdw blurRad="38100" dist="38100" dir="2700000" algn="tl">
                    <a:srgbClr val="000000">
                      <a:alpha val="43137"/>
                    </a:srgbClr>
                  </a:outerShdw>
                </a:effectLst>
                <a:latin typeface="Symbol" panose="05050102010706020507" pitchFamily="18" charset="2"/>
              </a:rPr>
              <a:t>m</a:t>
            </a:r>
            <a:r>
              <a:rPr lang="en-US" altLang="en-US" sz="1200" i="1" baseline="30000" dirty="0" err="1">
                <a:solidFill>
                  <a:srgbClr val="CCFF33"/>
                </a:solidFill>
              </a:rPr>
              <a:t>+</a:t>
            </a:r>
            <a:r>
              <a:rPr lang="en-US" altLang="en-US" sz="1200" i="1" dirty="0" err="1">
                <a:solidFill>
                  <a:srgbClr val="CCFF33"/>
                </a:solidFill>
                <a:effectLst>
                  <a:outerShdw blurRad="38100" dist="38100" dir="2700000" algn="tl">
                    <a:srgbClr val="000000">
                      <a:alpha val="43137"/>
                    </a:srgbClr>
                  </a:outerShdw>
                </a:effectLst>
                <a:latin typeface="Symbol" panose="05050102010706020507" pitchFamily="18" charset="2"/>
              </a:rPr>
              <a:t>m</a:t>
            </a:r>
            <a:r>
              <a:rPr lang="en-US" altLang="en-US" sz="1200" i="1" baseline="30000" dirty="0">
                <a:solidFill>
                  <a:srgbClr val="CCFF33"/>
                </a:solidFill>
              </a:rPr>
              <a:t>-</a:t>
            </a:r>
          </a:p>
          <a:p>
            <a:pPr marL="233363" lvl="1" indent="-115888">
              <a:buClr>
                <a:srgbClr val="CC9900"/>
              </a:buClr>
              <a:buSzPct val="70000"/>
              <a:buFont typeface="Wingdings" pitchFamily="2" charset="2"/>
              <a:buChar char="q"/>
              <a:defRPr/>
            </a:pPr>
            <a:r>
              <a:rPr lang="en-US" altLang="en-US" sz="1200" i="1" dirty="0" smtClean="0">
                <a:solidFill>
                  <a:srgbClr val="CCFF33"/>
                </a:solidFill>
              </a:rPr>
              <a:t>Dark </a:t>
            </a:r>
            <a:r>
              <a:rPr lang="en-US" altLang="en-US" sz="1200" i="1" dirty="0">
                <a:solidFill>
                  <a:srgbClr val="CCFF33"/>
                </a:solidFill>
              </a:rPr>
              <a:t>photon </a:t>
            </a:r>
            <a:r>
              <a:rPr lang="en-US" altLang="en-US" sz="1200" i="1" dirty="0" smtClean="0">
                <a:solidFill>
                  <a:srgbClr val="CCFF33"/>
                </a:solidFill>
              </a:rPr>
              <a:t>searches: </a:t>
            </a:r>
            <a:r>
              <a:rPr lang="en-US" altLang="en-US" sz="1200" i="1" dirty="0">
                <a:solidFill>
                  <a:srgbClr val="CCFF33"/>
                </a:solidFill>
                <a:effectLst>
                  <a:outerShdw blurRad="38100" dist="38100" dir="2700000" algn="tl">
                    <a:srgbClr val="000000">
                      <a:alpha val="43137"/>
                    </a:srgbClr>
                  </a:outerShdw>
                </a:effectLst>
                <a:latin typeface="Symbol" pitchFamily="18" charset="2"/>
              </a:rPr>
              <a:t>h</a:t>
            </a:r>
            <a:r>
              <a:rPr lang="en-US" altLang="en-US" sz="1200" i="1" dirty="0">
                <a:solidFill>
                  <a:srgbClr val="CCFF33"/>
                </a:solidFill>
                <a:effectLst>
                  <a:outerShdw blurRad="38100" dist="38100" dir="2700000" algn="tl">
                    <a:srgbClr val="000000">
                      <a:alpha val="43137"/>
                    </a:srgbClr>
                  </a:outerShdw>
                </a:effectLst>
              </a:rPr>
              <a:t> </a:t>
            </a:r>
            <a:r>
              <a:rPr lang="en-US" altLang="en-US" sz="1200" dirty="0">
                <a:solidFill>
                  <a:srgbClr val="CCFF33"/>
                </a:solidFill>
              </a:rPr>
              <a:t>→ </a:t>
            </a:r>
            <a:r>
              <a:rPr lang="en-US" altLang="en-US" sz="1200" i="1" dirty="0">
                <a:solidFill>
                  <a:srgbClr val="CCFF33"/>
                </a:solidFill>
                <a:latin typeface="Symbol" pitchFamily="18" charset="2"/>
              </a:rPr>
              <a:t>g</a:t>
            </a:r>
            <a:r>
              <a:rPr lang="en-US" altLang="en-US" sz="1200" i="1" baseline="30000" dirty="0">
                <a:solidFill>
                  <a:srgbClr val="CCFF33"/>
                </a:solidFill>
                <a:latin typeface="Symbol" pitchFamily="18" charset="2"/>
              </a:rPr>
              <a:t> </a:t>
            </a:r>
            <a:r>
              <a:rPr lang="en-US" altLang="en-US" sz="1200" i="1" dirty="0">
                <a:solidFill>
                  <a:srgbClr val="CCFF33"/>
                </a:solidFill>
                <a:latin typeface="Symbol" pitchFamily="18" charset="2"/>
              </a:rPr>
              <a:t>A</a:t>
            </a:r>
            <a:r>
              <a:rPr lang="en-US" altLang="en-US" sz="1200" i="1" baseline="30000" dirty="0">
                <a:solidFill>
                  <a:srgbClr val="CCFF33"/>
                </a:solidFill>
              </a:rPr>
              <a:t>’</a:t>
            </a:r>
            <a:r>
              <a:rPr lang="en-US" altLang="en-US" sz="1200" i="1" dirty="0">
                <a:solidFill>
                  <a:srgbClr val="CCFF33"/>
                </a:solidFill>
              </a:rPr>
              <a:t> </a:t>
            </a:r>
            <a:r>
              <a:rPr lang="en-US" altLang="en-US" sz="1200" i="1" dirty="0" smtClean="0">
                <a:solidFill>
                  <a:srgbClr val="CCFF33"/>
                </a:solidFill>
              </a:rPr>
              <a:t>  with </a:t>
            </a:r>
            <a:r>
              <a:rPr lang="en-US" altLang="en-US" sz="1200" i="1" dirty="0" smtClean="0">
                <a:solidFill>
                  <a:srgbClr val="CCFF33"/>
                </a:solidFill>
                <a:latin typeface="Symbol" pitchFamily="18" charset="2"/>
              </a:rPr>
              <a:t>A</a:t>
            </a:r>
            <a:r>
              <a:rPr lang="en-US" altLang="en-US" sz="1200" i="1" baseline="30000" dirty="0">
                <a:solidFill>
                  <a:srgbClr val="CCFF33"/>
                </a:solidFill>
              </a:rPr>
              <a:t>’</a:t>
            </a:r>
            <a:r>
              <a:rPr lang="en-US" altLang="en-US" sz="1200" i="1" dirty="0">
                <a:solidFill>
                  <a:srgbClr val="CCFF33"/>
                </a:solidFill>
              </a:rPr>
              <a:t> </a:t>
            </a:r>
            <a:r>
              <a:rPr lang="en-US" altLang="en-US" sz="1200" dirty="0">
                <a:solidFill>
                  <a:srgbClr val="CCFF33"/>
                </a:solidFill>
              </a:rPr>
              <a:t>→ </a:t>
            </a:r>
            <a:r>
              <a:rPr lang="en-US" altLang="en-US" sz="1200" i="1" dirty="0" err="1" smtClean="0">
                <a:solidFill>
                  <a:srgbClr val="CCFF33"/>
                </a:solidFill>
                <a:latin typeface="Brush Script MT" panose="03060802040406070304" pitchFamily="66" charset="0"/>
              </a:rPr>
              <a:t>l</a:t>
            </a:r>
            <a:r>
              <a:rPr lang="en-US" altLang="en-US" sz="1200" i="1" baseline="30000" dirty="0" err="1" smtClean="0">
                <a:solidFill>
                  <a:srgbClr val="CCFF33"/>
                </a:solidFill>
              </a:rPr>
              <a:t>+</a:t>
            </a:r>
            <a:r>
              <a:rPr lang="en-US" altLang="en-US" sz="1200" i="1" dirty="0" err="1" smtClean="0">
                <a:solidFill>
                  <a:srgbClr val="CCFF33"/>
                </a:solidFill>
                <a:latin typeface="Brush Script MT" panose="03060802040406070304" pitchFamily="66" charset="0"/>
              </a:rPr>
              <a:t>l</a:t>
            </a:r>
            <a:r>
              <a:rPr lang="en-US" altLang="en-US" sz="1200" i="1" baseline="30000" dirty="0" smtClean="0">
                <a:solidFill>
                  <a:srgbClr val="CCFF33"/>
                </a:solidFill>
              </a:rPr>
              <a:t>-</a:t>
            </a:r>
          </a:p>
          <a:p>
            <a:pPr marL="233363" lvl="1" indent="-115888">
              <a:buClr>
                <a:srgbClr val="CC9900"/>
              </a:buClr>
              <a:buSzPct val="70000"/>
              <a:buFont typeface="Wingdings" pitchFamily="2" charset="2"/>
              <a:buChar char="q"/>
              <a:defRPr/>
            </a:pPr>
            <a:r>
              <a:rPr lang="en-US" sz="1200" i="1" dirty="0" err="1">
                <a:solidFill>
                  <a:srgbClr val="CCFF33"/>
                </a:solidFill>
                <a:effectLst>
                  <a:outerShdw blurRad="38100" dist="38100" dir="2700000" algn="tl">
                    <a:srgbClr val="000000">
                      <a:alpha val="43137"/>
                    </a:srgbClr>
                  </a:outerShdw>
                </a:effectLst>
              </a:rPr>
              <a:t>Protophobic</a:t>
            </a:r>
            <a:r>
              <a:rPr lang="en-US" sz="1200" i="1" dirty="0">
                <a:solidFill>
                  <a:srgbClr val="CCFF33"/>
                </a:solidFill>
                <a:effectLst>
                  <a:outerShdw blurRad="38100" dist="38100" dir="2700000" algn="tl">
                    <a:srgbClr val="000000">
                      <a:alpha val="43137"/>
                    </a:srgbClr>
                  </a:outerShdw>
                </a:effectLst>
              </a:rPr>
              <a:t> fifth force</a:t>
            </a:r>
            <a:r>
              <a:rPr lang="en-US" altLang="en-US" sz="1200" i="1" dirty="0">
                <a:solidFill>
                  <a:srgbClr val="CCFF33"/>
                </a:solidFill>
              </a:rPr>
              <a:t> searches : </a:t>
            </a:r>
            <a:r>
              <a:rPr lang="en-US" altLang="en-US" sz="1200" i="1" dirty="0">
                <a:solidFill>
                  <a:srgbClr val="CCFF33"/>
                </a:solidFill>
                <a:effectLst>
                  <a:outerShdw blurRad="38100" dist="38100" dir="2700000" algn="tl">
                    <a:srgbClr val="000000">
                      <a:alpha val="43137"/>
                    </a:srgbClr>
                  </a:outerShdw>
                </a:effectLst>
                <a:latin typeface="Symbol" pitchFamily="18" charset="2"/>
              </a:rPr>
              <a:t>h</a:t>
            </a:r>
            <a:r>
              <a:rPr lang="en-US" altLang="en-US" sz="1200" i="1" dirty="0">
                <a:solidFill>
                  <a:srgbClr val="CCFF33"/>
                </a:solidFill>
                <a:effectLst>
                  <a:outerShdw blurRad="38100" dist="38100" dir="2700000" algn="tl">
                    <a:srgbClr val="000000">
                      <a:alpha val="43137"/>
                    </a:srgbClr>
                  </a:outerShdw>
                </a:effectLst>
              </a:rPr>
              <a:t> </a:t>
            </a:r>
            <a:r>
              <a:rPr lang="en-US" altLang="en-US" sz="1200" i="1" dirty="0">
                <a:solidFill>
                  <a:srgbClr val="CCFF33"/>
                </a:solidFill>
              </a:rPr>
              <a:t>→ </a:t>
            </a:r>
            <a:r>
              <a:rPr lang="en-US" altLang="en-US" sz="1200" i="1" dirty="0">
                <a:solidFill>
                  <a:srgbClr val="CCFF33"/>
                </a:solidFill>
                <a:latin typeface="Symbol" pitchFamily="18" charset="2"/>
              </a:rPr>
              <a:t>g</a:t>
            </a:r>
            <a:r>
              <a:rPr lang="en-US" altLang="en-US" sz="1200" i="1" baseline="30000" dirty="0">
                <a:solidFill>
                  <a:srgbClr val="CCFF33"/>
                </a:solidFill>
                <a:latin typeface="Symbol" pitchFamily="18" charset="2"/>
              </a:rPr>
              <a:t> </a:t>
            </a:r>
            <a:r>
              <a:rPr lang="en-US" altLang="en-US" sz="1200" i="1" dirty="0">
                <a:solidFill>
                  <a:srgbClr val="CCFF33"/>
                </a:solidFill>
              </a:rPr>
              <a:t>X</a:t>
            </a:r>
            <a:r>
              <a:rPr lang="en-US" altLang="en-US" sz="1200" i="1" baseline="-25000" dirty="0">
                <a:solidFill>
                  <a:srgbClr val="CCFF33"/>
                </a:solidFill>
              </a:rPr>
              <a:t>17</a:t>
            </a:r>
            <a:r>
              <a:rPr lang="en-US" altLang="en-US" sz="1200" i="1" dirty="0">
                <a:solidFill>
                  <a:srgbClr val="CCFF33"/>
                </a:solidFill>
              </a:rPr>
              <a:t> with X</a:t>
            </a:r>
            <a:r>
              <a:rPr lang="en-US" altLang="en-US" sz="1200" i="1" baseline="-25000" dirty="0">
                <a:solidFill>
                  <a:srgbClr val="CCFF33"/>
                </a:solidFill>
              </a:rPr>
              <a:t>17 </a:t>
            </a:r>
            <a:r>
              <a:rPr lang="en-US" altLang="en-US" sz="1200" i="1" dirty="0">
                <a:solidFill>
                  <a:srgbClr val="CCFF33"/>
                </a:solidFill>
              </a:rPr>
              <a:t>→ </a:t>
            </a:r>
            <a:r>
              <a:rPr lang="en-US" altLang="en-US" sz="1200" i="1" dirty="0" err="1">
                <a:solidFill>
                  <a:srgbClr val="CCFF33"/>
                </a:solidFill>
                <a:effectLst>
                  <a:outerShdw blurRad="38100" dist="38100" dir="2700000" algn="tl">
                    <a:srgbClr val="000000">
                      <a:alpha val="43137"/>
                    </a:srgbClr>
                  </a:outerShdw>
                </a:effectLst>
              </a:rPr>
              <a:t>e</a:t>
            </a:r>
            <a:r>
              <a:rPr lang="en-US" altLang="en-US" sz="1200" i="1" baseline="30000" dirty="0" err="1">
                <a:solidFill>
                  <a:srgbClr val="CCFF33"/>
                </a:solidFill>
              </a:rPr>
              <a:t>+</a:t>
            </a:r>
            <a:r>
              <a:rPr lang="en-US" altLang="en-US" sz="1200" i="1" dirty="0" err="1">
                <a:solidFill>
                  <a:srgbClr val="CCFF33"/>
                </a:solidFill>
                <a:effectLst>
                  <a:outerShdw blurRad="38100" dist="38100" dir="2700000" algn="tl">
                    <a:srgbClr val="000000">
                      <a:alpha val="43137"/>
                    </a:srgbClr>
                  </a:outerShdw>
                </a:effectLst>
              </a:rPr>
              <a:t>e</a:t>
            </a:r>
            <a:r>
              <a:rPr lang="en-US" altLang="en-US" sz="1200" i="1" baseline="30000" dirty="0">
                <a:solidFill>
                  <a:srgbClr val="CCFF33"/>
                </a:solidFill>
              </a:rPr>
              <a:t>-</a:t>
            </a:r>
            <a:endParaRPr lang="en-US" sz="1200" i="1" dirty="0">
              <a:solidFill>
                <a:srgbClr val="CCFF33"/>
              </a:solidFill>
              <a:effectLst>
                <a:outerShdw blurRad="38100" dist="38100" dir="2700000" algn="tl">
                  <a:srgbClr val="000000">
                    <a:alpha val="43137"/>
                  </a:srgbClr>
                </a:outerShdw>
              </a:effectLst>
            </a:endParaRPr>
          </a:p>
          <a:p>
            <a:pPr marL="233363" lvl="1" indent="-115888">
              <a:buClr>
                <a:srgbClr val="CC9900"/>
              </a:buClr>
              <a:buSzPct val="70000"/>
              <a:buFont typeface="Wingdings" pitchFamily="2" charset="2"/>
              <a:buChar char="q"/>
              <a:defRPr/>
            </a:pPr>
            <a:r>
              <a:rPr lang="en-US" sz="1200" i="1" dirty="0" smtClean="0">
                <a:effectLst>
                  <a:outerShdw blurRad="38100" dist="38100" dir="2700000" algn="tl">
                    <a:srgbClr val="000000">
                      <a:alpha val="43137"/>
                    </a:srgbClr>
                  </a:outerShdw>
                </a:effectLst>
              </a:rPr>
              <a:t>New </a:t>
            </a:r>
            <a:r>
              <a:rPr lang="en-US" sz="1200" i="1" dirty="0" err="1">
                <a:effectLst>
                  <a:outerShdw blurRad="38100" dist="38100" dir="2700000" algn="tl">
                    <a:srgbClr val="000000">
                      <a:alpha val="43137"/>
                    </a:srgbClr>
                  </a:outerShdw>
                </a:effectLst>
              </a:rPr>
              <a:t>leptophobic</a:t>
            </a:r>
            <a:r>
              <a:rPr lang="en-US" sz="1200" i="1" dirty="0">
                <a:effectLst>
                  <a:outerShdw blurRad="38100" dist="38100" dir="2700000" algn="tl">
                    <a:srgbClr val="000000">
                      <a:alpha val="43137"/>
                    </a:srgbClr>
                  </a:outerShdw>
                </a:effectLst>
              </a:rPr>
              <a:t> baryonic force</a:t>
            </a:r>
            <a:r>
              <a:rPr lang="en-US" altLang="en-US" sz="1200" i="1" dirty="0"/>
              <a:t> searches : </a:t>
            </a:r>
            <a:r>
              <a:rPr lang="en-US" altLang="en-US" sz="1200" i="1" dirty="0">
                <a:effectLst>
                  <a:outerShdw blurRad="38100" dist="38100" dir="2700000" algn="tl">
                    <a:srgbClr val="000000">
                      <a:alpha val="43137"/>
                    </a:srgbClr>
                  </a:outerShdw>
                </a:effectLst>
                <a:latin typeface="Symbol" pitchFamily="18" charset="2"/>
              </a:rPr>
              <a:t>h</a:t>
            </a:r>
            <a:r>
              <a:rPr lang="en-US" altLang="en-US" sz="1200" i="1" dirty="0">
                <a:effectLst>
                  <a:outerShdw blurRad="38100" dist="38100" dir="2700000" algn="tl">
                    <a:srgbClr val="000000">
                      <a:alpha val="43137"/>
                    </a:srgbClr>
                  </a:outerShdw>
                </a:effectLst>
              </a:rPr>
              <a:t> </a:t>
            </a:r>
            <a:r>
              <a:rPr lang="en-US" altLang="en-US" sz="1200" i="1" dirty="0"/>
              <a:t>→ </a:t>
            </a:r>
            <a:r>
              <a:rPr lang="en-US" altLang="en-US" sz="1200" i="1" dirty="0">
                <a:latin typeface="Symbol" pitchFamily="18" charset="2"/>
              </a:rPr>
              <a:t>g</a:t>
            </a:r>
            <a:r>
              <a:rPr lang="en-US" altLang="en-US" sz="1200" i="1" baseline="30000" dirty="0">
                <a:latin typeface="Symbol" pitchFamily="18" charset="2"/>
              </a:rPr>
              <a:t> </a:t>
            </a:r>
            <a:r>
              <a:rPr lang="en-US" altLang="en-US" sz="1200" i="1" dirty="0"/>
              <a:t>B with B→ </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baseline="30000" dirty="0"/>
              <a:t>- </a:t>
            </a:r>
            <a:r>
              <a:rPr lang="en-US" altLang="en-US" sz="1200" i="1" dirty="0" smtClean="0">
                <a:effectLst>
                  <a:outerShdw blurRad="38100" dist="38100" dir="2700000" algn="tl">
                    <a:srgbClr val="000000">
                      <a:alpha val="43137"/>
                    </a:srgbClr>
                  </a:outerShdw>
                </a:effectLst>
              </a:rPr>
              <a:t> </a:t>
            </a:r>
            <a:r>
              <a:rPr lang="en-US" altLang="en-US" sz="1200" i="1" dirty="0" smtClean="0"/>
              <a:t> </a:t>
            </a:r>
            <a:r>
              <a:rPr lang="en-US" altLang="en-US" sz="1200" i="1" dirty="0"/>
              <a:t>or B→ </a:t>
            </a:r>
            <a:r>
              <a:rPr lang="en-US" altLang="en-US" sz="1200" i="1" dirty="0" smtClean="0">
                <a:latin typeface="Symbol" pitchFamily="18" charset="2"/>
              </a:rPr>
              <a:t>g</a:t>
            </a:r>
            <a:r>
              <a:rPr lang="en-US" altLang="en-US" sz="1200" i="1" baseline="30000" dirty="0" smtClean="0">
                <a:latin typeface="Symbol" pitchFamily="18" charset="2"/>
              </a:rPr>
              <a:t> </a:t>
            </a:r>
            <a:r>
              <a:rPr lang="en-US" altLang="en-US" sz="1200" i="1" dirty="0" err="1">
                <a:effectLst>
                  <a:outerShdw blurRad="38100" dist="38100" dir="2700000" algn="tl">
                    <a:srgbClr val="000000">
                      <a:alpha val="43137"/>
                    </a:srgbClr>
                  </a:outerShdw>
                </a:effectLst>
                <a:latin typeface="Symbol" pitchFamily="18" charset="2"/>
              </a:rPr>
              <a:t>p</a:t>
            </a:r>
            <a:r>
              <a:rPr lang="en-US" altLang="en-US" sz="1200" i="1" baseline="30000" dirty="0" err="1">
                <a:effectLst>
                  <a:outerShdw blurRad="38100" dist="38100" dir="2700000" algn="tl">
                    <a:srgbClr val="000000">
                      <a:alpha val="43137"/>
                    </a:srgbClr>
                  </a:outerShdw>
                </a:effectLst>
                <a:latin typeface="Symbol" pitchFamily="18" charset="2"/>
              </a:rPr>
              <a:t>o</a:t>
            </a:r>
            <a:endParaRPr lang="en-US" sz="1200" i="1" dirty="0">
              <a:effectLst>
                <a:outerShdw blurRad="38100" dist="38100" dir="2700000" algn="tl">
                  <a:srgbClr val="000000">
                    <a:alpha val="43137"/>
                  </a:srgbClr>
                </a:outerShdw>
              </a:effectLst>
            </a:endParaRPr>
          </a:p>
          <a:p>
            <a:pPr marL="233363" lvl="1" indent="-115888">
              <a:buClr>
                <a:srgbClr val="CC9900"/>
              </a:buClr>
              <a:buSzPct val="70000"/>
              <a:buFont typeface="Wingdings" pitchFamily="2" charset="2"/>
              <a:buChar char="q"/>
              <a:defRPr/>
            </a:pPr>
            <a:r>
              <a:rPr lang="en-US" altLang="en-US" sz="1200" i="1" dirty="0">
                <a:effectLst>
                  <a:outerShdw blurRad="38100" dist="38100" dir="2700000" algn="tl">
                    <a:srgbClr val="000000">
                      <a:alpha val="43137"/>
                    </a:srgbClr>
                  </a:outerShdw>
                </a:effectLst>
              </a:rPr>
              <a:t>Indirect searches for dark </a:t>
            </a:r>
            <a:r>
              <a:rPr lang="en-US" altLang="en-US" sz="1200" i="1" dirty="0" smtClean="0">
                <a:effectLst>
                  <a:outerShdw blurRad="38100" dist="38100" dir="2700000" algn="tl">
                    <a:srgbClr val="000000">
                      <a:alpha val="43137"/>
                    </a:srgbClr>
                  </a:outerShdw>
                </a:effectLst>
              </a:rPr>
              <a:t>photons </a:t>
            </a:r>
            <a:r>
              <a:rPr lang="en-US" altLang="en-US" sz="1200" i="1" dirty="0">
                <a:effectLst>
                  <a:outerShdw blurRad="38100" dist="38100" dir="2700000" algn="tl">
                    <a:srgbClr val="000000">
                      <a:alpha val="43137"/>
                    </a:srgbClr>
                  </a:outerShdw>
                </a:effectLst>
              </a:rPr>
              <a:t>new gauge </a:t>
            </a:r>
            <a:r>
              <a:rPr lang="en-US" altLang="en-US" sz="1200" i="1" dirty="0" smtClean="0">
                <a:effectLst>
                  <a:outerShdw blurRad="38100" dist="38100" dir="2700000" algn="tl">
                    <a:srgbClr val="000000">
                      <a:alpha val="43137"/>
                    </a:srgbClr>
                  </a:outerShdw>
                </a:effectLst>
              </a:rPr>
              <a:t>bosons</a:t>
            </a:r>
            <a:r>
              <a:rPr lang="en-US" altLang="en-US" sz="1200" i="1" dirty="0">
                <a:effectLst>
                  <a:outerShdw blurRad="38100" dist="38100" dir="2700000" algn="tl">
                    <a:srgbClr val="000000">
                      <a:alpha val="43137"/>
                    </a:srgbClr>
                  </a:outerShdw>
                </a:effectLst>
              </a:rPr>
              <a:t> </a:t>
            </a:r>
            <a:r>
              <a:rPr lang="en-US" altLang="en-US" sz="1200" i="1" dirty="0" smtClean="0">
                <a:effectLst>
                  <a:outerShdw blurRad="38100" dist="38100" dir="2700000" algn="tl">
                    <a:srgbClr val="000000">
                      <a:alpha val="43137"/>
                    </a:srgbClr>
                  </a:outerShdw>
                </a:effectLst>
              </a:rPr>
              <a:t>and </a:t>
            </a:r>
            <a:r>
              <a:rPr lang="en-US" altLang="en-US" sz="1200" i="1" dirty="0" err="1" smtClean="0">
                <a:effectLst>
                  <a:outerShdw blurRad="38100" dist="38100" dir="2700000" algn="tl">
                    <a:srgbClr val="000000">
                      <a:alpha val="43137"/>
                    </a:srgbClr>
                  </a:outerShdw>
                </a:effectLst>
              </a:rPr>
              <a:t>leptoquark</a:t>
            </a:r>
            <a:r>
              <a:rPr lang="en-US" altLang="en-US" sz="1200" i="1" dirty="0" smtClean="0">
                <a:effectLst>
                  <a:outerShdw blurRad="38100" dist="38100" dir="2700000" algn="tl">
                    <a:srgbClr val="000000">
                      <a:alpha val="43137"/>
                    </a:srgbClr>
                  </a:outerShdw>
                </a:effectLst>
              </a:rPr>
              <a:t>: </a:t>
            </a:r>
            <a:r>
              <a:rPr lang="en-US" altLang="en-US" sz="1200" i="1" dirty="0">
                <a:effectLst>
                  <a:outerShdw blurRad="38100" dist="38100" dir="2700000" algn="tl">
                    <a:srgbClr val="000000">
                      <a:alpha val="43137"/>
                    </a:srgbClr>
                  </a:outerShdw>
                </a:effectLst>
                <a:latin typeface="Symbol" pitchFamily="18" charset="2"/>
              </a:rPr>
              <a:t>h</a:t>
            </a:r>
            <a:r>
              <a:rPr lang="en-US" altLang="en-US" sz="1200" dirty="0"/>
              <a:t> → </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a:t>-</a:t>
            </a:r>
            <a:r>
              <a:rPr lang="en-US" altLang="en-US" sz="1200" i="1" dirty="0">
                <a:effectLst>
                  <a:outerShdw blurRad="38100" dist="38100" dir="2700000" algn="tl">
                    <a:srgbClr val="000000">
                      <a:alpha val="43137"/>
                    </a:srgbClr>
                  </a:outerShdw>
                </a:effectLst>
                <a:latin typeface="Symbol" pitchFamily="18" charset="2"/>
              </a:rPr>
              <a:t> </a:t>
            </a:r>
            <a:r>
              <a:rPr lang="en-US" altLang="en-US" sz="1200" i="1" dirty="0">
                <a:effectLst>
                  <a:outerShdw blurRad="38100" dist="38100" dir="2700000" algn="tl">
                    <a:srgbClr val="000000">
                      <a:alpha val="43137"/>
                    </a:srgbClr>
                  </a:outerShdw>
                </a:effectLst>
              </a:rPr>
              <a:t>and</a:t>
            </a:r>
            <a:r>
              <a:rPr lang="en-US" altLang="en-US" sz="1200" i="1" dirty="0">
                <a:effectLst>
                  <a:outerShdw blurRad="38100" dist="38100" dir="2700000" algn="tl">
                    <a:srgbClr val="000000">
                      <a:alpha val="43137"/>
                    </a:srgbClr>
                  </a:outerShdw>
                </a:effectLst>
                <a:latin typeface="Symbol" pitchFamily="18" charset="2"/>
              </a:rPr>
              <a:t> h</a:t>
            </a:r>
            <a:r>
              <a:rPr lang="en-US" altLang="en-US" sz="1200" dirty="0"/>
              <a:t> → </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baseline="30000" dirty="0"/>
              <a:t>-</a:t>
            </a:r>
          </a:p>
          <a:p>
            <a:pPr marL="233363" lvl="1" indent="-115888">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Search for true </a:t>
            </a:r>
            <a:r>
              <a:rPr lang="en-US" altLang="en-US" sz="1200" i="1" dirty="0" err="1" smtClean="0">
                <a:effectLst>
                  <a:outerShdw blurRad="38100" dist="38100" dir="2700000" algn="tl">
                    <a:srgbClr val="000000">
                      <a:alpha val="43137"/>
                    </a:srgbClr>
                  </a:outerShdw>
                </a:effectLst>
              </a:rPr>
              <a:t>muonium</a:t>
            </a:r>
            <a:r>
              <a:rPr lang="en-US" altLang="en-US" sz="1200" i="1" dirty="0" smtClean="0">
                <a:effectLst>
                  <a:outerShdw blurRad="38100" dist="38100" dir="2700000" algn="tl">
                    <a:srgbClr val="000000">
                      <a:alpha val="43137"/>
                    </a:srgbClr>
                  </a:outerShdw>
                </a:effectLst>
              </a:rPr>
              <a:t>: </a:t>
            </a:r>
            <a:r>
              <a:rPr lang="en-US" altLang="en-US" sz="1200" i="1" dirty="0">
                <a:effectLst>
                  <a:outerShdw blurRad="38100" dist="38100" dir="2700000" algn="tl">
                    <a:srgbClr val="000000">
                      <a:alpha val="43137"/>
                    </a:srgbClr>
                  </a:outerShdw>
                </a:effectLst>
                <a:latin typeface="Symbol" pitchFamily="18" charset="2"/>
              </a:rPr>
              <a:t>h</a:t>
            </a:r>
            <a:r>
              <a:rPr lang="en-US" altLang="en-US" sz="1200" i="1" dirty="0">
                <a:effectLst>
                  <a:outerShdw blurRad="38100" dist="38100" dir="2700000" algn="tl">
                    <a:srgbClr val="000000">
                      <a:alpha val="43137"/>
                    </a:srgbClr>
                  </a:outerShdw>
                </a:effectLst>
              </a:rPr>
              <a:t> </a:t>
            </a:r>
            <a:r>
              <a:rPr lang="en-US" altLang="en-US" sz="1200" dirty="0"/>
              <a:t>→ </a:t>
            </a:r>
            <a:r>
              <a:rPr lang="en-US" altLang="en-US" sz="1200" i="1" dirty="0">
                <a:latin typeface="Symbol" pitchFamily="18" charset="2"/>
              </a:rPr>
              <a:t>g</a:t>
            </a:r>
            <a:r>
              <a:rPr lang="en-US" altLang="en-US" sz="1200" i="1" baseline="30000" dirty="0">
                <a:latin typeface="Symbol" pitchFamily="18" charset="2"/>
              </a:rPr>
              <a:t> </a:t>
            </a:r>
            <a:r>
              <a:rPr lang="en-US" altLang="en-US" sz="1200" i="1" dirty="0">
                <a:latin typeface="Symbol" pitchFamily="18" charset="2"/>
              </a:rPr>
              <a:t>(</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dirty="0">
                <a:effectLst>
                  <a:outerShdw blurRad="38100" dist="38100" dir="2700000" algn="tl">
                    <a:srgbClr val="000000">
                      <a:alpha val="43137"/>
                    </a:srgbClr>
                  </a:outerShdw>
                </a:effectLst>
                <a:latin typeface="Symbol" pitchFamily="18" charset="2"/>
              </a:rPr>
              <a:t> </a:t>
            </a:r>
            <a:r>
              <a:rPr lang="en-US" altLang="en-US" sz="1200" i="1" baseline="30000" dirty="0"/>
              <a:t>–</a:t>
            </a:r>
            <a:r>
              <a:rPr lang="en-US" altLang="en-US" sz="1200" i="1" dirty="0">
                <a:effectLst>
                  <a:outerShdw blurRad="38100" dist="38100" dir="2700000" algn="tl">
                    <a:srgbClr val="000000">
                      <a:alpha val="43137"/>
                    </a:srgbClr>
                  </a:outerShdw>
                </a:effectLst>
              </a:rPr>
              <a:t> )|</a:t>
            </a:r>
            <a:r>
              <a:rPr lang="en-US" altLang="en-US" sz="1200" i="1" baseline="-25000" dirty="0">
                <a:effectLst>
                  <a:outerShdw blurRad="38100" dist="38100" dir="2700000" algn="tl">
                    <a:srgbClr val="000000">
                      <a:alpha val="43137"/>
                    </a:srgbClr>
                  </a:outerShdw>
                </a:effectLst>
              </a:rPr>
              <a:t>2M</a:t>
            </a:r>
            <a:r>
              <a:rPr lang="en-US" altLang="en-US" sz="1200" i="1" baseline="-44000" dirty="0">
                <a:effectLst>
                  <a:outerShdw blurRad="38100" dist="38100" dir="2700000" algn="tl">
                    <a:srgbClr val="000000">
                      <a:alpha val="43137"/>
                    </a:srgbClr>
                  </a:outerShdw>
                </a:effectLst>
                <a:latin typeface="Symbol" panose="05050102010706020507" pitchFamily="18" charset="2"/>
              </a:rPr>
              <a:t>m</a:t>
            </a:r>
            <a:r>
              <a:rPr lang="en-US" altLang="en-US" sz="1200" i="1" dirty="0">
                <a:effectLst>
                  <a:outerShdw blurRad="38100" dist="38100" dir="2700000" algn="tl">
                    <a:srgbClr val="000000">
                      <a:alpha val="43137"/>
                    </a:srgbClr>
                  </a:outerShdw>
                </a:effectLst>
              </a:rPr>
              <a:t> </a:t>
            </a:r>
            <a:r>
              <a:rPr lang="en-US" altLang="en-US" sz="1200" dirty="0"/>
              <a:t>→ </a:t>
            </a:r>
            <a:r>
              <a:rPr lang="en-US" altLang="en-US" sz="1200" i="1" dirty="0">
                <a:latin typeface="Symbol" pitchFamily="18" charset="2"/>
              </a:rPr>
              <a:t>g</a:t>
            </a:r>
            <a:r>
              <a:rPr lang="en-US" altLang="en-US" sz="1200" i="1" baseline="30000" dirty="0">
                <a:latin typeface="Symbol" pitchFamily="18" charset="2"/>
              </a:rPr>
              <a:t> </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dirty="0">
                <a:effectLst>
                  <a:outerShdw blurRad="38100" dist="38100" dir="2700000" algn="tl">
                    <a:srgbClr val="000000">
                      <a:alpha val="43137"/>
                    </a:srgbClr>
                  </a:outerShdw>
                </a:effectLst>
              </a:rPr>
              <a:t> </a:t>
            </a:r>
            <a:r>
              <a:rPr lang="en-US" altLang="en-US" sz="1200" i="1" baseline="30000" dirty="0" smtClean="0"/>
              <a:t>–</a:t>
            </a:r>
            <a:endParaRPr lang="en-US" altLang="en-US" sz="1200" i="1" baseline="30000" dirty="0"/>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latin typeface="Brush Script MT" panose="03060802040406070304" pitchFamily="66" charset="0"/>
            </a:endParaRPr>
          </a:p>
          <a:p>
            <a:endParaRPr lang="en-US" sz="2000" dirty="0"/>
          </a:p>
        </p:txBody>
      </p:sp>
      <p:sp>
        <p:nvSpPr>
          <p:cNvPr id="12" name="Content Placeholder 2"/>
          <p:cNvSpPr txBox="1">
            <a:spLocks/>
          </p:cNvSpPr>
          <p:nvPr/>
        </p:nvSpPr>
        <p:spPr bwMode="auto">
          <a:xfrm>
            <a:off x="4644008" y="3816424"/>
            <a:ext cx="4356484" cy="864096"/>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spcBef>
                <a:spcPts val="0"/>
              </a:spcBef>
              <a:buClr>
                <a:srgbClr val="CC9900"/>
              </a:buClr>
              <a:buSzPct val="70000"/>
              <a:buFont typeface="Wingdings 2" pitchFamily="18" charset="2"/>
              <a:buNone/>
              <a:defRPr/>
            </a:pP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rPr>
              <a:t>Other Precision Physics measurements</a:t>
            </a:r>
          </a:p>
          <a:p>
            <a:pPr marL="117475" lvl="1" indent="-117475">
              <a:spcBef>
                <a:spcPts val="0"/>
              </a:spcBef>
              <a:buClr>
                <a:srgbClr val="CC9900"/>
              </a:buClr>
              <a:buSzPct val="70000"/>
              <a:buFont typeface="Wingdings" pitchFamily="2" charset="2"/>
              <a:buChar char="q"/>
              <a:defRPr/>
            </a:pPr>
            <a:r>
              <a:rPr lang="en-US" altLang="en-US" sz="1200" i="1" dirty="0" smtClean="0">
                <a:solidFill>
                  <a:srgbClr val="CCFF33"/>
                </a:solidFill>
                <a:effectLst>
                  <a:outerShdw blurRad="38100" dist="38100" dir="2700000" algn="tl">
                    <a:srgbClr val="000000">
                      <a:alpha val="43137"/>
                    </a:srgbClr>
                  </a:outerShdw>
                </a:effectLst>
              </a:rPr>
              <a:t>Proton radius anomaly:</a:t>
            </a:r>
            <a:r>
              <a:rPr lang="en-US" altLang="en-US" sz="1200" b="1" i="1" dirty="0" smtClean="0">
                <a:solidFill>
                  <a:srgbClr val="CCFF33"/>
                </a:solidFill>
                <a:effectLst>
                  <a:outerShdw blurRad="38100" dist="38100" dir="2700000" algn="tl">
                    <a:srgbClr val="000000">
                      <a:alpha val="43137"/>
                    </a:srgbClr>
                  </a:outerShdw>
                </a:effectLst>
              </a:rPr>
              <a:t> </a:t>
            </a:r>
            <a:r>
              <a:rPr lang="en-US" altLang="en-US" sz="1200" i="1" dirty="0" smtClean="0">
                <a:solidFill>
                  <a:srgbClr val="CCFF33"/>
                </a:solidFill>
                <a:effectLst>
                  <a:outerShdw blurRad="38100" dist="38100" dir="2700000" algn="tl">
                    <a:srgbClr val="000000">
                      <a:alpha val="43137"/>
                    </a:srgbClr>
                  </a:outerShdw>
                </a:effectLst>
                <a:latin typeface="Symbol" pitchFamily="18" charset="2"/>
              </a:rPr>
              <a:t>h</a:t>
            </a:r>
            <a:r>
              <a:rPr lang="en-US" altLang="en-US" sz="1200" dirty="0" smtClean="0">
                <a:solidFill>
                  <a:srgbClr val="CCFF33"/>
                </a:solidFill>
              </a:rPr>
              <a:t> → </a:t>
            </a:r>
            <a:r>
              <a:rPr lang="en-US" altLang="en-US" sz="1200" i="1" dirty="0" smtClean="0">
                <a:solidFill>
                  <a:srgbClr val="CCFF33"/>
                </a:solidFill>
                <a:effectLst>
                  <a:outerShdw blurRad="38100" dist="38100" dir="2700000" algn="tl">
                    <a:srgbClr val="000000">
                      <a:alpha val="43137"/>
                    </a:srgbClr>
                  </a:outerShdw>
                </a:effectLst>
                <a:latin typeface="Symbol" pitchFamily="18" charset="2"/>
              </a:rPr>
              <a:t>g </a:t>
            </a:r>
            <a:r>
              <a:rPr lang="en-US" altLang="en-US" sz="1200" i="1" dirty="0" err="1" smtClean="0">
                <a:solidFill>
                  <a:srgbClr val="CCFF33"/>
                </a:solidFill>
                <a:effectLst>
                  <a:outerShdw blurRad="38100" dist="38100" dir="2700000" algn="tl">
                    <a:srgbClr val="000000">
                      <a:alpha val="43137"/>
                    </a:srgbClr>
                  </a:outerShdw>
                </a:effectLst>
                <a:latin typeface="Symbol" pitchFamily="18" charset="2"/>
              </a:rPr>
              <a:t>m</a:t>
            </a:r>
            <a:r>
              <a:rPr lang="en-US" altLang="en-US" sz="1200" i="1" baseline="30000" dirty="0" err="1" smtClean="0">
                <a:solidFill>
                  <a:srgbClr val="CCFF33"/>
                </a:solidFill>
              </a:rPr>
              <a:t>+</a:t>
            </a:r>
            <a:r>
              <a:rPr lang="en-US" altLang="en-US" sz="1200" i="1" dirty="0" err="1" smtClean="0">
                <a:solidFill>
                  <a:srgbClr val="CCFF33"/>
                </a:solidFill>
                <a:effectLst>
                  <a:outerShdw blurRad="38100" dist="38100" dir="2700000" algn="tl">
                    <a:srgbClr val="000000">
                      <a:alpha val="43137"/>
                    </a:srgbClr>
                  </a:outerShdw>
                </a:effectLst>
                <a:latin typeface="Symbol" pitchFamily="18" charset="2"/>
              </a:rPr>
              <a:t>m</a:t>
            </a:r>
            <a:r>
              <a:rPr lang="en-US" altLang="en-US" sz="1200" i="1" dirty="0" smtClean="0">
                <a:solidFill>
                  <a:srgbClr val="CCFF33"/>
                </a:solidFill>
                <a:effectLst>
                  <a:outerShdw blurRad="38100" dist="38100" dir="2700000" algn="tl">
                    <a:srgbClr val="000000">
                      <a:alpha val="43137"/>
                    </a:srgbClr>
                  </a:outerShdw>
                </a:effectLst>
                <a:latin typeface="Symbol" pitchFamily="18" charset="2"/>
              </a:rPr>
              <a:t> </a:t>
            </a:r>
            <a:r>
              <a:rPr lang="en-US" altLang="en-US" sz="1200" i="1" baseline="30000" dirty="0" smtClean="0">
                <a:solidFill>
                  <a:srgbClr val="CCFF33"/>
                </a:solidFill>
              </a:rPr>
              <a:t>–</a:t>
            </a:r>
            <a:r>
              <a:rPr lang="en-US" altLang="en-US" sz="2000" i="1" dirty="0" smtClean="0">
                <a:solidFill>
                  <a:srgbClr val="CCFF33"/>
                </a:solidFill>
                <a:effectLst>
                  <a:outerShdw blurRad="38100" dist="38100" dir="2700000" algn="tl">
                    <a:srgbClr val="000000">
                      <a:alpha val="43137"/>
                    </a:srgbClr>
                  </a:outerShdw>
                </a:effectLst>
                <a:latin typeface="Symbol" pitchFamily="18" charset="2"/>
              </a:rPr>
              <a:t> </a:t>
            </a:r>
            <a:r>
              <a:rPr lang="en-US" altLang="en-US" sz="1200" i="1" dirty="0" smtClean="0">
                <a:solidFill>
                  <a:srgbClr val="CCFF33"/>
                </a:solidFill>
                <a:effectLst>
                  <a:outerShdw blurRad="38100" dist="38100" dir="2700000" algn="tl">
                    <a:srgbClr val="000000">
                      <a:alpha val="43137"/>
                    </a:srgbClr>
                  </a:outerShdw>
                </a:effectLst>
              </a:rPr>
              <a:t>vs   </a:t>
            </a:r>
            <a:r>
              <a:rPr lang="en-US" altLang="en-US" sz="1200" i="1" dirty="0" smtClean="0">
                <a:solidFill>
                  <a:srgbClr val="CCFF33"/>
                </a:solidFill>
                <a:effectLst>
                  <a:outerShdw blurRad="38100" dist="38100" dir="2700000" algn="tl">
                    <a:srgbClr val="000000">
                      <a:alpha val="43137"/>
                    </a:srgbClr>
                  </a:outerShdw>
                </a:effectLst>
                <a:latin typeface="Symbol" pitchFamily="18" charset="2"/>
              </a:rPr>
              <a:t>h</a:t>
            </a:r>
            <a:r>
              <a:rPr lang="en-US" altLang="en-US" sz="1200" dirty="0" smtClean="0">
                <a:solidFill>
                  <a:srgbClr val="CCFF33"/>
                </a:solidFill>
              </a:rPr>
              <a:t> → </a:t>
            </a:r>
            <a:r>
              <a:rPr lang="en-US" altLang="en-US" sz="1200" i="1" dirty="0" smtClean="0">
                <a:solidFill>
                  <a:srgbClr val="CCFF33"/>
                </a:solidFill>
                <a:effectLst>
                  <a:outerShdw blurRad="38100" dist="38100" dir="2700000" algn="tl">
                    <a:srgbClr val="000000">
                      <a:alpha val="43137"/>
                    </a:srgbClr>
                  </a:outerShdw>
                </a:effectLst>
                <a:latin typeface="Symbol" pitchFamily="18" charset="2"/>
              </a:rPr>
              <a:t>g </a:t>
            </a:r>
            <a:r>
              <a:rPr lang="en-US" altLang="en-US" sz="1200" i="1" dirty="0" err="1" smtClean="0">
                <a:solidFill>
                  <a:srgbClr val="CCFF33"/>
                </a:solidFill>
                <a:effectLst>
                  <a:outerShdw blurRad="38100" dist="38100" dir="2700000" algn="tl">
                    <a:srgbClr val="000000">
                      <a:alpha val="43137"/>
                    </a:srgbClr>
                  </a:outerShdw>
                </a:effectLst>
              </a:rPr>
              <a:t>e</a:t>
            </a:r>
            <a:r>
              <a:rPr lang="en-US" altLang="en-US" sz="1200" i="1" baseline="30000" dirty="0" err="1" smtClean="0">
                <a:solidFill>
                  <a:srgbClr val="CCFF33"/>
                </a:solidFill>
              </a:rPr>
              <a:t>+</a:t>
            </a:r>
            <a:r>
              <a:rPr lang="en-US" altLang="en-US" sz="1200" i="1" dirty="0" err="1" smtClean="0">
                <a:solidFill>
                  <a:srgbClr val="CCFF33"/>
                </a:solidFill>
                <a:effectLst>
                  <a:outerShdw blurRad="38100" dist="38100" dir="2700000" algn="tl">
                    <a:srgbClr val="000000">
                      <a:alpha val="43137"/>
                    </a:srgbClr>
                  </a:outerShdw>
                </a:effectLst>
              </a:rPr>
              <a:t>e</a:t>
            </a:r>
            <a:r>
              <a:rPr lang="en-US" altLang="en-US" sz="1200" i="1" baseline="30000" dirty="0" smtClean="0">
                <a:solidFill>
                  <a:srgbClr val="CCFF33"/>
                </a:solidFill>
              </a:rPr>
              <a:t>-</a:t>
            </a:r>
          </a:p>
          <a:p>
            <a:pPr marL="117475" lvl="1" indent="-117475">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All unseen </a:t>
            </a:r>
            <a:r>
              <a:rPr lang="en-US" altLang="en-US" sz="1200" i="1" dirty="0" err="1" smtClean="0">
                <a:effectLst>
                  <a:outerShdw blurRad="38100" dist="38100" dir="2700000" algn="tl">
                    <a:srgbClr val="000000">
                      <a:alpha val="43137"/>
                    </a:srgbClr>
                  </a:outerShdw>
                </a:effectLst>
              </a:rPr>
              <a:t>leptonic</a:t>
            </a:r>
            <a:r>
              <a:rPr lang="en-US" altLang="en-US" sz="1200" i="1" dirty="0" smtClean="0">
                <a:effectLst>
                  <a:outerShdw blurRad="38100" dist="38100" dir="2700000" algn="tl">
                    <a:srgbClr val="000000">
                      <a:alpha val="43137"/>
                    </a:srgbClr>
                  </a:outerShdw>
                </a:effectLst>
              </a:rPr>
              <a:t> decay mode of </a:t>
            </a:r>
            <a:r>
              <a:rPr lang="en-US" altLang="en-US" sz="1200" i="1" dirty="0">
                <a:effectLst>
                  <a:outerShdw blurRad="38100" dist="38100" dir="2700000" algn="tl">
                    <a:srgbClr val="000000">
                      <a:alpha val="43137"/>
                    </a:srgbClr>
                  </a:outerShdw>
                </a:effectLst>
                <a:latin typeface="Symbol" pitchFamily="18" charset="2"/>
              </a:rPr>
              <a:t>h</a:t>
            </a:r>
            <a:r>
              <a:rPr lang="en-US" altLang="en-US" sz="1200" dirty="0"/>
              <a:t> </a:t>
            </a:r>
            <a:r>
              <a:rPr lang="en-US" altLang="en-US" sz="1200" dirty="0" smtClean="0"/>
              <a:t>/</a:t>
            </a:r>
            <a:r>
              <a:rPr lang="en-US" altLang="en-US" sz="1200" i="1" dirty="0">
                <a:effectLst>
                  <a:outerShdw blurRad="38100" dist="38100" dir="2700000" algn="tl">
                    <a:srgbClr val="000000">
                      <a:alpha val="43137"/>
                    </a:srgbClr>
                  </a:outerShdw>
                </a:effectLst>
                <a:latin typeface="Symbol" pitchFamily="18" charset="2"/>
              </a:rPr>
              <a:t> h</a:t>
            </a:r>
            <a:r>
              <a:rPr lang="en-US" altLang="en-US" sz="1200" dirty="0"/>
              <a:t> </a:t>
            </a:r>
            <a:r>
              <a:rPr lang="en-US" altLang="en-US" sz="1200" i="1" dirty="0" smtClean="0">
                <a:effectLst>
                  <a:outerShdw blurRad="38100" dist="38100" dir="2700000" algn="tl">
                    <a:srgbClr val="000000">
                      <a:alpha val="43137"/>
                    </a:srgbClr>
                  </a:outerShdw>
                </a:effectLst>
              </a:rPr>
              <a:t>‘ (SM predicts 10</a:t>
            </a:r>
            <a:r>
              <a:rPr lang="en-US" altLang="en-US" sz="1200" i="1" baseline="30000" dirty="0" smtClean="0">
                <a:effectLst>
                  <a:outerShdw blurRad="38100" dist="38100" dir="2700000" algn="tl">
                    <a:srgbClr val="000000">
                      <a:alpha val="43137"/>
                    </a:srgbClr>
                  </a:outerShdw>
                </a:effectLst>
              </a:rPr>
              <a:t>-6</a:t>
            </a:r>
            <a:r>
              <a:rPr lang="en-US" altLang="en-US" sz="1200" i="1" dirty="0" smtClean="0">
                <a:effectLst>
                  <a:outerShdw blurRad="38100" dist="38100" dir="2700000" algn="tl">
                    <a:srgbClr val="000000">
                      <a:alpha val="43137"/>
                    </a:srgbClr>
                  </a:outerShdw>
                </a:effectLst>
              </a:rPr>
              <a:t> -10</a:t>
            </a:r>
            <a:r>
              <a:rPr lang="en-US" altLang="en-US" sz="1200" i="1" baseline="30000" dirty="0" smtClean="0">
                <a:effectLst>
                  <a:outerShdw blurRad="38100" dist="38100" dir="2700000" algn="tl">
                    <a:srgbClr val="000000">
                      <a:alpha val="43137"/>
                    </a:srgbClr>
                  </a:outerShdw>
                </a:effectLst>
              </a:rPr>
              <a:t>-9</a:t>
            </a:r>
            <a:r>
              <a:rPr lang="en-US" altLang="en-US" sz="1200" i="1" dirty="0" smtClean="0">
                <a:effectLst>
                  <a:outerShdw blurRad="38100" dist="38100" dir="2700000" algn="tl">
                    <a:srgbClr val="000000">
                      <a:alpha val="43137"/>
                    </a:srgbClr>
                  </a:outerShdw>
                </a:effectLst>
              </a:rPr>
              <a:t>)</a:t>
            </a:r>
          </a:p>
          <a:p>
            <a:pPr lvl="1">
              <a:buClr>
                <a:srgbClr val="CC9900"/>
              </a:buClr>
              <a:buSzPct val="70000"/>
              <a:buFont typeface="Wingdings" pitchFamily="2" charset="2"/>
              <a:buChar char="q"/>
              <a:defRPr/>
            </a:pPr>
            <a:endParaRPr lang="en-US" altLang="en-US" sz="1200" i="1" dirty="0" smtClean="0">
              <a:solidFill>
                <a:srgbClr val="F5CD2D">
                  <a:lumMod val="40000"/>
                  <a:lumOff val="60000"/>
                </a:srgbClr>
              </a:solidFill>
              <a:latin typeface="Brush Script MT" panose="03060802040406070304" pitchFamily="66" charset="0"/>
            </a:endParaRPr>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latin typeface="Brush Script MT" panose="03060802040406070304" pitchFamily="66" charset="0"/>
            </a:endParaRPr>
          </a:p>
          <a:p>
            <a:endParaRPr lang="en-US" sz="2000" dirty="0"/>
          </a:p>
        </p:txBody>
      </p:sp>
      <p:sp>
        <p:nvSpPr>
          <p:cNvPr id="13" name="Content Placeholder 2"/>
          <p:cNvSpPr txBox="1">
            <a:spLocks/>
          </p:cNvSpPr>
          <p:nvPr/>
        </p:nvSpPr>
        <p:spPr bwMode="auto">
          <a:xfrm>
            <a:off x="222448" y="4752528"/>
            <a:ext cx="4313548" cy="1728192"/>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lvl="1" algn="ctr">
              <a:buClr>
                <a:srgbClr val="CC9900"/>
              </a:buClr>
              <a:buSzPct val="70000"/>
              <a:buFont typeface="Wingdings 2" pitchFamily="18" charset="2"/>
              <a:buNone/>
              <a:defRPr/>
            </a:pP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rPr>
              <a:t>Non-</a:t>
            </a: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latin typeface="Symbol" panose="05050102010706020507" pitchFamily="18" charset="2"/>
              </a:rPr>
              <a:t>h/h</a:t>
            </a:r>
            <a:r>
              <a:rPr lang="en-US" altLang="en-US" sz="1600" b="1" i="1" dirty="0" smtClean="0">
                <a:solidFill>
                  <a:schemeClr val="accent4">
                    <a:lumMod val="40000"/>
                    <a:lumOff val="60000"/>
                  </a:schemeClr>
                </a:solidFill>
                <a:effectLst>
                  <a:outerShdw blurRad="38100" dist="38100" dir="2700000" algn="tl">
                    <a:srgbClr val="000000">
                      <a:alpha val="43137"/>
                    </a:srgbClr>
                  </a:outerShdw>
                </a:effectLst>
              </a:rPr>
              <a:t>’ based BSM Physics</a:t>
            </a:r>
          </a:p>
          <a:p>
            <a:pPr marL="339725" lvl="1" indent="-169863">
              <a:buClr>
                <a:srgbClr val="CC9900"/>
              </a:buClr>
              <a:buSzPct val="70000"/>
              <a:buFont typeface="Wingdings" pitchFamily="2" charset="2"/>
              <a:buChar char="q"/>
              <a:defRPr/>
            </a:pPr>
            <a:r>
              <a:rPr lang="en-US" altLang="en-US" sz="1200" i="1" dirty="0"/>
              <a:t>Dark </a:t>
            </a:r>
            <a:r>
              <a:rPr lang="en-US" altLang="en-US" sz="1200" i="1" dirty="0" smtClean="0"/>
              <a:t>photon </a:t>
            </a:r>
            <a:r>
              <a:rPr lang="en-US" altLang="en-US" sz="1200" i="1" dirty="0"/>
              <a:t>and </a:t>
            </a:r>
            <a:r>
              <a:rPr lang="en-US" altLang="en-US" sz="1200" i="1" dirty="0" smtClean="0"/>
              <a:t>ALP </a:t>
            </a:r>
            <a:r>
              <a:rPr lang="en-US" altLang="en-US" sz="1200" i="1" dirty="0"/>
              <a:t>searches in </a:t>
            </a:r>
            <a:r>
              <a:rPr lang="en-US" altLang="en-US" sz="1200" i="1" dirty="0" err="1"/>
              <a:t>Drell</a:t>
            </a:r>
            <a:r>
              <a:rPr lang="en-US" altLang="en-US" sz="1200" i="1" dirty="0"/>
              <a:t>-Yan processes: 	</a:t>
            </a:r>
            <a:r>
              <a:rPr lang="en-US" altLang="en-US" sz="1200" i="1" dirty="0" err="1"/>
              <a:t>qqbar</a:t>
            </a:r>
            <a:r>
              <a:rPr lang="en-US" altLang="en-US" sz="1200" b="1" i="1" dirty="0">
                <a:effectLst>
                  <a:outerShdw blurRad="38100" dist="38100" dir="2700000" algn="tl">
                    <a:srgbClr val="000000">
                      <a:alpha val="43137"/>
                    </a:srgbClr>
                  </a:outerShdw>
                </a:effectLst>
              </a:rPr>
              <a:t> </a:t>
            </a:r>
            <a:r>
              <a:rPr lang="en-US" altLang="en-US" sz="1200" dirty="0"/>
              <a:t>→ </a:t>
            </a:r>
            <a:r>
              <a:rPr lang="en-US" altLang="en-US" sz="1200" i="1" dirty="0"/>
              <a:t>A</a:t>
            </a:r>
            <a:r>
              <a:rPr lang="en-US" altLang="en-US" sz="1200" dirty="0"/>
              <a:t>’/a</a:t>
            </a:r>
            <a:r>
              <a:rPr lang="en-US" altLang="en-US" sz="1200" b="1" i="1" dirty="0">
                <a:effectLst>
                  <a:outerShdw blurRad="38100" dist="38100" dir="2700000" algn="tl">
                    <a:srgbClr val="000000">
                      <a:alpha val="43137"/>
                    </a:srgbClr>
                  </a:outerShdw>
                </a:effectLst>
              </a:rPr>
              <a:t> </a:t>
            </a:r>
            <a:r>
              <a:rPr lang="en-US" altLang="en-US" sz="1200" dirty="0"/>
              <a:t>→ </a:t>
            </a:r>
            <a:r>
              <a:rPr lang="en-US" altLang="en-US" sz="1200" b="1" i="1" dirty="0" err="1">
                <a:effectLst>
                  <a:outerShdw blurRad="38100" dist="38100" dir="2700000" algn="tl">
                    <a:srgbClr val="000000">
                      <a:alpha val="43137"/>
                    </a:srgbClr>
                  </a:outerShdw>
                </a:effectLst>
              </a:rPr>
              <a:t>l</a:t>
            </a:r>
            <a:r>
              <a:rPr lang="en-US" altLang="en-US" sz="1200" i="1" baseline="30000" dirty="0" err="1"/>
              <a:t>+</a:t>
            </a:r>
            <a:r>
              <a:rPr lang="en-US" altLang="en-US" sz="1200" b="1" i="1" dirty="0" err="1">
                <a:effectLst>
                  <a:outerShdw blurRad="38100" dist="38100" dir="2700000" algn="tl">
                    <a:srgbClr val="000000">
                      <a:alpha val="43137"/>
                    </a:srgbClr>
                  </a:outerShdw>
                </a:effectLst>
              </a:rPr>
              <a:t>l</a:t>
            </a:r>
            <a:r>
              <a:rPr lang="en-US" altLang="en-US" sz="1200" i="1" baseline="30000" dirty="0"/>
              <a:t>–</a:t>
            </a:r>
          </a:p>
          <a:p>
            <a:pPr marL="339725" lvl="1" indent="-169863">
              <a:buClr>
                <a:srgbClr val="CC9900"/>
              </a:buClr>
              <a:buSzPct val="70000"/>
              <a:buFont typeface="Wingdings" pitchFamily="2" charset="2"/>
              <a:buChar char="q"/>
              <a:defRPr/>
            </a:pPr>
            <a:r>
              <a:rPr lang="en-US" altLang="en-US" sz="1200" i="1" dirty="0" smtClean="0"/>
              <a:t>ALP’s </a:t>
            </a:r>
            <a:r>
              <a:rPr lang="en-US" altLang="en-US" sz="1200" i="1" dirty="0"/>
              <a:t>searches in </a:t>
            </a:r>
            <a:r>
              <a:rPr lang="en-US" altLang="en-US" sz="1200" i="1" dirty="0" err="1" smtClean="0"/>
              <a:t>Primakoff</a:t>
            </a:r>
            <a:r>
              <a:rPr lang="en-US" altLang="en-US" sz="1200" i="1" dirty="0" smtClean="0"/>
              <a:t> </a:t>
            </a:r>
            <a:r>
              <a:rPr lang="en-US" altLang="en-US" sz="1200" i="1" dirty="0"/>
              <a:t>processes: </a:t>
            </a:r>
            <a:r>
              <a:rPr lang="en-US" altLang="en-US" sz="1200" i="1" dirty="0" smtClean="0"/>
              <a:t>p Z</a:t>
            </a:r>
            <a:r>
              <a:rPr lang="en-US" altLang="en-US" sz="1200" b="1" i="1" dirty="0" smtClean="0">
                <a:effectLst>
                  <a:outerShdw blurRad="38100" dist="38100" dir="2700000" algn="tl">
                    <a:srgbClr val="000000">
                      <a:alpha val="43137"/>
                    </a:srgbClr>
                  </a:outerShdw>
                </a:effectLst>
              </a:rPr>
              <a:t> </a:t>
            </a:r>
            <a:r>
              <a:rPr lang="en-US" altLang="en-US" sz="1200" dirty="0"/>
              <a:t>→ </a:t>
            </a:r>
            <a:r>
              <a:rPr lang="en-US" altLang="en-US" sz="1200" dirty="0" smtClean="0"/>
              <a:t>p Z a</a:t>
            </a:r>
            <a:r>
              <a:rPr lang="en-US" altLang="en-US" sz="1200" b="1" i="1" dirty="0" smtClean="0">
                <a:effectLst>
                  <a:outerShdw blurRad="38100" dist="38100" dir="2700000" algn="tl">
                    <a:srgbClr val="000000">
                      <a:alpha val="43137"/>
                    </a:srgbClr>
                  </a:outerShdw>
                </a:effectLst>
              </a:rPr>
              <a:t> </a:t>
            </a:r>
            <a:r>
              <a:rPr lang="en-US" altLang="en-US" sz="1200" dirty="0"/>
              <a:t>→ </a:t>
            </a:r>
            <a:r>
              <a:rPr lang="en-US" altLang="en-US" sz="1200" b="1" i="1" dirty="0" err="1">
                <a:effectLst>
                  <a:outerShdw blurRad="38100" dist="38100" dir="2700000" algn="tl">
                    <a:srgbClr val="000000">
                      <a:alpha val="43137"/>
                    </a:srgbClr>
                  </a:outerShdw>
                </a:effectLst>
              </a:rPr>
              <a:t>l</a:t>
            </a:r>
            <a:r>
              <a:rPr lang="en-US" altLang="en-US" sz="1200" i="1" baseline="30000" dirty="0" err="1"/>
              <a:t>+</a:t>
            </a:r>
            <a:r>
              <a:rPr lang="en-US" altLang="en-US" sz="1200" b="1" i="1" dirty="0" err="1">
                <a:effectLst>
                  <a:outerShdw blurRad="38100" dist="38100" dir="2700000" algn="tl">
                    <a:srgbClr val="000000">
                      <a:alpha val="43137"/>
                    </a:srgbClr>
                  </a:outerShdw>
                </a:effectLst>
              </a:rPr>
              <a:t>l</a:t>
            </a:r>
            <a:r>
              <a:rPr lang="en-US" altLang="en-US" sz="1200" i="1" baseline="30000" dirty="0"/>
              <a:t>–  </a:t>
            </a:r>
            <a:r>
              <a:rPr lang="en-US" altLang="en-US" sz="1200" i="1" baseline="30000" dirty="0" smtClean="0"/>
              <a:t>             </a:t>
            </a:r>
            <a:r>
              <a:rPr lang="en-US" altLang="en-US" sz="1200" i="1" dirty="0" smtClean="0"/>
              <a:t>(F. </a:t>
            </a:r>
            <a:r>
              <a:rPr lang="en-US" altLang="en-US" sz="1200" i="1" dirty="0" err="1" smtClean="0"/>
              <a:t>Kahlhoefer</a:t>
            </a:r>
            <a:r>
              <a:rPr lang="en-US" altLang="en-US" sz="1200" i="1" dirty="0" smtClean="0"/>
              <a:t>)</a:t>
            </a:r>
            <a:endParaRPr lang="en-US" altLang="en-US" sz="1200" i="1" dirty="0"/>
          </a:p>
          <a:p>
            <a:pPr marL="339725" lvl="1" indent="-169863">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Charged pion and kaon decays: </a:t>
            </a:r>
            <a:r>
              <a:rPr lang="en-US" altLang="en-US" sz="1200" i="1" dirty="0" smtClean="0">
                <a:effectLst>
                  <a:outerShdw blurRad="38100" dist="38100" dir="2700000" algn="tl">
                    <a:srgbClr val="000000">
                      <a:alpha val="43137"/>
                    </a:srgbClr>
                  </a:outerShdw>
                </a:effectLst>
                <a:latin typeface="Symbol" pitchFamily="18" charset="2"/>
              </a:rPr>
              <a:t>p</a:t>
            </a:r>
            <a:r>
              <a:rPr lang="en-US" altLang="en-US" sz="1200" i="1" dirty="0"/>
              <a:t>+</a:t>
            </a:r>
            <a:r>
              <a:rPr lang="en-US" altLang="en-US" sz="1200" i="1" dirty="0">
                <a:effectLst>
                  <a:outerShdw blurRad="38100" dist="38100" dir="2700000" algn="tl">
                    <a:srgbClr val="000000">
                      <a:alpha val="43137"/>
                    </a:srgbClr>
                  </a:outerShdw>
                </a:effectLst>
              </a:rPr>
              <a:t> </a:t>
            </a:r>
            <a:r>
              <a:rPr lang="en-US" altLang="en-US" sz="1200" dirty="0"/>
              <a:t>→ </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n</a:t>
            </a:r>
            <a:r>
              <a:rPr lang="en-US" altLang="en-US" sz="1200" i="1" dirty="0">
                <a:effectLst>
                  <a:outerShdw blurRad="38100" dist="38100" dir="2700000" algn="tl">
                    <a:srgbClr val="000000">
                      <a:alpha val="43137"/>
                    </a:srgbClr>
                  </a:outerShdw>
                </a:effectLst>
                <a:latin typeface="Symbol" pitchFamily="18" charset="2"/>
              </a:rPr>
              <a:t> A</a:t>
            </a:r>
            <a:r>
              <a:rPr lang="en-US" altLang="en-US" sz="1200" dirty="0"/>
              <a:t>’ →</a:t>
            </a:r>
            <a:r>
              <a:rPr lang="en-US" altLang="en-US" sz="1200" i="1" dirty="0">
                <a:effectLst>
                  <a:outerShdw blurRad="38100" dist="38100" dir="2700000" algn="tl">
                    <a:srgbClr val="000000">
                      <a:alpha val="43137"/>
                    </a:srgbClr>
                  </a:outerShdw>
                </a:effectLst>
                <a:latin typeface="Symbol" pitchFamily="18" charset="2"/>
              </a:rPr>
              <a:t> </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n</a:t>
            </a:r>
            <a:r>
              <a:rPr lang="en-US" altLang="en-US" sz="1200" dirty="0"/>
              <a:t> </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baseline="30000" dirty="0"/>
              <a:t>–</a:t>
            </a:r>
            <a:r>
              <a:rPr lang="en-US" altLang="en-US" sz="1200" i="1" dirty="0"/>
              <a:t> and </a:t>
            </a:r>
            <a:r>
              <a:rPr lang="en-US" altLang="en-US" sz="1200" i="1" dirty="0">
                <a:effectLst>
                  <a:outerShdw blurRad="38100" dist="38100" dir="2700000" algn="tl">
                    <a:srgbClr val="000000">
                      <a:alpha val="43137"/>
                    </a:srgbClr>
                  </a:outerShdw>
                </a:effectLst>
                <a:latin typeface="Symbol" pitchFamily="18" charset="2"/>
              </a:rPr>
              <a:t>K</a:t>
            </a:r>
            <a:r>
              <a:rPr lang="en-US" altLang="en-US" sz="1200" i="1" dirty="0"/>
              <a:t>+</a:t>
            </a:r>
            <a:r>
              <a:rPr lang="en-US" altLang="en-US" sz="1200" i="1" dirty="0">
                <a:effectLst>
                  <a:outerShdw blurRad="38100" dist="38100" dir="2700000" algn="tl">
                    <a:srgbClr val="000000">
                      <a:alpha val="43137"/>
                    </a:srgbClr>
                  </a:outerShdw>
                </a:effectLst>
              </a:rPr>
              <a:t> </a:t>
            </a:r>
            <a:r>
              <a:rPr lang="en-US" altLang="en-US" sz="1200" dirty="0"/>
              <a:t>→ </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n</a:t>
            </a:r>
            <a:r>
              <a:rPr lang="en-US" altLang="en-US" sz="1200" i="1" dirty="0">
                <a:effectLst>
                  <a:outerShdw blurRad="38100" dist="38100" dir="2700000" algn="tl">
                    <a:srgbClr val="000000">
                      <a:alpha val="43137"/>
                    </a:srgbClr>
                  </a:outerShdw>
                </a:effectLst>
                <a:latin typeface="Symbol" pitchFamily="18" charset="2"/>
              </a:rPr>
              <a:t> A</a:t>
            </a:r>
            <a:r>
              <a:rPr lang="en-US" altLang="en-US" sz="1200" dirty="0"/>
              <a:t>’ →</a:t>
            </a:r>
            <a:r>
              <a:rPr lang="en-US" altLang="en-US" sz="1200" i="1" dirty="0">
                <a:effectLst>
                  <a:outerShdw blurRad="38100" dist="38100" dir="2700000" algn="tl">
                    <a:srgbClr val="000000">
                      <a:alpha val="43137"/>
                    </a:srgbClr>
                  </a:outerShdw>
                </a:effectLst>
                <a:latin typeface="Symbol" pitchFamily="18" charset="2"/>
              </a:rPr>
              <a:t> </a:t>
            </a:r>
            <a:r>
              <a:rPr lang="en-US" altLang="en-US" sz="1200" i="1" dirty="0" err="1">
                <a:effectLst>
                  <a:outerShdw blurRad="38100" dist="38100" dir="2700000" algn="tl">
                    <a:srgbClr val="000000">
                      <a:alpha val="43137"/>
                    </a:srgbClr>
                  </a:outerShdw>
                </a:effectLst>
                <a:latin typeface="Symbol" pitchFamily="18" charset="2"/>
              </a:rPr>
              <a:t>m</a:t>
            </a:r>
            <a:r>
              <a:rPr lang="en-US" altLang="en-US" sz="1200" i="1" baseline="30000" dirty="0" err="1"/>
              <a:t>+</a:t>
            </a:r>
            <a:r>
              <a:rPr lang="en-US" altLang="en-US" sz="1200" i="1" dirty="0" err="1">
                <a:effectLst>
                  <a:outerShdw blurRad="38100" dist="38100" dir="2700000" algn="tl">
                    <a:srgbClr val="000000">
                      <a:alpha val="43137"/>
                    </a:srgbClr>
                  </a:outerShdw>
                </a:effectLst>
                <a:latin typeface="Symbol" pitchFamily="18" charset="2"/>
              </a:rPr>
              <a:t>n</a:t>
            </a:r>
            <a:r>
              <a:rPr lang="en-US" altLang="en-US" sz="1200" dirty="0"/>
              <a:t> </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baseline="30000" dirty="0" smtClean="0"/>
              <a:t>–</a:t>
            </a:r>
            <a:endParaRPr lang="en-US" altLang="en-US" sz="1200" i="1" baseline="30000" dirty="0"/>
          </a:p>
          <a:p>
            <a:pPr marL="339725" lvl="1" indent="-169863">
              <a:buClr>
                <a:srgbClr val="CC9900"/>
              </a:buClr>
              <a:buSzPct val="70000"/>
              <a:buFont typeface="Wingdings" pitchFamily="2" charset="2"/>
              <a:buChar char="q"/>
              <a:defRPr/>
            </a:pPr>
            <a:r>
              <a:rPr lang="en-US" altLang="en-US" sz="1200" i="1" dirty="0" smtClean="0">
                <a:effectLst>
                  <a:outerShdw blurRad="38100" dist="38100" dir="2700000" algn="tl">
                    <a:srgbClr val="000000">
                      <a:alpha val="43137"/>
                    </a:srgbClr>
                  </a:outerShdw>
                </a:effectLst>
              </a:rPr>
              <a:t>Neutral </a:t>
            </a:r>
            <a:r>
              <a:rPr lang="en-US" altLang="en-US" sz="1200" i="1" dirty="0">
                <a:effectLst>
                  <a:outerShdw blurRad="38100" dist="38100" dir="2700000" algn="tl">
                    <a:srgbClr val="000000">
                      <a:alpha val="43137"/>
                    </a:srgbClr>
                  </a:outerShdw>
                </a:effectLst>
              </a:rPr>
              <a:t>pion </a:t>
            </a:r>
            <a:r>
              <a:rPr lang="en-US" altLang="en-US" sz="1200" i="1" dirty="0" smtClean="0">
                <a:effectLst>
                  <a:outerShdw blurRad="38100" dist="38100" dir="2700000" algn="tl">
                    <a:srgbClr val="000000">
                      <a:alpha val="43137"/>
                    </a:srgbClr>
                  </a:outerShdw>
                </a:effectLst>
              </a:rPr>
              <a:t>decay: </a:t>
            </a:r>
            <a:r>
              <a:rPr lang="en-US" altLang="en-US" sz="1200" i="1" dirty="0" err="1" smtClean="0">
                <a:effectLst>
                  <a:outerShdw blurRad="38100" dist="38100" dir="2700000" algn="tl">
                    <a:srgbClr val="000000">
                      <a:alpha val="43137"/>
                    </a:srgbClr>
                  </a:outerShdw>
                </a:effectLst>
                <a:latin typeface="Symbol" pitchFamily="18" charset="2"/>
              </a:rPr>
              <a:t>p</a:t>
            </a:r>
            <a:r>
              <a:rPr lang="en-US" altLang="en-US" sz="1200" i="1" baseline="30000" dirty="0" err="1" smtClean="0"/>
              <a:t>o</a:t>
            </a:r>
            <a:r>
              <a:rPr lang="en-US" altLang="en-US" sz="1200" i="1" dirty="0" smtClean="0">
                <a:effectLst>
                  <a:outerShdw blurRad="38100" dist="38100" dir="2700000" algn="tl">
                    <a:srgbClr val="000000">
                      <a:alpha val="43137"/>
                    </a:srgbClr>
                  </a:outerShdw>
                </a:effectLst>
              </a:rPr>
              <a:t> </a:t>
            </a:r>
            <a:r>
              <a:rPr lang="en-US" altLang="en-US" sz="1200" dirty="0"/>
              <a:t>→ </a:t>
            </a:r>
            <a:r>
              <a:rPr lang="en-US" altLang="en-US" sz="1200" i="1" dirty="0" err="1">
                <a:effectLst>
                  <a:outerShdw blurRad="38100" dist="38100" dir="2700000" algn="tl">
                    <a:srgbClr val="000000">
                      <a:alpha val="43137"/>
                    </a:srgbClr>
                  </a:outerShdw>
                </a:effectLst>
                <a:latin typeface="Symbol" pitchFamily="18" charset="2"/>
              </a:rPr>
              <a:t>g</a:t>
            </a:r>
            <a:r>
              <a:rPr lang="en-US" altLang="en-US" sz="1200" i="1" dirty="0" err="1"/>
              <a:t>A</a:t>
            </a:r>
            <a:r>
              <a:rPr lang="en-US" altLang="en-US" sz="1200" dirty="0"/>
              <a:t>’</a:t>
            </a:r>
            <a:r>
              <a:rPr lang="en-US" altLang="en-US" sz="1200" i="1" dirty="0">
                <a:effectLst>
                  <a:outerShdw blurRad="38100" dist="38100" dir="2700000" algn="tl">
                    <a:srgbClr val="000000">
                      <a:alpha val="43137"/>
                    </a:srgbClr>
                  </a:outerShdw>
                </a:effectLst>
              </a:rPr>
              <a:t> </a:t>
            </a:r>
            <a:r>
              <a:rPr lang="en-US" altLang="en-US" sz="1200" dirty="0"/>
              <a:t>→ </a:t>
            </a:r>
            <a:r>
              <a:rPr lang="en-US" altLang="en-US" sz="1200" i="1" dirty="0" err="1">
                <a:effectLst>
                  <a:outerShdw blurRad="38100" dist="38100" dir="2700000" algn="tl">
                    <a:srgbClr val="000000">
                      <a:alpha val="43137"/>
                    </a:srgbClr>
                  </a:outerShdw>
                </a:effectLst>
                <a:latin typeface="Symbol" pitchFamily="18" charset="2"/>
              </a:rPr>
              <a:t>g</a:t>
            </a:r>
            <a:r>
              <a:rPr lang="en-US" altLang="en-US" sz="1200" i="1" dirty="0" err="1">
                <a:effectLst>
                  <a:outerShdw blurRad="38100" dist="38100" dir="2700000" algn="tl">
                    <a:srgbClr val="000000">
                      <a:alpha val="43137"/>
                    </a:srgbClr>
                  </a:outerShdw>
                </a:effectLst>
              </a:rPr>
              <a:t>e</a:t>
            </a:r>
            <a:r>
              <a:rPr lang="en-US" altLang="en-US" sz="1200" i="1" baseline="30000" dirty="0" err="1"/>
              <a:t>+</a:t>
            </a:r>
            <a:r>
              <a:rPr lang="en-US" altLang="en-US" sz="1200" i="1" dirty="0" err="1">
                <a:effectLst>
                  <a:outerShdw blurRad="38100" dist="38100" dir="2700000" algn="tl">
                    <a:srgbClr val="000000">
                      <a:alpha val="43137"/>
                    </a:srgbClr>
                  </a:outerShdw>
                </a:effectLst>
              </a:rPr>
              <a:t>e</a:t>
            </a:r>
            <a:r>
              <a:rPr lang="en-US" altLang="en-US" sz="1200" i="1" baseline="30000" dirty="0"/>
              <a:t>–</a:t>
            </a:r>
          </a:p>
          <a:p>
            <a:pPr lvl="1">
              <a:buClr>
                <a:srgbClr val="CC9900"/>
              </a:buClr>
              <a:buSzPct val="70000"/>
              <a:buFont typeface="Symbol"/>
              <a:buChar char=" "/>
              <a:defRPr/>
            </a:pPr>
            <a:endParaRPr lang="en-US" altLang="en-US" sz="1200" i="1" dirty="0">
              <a:solidFill>
                <a:schemeClr val="accent4">
                  <a:lumMod val="40000"/>
                  <a:lumOff val="60000"/>
                </a:schemeClr>
              </a:solidFill>
              <a:effectLst>
                <a:outerShdw blurRad="38100" dist="38100" dir="2700000" algn="tl">
                  <a:srgbClr val="000000">
                    <a:alpha val="43137"/>
                  </a:srgbClr>
                </a:outerShdw>
              </a:effectLst>
            </a:endParaRPr>
          </a:p>
        </p:txBody>
      </p:sp>
      <p:sp>
        <p:nvSpPr>
          <p:cNvPr id="15" name="Content Placeholder 2"/>
          <p:cNvSpPr txBox="1">
            <a:spLocks/>
          </p:cNvSpPr>
          <p:nvPr/>
        </p:nvSpPr>
        <p:spPr bwMode="auto">
          <a:xfrm>
            <a:off x="4644008" y="4752528"/>
            <a:ext cx="4356484"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585788" lvl="1" indent="-298450" algn="ctr">
              <a:buClr>
                <a:srgbClr val="CC9900"/>
              </a:buClr>
              <a:buSzPct val="70000"/>
              <a:buNone/>
              <a:defRPr/>
            </a:pPr>
            <a:r>
              <a:rPr lang="en-US" altLang="en-US" sz="1400" b="1" i="1" dirty="0">
                <a:solidFill>
                  <a:schemeClr val="accent4">
                    <a:lumMod val="40000"/>
                    <a:lumOff val="60000"/>
                  </a:schemeClr>
                </a:solidFill>
                <a:effectLst>
                  <a:outerShdw blurRad="38100" dist="38100" dir="2700000" algn="tl">
                    <a:srgbClr val="000000">
                      <a:alpha val="43137"/>
                    </a:srgbClr>
                  </a:outerShdw>
                </a:effectLst>
              </a:rPr>
              <a:t>High precision studies on </a:t>
            </a:r>
            <a:r>
              <a:rPr lang="en-US" altLang="en-US" sz="1400" b="1" i="1" dirty="0" smtClean="0">
                <a:solidFill>
                  <a:schemeClr val="accent4">
                    <a:lumMod val="40000"/>
                    <a:lumOff val="60000"/>
                  </a:schemeClr>
                </a:solidFill>
                <a:effectLst>
                  <a:outerShdw blurRad="38100" dist="38100" dir="2700000" algn="tl">
                    <a:srgbClr val="000000">
                      <a:alpha val="43137"/>
                    </a:srgbClr>
                  </a:outerShdw>
                </a:effectLst>
              </a:rPr>
              <a:t>medium energy </a:t>
            </a:r>
            <a:r>
              <a:rPr lang="en-US" altLang="en-US" sz="1400" b="1" i="1" dirty="0" smtClean="0">
                <a:solidFill>
                  <a:schemeClr val="accent4">
                    <a:lumMod val="40000"/>
                    <a:lumOff val="60000"/>
                  </a:schemeClr>
                </a:solidFill>
                <a:effectLst>
                  <a:outerShdw blurRad="38100" dist="38100" dir="2700000" algn="tl">
                    <a:srgbClr val="000000">
                      <a:alpha val="43137"/>
                    </a:srgbClr>
                  </a:outerShdw>
                </a:effectLst>
              </a:rPr>
              <a:t>physics</a:t>
            </a:r>
            <a:endParaRPr lang="en-US" altLang="en-US" sz="1400" b="1" i="1" dirty="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sz="1200" i="1" dirty="0" smtClean="0">
              <a:solidFill>
                <a:schemeClr val="accent4">
                  <a:lumMod val="40000"/>
                  <a:lumOff val="60000"/>
                </a:schemeClr>
              </a:solidFill>
              <a:effectLst>
                <a:outerShdw blurRad="38100" dist="38100" dir="2700000" algn="tl">
                  <a:srgbClr val="000000">
                    <a:alpha val="43137"/>
                  </a:srgbClr>
                </a:outerShdw>
              </a:effectLst>
            </a:endParaRPr>
          </a:p>
          <a:p>
            <a:pPr lvl="1">
              <a:buClr>
                <a:srgbClr val="CC9900"/>
              </a:buClr>
              <a:buSzPct val="70000"/>
              <a:buFont typeface="Wingdings" pitchFamily="2" charset="2"/>
              <a:buChar char="q"/>
              <a:defRPr/>
            </a:pPr>
            <a:endParaRPr lang="en-US" altLang="en-US" sz="1200" i="1" dirty="0" smtClean="0">
              <a:solidFill>
                <a:schemeClr val="accent4">
                  <a:lumMod val="40000"/>
                  <a:lumOff val="60000"/>
                </a:schemeClr>
              </a:solidFill>
              <a:latin typeface="Brush Script MT" panose="03060802040406070304" pitchFamily="66" charset="0"/>
            </a:endParaRPr>
          </a:p>
          <a:p>
            <a:endParaRPr lang="en-US" sz="2000" dirty="0"/>
          </a:p>
        </p:txBody>
      </p:sp>
      <p:sp>
        <p:nvSpPr>
          <p:cNvPr id="17" name="Segnaposto contenuto 2"/>
          <p:cNvSpPr txBox="1">
            <a:spLocks/>
          </p:cNvSpPr>
          <p:nvPr/>
        </p:nvSpPr>
        <p:spPr bwMode="auto">
          <a:xfrm>
            <a:off x="222448" y="620688"/>
            <a:ext cx="8778044" cy="396044"/>
          </a:xfrm>
          <a:prstGeom prst="rect">
            <a:avLst/>
          </a:prstGeom>
          <a:noFill/>
          <a:ln w="952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eaLnBrk="1" hangingPunct="1">
              <a:spcBef>
                <a:spcPts val="0"/>
              </a:spcBef>
              <a:buClr>
                <a:srgbClr val="CC9900"/>
              </a:buClr>
              <a:buSzPct val="70000"/>
              <a:buFont typeface="Wingdings" pitchFamily="2" charset="2"/>
              <a:buNone/>
              <a:defRPr/>
            </a:pP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rPr>
              <a:t>Assume a yield  2.5 x 10</a:t>
            </a:r>
            <a:r>
              <a:rPr lang="en-US" altLang="en-US" sz="1800" b="1" i="1" baseline="30000" dirty="0" smtClean="0">
                <a:solidFill>
                  <a:schemeClr val="accent4">
                    <a:lumMod val="40000"/>
                    <a:lumOff val="60000"/>
                  </a:schemeClr>
                </a:solidFill>
                <a:effectLst>
                  <a:outerShdw blurRad="38100" dist="38100" dir="2700000" algn="tl">
                    <a:srgbClr val="000000">
                      <a:alpha val="43137"/>
                    </a:srgbClr>
                  </a:outerShdw>
                </a:effectLst>
              </a:rPr>
              <a:t>13</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rPr>
              <a:t>  </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rPr>
              <a:t>  mesons/</a:t>
            </a:r>
            <a:r>
              <a:rPr lang="en-US" altLang="en-US" sz="1800" b="1" i="1" dirty="0" err="1" smtClean="0">
                <a:solidFill>
                  <a:schemeClr val="accent4">
                    <a:lumMod val="40000"/>
                    <a:lumOff val="60000"/>
                  </a:schemeClr>
                </a:solidFill>
                <a:effectLst>
                  <a:outerShdw blurRad="38100" dist="38100" dir="2700000" algn="tl">
                    <a:srgbClr val="000000">
                      <a:alpha val="43137"/>
                    </a:srgbClr>
                  </a:outerShdw>
                </a:effectLst>
              </a:rPr>
              <a:t>yr</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rPr>
              <a:t> and 2 x 10</a:t>
            </a:r>
            <a:r>
              <a:rPr lang="en-US" altLang="en-US" sz="1800" b="1" i="1" baseline="30000" dirty="0" smtClean="0">
                <a:solidFill>
                  <a:schemeClr val="accent4">
                    <a:lumMod val="40000"/>
                    <a:lumOff val="60000"/>
                  </a:schemeClr>
                </a:solidFill>
                <a:effectLst>
                  <a:outerShdw blurRad="38100" dist="38100" dir="2700000" algn="tl">
                    <a:srgbClr val="000000">
                      <a:alpha val="43137"/>
                    </a:srgbClr>
                  </a:outerShdw>
                </a:effectLst>
              </a:rPr>
              <a:t>11</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sz="1800" b="1" i="1" dirty="0" smtClean="0">
                <a:solidFill>
                  <a:schemeClr val="accent4">
                    <a:lumMod val="40000"/>
                    <a:lumOff val="60000"/>
                  </a:schemeClr>
                </a:solidFill>
                <a:effectLst>
                  <a:outerShdw blurRad="38100" dist="38100" dir="2700000" algn="tl">
                    <a:srgbClr val="000000">
                      <a:alpha val="43137"/>
                    </a:srgbClr>
                  </a:outerShdw>
                </a:effectLst>
              </a:rPr>
              <a:t>’ mesons/</a:t>
            </a:r>
            <a:r>
              <a:rPr lang="en-US" altLang="en-US" sz="1800" b="1" i="1" dirty="0" err="1" smtClean="0">
                <a:solidFill>
                  <a:schemeClr val="accent4">
                    <a:lumMod val="40000"/>
                    <a:lumOff val="60000"/>
                  </a:schemeClr>
                </a:solidFill>
                <a:effectLst>
                  <a:outerShdw blurRad="38100" dist="38100" dir="2700000" algn="tl">
                    <a:srgbClr val="000000">
                      <a:alpha val="43137"/>
                    </a:srgbClr>
                  </a:outerShdw>
                </a:effectLst>
              </a:rPr>
              <a:t>yr</a:t>
            </a:r>
            <a:endParaRPr lang="en-US" altLang="en-US" sz="1800" b="1" i="1" dirty="0">
              <a:solidFill>
                <a:schemeClr val="accent4">
                  <a:lumMod val="40000"/>
                  <a:lumOff val="60000"/>
                </a:schemeClr>
              </a:solidFill>
              <a:effectLst>
                <a:outerShdw blurRad="38100" dist="38100" dir="2700000" algn="tl">
                  <a:srgbClr val="000000">
                    <a:alpha val="43137"/>
                  </a:srgbClr>
                </a:outerShdw>
              </a:effectLst>
            </a:endParaRPr>
          </a:p>
          <a:p>
            <a:pPr lvl="1" algn="ctr" eaLnBrk="1" hangingPunct="1">
              <a:buClr>
                <a:srgbClr val="CC9900"/>
              </a:buClr>
              <a:buSzPct val="70000"/>
              <a:buFont typeface="Wingdings" pitchFamily="2" charset="2"/>
              <a:buNone/>
              <a:defRPr/>
            </a:pPr>
            <a:endParaRPr lang="en-US" altLang="en-US" sz="1800" b="1" i="1" dirty="0">
              <a:solidFill>
                <a:schemeClr val="accent4">
                  <a:lumMod val="40000"/>
                  <a:lumOff val="60000"/>
                </a:schemeClr>
              </a:solidFill>
              <a:effectLst>
                <a:outerShdw blurRad="38100" dist="38100" dir="2700000" algn="tl">
                  <a:srgbClr val="000000">
                    <a:alpha val="43137"/>
                  </a:srgbClr>
                </a:outerShdw>
              </a:effectLst>
            </a:endParaRPr>
          </a:p>
        </p:txBody>
      </p:sp>
      <p:sp>
        <p:nvSpPr>
          <p:cNvPr id="5" name="Date Placeholder 4"/>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smtClean="0"/>
              <a:t>C. Gatto - INFN &amp; NIU</a:t>
            </a:r>
            <a:endParaRPr lang="it-IT"/>
          </a:p>
        </p:txBody>
      </p:sp>
    </p:spTree>
    <p:extLst>
      <p:ext uri="{BB962C8B-B14F-4D97-AF65-F5344CB8AC3E}">
        <p14:creationId xmlns:p14="http://schemas.microsoft.com/office/powerpoint/2010/main" val="8676298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990600" y="57944"/>
            <a:ext cx="7620000" cy="1066800"/>
          </a:xfrm>
        </p:spPr>
        <p:txBody>
          <a:bodyPr>
            <a:noAutofit/>
          </a:bodyPr>
          <a:lstStyle/>
          <a:p>
            <a:pPr fontAlgn="auto">
              <a:spcAft>
                <a:spcPts val="0"/>
              </a:spcAft>
              <a:defRPr/>
            </a:pPr>
            <a:r>
              <a:rPr lang="it-IT" altLang="en-US" sz="3200" dirty="0"/>
              <a:t>Dark photon </a:t>
            </a:r>
            <a:r>
              <a:rPr lang="it-IT" altLang="en-US" sz="3200" dirty="0" smtClean="0"/>
              <a:t>searches with 10</a:t>
            </a:r>
            <a:r>
              <a:rPr lang="it-IT" altLang="en-US" sz="3200" baseline="30000" dirty="0" smtClean="0"/>
              <a:t>13</a:t>
            </a:r>
            <a:r>
              <a:rPr lang="it-IT" altLang="en-US" sz="3200" dirty="0" smtClean="0"/>
              <a:t> </a:t>
            </a:r>
            <a:r>
              <a:rPr lang="it-IT" altLang="en-US" sz="3200" dirty="0" smtClean="0">
                <a:latin typeface="Symbol" panose="05050102010706020507" pitchFamily="18" charset="2"/>
              </a:rPr>
              <a:t>h</a:t>
            </a:r>
            <a:r>
              <a:rPr lang="it-IT" altLang="en-US" sz="3200" dirty="0" smtClean="0"/>
              <a:t> mesons</a:t>
            </a:r>
          </a:p>
        </p:txBody>
      </p:sp>
      <p:sp>
        <p:nvSpPr>
          <p:cNvPr id="5123" name="Segnaposto numero diapositiva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tIns="45720" bIns="45720" numCol="1" anchorCtr="0" compatLnSpc="1">
            <a:prstTxWarp prst="textNoShape">
              <a:avLst/>
            </a:prstTxWarp>
          </a:bodyPr>
          <a:lstStyle>
            <a:lvl1pPr eaLnBrk="0" hangingPunct="0">
              <a:spcBef>
                <a:spcPct val="20000"/>
              </a:spcBef>
              <a:buClr>
                <a:srgbClr val="F9F9F9"/>
              </a:buClr>
              <a:buSzPct val="65000"/>
              <a:buFont typeface="Wingdings 2" pitchFamily="18" charset="2"/>
              <a:buChar char=""/>
              <a:defRPr sz="2800">
                <a:solidFill>
                  <a:schemeClr val="tx1"/>
                </a:solidFill>
                <a:latin typeface="Book Antiqua" pitchFamily="18" charset="0"/>
              </a:defRPr>
            </a:lvl1pPr>
            <a:lvl2pPr marL="742950" indent="-285750" eaLnBrk="0" hangingPunct="0">
              <a:spcBef>
                <a:spcPct val="20000"/>
              </a:spcBef>
              <a:buClr>
                <a:schemeClr val="tx1"/>
              </a:buClr>
              <a:buSzPct val="80000"/>
              <a:buFont typeface="Wingdings 2" pitchFamily="18" charset="2"/>
              <a:buChar char=""/>
              <a:defRPr sz="2400">
                <a:solidFill>
                  <a:schemeClr val="tx1"/>
                </a:solidFill>
                <a:latin typeface="Book Antiqua" pitchFamily="18" charset="0"/>
              </a:defRPr>
            </a:lvl2pPr>
            <a:lvl3pPr marL="1143000" indent="-228600" eaLnBrk="0" hangingPunct="0">
              <a:spcBef>
                <a:spcPct val="20000"/>
              </a:spcBef>
              <a:buClr>
                <a:schemeClr val="tx1"/>
              </a:buClr>
              <a:buSzPct val="95000"/>
              <a:buFont typeface="Wingdings" pitchFamily="2" charset="2"/>
              <a:buChar char=""/>
              <a:defRPr sz="2200">
                <a:solidFill>
                  <a:schemeClr val="tx1"/>
                </a:solidFill>
                <a:latin typeface="Book Antiqua" pitchFamily="18" charset="0"/>
              </a:defRPr>
            </a:lvl3pPr>
            <a:lvl4pPr marL="1600200" indent="-228600" eaLnBrk="0" hangingPunct="0">
              <a:spcBef>
                <a:spcPct val="20000"/>
              </a:spcBef>
              <a:buClr>
                <a:schemeClr val="tx1"/>
              </a:buClr>
              <a:buSzPct val="100000"/>
              <a:buFont typeface="Wingdings 3" pitchFamily="18" charset="2"/>
              <a:buChar char=""/>
              <a:defRPr sz="2000">
                <a:solidFill>
                  <a:schemeClr val="tx1"/>
                </a:solidFill>
                <a:latin typeface="Book Antiqua" pitchFamily="18" charset="0"/>
              </a:defRPr>
            </a:lvl4pPr>
            <a:lvl5pPr marL="2057400" indent="-228600" eaLnBrk="0" hangingPunct="0">
              <a:spcBef>
                <a:spcPct val="20000"/>
              </a:spcBef>
              <a:buClr>
                <a:schemeClr val="tx1"/>
              </a:buClr>
              <a:buFont typeface="Wingdings 2" pitchFamily="18" charset="2"/>
              <a:buChar char=""/>
              <a:defRPr sz="2000">
                <a:solidFill>
                  <a:schemeClr val="tx1"/>
                </a:solidFill>
                <a:latin typeface="Book Antiqua" pitchFamily="18" charset="0"/>
              </a:defRPr>
            </a:lvl5pPr>
            <a:lvl6pPr marL="25146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6pPr>
            <a:lvl7pPr marL="29718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7pPr>
            <a:lvl8pPr marL="34290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8pPr>
            <a:lvl9pPr marL="3886200" indent="-228600" eaLnBrk="0" fontAlgn="base" hangingPunct="0">
              <a:spcBef>
                <a:spcPct val="20000"/>
              </a:spcBef>
              <a:spcAft>
                <a:spcPct val="0"/>
              </a:spcAft>
              <a:buClr>
                <a:schemeClr val="tx1"/>
              </a:buClr>
              <a:buFont typeface="Wingdings 2" pitchFamily="18" charset="2"/>
              <a:buChar char=""/>
              <a:defRPr sz="2000">
                <a:solidFill>
                  <a:schemeClr val="tx1"/>
                </a:solidFill>
                <a:latin typeface="Book Antiqua" pitchFamily="18" charset="0"/>
              </a:defRPr>
            </a:lvl9pPr>
          </a:lstStyle>
          <a:p>
            <a:pPr eaLnBrk="1" hangingPunct="1">
              <a:spcBef>
                <a:spcPct val="0"/>
              </a:spcBef>
              <a:buClrTx/>
              <a:buSzTx/>
              <a:buFontTx/>
              <a:buNone/>
            </a:pPr>
            <a:fld id="{E3879CDE-DA4D-4F0C-B01B-FBF683B57C0C}" type="slidenum">
              <a:rPr lang="it-IT" altLang="en-US" sz="1000" smtClean="0">
                <a:latin typeface="Arial" pitchFamily="34" charset="0"/>
              </a:rPr>
              <a:pPr eaLnBrk="1" hangingPunct="1">
                <a:spcBef>
                  <a:spcPct val="0"/>
                </a:spcBef>
                <a:buClrTx/>
                <a:buSzTx/>
                <a:buFontTx/>
                <a:buNone/>
              </a:pPr>
              <a:t>4</a:t>
            </a:fld>
            <a:endParaRPr lang="it-IT" altLang="en-US" sz="1000" smtClean="0">
              <a:latin typeface="Arial" pitchFamily="34" charset="0"/>
            </a:endParaRPr>
          </a:p>
        </p:txBody>
      </p:sp>
      <p:sp>
        <p:nvSpPr>
          <p:cNvPr id="4100" name="Segnaposto contenuto 2"/>
          <p:cNvSpPr txBox="1">
            <a:spLocks/>
          </p:cNvSpPr>
          <p:nvPr/>
        </p:nvSpPr>
        <p:spPr bwMode="auto">
          <a:xfrm>
            <a:off x="304800" y="1122040"/>
            <a:ext cx="8534400" cy="1010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46088" indent="-446088" eaLnBrk="0" hangingPunct="0">
              <a:spcBef>
                <a:spcPct val="20000"/>
              </a:spcBef>
              <a:buClr>
                <a:srgbClr val="F9F9F9"/>
              </a:buClr>
              <a:buSzPct val="65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800">
                <a:solidFill>
                  <a:schemeClr val="tx1"/>
                </a:solidFill>
                <a:latin typeface="Book Antiqua" pitchFamily="18" charset="0"/>
              </a:defRPr>
            </a:lvl1pPr>
            <a:lvl2pPr marL="887413" indent="-446088" eaLnBrk="0" hangingPunct="0">
              <a:spcBef>
                <a:spcPct val="20000"/>
              </a:spcBef>
              <a:buClr>
                <a:schemeClr val="tx1"/>
              </a:buClr>
              <a:buSzPct val="80000"/>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400">
                <a:solidFill>
                  <a:schemeClr val="tx1"/>
                </a:solidFill>
                <a:latin typeface="Book Antiqua" pitchFamily="18" charset="0"/>
              </a:defRPr>
            </a:lvl2pPr>
            <a:lvl3pPr marL="1133475" indent="-228600" eaLnBrk="0" hangingPunct="0">
              <a:spcBef>
                <a:spcPct val="20000"/>
              </a:spcBef>
              <a:buClr>
                <a:schemeClr val="tx1"/>
              </a:buClr>
              <a:buSzPct val="95000"/>
              <a:buFont typeface="Wingdings" pitchFamily="2"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200">
                <a:solidFill>
                  <a:schemeClr val="tx1"/>
                </a:solidFill>
                <a:latin typeface="Book Antiqua" pitchFamily="18" charset="0"/>
              </a:defRPr>
            </a:lvl3pPr>
            <a:lvl4pPr marL="1352550" indent="-182563" eaLnBrk="0" hangingPunct="0">
              <a:spcBef>
                <a:spcPct val="20000"/>
              </a:spcBef>
              <a:buClr>
                <a:schemeClr val="tx1"/>
              </a:buClr>
              <a:buSzPct val="100000"/>
              <a:buFont typeface="Wingdings 3"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4pPr>
            <a:lvl5pPr marL="1544638" indent="-182563" eaLnBrk="0" hangingPunct="0">
              <a:spcBef>
                <a:spcPct val="20000"/>
              </a:spcBef>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5pPr>
            <a:lvl6pPr marL="20018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6pPr>
            <a:lvl7pPr marL="24590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7pPr>
            <a:lvl8pPr marL="29162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8pPr>
            <a:lvl9pPr marL="3373438" indent="-182563" eaLnBrk="0" fontAlgn="base" hangingPunct="0">
              <a:spcBef>
                <a:spcPct val="20000"/>
              </a:spcBef>
              <a:spcAft>
                <a:spcPct val="0"/>
              </a:spcAft>
              <a:buClr>
                <a:schemeClr val="tx1"/>
              </a:buClr>
              <a:buFont typeface="Wingdings 2" pitchFamily="18" charset="2"/>
              <a:buChar cha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chemeClr val="tx1"/>
                </a:solidFill>
                <a:latin typeface="Book Antiqua" pitchFamily="18" charset="0"/>
              </a:defRPr>
            </a:lvl9pPr>
          </a:lstStyle>
          <a:p>
            <a:pPr lvl="1" algn="ctr" eaLnBrk="1" hangingPunct="1">
              <a:buClr>
                <a:srgbClr val="CC9900"/>
              </a:buClr>
              <a:buSzPct val="70000"/>
              <a:buFont typeface="Wingdings" pitchFamily="2" charset="2"/>
              <a:buNone/>
              <a:defRPr/>
            </a:pPr>
            <a:r>
              <a:rPr lang="en-US" altLang="en-US" b="1" i="1" dirty="0" smtClean="0">
                <a:solidFill>
                  <a:schemeClr val="accent4">
                    <a:lumMod val="40000"/>
                    <a:lumOff val="60000"/>
                  </a:schemeClr>
                </a:solidFill>
                <a:effectLst>
                  <a:outerShdw blurRad="38100" dist="38100" dir="2700000" algn="tl">
                    <a:srgbClr val="000000">
                      <a:alpha val="43137"/>
                    </a:srgbClr>
                  </a:outerShdw>
                </a:effectLst>
                <a:latin typeface="Symbol" pitchFamily="18" charset="2"/>
              </a:rPr>
              <a:t>h</a:t>
            </a:r>
            <a:r>
              <a:rPr lang="en-US" altLang="en-US" b="1" i="1" dirty="0" smtClean="0">
                <a:solidFill>
                  <a:schemeClr val="accent4">
                    <a:lumMod val="40000"/>
                    <a:lumOff val="60000"/>
                  </a:schemeClr>
                </a:solidFill>
                <a:effectLst>
                  <a:outerShdw blurRad="38100" dist="38100" dir="2700000" algn="tl">
                    <a:srgbClr val="000000">
                      <a:alpha val="43137"/>
                    </a:srgbClr>
                  </a:outerShdw>
                </a:effectLst>
              </a:rPr>
              <a:t> </a:t>
            </a:r>
            <a:r>
              <a:rPr lang="en-US" altLang="en-US" dirty="0" smtClean="0">
                <a:solidFill>
                  <a:schemeClr val="accent4">
                    <a:lumMod val="40000"/>
                    <a:lumOff val="60000"/>
                  </a:schemeClr>
                </a:solidFill>
              </a:rPr>
              <a:t>→ </a:t>
            </a:r>
            <a:r>
              <a:rPr lang="en-US" altLang="en-US" i="1" dirty="0" smtClean="0">
                <a:solidFill>
                  <a:schemeClr val="accent4">
                    <a:lumMod val="40000"/>
                    <a:lumOff val="60000"/>
                  </a:schemeClr>
                </a:solidFill>
                <a:latin typeface="Symbol" pitchFamily="18" charset="2"/>
              </a:rPr>
              <a:t>g</a:t>
            </a:r>
            <a:r>
              <a:rPr lang="en-US" altLang="en-US" i="1" baseline="30000" dirty="0" smtClean="0">
                <a:solidFill>
                  <a:schemeClr val="accent4">
                    <a:lumMod val="40000"/>
                    <a:lumOff val="60000"/>
                  </a:schemeClr>
                </a:solidFill>
                <a:latin typeface="Symbol" pitchFamily="18" charset="2"/>
              </a:rPr>
              <a:t> </a:t>
            </a:r>
            <a:r>
              <a:rPr lang="en-US" altLang="en-US" i="1" dirty="0" smtClean="0">
                <a:solidFill>
                  <a:schemeClr val="accent4">
                    <a:lumMod val="40000"/>
                    <a:lumOff val="60000"/>
                  </a:schemeClr>
                </a:solidFill>
                <a:latin typeface="Symbol" pitchFamily="18" charset="2"/>
              </a:rPr>
              <a:t>A</a:t>
            </a:r>
            <a:r>
              <a:rPr lang="en-US" altLang="en-US" i="1" baseline="30000" dirty="0" smtClean="0">
                <a:solidFill>
                  <a:schemeClr val="accent4">
                    <a:lumMod val="40000"/>
                    <a:lumOff val="60000"/>
                  </a:schemeClr>
                </a:solidFill>
              </a:rPr>
              <a:t>’</a:t>
            </a:r>
            <a:r>
              <a:rPr lang="en-US" altLang="en-US" i="1" dirty="0" smtClean="0">
                <a:solidFill>
                  <a:schemeClr val="accent4">
                    <a:lumMod val="40000"/>
                    <a:lumOff val="60000"/>
                  </a:schemeClr>
                </a:solidFill>
              </a:rPr>
              <a:t> </a:t>
            </a:r>
            <a:r>
              <a:rPr lang="en-US" altLang="en-US" dirty="0" smtClean="0">
                <a:solidFill>
                  <a:schemeClr val="accent4">
                    <a:lumMod val="40000"/>
                    <a:lumOff val="60000"/>
                  </a:schemeClr>
                </a:solidFill>
              </a:rPr>
              <a:t>→ </a:t>
            </a:r>
            <a:r>
              <a:rPr lang="en-US" altLang="en-US" i="1" dirty="0" smtClean="0">
                <a:solidFill>
                  <a:schemeClr val="accent4">
                    <a:lumMod val="40000"/>
                    <a:lumOff val="60000"/>
                  </a:schemeClr>
                </a:solidFill>
                <a:latin typeface="Symbol" pitchFamily="18" charset="2"/>
              </a:rPr>
              <a:t>g</a:t>
            </a:r>
            <a:r>
              <a:rPr lang="en-US" altLang="en-US" i="1" dirty="0" smtClean="0">
                <a:solidFill>
                  <a:schemeClr val="accent4">
                    <a:lumMod val="40000"/>
                    <a:lumOff val="60000"/>
                  </a:schemeClr>
                </a:solidFill>
              </a:rPr>
              <a:t> + </a:t>
            </a:r>
            <a:r>
              <a:rPr lang="en-US" altLang="en-US" i="1" dirty="0" err="1" smtClean="0">
                <a:solidFill>
                  <a:schemeClr val="accent4">
                    <a:lumMod val="40000"/>
                    <a:lumOff val="60000"/>
                  </a:schemeClr>
                </a:solidFill>
                <a:latin typeface="Brush Script MT" panose="03060802040406070304" pitchFamily="66" charset="0"/>
              </a:rPr>
              <a:t>l</a:t>
            </a:r>
            <a:r>
              <a:rPr lang="en-US" altLang="en-US" i="1" baseline="30000" dirty="0" err="1" smtClean="0">
                <a:solidFill>
                  <a:schemeClr val="accent4">
                    <a:lumMod val="40000"/>
                    <a:lumOff val="60000"/>
                  </a:schemeClr>
                </a:solidFill>
              </a:rPr>
              <a:t>+</a:t>
            </a:r>
            <a:r>
              <a:rPr lang="en-US" altLang="en-US" i="1" dirty="0" err="1" smtClean="0">
                <a:solidFill>
                  <a:schemeClr val="accent4">
                    <a:lumMod val="40000"/>
                    <a:lumOff val="60000"/>
                  </a:schemeClr>
                </a:solidFill>
                <a:latin typeface="Brush Script MT" panose="03060802040406070304" pitchFamily="66" charset="0"/>
              </a:rPr>
              <a:t>l</a:t>
            </a:r>
            <a:r>
              <a:rPr lang="en-US" altLang="en-US" i="1" baseline="30000" dirty="0" smtClean="0">
                <a:solidFill>
                  <a:schemeClr val="accent4">
                    <a:lumMod val="40000"/>
                    <a:lumOff val="60000"/>
                  </a:schemeClr>
                </a:solidFill>
              </a:rPr>
              <a:t>-</a:t>
            </a:r>
            <a:endParaRPr lang="en-US" altLang="en-US" sz="2800" b="1" i="1" dirty="0" smtClean="0">
              <a:solidFill>
                <a:schemeClr val="accent4">
                  <a:lumMod val="40000"/>
                  <a:lumOff val="60000"/>
                </a:schemeClr>
              </a:solidFill>
              <a:effectLst>
                <a:outerShdw blurRad="38100" dist="38100" dir="2700000" algn="tl">
                  <a:srgbClr val="000000">
                    <a:alpha val="43137"/>
                  </a:srgbClr>
                </a:outerShdw>
              </a:effectLst>
            </a:endParaRPr>
          </a:p>
          <a:p>
            <a:pPr marL="441325" lvl="1" indent="0" eaLnBrk="1" hangingPunct="1">
              <a:buClr>
                <a:srgbClr val="CC9900"/>
              </a:buClr>
              <a:buSzPct val="70000"/>
              <a:buNone/>
              <a:defRPr/>
            </a:pPr>
            <a:endParaRPr lang="en-US" altLang="en-US" sz="1800" dirty="0" smtClean="0"/>
          </a:p>
          <a:p>
            <a:pPr lvl="1" eaLnBrk="1" hangingPunct="1">
              <a:buClr>
                <a:srgbClr val="CC9900"/>
              </a:buClr>
              <a:buSzPct val="70000"/>
              <a:buFont typeface="Wingdings" pitchFamily="2" charset="2"/>
              <a:buChar char="q"/>
              <a:defRPr/>
            </a:pPr>
            <a:endParaRPr lang="en-US" altLang="en-US" sz="1800" i="1" dirty="0"/>
          </a:p>
          <a:p>
            <a:pPr eaLnBrk="1" hangingPunct="1">
              <a:buFont typeface="Wingdings" pitchFamily="2" charset="2"/>
              <a:buNone/>
              <a:defRPr/>
            </a:pPr>
            <a:endParaRPr lang="it-IT" altLang="en-US" sz="1800" dirty="0" smtClean="0"/>
          </a:p>
          <a:p>
            <a:pPr eaLnBrk="1" hangingPunct="1">
              <a:buFont typeface="Wingdings" pitchFamily="2" charset="2"/>
              <a:buNone/>
              <a:defRPr/>
            </a:pPr>
            <a:endParaRPr lang="it-IT" altLang="en-US" sz="1800" dirty="0" smtClean="0"/>
          </a:p>
        </p:txBody>
      </p:sp>
      <p:sp>
        <p:nvSpPr>
          <p:cNvPr id="5" name="Slide Number Placeholder 3"/>
          <p:cNvSpPr txBox="1">
            <a:spLocks/>
          </p:cNvSpPr>
          <p:nvPr/>
        </p:nvSpPr>
        <p:spPr>
          <a:xfrm>
            <a:off x="7924800" y="6654800"/>
            <a:ext cx="762000" cy="365125"/>
          </a:xfrm>
          <a:prstGeom prst="rect">
            <a:avLst/>
          </a:prstGeom>
        </p:spPr>
        <p:txBody>
          <a:bodyPr vert="horz" lIns="0" rIns="0" anchor="b"/>
          <a:lstStyle>
            <a:defPPr>
              <a:defRPr lang="en-US"/>
            </a:defPPr>
            <a:lvl1pPr algn="r" rtl="0" eaLnBrk="1" fontAlgn="base" latinLnBrk="0" hangingPunct="1">
              <a:spcBef>
                <a:spcPct val="0"/>
              </a:spcBef>
              <a:spcAft>
                <a:spcPct val="0"/>
              </a:spcAft>
              <a:defRPr kumimoji="0" sz="1200" kern="1200">
                <a:solidFill>
                  <a:schemeClr val="tx1">
                    <a:shade val="50000"/>
                  </a:schemeClr>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a:lstStyle>
          <a:p>
            <a:pPr>
              <a:defRPr/>
            </a:pPr>
            <a:fld id="{19452CA0-F28C-4C28-903D-3574A3279F89}" type="slidenum">
              <a:rPr lang="it-IT" smtClean="0"/>
              <a:pPr>
                <a:defRPr/>
              </a:pPr>
              <a:t>4</a:t>
            </a:fld>
            <a:endParaRPr lang="it-IT"/>
          </a:p>
        </p:txBody>
      </p:sp>
      <p:sp>
        <p:nvSpPr>
          <p:cNvPr id="2" name="Date Placeholder 1"/>
          <p:cNvSpPr>
            <a:spLocks noGrp="1"/>
          </p:cNvSpPr>
          <p:nvPr>
            <p:ph type="dt" sz="half" idx="10"/>
          </p:nvPr>
        </p:nvSpPr>
        <p:spPr/>
        <p:txBody>
          <a:bodyPr/>
          <a:lstStyle/>
          <a:p>
            <a:pPr>
              <a:defRPr/>
            </a:pPr>
            <a:r>
              <a:rPr lang="en-US" smtClean="0"/>
              <a:t>10/27/2017</a:t>
            </a:r>
            <a:endParaRPr lang="it-IT"/>
          </a:p>
        </p:txBody>
      </p:sp>
      <p:sp>
        <p:nvSpPr>
          <p:cNvPr id="3" name="Footer Placeholder 2"/>
          <p:cNvSpPr>
            <a:spLocks noGrp="1"/>
          </p:cNvSpPr>
          <p:nvPr>
            <p:ph type="ftr" sz="quarter" idx="11"/>
          </p:nvPr>
        </p:nvSpPr>
        <p:spPr/>
        <p:txBody>
          <a:bodyPr/>
          <a:lstStyle/>
          <a:p>
            <a:pPr>
              <a:defRPr/>
            </a:pPr>
            <a:r>
              <a:rPr lang="it-IT" smtClean="0"/>
              <a:t>C. Gatto - INFN &amp; NIU</a:t>
            </a:r>
            <a:endParaRPr lang="it-IT"/>
          </a:p>
        </p:txBody>
      </p:sp>
      <p:pic>
        <p:nvPicPr>
          <p:cNvPr id="2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408" y="1512853"/>
            <a:ext cx="8161392" cy="5018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17143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636"/>
            <a:ext cx="8229600" cy="792162"/>
          </a:xfrm>
        </p:spPr>
        <p:txBody>
          <a:bodyPr>
            <a:noAutofit/>
          </a:bodyPr>
          <a:lstStyle/>
          <a:p>
            <a:pPr>
              <a:defRPr/>
            </a:pPr>
            <a:r>
              <a:rPr lang="en-US" sz="2800" dirty="0" smtClean="0"/>
              <a:t>REDTOP Constraints on a new baryonic force (courtesy of S. </a:t>
            </a:r>
            <a:r>
              <a:rPr lang="en-US" sz="2800" dirty="0" err="1" smtClean="0"/>
              <a:t>Tulin</a:t>
            </a:r>
            <a:r>
              <a:rPr lang="en-US" sz="2800" dirty="0" smtClean="0"/>
              <a:t> – U. York)</a:t>
            </a:r>
            <a:endParaRPr lang="en-US" sz="2800" dirty="0"/>
          </a:p>
        </p:txBody>
      </p:sp>
      <p:sp>
        <p:nvSpPr>
          <p:cNvPr id="11267" name="Content Placeholder 2"/>
          <p:cNvSpPr>
            <a:spLocks noGrp="1"/>
          </p:cNvSpPr>
          <p:nvPr>
            <p:ph idx="1"/>
          </p:nvPr>
        </p:nvSpPr>
        <p:spPr>
          <a:xfrm>
            <a:off x="457200" y="1862243"/>
            <a:ext cx="8229600" cy="1828800"/>
          </a:xfrm>
        </p:spPr>
        <p:txBody>
          <a:bodyPr/>
          <a:lstStyle/>
          <a:p>
            <a:endParaRPr lang="en-US" altLang="en-US" dirty="0" smtClean="0"/>
          </a:p>
        </p:txBody>
      </p:sp>
      <p:sp>
        <p:nvSpPr>
          <p:cNvPr id="4" name="Slide Number Placeholder 3"/>
          <p:cNvSpPr>
            <a:spLocks noGrp="1"/>
          </p:cNvSpPr>
          <p:nvPr>
            <p:ph type="sldNum" sz="quarter" idx="12"/>
          </p:nvPr>
        </p:nvSpPr>
        <p:spPr/>
        <p:txBody>
          <a:bodyPr/>
          <a:lstStyle/>
          <a:p>
            <a:pPr>
              <a:defRPr/>
            </a:pPr>
            <a:fld id="{E14A2AFE-58A6-4BBF-959F-5FCFF4A1561D}" type="slidenum">
              <a:rPr lang="it-IT" smtClean="0"/>
              <a:pPr>
                <a:defRPr/>
              </a:pPr>
              <a:t>5</a:t>
            </a:fld>
            <a:endParaRPr lang="it-IT"/>
          </a:p>
        </p:txBody>
      </p:sp>
      <p:sp>
        <p:nvSpPr>
          <p:cNvPr id="3" name="Date Placeholder 2"/>
          <p:cNvSpPr>
            <a:spLocks noGrp="1"/>
          </p:cNvSpPr>
          <p:nvPr>
            <p:ph type="dt" sz="half" idx="10"/>
          </p:nvPr>
        </p:nvSpPr>
        <p:spPr/>
        <p:txBody>
          <a:bodyPr/>
          <a:lstStyle/>
          <a:p>
            <a:pPr>
              <a:defRPr/>
            </a:pPr>
            <a:r>
              <a:rPr lang="en-US" smtClean="0"/>
              <a:t>10/27/2017</a:t>
            </a:r>
            <a:endParaRPr lang="it-IT"/>
          </a:p>
        </p:txBody>
      </p:sp>
      <p:sp>
        <p:nvSpPr>
          <p:cNvPr id="6" name="Footer Placeholder 5"/>
          <p:cNvSpPr>
            <a:spLocks noGrp="1"/>
          </p:cNvSpPr>
          <p:nvPr>
            <p:ph type="ftr" sz="quarter" idx="11"/>
          </p:nvPr>
        </p:nvSpPr>
        <p:spPr/>
        <p:txBody>
          <a:bodyPr/>
          <a:lstStyle/>
          <a:p>
            <a:pPr>
              <a:defRPr/>
            </a:pPr>
            <a:r>
              <a:rPr lang="it-IT" smtClean="0"/>
              <a:t>C. Gatto - INFN &amp; NIU</a:t>
            </a:r>
            <a:endParaRPr lang="it-IT"/>
          </a:p>
        </p:txBody>
      </p:sp>
      <p:pic>
        <p:nvPicPr>
          <p:cNvPr id="1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799" y="1638814"/>
            <a:ext cx="3672657" cy="11619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Oval 16"/>
          <p:cNvSpPr/>
          <p:nvPr/>
        </p:nvSpPr>
        <p:spPr>
          <a:xfrm>
            <a:off x="4529124" y="2482056"/>
            <a:ext cx="3780669" cy="42329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 name="Curved Connector 21"/>
          <p:cNvCxnSpPr/>
          <p:nvPr/>
        </p:nvCxnSpPr>
        <p:spPr>
          <a:xfrm rot="16200000" flipH="1">
            <a:off x="1277634" y="5895274"/>
            <a:ext cx="72008" cy="36004"/>
          </a:xfrm>
          <a:prstGeom prst="curvedConnector3">
            <a:avLst/>
          </a:prstGeom>
        </p:spPr>
        <p:style>
          <a:lnRef idx="1">
            <a:schemeClr val="accent1"/>
          </a:lnRef>
          <a:fillRef idx="0">
            <a:schemeClr val="accent1"/>
          </a:fillRef>
          <a:effectRef idx="0">
            <a:schemeClr val="accent1"/>
          </a:effectRef>
          <a:fontRef idx="minor">
            <a:schemeClr val="tx1"/>
          </a:fontRef>
        </p:style>
      </p:cxnSp>
      <p:sp>
        <p:nvSpPr>
          <p:cNvPr id="35" name="Content Placeholder 2"/>
          <p:cNvSpPr txBox="1">
            <a:spLocks/>
          </p:cNvSpPr>
          <p:nvPr/>
        </p:nvSpPr>
        <p:spPr bwMode="auto">
          <a:xfrm>
            <a:off x="1284928" y="5696995"/>
            <a:ext cx="6750752" cy="118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547688" indent="-411163" algn="l" rtl="0" eaLnBrk="1" fontAlgn="base" hangingPunct="1">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1" fontAlgn="base" hangingPunct="1">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1" fontAlgn="base" hangingPunct="1">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1" fontAlgn="base" hangingPunct="1">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1" fontAlgn="base" hangingPunct="1">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136525" indent="0" algn="ctr">
              <a:buNone/>
              <a:defRPr/>
            </a:pPr>
            <a:r>
              <a:rPr lang="en-US" sz="2000" b="1" i="1" dirty="0" smtClean="0">
                <a:effectLst>
                  <a:outerShdw blurRad="38100" dist="38100" dir="2700000" algn="tl">
                    <a:srgbClr val="000000">
                      <a:alpha val="43137"/>
                    </a:srgbClr>
                  </a:outerShdw>
                </a:effectLst>
              </a:rPr>
              <a:t>Based on 2.5 x 10</a:t>
            </a:r>
            <a:r>
              <a:rPr lang="en-US" sz="2000" b="1" i="1" baseline="30000" dirty="0" smtClean="0">
                <a:effectLst>
                  <a:outerShdw blurRad="38100" dist="38100" dir="2700000" algn="tl">
                    <a:srgbClr val="000000">
                      <a:alpha val="43137"/>
                    </a:srgbClr>
                  </a:outerShdw>
                </a:effectLst>
              </a:rPr>
              <a:t>13</a:t>
            </a:r>
            <a:r>
              <a:rPr lang="en-US" sz="2000" b="1" i="1" dirty="0" smtClean="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latin typeface="Symbol" panose="05050102010706020507" pitchFamily="18" charset="2"/>
              </a:rPr>
              <a:t>h</a:t>
            </a:r>
            <a:r>
              <a:rPr lang="en-US" sz="2000" b="1" i="1" dirty="0" smtClean="0">
                <a:effectLst>
                  <a:outerShdw blurRad="38100" dist="38100" dir="2700000" algn="tl">
                    <a:srgbClr val="000000">
                      <a:alpha val="43137"/>
                    </a:srgbClr>
                  </a:outerShdw>
                </a:effectLst>
              </a:rPr>
              <a:t> meson produced</a:t>
            </a:r>
          </a:p>
          <a:p>
            <a:pPr marL="136525" indent="0" algn="ctr">
              <a:buNone/>
              <a:defRPr/>
            </a:pPr>
            <a:r>
              <a:rPr lang="en-US" sz="2000" b="1" i="1" dirty="0">
                <a:effectLst>
                  <a:outerShdw blurRad="38100" dist="38100" dir="2700000" algn="tl">
                    <a:srgbClr val="000000">
                      <a:alpha val="43137"/>
                    </a:srgbClr>
                  </a:outerShdw>
                </a:effectLst>
              </a:rPr>
              <a:t>and </a:t>
            </a:r>
            <a:r>
              <a:rPr lang="en-US" sz="2000" b="1" i="1" dirty="0" smtClean="0">
                <a:effectLst>
                  <a:outerShdw blurRad="38100" dist="38100" dir="2700000" algn="tl">
                    <a:srgbClr val="000000">
                      <a:alpha val="43137"/>
                    </a:srgbClr>
                  </a:outerShdw>
                </a:effectLst>
              </a:rPr>
              <a:t>1 </a:t>
            </a:r>
            <a:r>
              <a:rPr lang="en-US" sz="2000" b="1" i="1" dirty="0">
                <a:effectLst>
                  <a:outerShdw blurRad="38100" dist="38100" dir="2700000" algn="tl">
                    <a:srgbClr val="000000">
                      <a:alpha val="43137"/>
                    </a:srgbClr>
                  </a:outerShdw>
                </a:effectLst>
              </a:rPr>
              <a:t>x </a:t>
            </a:r>
            <a:r>
              <a:rPr lang="en-US" sz="2000" b="1" i="1" dirty="0" smtClean="0">
                <a:effectLst>
                  <a:outerShdw blurRad="38100" dist="38100" dir="2700000" algn="tl">
                    <a:srgbClr val="000000">
                      <a:alpha val="43137"/>
                    </a:srgbClr>
                  </a:outerShdw>
                </a:effectLst>
              </a:rPr>
              <a:t>10</a:t>
            </a:r>
            <a:r>
              <a:rPr lang="en-US" sz="2000" b="1" i="1" baseline="30000" dirty="0" smtClean="0">
                <a:effectLst>
                  <a:outerShdw blurRad="38100" dist="38100" dir="2700000" algn="tl">
                    <a:srgbClr val="000000">
                      <a:alpha val="43137"/>
                    </a:srgbClr>
                  </a:outerShdw>
                </a:effectLst>
              </a:rPr>
              <a:t>11</a:t>
            </a:r>
            <a:r>
              <a:rPr lang="en-US" sz="2000" b="1" i="1" dirty="0" smtClean="0">
                <a:effectLst>
                  <a:outerShdw blurRad="38100" dist="38100" dir="2700000" algn="tl">
                    <a:srgbClr val="000000">
                      <a:alpha val="43137"/>
                    </a:srgbClr>
                  </a:outerShdw>
                </a:effectLst>
              </a:rPr>
              <a:t> </a:t>
            </a:r>
            <a:r>
              <a:rPr lang="en-US" sz="2000" b="1" i="1" dirty="0" smtClean="0">
                <a:effectLst>
                  <a:outerShdw blurRad="38100" dist="38100" dir="2700000" algn="tl">
                    <a:srgbClr val="000000">
                      <a:alpha val="43137"/>
                    </a:srgbClr>
                  </a:outerShdw>
                </a:effectLst>
                <a:latin typeface="Symbol" panose="05050102010706020507" pitchFamily="18" charset="2"/>
              </a:rPr>
              <a:t>h</a:t>
            </a:r>
            <a:r>
              <a:rPr lang="en-US" sz="2000" b="1" i="1" dirty="0" smtClean="0">
                <a:effectLst>
                  <a:outerShdw blurRad="38100" dist="38100" dir="2700000" algn="tl">
                    <a:srgbClr val="000000">
                      <a:alpha val="43137"/>
                    </a:srgbClr>
                  </a:outerShdw>
                </a:effectLst>
              </a:rPr>
              <a:t>‘ meson </a:t>
            </a:r>
            <a:r>
              <a:rPr lang="en-US" sz="2000" b="1" i="1" dirty="0">
                <a:effectLst>
                  <a:outerShdw blurRad="38100" dist="38100" dir="2700000" algn="tl">
                    <a:srgbClr val="000000">
                      <a:alpha val="43137"/>
                    </a:srgbClr>
                  </a:outerShdw>
                </a:effectLst>
              </a:rPr>
              <a:t>produced</a:t>
            </a:r>
            <a:endParaRPr lang="en-US" sz="2000" b="1" i="1" dirty="0" smtClean="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306" y="1434455"/>
            <a:ext cx="3911086" cy="3797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97224" y="1447470"/>
            <a:ext cx="3897680" cy="378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ular Callout 6"/>
          <p:cNvSpPr/>
          <p:nvPr/>
        </p:nvSpPr>
        <p:spPr>
          <a:xfrm>
            <a:off x="2303749" y="5203210"/>
            <a:ext cx="2520279" cy="530046"/>
          </a:xfrm>
          <a:prstGeom prst="wedgeRoundRectCallout">
            <a:avLst>
              <a:gd name="adj1" fmla="val -50242"/>
              <a:gd name="adj2" fmla="val -2137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REDTOP constraints</a:t>
            </a:r>
            <a:r>
              <a:rPr lang="en-US" sz="1050" b="1" dirty="0" smtClean="0">
                <a:solidFill>
                  <a:schemeClr val="bg1"/>
                </a:solidFill>
              </a:rPr>
              <a:t> </a:t>
            </a:r>
            <a:r>
              <a:rPr lang="en-US" sz="1200" b="1" dirty="0">
                <a:solidFill>
                  <a:schemeClr val="bg1"/>
                </a:solidFill>
              </a:rPr>
              <a:t>at the level of BR(η → </a:t>
            </a:r>
            <a:r>
              <a:rPr lang="en-US" sz="1200" b="1" dirty="0" err="1">
                <a:solidFill>
                  <a:schemeClr val="bg1"/>
                </a:solidFill>
              </a:rPr>
              <a:t>Bγ</a:t>
            </a:r>
            <a:r>
              <a:rPr lang="en-US" sz="1200" b="1" dirty="0">
                <a:solidFill>
                  <a:schemeClr val="bg1"/>
                </a:solidFill>
              </a:rPr>
              <a:t> → </a:t>
            </a:r>
            <a:r>
              <a:rPr lang="en-US" sz="1200" b="1" dirty="0" smtClean="0">
                <a:solidFill>
                  <a:schemeClr val="bg1"/>
                </a:solidFill>
              </a:rPr>
              <a:t>π</a:t>
            </a:r>
            <a:r>
              <a:rPr lang="en-US" sz="1200" b="1" baseline="30000" dirty="0" err="1" smtClean="0">
                <a:solidFill>
                  <a:schemeClr val="bg1"/>
                </a:solidFill>
              </a:rPr>
              <a:t>o</a:t>
            </a:r>
            <a:r>
              <a:rPr lang="en-US" sz="1200" b="1" dirty="0" err="1" smtClean="0">
                <a:solidFill>
                  <a:schemeClr val="bg1"/>
                </a:solidFill>
              </a:rPr>
              <a:t>γγ</a:t>
            </a:r>
            <a:r>
              <a:rPr lang="en-US" sz="1200" b="1" dirty="0">
                <a:solidFill>
                  <a:schemeClr val="bg1"/>
                </a:solidFill>
              </a:rPr>
              <a:t>) &lt; 3 × 10</a:t>
            </a:r>
            <a:r>
              <a:rPr lang="en-US" sz="1200" b="1" baseline="30000" dirty="0" smtClean="0">
                <a:solidFill>
                  <a:schemeClr val="bg1"/>
                </a:solidFill>
              </a:rPr>
              <a:t>−9</a:t>
            </a:r>
            <a:endParaRPr lang="en-US" sz="1200" b="1" baseline="30000" dirty="0">
              <a:solidFill>
                <a:schemeClr val="bg1"/>
              </a:solidFill>
            </a:endParaRPr>
          </a:p>
        </p:txBody>
      </p:sp>
      <p:sp>
        <p:nvSpPr>
          <p:cNvPr id="15" name="Rounded Rectangular Callout 14"/>
          <p:cNvSpPr/>
          <p:nvPr/>
        </p:nvSpPr>
        <p:spPr>
          <a:xfrm>
            <a:off x="4129392" y="1130811"/>
            <a:ext cx="2520279" cy="508003"/>
          </a:xfrm>
          <a:prstGeom prst="wedgeRoundRectCallout">
            <a:avLst>
              <a:gd name="adj1" fmla="val -62142"/>
              <a:gd name="adj2" fmla="val 39432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rPr>
              <a:t>REDTOP constraints</a:t>
            </a:r>
            <a:r>
              <a:rPr lang="en-US" sz="1050" b="1" dirty="0" smtClean="0">
                <a:solidFill>
                  <a:schemeClr val="bg1"/>
                </a:solidFill>
              </a:rPr>
              <a:t> </a:t>
            </a:r>
            <a:r>
              <a:rPr lang="en-US" sz="1200" b="1" dirty="0">
                <a:solidFill>
                  <a:schemeClr val="bg1"/>
                </a:solidFill>
              </a:rPr>
              <a:t>at the level of BR(</a:t>
            </a:r>
            <a:r>
              <a:rPr lang="el-GR" sz="1200" b="1" dirty="0" smtClean="0">
                <a:solidFill>
                  <a:schemeClr val="bg1"/>
                </a:solidFill>
              </a:rPr>
              <a:t>η</a:t>
            </a:r>
            <a:r>
              <a:rPr lang="en-US" sz="1200" b="1" dirty="0" smtClean="0">
                <a:solidFill>
                  <a:schemeClr val="bg1"/>
                </a:solidFill>
              </a:rPr>
              <a:t>’</a:t>
            </a:r>
            <a:r>
              <a:rPr lang="el-GR" sz="1200" b="1" dirty="0" smtClean="0">
                <a:solidFill>
                  <a:schemeClr val="bg1"/>
                </a:solidFill>
              </a:rPr>
              <a:t> </a:t>
            </a:r>
            <a:r>
              <a:rPr lang="el-GR" sz="1200" b="1" dirty="0">
                <a:solidFill>
                  <a:schemeClr val="bg1"/>
                </a:solidFill>
              </a:rPr>
              <a:t>→ </a:t>
            </a:r>
            <a:r>
              <a:rPr lang="en-US" sz="1200" b="1" dirty="0">
                <a:solidFill>
                  <a:schemeClr val="bg1"/>
                </a:solidFill>
              </a:rPr>
              <a:t>B</a:t>
            </a:r>
            <a:r>
              <a:rPr lang="el-GR" sz="1200" b="1" dirty="0">
                <a:solidFill>
                  <a:schemeClr val="bg1"/>
                </a:solidFill>
              </a:rPr>
              <a:t>γ → π +π −</a:t>
            </a:r>
            <a:r>
              <a:rPr lang="el-GR" sz="1200" b="1" dirty="0" smtClean="0">
                <a:solidFill>
                  <a:schemeClr val="bg1"/>
                </a:solidFill>
              </a:rPr>
              <a:t>π</a:t>
            </a:r>
            <a:r>
              <a:rPr lang="en-US" sz="1200" b="1" baseline="30000" dirty="0">
                <a:solidFill>
                  <a:schemeClr val="bg1"/>
                </a:solidFill>
              </a:rPr>
              <a:t>o</a:t>
            </a:r>
            <a:r>
              <a:rPr lang="el-GR" sz="1200" b="1" dirty="0" smtClean="0">
                <a:solidFill>
                  <a:schemeClr val="bg1"/>
                </a:solidFill>
              </a:rPr>
              <a:t>γ</a:t>
            </a:r>
            <a:r>
              <a:rPr lang="el-GR" sz="1200" b="1" dirty="0">
                <a:solidFill>
                  <a:schemeClr val="bg1"/>
                </a:solidFill>
              </a:rPr>
              <a:t>) &lt; 10</a:t>
            </a:r>
            <a:r>
              <a:rPr lang="el-GR" sz="1200" b="1" baseline="30000" dirty="0" smtClean="0">
                <a:solidFill>
                  <a:schemeClr val="bg1"/>
                </a:solidFill>
              </a:rPr>
              <a:t>−</a:t>
            </a:r>
            <a:r>
              <a:rPr lang="en-US" sz="1200" b="1" baseline="30000" dirty="0" smtClean="0">
                <a:solidFill>
                  <a:schemeClr val="bg1"/>
                </a:solidFill>
              </a:rPr>
              <a:t>8</a:t>
            </a:r>
            <a:endParaRPr lang="en-US" sz="1200" b="1" baseline="300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84"/>
            <a:ext cx="8229600" cy="792162"/>
          </a:xfrm>
        </p:spPr>
        <p:txBody>
          <a:bodyPr>
            <a:noAutofit/>
          </a:bodyPr>
          <a:lstStyle/>
          <a:p>
            <a:pPr>
              <a:defRPr/>
            </a:pPr>
            <a:r>
              <a:rPr lang="en-US" sz="4000" dirty="0" smtClean="0"/>
              <a:t>Present </a:t>
            </a:r>
            <a:r>
              <a:rPr lang="en-US" sz="4000" dirty="0" smtClean="0">
                <a:latin typeface="Symbol" panose="05050102010706020507" pitchFamily="18" charset="2"/>
              </a:rPr>
              <a:t>h</a:t>
            </a:r>
            <a:r>
              <a:rPr lang="en-US" sz="4000" dirty="0" smtClean="0"/>
              <a:t> Samples</a:t>
            </a:r>
            <a:endParaRPr lang="en-US" sz="4000" dirty="0"/>
          </a:p>
        </p:txBody>
      </p:sp>
      <p:sp>
        <p:nvSpPr>
          <p:cNvPr id="11267" name="Content Placeholder 2"/>
          <p:cNvSpPr>
            <a:spLocks noGrp="1"/>
          </p:cNvSpPr>
          <p:nvPr>
            <p:ph idx="1"/>
          </p:nvPr>
        </p:nvSpPr>
        <p:spPr>
          <a:xfrm>
            <a:off x="457200" y="4941168"/>
            <a:ext cx="8229600" cy="1367557"/>
          </a:xfrm>
        </p:spPr>
        <p:txBody>
          <a:bodyPr/>
          <a:lstStyle/>
          <a:p>
            <a:endParaRPr lang="en-US" altLang="en-US" dirty="0" smtClean="0"/>
          </a:p>
        </p:txBody>
      </p:sp>
      <p:sp>
        <p:nvSpPr>
          <p:cNvPr id="4" name="Slide Number Placeholder 3"/>
          <p:cNvSpPr>
            <a:spLocks noGrp="1"/>
          </p:cNvSpPr>
          <p:nvPr>
            <p:ph type="sldNum" sz="quarter" idx="12"/>
          </p:nvPr>
        </p:nvSpPr>
        <p:spPr/>
        <p:txBody>
          <a:bodyPr/>
          <a:lstStyle/>
          <a:p>
            <a:pPr>
              <a:defRPr/>
            </a:pPr>
            <a:fld id="{E14A2AFE-58A6-4BBF-959F-5FCFF4A1561D}" type="slidenum">
              <a:rPr lang="it-IT" smtClean="0"/>
              <a:pPr>
                <a:defRPr/>
              </a:pPr>
              <a:t>6</a:t>
            </a:fld>
            <a:endParaRPr lang="it-IT"/>
          </a:p>
        </p:txBody>
      </p:sp>
      <p:sp>
        <p:nvSpPr>
          <p:cNvPr id="9" name="Rectangle 8"/>
          <p:cNvSpPr/>
          <p:nvPr/>
        </p:nvSpPr>
        <p:spPr>
          <a:xfrm>
            <a:off x="7010400" y="752128"/>
            <a:ext cx="19050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smtClean="0">
                <a:solidFill>
                  <a:schemeClr val="accent3">
                    <a:lumMod val="50000"/>
                  </a:schemeClr>
                </a:solidFill>
              </a:rPr>
              <a:t>A. </a:t>
            </a:r>
            <a:r>
              <a:rPr lang="en-US" sz="1100" dirty="0" err="1" smtClean="0">
                <a:solidFill>
                  <a:schemeClr val="accent3">
                    <a:lumMod val="50000"/>
                  </a:schemeClr>
                </a:solidFill>
              </a:rPr>
              <a:t>Starostin</a:t>
            </a:r>
            <a:r>
              <a:rPr lang="en-US" sz="1100" dirty="0" smtClean="0">
                <a:solidFill>
                  <a:schemeClr val="accent3">
                    <a:lumMod val="50000"/>
                  </a:schemeClr>
                </a:solidFill>
              </a:rPr>
              <a:t> - UCLA</a:t>
            </a:r>
            <a:endParaRPr lang="en-US" sz="1100" dirty="0">
              <a:solidFill>
                <a:schemeClr val="accent3">
                  <a:lumMod val="50000"/>
                </a:schemeClr>
              </a:solidFill>
            </a:endParaRPr>
          </a:p>
        </p:txBody>
      </p:sp>
      <p:sp>
        <p:nvSpPr>
          <p:cNvPr id="3" name="Rounded Rectangle 2"/>
          <p:cNvSpPr/>
          <p:nvPr/>
        </p:nvSpPr>
        <p:spPr>
          <a:xfrm>
            <a:off x="381000" y="5979368"/>
            <a:ext cx="8305800" cy="76200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smtClean="0">
                <a:solidFill>
                  <a:schemeClr val="accent1">
                    <a:lumMod val="60000"/>
                    <a:lumOff val="40000"/>
                  </a:schemeClr>
                </a:solidFill>
                <a:latin typeface="Segoe Print" panose="02000600000000000000" pitchFamily="2" charset="0"/>
              </a:rPr>
              <a:t>REDTOP@FNAL  p</a:t>
            </a:r>
            <a:r>
              <a:rPr lang="en-US" sz="1600" baseline="-25000" dirty="0" smtClean="0">
                <a:solidFill>
                  <a:schemeClr val="accent1">
                    <a:lumMod val="60000"/>
                    <a:lumOff val="40000"/>
                  </a:schemeClr>
                </a:solidFill>
              </a:rPr>
              <a:t>1.9 </a:t>
            </a:r>
            <a:r>
              <a:rPr lang="en-US" sz="1600" baseline="-25000" dirty="0" err="1" smtClean="0">
                <a:solidFill>
                  <a:schemeClr val="accent1">
                    <a:lumMod val="60000"/>
                    <a:lumOff val="40000"/>
                  </a:schemeClr>
                </a:solidFill>
              </a:rPr>
              <a:t>GeV</a:t>
            </a:r>
            <a:r>
              <a:rPr lang="en-US" sz="1600" b="1" dirty="0" err="1" smtClean="0">
                <a:solidFill>
                  <a:schemeClr val="accent1">
                    <a:lumMod val="60000"/>
                    <a:lumOff val="40000"/>
                  </a:schemeClr>
                </a:solidFill>
                <a:latin typeface="Segoe Print" panose="02000600000000000000" pitchFamily="2" charset="0"/>
              </a:rPr>
              <a:t>N</a:t>
            </a:r>
            <a:r>
              <a:rPr lang="en-US" sz="1600" b="1" dirty="0" smtClean="0">
                <a:solidFill>
                  <a:schemeClr val="accent1">
                    <a:lumMod val="60000"/>
                    <a:lumOff val="40000"/>
                  </a:schemeClr>
                </a:solidFill>
                <a:latin typeface="Segoe Print" panose="02000600000000000000" pitchFamily="2" charset="0"/>
              </a:rPr>
              <a:t> </a:t>
            </a:r>
            <a:r>
              <a:rPr lang="en-US" altLang="en-US" sz="1600" b="1" dirty="0">
                <a:solidFill>
                  <a:schemeClr val="accent1">
                    <a:lumMod val="60000"/>
                    <a:lumOff val="40000"/>
                  </a:schemeClr>
                </a:solidFill>
                <a:latin typeface="Segoe Print" panose="02000600000000000000" pitchFamily="2" charset="0"/>
              </a:rPr>
              <a:t>→</a:t>
            </a:r>
            <a:r>
              <a:rPr lang="en-US" sz="1600" b="1" dirty="0" smtClean="0">
                <a:solidFill>
                  <a:schemeClr val="accent1">
                    <a:lumMod val="60000"/>
                    <a:lumOff val="40000"/>
                  </a:schemeClr>
                </a:solidFill>
                <a:latin typeface="Segoe Print" panose="02000600000000000000" pitchFamily="2" charset="0"/>
              </a:rPr>
              <a:t> </a:t>
            </a:r>
            <a:r>
              <a:rPr lang="el-GR" b="1" i="1" dirty="0" smtClean="0">
                <a:solidFill>
                  <a:schemeClr val="accent1">
                    <a:lumMod val="60000"/>
                    <a:lumOff val="40000"/>
                  </a:schemeClr>
                </a:solidFill>
              </a:rPr>
              <a:t>η</a:t>
            </a:r>
            <a:r>
              <a:rPr lang="en-US" b="1" i="1" dirty="0" smtClean="0">
                <a:solidFill>
                  <a:schemeClr val="accent1">
                    <a:lumMod val="60000"/>
                    <a:lumOff val="40000"/>
                  </a:schemeClr>
                </a:solidFill>
              </a:rPr>
              <a:t> </a:t>
            </a:r>
            <a:r>
              <a:rPr lang="en-US" sz="1600" b="1" dirty="0" smtClean="0">
                <a:solidFill>
                  <a:schemeClr val="accent1">
                    <a:lumMod val="60000"/>
                    <a:lumOff val="40000"/>
                  </a:schemeClr>
                </a:solidFill>
                <a:latin typeface="Segoe Print" panose="02000600000000000000" pitchFamily="2" charset="0"/>
              </a:rPr>
              <a:t>pp                                      2.5x10</a:t>
            </a:r>
            <a:r>
              <a:rPr lang="en-US" sz="1600" b="1" baseline="30000" dirty="0" smtClean="0">
                <a:solidFill>
                  <a:schemeClr val="accent1">
                    <a:lumMod val="60000"/>
                    <a:lumOff val="40000"/>
                  </a:schemeClr>
                </a:solidFill>
                <a:latin typeface="Segoe Print" panose="02000600000000000000" pitchFamily="2" charset="0"/>
              </a:rPr>
              <a:t>13</a:t>
            </a:r>
            <a:r>
              <a:rPr lang="en-US" sz="1600" dirty="0" smtClean="0">
                <a:solidFill>
                  <a:schemeClr val="accent1">
                    <a:lumMod val="60000"/>
                    <a:lumOff val="40000"/>
                  </a:schemeClr>
                </a:solidFill>
                <a:latin typeface="Segoe Print" panose="02000600000000000000" pitchFamily="2" charset="0"/>
              </a:rPr>
              <a:t>/</a:t>
            </a:r>
            <a:r>
              <a:rPr lang="en-US" sz="1600" dirty="0" err="1" smtClean="0">
                <a:solidFill>
                  <a:schemeClr val="accent1">
                    <a:lumMod val="60000"/>
                    <a:lumOff val="40000"/>
                  </a:schemeClr>
                </a:solidFill>
                <a:latin typeface="Segoe Print" panose="02000600000000000000" pitchFamily="2" charset="0"/>
              </a:rPr>
              <a:t>yr</a:t>
            </a:r>
            <a:endParaRPr lang="en-US" sz="1600" b="1" baseline="30000" dirty="0" smtClean="0">
              <a:solidFill>
                <a:schemeClr val="accent1">
                  <a:lumMod val="60000"/>
                  <a:lumOff val="40000"/>
                </a:schemeClr>
              </a:solidFill>
              <a:latin typeface="Segoe Print" panose="02000600000000000000" pitchFamily="2" charset="0"/>
            </a:endParaRPr>
          </a:p>
          <a:p>
            <a:r>
              <a:rPr lang="en-US" sz="1600" b="1" dirty="0" smtClean="0">
                <a:solidFill>
                  <a:schemeClr val="accent1">
                    <a:lumMod val="60000"/>
                    <a:lumOff val="40000"/>
                  </a:schemeClr>
                </a:solidFill>
                <a:latin typeface="Segoe Print" panose="02000600000000000000" pitchFamily="2" charset="0"/>
              </a:rPr>
              <a:t>(proposing)     </a:t>
            </a:r>
            <a:r>
              <a:rPr lang="en-US" sz="1600" b="1" dirty="0">
                <a:solidFill>
                  <a:schemeClr val="accent1">
                    <a:lumMod val="60000"/>
                    <a:lumOff val="40000"/>
                  </a:schemeClr>
                </a:solidFill>
                <a:latin typeface="Segoe Print" panose="02000600000000000000" pitchFamily="2" charset="0"/>
              </a:rPr>
              <a:t> </a:t>
            </a:r>
            <a:r>
              <a:rPr lang="en-US" sz="1600" b="1" dirty="0" smtClean="0">
                <a:solidFill>
                  <a:schemeClr val="accent1">
                    <a:lumMod val="60000"/>
                    <a:lumOff val="40000"/>
                  </a:schemeClr>
                </a:solidFill>
                <a:latin typeface="Segoe Print" panose="02000600000000000000" pitchFamily="2" charset="0"/>
              </a:rPr>
              <a:t>  </a:t>
            </a:r>
            <a:endParaRPr lang="en-US" sz="1600" b="1" dirty="0">
              <a:solidFill>
                <a:schemeClr val="accent1">
                  <a:lumMod val="60000"/>
                  <a:lumOff val="40000"/>
                </a:schemeClr>
              </a:solidFill>
              <a:latin typeface="Segoe Print" panose="02000600000000000000" pitchFamily="2" charset="0"/>
            </a:endParaRPr>
          </a:p>
        </p:txBody>
      </p:sp>
      <p:sp>
        <p:nvSpPr>
          <p:cNvPr id="8" name="Rounded Rectangle 7"/>
          <p:cNvSpPr/>
          <p:nvPr/>
        </p:nvSpPr>
        <p:spPr>
          <a:xfrm>
            <a:off x="381000" y="4653136"/>
            <a:ext cx="8305800" cy="1260140"/>
          </a:xfrm>
          <a:prstGeom prst="roundRec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accent1">
                    <a:lumMod val="60000"/>
                    <a:lumOff val="40000"/>
                  </a:schemeClr>
                </a:solidFill>
                <a:latin typeface="Segoe Print" panose="02000600000000000000" pitchFamily="2" charset="0"/>
              </a:rPr>
              <a:t>GlueX@JLAB</a:t>
            </a:r>
            <a:r>
              <a:rPr lang="en-US" sz="1600" dirty="0">
                <a:solidFill>
                  <a:schemeClr val="accent1">
                    <a:lumMod val="60000"/>
                    <a:lumOff val="40000"/>
                  </a:schemeClr>
                </a:solidFill>
                <a:latin typeface="Segoe Print" panose="02000600000000000000" pitchFamily="2" charset="0"/>
              </a:rPr>
              <a:t>	</a:t>
            </a:r>
            <a:r>
              <a:rPr lang="en-US" sz="1600" dirty="0" smtClean="0">
                <a:solidFill>
                  <a:schemeClr val="accent1">
                    <a:lumMod val="60000"/>
                    <a:lumOff val="40000"/>
                  </a:schemeClr>
                </a:solidFill>
                <a:latin typeface="Symbol" panose="05050102010706020507" pitchFamily="18" charset="2"/>
              </a:rPr>
              <a:t>g</a:t>
            </a:r>
            <a:r>
              <a:rPr lang="en-US" sz="1600" baseline="-25000" dirty="0" smtClean="0">
                <a:solidFill>
                  <a:schemeClr val="accent1">
                    <a:lumMod val="60000"/>
                    <a:lumOff val="40000"/>
                  </a:schemeClr>
                </a:solidFill>
              </a:rPr>
              <a:t>12 </a:t>
            </a:r>
            <a:r>
              <a:rPr lang="en-US" sz="1600" baseline="-25000" dirty="0" err="1" smtClean="0">
                <a:solidFill>
                  <a:schemeClr val="accent1">
                    <a:lumMod val="60000"/>
                    <a:lumOff val="40000"/>
                  </a:schemeClr>
                </a:solidFill>
              </a:rPr>
              <a:t>GeV</a:t>
            </a:r>
            <a:r>
              <a:rPr lang="en-US" sz="1600" dirty="0" err="1" smtClean="0">
                <a:solidFill>
                  <a:schemeClr val="accent1">
                    <a:lumMod val="60000"/>
                    <a:lumOff val="40000"/>
                  </a:schemeClr>
                </a:solidFill>
                <a:latin typeface="Segoe Print" panose="02000600000000000000" pitchFamily="2" charset="0"/>
              </a:rPr>
              <a:t>p</a:t>
            </a:r>
            <a:r>
              <a:rPr lang="en-US" sz="1600" dirty="0" smtClean="0">
                <a:solidFill>
                  <a:schemeClr val="accent1">
                    <a:lumMod val="60000"/>
                    <a:lumOff val="40000"/>
                  </a:schemeClr>
                </a:solidFill>
                <a:latin typeface="Segoe Print" panose="02000600000000000000" pitchFamily="2" charset="0"/>
              </a:rPr>
              <a:t> </a:t>
            </a:r>
            <a:r>
              <a:rPr lang="en-US" altLang="en-US" sz="1600" dirty="0">
                <a:solidFill>
                  <a:schemeClr val="accent1">
                    <a:lumMod val="60000"/>
                    <a:lumOff val="40000"/>
                  </a:schemeClr>
                </a:solidFill>
                <a:latin typeface="Segoe Print" panose="02000600000000000000" pitchFamily="2" charset="0"/>
              </a:rPr>
              <a:t>→</a:t>
            </a:r>
            <a:r>
              <a:rPr lang="en-US" sz="1600" dirty="0">
                <a:solidFill>
                  <a:schemeClr val="accent1">
                    <a:lumMod val="60000"/>
                    <a:lumOff val="40000"/>
                  </a:schemeClr>
                </a:solidFill>
                <a:latin typeface="Segoe Print" panose="02000600000000000000" pitchFamily="2" charset="0"/>
              </a:rPr>
              <a:t> </a:t>
            </a:r>
            <a:r>
              <a:rPr lang="el-GR" sz="1600" i="1" dirty="0">
                <a:solidFill>
                  <a:schemeClr val="accent1">
                    <a:lumMod val="60000"/>
                    <a:lumOff val="40000"/>
                  </a:schemeClr>
                </a:solidFill>
              </a:rPr>
              <a:t>η</a:t>
            </a:r>
            <a:r>
              <a:rPr lang="en-US" sz="1600" i="1" dirty="0">
                <a:solidFill>
                  <a:schemeClr val="accent1">
                    <a:lumMod val="60000"/>
                    <a:lumOff val="40000"/>
                  </a:schemeClr>
                </a:solidFill>
              </a:rPr>
              <a:t> </a:t>
            </a:r>
            <a:r>
              <a:rPr lang="en-US" sz="1600" dirty="0">
                <a:solidFill>
                  <a:schemeClr val="accent1">
                    <a:lumMod val="60000"/>
                    <a:lumOff val="40000"/>
                  </a:schemeClr>
                </a:solidFill>
                <a:latin typeface="Segoe Print" panose="02000600000000000000" pitchFamily="2" charset="0"/>
              </a:rPr>
              <a:t>p</a:t>
            </a:r>
            <a:r>
              <a:rPr lang="en-US" altLang="en-US" sz="1600" dirty="0">
                <a:solidFill>
                  <a:schemeClr val="accent1">
                    <a:lumMod val="60000"/>
                    <a:lumOff val="40000"/>
                  </a:schemeClr>
                </a:solidFill>
                <a:latin typeface="Segoe Print" panose="02000600000000000000" pitchFamily="2" charset="0"/>
              </a:rPr>
              <a:t> →</a:t>
            </a:r>
            <a:r>
              <a:rPr lang="en-US" sz="1600" dirty="0">
                <a:solidFill>
                  <a:schemeClr val="accent1">
                    <a:lumMod val="60000"/>
                    <a:lumOff val="40000"/>
                  </a:schemeClr>
                </a:solidFill>
                <a:latin typeface="Segoe Print" panose="02000600000000000000" pitchFamily="2" charset="0"/>
              </a:rPr>
              <a:t> neutrals                     </a:t>
            </a:r>
            <a:r>
              <a:rPr lang="en-US" sz="1600" dirty="0" smtClean="0">
                <a:solidFill>
                  <a:schemeClr val="accent1">
                    <a:lumMod val="60000"/>
                    <a:lumOff val="40000"/>
                  </a:schemeClr>
                </a:solidFill>
                <a:latin typeface="Segoe Print" panose="02000600000000000000" pitchFamily="2" charset="0"/>
              </a:rPr>
              <a:t>	4.5x10</a:t>
            </a:r>
            <a:r>
              <a:rPr lang="en-US" sz="1600" baseline="30000" dirty="0" smtClean="0">
                <a:solidFill>
                  <a:schemeClr val="accent1">
                    <a:lumMod val="60000"/>
                    <a:lumOff val="40000"/>
                  </a:schemeClr>
                </a:solidFill>
                <a:latin typeface="Segoe Print" panose="02000600000000000000" pitchFamily="2" charset="0"/>
              </a:rPr>
              <a:t>7</a:t>
            </a:r>
            <a:r>
              <a:rPr lang="en-US" sz="1600" dirty="0" smtClean="0">
                <a:solidFill>
                  <a:schemeClr val="accent1">
                    <a:lumMod val="60000"/>
                    <a:lumOff val="40000"/>
                  </a:schemeClr>
                </a:solidFill>
                <a:latin typeface="Segoe Print" panose="02000600000000000000" pitchFamily="2" charset="0"/>
              </a:rPr>
              <a:t>/</a:t>
            </a:r>
            <a:r>
              <a:rPr lang="en-US" sz="1600" dirty="0" err="1" smtClean="0">
                <a:solidFill>
                  <a:schemeClr val="accent1">
                    <a:lumMod val="60000"/>
                    <a:lumOff val="40000"/>
                  </a:schemeClr>
                </a:solidFill>
                <a:latin typeface="Segoe Print" panose="02000600000000000000" pitchFamily="2" charset="0"/>
              </a:rPr>
              <a:t>yr</a:t>
            </a:r>
            <a:endParaRPr lang="en-US" sz="1600" baseline="30000" dirty="0">
              <a:solidFill>
                <a:schemeClr val="accent1">
                  <a:lumMod val="60000"/>
                  <a:lumOff val="40000"/>
                </a:schemeClr>
              </a:solidFill>
              <a:latin typeface="Segoe Print" panose="02000600000000000000" pitchFamily="2" charset="0"/>
            </a:endParaRPr>
          </a:p>
          <a:p>
            <a:r>
              <a:rPr lang="en-US" sz="1600" dirty="0" smtClean="0">
                <a:solidFill>
                  <a:schemeClr val="accent1">
                    <a:lumMod val="60000"/>
                    <a:lumOff val="40000"/>
                  </a:schemeClr>
                </a:solidFill>
                <a:latin typeface="Segoe Print" panose="02000600000000000000" pitchFamily="2" charset="0"/>
              </a:rPr>
              <a:t>(just started) </a:t>
            </a:r>
          </a:p>
          <a:p>
            <a:r>
              <a:rPr lang="en-US" sz="1600" dirty="0" smtClean="0">
                <a:solidFill>
                  <a:schemeClr val="accent1">
                    <a:lumMod val="60000"/>
                    <a:lumOff val="40000"/>
                  </a:schemeClr>
                </a:solidFill>
                <a:latin typeface="Segoe Print" panose="02000600000000000000" pitchFamily="2" charset="0"/>
              </a:rPr>
              <a:t>JEF@JLAB</a:t>
            </a:r>
            <a:r>
              <a:rPr lang="en-US" sz="1600" dirty="0">
                <a:solidFill>
                  <a:schemeClr val="accent1">
                    <a:lumMod val="60000"/>
                    <a:lumOff val="40000"/>
                  </a:schemeClr>
                </a:solidFill>
                <a:latin typeface="Segoe Print" panose="02000600000000000000" pitchFamily="2" charset="0"/>
              </a:rPr>
              <a:t>	</a:t>
            </a:r>
            <a:r>
              <a:rPr lang="en-US" sz="1600" dirty="0" smtClean="0">
                <a:solidFill>
                  <a:schemeClr val="accent1">
                    <a:lumMod val="60000"/>
                    <a:lumOff val="40000"/>
                  </a:schemeClr>
                </a:solidFill>
                <a:latin typeface="Symbol" panose="05050102010706020507" pitchFamily="18" charset="2"/>
              </a:rPr>
              <a:t>g</a:t>
            </a:r>
            <a:r>
              <a:rPr lang="en-US" sz="1600" baseline="-25000" dirty="0">
                <a:solidFill>
                  <a:schemeClr val="accent1">
                    <a:lumMod val="60000"/>
                    <a:lumOff val="40000"/>
                  </a:schemeClr>
                </a:solidFill>
              </a:rPr>
              <a:t>12 </a:t>
            </a:r>
            <a:r>
              <a:rPr lang="en-US" sz="1600" baseline="-25000" dirty="0" err="1">
                <a:solidFill>
                  <a:schemeClr val="accent1">
                    <a:lumMod val="60000"/>
                    <a:lumOff val="40000"/>
                  </a:schemeClr>
                </a:solidFill>
              </a:rPr>
              <a:t>GeV</a:t>
            </a:r>
            <a:r>
              <a:rPr lang="en-US" sz="1600" dirty="0" err="1" smtClean="0">
                <a:solidFill>
                  <a:schemeClr val="accent1">
                    <a:lumMod val="60000"/>
                    <a:lumOff val="40000"/>
                  </a:schemeClr>
                </a:solidFill>
                <a:latin typeface="Segoe Print" panose="02000600000000000000" pitchFamily="2" charset="0"/>
              </a:rPr>
              <a:t>p</a:t>
            </a:r>
            <a:r>
              <a:rPr lang="en-US" sz="1600" dirty="0" smtClean="0">
                <a:solidFill>
                  <a:schemeClr val="accent1">
                    <a:lumMod val="60000"/>
                    <a:lumOff val="40000"/>
                  </a:schemeClr>
                </a:solidFill>
                <a:latin typeface="Segoe Print" panose="02000600000000000000" pitchFamily="2" charset="0"/>
              </a:rPr>
              <a:t> </a:t>
            </a:r>
            <a:r>
              <a:rPr lang="en-US" altLang="en-US" sz="1600" dirty="0">
                <a:solidFill>
                  <a:schemeClr val="accent1">
                    <a:lumMod val="60000"/>
                    <a:lumOff val="40000"/>
                  </a:schemeClr>
                </a:solidFill>
                <a:latin typeface="Segoe Print" panose="02000600000000000000" pitchFamily="2" charset="0"/>
              </a:rPr>
              <a:t>→</a:t>
            </a:r>
            <a:r>
              <a:rPr lang="en-US" sz="1600" dirty="0">
                <a:solidFill>
                  <a:schemeClr val="accent1">
                    <a:lumMod val="60000"/>
                    <a:lumOff val="40000"/>
                  </a:schemeClr>
                </a:solidFill>
                <a:latin typeface="Segoe Print" panose="02000600000000000000" pitchFamily="2" charset="0"/>
              </a:rPr>
              <a:t> </a:t>
            </a:r>
            <a:r>
              <a:rPr lang="el-GR" sz="1600" i="1" dirty="0">
                <a:solidFill>
                  <a:schemeClr val="accent1">
                    <a:lumMod val="60000"/>
                    <a:lumOff val="40000"/>
                  </a:schemeClr>
                </a:solidFill>
              </a:rPr>
              <a:t>η</a:t>
            </a:r>
            <a:r>
              <a:rPr lang="en-US" sz="1600" i="1" dirty="0">
                <a:solidFill>
                  <a:schemeClr val="accent1">
                    <a:lumMod val="60000"/>
                    <a:lumOff val="40000"/>
                  </a:schemeClr>
                </a:solidFill>
              </a:rPr>
              <a:t> </a:t>
            </a:r>
            <a:r>
              <a:rPr lang="en-US" sz="1600" dirty="0" smtClean="0">
                <a:solidFill>
                  <a:schemeClr val="accent1">
                    <a:lumMod val="60000"/>
                    <a:lumOff val="40000"/>
                  </a:schemeClr>
                </a:solidFill>
                <a:latin typeface="Segoe Print" panose="02000600000000000000" pitchFamily="2" charset="0"/>
              </a:rPr>
              <a:t>X</a:t>
            </a:r>
            <a:r>
              <a:rPr lang="en-US" altLang="en-US" sz="1600" dirty="0" smtClean="0">
                <a:solidFill>
                  <a:schemeClr val="accent1">
                    <a:lumMod val="60000"/>
                    <a:lumOff val="40000"/>
                  </a:schemeClr>
                </a:solidFill>
                <a:latin typeface="Segoe Print" panose="02000600000000000000" pitchFamily="2" charset="0"/>
              </a:rPr>
              <a:t> </a:t>
            </a:r>
            <a:r>
              <a:rPr lang="en-US" altLang="en-US" sz="1600" dirty="0">
                <a:solidFill>
                  <a:schemeClr val="accent1">
                    <a:lumMod val="60000"/>
                    <a:lumOff val="40000"/>
                  </a:schemeClr>
                </a:solidFill>
                <a:latin typeface="Segoe Print" panose="02000600000000000000" pitchFamily="2" charset="0"/>
              </a:rPr>
              <a:t>→</a:t>
            </a:r>
            <a:r>
              <a:rPr lang="en-US" sz="1600" dirty="0">
                <a:solidFill>
                  <a:schemeClr val="accent1">
                    <a:lumMod val="60000"/>
                    <a:lumOff val="40000"/>
                  </a:schemeClr>
                </a:solidFill>
                <a:latin typeface="Segoe Print" panose="02000600000000000000" pitchFamily="2" charset="0"/>
              </a:rPr>
              <a:t> neutrals                     	</a:t>
            </a:r>
            <a:r>
              <a:rPr lang="en-US" sz="1600" dirty="0" smtClean="0">
                <a:solidFill>
                  <a:schemeClr val="accent1">
                    <a:lumMod val="60000"/>
                    <a:lumOff val="40000"/>
                  </a:schemeClr>
                </a:solidFill>
                <a:latin typeface="Segoe Print" panose="02000600000000000000" pitchFamily="2" charset="0"/>
              </a:rPr>
              <a:t>3.9x10</a:t>
            </a:r>
            <a:r>
              <a:rPr lang="en-US" sz="1600" baseline="30000" dirty="0" smtClean="0">
                <a:solidFill>
                  <a:schemeClr val="accent1">
                    <a:lumMod val="60000"/>
                    <a:lumOff val="40000"/>
                  </a:schemeClr>
                </a:solidFill>
                <a:latin typeface="Segoe Print" panose="02000600000000000000" pitchFamily="2" charset="0"/>
              </a:rPr>
              <a:t>5</a:t>
            </a:r>
            <a:r>
              <a:rPr lang="en-US" sz="1600" dirty="0" smtClean="0">
                <a:solidFill>
                  <a:schemeClr val="accent1">
                    <a:lumMod val="60000"/>
                    <a:lumOff val="40000"/>
                  </a:schemeClr>
                </a:solidFill>
                <a:latin typeface="Segoe Print" panose="02000600000000000000" pitchFamily="2" charset="0"/>
              </a:rPr>
              <a:t>/day</a:t>
            </a:r>
            <a:endParaRPr lang="en-US" sz="1600" baseline="30000" dirty="0">
              <a:solidFill>
                <a:schemeClr val="accent1">
                  <a:lumMod val="60000"/>
                  <a:lumOff val="40000"/>
                </a:schemeClr>
              </a:solidFill>
              <a:latin typeface="Segoe Print" panose="02000600000000000000" pitchFamily="2" charset="0"/>
            </a:endParaRPr>
          </a:p>
          <a:p>
            <a:r>
              <a:rPr lang="en-US" sz="1600" dirty="0" smtClean="0">
                <a:solidFill>
                  <a:schemeClr val="accent1">
                    <a:lumMod val="60000"/>
                    <a:lumOff val="40000"/>
                  </a:schemeClr>
                </a:solidFill>
                <a:latin typeface="Segoe Print" panose="02000600000000000000" pitchFamily="2" charset="0"/>
              </a:rPr>
              <a:t>(recently </a:t>
            </a:r>
            <a:r>
              <a:rPr lang="en-US" sz="1600" dirty="0" smtClean="0">
                <a:solidFill>
                  <a:schemeClr val="accent1">
                    <a:lumMod val="60000"/>
                    <a:lumOff val="40000"/>
                  </a:schemeClr>
                </a:solidFill>
                <a:latin typeface="Segoe Print" panose="02000600000000000000" pitchFamily="2" charset="0"/>
              </a:rPr>
              <a:t>approved)</a:t>
            </a:r>
            <a:endParaRPr lang="en-US" sz="1600" dirty="0">
              <a:solidFill>
                <a:schemeClr val="accent1">
                  <a:lumMod val="60000"/>
                  <a:lumOff val="40000"/>
                </a:schemeClr>
              </a:solidFill>
              <a:latin typeface="Segoe Print" panose="02000600000000000000" pitchFamily="2" charset="0"/>
            </a:endParaRPr>
          </a:p>
        </p:txBody>
      </p:sp>
      <p:sp>
        <p:nvSpPr>
          <p:cNvPr id="11" name="Title 1"/>
          <p:cNvSpPr txBox="1">
            <a:spLocks/>
          </p:cNvSpPr>
          <p:nvPr/>
        </p:nvSpPr>
        <p:spPr>
          <a:xfrm>
            <a:off x="431540" y="3860974"/>
            <a:ext cx="8229600" cy="792162"/>
          </a:xfrm>
          <a:prstGeom prst="rect">
            <a:avLst/>
          </a:prstGeom>
        </p:spPr>
        <p:txBody>
          <a:bodyPr vert="horz" anchor="ctr">
            <a:noAutofit/>
            <a:scene3d>
              <a:camera prst="orthographicFront"/>
              <a:lightRig rig="soft" dir="t">
                <a:rot lat="0" lon="0" rev="16800000"/>
              </a:lightRig>
            </a:scene3d>
            <a:sp3d prstMaterial="softEdge">
              <a:bevelT w="38100" h="38100"/>
            </a:sp3d>
          </a:bodyPr>
          <a:lstStyle>
            <a:lvl1pPr algn="ctr" rtl="0" eaLnBrk="1" fontAlgn="base" hangingPunct="1">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1" fontAlgn="base" hangingPunct="1">
              <a:spcBef>
                <a:spcPct val="0"/>
              </a:spcBef>
              <a:spcAft>
                <a:spcPct val="0"/>
              </a:spcAft>
              <a:defRPr sz="4100" b="1">
                <a:solidFill>
                  <a:schemeClr val="tx1"/>
                </a:solidFill>
                <a:latin typeface="Lucida Sans" pitchFamily="34" charset="0"/>
              </a:defRPr>
            </a:lvl2pPr>
            <a:lvl3pPr algn="ctr" rtl="0" eaLnBrk="1" fontAlgn="base" hangingPunct="1">
              <a:spcBef>
                <a:spcPct val="0"/>
              </a:spcBef>
              <a:spcAft>
                <a:spcPct val="0"/>
              </a:spcAft>
              <a:defRPr sz="4100" b="1">
                <a:solidFill>
                  <a:schemeClr val="tx1"/>
                </a:solidFill>
                <a:latin typeface="Lucida Sans" pitchFamily="34" charset="0"/>
              </a:defRPr>
            </a:lvl3pPr>
            <a:lvl4pPr algn="ctr" rtl="0" eaLnBrk="1" fontAlgn="base" hangingPunct="1">
              <a:spcBef>
                <a:spcPct val="0"/>
              </a:spcBef>
              <a:spcAft>
                <a:spcPct val="0"/>
              </a:spcAft>
              <a:defRPr sz="4100" b="1">
                <a:solidFill>
                  <a:schemeClr val="tx1"/>
                </a:solidFill>
                <a:latin typeface="Lucida Sans" pitchFamily="34" charset="0"/>
              </a:defRPr>
            </a:lvl4pPr>
            <a:lvl5pPr algn="ctr" rtl="0" eaLnBrk="1" fontAlgn="base" hangingPunct="1">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a:lstStyle>
          <a:p>
            <a:pPr>
              <a:defRPr/>
            </a:pPr>
            <a:r>
              <a:rPr lang="en-US" sz="3600" dirty="0" smtClean="0"/>
              <a:t>Near future </a:t>
            </a:r>
            <a:r>
              <a:rPr lang="en-US" sz="3600" dirty="0" smtClean="0">
                <a:latin typeface="Symbol" panose="05050102010706020507" pitchFamily="18" charset="2"/>
              </a:rPr>
              <a:t>h</a:t>
            </a:r>
            <a:r>
              <a:rPr lang="en-US" sz="3600" dirty="0" smtClean="0"/>
              <a:t> Samples</a:t>
            </a:r>
            <a:endParaRPr lang="en-US" sz="3600" dirty="0"/>
          </a:p>
        </p:txBody>
      </p:sp>
      <p:sp>
        <p:nvSpPr>
          <p:cNvPr id="5" name="Date Placeholder 4"/>
          <p:cNvSpPr>
            <a:spLocks noGrp="1"/>
          </p:cNvSpPr>
          <p:nvPr>
            <p:ph type="dt" sz="half" idx="10"/>
          </p:nvPr>
        </p:nvSpPr>
        <p:spPr/>
        <p:txBody>
          <a:bodyPr/>
          <a:lstStyle/>
          <a:p>
            <a:pPr>
              <a:defRPr/>
            </a:pPr>
            <a:r>
              <a:rPr lang="en-US" smtClean="0"/>
              <a:t>10/27/2017</a:t>
            </a:r>
            <a:endParaRPr lang="it-IT" dirty="0"/>
          </a:p>
        </p:txBody>
      </p:sp>
      <p:sp>
        <p:nvSpPr>
          <p:cNvPr id="6" name="Footer Placeholder 5"/>
          <p:cNvSpPr>
            <a:spLocks noGrp="1"/>
          </p:cNvSpPr>
          <p:nvPr>
            <p:ph type="ftr" sz="quarter" idx="11"/>
          </p:nvPr>
        </p:nvSpPr>
        <p:spPr/>
        <p:txBody>
          <a:bodyPr/>
          <a:lstStyle/>
          <a:p>
            <a:pPr>
              <a:defRPr/>
            </a:pPr>
            <a:r>
              <a:rPr lang="it-IT" dirty="0" smtClean="0"/>
              <a:t>C. Gatto - INFN &amp; NIU</a:t>
            </a:r>
            <a:endParaRPr lang="it-IT" dirty="0"/>
          </a:p>
        </p:txBody>
      </p:sp>
      <p:grpSp>
        <p:nvGrpSpPr>
          <p:cNvPr id="10" name="Group 9"/>
          <p:cNvGrpSpPr/>
          <p:nvPr/>
        </p:nvGrpSpPr>
        <p:grpSpPr>
          <a:xfrm>
            <a:off x="219075" y="764704"/>
            <a:ext cx="8685213" cy="2988331"/>
            <a:chOff x="219075" y="764704"/>
            <a:chExt cx="8685213" cy="2988331"/>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934"/>
            <a:stretch/>
          </p:blipFill>
          <p:spPr bwMode="auto">
            <a:xfrm>
              <a:off x="219075" y="764704"/>
              <a:ext cx="8685213" cy="29883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7200292" y="2528900"/>
              <a:ext cx="130004" cy="338554"/>
            </a:xfrm>
            <a:prstGeom prst="rect">
              <a:avLst/>
            </a:prstGeom>
          </p:spPr>
          <p:txBody>
            <a:bodyPr wrap="square">
              <a:spAutoFit/>
            </a:bodyPr>
            <a:lstStyle/>
            <a:p>
              <a:r>
                <a:rPr lang="en-US" sz="1600" b="1" baseline="-25000" dirty="0">
                  <a:solidFill>
                    <a:srgbClr val="0066CC"/>
                  </a:solidFill>
                </a:rPr>
                <a:t>9</a:t>
              </a:r>
              <a:endParaRPr lang="en-US" sz="1600" b="1" dirty="0">
                <a:solidFill>
                  <a:srgbClr val="0066CC"/>
                </a:solidFill>
              </a:endParaRPr>
            </a:p>
          </p:txBody>
        </p:sp>
      </p:grpSp>
    </p:spTree>
    <p:extLst>
      <p:ext uri="{BB962C8B-B14F-4D97-AF65-F5344CB8AC3E}">
        <p14:creationId xmlns:p14="http://schemas.microsoft.com/office/powerpoint/2010/main" val="138156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058" y="2475891"/>
            <a:ext cx="3775890" cy="2912220"/>
          </a:xfrm>
          <a:prstGeom prst="rect">
            <a:avLst/>
          </a:prstGeom>
          <a:noFill/>
          <a:ln w="25400">
            <a:solidFill>
              <a:srgbClr val="A5002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0"/>
            <a:ext cx="8229600" cy="1143000"/>
          </a:xfrm>
        </p:spPr>
        <p:txBody>
          <a:bodyPr>
            <a:normAutofit fontScale="90000"/>
          </a:bodyPr>
          <a:lstStyle/>
          <a:p>
            <a:r>
              <a:rPr lang="en-US" dirty="0" smtClean="0"/>
              <a:t>Accelerator complex for REDTOP</a:t>
            </a:r>
            <a:br>
              <a:rPr lang="en-US" dirty="0" smtClean="0"/>
            </a:br>
            <a:r>
              <a:rPr lang="en-US" dirty="0" smtClean="0"/>
              <a:t>Fermilab Option: AP50 hall</a:t>
            </a:r>
            <a:endParaRPr lang="en-US" dirty="0"/>
          </a:p>
        </p:txBody>
      </p:sp>
      <p:sp>
        <p:nvSpPr>
          <p:cNvPr id="3" name="Content Placeholder 2"/>
          <p:cNvSpPr>
            <a:spLocks noGrp="1"/>
          </p:cNvSpPr>
          <p:nvPr>
            <p:ph idx="1"/>
          </p:nvPr>
        </p:nvSpPr>
        <p:spPr>
          <a:xfrm>
            <a:off x="474917" y="1258652"/>
            <a:ext cx="8229600" cy="838200"/>
          </a:xfrm>
        </p:spPr>
        <p:txBody>
          <a:bodyPr/>
          <a:lstStyle/>
          <a:p>
            <a:r>
              <a:rPr lang="en-US" sz="1800" dirty="0" smtClean="0"/>
              <a:t>Use delivery ring and extract beam at AP50</a:t>
            </a:r>
          </a:p>
          <a:p>
            <a:r>
              <a:rPr lang="en-US" sz="1800" dirty="0" smtClean="0"/>
              <a:t>Decelerate the 8 GeV beam to desired energy.</a:t>
            </a:r>
            <a:endParaRPr lang="en-US" sz="1800" dirty="0"/>
          </a:p>
        </p:txBody>
      </p:sp>
      <p:sp>
        <p:nvSpPr>
          <p:cNvPr id="4" name="Slide Number Placeholder 3"/>
          <p:cNvSpPr>
            <a:spLocks noGrp="1"/>
          </p:cNvSpPr>
          <p:nvPr>
            <p:ph type="sldNum" sz="quarter" idx="12"/>
          </p:nvPr>
        </p:nvSpPr>
        <p:spPr/>
        <p:txBody>
          <a:bodyPr/>
          <a:lstStyle/>
          <a:p>
            <a:pPr>
              <a:defRPr/>
            </a:pPr>
            <a:fld id="{4356E7F7-C84E-45B0-9AB2-B2E37B592F15}" type="slidenum">
              <a:rPr lang="it-IT" smtClean="0"/>
              <a:pPr>
                <a:defRPr/>
              </a:pPr>
              <a:t>7</a:t>
            </a:fld>
            <a:endParaRPr lang="it-IT"/>
          </a:p>
        </p:txBody>
      </p:sp>
      <p:sp>
        <p:nvSpPr>
          <p:cNvPr id="7" name="Date Placeholder 6"/>
          <p:cNvSpPr>
            <a:spLocks noGrp="1"/>
          </p:cNvSpPr>
          <p:nvPr>
            <p:ph type="dt" sz="half" idx="10"/>
          </p:nvPr>
        </p:nvSpPr>
        <p:spPr/>
        <p:txBody>
          <a:bodyPr/>
          <a:lstStyle/>
          <a:p>
            <a:pPr>
              <a:defRPr/>
            </a:pPr>
            <a:r>
              <a:rPr lang="en-US" smtClean="0"/>
              <a:t>10/27/2017</a:t>
            </a:r>
            <a:endParaRPr lang="it-IT"/>
          </a:p>
        </p:txBody>
      </p:sp>
      <p:sp>
        <p:nvSpPr>
          <p:cNvPr id="11" name="Footer Placeholder 10"/>
          <p:cNvSpPr>
            <a:spLocks noGrp="1"/>
          </p:cNvSpPr>
          <p:nvPr>
            <p:ph type="ftr" sz="quarter" idx="11"/>
          </p:nvPr>
        </p:nvSpPr>
        <p:spPr/>
        <p:txBody>
          <a:bodyPr/>
          <a:lstStyle/>
          <a:p>
            <a:pPr>
              <a:defRPr/>
            </a:pPr>
            <a:r>
              <a:rPr lang="it-IT" smtClean="0"/>
              <a:t>C. Gatto - INFN &amp; NIU</a:t>
            </a:r>
            <a:endParaRPr lang="it-IT"/>
          </a:p>
        </p:txBody>
      </p:sp>
      <p:grpSp>
        <p:nvGrpSpPr>
          <p:cNvPr id="13" name="Group 12"/>
          <p:cNvGrpSpPr>
            <a:grpSpLocks/>
          </p:cNvGrpSpPr>
          <p:nvPr/>
        </p:nvGrpSpPr>
        <p:grpSpPr bwMode="auto">
          <a:xfrm>
            <a:off x="4382735" y="2073132"/>
            <a:ext cx="4580907" cy="4182134"/>
            <a:chOff x="10489" y="13824"/>
            <a:chExt cx="7329" cy="5711"/>
          </a:xfrm>
        </p:grpSpPr>
        <p:pic>
          <p:nvPicPr>
            <p:cNvPr id="15" name="Picture 14" descr="MVC-001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9" y="13824"/>
              <a:ext cx="7319" cy="5489"/>
            </a:xfrm>
            <a:prstGeom prst="rect">
              <a:avLst/>
            </a:prstGeom>
            <a:noFill/>
            <a:ln w="508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16" name="Text Box 28"/>
            <p:cNvSpPr txBox="1">
              <a:spLocks noChangeArrowheads="1"/>
            </p:cNvSpPr>
            <p:nvPr/>
          </p:nvSpPr>
          <p:spPr bwMode="auto">
            <a:xfrm>
              <a:off x="10896" y="18528"/>
              <a:ext cx="6922" cy="1007"/>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5400">
                  <a:solidFill>
                    <a:srgbClr val="A5002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defPPr>
                <a:defRPr lang="en-US"/>
              </a:defPPr>
              <a:lvl1pPr algn="l" rtl="0" fontAlgn="base">
                <a:spcBef>
                  <a:spcPct val="0"/>
                </a:spcBef>
                <a:spcAft>
                  <a:spcPct val="0"/>
                </a:spcAft>
                <a:defRPr sz="8600" kern="1200">
                  <a:solidFill>
                    <a:schemeClr val="tx1"/>
                  </a:solidFill>
                  <a:latin typeface="Arial" pitchFamily="34" charset="0"/>
                  <a:ea typeface="+mn-ea"/>
                  <a:cs typeface="+mn-cs"/>
                </a:defRPr>
              </a:lvl1pPr>
              <a:lvl2pPr marL="457200" algn="l" rtl="0" fontAlgn="base">
                <a:spcBef>
                  <a:spcPct val="0"/>
                </a:spcBef>
                <a:spcAft>
                  <a:spcPct val="0"/>
                </a:spcAft>
                <a:defRPr sz="8600" kern="1200">
                  <a:solidFill>
                    <a:schemeClr val="tx1"/>
                  </a:solidFill>
                  <a:latin typeface="Arial" pitchFamily="34" charset="0"/>
                  <a:ea typeface="+mn-ea"/>
                  <a:cs typeface="+mn-cs"/>
                </a:defRPr>
              </a:lvl2pPr>
              <a:lvl3pPr marL="914400" algn="l" rtl="0" fontAlgn="base">
                <a:spcBef>
                  <a:spcPct val="0"/>
                </a:spcBef>
                <a:spcAft>
                  <a:spcPct val="0"/>
                </a:spcAft>
                <a:defRPr sz="8600" kern="1200">
                  <a:solidFill>
                    <a:schemeClr val="tx1"/>
                  </a:solidFill>
                  <a:latin typeface="Arial" pitchFamily="34" charset="0"/>
                  <a:ea typeface="+mn-ea"/>
                  <a:cs typeface="+mn-cs"/>
                </a:defRPr>
              </a:lvl3pPr>
              <a:lvl4pPr marL="1371600" algn="l" rtl="0" fontAlgn="base">
                <a:spcBef>
                  <a:spcPct val="0"/>
                </a:spcBef>
                <a:spcAft>
                  <a:spcPct val="0"/>
                </a:spcAft>
                <a:defRPr sz="8600" kern="1200">
                  <a:solidFill>
                    <a:schemeClr val="tx1"/>
                  </a:solidFill>
                  <a:latin typeface="Arial" pitchFamily="34" charset="0"/>
                  <a:ea typeface="+mn-ea"/>
                  <a:cs typeface="+mn-cs"/>
                </a:defRPr>
              </a:lvl4pPr>
              <a:lvl5pPr marL="1828800" algn="l" rtl="0" fontAlgn="base">
                <a:spcBef>
                  <a:spcPct val="0"/>
                </a:spcBef>
                <a:spcAft>
                  <a:spcPct val="0"/>
                </a:spcAft>
                <a:defRPr sz="8600" kern="1200">
                  <a:solidFill>
                    <a:schemeClr val="tx1"/>
                  </a:solidFill>
                  <a:latin typeface="Arial" pitchFamily="34" charset="0"/>
                  <a:ea typeface="+mn-ea"/>
                  <a:cs typeface="+mn-cs"/>
                </a:defRPr>
              </a:lvl5pPr>
              <a:lvl6pPr marL="2286000" algn="l" defTabSz="914400" rtl="0" eaLnBrk="1" latinLnBrk="0" hangingPunct="1">
                <a:defRPr sz="8600" kern="1200">
                  <a:solidFill>
                    <a:schemeClr val="tx1"/>
                  </a:solidFill>
                  <a:latin typeface="Arial" pitchFamily="34" charset="0"/>
                  <a:ea typeface="+mn-ea"/>
                  <a:cs typeface="+mn-cs"/>
                </a:defRPr>
              </a:lvl6pPr>
              <a:lvl7pPr marL="2743200" algn="l" defTabSz="914400" rtl="0" eaLnBrk="1" latinLnBrk="0" hangingPunct="1">
                <a:defRPr sz="8600" kern="1200">
                  <a:solidFill>
                    <a:schemeClr val="tx1"/>
                  </a:solidFill>
                  <a:latin typeface="Arial" pitchFamily="34" charset="0"/>
                  <a:ea typeface="+mn-ea"/>
                  <a:cs typeface="+mn-cs"/>
                </a:defRPr>
              </a:lvl7pPr>
              <a:lvl8pPr marL="3200400" algn="l" defTabSz="914400" rtl="0" eaLnBrk="1" latinLnBrk="0" hangingPunct="1">
                <a:defRPr sz="8600" kern="1200">
                  <a:solidFill>
                    <a:schemeClr val="tx1"/>
                  </a:solidFill>
                  <a:latin typeface="Arial" pitchFamily="34" charset="0"/>
                  <a:ea typeface="+mn-ea"/>
                  <a:cs typeface="+mn-cs"/>
                </a:defRPr>
              </a:lvl8pPr>
              <a:lvl9pPr marL="3657600" algn="l" defTabSz="914400" rtl="0" eaLnBrk="1" latinLnBrk="0" hangingPunct="1">
                <a:defRPr sz="8600" kern="1200">
                  <a:solidFill>
                    <a:schemeClr val="tx1"/>
                  </a:solidFill>
                  <a:latin typeface="Arial" pitchFamily="34" charset="0"/>
                  <a:ea typeface="+mn-ea"/>
                  <a:cs typeface="+mn-cs"/>
                </a:defRPr>
              </a:lvl9pPr>
            </a:lstStyle>
            <a:p>
              <a:pPr algn="ctr"/>
              <a:endParaRPr lang="en-US" altLang="en-US" sz="4400" dirty="0">
                <a:solidFill>
                  <a:schemeClr val="bg1"/>
                </a:solidFill>
                <a:latin typeface="Algerian" pitchFamily="82" charset="0"/>
              </a:endParaRPr>
            </a:p>
          </p:txBody>
        </p:sp>
      </p:grpSp>
      <p:pic>
        <p:nvPicPr>
          <p:cNvPr id="18" name="Picture 17"/>
          <p:cNvPicPr>
            <a:picLocks noChangeAspect="1"/>
          </p:cNvPicPr>
          <p:nvPr/>
        </p:nvPicPr>
        <p:blipFill>
          <a:blip r:embed="rId4"/>
          <a:stretch>
            <a:fillRect/>
          </a:stretch>
        </p:blipFill>
        <p:spPr>
          <a:xfrm>
            <a:off x="0" y="2101478"/>
            <a:ext cx="4333270" cy="4027822"/>
          </a:xfrm>
          <a:prstGeom prst="rect">
            <a:avLst/>
          </a:prstGeom>
        </p:spPr>
      </p:pic>
      <p:sp>
        <p:nvSpPr>
          <p:cNvPr id="14" name="Line Callout 1 13"/>
          <p:cNvSpPr/>
          <p:nvPr/>
        </p:nvSpPr>
        <p:spPr>
          <a:xfrm>
            <a:off x="1263336" y="6303752"/>
            <a:ext cx="1008112" cy="410496"/>
          </a:xfrm>
          <a:prstGeom prst="borderCallout1">
            <a:avLst>
              <a:gd name="adj1" fmla="val 46300"/>
              <a:gd name="adj2" fmla="val 99969"/>
              <a:gd name="adj3" fmla="val -173969"/>
              <a:gd name="adj4" fmla="val 1483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effectLst>
                  <a:outerShdw blurRad="38100" dist="38100" dir="2700000" algn="tl">
                    <a:srgbClr val="000000">
                      <a:alpha val="43137"/>
                    </a:srgbClr>
                  </a:outerShdw>
                </a:effectLst>
              </a:rPr>
              <a:t>REDTOP</a:t>
            </a:r>
            <a:endParaRPr lang="en-US" sz="1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967385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1499" y="4681835"/>
            <a:ext cx="3280415" cy="1415772"/>
          </a:xfrm>
          <a:prstGeom prst="rect">
            <a:avLst/>
          </a:prstGeom>
          <a:noFill/>
        </p:spPr>
        <p:txBody>
          <a:bodyPr wrap="square" rtlCol="0">
            <a:spAutoFit/>
          </a:bodyPr>
          <a:lstStyle/>
          <a:p>
            <a:r>
              <a:rPr lang="en-US" dirty="0" smtClean="0"/>
              <a:t>J. Kilmer</a:t>
            </a:r>
          </a:p>
          <a:p>
            <a:r>
              <a:rPr lang="en-US" dirty="0" smtClean="0"/>
              <a:t>J. Rauch</a:t>
            </a:r>
          </a:p>
          <a:p>
            <a:r>
              <a:rPr lang="en-US" dirty="0" smtClean="0"/>
              <a:t>E. </a:t>
            </a:r>
            <a:r>
              <a:rPr lang="en-US" dirty="0" err="1" smtClean="0"/>
              <a:t>Barzi</a:t>
            </a:r>
            <a:r>
              <a:rPr lang="en-US" dirty="0" smtClean="0"/>
              <a:t> (Solenoid and yoke)</a:t>
            </a:r>
          </a:p>
          <a:p>
            <a:endParaRPr lang="en-US" dirty="0" smtClean="0"/>
          </a:p>
          <a:p>
            <a:r>
              <a:rPr lang="en-US" sz="1400" dirty="0" smtClean="0"/>
              <a:t>(Many thanks to K. </a:t>
            </a:r>
            <a:r>
              <a:rPr lang="en-US" sz="1400" dirty="0" err="1" smtClean="0"/>
              <a:t>Krempetz</a:t>
            </a:r>
            <a:r>
              <a:rPr lang="en-US" sz="1400" dirty="0" smtClean="0"/>
              <a:t>, as well)</a:t>
            </a:r>
            <a:endParaRPr lang="en-US" sz="14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1996" y="3490231"/>
            <a:ext cx="4417996" cy="3319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5760132" y="706686"/>
            <a:ext cx="3168352" cy="1318158"/>
          </a:xfrm>
        </p:spPr>
        <p:txBody>
          <a:bodyPr>
            <a:normAutofit fontScale="90000"/>
          </a:bodyPr>
          <a:lstStyle/>
          <a:p>
            <a:r>
              <a:rPr lang="en-US" dirty="0" smtClean="0"/>
              <a:t>REDTOP</a:t>
            </a:r>
            <a:br>
              <a:rPr lang="en-US" dirty="0" smtClean="0"/>
            </a:br>
            <a:r>
              <a:rPr lang="en-US" dirty="0" smtClean="0"/>
              <a:t>detector</a:t>
            </a:r>
            <a:br>
              <a:rPr lang="en-US" dirty="0" smtClean="0"/>
            </a:br>
            <a:r>
              <a:rPr lang="en-US" dirty="0" smtClean="0"/>
              <a:t>in AP50</a:t>
            </a:r>
            <a:endParaRPr lang="en-US" dirty="0"/>
          </a:p>
        </p:txBody>
      </p:sp>
      <p:sp>
        <p:nvSpPr>
          <p:cNvPr id="4" name="Date Placeholder 3"/>
          <p:cNvSpPr>
            <a:spLocks noGrp="1"/>
          </p:cNvSpPr>
          <p:nvPr>
            <p:ph type="dt" sz="half" idx="10"/>
          </p:nvPr>
        </p:nvSpPr>
        <p:spPr/>
        <p:txBody>
          <a:bodyPr/>
          <a:lstStyle/>
          <a:p>
            <a:pPr>
              <a:defRPr/>
            </a:pPr>
            <a:r>
              <a:rPr lang="en-US" smtClean="0"/>
              <a:t>10/27/2017</a:t>
            </a:r>
            <a:endParaRPr lang="it-IT"/>
          </a:p>
        </p:txBody>
      </p:sp>
      <p:sp>
        <p:nvSpPr>
          <p:cNvPr id="5" name="Footer Placeholder 4"/>
          <p:cNvSpPr>
            <a:spLocks noGrp="1"/>
          </p:cNvSpPr>
          <p:nvPr>
            <p:ph type="ftr" sz="quarter" idx="11"/>
          </p:nvPr>
        </p:nvSpPr>
        <p:spPr/>
        <p:txBody>
          <a:body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8</a:t>
            </a:fld>
            <a:endParaRPr lang="it-IT"/>
          </a:p>
        </p:txBody>
      </p:sp>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4640" b="28360"/>
          <a:stretch/>
        </p:blipFill>
        <p:spPr bwMode="auto">
          <a:xfrm>
            <a:off x="4499992" y="3492538"/>
            <a:ext cx="4642980" cy="3365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descr="C:\work\Dropbox\REDTOP\Burocracy\EOI2017\figs\field_uniformity.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499" y="12137"/>
            <a:ext cx="5189098" cy="3356993"/>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ular Callout 7"/>
          <p:cNvSpPr/>
          <p:nvPr/>
        </p:nvSpPr>
        <p:spPr>
          <a:xfrm>
            <a:off x="4860032" y="2420888"/>
            <a:ext cx="2484276" cy="948242"/>
          </a:xfrm>
          <a:prstGeom prst="wedgeRoundRectCallout">
            <a:avLst>
              <a:gd name="adj1" fmla="val -82951"/>
              <a:gd name="adj2" fmla="val -9106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1"/>
                </a:solidFill>
              </a:rPr>
              <a:t>B-field uniformity better than 4.1% over the entire tracking volume</a:t>
            </a:r>
            <a:endParaRPr lang="en-US" sz="1600" dirty="0">
              <a:solidFill>
                <a:schemeClr val="bg1"/>
              </a:solidFill>
            </a:endParaRPr>
          </a:p>
        </p:txBody>
      </p:sp>
    </p:spTree>
    <p:extLst>
      <p:ext uri="{BB962C8B-B14F-4D97-AF65-F5344CB8AC3E}">
        <p14:creationId xmlns:p14="http://schemas.microsoft.com/office/powerpoint/2010/main" val="4160917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9532" y="332656"/>
            <a:ext cx="8568952" cy="900100"/>
          </a:xfrm>
        </p:spPr>
        <p:txBody>
          <a:bodyPr>
            <a:noAutofit/>
          </a:bodyPr>
          <a:lstStyle/>
          <a:p>
            <a:r>
              <a:rPr lang="en-US" sz="3600" dirty="0" smtClean="0"/>
              <a:t>Acceleration Scheme (M</a:t>
            </a:r>
            <a:r>
              <a:rPr lang="en-US" sz="3600" dirty="0"/>
              <a:t>. </a:t>
            </a:r>
            <a:r>
              <a:rPr lang="en-US" sz="3600" dirty="0" err="1"/>
              <a:t>Syphers</a:t>
            </a:r>
            <a:r>
              <a:rPr lang="en-US" sz="3600" dirty="0"/>
              <a:t>)</a:t>
            </a:r>
            <a:br>
              <a:rPr lang="en-US" sz="3600" dirty="0"/>
            </a:br>
            <a:endParaRPr lang="en-US" sz="3600" dirty="0"/>
          </a:p>
        </p:txBody>
      </p:sp>
      <p:sp>
        <p:nvSpPr>
          <p:cNvPr id="3" name="Content Placeholder 2"/>
          <p:cNvSpPr>
            <a:spLocks noGrp="1"/>
          </p:cNvSpPr>
          <p:nvPr>
            <p:ph idx="1"/>
          </p:nvPr>
        </p:nvSpPr>
        <p:spPr>
          <a:xfrm>
            <a:off x="457200" y="1052736"/>
            <a:ext cx="8229600" cy="5075969"/>
          </a:xfrm>
        </p:spPr>
        <p:txBody>
          <a:bodyPr/>
          <a:lstStyle/>
          <a:p>
            <a:pPr>
              <a:spcBef>
                <a:spcPts val="1800"/>
              </a:spcBef>
            </a:pPr>
            <a:r>
              <a:rPr lang="en-US" sz="2000" b="1" i="1" dirty="0" smtClean="0">
                <a:solidFill>
                  <a:srgbClr val="FFCC00"/>
                </a:solidFill>
              </a:rPr>
              <a:t>Single p pulse from booster</a:t>
            </a:r>
            <a:r>
              <a:rPr lang="en-US" sz="2000" i="1" dirty="0" smtClean="0"/>
              <a:t> (</a:t>
            </a:r>
            <a:r>
              <a:rPr lang="en-US" sz="2000" i="1" dirty="0" smtClean="0">
                <a:latin typeface="Symbol" panose="05050102010706020507" pitchFamily="18" charset="2"/>
              </a:rPr>
              <a:t>£</a:t>
            </a:r>
            <a:r>
              <a:rPr lang="en-US" sz="2000" i="1" dirty="0" smtClean="0"/>
              <a:t>4x10</a:t>
            </a:r>
            <a:r>
              <a:rPr lang="en-US" sz="2000" i="1" baseline="30000" dirty="0" smtClean="0"/>
              <a:t>12</a:t>
            </a:r>
            <a:r>
              <a:rPr lang="en-US" sz="2000" i="1" dirty="0" smtClean="0"/>
              <a:t> p) injected in the DR (former </a:t>
            </a:r>
            <a:r>
              <a:rPr lang="en-US" sz="2000" i="1" dirty="0" err="1" smtClean="0"/>
              <a:t>debuncher</a:t>
            </a:r>
            <a:r>
              <a:rPr lang="en-US" sz="2000" i="1" dirty="0" smtClean="0"/>
              <a:t> in anti-p production at </a:t>
            </a:r>
            <a:r>
              <a:rPr lang="en-US" sz="2000" i="1" dirty="0" err="1" smtClean="0"/>
              <a:t>Tevatron</a:t>
            </a:r>
            <a:r>
              <a:rPr lang="en-US" sz="2000" i="1" dirty="0" smtClean="0"/>
              <a:t>) at fixed energy (8 GeV)</a:t>
            </a:r>
          </a:p>
          <a:p>
            <a:pPr>
              <a:spcBef>
                <a:spcPts val="1800"/>
              </a:spcBef>
            </a:pPr>
            <a:r>
              <a:rPr lang="en-US" sz="2000" i="1" dirty="0" smtClean="0">
                <a:solidFill>
                  <a:schemeClr val="accent4">
                    <a:lumMod val="40000"/>
                    <a:lumOff val="60000"/>
                  </a:schemeClr>
                </a:solidFill>
              </a:rPr>
              <a:t>Energy is removed by adding 1-2 RF cavities identical to the one already planned for mu2e (J. </a:t>
            </a:r>
            <a:r>
              <a:rPr lang="en-US" sz="2000" i="1" dirty="0" err="1" smtClean="0">
                <a:solidFill>
                  <a:schemeClr val="accent4">
                    <a:lumMod val="40000"/>
                    <a:lumOff val="60000"/>
                  </a:schemeClr>
                </a:solidFill>
              </a:rPr>
              <a:t>Dey</a:t>
            </a:r>
            <a:r>
              <a:rPr lang="en-US" sz="2000" i="1" dirty="0" smtClean="0">
                <a:solidFill>
                  <a:schemeClr val="accent4">
                    <a:lumMod val="40000"/>
                    <a:lumOff val="60000"/>
                  </a:schemeClr>
                </a:solidFill>
              </a:rPr>
              <a:t>). </a:t>
            </a:r>
            <a:r>
              <a:rPr lang="en-US" sz="2000" i="1" dirty="0" err="1" smtClean="0">
                <a:solidFill>
                  <a:schemeClr val="accent4">
                    <a:lumMod val="40000"/>
                    <a:lumOff val="60000"/>
                  </a:schemeClr>
                </a:solidFill>
              </a:rPr>
              <a:t>Transitionless</a:t>
            </a:r>
            <a:r>
              <a:rPr lang="en-US" sz="2000" i="1" dirty="0" smtClean="0">
                <a:solidFill>
                  <a:schemeClr val="accent4">
                    <a:lumMod val="40000"/>
                    <a:lumOff val="60000"/>
                  </a:schemeClr>
                </a:solidFill>
              </a:rPr>
              <a:t> deceleration scheme by J. Johnstone (requires MADX confirmation) </a:t>
            </a:r>
          </a:p>
          <a:p>
            <a:pPr>
              <a:spcBef>
                <a:spcPts val="1800"/>
              </a:spcBef>
            </a:pPr>
            <a:r>
              <a:rPr lang="en-US" sz="2000" i="1" dirty="0" smtClean="0"/>
              <a:t>Spare RF cavities already existing (owned by mu2e and AD) </a:t>
            </a:r>
          </a:p>
          <a:p>
            <a:pPr>
              <a:spcBef>
                <a:spcPts val="1800"/>
              </a:spcBef>
            </a:pPr>
            <a:r>
              <a:rPr lang="en-US" sz="2000" i="1" dirty="0" err="1" smtClean="0">
                <a:solidFill>
                  <a:schemeClr val="accent4">
                    <a:lumMod val="40000"/>
                    <a:lumOff val="60000"/>
                  </a:schemeClr>
                </a:solidFill>
              </a:rPr>
              <a:t>Debunching</a:t>
            </a:r>
            <a:r>
              <a:rPr lang="en-US" sz="2000" i="1" dirty="0" smtClean="0">
                <a:solidFill>
                  <a:schemeClr val="accent4">
                    <a:lumMod val="40000"/>
                    <a:lumOff val="60000"/>
                  </a:schemeClr>
                </a:solidFill>
              </a:rPr>
              <a:t> occurs adiabatically inside the DR</a:t>
            </a:r>
          </a:p>
          <a:p>
            <a:pPr>
              <a:spcBef>
                <a:spcPts val="1800"/>
              </a:spcBef>
            </a:pPr>
            <a:r>
              <a:rPr lang="en-US" sz="2000" i="1" dirty="0" smtClean="0"/>
              <a:t>Slow extraction </a:t>
            </a:r>
            <a:r>
              <a:rPr lang="en-US" sz="2000" i="1" dirty="0"/>
              <a:t>to REDTOP over ~40 seconds</a:t>
            </a:r>
            <a:r>
              <a:rPr lang="en-US" sz="2000" i="1" dirty="0" smtClean="0"/>
              <a:t>.</a:t>
            </a:r>
          </a:p>
          <a:p>
            <a:pPr>
              <a:spcBef>
                <a:spcPts val="1800"/>
              </a:spcBef>
            </a:pPr>
            <a:r>
              <a:rPr lang="en-US" sz="2000" i="1" dirty="0"/>
              <a:t>The </a:t>
            </a:r>
            <a:r>
              <a:rPr lang="en-US" sz="2000" i="1" dirty="0" smtClean="0"/>
              <a:t>270</a:t>
            </a:r>
            <a:r>
              <a:rPr lang="en-US" sz="2000" i="1" baseline="30000" dirty="0"/>
              <a:t>o</a:t>
            </a:r>
            <a:r>
              <a:rPr lang="en-US" sz="2000" i="1" dirty="0" smtClean="0"/>
              <a:t> </a:t>
            </a:r>
            <a:r>
              <a:rPr lang="en-US" sz="2000" i="1" dirty="0"/>
              <a:t>of </a:t>
            </a:r>
            <a:r>
              <a:rPr lang="en-US" sz="2000" i="1" dirty="0" err="1"/>
              <a:t>betatron</a:t>
            </a:r>
            <a:r>
              <a:rPr lang="en-US" sz="2000" i="1" dirty="0"/>
              <a:t> phase advance between the Mu2e Electrostatic Septum and REDTOP </a:t>
            </a:r>
            <a:r>
              <a:rPr lang="en-US" sz="2000" i="1" dirty="0" err="1"/>
              <a:t>Lambertson</a:t>
            </a:r>
            <a:r>
              <a:rPr lang="en-US" sz="2000" i="1" dirty="0"/>
              <a:t> is ideal for AP50 extraction to the inside of the ring</a:t>
            </a:r>
            <a:r>
              <a:rPr lang="en-US" sz="2000" i="1" dirty="0" smtClean="0"/>
              <a:t>.  </a:t>
            </a:r>
            <a:r>
              <a:rPr lang="en-US" sz="2000" b="1" i="1" dirty="0" smtClean="0">
                <a:solidFill>
                  <a:srgbClr val="FFCC00"/>
                </a:solidFill>
              </a:rPr>
              <a:t>A </a:t>
            </a:r>
            <a:r>
              <a:rPr lang="en-US" sz="2000" b="1" i="1" dirty="0">
                <a:solidFill>
                  <a:srgbClr val="FFCC00"/>
                </a:solidFill>
              </a:rPr>
              <a:t> </a:t>
            </a:r>
            <a:r>
              <a:rPr lang="en-US" sz="2000" b="1" i="1" dirty="0" smtClean="0">
                <a:solidFill>
                  <a:srgbClr val="FFCC00"/>
                </a:solidFill>
              </a:rPr>
              <a:t>DEDICATED SEPTUM IS NOT REQUIRED</a:t>
            </a:r>
          </a:p>
          <a:p>
            <a:pPr>
              <a:spcBef>
                <a:spcPts val="1800"/>
              </a:spcBef>
            </a:pPr>
            <a:r>
              <a:rPr lang="en-US" sz="2000" i="1" dirty="0" smtClean="0">
                <a:solidFill>
                  <a:schemeClr val="accent4">
                    <a:lumMod val="40000"/>
                    <a:lumOff val="60000"/>
                  </a:schemeClr>
                </a:solidFill>
              </a:rPr>
              <a:t>Total time to decelerate-</a:t>
            </a:r>
            <a:r>
              <a:rPr lang="en-US" sz="2000" i="1" dirty="0" err="1" smtClean="0">
                <a:solidFill>
                  <a:schemeClr val="accent4">
                    <a:lumMod val="40000"/>
                    <a:lumOff val="60000"/>
                  </a:schemeClr>
                </a:solidFill>
              </a:rPr>
              <a:t>debunch</a:t>
            </a:r>
            <a:r>
              <a:rPr lang="en-US" sz="2000" i="1" dirty="0" smtClean="0">
                <a:solidFill>
                  <a:schemeClr val="accent4">
                    <a:lumMod val="40000"/>
                    <a:lumOff val="60000"/>
                  </a:schemeClr>
                </a:solidFill>
              </a:rPr>
              <a:t>-extract: 51 sec: duty cycle ~80%</a:t>
            </a:r>
          </a:p>
          <a:p>
            <a:pPr>
              <a:spcBef>
                <a:spcPts val="1800"/>
              </a:spcBef>
            </a:pPr>
            <a:endParaRPr lang="en-US" sz="2000" i="1" dirty="0"/>
          </a:p>
        </p:txBody>
      </p:sp>
      <p:sp>
        <p:nvSpPr>
          <p:cNvPr id="4" name="Date Placeholder 3"/>
          <p:cNvSpPr>
            <a:spLocks noGrp="1"/>
          </p:cNvSpPr>
          <p:nvPr>
            <p:ph type="dt" sz="half" idx="10"/>
          </p:nvPr>
        </p:nvSpPr>
        <p:spPr/>
        <p:txBody>
          <a:bodyPr/>
          <a:lstStyle/>
          <a:p>
            <a:pPr>
              <a:defRPr/>
            </a:pPr>
            <a:r>
              <a:rPr lang="en-US" smtClean="0"/>
              <a:t>10/27/2017</a:t>
            </a:r>
            <a:endParaRPr lang="it-IT"/>
          </a:p>
        </p:txBody>
      </p:sp>
      <p:sp>
        <p:nvSpPr>
          <p:cNvPr id="5" name="Footer Placeholder 4"/>
          <p:cNvSpPr>
            <a:spLocks noGrp="1"/>
          </p:cNvSpPr>
          <p:nvPr>
            <p:ph type="ftr" sz="quarter" idx="11"/>
          </p:nvPr>
        </p:nvSpPr>
        <p:spPr/>
        <p:txBody>
          <a:bodyPr/>
          <a:lstStyle/>
          <a:p>
            <a:pPr>
              <a:defRPr/>
            </a:pPr>
            <a:r>
              <a:rPr lang="it-IT" smtClean="0"/>
              <a:t>C. Gatto - INFN &amp; NIU</a:t>
            </a:r>
            <a:endParaRPr lang="it-IT"/>
          </a:p>
        </p:txBody>
      </p:sp>
      <p:sp>
        <p:nvSpPr>
          <p:cNvPr id="6" name="Slide Number Placeholder 5"/>
          <p:cNvSpPr>
            <a:spLocks noGrp="1"/>
          </p:cNvSpPr>
          <p:nvPr>
            <p:ph type="sldNum" sz="quarter" idx="12"/>
          </p:nvPr>
        </p:nvSpPr>
        <p:spPr/>
        <p:txBody>
          <a:bodyPr/>
          <a:lstStyle/>
          <a:p>
            <a:pPr>
              <a:defRPr/>
            </a:pPr>
            <a:fld id="{4356E7F7-C84E-45B0-9AB2-B2E37B592F15}" type="slidenum">
              <a:rPr lang="it-IT" smtClean="0"/>
              <a:pPr>
                <a:defRPr/>
              </a:pPr>
              <a:t>9</a:t>
            </a:fld>
            <a:endParaRPr lang="it-IT"/>
          </a:p>
        </p:txBody>
      </p:sp>
    </p:spTree>
    <p:extLst>
      <p:ext uri="{BB962C8B-B14F-4D97-AF65-F5344CB8AC3E}">
        <p14:creationId xmlns:p14="http://schemas.microsoft.com/office/powerpoint/2010/main" val="26420528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NAL20140921">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FNAL20140921</Template>
  <TotalTime>37393</TotalTime>
  <Words>1957</Words>
  <Application>Microsoft Office PowerPoint</Application>
  <PresentationFormat>On-screen Show (4:3)</PresentationFormat>
  <Paragraphs>348</Paragraphs>
  <Slides>23</Slides>
  <Notes>8</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FNAL20140921</vt:lpstr>
      <vt:lpstr>The REDTOP experiment  </vt:lpstr>
      <vt:lpstr>REDTOP Experiment Key Points</vt:lpstr>
      <vt:lpstr>Detecting BSM Physics with REDTOP (h/h’ factory)</vt:lpstr>
      <vt:lpstr>Dark photon searches with 1013 h mesons</vt:lpstr>
      <vt:lpstr>REDTOP Constraints on a new baryonic force (courtesy of S. Tulin – U. York)</vt:lpstr>
      <vt:lpstr>Present h Samples</vt:lpstr>
      <vt:lpstr>Accelerator complex for REDTOP Fermilab Option: AP50 hall</vt:lpstr>
      <vt:lpstr>REDTOP detector in AP50</vt:lpstr>
      <vt:lpstr>Acceleration Scheme (M. Syphers) </vt:lpstr>
      <vt:lpstr>The Experimental Apparatus</vt:lpstr>
      <vt:lpstr>The REDTOP Detector (new)</vt:lpstr>
      <vt:lpstr>REDTOP  detector</vt:lpstr>
      <vt:lpstr> Changes - Issues – R&amp;D required</vt:lpstr>
      <vt:lpstr>PowerPoint Presentation</vt:lpstr>
      <vt:lpstr>Status and Plans</vt:lpstr>
      <vt:lpstr>REDTOP Competitors</vt:lpstr>
      <vt:lpstr>Backup slides</vt:lpstr>
      <vt:lpstr>REDTOP Running Phases</vt:lpstr>
      <vt:lpstr>Tagged REDTOP at PIP-II The ultimate eta factory</vt:lpstr>
      <vt:lpstr>Final Considerations</vt:lpstr>
      <vt:lpstr>Summary &amp; Prospects (I)</vt:lpstr>
      <vt:lpstr>REDTOP Key Points</vt:lpstr>
      <vt:lpstr>Why the h meson is special?</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REDTOP Advanced Simulations</dc:title>
  <dc:creator>cvg</dc:creator>
  <cp:lastModifiedBy>cvg</cp:lastModifiedBy>
  <cp:revision>852</cp:revision>
  <cp:lastPrinted>2017-04-04T17:20:29Z</cp:lastPrinted>
  <dcterms:created xsi:type="dcterms:W3CDTF">2015-06-24T23:44:23Z</dcterms:created>
  <dcterms:modified xsi:type="dcterms:W3CDTF">2017-10-27T16:00:00Z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2</vt:i4>
  </property>
  <property fmtid="{D5CDD505-2E9C-101B-9397-08002B2CF9AE}" pid="3" name="LCID">
    <vt:i4>1033</vt:i4>
  </property>
</Properties>
</file>