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0" r:id="rId4"/>
    <p:sldId id="257" r:id="rId5"/>
    <p:sldId id="266" r:id="rId6"/>
    <p:sldId id="268" r:id="rId7"/>
    <p:sldId id="269" r:id="rId8"/>
    <p:sldId id="271" r:id="rId9"/>
    <p:sldId id="27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2" d="100"/>
          <a:sy n="172" d="100"/>
        </p:scale>
        <p:origin x="-6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D92867-A9F1-AB42-ABD9-1558235E37A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152536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92867-A9F1-AB42-ABD9-1558235E37A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158823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92867-A9F1-AB42-ABD9-1558235E37A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105023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92867-A9F1-AB42-ABD9-1558235E37A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259980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92867-A9F1-AB42-ABD9-1558235E37AC}"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16432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92867-A9F1-AB42-ABD9-1558235E37A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3156593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92867-A9F1-AB42-ABD9-1558235E37AC}" type="datetimeFigureOut">
              <a:rPr lang="en-US" smtClean="0"/>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355222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92867-A9F1-AB42-ABD9-1558235E37AC}" type="datetimeFigureOut">
              <a:rPr lang="en-US" smtClean="0"/>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25011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92867-A9F1-AB42-ABD9-1558235E37AC}" type="datetimeFigureOut">
              <a:rPr lang="en-US" smtClean="0"/>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358872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92867-A9F1-AB42-ABD9-1558235E37A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133433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92867-A9F1-AB42-ABD9-1558235E37AC}"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7ED95-9051-CB44-A011-CB63FB7BC61B}" type="slidenum">
              <a:rPr lang="en-US" smtClean="0"/>
              <a:t>‹#›</a:t>
            </a:fld>
            <a:endParaRPr lang="en-US"/>
          </a:p>
        </p:txBody>
      </p:sp>
    </p:spTree>
    <p:extLst>
      <p:ext uri="{BB962C8B-B14F-4D97-AF65-F5344CB8AC3E}">
        <p14:creationId xmlns:p14="http://schemas.microsoft.com/office/powerpoint/2010/main" val="6321741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92867-A9F1-AB42-ABD9-1558235E37AC}" type="datetimeFigureOut">
              <a:rPr lang="en-US" smtClean="0"/>
              <a:t>11/7/17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7ED95-9051-CB44-A011-CB63FB7BC61B}" type="slidenum">
              <a:rPr lang="en-US" smtClean="0"/>
              <a:t>‹#›</a:t>
            </a:fld>
            <a:endParaRPr lang="en-US"/>
          </a:p>
        </p:txBody>
      </p:sp>
    </p:spTree>
    <p:extLst>
      <p:ext uri="{BB962C8B-B14F-4D97-AF65-F5344CB8AC3E}">
        <p14:creationId xmlns:p14="http://schemas.microsoft.com/office/powerpoint/2010/main" val="378555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dirty="0" smtClean="0"/>
              <a:t>Planning for Pre-TDR R&amp;D</a:t>
            </a:r>
            <a:endParaRPr lang="en-US" dirty="0"/>
          </a:p>
        </p:txBody>
      </p:sp>
      <p:sp>
        <p:nvSpPr>
          <p:cNvPr id="3" name="Subtitle 2"/>
          <p:cNvSpPr>
            <a:spLocks noGrp="1"/>
          </p:cNvSpPr>
          <p:nvPr>
            <p:ph type="subTitle" idx="1"/>
          </p:nvPr>
        </p:nvSpPr>
        <p:spPr>
          <a:xfrm>
            <a:off x="1371600" y="3009900"/>
            <a:ext cx="6400800" cy="1752600"/>
          </a:xfrm>
        </p:spPr>
        <p:txBody>
          <a:bodyPr/>
          <a:lstStyle/>
          <a:p>
            <a:r>
              <a:rPr lang="en-US" dirty="0" smtClean="0"/>
              <a:t>David Warner, </a:t>
            </a:r>
            <a:r>
              <a:rPr lang="en-US" dirty="0" err="1" smtClean="0"/>
              <a:t>Ettore</a:t>
            </a:r>
            <a:r>
              <a:rPr lang="en-US" dirty="0" smtClean="0"/>
              <a:t> </a:t>
            </a:r>
            <a:r>
              <a:rPr lang="en-US" dirty="0" err="1" smtClean="0"/>
              <a:t>Segreto</a:t>
            </a:r>
            <a:r>
              <a:rPr lang="en-US" dirty="0" smtClean="0"/>
              <a:t> and Leon </a:t>
            </a:r>
            <a:r>
              <a:rPr lang="en-US" dirty="0" err="1" smtClean="0"/>
              <a:t>Mualem</a:t>
            </a:r>
            <a:endParaRPr lang="en-US" dirty="0" smtClean="0"/>
          </a:p>
          <a:p>
            <a:r>
              <a:rPr lang="en-US" dirty="0" smtClean="0"/>
              <a:t>10/24/17</a:t>
            </a:r>
            <a:endParaRPr lang="en-US" dirty="0"/>
          </a:p>
        </p:txBody>
      </p:sp>
    </p:spTree>
    <p:extLst>
      <p:ext uri="{BB962C8B-B14F-4D97-AF65-F5344CB8AC3E}">
        <p14:creationId xmlns:p14="http://schemas.microsoft.com/office/powerpoint/2010/main" val="47654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6411"/>
            <a:ext cx="8229600" cy="5862530"/>
          </a:xfrm>
        </p:spPr>
        <p:txBody>
          <a:bodyPr>
            <a:normAutofit fontScale="70000" lnSpcReduction="20000"/>
          </a:bodyPr>
          <a:lstStyle/>
          <a:p>
            <a:r>
              <a:rPr lang="en-US" dirty="0" smtClean="0"/>
              <a:t>The focus of this discussion is to begin to develop a consortium-based international R&amp;D plan for the Photon detector as we move past the </a:t>
            </a:r>
            <a:r>
              <a:rPr lang="en-US" dirty="0" err="1" smtClean="0"/>
              <a:t>ProtoDUNE</a:t>
            </a:r>
            <a:r>
              <a:rPr lang="en-US" dirty="0" smtClean="0"/>
              <a:t> phase</a:t>
            </a:r>
          </a:p>
          <a:p>
            <a:pPr lvl="1"/>
            <a:r>
              <a:rPr lang="en-US" dirty="0" smtClean="0"/>
              <a:t>We have received guidance from project management that US project funds for </a:t>
            </a:r>
            <a:r>
              <a:rPr lang="en-US" dirty="0" err="1" smtClean="0"/>
              <a:t>ProtoDUNE</a:t>
            </a:r>
            <a:r>
              <a:rPr lang="en-US" dirty="0" smtClean="0"/>
              <a:t> will end at the end of March, 2018.</a:t>
            </a:r>
          </a:p>
          <a:p>
            <a:r>
              <a:rPr lang="en-US" dirty="0" smtClean="0"/>
              <a:t>Following the completion of an initial draft for the project WBS (Thank you for all your help!) we need to focus next on the R&amp;D Plan for the PD.</a:t>
            </a:r>
          </a:p>
          <a:p>
            <a:r>
              <a:rPr lang="en-US" dirty="0" smtClean="0"/>
              <a:t>This plan will consist of a list of all tasks required to be ready to gather the information needed to complete the TDR.  These items ARE NOT part of the WBS.</a:t>
            </a:r>
          </a:p>
          <a:p>
            <a:r>
              <a:rPr lang="en-US" dirty="0" smtClean="0"/>
              <a:t>Completion of the R&amp;D phase must allow for a down-select to a single PD technology, or selection of a primary and ranked alternate(s), by the time of the TDR.</a:t>
            </a:r>
          </a:p>
          <a:p>
            <a:pPr lvl="1"/>
            <a:r>
              <a:rPr lang="en-US" dirty="0" smtClean="0"/>
              <a:t>Clearly priority in our R&amp;D plan will be given to items assisting in this down-select.</a:t>
            </a:r>
          </a:p>
          <a:p>
            <a:r>
              <a:rPr lang="en-US" dirty="0" smtClean="0"/>
              <a:t>It is not currently clear what resources will be available when for this effort, but it is important that we have a proposal together shortly.</a:t>
            </a:r>
            <a:endParaRPr lang="en-US" dirty="0" smtClean="0"/>
          </a:p>
        </p:txBody>
      </p:sp>
      <p:sp>
        <p:nvSpPr>
          <p:cNvPr id="4" name="Title 1"/>
          <p:cNvSpPr txBox="1">
            <a:spLocks/>
          </p:cNvSpPr>
          <p:nvPr/>
        </p:nvSpPr>
        <p:spPr>
          <a:xfrm>
            <a:off x="377265" y="136654"/>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General Outline</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Tree>
    <p:extLst>
      <p:ext uri="{BB962C8B-B14F-4D97-AF65-F5344CB8AC3E}">
        <p14:creationId xmlns:p14="http://schemas.microsoft.com/office/powerpoint/2010/main" val="346655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6411"/>
            <a:ext cx="8229600" cy="5862530"/>
          </a:xfrm>
        </p:spPr>
        <p:txBody>
          <a:bodyPr>
            <a:normAutofit fontScale="77500" lnSpcReduction="20000"/>
          </a:bodyPr>
          <a:lstStyle/>
          <a:p>
            <a:r>
              <a:rPr lang="en-US" dirty="0" smtClean="0"/>
              <a:t>We expect that there will be significant competition for the limited resources available during the R&amp;D phase of the project</a:t>
            </a:r>
          </a:p>
          <a:p>
            <a:r>
              <a:rPr lang="en-US" dirty="0" smtClean="0"/>
              <a:t>Given this, it is critical that the resources available be distributed to the tasks most critical to each WG</a:t>
            </a:r>
          </a:p>
          <a:p>
            <a:r>
              <a:rPr lang="en-US" dirty="0" smtClean="0"/>
              <a:t>US project management (Eric) has requested that the PD consortium leadership provide US project management with a ranked list of R&amp;D opportunities/requirements.</a:t>
            </a:r>
          </a:p>
          <a:p>
            <a:r>
              <a:rPr lang="en-US" dirty="0" smtClean="0"/>
              <a:t>We would like to follow the same plan for all contributing funding sources, providing each national representative and through them their funding agency or agencies with a ranked list of R&amp;D requests.</a:t>
            </a:r>
          </a:p>
          <a:p>
            <a:pPr lvl="1"/>
            <a:r>
              <a:rPr lang="en-US" dirty="0" smtClean="0"/>
              <a:t>The procedure for selecting national representatives is under discussion with project management (and may vary from country to country)</a:t>
            </a:r>
          </a:p>
          <a:p>
            <a:r>
              <a:rPr lang="en-US" dirty="0" smtClean="0"/>
              <a:t>Individual institutions will then contact their funding agencies with specific requests for funding as guided by their national representative</a:t>
            </a:r>
            <a:endParaRPr lang="en-US" dirty="0" smtClean="0"/>
          </a:p>
        </p:txBody>
      </p:sp>
      <p:sp>
        <p:nvSpPr>
          <p:cNvPr id="4" name="Title 1"/>
          <p:cNvSpPr txBox="1">
            <a:spLocks/>
          </p:cNvSpPr>
          <p:nvPr/>
        </p:nvSpPr>
        <p:spPr>
          <a:xfrm>
            <a:off x="377265" y="136654"/>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Plans for R&amp;D</a:t>
            </a:r>
            <a:r>
              <a:rPr kumimoji="0" lang="en-US" sz="3200" b="1" i="0" u="none" strike="noStrike" kern="0" cap="none" spc="0" normalizeH="0" noProof="0" dirty="0" smtClean="0">
                <a:ln>
                  <a:noFill/>
                </a:ln>
                <a:solidFill>
                  <a:srgbClr val="BB5F2B"/>
                </a:solidFill>
                <a:effectLst/>
                <a:uLnTx/>
                <a:uFillTx/>
                <a:latin typeface="Arial"/>
                <a:ea typeface="+mj-ea"/>
                <a:cs typeface="Arial"/>
              </a:rPr>
              <a:t> Resource request</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Tree>
    <p:extLst>
      <p:ext uri="{BB962C8B-B14F-4D97-AF65-F5344CB8AC3E}">
        <p14:creationId xmlns:p14="http://schemas.microsoft.com/office/powerpoint/2010/main" val="381337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44500" y="495242"/>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Generating the R&amp;D Requests</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
        <p:nvSpPr>
          <p:cNvPr id="5" name="Text Placeholder 4"/>
          <p:cNvSpPr>
            <a:spLocks noGrp="1"/>
          </p:cNvSpPr>
          <p:nvPr>
            <p:ph type="body" idx="1"/>
          </p:nvPr>
        </p:nvSpPr>
        <p:spPr>
          <a:xfrm>
            <a:off x="457199" y="1094348"/>
            <a:ext cx="7551271" cy="414711"/>
          </a:xfrm>
        </p:spPr>
        <p:txBody>
          <a:bodyPr>
            <a:normAutofit fontScale="92500" lnSpcReduction="10000"/>
          </a:bodyPr>
          <a:lstStyle/>
          <a:p>
            <a:r>
              <a:rPr lang="en-US" dirty="0"/>
              <a:t>Step 1:  Discuss within the Working Groups</a:t>
            </a:r>
            <a:r>
              <a:rPr lang="en-US" dirty="0" smtClean="0"/>
              <a:t>.</a:t>
            </a:r>
            <a:endParaRPr lang="en-US" dirty="0"/>
          </a:p>
        </p:txBody>
      </p:sp>
      <p:sp>
        <p:nvSpPr>
          <p:cNvPr id="3" name="Content Placeholder 2"/>
          <p:cNvSpPr>
            <a:spLocks noGrp="1"/>
          </p:cNvSpPr>
          <p:nvPr>
            <p:ph sz="half" idx="2"/>
          </p:nvPr>
        </p:nvSpPr>
        <p:spPr>
          <a:xfrm>
            <a:off x="444500" y="1680882"/>
            <a:ext cx="8089153" cy="4415118"/>
          </a:xfrm>
        </p:spPr>
        <p:txBody>
          <a:bodyPr/>
          <a:lstStyle/>
          <a:p>
            <a:r>
              <a:rPr lang="en-US" dirty="0" smtClean="0"/>
              <a:t>Discuss the R&amp;D requirements required within the working groups.  Suggestions for discussion include</a:t>
            </a:r>
          </a:p>
          <a:p>
            <a:pPr lvl="1"/>
            <a:r>
              <a:rPr lang="en-US" dirty="0" smtClean="0"/>
              <a:t>Present a summary of the current status of the WG responsibilities</a:t>
            </a:r>
          </a:p>
          <a:p>
            <a:pPr lvl="1"/>
            <a:r>
              <a:rPr lang="en-US" dirty="0" smtClean="0"/>
              <a:t>Identify a list of risks faced by the WG (ranked by priority)</a:t>
            </a:r>
          </a:p>
          <a:p>
            <a:pPr lvl="1"/>
            <a:r>
              <a:rPr lang="en-US" dirty="0" smtClean="0"/>
              <a:t>Identify a list of opportunities requiring additional R&amp;D to bring to fruition (ranked by priority)</a:t>
            </a:r>
          </a:p>
          <a:p>
            <a:pPr lvl="1"/>
            <a:r>
              <a:rPr lang="en-US" dirty="0" smtClean="0"/>
              <a:t>Brainstorm within the WG to develop a list of specific R&amp;D tasks needed for these risks/opportunities</a:t>
            </a:r>
          </a:p>
        </p:txBody>
      </p:sp>
    </p:spTree>
    <p:extLst>
      <p:ext uri="{BB962C8B-B14F-4D97-AF65-F5344CB8AC3E}">
        <p14:creationId xmlns:p14="http://schemas.microsoft.com/office/powerpoint/2010/main" val="339992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44500" y="495242"/>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Generating the R&amp;D Request</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
        <p:nvSpPr>
          <p:cNvPr id="5" name="Text Placeholder 4"/>
          <p:cNvSpPr>
            <a:spLocks noGrp="1"/>
          </p:cNvSpPr>
          <p:nvPr>
            <p:ph type="body" idx="1"/>
          </p:nvPr>
        </p:nvSpPr>
        <p:spPr>
          <a:xfrm>
            <a:off x="457199" y="1094348"/>
            <a:ext cx="7551271" cy="414711"/>
          </a:xfrm>
        </p:spPr>
        <p:txBody>
          <a:bodyPr>
            <a:normAutofit fontScale="92500" lnSpcReduction="10000"/>
          </a:bodyPr>
          <a:lstStyle/>
          <a:p>
            <a:r>
              <a:rPr lang="en-US" dirty="0"/>
              <a:t>Step </a:t>
            </a:r>
            <a:r>
              <a:rPr lang="en-US" dirty="0" smtClean="0"/>
              <a:t>2:  Generate  requests for specific R&amp;D tasks </a:t>
            </a:r>
            <a:endParaRPr lang="en-US" dirty="0"/>
          </a:p>
        </p:txBody>
      </p:sp>
      <p:sp>
        <p:nvSpPr>
          <p:cNvPr id="3" name="Content Placeholder 2"/>
          <p:cNvSpPr>
            <a:spLocks noGrp="1"/>
          </p:cNvSpPr>
          <p:nvPr>
            <p:ph sz="half" idx="2"/>
          </p:nvPr>
        </p:nvSpPr>
        <p:spPr>
          <a:xfrm>
            <a:off x="444500" y="1680882"/>
            <a:ext cx="8089153" cy="4826000"/>
          </a:xfrm>
        </p:spPr>
        <p:txBody>
          <a:bodyPr>
            <a:normAutofit fontScale="92500" lnSpcReduction="20000"/>
          </a:bodyPr>
          <a:lstStyle/>
          <a:p>
            <a:r>
              <a:rPr lang="en-US" dirty="0" smtClean="0"/>
              <a:t>WG conveners should assign specific R&amp;D tasks to individual institutions within the group who will write up “detailed” R&amp;D proposals (Suggestion--  WBS institutional interest lists should be helpful here).  Proposals should include:</a:t>
            </a:r>
          </a:p>
          <a:p>
            <a:pPr lvl="1"/>
            <a:r>
              <a:rPr lang="en-US" dirty="0" smtClean="0"/>
              <a:t>Description of the task</a:t>
            </a:r>
          </a:p>
          <a:p>
            <a:pPr lvl="1"/>
            <a:r>
              <a:rPr lang="en-US" dirty="0" smtClean="0"/>
              <a:t>Description of risk/opportunity addressed by the task</a:t>
            </a:r>
          </a:p>
          <a:p>
            <a:pPr lvl="1"/>
            <a:r>
              <a:rPr lang="en-US" dirty="0" smtClean="0"/>
              <a:t>Rough list of resources required by the task </a:t>
            </a:r>
          </a:p>
          <a:p>
            <a:pPr lvl="2"/>
            <a:r>
              <a:rPr lang="en-US" dirty="0" smtClean="0"/>
              <a:t>Financial</a:t>
            </a:r>
          </a:p>
          <a:p>
            <a:pPr lvl="2"/>
            <a:r>
              <a:rPr lang="en-US" dirty="0" smtClean="0"/>
              <a:t>Personnel</a:t>
            </a:r>
          </a:p>
          <a:p>
            <a:pPr lvl="2"/>
            <a:r>
              <a:rPr lang="en-US" dirty="0" smtClean="0"/>
              <a:t>Other (e.g. access to </a:t>
            </a:r>
            <a:r>
              <a:rPr lang="en-US" dirty="0" err="1" smtClean="0"/>
              <a:t>Tallbo</a:t>
            </a:r>
            <a:r>
              <a:rPr lang="en-US" dirty="0"/>
              <a:t>)</a:t>
            </a:r>
            <a:endParaRPr lang="en-US" dirty="0" smtClean="0"/>
          </a:p>
          <a:p>
            <a:pPr lvl="1"/>
            <a:r>
              <a:rPr lang="en-US" dirty="0" smtClean="0"/>
              <a:t>Possible schedule for the task</a:t>
            </a:r>
          </a:p>
          <a:p>
            <a:pPr lvl="1"/>
            <a:r>
              <a:rPr lang="en-US" dirty="0" smtClean="0"/>
              <a:t>Inter-WG requirements (e.g.--  will a </a:t>
            </a:r>
            <a:r>
              <a:rPr lang="en-US" dirty="0" err="1" smtClean="0"/>
              <a:t>photosensor</a:t>
            </a:r>
            <a:r>
              <a:rPr lang="en-US" dirty="0" smtClean="0"/>
              <a:t> test require help from electronics WG?)</a:t>
            </a:r>
          </a:p>
          <a:p>
            <a:pPr lvl="1"/>
            <a:r>
              <a:rPr lang="en-US" dirty="0" smtClean="0"/>
              <a:t>Other benefits</a:t>
            </a:r>
          </a:p>
          <a:p>
            <a:pPr lvl="2"/>
            <a:r>
              <a:rPr lang="en-US" dirty="0" smtClean="0"/>
              <a:t>How will the task assist us with simulation?</a:t>
            </a:r>
          </a:p>
          <a:p>
            <a:pPr lvl="2"/>
            <a:r>
              <a:rPr lang="mr-IN" dirty="0" smtClean="0"/>
              <a:t>…</a:t>
            </a:r>
            <a:endParaRPr lang="en-US" dirty="0" smtClean="0"/>
          </a:p>
        </p:txBody>
      </p:sp>
    </p:spTree>
    <p:extLst>
      <p:ext uri="{BB962C8B-B14F-4D97-AF65-F5344CB8AC3E}">
        <p14:creationId xmlns:p14="http://schemas.microsoft.com/office/powerpoint/2010/main" val="2787641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44500" y="495242"/>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Generating the R&amp;D Request</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
        <p:nvSpPr>
          <p:cNvPr id="5" name="Text Placeholder 4"/>
          <p:cNvSpPr>
            <a:spLocks noGrp="1"/>
          </p:cNvSpPr>
          <p:nvPr>
            <p:ph type="body" idx="1"/>
          </p:nvPr>
        </p:nvSpPr>
        <p:spPr>
          <a:xfrm>
            <a:off x="457199" y="1094348"/>
            <a:ext cx="7551271" cy="646299"/>
          </a:xfrm>
        </p:spPr>
        <p:txBody>
          <a:bodyPr>
            <a:normAutofit fontScale="92500" lnSpcReduction="20000"/>
          </a:bodyPr>
          <a:lstStyle/>
          <a:p>
            <a:r>
              <a:rPr lang="en-US" dirty="0"/>
              <a:t>Step 3</a:t>
            </a:r>
            <a:r>
              <a:rPr lang="en-US" dirty="0" smtClean="0"/>
              <a:t>:  WG Conveners collect task lists, rank them, and present them to Photon Detector Consortium Management</a:t>
            </a:r>
            <a:endParaRPr lang="en-US" dirty="0"/>
          </a:p>
        </p:txBody>
      </p:sp>
      <p:sp>
        <p:nvSpPr>
          <p:cNvPr id="3" name="Content Placeholder 2"/>
          <p:cNvSpPr>
            <a:spLocks noGrp="1"/>
          </p:cNvSpPr>
          <p:nvPr>
            <p:ph sz="half" idx="2"/>
          </p:nvPr>
        </p:nvSpPr>
        <p:spPr>
          <a:xfrm>
            <a:off x="392206" y="1860176"/>
            <a:ext cx="8089153" cy="4826000"/>
          </a:xfrm>
        </p:spPr>
        <p:txBody>
          <a:bodyPr>
            <a:normAutofit/>
          </a:bodyPr>
          <a:lstStyle/>
          <a:p>
            <a:r>
              <a:rPr lang="en-US" dirty="0" smtClean="0"/>
              <a:t>WG conveners collect R&amp;D task lists</a:t>
            </a:r>
          </a:p>
          <a:p>
            <a:pPr lvl="1"/>
            <a:r>
              <a:rPr lang="en-US" dirty="0" smtClean="0"/>
              <a:t>Prepare ranking of tasks</a:t>
            </a:r>
          </a:p>
          <a:p>
            <a:pPr lvl="1"/>
            <a:r>
              <a:rPr lang="en-US" dirty="0" smtClean="0"/>
              <a:t>Assign tasks to interested institutions within WG</a:t>
            </a:r>
          </a:p>
          <a:p>
            <a:pPr lvl="1"/>
            <a:r>
              <a:rPr lang="en-US" dirty="0" smtClean="0"/>
              <a:t>Prepare suggestions for resource sources</a:t>
            </a:r>
          </a:p>
          <a:p>
            <a:pPr lvl="1"/>
            <a:r>
              <a:rPr lang="en-US" dirty="0" smtClean="0"/>
              <a:t>Present list to PD consortium management</a:t>
            </a:r>
          </a:p>
        </p:txBody>
      </p:sp>
    </p:spTree>
    <p:extLst>
      <p:ext uri="{BB962C8B-B14F-4D97-AF65-F5344CB8AC3E}">
        <p14:creationId xmlns:p14="http://schemas.microsoft.com/office/powerpoint/2010/main" val="342462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44500" y="495242"/>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Generating the R&amp;D Request</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
        <p:nvSpPr>
          <p:cNvPr id="5" name="Text Placeholder 4"/>
          <p:cNvSpPr>
            <a:spLocks noGrp="1"/>
          </p:cNvSpPr>
          <p:nvPr>
            <p:ph type="body" idx="1"/>
          </p:nvPr>
        </p:nvSpPr>
        <p:spPr>
          <a:xfrm>
            <a:off x="457199" y="1094348"/>
            <a:ext cx="7551271" cy="646299"/>
          </a:xfrm>
        </p:spPr>
        <p:txBody>
          <a:bodyPr>
            <a:normAutofit fontScale="92500" lnSpcReduction="20000"/>
          </a:bodyPr>
          <a:lstStyle/>
          <a:p>
            <a:r>
              <a:rPr lang="en-US" dirty="0"/>
              <a:t>Step </a:t>
            </a:r>
            <a:r>
              <a:rPr lang="en-US" dirty="0" smtClean="0"/>
              <a:t>4:  Photon Detector Consortium Management prepares ranked list of tasks</a:t>
            </a:r>
            <a:endParaRPr lang="en-US" dirty="0"/>
          </a:p>
        </p:txBody>
      </p:sp>
      <p:sp>
        <p:nvSpPr>
          <p:cNvPr id="3" name="Content Placeholder 2"/>
          <p:cNvSpPr>
            <a:spLocks noGrp="1"/>
          </p:cNvSpPr>
          <p:nvPr>
            <p:ph sz="half" idx="2"/>
          </p:nvPr>
        </p:nvSpPr>
        <p:spPr>
          <a:xfrm>
            <a:off x="392206" y="1860176"/>
            <a:ext cx="8089153" cy="4826000"/>
          </a:xfrm>
        </p:spPr>
        <p:txBody>
          <a:bodyPr>
            <a:normAutofit/>
          </a:bodyPr>
          <a:lstStyle/>
          <a:p>
            <a:r>
              <a:rPr lang="en-US" dirty="0" smtClean="0"/>
              <a:t>Consortium Management (PDCM) will prepare a ranked list of P&amp;D tasks</a:t>
            </a:r>
          </a:p>
          <a:p>
            <a:pPr lvl="1"/>
            <a:r>
              <a:rPr lang="en-US" dirty="0" smtClean="0"/>
              <a:t>Discuss within consortium and agree</a:t>
            </a:r>
          </a:p>
          <a:p>
            <a:r>
              <a:rPr lang="en-US" dirty="0" smtClean="0"/>
              <a:t>PDCM will provide national representatives with a ranked list of R&amp;D opportunities to present to funding agencies</a:t>
            </a:r>
          </a:p>
          <a:p>
            <a:r>
              <a:rPr lang="en-US" dirty="0" smtClean="0"/>
              <a:t>Individual groups will present requests for funding to funding agencies at the direction of the national representatives.</a:t>
            </a:r>
          </a:p>
        </p:txBody>
      </p:sp>
    </p:spTree>
    <p:extLst>
      <p:ext uri="{BB962C8B-B14F-4D97-AF65-F5344CB8AC3E}">
        <p14:creationId xmlns:p14="http://schemas.microsoft.com/office/powerpoint/2010/main" val="276175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6411"/>
            <a:ext cx="8229600" cy="5862530"/>
          </a:xfrm>
        </p:spPr>
        <p:txBody>
          <a:bodyPr>
            <a:normAutofit/>
          </a:bodyPr>
          <a:lstStyle/>
          <a:p>
            <a:r>
              <a:rPr lang="en-US" dirty="0" smtClean="0"/>
              <a:t>12/15/17 Initial R&amp;D tasks to WG conveners</a:t>
            </a:r>
          </a:p>
          <a:p>
            <a:r>
              <a:rPr lang="en-US" dirty="0" smtClean="0"/>
              <a:t>1/18 WG leaders present R&amp;D task proposal to consortium at Collaboration meeting</a:t>
            </a:r>
          </a:p>
          <a:p>
            <a:r>
              <a:rPr lang="en-US" dirty="0" smtClean="0"/>
              <a:t>2/18 PDCM present ranked R&amp;D task lists to national representatives</a:t>
            </a:r>
          </a:p>
          <a:p>
            <a:r>
              <a:rPr lang="en-US" dirty="0" smtClean="0"/>
              <a:t>2/18 National representatives present lists to funding agencies</a:t>
            </a:r>
          </a:p>
          <a:p>
            <a:r>
              <a:rPr lang="en-US" dirty="0" smtClean="0"/>
              <a:t>Funding received (?)</a:t>
            </a:r>
          </a:p>
          <a:p>
            <a:pPr marL="0" indent="0">
              <a:buNone/>
            </a:pPr>
            <a:endParaRPr lang="en-US" dirty="0" smtClean="0"/>
          </a:p>
        </p:txBody>
      </p:sp>
      <p:sp>
        <p:nvSpPr>
          <p:cNvPr id="4" name="Title 1"/>
          <p:cNvSpPr txBox="1">
            <a:spLocks/>
          </p:cNvSpPr>
          <p:nvPr/>
        </p:nvSpPr>
        <p:spPr>
          <a:xfrm>
            <a:off x="377265" y="136654"/>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R&amp;D Preparation Milestones</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Tree>
    <p:extLst>
      <p:ext uri="{BB962C8B-B14F-4D97-AF65-F5344CB8AC3E}">
        <p14:creationId xmlns:p14="http://schemas.microsoft.com/office/powerpoint/2010/main" val="74826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6411"/>
            <a:ext cx="8229600" cy="6034354"/>
          </a:xfrm>
        </p:spPr>
        <p:txBody>
          <a:bodyPr>
            <a:normAutofit fontScale="77500" lnSpcReduction="20000"/>
          </a:bodyPr>
          <a:lstStyle/>
          <a:p>
            <a:r>
              <a:rPr lang="en-US" dirty="0" smtClean="0"/>
              <a:t>It is understood by PDCM that some R&amp;D work is already underway and that funding should be identified to continue that work until the full plan is in place.  We will work with Project Management to try to facilitate this as far as is possible within funding constraints.</a:t>
            </a:r>
          </a:p>
          <a:p>
            <a:r>
              <a:rPr lang="en-US" dirty="0" smtClean="0"/>
              <a:t>One of the main R&amp;D efforts will be head-to-head comparisons of PD technologies, probably in </a:t>
            </a:r>
            <a:r>
              <a:rPr lang="en-US" dirty="0" err="1" smtClean="0"/>
              <a:t>Tallbo</a:t>
            </a:r>
            <a:endParaRPr lang="en-US" dirty="0" smtClean="0"/>
          </a:p>
          <a:p>
            <a:pPr lvl="1"/>
            <a:r>
              <a:rPr lang="en-US" dirty="0" smtClean="0"/>
              <a:t>2 </a:t>
            </a:r>
            <a:r>
              <a:rPr lang="en-US" dirty="0" err="1"/>
              <a:t>T</a:t>
            </a:r>
            <a:r>
              <a:rPr lang="en-US" dirty="0" err="1" smtClean="0"/>
              <a:t>allbo</a:t>
            </a:r>
            <a:r>
              <a:rPr lang="en-US" dirty="0" smtClean="0"/>
              <a:t> tests will probably be required prior to the TDR</a:t>
            </a:r>
          </a:p>
          <a:p>
            <a:pPr lvl="2"/>
            <a:r>
              <a:rPr lang="en-US" dirty="0" smtClean="0"/>
              <a:t>Summer 2018</a:t>
            </a:r>
          </a:p>
          <a:p>
            <a:pPr lvl="2"/>
            <a:r>
              <a:rPr lang="en-US" dirty="0" smtClean="0"/>
              <a:t>Winter 2019</a:t>
            </a:r>
          </a:p>
          <a:p>
            <a:pPr lvl="1"/>
            <a:r>
              <a:rPr lang="en-US" dirty="0" smtClean="0"/>
              <a:t>As these </a:t>
            </a:r>
            <a:r>
              <a:rPr lang="en-US" dirty="0" smtClean="0"/>
              <a:t>dates converge, w</a:t>
            </a:r>
            <a:r>
              <a:rPr lang="en-US" dirty="0" smtClean="0"/>
              <a:t>orking groups should try to tailor their plans to take maximum advantage of these tests.</a:t>
            </a:r>
          </a:p>
          <a:p>
            <a:pPr lvl="1"/>
            <a:r>
              <a:rPr lang="en-US" dirty="0" smtClean="0"/>
              <a:t>We should probably establish a </a:t>
            </a:r>
            <a:r>
              <a:rPr lang="en-US" dirty="0" err="1" smtClean="0"/>
              <a:t>Tallbo</a:t>
            </a:r>
            <a:r>
              <a:rPr lang="en-US" dirty="0" smtClean="0"/>
              <a:t> Test Task Force and leader to optimize these tests.</a:t>
            </a:r>
          </a:p>
          <a:p>
            <a:r>
              <a:rPr lang="en-US" dirty="0" smtClean="0"/>
              <a:t>Given that we will likely not have the resources required to support all of the R&amp;D prototyping which might be desirable, working groups should try to tailor their R&amp;D requests to providing information needed to tune simulations as far as possible.</a:t>
            </a:r>
          </a:p>
        </p:txBody>
      </p:sp>
      <p:sp>
        <p:nvSpPr>
          <p:cNvPr id="4" name="Title 1"/>
          <p:cNvSpPr txBox="1">
            <a:spLocks/>
          </p:cNvSpPr>
          <p:nvPr/>
        </p:nvSpPr>
        <p:spPr>
          <a:xfrm>
            <a:off x="377265" y="136654"/>
            <a:ext cx="8255000" cy="492443"/>
          </a:xfrm>
          <a:prstGeom prst="rect">
            <a:avLst/>
          </a:prstGeom>
        </p:spPr>
        <p:txBody>
          <a:bodyPr wrap="square" lIns="0" tIns="0" rIns="0" bIns="0">
            <a:spAutoFit/>
          </a:bodyPr>
          <a:lstStyle>
            <a:lvl1pPr>
              <a:defRPr sz="2200" b="1" i="0">
                <a:solidFill>
                  <a:srgbClr val="BB5F2B"/>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BB5F2B"/>
                </a:solidFill>
                <a:effectLst/>
                <a:uLnTx/>
                <a:uFillTx/>
                <a:latin typeface="Arial"/>
                <a:ea typeface="+mj-ea"/>
                <a:cs typeface="Arial"/>
              </a:rPr>
              <a:t>General comments</a:t>
            </a:r>
            <a:endParaRPr kumimoji="0" lang="en-US" sz="3200" b="1" i="0" u="none" strike="noStrike" kern="0" cap="none" spc="0" normalizeH="0" baseline="0" noProof="0" dirty="0">
              <a:ln>
                <a:noFill/>
              </a:ln>
              <a:solidFill>
                <a:srgbClr val="BB5F2B"/>
              </a:solidFill>
              <a:effectLst/>
              <a:uLnTx/>
              <a:uFillTx/>
              <a:latin typeface="Arial"/>
              <a:ea typeface="+mj-ea"/>
              <a:cs typeface="Arial"/>
            </a:endParaRPr>
          </a:p>
        </p:txBody>
      </p:sp>
    </p:spTree>
    <p:extLst>
      <p:ext uri="{BB962C8B-B14F-4D97-AF65-F5344CB8AC3E}">
        <p14:creationId xmlns:p14="http://schemas.microsoft.com/office/powerpoint/2010/main" val="1501808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1209</TotalTime>
  <Words>978</Words>
  <Application>Microsoft Macintosh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Planning for Pre-TDR R&amp;D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Colorado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WBS Update and Upcoming tasks</dc:title>
  <dc:creator>David Warner</dc:creator>
  <cp:lastModifiedBy>David Warner</cp:lastModifiedBy>
  <cp:revision>27</cp:revision>
  <dcterms:created xsi:type="dcterms:W3CDTF">2017-10-23T23:11:40Z</dcterms:created>
  <dcterms:modified xsi:type="dcterms:W3CDTF">2017-11-07T16:27:29Z</dcterms:modified>
</cp:coreProperties>
</file>