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066" r:id="rId3"/>
    <p:sldMasterId id="2147484070" r:id="rId4"/>
    <p:sldMasterId id="2147484077" r:id="rId5"/>
  </p:sldMasterIdLst>
  <p:notesMasterIdLst>
    <p:notesMasterId r:id="rId48"/>
  </p:notesMasterIdLst>
  <p:handoutMasterIdLst>
    <p:handoutMasterId r:id="rId49"/>
  </p:handoutMasterIdLst>
  <p:sldIdLst>
    <p:sldId id="358" r:id="rId6"/>
    <p:sldId id="354" r:id="rId7"/>
    <p:sldId id="440" r:id="rId8"/>
    <p:sldId id="444" r:id="rId9"/>
    <p:sldId id="475" r:id="rId10"/>
    <p:sldId id="476" r:id="rId11"/>
    <p:sldId id="477" r:id="rId12"/>
    <p:sldId id="478" r:id="rId13"/>
    <p:sldId id="479" r:id="rId14"/>
    <p:sldId id="490" r:id="rId15"/>
    <p:sldId id="488" r:id="rId16"/>
    <p:sldId id="481" r:id="rId17"/>
    <p:sldId id="482" r:id="rId18"/>
    <p:sldId id="484" r:id="rId19"/>
    <p:sldId id="483" r:id="rId20"/>
    <p:sldId id="485" r:id="rId21"/>
    <p:sldId id="486" r:id="rId22"/>
    <p:sldId id="487" r:id="rId23"/>
    <p:sldId id="445" r:id="rId24"/>
    <p:sldId id="446" r:id="rId25"/>
    <p:sldId id="447" r:id="rId26"/>
    <p:sldId id="450" r:id="rId27"/>
    <p:sldId id="458" r:id="rId28"/>
    <p:sldId id="459" r:id="rId29"/>
    <p:sldId id="462" r:id="rId30"/>
    <p:sldId id="465" r:id="rId31"/>
    <p:sldId id="448" r:id="rId32"/>
    <p:sldId id="449" r:id="rId33"/>
    <p:sldId id="463" r:id="rId34"/>
    <p:sldId id="467" r:id="rId35"/>
    <p:sldId id="466" r:id="rId36"/>
    <p:sldId id="451" r:id="rId37"/>
    <p:sldId id="464" r:id="rId38"/>
    <p:sldId id="456" r:id="rId39"/>
    <p:sldId id="468" r:id="rId40"/>
    <p:sldId id="469" r:id="rId41"/>
    <p:sldId id="470" r:id="rId42"/>
    <p:sldId id="497" r:id="rId43"/>
    <p:sldId id="457" r:id="rId44"/>
    <p:sldId id="495" r:id="rId45"/>
    <p:sldId id="496" r:id="rId46"/>
    <p:sldId id="439" r:id="rId4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nedikt Riedel" initials="BR" lastIdx="1" clrIdx="0"/>
  <p:cmAuthor id="1" name="Laura Biven" initials="LJB" lastIdx="2" clrIdx="1"/>
  <p:cmAuthor id="2" name="MacFarlane, David B." initials="MD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652C"/>
    <a:srgbClr val="0F2D62"/>
    <a:srgbClr val="003087"/>
    <a:srgbClr val="BD1F24"/>
    <a:srgbClr val="505050"/>
    <a:srgbClr val="808080"/>
    <a:srgbClr val="DA592A"/>
    <a:srgbClr val="154D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9" autoAdjust="0"/>
    <p:restoredTop sz="98743" autoAdjust="0"/>
  </p:normalViewPr>
  <p:slideViewPr>
    <p:cSldViewPr snapToObjects="1">
      <p:cViewPr varScale="1">
        <p:scale>
          <a:sx n="121" d="100"/>
          <a:sy n="121" d="100"/>
        </p:scale>
        <p:origin x="1350" y="102"/>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notesViewPr>
    <p:cSldViewPr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13DB8EE-EAD8-054E-895C-3358966F501B}" type="datetimeFigureOut">
              <a:rPr lang="en-US"/>
              <a:pPr>
                <a:defRPr/>
              </a:pPr>
              <a:t>11/16/2017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117F36AF-8F08-B147-BD79-6CCD3347173D}" type="slidenum">
              <a:rPr lang="en-US"/>
              <a:pPr>
                <a:defRPr/>
              </a:pPr>
              <a:t>‹#›</a:t>
            </a:fld>
            <a:endParaRPr lang="en-US" dirty="0"/>
          </a:p>
        </p:txBody>
      </p:sp>
    </p:spTree>
    <p:extLst>
      <p:ext uri="{BB962C8B-B14F-4D97-AF65-F5344CB8AC3E}">
        <p14:creationId xmlns:p14="http://schemas.microsoft.com/office/powerpoint/2010/main" val="2721608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F72E4263-6216-5243-9D67-2C68E1457C0F}" type="datetimeFigureOut">
              <a:rPr lang="en-US"/>
              <a:pPr>
                <a:defRPr/>
              </a:pPr>
              <a:t>11/16/2017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7EF925E3-23E3-2446-BDA9-3C5B6BB03D69}" type="slidenum">
              <a:rPr lang="en-US"/>
              <a:pPr>
                <a:defRPr/>
              </a:pPr>
              <a:t>‹#›</a:t>
            </a:fld>
            <a:endParaRPr lang="en-US" dirty="0"/>
          </a:p>
        </p:txBody>
      </p:sp>
    </p:spTree>
    <p:extLst>
      <p:ext uri="{BB962C8B-B14F-4D97-AF65-F5344CB8AC3E}">
        <p14:creationId xmlns:p14="http://schemas.microsoft.com/office/powerpoint/2010/main" val="106220614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9</a:t>
            </a:fld>
            <a:endParaRPr lang="en-US"/>
          </a:p>
        </p:txBody>
      </p:sp>
    </p:spTree>
    <p:extLst>
      <p:ext uri="{BB962C8B-B14F-4D97-AF65-F5344CB8AC3E}">
        <p14:creationId xmlns:p14="http://schemas.microsoft.com/office/powerpoint/2010/main" val="50505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4450" y="1122363"/>
            <a:ext cx="4040188" cy="3030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77DBF9-ED97-44F1-9E37-869CA7D2D283}"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0756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4450" y="1122363"/>
            <a:ext cx="4040188" cy="3030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77DBF9-ED97-44F1-9E37-869CA7D2D283}"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07562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descr="TitleSlide_v2_0410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abLogo_r0g48b1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660400"/>
            <a:ext cx="3373437"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itleSlide_v2_0411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FermilabLogo_r0g48b1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660400"/>
            <a:ext cx="3373437"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308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308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242686323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ln/>
        </p:spPr>
        <p:txBody>
          <a:bodyPr/>
          <a:lstStyle>
            <a:lvl1pPr>
              <a:defRPr/>
            </a:lvl1pPr>
          </a:lstStyle>
          <a:p>
            <a:pPr>
              <a:defRPr/>
            </a:pPr>
            <a:r>
              <a:rPr lang="en-US"/>
              <a:t>11/16/2017</a:t>
            </a:r>
            <a:endParaRPr lang="en-US" dirty="0"/>
          </a:p>
        </p:txBody>
      </p:sp>
      <p:sp>
        <p:nvSpPr>
          <p:cNvPr id="5" name="Footer Placeholder 4"/>
          <p:cNvSpPr>
            <a:spLocks noGrp="1"/>
          </p:cNvSpPr>
          <p:nvPr>
            <p:ph type="ftr" sz="quarter" idx="11"/>
          </p:nvPr>
        </p:nvSpPr>
        <p:spPr>
          <a:ln/>
        </p:spPr>
        <p:txBody>
          <a:bodyPr/>
          <a:lstStyle>
            <a:lvl1pPr>
              <a:defRPr/>
            </a:lvl1pPr>
          </a:lstStyle>
          <a:p>
            <a:pPr>
              <a:defRPr/>
            </a:pPr>
            <a:r>
              <a:rPr lang="en-US" b="1"/>
              <a:t>David MacFarlane | LBNC Report to the PAC</a:t>
            </a:r>
            <a:endParaRPr lang="en-US" b="1" dirty="0"/>
          </a:p>
        </p:txBody>
      </p:sp>
      <p:sp>
        <p:nvSpPr>
          <p:cNvPr id="8" name="Slide Number Placeholder 5"/>
          <p:cNvSpPr>
            <a:spLocks noGrp="1"/>
          </p:cNvSpPr>
          <p:nvPr>
            <p:ph type="sldNum" sz="quarter" idx="12"/>
          </p:nvPr>
        </p:nvSpPr>
        <p:spPr>
          <a:ln/>
        </p:spPr>
        <p:txBody>
          <a:bodyPr/>
          <a:lstStyle>
            <a:lvl1pPr>
              <a:defRPr/>
            </a:lvl1pPr>
          </a:lstStyle>
          <a:p>
            <a:pPr>
              <a:defRPr/>
            </a:pPr>
            <a:fld id="{666F6DD0-6B70-D447-A3E8-CD6516C88934}" type="slidenum">
              <a:rPr lang="en-US"/>
              <a:pPr>
                <a:defRPr/>
              </a:pPr>
              <a:t>‹#›</a:t>
            </a:fld>
            <a:endParaRPr lang="en-US" dirty="0"/>
          </a:p>
        </p:txBody>
      </p:sp>
    </p:spTree>
    <p:extLst>
      <p:ext uri="{BB962C8B-B14F-4D97-AF65-F5344CB8AC3E}">
        <p14:creationId xmlns:p14="http://schemas.microsoft.com/office/powerpoint/2010/main" val="72783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r>
              <a:rPr lang="en-US"/>
              <a:t>11/16/2017</a:t>
            </a:r>
            <a:endParaRPr lang="en-US" dirty="0"/>
          </a:p>
        </p:txBody>
      </p:sp>
      <p:sp>
        <p:nvSpPr>
          <p:cNvPr id="11" name="Footer Placeholder 4"/>
          <p:cNvSpPr>
            <a:spLocks noGrp="1"/>
          </p:cNvSpPr>
          <p:nvPr>
            <p:ph type="ftr" sz="quarter" idx="21"/>
          </p:nvPr>
        </p:nvSpPr>
        <p:spPr>
          <a:ln/>
        </p:spPr>
        <p:txBody>
          <a:bodyPr/>
          <a:lstStyle>
            <a:lvl1pPr>
              <a:defRPr/>
            </a:lvl1pPr>
          </a:lstStyle>
          <a:p>
            <a:pPr>
              <a:defRPr/>
            </a:pPr>
            <a:r>
              <a:rPr lang="en-US" b="1"/>
              <a:t>David MacFarlane | LBNC Report to the PAC</a:t>
            </a:r>
            <a:endParaRPr lang="en-US" b="1" dirty="0"/>
          </a:p>
        </p:txBody>
      </p:sp>
      <p:sp>
        <p:nvSpPr>
          <p:cNvPr id="12" name="Slide Number Placeholder 5"/>
          <p:cNvSpPr>
            <a:spLocks noGrp="1"/>
          </p:cNvSpPr>
          <p:nvPr>
            <p:ph type="sldNum" sz="quarter" idx="22"/>
          </p:nvPr>
        </p:nvSpPr>
        <p:spPr>
          <a:ln/>
        </p:spPr>
        <p:txBody>
          <a:bodyPr/>
          <a:lstStyle>
            <a:lvl1pPr>
              <a:defRPr/>
            </a:lvl1pPr>
          </a:lstStyle>
          <a:p>
            <a:pPr>
              <a:defRPr/>
            </a:pPr>
            <a:fld id="{998902AF-7A47-EA42-98BA-3CCC5586AF47}" type="slidenum">
              <a:rPr lang="en-US"/>
              <a:pPr>
                <a:defRPr/>
              </a:pPr>
              <a:t>‹#›</a:t>
            </a:fld>
            <a:endParaRPr lang="en-US" dirty="0"/>
          </a:p>
        </p:txBody>
      </p:sp>
    </p:spTree>
    <p:extLst>
      <p:ext uri="{BB962C8B-B14F-4D97-AF65-F5344CB8AC3E}">
        <p14:creationId xmlns:p14="http://schemas.microsoft.com/office/powerpoint/2010/main" val="2575002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711746"/>
            <a:ext cx="8293100" cy="1143000"/>
          </a:xfrm>
          <a:prstGeom prst="rect">
            <a:avLst/>
          </a:prstGeom>
        </p:spPr>
        <p:txBody>
          <a:bodyPr vert="horz" lIns="0" tIns="0" rIns="0" bIns="0" anchor="b" anchorCtr="0"/>
          <a:lstStyle>
            <a:lvl1pPr algn="l">
              <a:defRPr sz="3200" b="1" i="0" baseline="0">
                <a:solidFill>
                  <a:srgbClr val="004C97"/>
                </a:solidFill>
                <a:latin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454025" y="3209907"/>
            <a:ext cx="8296275" cy="1721069"/>
          </a:xfrm>
          <a:prstGeom prst="rect">
            <a:avLst/>
          </a:prstGeom>
        </p:spPr>
        <p:txBody>
          <a:bodyPr vert="horz" lIns="0" tIns="0" rIns="0" bIns="0"/>
          <a:lstStyle>
            <a:lvl1pPr marL="0" indent="0">
              <a:buFontTx/>
              <a:buNone/>
              <a:defRPr sz="2200" baseline="0">
                <a:solidFill>
                  <a:srgbClr val="004C97"/>
                </a:solidFill>
                <a:latin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783354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prstClr val="black"/>
              </a:solidFill>
            </a:endParaRPr>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p>
        </p:txBody>
      </p:sp>
      <p:sp>
        <p:nvSpPr>
          <p:cNvPr id="6" name="Slide Number Placeholder 5"/>
          <p:cNvSpPr>
            <a:spLocks noGrp="1"/>
          </p:cNvSpPr>
          <p:nvPr>
            <p:ph type="sldNum" sz="quarter" idx="12"/>
          </p:nvPr>
        </p:nvSpPr>
        <p:spPr/>
        <p:txBody>
          <a:bodyPr/>
          <a:lstStyle/>
          <a:p>
            <a:pPr>
              <a:defRPr/>
            </a:pPr>
            <a:fld id="{0C39C72E-2A13-EB4D-AD45-6D4E6ACAED8D}" type="slidenum">
              <a:rPr lang="en-US"/>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0"/>
              </a:spcBef>
              <a:spcAft>
                <a:spcPts val="1000"/>
              </a:spcAft>
              <a:buFont typeface="Arial"/>
              <a:buChar char="•"/>
              <a:defRPr sz="2200" b="0" i="0">
                <a:solidFill>
                  <a:srgbClr val="63666A"/>
                </a:solidFill>
                <a:latin typeface="Helvetica"/>
              </a:defRPr>
            </a:lvl1pPr>
            <a:lvl2pPr marL="320040" indent="256032">
              <a:lnSpc>
                <a:spcPct val="100000"/>
              </a:lnSpc>
              <a:spcBef>
                <a:spcPts val="0"/>
              </a:spcBef>
              <a:spcAft>
                <a:spcPts val="1000"/>
              </a:spcAft>
              <a:buSzPct val="90000"/>
              <a:buFont typeface="Lucida Grande"/>
              <a:buChar char="-"/>
              <a:defRPr sz="2000" b="0" i="0">
                <a:solidFill>
                  <a:srgbClr val="63666A"/>
                </a:solidFill>
                <a:latin typeface="Helvetica"/>
              </a:defRPr>
            </a:lvl2pPr>
            <a:lvl3pPr marL="640080" indent="228600">
              <a:lnSpc>
                <a:spcPct val="100000"/>
              </a:lnSpc>
              <a:spcBef>
                <a:spcPts val="0"/>
              </a:spcBef>
              <a:spcAft>
                <a:spcPts val="1000"/>
              </a:spcAft>
              <a:buSzPct val="88000"/>
              <a:buFont typeface="Arial"/>
              <a:buChar char="•"/>
              <a:defRPr sz="1800" b="0" i="0">
                <a:solidFill>
                  <a:srgbClr val="63666A"/>
                </a:solidFill>
                <a:latin typeface="Helvetica"/>
              </a:defRPr>
            </a:lvl3pPr>
            <a:lvl4pPr marL="914400" indent="228600">
              <a:lnSpc>
                <a:spcPct val="100000"/>
              </a:lnSpc>
              <a:spcBef>
                <a:spcPts val="0"/>
              </a:spcBef>
              <a:spcAft>
                <a:spcPts val="1000"/>
              </a:spcAft>
              <a:buSzPct val="90000"/>
              <a:buFont typeface="Lucida Grande"/>
              <a:buChar char="-"/>
              <a:defRPr sz="1600" b="0" i="0">
                <a:solidFill>
                  <a:srgbClr val="63666A"/>
                </a:solidFill>
                <a:latin typeface="Helvetica"/>
              </a:defRPr>
            </a:lvl4pPr>
            <a:lvl5pPr marL="1143000" indent="192024">
              <a:lnSpc>
                <a:spcPct val="100000"/>
              </a:lnSpc>
              <a:spcBef>
                <a:spcPts val="0"/>
              </a:spcBef>
              <a:spcAft>
                <a:spcPts val="10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0512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0" y="432609"/>
            <a:ext cx="8293100"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a:t>11/16/2017</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a:t>David MacFarlane | LBNC Report to the PAC</a:t>
            </a: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0"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4"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3045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446058" y="432610"/>
            <a:ext cx="8304267"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68"/>
            <a:ext cx="406713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a:t>11/16/2017</a:t>
            </a:r>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a:t>David MacFarlane | LBNC Report to the PAC</a:t>
            </a:r>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0"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4"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872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0" y="1238250"/>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a:t>11/16/2017</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a:t>David MacFarlane | LBNC Report to the PAC</a:t>
            </a:r>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1708419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lgn="l">
              <a:defRPr sz="2200" b="1">
                <a:solidFill>
                  <a:srgbClr val="004C97"/>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200">
                <a:solidFill>
                  <a:srgbClr val="404040"/>
                </a:solidFill>
                <a:latin typeface="Helvetica" panose="020B0604020202020204" pitchFamily="34" charset="0"/>
                <a:cs typeface="Helvetica" panose="020B0604020202020204" pitchFamily="34" charset="0"/>
              </a:defRPr>
            </a:lvl1pPr>
            <a:lvl2pPr>
              <a:defRPr sz="2000">
                <a:solidFill>
                  <a:srgbClr val="404040"/>
                </a:solidFill>
                <a:latin typeface="Helvetica" panose="020B0604020202020204" pitchFamily="34" charset="0"/>
                <a:cs typeface="Helvetica" panose="020B0604020202020204" pitchFamily="34" charset="0"/>
              </a:defRPr>
            </a:lvl2pPr>
            <a:lvl3pPr>
              <a:defRPr sz="1800">
                <a:solidFill>
                  <a:srgbClr val="404040"/>
                </a:solidFill>
                <a:latin typeface="Helvetica" panose="020B0604020202020204" pitchFamily="34" charset="0"/>
                <a:cs typeface="Helvetica" panose="020B0604020202020204" pitchFamily="34" charset="0"/>
              </a:defRPr>
            </a:lvl3pPr>
            <a:lvl4pPr>
              <a:defRPr sz="1600">
                <a:solidFill>
                  <a:srgbClr val="404040"/>
                </a:solidFill>
                <a:latin typeface="Helvetica" panose="020B0604020202020204" pitchFamily="34" charset="0"/>
                <a:cs typeface="Helvetica" panose="020B0604020202020204" pitchFamily="34" charset="0"/>
              </a:defRPr>
            </a:lvl4pPr>
            <a:lvl5pPr marL="2057400" indent="-228600">
              <a:buFont typeface="Arial"/>
              <a:buChar char="•"/>
              <a:defRPr sz="1400">
                <a:solidFill>
                  <a:srgbClr val="404040"/>
                </a:solidFill>
                <a:latin typeface="Helvetica" panose="020B0604020202020204" pitchFamily="34" charset="0"/>
                <a:cs typeface="Helvetica"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228600" y="6315146"/>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11/16/2017</a:t>
            </a:r>
            <a:endParaRPr lang="en-US" dirty="0"/>
          </a:p>
        </p:txBody>
      </p:sp>
      <p:sp>
        <p:nvSpPr>
          <p:cNvPr id="11" name="Footer Placeholder 4"/>
          <p:cNvSpPr>
            <a:spLocks noGrp="1"/>
          </p:cNvSpPr>
          <p:nvPr>
            <p:ph type="ftr" sz="quarter" idx="3"/>
          </p:nvPr>
        </p:nvSpPr>
        <p:spPr>
          <a:xfrm>
            <a:off x="1530602" y="6495482"/>
            <a:ext cx="554156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David MacFarlane | LBNC Report to the PAC</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ext uri="{BB962C8B-B14F-4D97-AF65-F5344CB8AC3E}">
        <p14:creationId xmlns:p14="http://schemas.microsoft.com/office/powerpoint/2010/main" val="115668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11/16/2017</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David MacFarlane | LBNC Report to the PAC</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ext uri="{BB962C8B-B14F-4D97-AF65-F5344CB8AC3E}">
        <p14:creationId xmlns:p14="http://schemas.microsoft.com/office/powerpoint/2010/main" val="616621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3087"/>
                </a:solidFill>
              </a:defRPr>
            </a:lvl1pPr>
          </a:lstStyle>
          <a:p>
            <a:pPr>
              <a:defRPr/>
            </a:pPr>
            <a:r>
              <a:rPr lang="en-US"/>
              <a:t>11/16/2017</a:t>
            </a:r>
            <a:endParaRPr lang="en-US" dirty="0"/>
          </a:p>
        </p:txBody>
      </p:sp>
      <p:sp>
        <p:nvSpPr>
          <p:cNvPr id="5" name="Footer Placeholder 4"/>
          <p:cNvSpPr>
            <a:spLocks noGrp="1"/>
          </p:cNvSpPr>
          <p:nvPr>
            <p:ph type="ftr" sz="quarter" idx="11"/>
          </p:nvPr>
        </p:nvSpPr>
        <p:spPr/>
        <p:txBody>
          <a:bodyPr/>
          <a:lstStyle>
            <a:lvl1pPr>
              <a:defRPr sz="900" b="0">
                <a:solidFill>
                  <a:srgbClr val="003087"/>
                </a:solidFill>
              </a:defRPr>
            </a:lvl1p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lvl1pPr>
              <a:defRPr sz="900">
                <a:solidFill>
                  <a:srgbClr val="003087"/>
                </a:solidFill>
              </a:defRPr>
            </a:lvl1pPr>
          </a:lstStyle>
          <a:p>
            <a:pPr>
              <a:defRPr/>
            </a:pPr>
            <a:fld id="{2252C86A-56CA-C846-AB85-01C4489D8FB7}" type="slidenum">
              <a:rPr lang="en-US"/>
              <a:pPr>
                <a:defRPr/>
              </a:pPr>
              <a:t>‹#›</a:t>
            </a:fld>
            <a:endParaRPr lang="en-US" dirty="0"/>
          </a:p>
        </p:txBody>
      </p:sp>
    </p:spTree>
    <p:extLst>
      <p:ext uri="{BB962C8B-B14F-4D97-AF65-F5344CB8AC3E}">
        <p14:creationId xmlns:p14="http://schemas.microsoft.com/office/powerpoint/2010/main" val="264460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a:t>11/16/2017</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b="1"/>
              <a:t>David MacFarlane | LBNC Report to the PAC</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27FB4D00-4846-834A-B201-398E01C4393B}" type="slidenum">
              <a:rPr lang="en-US"/>
              <a:pPr>
                <a:defRPr/>
              </a:pPr>
              <a:t>‹#›</a:t>
            </a:fld>
            <a:endParaRPr lang="en-US" dirty="0"/>
          </a:p>
        </p:txBody>
      </p:sp>
    </p:spTree>
    <p:extLst>
      <p:ext uri="{BB962C8B-B14F-4D97-AF65-F5344CB8AC3E}">
        <p14:creationId xmlns:p14="http://schemas.microsoft.com/office/powerpoint/2010/main" val="1177311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a:t>11/16/2017</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b="1"/>
              <a:t>David MacFarlane | LBNC Report to the PAC</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AF0EDA53-C64B-544C-8E70-D55020AEC88C}" type="slidenum">
              <a:rPr lang="en-US"/>
              <a:pPr>
                <a:defRPr/>
              </a:pPr>
              <a:t>‹#›</a:t>
            </a:fld>
            <a:endParaRPr lang="en-US" dirty="0"/>
          </a:p>
        </p:txBody>
      </p:sp>
    </p:spTree>
    <p:extLst>
      <p:ext uri="{BB962C8B-B14F-4D97-AF65-F5344CB8AC3E}">
        <p14:creationId xmlns:p14="http://schemas.microsoft.com/office/powerpoint/2010/main" val="2077811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a:t>11/16/2017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b="1"/>
              <a:t>David MacFarlane | LBNC Report to the PAC</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034C6486-6164-664E-97EC-72B8A5EB0B60}" type="slidenum">
              <a:rPr lang="en-US"/>
              <a:pPr>
                <a:defRPr/>
              </a:pPr>
              <a:t>‹#›</a:t>
            </a:fld>
            <a:endParaRPr lang="en-US" dirty="0"/>
          </a:p>
        </p:txBody>
      </p:sp>
    </p:spTree>
    <p:extLst>
      <p:ext uri="{BB962C8B-B14F-4D97-AF65-F5344CB8AC3E}">
        <p14:creationId xmlns:p14="http://schemas.microsoft.com/office/powerpoint/2010/main" val="2569580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11/16/2017</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David MacFarlane | LBNC Report to the PAC</a:t>
            </a:r>
            <a:endParaRPr lang="en-US"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786667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0"/>
              </a:spcBef>
              <a:spcAft>
                <a:spcPts val="1000"/>
              </a:spcAft>
              <a:buFont typeface="Arial"/>
              <a:buChar char="•"/>
              <a:defRPr sz="2200" b="0" i="0">
                <a:solidFill>
                  <a:srgbClr val="63666A"/>
                </a:solidFill>
                <a:latin typeface="Helvetica"/>
              </a:defRPr>
            </a:lvl1pPr>
            <a:lvl2pPr marL="320040" indent="256032">
              <a:lnSpc>
                <a:spcPct val="100000"/>
              </a:lnSpc>
              <a:spcBef>
                <a:spcPts val="0"/>
              </a:spcBef>
              <a:spcAft>
                <a:spcPts val="1000"/>
              </a:spcAft>
              <a:buSzPct val="90000"/>
              <a:buFont typeface="Lucida Grande"/>
              <a:buChar char="-"/>
              <a:defRPr sz="2000" b="0" i="0">
                <a:solidFill>
                  <a:srgbClr val="63666A"/>
                </a:solidFill>
                <a:latin typeface="Helvetica"/>
              </a:defRPr>
            </a:lvl2pPr>
            <a:lvl3pPr marL="640080" indent="228600">
              <a:lnSpc>
                <a:spcPct val="100000"/>
              </a:lnSpc>
              <a:spcBef>
                <a:spcPts val="0"/>
              </a:spcBef>
              <a:spcAft>
                <a:spcPts val="1000"/>
              </a:spcAft>
              <a:buSzPct val="88000"/>
              <a:buFont typeface="Arial"/>
              <a:buChar char="•"/>
              <a:defRPr sz="1800" b="0" i="0">
                <a:solidFill>
                  <a:srgbClr val="63666A"/>
                </a:solidFill>
                <a:latin typeface="Helvetica"/>
              </a:defRPr>
            </a:lvl3pPr>
            <a:lvl4pPr marL="914400" indent="228600">
              <a:lnSpc>
                <a:spcPct val="100000"/>
              </a:lnSpc>
              <a:spcBef>
                <a:spcPts val="0"/>
              </a:spcBef>
              <a:spcAft>
                <a:spcPts val="1000"/>
              </a:spcAft>
              <a:buSzPct val="90000"/>
              <a:buFont typeface="Lucida Grande"/>
              <a:buChar char="-"/>
              <a:defRPr sz="1600" b="0" i="0">
                <a:solidFill>
                  <a:srgbClr val="63666A"/>
                </a:solidFill>
                <a:latin typeface="Helvetica"/>
              </a:defRPr>
            </a:lvl4pPr>
            <a:lvl5pPr marL="1143000" indent="192024">
              <a:lnSpc>
                <a:spcPct val="100000"/>
              </a:lnSpc>
              <a:spcBef>
                <a:spcPts val="0"/>
              </a:spcBef>
              <a:spcAft>
                <a:spcPts val="10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6604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ln/>
        </p:spPr>
        <p:txBody>
          <a:bodyPr/>
          <a:lstStyle>
            <a:lvl1pPr>
              <a:defRPr/>
            </a:lvl1pPr>
          </a:lstStyle>
          <a:p>
            <a:pPr>
              <a:defRPr/>
            </a:pPr>
            <a:r>
              <a:rPr lang="en-US"/>
              <a:t>11/16/2017</a:t>
            </a:r>
            <a:endParaRPr lang="en-US" dirty="0"/>
          </a:p>
        </p:txBody>
      </p:sp>
      <p:sp>
        <p:nvSpPr>
          <p:cNvPr id="4" name="Footer Placeholder 4"/>
          <p:cNvSpPr>
            <a:spLocks noGrp="1"/>
          </p:cNvSpPr>
          <p:nvPr>
            <p:ph type="ftr" sz="quarter" idx="15"/>
          </p:nvPr>
        </p:nvSpPr>
        <p:spPr>
          <a:ln/>
        </p:spPr>
        <p:txBody>
          <a:bodyPr/>
          <a:lstStyle>
            <a:lvl1pPr>
              <a:defRPr/>
            </a:lvl1pPr>
          </a:lstStyle>
          <a:p>
            <a:pPr>
              <a:defRPr/>
            </a:pPr>
            <a:r>
              <a:rPr lang="en-US" b="1"/>
              <a:t>David MacFarlane | LBNC Report to the PAC</a:t>
            </a:r>
            <a:endParaRPr lang="en-US" b="1" dirty="0"/>
          </a:p>
        </p:txBody>
      </p:sp>
      <p:sp>
        <p:nvSpPr>
          <p:cNvPr id="5" name="Slide Number Placeholder 5"/>
          <p:cNvSpPr>
            <a:spLocks noGrp="1"/>
          </p:cNvSpPr>
          <p:nvPr>
            <p:ph type="sldNum" sz="quarter" idx="16"/>
          </p:nvPr>
        </p:nvSpPr>
        <p:spPr>
          <a:ln/>
        </p:spPr>
        <p:txBody>
          <a:bodyPr/>
          <a:lstStyle>
            <a:lvl1pPr>
              <a:defRPr/>
            </a:lvl1pPr>
          </a:lstStyle>
          <a:p>
            <a:pPr>
              <a:defRPr/>
            </a:pPr>
            <a:fld id="{4307083B-48BB-584A-9E4E-D49295B1CFC6}" type="slidenum">
              <a:rPr lang="en-US"/>
              <a:pPr>
                <a:defRPr/>
              </a:pPr>
              <a:t>‹#›</a:t>
            </a:fld>
            <a:endParaRPr lang="en-US" dirty="0"/>
          </a:p>
        </p:txBody>
      </p:sp>
    </p:spTree>
    <p:extLst>
      <p:ext uri="{BB962C8B-B14F-4D97-AF65-F5344CB8AC3E}">
        <p14:creationId xmlns:p14="http://schemas.microsoft.com/office/powerpoint/2010/main" val="4159288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r>
              <a:rPr lang="en-US"/>
              <a:t>11/16/2017</a:t>
            </a:r>
            <a:endParaRPr lang="en-US" dirty="0"/>
          </a:p>
        </p:txBody>
      </p:sp>
      <p:sp>
        <p:nvSpPr>
          <p:cNvPr id="5" name="Footer Placeholder 4"/>
          <p:cNvSpPr>
            <a:spLocks noGrp="1"/>
          </p:cNvSpPr>
          <p:nvPr>
            <p:ph type="ftr" sz="quarter" idx="15"/>
          </p:nvPr>
        </p:nvSpPr>
        <p:spPr>
          <a:ln/>
        </p:spPr>
        <p:txBody>
          <a:bodyPr/>
          <a:lstStyle>
            <a:lvl1pPr>
              <a:defRPr/>
            </a:lvl1pPr>
          </a:lstStyle>
          <a:p>
            <a:pPr>
              <a:defRPr/>
            </a:pPr>
            <a:r>
              <a:rPr lang="en-US" b="1"/>
              <a:t>David MacFarlane | LBNC Report to the PAC</a:t>
            </a:r>
            <a:endParaRPr lang="en-US" b="1" dirty="0"/>
          </a:p>
        </p:txBody>
      </p:sp>
      <p:sp>
        <p:nvSpPr>
          <p:cNvPr id="6" name="Slide Number Placeholder 5"/>
          <p:cNvSpPr>
            <a:spLocks noGrp="1"/>
          </p:cNvSpPr>
          <p:nvPr>
            <p:ph type="sldNum" sz="quarter" idx="16"/>
          </p:nvPr>
        </p:nvSpPr>
        <p:spPr>
          <a:ln/>
        </p:spPr>
        <p:txBody>
          <a:bodyPr/>
          <a:lstStyle>
            <a:lvl1pPr>
              <a:defRPr/>
            </a:lvl1pPr>
          </a:lstStyle>
          <a:p>
            <a:pPr>
              <a:defRPr/>
            </a:pPr>
            <a:fld id="{B72D33B7-A986-FD47-BE3B-EA4C5A224BF2}" type="slidenum">
              <a:rPr lang="en-US"/>
              <a:pPr>
                <a:defRPr/>
              </a:pPr>
              <a:t>‹#›</a:t>
            </a:fld>
            <a:endParaRPr lang="en-US" dirty="0"/>
          </a:p>
        </p:txBody>
      </p:sp>
    </p:spTree>
    <p:extLst>
      <p:ext uri="{BB962C8B-B14F-4D97-AF65-F5344CB8AC3E}">
        <p14:creationId xmlns:p14="http://schemas.microsoft.com/office/powerpoint/2010/main" val="416140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6" name="Picture 2" descr="HeaderFooter_041114.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3087"/>
                </a:solidFill>
                <a:latin typeface="Helvetica"/>
              </a:defRPr>
            </a:lvl1pPr>
          </a:lstStyle>
          <a:p>
            <a:pPr>
              <a:defRPr/>
            </a:pPr>
            <a:r>
              <a:rPr lang="en-US"/>
              <a:t>11/16/2017</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b="0">
                <a:solidFill>
                  <a:srgbClr val="003087"/>
                </a:solidFill>
                <a:latin typeface="Helvetica"/>
              </a:defRPr>
            </a:lvl1pPr>
          </a:lstStyle>
          <a:p>
            <a:pPr>
              <a:defRPr/>
            </a:pPr>
            <a:r>
              <a:rPr lang="en-US"/>
              <a:t>David MacFarlane | LBNC Report to the PAC</a:t>
            </a:r>
            <a:endParaRPr lang="en-US"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3087"/>
                </a:solidFill>
                <a:latin typeface="Helvetica"/>
              </a:defRPr>
            </a:lvl1pPr>
          </a:lstStyle>
          <a:p>
            <a:pPr>
              <a:defRPr/>
            </a:pPr>
            <a:fld id="{E74C2F0E-73DD-1B4D-B2FA-F47DF889B91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57" r:id="rId3"/>
    <p:sldLayoutId id="2147484058" r:id="rId4"/>
    <p:sldLayoutId id="2147484059" r:id="rId5"/>
    <p:sldLayoutId id="2147484068" r:id="rId6"/>
    <p:sldLayoutId id="2147484069" r:id="rId7"/>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7170" name="Picture 1" descr="Footer_0411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3087"/>
                </a:solidFill>
                <a:latin typeface="Helvetica" charset="0"/>
                <a:cs typeface="Helvetica" charset="0"/>
              </a:defRPr>
            </a:lvl1pPr>
          </a:lstStyle>
          <a:p>
            <a:pPr>
              <a:defRPr/>
            </a:pPr>
            <a:r>
              <a:rPr lang="en-US"/>
              <a:t>11/16/2017</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3087"/>
                </a:solidFill>
                <a:latin typeface="Helvetica" charset="0"/>
              </a:defRPr>
            </a:lvl1pPr>
          </a:lstStyle>
          <a:p>
            <a:pPr>
              <a:defRPr/>
            </a:pPr>
            <a:r>
              <a:rPr lang="en-US" b="1"/>
              <a:t>David MacFarlane | LBNC Report to the PAC</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3087"/>
                </a:solidFill>
                <a:latin typeface="Helvetica" charset="0"/>
              </a:defRPr>
            </a:lvl1pPr>
          </a:lstStyle>
          <a:p>
            <a:pPr>
              <a:defRPr/>
            </a:pPr>
            <a:fld id="{1D43C5F0-B32F-6748-AD43-433EB617599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9"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 y="6154906"/>
            <a:ext cx="1594477" cy="28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457200" y="5728951"/>
            <a:ext cx="830262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1031" name="Picture 13" descr="CERN-logo_out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7456" y="6003296"/>
            <a:ext cx="6540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6" descr="SanfordSURF-horiz-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72024" y="5916605"/>
            <a:ext cx="1857669" cy="6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olor-Seal_Green-Mark_SC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2209" y="6083428"/>
            <a:ext cx="2202053" cy="368028"/>
          </a:xfrm>
          <a:prstGeom prst="rect">
            <a:avLst/>
          </a:prstGeom>
        </p:spPr>
      </p:pic>
      <p:cxnSp>
        <p:nvCxnSpPr>
          <p:cNvPr id="7" name="Straight Connector 6"/>
          <p:cNvCxnSpPr/>
          <p:nvPr userDrawn="1"/>
        </p:nvCxnSpPr>
        <p:spPr>
          <a:xfrm>
            <a:off x="457200" y="685800"/>
            <a:ext cx="830262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352824"/>
      </p:ext>
    </p:extLst>
  </p:cSld>
  <p:clrMap bg1="lt1" tx1="dk1" bg2="lt2" tx2="dk2" accent1="accent1" accent2="accent2" accent3="accent3" accent4="accent4" accent5="accent5" accent6="accent6" hlink="hlink" folHlink="folHlink"/>
  <p:sldLayoutIdLst>
    <p:sldLayoutId id="2147484067"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11/16/2017</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a:t>David MacFarlane | LBNC Report to the PAC</a:t>
            </a:r>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101977685"/>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defTabSz="914400">
              <a:defRPr/>
            </a:pPr>
            <a:r>
              <a:rPr lang="en-US"/>
              <a:t>11/16/2017</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defTabSz="914400">
              <a:defRPr/>
            </a:pPr>
            <a:r>
              <a:rPr lang="en-US"/>
              <a:t>David MacFarlane | LBNC Report to the PAC</a:t>
            </a:r>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defTabSz="914400">
              <a:defRPr/>
            </a:pPr>
            <a:fld id="{0C39C72E-2A13-EB4D-AD45-6D4E6ACAED8D}" type="slidenum">
              <a:rPr lang="en-US"/>
              <a:pPr defTabSz="914400">
                <a:defRPr/>
              </a:pPr>
              <a:t>‹#›</a:t>
            </a:fld>
            <a:endParaRPr lang="en-US" dirty="0"/>
          </a:p>
        </p:txBody>
      </p:sp>
      <p:pic>
        <p:nvPicPr>
          <p:cNvPr id="7" name="Picture 6"/>
          <p:cNvPicPr>
            <a:picLocks noChangeAspect="1"/>
          </p:cNvPicPr>
          <p:nvPr userDrawn="1"/>
        </p:nvPicPr>
        <p:blipFill>
          <a:blip r:embed="rId2"/>
          <a:stretch>
            <a:fillRect/>
          </a:stretch>
        </p:blipFill>
        <p:spPr>
          <a:xfrm>
            <a:off x="7728431" y="6509109"/>
            <a:ext cx="514817" cy="190259"/>
          </a:xfrm>
          <a:prstGeom prst="rect">
            <a:avLst/>
          </a:prstGeom>
        </p:spPr>
      </p:pic>
    </p:spTree>
    <p:extLst>
      <p:ext uri="{BB962C8B-B14F-4D97-AF65-F5344CB8AC3E}">
        <p14:creationId xmlns:p14="http://schemas.microsoft.com/office/powerpoint/2010/main" val="2438439236"/>
      </p:ext>
    </p:extLst>
  </p:cSld>
  <p:clrMap bg1="lt1" tx1="dk1" bg2="lt2" tx2="dk2" accent1="accent1" accent2="accent2" accent3="accent3" accent4="accent4" accent5="accent5" accent6="accent6" hlink="hlink" folHlink="folHlink"/>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xfrm>
            <a:off x="457200" y="1082678"/>
            <a:ext cx="821848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en-US" dirty="0">
                <a:latin typeface="Helvetica" charset="0"/>
              </a:rPr>
              <a:t>LBNC Report to the PAC</a:t>
            </a:r>
            <a:endParaRPr lang="en-US" sz="2400" b="0" i="1" dirty="0">
              <a:latin typeface="Helvetica" charset="0"/>
            </a:endParaRPr>
          </a:p>
        </p:txBody>
      </p:sp>
      <p:sp>
        <p:nvSpPr>
          <p:cNvPr id="6146" name="Text Placeholder 2"/>
          <p:cNvSpPr>
            <a:spLocks noGrp="1"/>
          </p:cNvSpPr>
          <p:nvPr>
            <p:ph type="body" sz="quarter" idx="10"/>
          </p:nvPr>
        </p:nvSpPr>
        <p:spPr bwMode="auto">
          <a:xfrm>
            <a:off x="381000" y="3624265"/>
            <a:ext cx="2438400" cy="172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000" dirty="0">
                <a:latin typeface="Helvetica" charset="0"/>
              </a:rPr>
              <a:t>David MacFarlane,</a:t>
            </a:r>
          </a:p>
          <a:p>
            <a:r>
              <a:rPr lang="en-US" sz="2000" dirty="0">
                <a:latin typeface="Helvetica" charset="0"/>
              </a:rPr>
              <a:t>LBNC Chair</a:t>
            </a:r>
          </a:p>
          <a:p>
            <a:endParaRPr lang="en-US" sz="2000" dirty="0">
              <a:latin typeface="Helvetica" charset="0"/>
            </a:endParaRPr>
          </a:p>
          <a:p>
            <a:endParaRPr lang="en-US" sz="2000" dirty="0">
              <a:latin typeface="Helvetica" charset="0"/>
            </a:endParaRPr>
          </a:p>
          <a:p>
            <a:r>
              <a:rPr lang="en-US" sz="2000">
                <a:latin typeface="Helvetica" charset="0"/>
              </a:rPr>
              <a:t>Nov 16, </a:t>
            </a:r>
            <a:r>
              <a:rPr lang="en-US" sz="2000" dirty="0">
                <a:latin typeface="Helvetica" charset="0"/>
              </a:rPr>
              <a:t>2017</a:t>
            </a:r>
          </a:p>
        </p:txBody>
      </p:sp>
      <p:pic>
        <p:nvPicPr>
          <p:cNvPr id="9" name="Picture 8" descr="C:\Users\Strait.JIM-X1\Documents\_Strait\_Temps\ScreenShots\New Picture (4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6551" y="2286000"/>
            <a:ext cx="6551249" cy="3604106"/>
          </a:xfrm>
          <a:prstGeom prst="rect">
            <a:avLst/>
          </a:prstGeom>
          <a:noFill/>
          <a:ln>
            <a:noFill/>
          </a:ln>
        </p:spPr>
      </p:pic>
    </p:spTree>
    <p:extLst>
      <p:ext uri="{BB962C8B-B14F-4D97-AF65-F5344CB8AC3E}">
        <p14:creationId xmlns:p14="http://schemas.microsoft.com/office/powerpoint/2010/main" val="3287696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Beamline Optimization Status</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10</a:t>
            </a:fld>
            <a:endParaRPr lang="en-US" dirty="0"/>
          </a:p>
        </p:txBody>
      </p:sp>
      <p:pic>
        <p:nvPicPr>
          <p:cNvPr id="7" name="Content Placeholder 6"/>
          <p:cNvPicPr>
            <a:picLocks noGrp="1" noChangeAspect="1"/>
          </p:cNvPicPr>
          <p:nvPr>
            <p:ph idx="4294967295"/>
          </p:nvPr>
        </p:nvPicPr>
        <p:blipFill>
          <a:blip r:embed="rId2"/>
          <a:stretch>
            <a:fillRect/>
          </a:stretch>
        </p:blipFill>
        <p:spPr>
          <a:xfrm>
            <a:off x="2573994" y="1592851"/>
            <a:ext cx="5794108" cy="4099321"/>
          </a:xfrm>
          <a:prstGeom prst="rect">
            <a:avLst/>
          </a:prstGeom>
        </p:spPr>
      </p:pic>
      <p:grpSp>
        <p:nvGrpSpPr>
          <p:cNvPr id="8" name="Group 7">
            <a:extLst>
              <a:ext uri="{FF2B5EF4-FFF2-40B4-BE49-F238E27FC236}">
                <a16:creationId xmlns:a16="http://schemas.microsoft.com/office/drawing/2014/main" id="{7A249541-83A4-4CE3-8B73-AE53723266F8}"/>
              </a:ext>
            </a:extLst>
          </p:cNvPr>
          <p:cNvGrpSpPr/>
          <p:nvPr/>
        </p:nvGrpSpPr>
        <p:grpSpPr>
          <a:xfrm>
            <a:off x="1846484" y="1127262"/>
            <a:ext cx="7230796" cy="4916939"/>
            <a:chOff x="292625" y="860114"/>
            <a:chExt cx="8386590" cy="5521831"/>
          </a:xfrm>
        </p:grpSpPr>
        <p:sp>
          <p:nvSpPr>
            <p:cNvPr id="9" name="TextBox 8"/>
            <p:cNvSpPr txBox="1"/>
            <p:nvPr/>
          </p:nvSpPr>
          <p:spPr>
            <a:xfrm>
              <a:off x="452459" y="1230993"/>
              <a:ext cx="726096" cy="369332"/>
            </a:xfrm>
            <a:prstGeom prst="rect">
              <a:avLst/>
            </a:prstGeom>
            <a:noFill/>
          </p:spPr>
          <p:txBody>
            <a:bodyPr wrap="none" rtlCol="0">
              <a:spAutoFit/>
            </a:bodyPr>
            <a:lstStyle/>
            <a:p>
              <a:r>
                <a:rPr lang="en-US" sz="1800" dirty="0">
                  <a:solidFill>
                    <a:srgbClr val="FF0000"/>
                  </a:solidFill>
                </a:rPr>
                <a:t>Baffle</a:t>
              </a:r>
            </a:p>
          </p:txBody>
        </p:sp>
        <p:cxnSp>
          <p:nvCxnSpPr>
            <p:cNvPr id="10" name="Straight Arrow Connector 9"/>
            <p:cNvCxnSpPr>
              <a:stCxn id="9" idx="2"/>
            </p:cNvCxnSpPr>
            <p:nvPr/>
          </p:nvCxnSpPr>
          <p:spPr>
            <a:xfrm>
              <a:off x="815507" y="1600325"/>
              <a:ext cx="1090409" cy="85258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27200" y="860114"/>
              <a:ext cx="1213537" cy="646331"/>
            </a:xfrm>
            <a:prstGeom prst="rect">
              <a:avLst/>
            </a:prstGeom>
            <a:noFill/>
          </p:spPr>
          <p:txBody>
            <a:bodyPr wrap="none" rtlCol="0">
              <a:spAutoFit/>
            </a:bodyPr>
            <a:lstStyle/>
            <a:p>
              <a:pPr algn="ctr"/>
              <a:r>
                <a:rPr lang="en-US" sz="1800" dirty="0">
                  <a:solidFill>
                    <a:srgbClr val="FF0000"/>
                  </a:solidFill>
                </a:rPr>
                <a:t>Horn A</a:t>
              </a:r>
            </a:p>
            <a:p>
              <a:pPr algn="ctr"/>
              <a:r>
                <a:rPr lang="en-US" sz="1800" dirty="0">
                  <a:solidFill>
                    <a:srgbClr val="FF0000"/>
                  </a:solidFill>
                </a:rPr>
                <a:t>(w/ Target)</a:t>
              </a:r>
            </a:p>
          </p:txBody>
        </p:sp>
        <p:sp>
          <p:nvSpPr>
            <p:cNvPr id="12" name="TextBox 11"/>
            <p:cNvSpPr txBox="1"/>
            <p:nvPr/>
          </p:nvSpPr>
          <p:spPr>
            <a:xfrm>
              <a:off x="3142343" y="869310"/>
              <a:ext cx="830677" cy="369332"/>
            </a:xfrm>
            <a:prstGeom prst="rect">
              <a:avLst/>
            </a:prstGeom>
            <a:noFill/>
          </p:spPr>
          <p:txBody>
            <a:bodyPr wrap="none" rtlCol="0">
              <a:spAutoFit/>
            </a:bodyPr>
            <a:lstStyle/>
            <a:p>
              <a:r>
                <a:rPr lang="en-US" sz="1800" dirty="0">
                  <a:solidFill>
                    <a:srgbClr val="FF0000"/>
                  </a:solidFill>
                </a:rPr>
                <a:t>Horn B</a:t>
              </a:r>
            </a:p>
          </p:txBody>
        </p:sp>
        <p:sp>
          <p:nvSpPr>
            <p:cNvPr id="13" name="TextBox 12"/>
            <p:cNvSpPr txBox="1"/>
            <p:nvPr/>
          </p:nvSpPr>
          <p:spPr>
            <a:xfrm>
              <a:off x="4811485" y="861661"/>
              <a:ext cx="829073" cy="369332"/>
            </a:xfrm>
            <a:prstGeom prst="rect">
              <a:avLst/>
            </a:prstGeom>
            <a:noFill/>
          </p:spPr>
          <p:txBody>
            <a:bodyPr wrap="none" rtlCol="0">
              <a:spAutoFit/>
            </a:bodyPr>
            <a:lstStyle/>
            <a:p>
              <a:r>
                <a:rPr lang="en-US" sz="1800" dirty="0">
                  <a:solidFill>
                    <a:srgbClr val="FF0000"/>
                  </a:solidFill>
                </a:rPr>
                <a:t>Horn C</a:t>
              </a:r>
            </a:p>
          </p:txBody>
        </p:sp>
        <p:sp>
          <p:nvSpPr>
            <p:cNvPr id="14" name="TextBox 13"/>
            <p:cNvSpPr txBox="1"/>
            <p:nvPr/>
          </p:nvSpPr>
          <p:spPr>
            <a:xfrm>
              <a:off x="2477202" y="5766707"/>
              <a:ext cx="822661" cy="369332"/>
            </a:xfrm>
            <a:prstGeom prst="rect">
              <a:avLst/>
            </a:prstGeom>
            <a:noFill/>
          </p:spPr>
          <p:txBody>
            <a:bodyPr wrap="none" rtlCol="0">
              <a:spAutoFit/>
            </a:bodyPr>
            <a:lstStyle/>
            <a:p>
              <a:r>
                <a:rPr lang="en-US" sz="1800" dirty="0">
                  <a:solidFill>
                    <a:srgbClr val="FF0000"/>
                  </a:solidFill>
                </a:rPr>
                <a:t>Horn 1</a:t>
              </a:r>
            </a:p>
          </p:txBody>
        </p:sp>
        <p:sp>
          <p:nvSpPr>
            <p:cNvPr id="15" name="TextBox 14"/>
            <p:cNvSpPr txBox="1"/>
            <p:nvPr/>
          </p:nvSpPr>
          <p:spPr>
            <a:xfrm>
              <a:off x="3561689" y="5749471"/>
              <a:ext cx="822661" cy="369332"/>
            </a:xfrm>
            <a:prstGeom prst="rect">
              <a:avLst/>
            </a:prstGeom>
            <a:noFill/>
          </p:spPr>
          <p:txBody>
            <a:bodyPr wrap="none" rtlCol="0">
              <a:spAutoFit/>
            </a:bodyPr>
            <a:lstStyle/>
            <a:p>
              <a:r>
                <a:rPr lang="en-US" sz="1800" dirty="0">
                  <a:solidFill>
                    <a:srgbClr val="FF0000"/>
                  </a:solidFill>
                </a:rPr>
                <a:t>Horn 2</a:t>
              </a:r>
            </a:p>
          </p:txBody>
        </p:sp>
        <p:sp>
          <p:nvSpPr>
            <p:cNvPr id="16" name="TextBox 15"/>
            <p:cNvSpPr txBox="1"/>
            <p:nvPr/>
          </p:nvSpPr>
          <p:spPr>
            <a:xfrm>
              <a:off x="292625" y="4486041"/>
              <a:ext cx="965008" cy="646331"/>
            </a:xfrm>
            <a:prstGeom prst="rect">
              <a:avLst/>
            </a:prstGeom>
            <a:noFill/>
          </p:spPr>
          <p:txBody>
            <a:bodyPr wrap="none" rtlCol="0">
              <a:spAutoFit/>
            </a:bodyPr>
            <a:lstStyle/>
            <a:p>
              <a:r>
                <a:rPr lang="en-US" sz="1800" dirty="0">
                  <a:solidFill>
                    <a:srgbClr val="FF0000"/>
                  </a:solidFill>
                </a:rPr>
                <a:t>Target </a:t>
              </a:r>
            </a:p>
            <a:p>
              <a:r>
                <a:rPr lang="en-US" sz="1800" dirty="0">
                  <a:solidFill>
                    <a:srgbClr val="FF0000"/>
                  </a:solidFill>
                </a:rPr>
                <a:t>Carriage</a:t>
              </a:r>
            </a:p>
          </p:txBody>
        </p:sp>
        <p:cxnSp>
          <p:nvCxnSpPr>
            <p:cNvPr id="17" name="Straight Arrow Connector 16"/>
            <p:cNvCxnSpPr>
              <a:stCxn id="11" idx="2"/>
            </p:cNvCxnSpPr>
            <p:nvPr/>
          </p:nvCxnSpPr>
          <p:spPr>
            <a:xfrm>
              <a:off x="2333969" y="1506445"/>
              <a:ext cx="206031" cy="100452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2" idx="2"/>
            </p:cNvCxnSpPr>
            <p:nvPr/>
          </p:nvCxnSpPr>
          <p:spPr>
            <a:xfrm flipH="1">
              <a:off x="3236686" y="1238642"/>
              <a:ext cx="320996" cy="135215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3" idx="2"/>
            </p:cNvCxnSpPr>
            <p:nvPr/>
          </p:nvCxnSpPr>
          <p:spPr>
            <a:xfrm>
              <a:off x="5226022" y="1230993"/>
              <a:ext cx="86207" cy="157752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6" idx="3"/>
            </p:cNvCxnSpPr>
            <p:nvPr/>
          </p:nvCxnSpPr>
          <p:spPr>
            <a:xfrm flipV="1">
              <a:off x="1257633" y="4739358"/>
              <a:ext cx="625766" cy="6985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0"/>
            </p:cNvCxnSpPr>
            <p:nvPr/>
          </p:nvCxnSpPr>
          <p:spPr>
            <a:xfrm flipH="1" flipV="1">
              <a:off x="2663371" y="4757964"/>
              <a:ext cx="225162" cy="100874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3780971" y="4942114"/>
              <a:ext cx="192050" cy="80735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5827486" y="1474332"/>
              <a:ext cx="863600" cy="113098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5640558" y="5160960"/>
              <a:ext cx="174170" cy="79828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691086" y="896637"/>
              <a:ext cx="1507671" cy="923330"/>
            </a:xfrm>
            <a:prstGeom prst="rect">
              <a:avLst/>
            </a:prstGeom>
            <a:noFill/>
          </p:spPr>
          <p:txBody>
            <a:bodyPr wrap="square" rtlCol="0">
              <a:spAutoFit/>
            </a:bodyPr>
            <a:lstStyle>
              <a:defPPr>
                <a:defRPr lang="en-US"/>
              </a:defPPr>
              <a:lvl1pPr>
                <a:defRPr>
                  <a:solidFill>
                    <a:srgbClr val="FF0000"/>
                  </a:solidFill>
                </a:defRPr>
              </a:lvl1pPr>
            </a:lstStyle>
            <a:p>
              <a:r>
                <a:rPr lang="en-US" sz="1800" dirty="0"/>
                <a:t>Upstream Decay Pipe Window</a:t>
              </a:r>
            </a:p>
          </p:txBody>
        </p:sp>
        <p:sp>
          <p:nvSpPr>
            <p:cNvPr id="26" name="TextBox 25"/>
            <p:cNvSpPr txBox="1"/>
            <p:nvPr/>
          </p:nvSpPr>
          <p:spPr>
            <a:xfrm>
              <a:off x="5795260" y="5458615"/>
              <a:ext cx="1507671" cy="923330"/>
            </a:xfrm>
            <a:prstGeom prst="rect">
              <a:avLst/>
            </a:prstGeom>
            <a:noFill/>
          </p:spPr>
          <p:txBody>
            <a:bodyPr wrap="square" rtlCol="0">
              <a:spAutoFit/>
            </a:bodyPr>
            <a:lstStyle>
              <a:defPPr>
                <a:defRPr lang="en-US"/>
              </a:defPPr>
              <a:lvl1pPr>
                <a:defRPr>
                  <a:solidFill>
                    <a:srgbClr val="FF0000"/>
                  </a:solidFill>
                </a:defRPr>
              </a:lvl1pPr>
            </a:lstStyle>
            <a:p>
              <a:r>
                <a:rPr lang="en-US" sz="1800" dirty="0"/>
                <a:t>Upstream Decay Pipe Window</a:t>
              </a:r>
            </a:p>
          </p:txBody>
        </p:sp>
        <p:sp>
          <p:nvSpPr>
            <p:cNvPr id="27" name="TextBox 26">
              <a:extLst>
                <a:ext uri="{FF2B5EF4-FFF2-40B4-BE49-F238E27FC236}">
                  <a16:creationId xmlns:a16="http://schemas.microsoft.com/office/drawing/2014/main" id="{E5C7D301-A2F0-4CD1-8A51-45751FB09323}"/>
                </a:ext>
              </a:extLst>
            </p:cNvPr>
            <p:cNvSpPr txBox="1"/>
            <p:nvPr/>
          </p:nvSpPr>
          <p:spPr>
            <a:xfrm rot="470793">
              <a:off x="7783138" y="2731662"/>
              <a:ext cx="896077" cy="461665"/>
            </a:xfrm>
            <a:prstGeom prst="rect">
              <a:avLst/>
            </a:prstGeom>
            <a:noFill/>
          </p:spPr>
          <p:txBody>
            <a:bodyPr wrap="square" rtlCol="0">
              <a:spAutoFit/>
            </a:bodyPr>
            <a:lstStyle/>
            <a:p>
              <a:r>
                <a:rPr lang="en-US" sz="1800" dirty="0">
                  <a:solidFill>
                    <a:srgbClr val="BF119A"/>
                  </a:solidFill>
                </a:rPr>
                <a:t>Beam</a:t>
              </a:r>
            </a:p>
          </p:txBody>
        </p:sp>
        <p:cxnSp>
          <p:nvCxnSpPr>
            <p:cNvPr id="28" name="Straight Arrow Connector 27">
              <a:extLst>
                <a:ext uri="{FF2B5EF4-FFF2-40B4-BE49-F238E27FC236}">
                  <a16:creationId xmlns:a16="http://schemas.microsoft.com/office/drawing/2014/main" id="{D1DBD152-6A66-4C0A-849B-89F4D07FE9CD}"/>
                </a:ext>
              </a:extLst>
            </p:cNvPr>
            <p:cNvCxnSpPr>
              <a:cxnSpLocks/>
            </p:cNvCxnSpPr>
            <p:nvPr/>
          </p:nvCxnSpPr>
          <p:spPr>
            <a:xfrm>
              <a:off x="7663909" y="3140323"/>
              <a:ext cx="727620" cy="110067"/>
            </a:xfrm>
            <a:prstGeom prst="straightConnector1">
              <a:avLst/>
            </a:prstGeom>
            <a:ln w="28575">
              <a:solidFill>
                <a:srgbClr val="BF119A"/>
              </a:solidFill>
              <a:tailEnd type="arrow"/>
            </a:ln>
          </p:spPr>
          <p:style>
            <a:lnRef idx="1">
              <a:schemeClr val="accent1"/>
            </a:lnRef>
            <a:fillRef idx="0">
              <a:schemeClr val="accent1"/>
            </a:fillRef>
            <a:effectRef idx="0">
              <a:schemeClr val="accent1"/>
            </a:effectRef>
            <a:fontRef idx="minor">
              <a:schemeClr val="tx1"/>
            </a:fontRef>
          </p:style>
        </p:cxnSp>
      </p:grpSp>
      <p:sp>
        <p:nvSpPr>
          <p:cNvPr id="29" name="Content Placeholder 5">
            <a:extLst>
              <a:ext uri="{FF2B5EF4-FFF2-40B4-BE49-F238E27FC236}">
                <a16:creationId xmlns:a16="http://schemas.microsoft.com/office/drawing/2014/main" id="{BEA88488-F4A3-443C-90DC-42B2734C508E}"/>
              </a:ext>
            </a:extLst>
          </p:cNvPr>
          <p:cNvSpPr txBox="1">
            <a:spLocks/>
          </p:cNvSpPr>
          <p:nvPr/>
        </p:nvSpPr>
        <p:spPr>
          <a:xfrm>
            <a:off x="152400" y="1702790"/>
            <a:ext cx="1639606" cy="4009480"/>
          </a:xfrm>
          <a:prstGeom prst="rect">
            <a:avLst/>
          </a:prstGeom>
        </p:spPr>
        <p:txBody>
          <a:bodyPr lIns="0" rIns="0"/>
          <a:lstStyle>
            <a:lvl1pPr marL="256032" indent="-265176" algn="l" defTabSz="457200" rtl="0" fontAlgn="base">
              <a:lnSpc>
                <a:spcPct val="100000"/>
              </a:lnSpc>
              <a:spcBef>
                <a:spcPts val="0"/>
              </a:spcBef>
              <a:spcAft>
                <a:spcPts val="1000"/>
              </a:spcAft>
              <a:buFont typeface="Arial"/>
              <a:buChar char="•"/>
              <a:defRPr sz="2200" b="0" i="0" kern="1200">
                <a:solidFill>
                  <a:srgbClr val="63666A"/>
                </a:solidFill>
                <a:latin typeface="Helvetica"/>
                <a:ea typeface="Geneva" charset="0"/>
                <a:cs typeface="Geneva" charset="0"/>
              </a:defRPr>
            </a:lvl1pPr>
            <a:lvl2pPr marL="320040" indent="256032" algn="l" defTabSz="457200" rtl="0" fontAlgn="base">
              <a:lnSpc>
                <a:spcPct val="100000"/>
              </a:lnSpc>
              <a:spcBef>
                <a:spcPts val="0"/>
              </a:spcBef>
              <a:spcAft>
                <a:spcPts val="1000"/>
              </a:spcAft>
              <a:buSzPct val="90000"/>
              <a:buFont typeface="Lucida Grande"/>
              <a:buChar char="-"/>
              <a:defRPr sz="2000" b="0" i="0" kern="1200">
                <a:solidFill>
                  <a:srgbClr val="63666A"/>
                </a:solidFill>
                <a:latin typeface="Helvetica"/>
                <a:ea typeface="Geneva" charset="0"/>
                <a:cs typeface="+mn-cs"/>
              </a:defRPr>
            </a:lvl2pPr>
            <a:lvl3pPr marL="640080" indent="228600" algn="l" defTabSz="457200" rtl="0" fontAlgn="base">
              <a:lnSpc>
                <a:spcPct val="100000"/>
              </a:lnSpc>
              <a:spcBef>
                <a:spcPts val="0"/>
              </a:spcBef>
              <a:spcAft>
                <a:spcPts val="1000"/>
              </a:spcAft>
              <a:buSzPct val="88000"/>
              <a:buFont typeface="Arial"/>
              <a:buChar char="•"/>
              <a:defRPr sz="1800" b="0" i="0" kern="1200">
                <a:solidFill>
                  <a:srgbClr val="63666A"/>
                </a:solidFill>
                <a:latin typeface="Helvetica"/>
                <a:ea typeface="Geneva" charset="0"/>
                <a:cs typeface="+mn-cs"/>
              </a:defRPr>
            </a:lvl3pPr>
            <a:lvl4pPr marL="914400" indent="228600" algn="l" defTabSz="457200" rtl="0" fontAlgn="base">
              <a:lnSpc>
                <a:spcPct val="100000"/>
              </a:lnSpc>
              <a:spcBef>
                <a:spcPts val="0"/>
              </a:spcBef>
              <a:spcAft>
                <a:spcPts val="1000"/>
              </a:spcAft>
              <a:buSzPct val="90000"/>
              <a:buFont typeface="Lucida Grande"/>
              <a:buChar char="-"/>
              <a:defRPr sz="1600" b="0" i="0" kern="1200">
                <a:solidFill>
                  <a:srgbClr val="63666A"/>
                </a:solidFill>
                <a:latin typeface="Helvetica"/>
                <a:ea typeface="Geneva" charset="0"/>
                <a:cs typeface="+mn-cs"/>
              </a:defRPr>
            </a:lvl4pPr>
            <a:lvl5pPr marL="1143000" indent="192024" algn="l" defTabSz="457200" rtl="0" fontAlgn="base">
              <a:lnSpc>
                <a:spcPct val="100000"/>
              </a:lnSpc>
              <a:spcBef>
                <a:spcPts val="0"/>
              </a:spcBef>
              <a:spcAft>
                <a:spcPts val="1000"/>
              </a:spcAft>
              <a:buSzPct val="88000"/>
              <a:buFont typeface="Arial"/>
              <a:buChar char="•"/>
              <a:defRPr sz="1400" b="0" i="0" kern="1200">
                <a:solidFill>
                  <a:srgbClr val="63666A"/>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Optimized beamline review held 5- 6 October</a:t>
            </a:r>
          </a:p>
          <a:p>
            <a:r>
              <a:rPr lang="en-US" sz="1400" dirty="0"/>
              <a:t>EFIG review conducted on </a:t>
            </a:r>
            <a:br>
              <a:rPr lang="en-US" sz="1400" dirty="0"/>
            </a:br>
            <a:r>
              <a:rPr lang="en-US" sz="1400" dirty="0"/>
              <a:t>1 Nov with recommendation to implement</a:t>
            </a:r>
            <a:br>
              <a:rPr lang="en-US" sz="1400" dirty="0"/>
            </a:br>
            <a:r>
              <a:rPr lang="en-US" sz="1400" dirty="0"/>
              <a:t>the optimized design</a:t>
            </a:r>
          </a:p>
          <a:p>
            <a:endParaRPr lang="en-US" sz="1400" dirty="0"/>
          </a:p>
        </p:txBody>
      </p:sp>
      <p:sp>
        <p:nvSpPr>
          <p:cNvPr id="30" name="TextBox 29">
            <a:extLst>
              <a:ext uri="{FF2B5EF4-FFF2-40B4-BE49-F238E27FC236}">
                <a16:creationId xmlns:a16="http://schemas.microsoft.com/office/drawing/2014/main" id="{B42EDA69-3058-4032-9AB5-575083BF9268}"/>
              </a:ext>
            </a:extLst>
          </p:cNvPr>
          <p:cNvSpPr txBox="1"/>
          <p:nvPr/>
        </p:nvSpPr>
        <p:spPr>
          <a:xfrm>
            <a:off x="1984100" y="3326945"/>
            <a:ext cx="1832746"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1800" dirty="0">
                <a:solidFill>
                  <a:prstClr val="black"/>
                </a:solidFill>
              </a:rPr>
              <a:t>Optimized Design</a:t>
            </a:r>
          </a:p>
        </p:txBody>
      </p:sp>
      <p:sp>
        <p:nvSpPr>
          <p:cNvPr id="31" name="TextBox 30">
            <a:extLst>
              <a:ext uri="{FF2B5EF4-FFF2-40B4-BE49-F238E27FC236}">
                <a16:creationId xmlns:a16="http://schemas.microsoft.com/office/drawing/2014/main" id="{46E91E69-5DB4-4997-AD20-C6CF0CEBDF9F}"/>
              </a:ext>
            </a:extLst>
          </p:cNvPr>
          <p:cNvSpPr txBox="1"/>
          <p:nvPr/>
        </p:nvSpPr>
        <p:spPr>
          <a:xfrm>
            <a:off x="1955015" y="5625488"/>
            <a:ext cx="1811265"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1800" dirty="0">
                <a:solidFill>
                  <a:prstClr val="black"/>
                </a:solidFill>
              </a:rPr>
              <a:t>Reference Design</a:t>
            </a:r>
          </a:p>
        </p:txBody>
      </p:sp>
      <p:sp>
        <p:nvSpPr>
          <p:cNvPr id="32" name="Rectangle 31">
            <a:extLst>
              <a:ext uri="{FF2B5EF4-FFF2-40B4-BE49-F238E27FC236}">
                <a16:creationId xmlns:a16="http://schemas.microsoft.com/office/drawing/2014/main" id="{7E851B87-C2DF-4C87-86B4-F281B9B1BDB5}"/>
              </a:ext>
            </a:extLst>
          </p:cNvPr>
          <p:cNvSpPr/>
          <p:nvPr/>
        </p:nvSpPr>
        <p:spPr>
          <a:xfrm>
            <a:off x="1905975" y="1066800"/>
            <a:ext cx="7126924" cy="2676885"/>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3" name="Rectangle 32">
            <a:extLst>
              <a:ext uri="{FF2B5EF4-FFF2-40B4-BE49-F238E27FC236}">
                <a16:creationId xmlns:a16="http://schemas.microsoft.com/office/drawing/2014/main" id="{FC12B32D-94F0-447D-9676-D7E1F54895AB}"/>
              </a:ext>
            </a:extLst>
          </p:cNvPr>
          <p:cNvSpPr/>
          <p:nvPr/>
        </p:nvSpPr>
        <p:spPr>
          <a:xfrm>
            <a:off x="1905975" y="3751265"/>
            <a:ext cx="7126924" cy="2306051"/>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366812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93100" cy="569268"/>
          </a:xfrm>
        </p:spPr>
        <p:txBody>
          <a:bodyPr/>
          <a:lstStyle/>
          <a:p>
            <a:r>
              <a:rPr lang="en-US" sz="2800" dirty="0"/>
              <a:t>LBNF Summary</a:t>
            </a:r>
          </a:p>
        </p:txBody>
      </p:sp>
      <p:sp>
        <p:nvSpPr>
          <p:cNvPr id="6" name="Content Placeholder 5"/>
          <p:cNvSpPr>
            <a:spLocks noGrp="1"/>
          </p:cNvSpPr>
          <p:nvPr>
            <p:ph idx="13"/>
          </p:nvPr>
        </p:nvSpPr>
        <p:spPr/>
        <p:txBody>
          <a:bodyPr/>
          <a:lstStyle/>
          <a:p>
            <a:r>
              <a:rPr lang="en-US" dirty="0"/>
              <a:t>Major contract award achieved – CM/GC – positions project to proceed with &gt;$300M in conventional facilities construction at far site; official ground breaking ceremony held</a:t>
            </a:r>
          </a:p>
          <a:p>
            <a:r>
              <a:rPr lang="en-US" dirty="0"/>
              <a:t>On track to initiate pre-excavation work in 2018 and major cavern excavation work in 2019</a:t>
            </a:r>
          </a:p>
          <a:p>
            <a:r>
              <a:rPr lang="en-US" dirty="0"/>
              <a:t>Strong administration, congressional, and DOE support</a:t>
            </a:r>
          </a:p>
          <a:p>
            <a:r>
              <a:rPr lang="en-US" dirty="0"/>
              <a:t>Project actively managing risk, organizational staffing, and project control systems</a:t>
            </a:r>
          </a:p>
          <a:p>
            <a:r>
              <a:rPr lang="en-US" dirty="0"/>
              <a:t>Continuing outreach for non-DOE participation</a:t>
            </a:r>
          </a:p>
          <a:p>
            <a:endParaRPr lang="en-US" dirty="0"/>
          </a:p>
          <a:p>
            <a:endParaRPr lang="en-US" dirty="0"/>
          </a:p>
          <a:p>
            <a:endParaRPr lang="en-US" dirty="0"/>
          </a:p>
        </p:txBody>
      </p:sp>
      <p:sp>
        <p:nvSpPr>
          <p:cNvPr id="7" name="Date Placeholder 6"/>
          <p:cNvSpPr>
            <a:spLocks noGrp="1"/>
          </p:cNvSpPr>
          <p:nvPr>
            <p:ph type="dt" sz="half" idx="10"/>
          </p:nvPr>
        </p:nvSpPr>
        <p:spPr/>
        <p:txBody>
          <a:bodyPr/>
          <a:lstStyle/>
          <a:p>
            <a:pPr>
              <a:defRPr/>
            </a:pPr>
            <a:r>
              <a:rPr lang="en-US"/>
              <a:t>11/16/2017</a:t>
            </a:r>
            <a:endParaRPr lang="en-US" dirty="0"/>
          </a:p>
        </p:txBody>
      </p:sp>
      <p:sp>
        <p:nvSpPr>
          <p:cNvPr id="8" name="Footer Placeholder 7"/>
          <p:cNvSpPr>
            <a:spLocks noGrp="1"/>
          </p:cNvSpPr>
          <p:nvPr>
            <p:ph type="ftr" sz="quarter" idx="11"/>
          </p:nvPr>
        </p:nvSpPr>
        <p:spPr/>
        <p:txBody>
          <a:bodyPr/>
          <a:lstStyle/>
          <a:p>
            <a:pPr>
              <a:defRPr/>
            </a:pPr>
            <a:r>
              <a:rPr lang="en-US"/>
              <a:t>David MacFarlane | LBNC Report to the PAC</a:t>
            </a:r>
            <a:endParaRPr lang="en-US" dirty="0"/>
          </a:p>
        </p:txBody>
      </p:sp>
      <p:sp>
        <p:nvSpPr>
          <p:cNvPr id="9" name="Slide Number Placeholder 8"/>
          <p:cNvSpPr>
            <a:spLocks noGrp="1"/>
          </p:cNvSpPr>
          <p:nvPr>
            <p:ph type="sldNum" sz="quarter" idx="12"/>
          </p:nvPr>
        </p:nvSpPr>
        <p:spPr/>
        <p:txBody>
          <a:bodyPr/>
          <a:lstStyle/>
          <a:p>
            <a:pPr>
              <a:defRPr/>
            </a:pPr>
            <a:fld id="{0C39C72E-2A13-EB4D-AD45-6D4E6ACAED8D}" type="slidenum">
              <a:rPr lang="en-US" smtClean="0"/>
              <a:pPr>
                <a:defRPr/>
              </a:pPr>
              <a:t>11</a:t>
            </a:fld>
            <a:endParaRPr lang="en-US" dirty="0"/>
          </a:p>
        </p:txBody>
      </p:sp>
    </p:spTree>
    <p:extLst>
      <p:ext uri="{BB962C8B-B14F-4D97-AF65-F5344CB8AC3E}">
        <p14:creationId xmlns:p14="http://schemas.microsoft.com/office/powerpoint/2010/main" val="2029318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DUNE Achievements</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12</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 y="969270"/>
            <a:ext cx="7546962" cy="5157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407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DUNE Achievements</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13</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543800" cy="498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645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Milestones</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14</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 y="1066800"/>
            <a:ext cx="7543800" cy="495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8980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Milestones upcoming</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15</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7543800" cy="4961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347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 detector progress</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16</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41139"/>
            <a:ext cx="7543800" cy="482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692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ND: Decision and outstanding issues</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17</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143000"/>
            <a:ext cx="7543800" cy="4912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0168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DUNE summary</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18</a:t>
            </a:fld>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 y="1219200"/>
            <a:ext cx="7543800" cy="4666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3909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 from June LBNC meeting: Tour of Neutrino Platform</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19</a:t>
            </a:fld>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524000" y="1828800"/>
            <a:ext cx="5943600" cy="3776345"/>
          </a:xfrm>
          <a:prstGeom prst="rect">
            <a:avLst/>
          </a:prstGeom>
        </p:spPr>
      </p:pic>
      <p:sp>
        <p:nvSpPr>
          <p:cNvPr id="8" name="TextBox 7"/>
          <p:cNvSpPr txBox="1"/>
          <p:nvPr/>
        </p:nvSpPr>
        <p:spPr>
          <a:xfrm>
            <a:off x="843678" y="5687886"/>
            <a:ext cx="7304244" cy="400110"/>
          </a:xfrm>
          <a:prstGeom prst="rect">
            <a:avLst/>
          </a:prstGeom>
          <a:noFill/>
        </p:spPr>
        <p:txBody>
          <a:bodyPr wrap="none" rtlCol="0">
            <a:spAutoFit/>
          </a:bodyPr>
          <a:lstStyle/>
          <a:p>
            <a:r>
              <a:rPr lang="en-US" sz="2000" dirty="0"/>
              <a:t>View of cryostats for </a:t>
            </a:r>
            <a:r>
              <a:rPr lang="en-US" sz="2000" dirty="0" err="1"/>
              <a:t>protoDUNE</a:t>
            </a:r>
            <a:r>
              <a:rPr lang="en-US" sz="2000" dirty="0"/>
              <a:t>-DP (right) and proto-DUNE-SP (left)</a:t>
            </a:r>
          </a:p>
        </p:txBody>
      </p:sp>
      <p:sp>
        <p:nvSpPr>
          <p:cNvPr id="9" name="TextBox 8"/>
          <p:cNvSpPr txBox="1"/>
          <p:nvPr/>
        </p:nvSpPr>
        <p:spPr>
          <a:xfrm>
            <a:off x="558645" y="990600"/>
            <a:ext cx="8004564" cy="707886"/>
          </a:xfrm>
          <a:prstGeom prst="rect">
            <a:avLst/>
          </a:prstGeom>
          <a:solidFill>
            <a:schemeClr val="tx2"/>
          </a:solidFill>
        </p:spPr>
        <p:txBody>
          <a:bodyPr wrap="none" rtlCol="0">
            <a:spAutoFit/>
          </a:bodyPr>
          <a:lstStyle/>
          <a:p>
            <a:pPr algn="ctr"/>
            <a:r>
              <a:rPr lang="en-US" sz="2000" dirty="0">
                <a:solidFill>
                  <a:schemeClr val="bg1"/>
                </a:solidFill>
              </a:rPr>
              <a:t>Very impressive progress by CERN, GTT in preparation for </a:t>
            </a:r>
            <a:r>
              <a:rPr lang="en-US" sz="2000" dirty="0" err="1">
                <a:solidFill>
                  <a:schemeClr val="bg1"/>
                </a:solidFill>
              </a:rPr>
              <a:t>protoDUNE</a:t>
            </a:r>
            <a:r>
              <a:rPr lang="en-US" sz="2000" dirty="0">
                <a:solidFill>
                  <a:schemeClr val="bg1"/>
                </a:solidFill>
              </a:rPr>
              <a:t>: </a:t>
            </a:r>
          </a:p>
          <a:p>
            <a:pPr algn="ctr"/>
            <a:r>
              <a:rPr lang="en-US" sz="2000" dirty="0">
                <a:solidFill>
                  <a:schemeClr val="bg1"/>
                </a:solidFill>
              </a:rPr>
              <a:t>Cryostat engineering challenges being addressed efficiently and effectively</a:t>
            </a:r>
          </a:p>
        </p:txBody>
      </p:sp>
    </p:spTree>
    <p:extLst>
      <p:ext uri="{BB962C8B-B14F-4D97-AF65-F5344CB8AC3E}">
        <p14:creationId xmlns:p14="http://schemas.microsoft.com/office/powerpoint/2010/main" val="2426311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and membership</a:t>
            </a:r>
          </a:p>
        </p:txBody>
      </p:sp>
      <p:sp>
        <p:nvSpPr>
          <p:cNvPr id="3" name="Content Placeholder 2"/>
          <p:cNvSpPr>
            <a:spLocks noGrp="1"/>
          </p:cNvSpPr>
          <p:nvPr>
            <p:ph idx="1"/>
          </p:nvPr>
        </p:nvSpPr>
        <p:spPr/>
        <p:txBody>
          <a:bodyPr/>
          <a:lstStyle/>
          <a:p>
            <a:r>
              <a:rPr lang="en-US" dirty="0"/>
              <a:t>Scope includes scientific, technical and managerial decisions/preparations of the experiment &amp; facility</a:t>
            </a:r>
          </a:p>
          <a:p>
            <a:r>
              <a:rPr lang="en-US" dirty="0"/>
              <a:t>Formal charge under discussion with Nigel</a:t>
            </a:r>
          </a:p>
          <a:p>
            <a:r>
              <a:rPr lang="en-US" dirty="0"/>
              <a:t>Provides continuous oversight, reports to </a:t>
            </a:r>
            <a:r>
              <a:rPr lang="en-US" dirty="0" err="1"/>
              <a:t>Fermilab</a:t>
            </a:r>
            <a:r>
              <a:rPr lang="en-US" dirty="0"/>
              <a:t> Director</a:t>
            </a:r>
          </a:p>
          <a:p>
            <a:endParaRPr lang="en-US" dirty="0"/>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a:t>
            </a:fld>
            <a:endParaRPr lang="en-US" dirty="0"/>
          </a:p>
        </p:txBody>
      </p:sp>
      <p:sp>
        <p:nvSpPr>
          <p:cNvPr id="7" name="Content Placeholder 3"/>
          <p:cNvSpPr txBox="1">
            <a:spLocks/>
          </p:cNvSpPr>
          <p:nvPr/>
        </p:nvSpPr>
        <p:spPr>
          <a:xfrm>
            <a:off x="457199" y="2667000"/>
            <a:ext cx="4343399" cy="29718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800" dirty="0"/>
              <a:t>Chair, David MacFarlane (SLAC)</a:t>
            </a:r>
          </a:p>
          <a:p>
            <a:pPr>
              <a:buFont typeface="Courier New" panose="02070309020205020404" pitchFamily="49" charset="0"/>
              <a:buChar char="o"/>
            </a:pPr>
            <a:r>
              <a:rPr lang="en-US" sz="1800" dirty="0"/>
              <a:t>Sampa Bhadra (York)</a:t>
            </a:r>
          </a:p>
          <a:p>
            <a:pPr>
              <a:buFont typeface="Courier New" panose="02070309020205020404" pitchFamily="49" charset="0"/>
              <a:buChar char="o"/>
            </a:pPr>
            <a:r>
              <a:rPr lang="en-US" sz="1800" dirty="0"/>
              <a:t>Amber Boehnlein (</a:t>
            </a:r>
            <a:r>
              <a:rPr lang="en-US" sz="1800" dirty="0" err="1"/>
              <a:t>JLab</a:t>
            </a:r>
            <a:r>
              <a:rPr lang="en-US" sz="1800" dirty="0"/>
              <a:t>)</a:t>
            </a:r>
          </a:p>
          <a:p>
            <a:pPr>
              <a:buFont typeface="Courier New" panose="02070309020205020404" pitchFamily="49" charset="0"/>
              <a:buChar char="o"/>
            </a:pPr>
            <a:r>
              <a:rPr lang="en-US" sz="1800" dirty="0"/>
              <a:t>Joel </a:t>
            </a:r>
            <a:r>
              <a:rPr lang="en-US" sz="1800" dirty="0" err="1"/>
              <a:t>Fuerst</a:t>
            </a:r>
            <a:r>
              <a:rPr lang="en-US" sz="1800" dirty="0"/>
              <a:t> (ANL)</a:t>
            </a:r>
          </a:p>
          <a:p>
            <a:pPr>
              <a:buFont typeface="Courier New" panose="02070309020205020404" pitchFamily="49" charset="0"/>
              <a:buChar char="o"/>
            </a:pPr>
            <a:r>
              <a:rPr lang="en-US" sz="1800" dirty="0"/>
              <a:t>Beate Heinemann (DESY)</a:t>
            </a:r>
          </a:p>
          <a:p>
            <a:pPr>
              <a:buFont typeface="Courier New" panose="02070309020205020404" pitchFamily="49" charset="0"/>
              <a:buChar char="o"/>
            </a:pPr>
            <a:r>
              <a:rPr lang="en-US" sz="1800" dirty="0"/>
              <a:t>Patrick Huber (Virginia Tech)</a:t>
            </a:r>
          </a:p>
          <a:p>
            <a:pPr>
              <a:buFont typeface="Courier New" panose="02070309020205020404" pitchFamily="49" charset="0"/>
              <a:buChar char="o"/>
            </a:pPr>
            <a:r>
              <a:rPr lang="en-US" sz="1800" dirty="0"/>
              <a:t>Christiano Galbiati (Princeton)</a:t>
            </a:r>
          </a:p>
          <a:p>
            <a:pPr>
              <a:buFont typeface="Courier New" panose="02070309020205020404" pitchFamily="49" charset="0"/>
              <a:buChar char="o"/>
            </a:pPr>
            <a:r>
              <a:rPr lang="en-US" sz="1800" dirty="0"/>
              <a:t>Peter Jenni (CERN)</a:t>
            </a:r>
          </a:p>
          <a:p>
            <a:pPr>
              <a:buFont typeface="Courier New" panose="02070309020205020404" pitchFamily="49" charset="0"/>
              <a:buChar char="o"/>
            </a:pPr>
            <a:r>
              <a:rPr lang="en-US" sz="1800" dirty="0"/>
              <a:t>Arkadiy Klebaner (FNAL)</a:t>
            </a:r>
          </a:p>
          <a:p>
            <a:pPr>
              <a:buFont typeface="Courier New" panose="02070309020205020404" pitchFamily="49" charset="0"/>
              <a:buChar char="o"/>
            </a:pPr>
            <a:r>
              <a:rPr lang="en-US" sz="1800" dirty="0"/>
              <a:t>Bob </a:t>
            </a:r>
            <a:r>
              <a:rPr lang="en-US" sz="1800" dirty="0" err="1"/>
              <a:t>Laxdal</a:t>
            </a:r>
            <a:r>
              <a:rPr lang="en-US" sz="1800" dirty="0"/>
              <a:t> (TRIUMF)</a:t>
            </a:r>
          </a:p>
        </p:txBody>
      </p:sp>
      <p:sp>
        <p:nvSpPr>
          <p:cNvPr id="8" name="Content Placeholder 4"/>
          <p:cNvSpPr txBox="1">
            <a:spLocks/>
          </p:cNvSpPr>
          <p:nvPr/>
        </p:nvSpPr>
        <p:spPr>
          <a:xfrm>
            <a:off x="4883149" y="2667000"/>
            <a:ext cx="4260851" cy="29718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800" dirty="0"/>
              <a:t>Mike Lindgren (FNAL)</a:t>
            </a:r>
          </a:p>
          <a:p>
            <a:pPr>
              <a:buFont typeface="Courier New" panose="02070309020205020404" pitchFamily="49" charset="0"/>
              <a:buChar char="o"/>
            </a:pPr>
            <a:r>
              <a:rPr lang="en-US" sz="1800" dirty="0"/>
              <a:t>Ted </a:t>
            </a:r>
            <a:r>
              <a:rPr lang="en-US" sz="1800" dirty="0" err="1"/>
              <a:t>Lui</a:t>
            </a:r>
            <a:r>
              <a:rPr lang="en-US" sz="1800" dirty="0"/>
              <a:t> (FNAL)</a:t>
            </a:r>
          </a:p>
          <a:p>
            <a:pPr>
              <a:buFont typeface="Courier New" panose="02070309020205020404" pitchFamily="49" charset="0"/>
              <a:buChar char="o"/>
            </a:pPr>
            <a:r>
              <a:rPr lang="en-US" sz="1800" dirty="0"/>
              <a:t>Naba Mondal (TIFR)</a:t>
            </a:r>
          </a:p>
          <a:p>
            <a:pPr>
              <a:buFont typeface="Courier New" panose="02070309020205020404" pitchFamily="49" charset="0"/>
              <a:buChar char="o"/>
            </a:pPr>
            <a:r>
              <a:rPr lang="en-US" sz="1800" dirty="0"/>
              <a:t>Jocelyn Monroe (Royal Holloway)</a:t>
            </a:r>
          </a:p>
          <a:p>
            <a:pPr>
              <a:buFont typeface="Courier New" panose="02070309020205020404" pitchFamily="49" charset="0"/>
              <a:buChar char="o"/>
            </a:pPr>
            <a:r>
              <a:rPr lang="en-US" sz="1800" dirty="0"/>
              <a:t>Marco </a:t>
            </a:r>
            <a:r>
              <a:rPr lang="en-US" sz="1800" dirty="0" err="1"/>
              <a:t>Pallavicini</a:t>
            </a:r>
            <a:r>
              <a:rPr lang="en-US" sz="1800" dirty="0"/>
              <a:t> (Genova)</a:t>
            </a:r>
          </a:p>
          <a:p>
            <a:pPr>
              <a:buFont typeface="Courier New" panose="02070309020205020404" pitchFamily="49" charset="0"/>
              <a:buChar char="o"/>
            </a:pPr>
            <a:r>
              <a:rPr lang="en-US" sz="1800" dirty="0"/>
              <a:t>Kevin Pitts (UIUC)</a:t>
            </a:r>
          </a:p>
          <a:p>
            <a:pPr>
              <a:buFont typeface="Courier New" panose="02070309020205020404" pitchFamily="49" charset="0"/>
              <a:buChar char="o"/>
            </a:pPr>
            <a:r>
              <a:rPr lang="en-US" sz="1800" dirty="0"/>
              <a:t>Jimmy Proudfoot (ANL)</a:t>
            </a:r>
          </a:p>
          <a:p>
            <a:pPr>
              <a:buFont typeface="Courier New" panose="02070309020205020404" pitchFamily="49" charset="0"/>
              <a:buChar char="o"/>
            </a:pPr>
            <a:r>
              <a:rPr lang="en-US" sz="1800" dirty="0"/>
              <a:t>Kem Robinson (LBNL)</a:t>
            </a:r>
          </a:p>
          <a:p>
            <a:pPr>
              <a:buFont typeface="Courier New" panose="02070309020205020404" pitchFamily="49" charset="0"/>
              <a:buChar char="o"/>
            </a:pPr>
            <a:r>
              <a:rPr lang="en-US" sz="1800" dirty="0"/>
              <a:t>Nigel Smith (SNOLAB)</a:t>
            </a:r>
          </a:p>
          <a:p>
            <a:endParaRPr lang="en-US" sz="1800" dirty="0"/>
          </a:p>
        </p:txBody>
      </p:sp>
      <p:sp>
        <p:nvSpPr>
          <p:cNvPr id="10" name="Footer Placeholder 9"/>
          <p:cNvSpPr>
            <a:spLocks noGrp="1"/>
          </p:cNvSpPr>
          <p:nvPr>
            <p:ph type="ftr" sz="quarter" idx="11"/>
          </p:nvPr>
        </p:nvSpPr>
        <p:spPr/>
        <p:txBody>
          <a:bodyPr/>
          <a:lstStyle/>
          <a:p>
            <a:pPr>
              <a:defRPr/>
            </a:pPr>
            <a:r>
              <a:rPr lang="en-US"/>
              <a:t>David MacFarlane | LBNC Report to the PAC</a:t>
            </a:r>
            <a:endParaRPr lang="en-US" dirty="0"/>
          </a:p>
        </p:txBody>
      </p:sp>
    </p:spTree>
    <p:extLst>
      <p:ext uri="{BB962C8B-B14F-4D97-AF65-F5344CB8AC3E}">
        <p14:creationId xmlns:p14="http://schemas.microsoft.com/office/powerpoint/2010/main" val="2153497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 from June: Tour of Neutrino Platform</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143000"/>
            <a:ext cx="3200400" cy="4267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43000"/>
            <a:ext cx="3200400" cy="4267200"/>
          </a:xfrm>
          <a:prstGeom prst="rect">
            <a:avLst/>
          </a:prstGeom>
        </p:spPr>
      </p:pic>
      <p:sp>
        <p:nvSpPr>
          <p:cNvPr id="9" name="TextBox 8"/>
          <p:cNvSpPr txBox="1"/>
          <p:nvPr/>
        </p:nvSpPr>
        <p:spPr>
          <a:xfrm>
            <a:off x="914400" y="5638800"/>
            <a:ext cx="7043531" cy="400110"/>
          </a:xfrm>
          <a:prstGeom prst="rect">
            <a:avLst/>
          </a:prstGeom>
          <a:noFill/>
        </p:spPr>
        <p:txBody>
          <a:bodyPr wrap="none" rtlCol="0">
            <a:spAutoFit/>
          </a:bodyPr>
          <a:lstStyle/>
          <a:p>
            <a:r>
              <a:rPr lang="en-US" sz="2000" dirty="0"/>
              <a:t>Exterior (left) and interior (right) views of proto-DUNE-SP cryostat</a:t>
            </a:r>
          </a:p>
        </p:txBody>
      </p:sp>
    </p:spTree>
    <p:extLst>
      <p:ext uri="{BB962C8B-B14F-4D97-AF65-F5344CB8AC3E}">
        <p14:creationId xmlns:p14="http://schemas.microsoft.com/office/powerpoint/2010/main" val="1510877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 from June: Tour of Neutrino Platform</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21</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066800"/>
            <a:ext cx="5486400" cy="4125468"/>
          </a:xfrm>
          <a:prstGeom prst="rect">
            <a:avLst/>
          </a:prstGeom>
        </p:spPr>
      </p:pic>
      <p:sp>
        <p:nvSpPr>
          <p:cNvPr id="8" name="TextBox 7"/>
          <p:cNvSpPr txBox="1"/>
          <p:nvPr/>
        </p:nvSpPr>
        <p:spPr>
          <a:xfrm>
            <a:off x="1371600" y="5638800"/>
            <a:ext cx="6190990" cy="400110"/>
          </a:xfrm>
          <a:prstGeom prst="rect">
            <a:avLst/>
          </a:prstGeom>
          <a:noFill/>
        </p:spPr>
        <p:txBody>
          <a:bodyPr wrap="none" rtlCol="0">
            <a:spAutoFit/>
          </a:bodyPr>
          <a:lstStyle/>
          <a:p>
            <a:r>
              <a:rPr lang="en-US" sz="2000" dirty="0"/>
              <a:t>Installed portion of membrane on top of insulating panels</a:t>
            </a:r>
          </a:p>
        </p:txBody>
      </p:sp>
    </p:spTree>
    <p:extLst>
      <p:ext uri="{BB962C8B-B14F-4D97-AF65-F5344CB8AC3E}">
        <p14:creationId xmlns:p14="http://schemas.microsoft.com/office/powerpoint/2010/main" val="785205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 as of 4 weeks ago</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9720"/>
            <a:ext cx="2514600" cy="2514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83033"/>
            <a:ext cx="3768956" cy="25146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505200"/>
            <a:ext cx="3768956" cy="25146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044" y="3505200"/>
            <a:ext cx="3768956" cy="2514600"/>
          </a:xfrm>
          <a:prstGeom prst="rect">
            <a:avLst/>
          </a:prstGeom>
        </p:spPr>
      </p:pic>
    </p:spTree>
    <p:extLst>
      <p:ext uri="{BB962C8B-B14F-4D97-AF65-F5344CB8AC3E}">
        <p14:creationId xmlns:p14="http://schemas.microsoft.com/office/powerpoint/2010/main" val="837365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 from October: Tour of 4850L at SURF</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23</a:t>
            </a:fld>
            <a:endParaRPr lang="en-US" dirty="0"/>
          </a:p>
        </p:txBody>
      </p:sp>
      <p:sp>
        <p:nvSpPr>
          <p:cNvPr id="8" name="TextBox 7"/>
          <p:cNvSpPr txBox="1"/>
          <p:nvPr/>
        </p:nvSpPr>
        <p:spPr>
          <a:xfrm>
            <a:off x="609600" y="5687886"/>
            <a:ext cx="7924221" cy="400110"/>
          </a:xfrm>
          <a:prstGeom prst="rect">
            <a:avLst/>
          </a:prstGeom>
          <a:noFill/>
        </p:spPr>
        <p:txBody>
          <a:bodyPr wrap="none" rtlCol="0">
            <a:spAutoFit/>
          </a:bodyPr>
          <a:lstStyle/>
          <a:p>
            <a:r>
              <a:rPr lang="en-US" sz="2000" dirty="0"/>
              <a:t>Gearing up with appropriate PPE (left) and ready to enter Yates cage (right)</a:t>
            </a:r>
          </a:p>
        </p:txBody>
      </p:sp>
      <p:sp>
        <p:nvSpPr>
          <p:cNvPr id="9" name="TextBox 8"/>
          <p:cNvSpPr txBox="1"/>
          <p:nvPr/>
        </p:nvSpPr>
        <p:spPr>
          <a:xfrm>
            <a:off x="788560" y="990600"/>
            <a:ext cx="7679599" cy="707886"/>
          </a:xfrm>
          <a:prstGeom prst="rect">
            <a:avLst/>
          </a:prstGeom>
          <a:solidFill>
            <a:schemeClr val="tx2"/>
          </a:solidFill>
        </p:spPr>
        <p:txBody>
          <a:bodyPr wrap="square" rtlCol="0">
            <a:spAutoFit/>
          </a:bodyPr>
          <a:lstStyle/>
          <a:p>
            <a:pPr algn="ctr"/>
            <a:r>
              <a:rPr lang="en-US" sz="2000" dirty="0">
                <a:solidFill>
                  <a:schemeClr val="bg1"/>
                </a:solidFill>
              </a:rPr>
              <a:t>Very enlightening tour of SURF facilities: first-hand impressions of building a ship in the bottle down a 1 mile-long straw from the surface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133600"/>
            <a:ext cx="4572000" cy="3429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133600"/>
            <a:ext cx="4572000" cy="3429000"/>
          </a:xfrm>
          <a:prstGeom prst="rect">
            <a:avLst/>
          </a:prstGeom>
        </p:spPr>
      </p:pic>
    </p:spTree>
    <p:extLst>
      <p:ext uri="{BB962C8B-B14F-4D97-AF65-F5344CB8AC3E}">
        <p14:creationId xmlns:p14="http://schemas.microsoft.com/office/powerpoint/2010/main" val="861674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 from October: Tour of Neutrino Platform</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24</a:t>
            </a:fld>
            <a:endParaRPr lang="en-US" dirty="0"/>
          </a:p>
        </p:txBody>
      </p:sp>
      <p:sp>
        <p:nvSpPr>
          <p:cNvPr id="9" name="TextBox 8"/>
          <p:cNvSpPr txBox="1"/>
          <p:nvPr/>
        </p:nvSpPr>
        <p:spPr>
          <a:xfrm>
            <a:off x="838200" y="5638800"/>
            <a:ext cx="7499297" cy="400110"/>
          </a:xfrm>
          <a:prstGeom prst="rect">
            <a:avLst/>
          </a:prstGeom>
          <a:noFill/>
        </p:spPr>
        <p:txBody>
          <a:bodyPr wrap="none" rtlCol="0">
            <a:spAutoFit/>
          </a:bodyPr>
          <a:lstStyle/>
          <a:p>
            <a:r>
              <a:rPr lang="en-US" sz="2000" dirty="0"/>
              <a:t>Arriving at 4850L (left) and bottom of the refurbished Ross shaft (right)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1" y="1527304"/>
            <a:ext cx="4572000" cy="342498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521056"/>
            <a:ext cx="4572000" cy="3431234"/>
          </a:xfrm>
          <a:prstGeom prst="rect">
            <a:avLst/>
          </a:prstGeom>
        </p:spPr>
      </p:pic>
    </p:spTree>
    <p:extLst>
      <p:ext uri="{BB962C8B-B14F-4D97-AF65-F5344CB8AC3E}">
        <p14:creationId xmlns:p14="http://schemas.microsoft.com/office/powerpoint/2010/main" val="3895483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 from October: Test blast site</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25</a:t>
            </a:fld>
            <a:endParaRPr lang="en-US" dirty="0"/>
          </a:p>
        </p:txBody>
      </p:sp>
      <p:sp>
        <p:nvSpPr>
          <p:cNvPr id="9" name="TextBox 8"/>
          <p:cNvSpPr txBox="1"/>
          <p:nvPr/>
        </p:nvSpPr>
        <p:spPr>
          <a:xfrm>
            <a:off x="258417" y="5639463"/>
            <a:ext cx="8580783" cy="707886"/>
          </a:xfrm>
          <a:prstGeom prst="rect">
            <a:avLst/>
          </a:prstGeom>
          <a:noFill/>
        </p:spPr>
        <p:txBody>
          <a:bodyPr wrap="square" rtlCol="0">
            <a:spAutoFit/>
          </a:bodyPr>
          <a:lstStyle/>
          <a:p>
            <a:pPr algn="ctr"/>
            <a:r>
              <a:rPr lang="en-US" sz="2000" dirty="0"/>
              <a:t>Blast test site and future home of the DUNE detector hall (left) and inner workings of Yates shaft hoist</a:t>
            </a:r>
          </a:p>
        </p:txBody>
      </p:sp>
      <p:pic>
        <p:nvPicPr>
          <p:cNvPr id="12" name="Picture 11"/>
          <p:cNvPicPr/>
          <p:nvPr/>
        </p:nvPicPr>
        <p:blipFill>
          <a:blip r:embed="rId2">
            <a:extLst>
              <a:ext uri="{28A0092B-C50C-407E-A947-70E740481C1C}">
                <a14:useLocalDpi xmlns:a14="http://schemas.microsoft.com/office/drawing/2010/main" val="0"/>
              </a:ext>
            </a:extLst>
          </a:blip>
          <a:stretch>
            <a:fillRect/>
          </a:stretch>
        </p:blipFill>
        <p:spPr>
          <a:xfrm>
            <a:off x="609600" y="1080715"/>
            <a:ext cx="3351213" cy="4541520"/>
          </a:xfrm>
          <a:prstGeom prst="rect">
            <a:avLst/>
          </a:prstGeom>
        </p:spPr>
      </p:pic>
      <p:pic>
        <p:nvPicPr>
          <p:cNvPr id="13" name="Picture 12"/>
          <p:cNvPicPr/>
          <p:nvPr/>
        </p:nvPicPr>
        <p:blipFill>
          <a:blip r:embed="rId3">
            <a:extLst>
              <a:ext uri="{28A0092B-C50C-407E-A947-70E740481C1C}">
                <a14:useLocalDpi xmlns:a14="http://schemas.microsoft.com/office/drawing/2010/main" val="0"/>
              </a:ext>
            </a:extLst>
          </a:blip>
          <a:stretch>
            <a:fillRect/>
          </a:stretch>
        </p:blipFill>
        <p:spPr>
          <a:xfrm>
            <a:off x="4189413" y="1600200"/>
            <a:ext cx="4873625" cy="3657600"/>
          </a:xfrm>
          <a:prstGeom prst="rect">
            <a:avLst/>
          </a:prstGeom>
        </p:spPr>
      </p:pic>
    </p:spTree>
    <p:extLst>
      <p:ext uri="{BB962C8B-B14F-4D97-AF65-F5344CB8AC3E}">
        <p14:creationId xmlns:p14="http://schemas.microsoft.com/office/powerpoint/2010/main" val="2542774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impressions from </a:t>
            </a:r>
            <a:r>
              <a:rPr lang="en-US" dirty="0">
                <a:solidFill>
                  <a:srgbClr val="FF0000"/>
                </a:solidFill>
              </a:rPr>
              <a:t>October</a:t>
            </a:r>
            <a:r>
              <a:rPr lang="en-US" dirty="0"/>
              <a:t>: DUNE &amp; LBNF</a:t>
            </a:r>
          </a:p>
        </p:txBody>
      </p:sp>
      <p:sp>
        <p:nvSpPr>
          <p:cNvPr id="3" name="Content Placeholder 2"/>
          <p:cNvSpPr>
            <a:spLocks noGrp="1"/>
          </p:cNvSpPr>
          <p:nvPr>
            <p:ph idx="1"/>
          </p:nvPr>
        </p:nvSpPr>
        <p:spPr>
          <a:xfrm>
            <a:off x="228600" y="838200"/>
            <a:ext cx="8672513" cy="4987867"/>
          </a:xfrm>
        </p:spPr>
        <p:txBody>
          <a:bodyPr/>
          <a:lstStyle/>
          <a:p>
            <a:r>
              <a:rPr lang="en-US" b="1" dirty="0">
                <a:solidFill>
                  <a:srgbClr val="FF0000"/>
                </a:solidFill>
              </a:rPr>
              <a:t>Very impressed by the significant progress achieved by both LBNF and DUNE since the last LBNC review:</a:t>
            </a:r>
          </a:p>
          <a:p>
            <a:pPr lvl="1"/>
            <a:r>
              <a:rPr lang="en-US" b="1" dirty="0">
                <a:solidFill>
                  <a:srgbClr val="FF0000"/>
                </a:solidFill>
              </a:rPr>
              <a:t>Conclusion of the Ross shaft steel set refurbishment to the 4850L</a:t>
            </a:r>
          </a:p>
          <a:p>
            <a:pPr lvl="1"/>
            <a:r>
              <a:rPr lang="en-US" b="1" dirty="0">
                <a:solidFill>
                  <a:srgbClr val="FF0000"/>
                </a:solidFill>
              </a:rPr>
              <a:t>Letting of the CM/GC contract and the imminent start of the conventional facilities final design phase</a:t>
            </a:r>
          </a:p>
          <a:p>
            <a:pPr lvl="1"/>
            <a:r>
              <a:rPr lang="en-US" b="1" dirty="0">
                <a:solidFill>
                  <a:srgbClr val="FF0000"/>
                </a:solidFill>
              </a:rPr>
              <a:t>Completion of the two </a:t>
            </a:r>
            <a:r>
              <a:rPr lang="en-US" b="1" dirty="0" err="1">
                <a:solidFill>
                  <a:srgbClr val="FF0000"/>
                </a:solidFill>
              </a:rPr>
              <a:t>protoDUNE</a:t>
            </a:r>
            <a:r>
              <a:rPr lang="en-US" b="1" dirty="0">
                <a:solidFill>
                  <a:srgbClr val="FF0000"/>
                </a:solidFill>
              </a:rPr>
              <a:t> cryostats at the Neutrino Platform at CERN</a:t>
            </a:r>
          </a:p>
          <a:p>
            <a:pPr lvl="1"/>
            <a:r>
              <a:rPr lang="en-US" b="1" dirty="0">
                <a:solidFill>
                  <a:srgbClr val="FF0000"/>
                </a:solidFill>
              </a:rPr>
              <a:t>Delivery of the </a:t>
            </a:r>
            <a:r>
              <a:rPr lang="en-US" b="1" dirty="0" err="1">
                <a:solidFill>
                  <a:srgbClr val="FF0000"/>
                </a:solidFill>
              </a:rPr>
              <a:t>protoDUNE</a:t>
            </a:r>
            <a:r>
              <a:rPr lang="en-US" b="1" dirty="0">
                <a:solidFill>
                  <a:srgbClr val="FF0000"/>
                </a:solidFill>
              </a:rPr>
              <a:t>-SP APA plane #1 (PSL#1) at CERN, installation of photon detectors, testing of the DAQ system with the full assembly installed in the cold box. </a:t>
            </a:r>
          </a:p>
          <a:p>
            <a:pPr lvl="1"/>
            <a:r>
              <a:rPr lang="en-US" b="1" dirty="0">
                <a:solidFill>
                  <a:srgbClr val="FF0000"/>
                </a:solidFill>
              </a:rPr>
              <a:t>Testing of APA1 at room temperature has shown noise consistent with expectations and testing at cryogenic temperatures is planned to begin the week of Oct 30. </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26</a:t>
            </a:fld>
            <a:endParaRPr lang="en-US" dirty="0"/>
          </a:p>
        </p:txBody>
      </p:sp>
    </p:spTree>
    <p:extLst>
      <p:ext uri="{BB962C8B-B14F-4D97-AF65-F5344CB8AC3E}">
        <p14:creationId xmlns:p14="http://schemas.microsoft.com/office/powerpoint/2010/main" val="1921110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impressions: DUNE (June to </a:t>
            </a:r>
            <a:r>
              <a:rPr lang="en-US" dirty="0">
                <a:solidFill>
                  <a:srgbClr val="FF0000"/>
                </a:solidFill>
              </a:rPr>
              <a:t>October</a:t>
            </a:r>
            <a:r>
              <a:rPr lang="en-US" dirty="0"/>
              <a:t>)</a:t>
            </a:r>
          </a:p>
        </p:txBody>
      </p:sp>
      <p:sp>
        <p:nvSpPr>
          <p:cNvPr id="3" name="Content Placeholder 2"/>
          <p:cNvSpPr>
            <a:spLocks noGrp="1"/>
          </p:cNvSpPr>
          <p:nvPr>
            <p:ph idx="1"/>
          </p:nvPr>
        </p:nvSpPr>
        <p:spPr/>
        <p:txBody>
          <a:bodyPr/>
          <a:lstStyle/>
          <a:p>
            <a:r>
              <a:rPr lang="en-US" dirty="0"/>
              <a:t>LBNF and DUNE are both making excellent progress</a:t>
            </a:r>
          </a:p>
          <a:p>
            <a:pPr lvl="1"/>
            <a:r>
              <a:rPr lang="en-US" dirty="0"/>
              <a:t>However, DUNE, as a recently formed major new scientific collaboration, still shows signs of its constituent parts:</a:t>
            </a:r>
          </a:p>
          <a:p>
            <a:pPr lvl="2"/>
            <a:r>
              <a:rPr lang="en-US" dirty="0"/>
              <a:t>Would benefit from efforts to establish mechanisms to ensure stronger collaboration-wide consensus</a:t>
            </a:r>
          </a:p>
          <a:p>
            <a:pPr lvl="2"/>
            <a:r>
              <a:rPr lang="en-US" dirty="0"/>
              <a:t>Clearer lines of authority for management and decision making. </a:t>
            </a:r>
          </a:p>
          <a:p>
            <a:r>
              <a:rPr lang="en-US" dirty="0"/>
              <a:t>Primary recommendations address: </a:t>
            </a:r>
          </a:p>
          <a:p>
            <a:pPr lvl="1"/>
            <a:r>
              <a:rPr lang="en-US" dirty="0"/>
              <a:t>Need to better understand the overall strategy for the first two far detector modules: </a:t>
            </a:r>
            <a:r>
              <a:rPr lang="en-US" b="1" dirty="0">
                <a:solidFill>
                  <a:srgbClr val="FF0000"/>
                </a:solidFill>
              </a:rPr>
              <a:t>Oct: 4 = 2 + 1 + 1 strategy presented</a:t>
            </a:r>
          </a:p>
          <a:p>
            <a:pPr lvl="1"/>
            <a:r>
              <a:rPr lang="en-US" dirty="0"/>
              <a:t>Enhance coordination between </a:t>
            </a:r>
            <a:r>
              <a:rPr lang="en-US" dirty="0" err="1"/>
              <a:t>protoDUNE</a:t>
            </a:r>
            <a:r>
              <a:rPr lang="en-US" dirty="0"/>
              <a:t>-SP and </a:t>
            </a:r>
            <a:r>
              <a:rPr lang="en-US" dirty="0" err="1"/>
              <a:t>protoDUNE</a:t>
            </a:r>
            <a:r>
              <a:rPr lang="en-US" dirty="0"/>
              <a:t>-DP: </a:t>
            </a:r>
            <a:r>
              <a:rPr lang="en-US" b="1" dirty="0">
                <a:solidFill>
                  <a:srgbClr val="FF0000"/>
                </a:solidFill>
              </a:rPr>
              <a:t>Oct: 3 joint consortia between DP &amp; SP</a:t>
            </a:r>
          </a:p>
          <a:p>
            <a:pPr lvl="1"/>
            <a:r>
              <a:rPr lang="en-US" dirty="0"/>
              <a:t>Launch the DUNE consortia with an eye to the long-term need to maximize efficiency in overlapping areas of detector design</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27</a:t>
            </a:fld>
            <a:endParaRPr lang="en-US" dirty="0"/>
          </a:p>
        </p:txBody>
      </p:sp>
    </p:spTree>
    <p:extLst>
      <p:ext uri="{BB962C8B-B14F-4D97-AF65-F5344CB8AC3E}">
        <p14:creationId xmlns:p14="http://schemas.microsoft.com/office/powerpoint/2010/main" val="2365055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impressions: DUNE</a:t>
            </a:r>
          </a:p>
        </p:txBody>
      </p:sp>
      <p:sp>
        <p:nvSpPr>
          <p:cNvPr id="3" name="Content Placeholder 2"/>
          <p:cNvSpPr>
            <a:spLocks noGrp="1"/>
          </p:cNvSpPr>
          <p:nvPr>
            <p:ph idx="1"/>
          </p:nvPr>
        </p:nvSpPr>
        <p:spPr/>
        <p:txBody>
          <a:bodyPr/>
          <a:lstStyle/>
          <a:p>
            <a:pPr lvl="1"/>
            <a:r>
              <a:rPr lang="en-US" dirty="0"/>
              <a:t>Enhance the role of the Executive Committee and Collaboration leadership. </a:t>
            </a:r>
            <a:r>
              <a:rPr lang="en-US" b="1" dirty="0">
                <a:solidFill>
                  <a:srgbClr val="FF0000"/>
                </a:solidFill>
              </a:rPr>
              <a:t>Oct: plans to transition to enhanced &amp; empowered EC in May 2018</a:t>
            </a:r>
          </a:p>
          <a:p>
            <a:r>
              <a:rPr lang="en-US" dirty="0"/>
              <a:t>We also noted that, while it is still early, the demonstration of a working dual phase prototype with WA105, potentially warrants revisiting some aspects of the overall strategy for the DUNE far detector. </a:t>
            </a:r>
          </a:p>
          <a:p>
            <a:pPr lvl="1"/>
            <a:r>
              <a:rPr lang="en-US" b="1" dirty="0">
                <a:solidFill>
                  <a:srgbClr val="FF0000"/>
                </a:solidFill>
              </a:rPr>
              <a:t>Oct: CERN &amp; WA105 working a planned set of tests to diagnose 1x1x3 HV problems, allowing fixes to be implemented in </a:t>
            </a:r>
            <a:r>
              <a:rPr lang="en-US" b="1" dirty="0" err="1">
                <a:solidFill>
                  <a:srgbClr val="FF0000"/>
                </a:solidFill>
              </a:rPr>
              <a:t>protoDUNE</a:t>
            </a:r>
            <a:r>
              <a:rPr lang="en-US" b="1" dirty="0">
                <a:solidFill>
                  <a:srgbClr val="FF0000"/>
                </a:solidFill>
              </a:rPr>
              <a:t>-DP</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28</a:t>
            </a:fld>
            <a:endParaRPr lang="en-US" dirty="0"/>
          </a:p>
        </p:txBody>
      </p:sp>
    </p:spTree>
    <p:extLst>
      <p:ext uri="{BB962C8B-B14F-4D97-AF65-F5344CB8AC3E}">
        <p14:creationId xmlns:p14="http://schemas.microsoft.com/office/powerpoint/2010/main" val="1796099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impressions: DUNE</a:t>
            </a:r>
          </a:p>
        </p:txBody>
      </p:sp>
      <p:sp>
        <p:nvSpPr>
          <p:cNvPr id="3" name="Content Placeholder 2"/>
          <p:cNvSpPr>
            <a:spLocks noGrp="1"/>
          </p:cNvSpPr>
          <p:nvPr>
            <p:ph idx="1"/>
          </p:nvPr>
        </p:nvSpPr>
        <p:spPr/>
        <p:txBody>
          <a:bodyPr/>
          <a:lstStyle/>
          <a:p>
            <a:r>
              <a:rPr lang="en-US" dirty="0"/>
              <a:t>CERN and GTT continue to make progress with demonstrating the membrane cryostat design for DUNE, but experience from the WA105 cryostat points to the </a:t>
            </a:r>
            <a:r>
              <a:rPr lang="en-US" dirty="0" err="1"/>
              <a:t>protoDUNE</a:t>
            </a:r>
            <a:r>
              <a:rPr lang="en-US" dirty="0"/>
              <a:t> cryostats as the critical next engineering step.</a:t>
            </a:r>
          </a:p>
          <a:p>
            <a:pPr lvl="1"/>
            <a:r>
              <a:rPr lang="en-US" b="1" dirty="0">
                <a:solidFill>
                  <a:srgbClr val="FF0000"/>
                </a:solidFill>
              </a:rPr>
              <a:t>Oct: Completed cryostats with enhanced QC &amp; leak testing during assembly</a:t>
            </a:r>
          </a:p>
          <a:p>
            <a:pPr lvl="1"/>
            <a:r>
              <a:rPr lang="en-US" b="1" dirty="0">
                <a:solidFill>
                  <a:srgbClr val="FF0000"/>
                </a:solidFill>
              </a:rPr>
              <a:t>Oct: Cryostat commissioning plan being developed</a:t>
            </a:r>
            <a:endParaRPr lang="en-US" dirty="0"/>
          </a:p>
          <a:p>
            <a:r>
              <a:rPr lang="en-US" dirty="0"/>
              <a:t>Likewise the electronics system design for the single-phase DUNE design, including the cold electronics components, remains a significant overall concern.</a:t>
            </a:r>
          </a:p>
          <a:p>
            <a:pPr lvl="1"/>
            <a:r>
              <a:rPr lang="en-US" b="1" dirty="0">
                <a:solidFill>
                  <a:srgbClr val="FF0000"/>
                </a:solidFill>
              </a:rPr>
              <a:t>Oct: Two-pronged development strategy devised, with plans for testing at scale; LBNC requested detailed plan for ADC development, testing &amp; evaluation by Nov 2017 </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29</a:t>
            </a:fld>
            <a:endParaRPr lang="en-US" dirty="0"/>
          </a:p>
        </p:txBody>
      </p:sp>
    </p:spTree>
    <p:extLst>
      <p:ext uri="{BB962C8B-B14F-4D97-AF65-F5344CB8AC3E}">
        <p14:creationId xmlns:p14="http://schemas.microsoft.com/office/powerpoint/2010/main" val="4115141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modality: established 10 referee subgroups</a:t>
            </a:r>
          </a:p>
        </p:txBody>
      </p:sp>
      <p:sp>
        <p:nvSpPr>
          <p:cNvPr id="3" name="Content Placeholder 2"/>
          <p:cNvSpPr>
            <a:spLocks noGrp="1"/>
          </p:cNvSpPr>
          <p:nvPr>
            <p:ph idx="1"/>
          </p:nvPr>
        </p:nvSpPr>
        <p:spPr/>
        <p:txBody>
          <a:bodyPr/>
          <a:lstStyle/>
          <a:p>
            <a:r>
              <a:rPr lang="en-US" dirty="0"/>
              <a:t>Move to 3 face-to-face meetings per year:</a:t>
            </a:r>
          </a:p>
          <a:p>
            <a:pPr lvl="1"/>
            <a:r>
              <a:rPr lang="en-US" dirty="0"/>
              <a:t>March 23-25, 2017 at </a:t>
            </a:r>
            <a:r>
              <a:rPr lang="en-US" dirty="0" err="1"/>
              <a:t>Fermilab</a:t>
            </a:r>
            <a:endParaRPr lang="en-US" dirty="0"/>
          </a:p>
          <a:p>
            <a:pPr lvl="1"/>
            <a:r>
              <a:rPr lang="en-US" dirty="0"/>
              <a:t>June 22-24, 2017 at CERN</a:t>
            </a:r>
          </a:p>
          <a:p>
            <a:pPr lvl="1"/>
            <a:r>
              <a:rPr lang="en-US" dirty="0"/>
              <a:t>Oct 26-28, 2017 at SURF</a:t>
            </a:r>
          </a:p>
          <a:p>
            <a:r>
              <a:rPr lang="en-US" dirty="0"/>
              <a:t>Between meetings, referee groups keep up-to-date through regular contact with LBNF/DUNE POCs</a:t>
            </a:r>
          </a:p>
          <a:p>
            <a:pPr lvl="1"/>
            <a:r>
              <a:rPr lang="en-US" dirty="0"/>
              <a:t>Develop and sustain a high level of referee familiarity and understanding of the assigned systems(s)</a:t>
            </a:r>
          </a:p>
          <a:p>
            <a:pPr lvl="1"/>
            <a:r>
              <a:rPr lang="en-US" dirty="0"/>
              <a:t>Provide follow-up and/or progress reports on intermediate time scales for issues identified during regular LBNC reviews</a:t>
            </a:r>
          </a:p>
          <a:p>
            <a:pPr lvl="1"/>
            <a:r>
              <a:rPr lang="en-US" dirty="0"/>
              <a:t>Facilitate preparation for regular LBNC reviews, such as advance discussion of draft documents and development of agendas and focal topics</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a:t>
            </a:fld>
            <a:endParaRPr lang="en-US" dirty="0"/>
          </a:p>
        </p:txBody>
      </p:sp>
    </p:spTree>
    <p:extLst>
      <p:ext uri="{BB962C8B-B14F-4D97-AF65-F5344CB8AC3E}">
        <p14:creationId xmlns:p14="http://schemas.microsoft.com/office/powerpoint/2010/main" val="2540534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DUNE TP and TDR discussion from </a:t>
            </a:r>
            <a:r>
              <a:rPr lang="en-US" dirty="0">
                <a:solidFill>
                  <a:srgbClr val="FF0000"/>
                </a:solidFill>
              </a:rPr>
              <a:t>October</a:t>
            </a:r>
            <a:endParaRPr lang="en-US" dirty="0"/>
          </a:p>
        </p:txBody>
      </p:sp>
      <p:sp>
        <p:nvSpPr>
          <p:cNvPr id="3" name="Content Placeholder 2"/>
          <p:cNvSpPr>
            <a:spLocks noGrp="1"/>
          </p:cNvSpPr>
          <p:nvPr>
            <p:ph idx="1"/>
          </p:nvPr>
        </p:nvSpPr>
        <p:spPr/>
        <p:txBody>
          <a:bodyPr/>
          <a:lstStyle/>
          <a:p>
            <a:r>
              <a:rPr lang="en-US" b="1" dirty="0">
                <a:solidFill>
                  <a:srgbClr val="FF0000"/>
                </a:solidFill>
              </a:rPr>
              <a:t>DUNE presented a plan and detailed outline for TP and TDR.</a:t>
            </a:r>
          </a:p>
          <a:p>
            <a:pPr lvl="1"/>
            <a:r>
              <a:rPr lang="en-US" b="1" dirty="0">
                <a:solidFill>
                  <a:srgbClr val="FF0000"/>
                </a:solidFill>
              </a:rPr>
              <a:t>LBNC views these plans very ambitious, but agrees that this will allow the Collaboration to maintain full momentum for developing the project in a focused and timely fashion</a:t>
            </a:r>
          </a:p>
          <a:p>
            <a:pPr lvl="1"/>
            <a:r>
              <a:rPr lang="en-US" b="1" dirty="0">
                <a:solidFill>
                  <a:srgbClr val="FF0000"/>
                </a:solidFill>
              </a:rPr>
              <a:t>Expect detailed construction strategies and schedules for the various components. </a:t>
            </a:r>
          </a:p>
          <a:p>
            <a:pPr lvl="1"/>
            <a:r>
              <a:rPr lang="en-US" b="1" dirty="0">
                <a:solidFill>
                  <a:srgbClr val="FF0000"/>
                </a:solidFill>
              </a:rPr>
              <a:t>Expect high level risks and mitigation strategies should also be incorporated in these documents. </a:t>
            </a:r>
          </a:p>
          <a:p>
            <a:pPr lvl="1"/>
            <a:r>
              <a:rPr lang="en-US" b="1" dirty="0">
                <a:solidFill>
                  <a:srgbClr val="FF0000"/>
                </a:solidFill>
              </a:rPr>
              <a:t>Expect clear line of sight between physics and technical requirements</a:t>
            </a:r>
          </a:p>
          <a:p>
            <a:pPr lvl="1"/>
            <a:endParaRPr lang="en-US" dirty="0"/>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30</a:t>
            </a:fld>
            <a:endParaRPr lang="en-US" dirty="0"/>
          </a:p>
        </p:txBody>
      </p:sp>
    </p:spTree>
    <p:extLst>
      <p:ext uri="{BB962C8B-B14F-4D97-AF65-F5344CB8AC3E}">
        <p14:creationId xmlns:p14="http://schemas.microsoft.com/office/powerpoint/2010/main" val="3455707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DUNE TP and TDR discussion from </a:t>
            </a:r>
            <a:r>
              <a:rPr lang="en-US" dirty="0">
                <a:solidFill>
                  <a:srgbClr val="FF0000"/>
                </a:solidFill>
              </a:rPr>
              <a:t>October</a:t>
            </a:r>
            <a:endParaRPr lang="en-US" dirty="0"/>
          </a:p>
        </p:txBody>
      </p:sp>
      <p:sp>
        <p:nvSpPr>
          <p:cNvPr id="3" name="Content Placeholder 2"/>
          <p:cNvSpPr>
            <a:spLocks noGrp="1"/>
          </p:cNvSpPr>
          <p:nvPr>
            <p:ph idx="1"/>
          </p:nvPr>
        </p:nvSpPr>
        <p:spPr/>
        <p:txBody>
          <a:bodyPr/>
          <a:lstStyle/>
          <a:p>
            <a:r>
              <a:rPr lang="en-US" b="1" dirty="0">
                <a:solidFill>
                  <a:srgbClr val="FF0000"/>
                </a:solidFill>
              </a:rPr>
              <a:t>Recommendations: </a:t>
            </a:r>
          </a:p>
          <a:p>
            <a:pPr lvl="1"/>
            <a:r>
              <a:rPr lang="en-US" b="1" dirty="0">
                <a:solidFill>
                  <a:srgbClr val="FF0000"/>
                </a:solidFill>
              </a:rPr>
              <a:t>At our next meeting, the LBNC would like to hear a proposed mechanism for documenting the flow down from physics to technical requirements in DUNE, as well as how this will be addressed in the TDR and demonstrated with the </a:t>
            </a:r>
            <a:r>
              <a:rPr lang="en-US" b="1" dirty="0" err="1">
                <a:solidFill>
                  <a:srgbClr val="FF0000"/>
                </a:solidFill>
              </a:rPr>
              <a:t>protoDUNE</a:t>
            </a:r>
            <a:r>
              <a:rPr lang="en-US" b="1" dirty="0">
                <a:solidFill>
                  <a:srgbClr val="FF0000"/>
                </a:solidFill>
              </a:rPr>
              <a:t> test plan.</a:t>
            </a:r>
          </a:p>
          <a:p>
            <a:pPr lvl="1"/>
            <a:r>
              <a:rPr lang="en-US" b="1" dirty="0">
                <a:solidFill>
                  <a:srgbClr val="FF0000"/>
                </a:solidFill>
              </a:rPr>
              <a:t>There are various algorithms and tools that are being developed for SP and DP. A freeze date for a reference algorithm should be established for producing various physics plots as input for the TDR.</a:t>
            </a:r>
          </a:p>
          <a:p>
            <a:pPr lvl="1"/>
            <a:r>
              <a:rPr lang="en-US" b="1" dirty="0">
                <a:solidFill>
                  <a:srgbClr val="FF0000"/>
                </a:solidFill>
              </a:rPr>
              <a:t>By February, 2018, develop a list of questions and factors that will influence the computing model, with prioritization of those factors in terms of likely cost and schedule impact.</a:t>
            </a:r>
          </a:p>
          <a:p>
            <a:pPr lvl="1"/>
            <a:endParaRPr lang="en-US" dirty="0"/>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31</a:t>
            </a:fld>
            <a:endParaRPr lang="en-US" dirty="0"/>
          </a:p>
        </p:txBody>
      </p:sp>
    </p:spTree>
    <p:extLst>
      <p:ext uri="{BB962C8B-B14F-4D97-AF65-F5344CB8AC3E}">
        <p14:creationId xmlns:p14="http://schemas.microsoft.com/office/powerpoint/2010/main" val="2130523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impressions: LBNF</a:t>
            </a:r>
          </a:p>
        </p:txBody>
      </p:sp>
      <p:sp>
        <p:nvSpPr>
          <p:cNvPr id="3" name="Content Placeholder 2"/>
          <p:cNvSpPr>
            <a:spLocks noGrp="1"/>
          </p:cNvSpPr>
          <p:nvPr>
            <p:ph idx="1"/>
          </p:nvPr>
        </p:nvSpPr>
        <p:spPr/>
        <p:txBody>
          <a:bodyPr/>
          <a:lstStyle/>
          <a:p>
            <a:r>
              <a:rPr lang="en-US" dirty="0"/>
              <a:t>LBNF is well placed to execute the far site project once funding becomes available, and are a well organized team with strong risk and project management</a:t>
            </a:r>
          </a:p>
          <a:p>
            <a:pPr lvl="1"/>
            <a:r>
              <a:rPr lang="en-US" b="1" dirty="0">
                <a:solidFill>
                  <a:srgbClr val="FF0000"/>
                </a:solidFill>
              </a:rPr>
              <a:t>Oct: Accumulating number of procurement, legal, tax, liability and real estate issues may need even more attention than at present</a:t>
            </a:r>
          </a:p>
          <a:p>
            <a:r>
              <a:rPr lang="en-US" dirty="0"/>
              <a:t>LBNF making good progress on safety code equivalency development for an international project</a:t>
            </a:r>
          </a:p>
          <a:p>
            <a:pPr lvl="1"/>
            <a:r>
              <a:rPr lang="en-US" b="1" dirty="0">
                <a:solidFill>
                  <a:srgbClr val="FF0000"/>
                </a:solidFill>
              </a:rPr>
              <a:t>Oct: Working to resolve pressure test approach for cryostats</a:t>
            </a:r>
          </a:p>
          <a:p>
            <a:pPr lvl="2"/>
            <a:endParaRPr lang="en-US" dirty="0"/>
          </a:p>
          <a:p>
            <a:pPr lvl="1"/>
            <a:endParaRPr lang="en-US" dirty="0"/>
          </a:p>
        </p:txBody>
      </p:sp>
      <p:sp>
        <p:nvSpPr>
          <p:cNvPr id="4" name="Date Placeholder 3"/>
          <p:cNvSpPr>
            <a:spLocks noGrp="1"/>
          </p:cNvSpPr>
          <p:nvPr>
            <p:ph type="dt" sz="half" idx="10"/>
          </p:nvPr>
        </p:nvSpPr>
        <p:spPr/>
        <p:txBody>
          <a:bodyPr/>
          <a:lstStyle/>
          <a:p>
            <a:r>
              <a:rPr lang="en-US"/>
              <a:t>11/16/2017</a:t>
            </a:r>
            <a:endParaRPr lang="en-US" dirty="0"/>
          </a:p>
        </p:txBody>
      </p:sp>
      <p:sp>
        <p:nvSpPr>
          <p:cNvPr id="5" name="Footer Placeholder 4"/>
          <p:cNvSpPr>
            <a:spLocks noGrp="1"/>
          </p:cNvSpPr>
          <p:nvPr>
            <p:ph type="ftr" sz="quarter" idx="11"/>
          </p:nvPr>
        </p:nvSpPr>
        <p:spPr/>
        <p:txBody>
          <a:bodyPr/>
          <a:lstStyle/>
          <a:p>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32</a:t>
            </a:fld>
            <a:endParaRPr lang="en-US" dirty="0"/>
          </a:p>
        </p:txBody>
      </p:sp>
    </p:spTree>
    <p:extLst>
      <p:ext uri="{BB962C8B-B14F-4D97-AF65-F5344CB8AC3E}">
        <p14:creationId xmlns:p14="http://schemas.microsoft.com/office/powerpoint/2010/main" val="2959197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impressions: LBNF</a:t>
            </a:r>
          </a:p>
        </p:txBody>
      </p:sp>
      <p:sp>
        <p:nvSpPr>
          <p:cNvPr id="3" name="Content Placeholder 2"/>
          <p:cNvSpPr>
            <a:spLocks noGrp="1"/>
          </p:cNvSpPr>
          <p:nvPr>
            <p:ph idx="1"/>
          </p:nvPr>
        </p:nvSpPr>
        <p:spPr/>
        <p:txBody>
          <a:bodyPr/>
          <a:lstStyle/>
          <a:p>
            <a:r>
              <a:rPr lang="en-US" dirty="0"/>
              <a:t>LBNC strongly encouraged DUNE working with LBNF to re-evaluate whether a common cryostat structure design is possible for both SP and DP detectors</a:t>
            </a:r>
          </a:p>
          <a:p>
            <a:pPr lvl="1"/>
            <a:r>
              <a:rPr lang="en-US" b="1" dirty="0">
                <a:solidFill>
                  <a:srgbClr val="FF0000"/>
                </a:solidFill>
              </a:rPr>
              <a:t>Oct: Excellent progress on a common design, with reduced number of penetrations for DUNE-DP design, common steel</a:t>
            </a:r>
          </a:p>
          <a:p>
            <a:r>
              <a:rPr lang="en-US" dirty="0"/>
              <a:t>Need to guard against the schedule pressure impacting key </a:t>
            </a:r>
            <a:r>
              <a:rPr lang="en-US" dirty="0" err="1"/>
              <a:t>ProtoDUNE</a:t>
            </a:r>
            <a:r>
              <a:rPr lang="en-US" dirty="0"/>
              <a:t> technical and quality steps and tests. </a:t>
            </a:r>
          </a:p>
          <a:p>
            <a:pPr lvl="1"/>
            <a:r>
              <a:rPr lang="en-US" dirty="0"/>
              <a:t>Important to demonstrate performance, reliability, and scientific calibration, but the </a:t>
            </a:r>
            <a:r>
              <a:rPr lang="en-US" dirty="0" err="1"/>
              <a:t>ProtoDUNEs</a:t>
            </a:r>
            <a:r>
              <a:rPr lang="en-US" dirty="0"/>
              <a:t> should be primarily viewed as engineering prototypes.</a:t>
            </a:r>
          </a:p>
          <a:p>
            <a:pPr lvl="1"/>
            <a:r>
              <a:rPr lang="en-US" b="1" dirty="0">
                <a:solidFill>
                  <a:srgbClr val="FF0000"/>
                </a:solidFill>
              </a:rPr>
              <a:t>Oct: working on a comprehensive commissioning plan for cryostats</a:t>
            </a:r>
          </a:p>
          <a:p>
            <a:pPr lvl="2"/>
            <a:endParaRPr lang="en-US" dirty="0"/>
          </a:p>
          <a:p>
            <a:pPr lvl="1"/>
            <a:endParaRPr lang="en-US" dirty="0"/>
          </a:p>
        </p:txBody>
      </p:sp>
      <p:sp>
        <p:nvSpPr>
          <p:cNvPr id="4" name="Date Placeholder 3"/>
          <p:cNvSpPr>
            <a:spLocks noGrp="1"/>
          </p:cNvSpPr>
          <p:nvPr>
            <p:ph type="dt" sz="half" idx="10"/>
          </p:nvPr>
        </p:nvSpPr>
        <p:spPr/>
        <p:txBody>
          <a:bodyPr/>
          <a:lstStyle/>
          <a:p>
            <a:r>
              <a:rPr lang="en-US"/>
              <a:t>11/16/2017</a:t>
            </a:r>
            <a:endParaRPr lang="en-US" dirty="0"/>
          </a:p>
        </p:txBody>
      </p:sp>
      <p:sp>
        <p:nvSpPr>
          <p:cNvPr id="5" name="Footer Placeholder 4"/>
          <p:cNvSpPr>
            <a:spLocks noGrp="1"/>
          </p:cNvSpPr>
          <p:nvPr>
            <p:ph type="ftr" sz="quarter" idx="11"/>
          </p:nvPr>
        </p:nvSpPr>
        <p:spPr/>
        <p:txBody>
          <a:bodyPr/>
          <a:lstStyle/>
          <a:p>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33</a:t>
            </a:fld>
            <a:endParaRPr lang="en-US" dirty="0"/>
          </a:p>
        </p:txBody>
      </p:sp>
    </p:spTree>
    <p:extLst>
      <p:ext uri="{BB962C8B-B14F-4D97-AF65-F5344CB8AC3E}">
        <p14:creationId xmlns:p14="http://schemas.microsoft.com/office/powerpoint/2010/main" val="2921530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impressions: LBNF</a:t>
            </a:r>
          </a:p>
        </p:txBody>
      </p:sp>
      <p:sp>
        <p:nvSpPr>
          <p:cNvPr id="3" name="Content Placeholder 2"/>
          <p:cNvSpPr>
            <a:spLocks noGrp="1"/>
          </p:cNvSpPr>
          <p:nvPr>
            <p:ph idx="1"/>
          </p:nvPr>
        </p:nvSpPr>
        <p:spPr/>
        <p:txBody>
          <a:bodyPr/>
          <a:lstStyle/>
          <a:p>
            <a:pPr marL="742950" lvl="2" indent="-342900">
              <a:buFont typeface="Arial" panose="020B0604020202020204" pitchFamily="34" charset="0"/>
              <a:buChar char="–"/>
            </a:pPr>
            <a:r>
              <a:rPr lang="en-US" sz="2200" dirty="0"/>
              <a:t>First time this type of membrane design will be used for a 1/20</a:t>
            </a:r>
            <a:r>
              <a:rPr lang="en-US" sz="2200" baseline="30000" dirty="0"/>
              <a:t>th</a:t>
            </a:r>
            <a:r>
              <a:rPr lang="en-US" sz="2200" dirty="0"/>
              <a:t> scale </a:t>
            </a:r>
            <a:r>
              <a:rPr lang="en-US" sz="2200" dirty="0" err="1"/>
              <a:t>LAr</a:t>
            </a:r>
            <a:r>
              <a:rPr lang="en-US" sz="2200" dirty="0"/>
              <a:t> detector as a prototype for the DUNE cryostat. </a:t>
            </a:r>
            <a:endParaRPr lang="en-US" sz="2200" b="1" dirty="0"/>
          </a:p>
          <a:p>
            <a:r>
              <a:rPr lang="en-US" b="1" dirty="0"/>
              <a:t>Recommendations: </a:t>
            </a:r>
          </a:p>
          <a:p>
            <a:pPr lvl="1"/>
            <a:r>
              <a:rPr lang="en-US" dirty="0"/>
              <a:t>The LBNC recommends the documentation of a cryogenic testing plan for </a:t>
            </a:r>
            <a:r>
              <a:rPr lang="en-US" dirty="0" err="1"/>
              <a:t>ProtoDUNE</a:t>
            </a:r>
            <a:r>
              <a:rPr lang="en-US" dirty="0"/>
              <a:t> cryogenics including required diagnostics, testing steps and required schedule.</a:t>
            </a:r>
          </a:p>
          <a:p>
            <a:pPr lvl="1"/>
            <a:r>
              <a:rPr lang="en-US" b="1" dirty="0">
                <a:solidFill>
                  <a:srgbClr val="FF0000"/>
                </a:solidFill>
              </a:rPr>
              <a:t>Oct: The host lab and DOE efforts to resolve numerous legal and procurement challenges at the far site need to further evolve in order to allow timely resolution and achievement of the defined International Project Milestones.</a:t>
            </a:r>
          </a:p>
          <a:p>
            <a:endParaRPr lang="en-US" dirty="0"/>
          </a:p>
          <a:p>
            <a:endParaRPr lang="en-US" dirty="0"/>
          </a:p>
        </p:txBody>
      </p:sp>
      <p:sp>
        <p:nvSpPr>
          <p:cNvPr id="4" name="Date Placeholder 3"/>
          <p:cNvSpPr>
            <a:spLocks noGrp="1"/>
          </p:cNvSpPr>
          <p:nvPr>
            <p:ph type="dt" sz="half" idx="10"/>
          </p:nvPr>
        </p:nvSpPr>
        <p:spPr/>
        <p:txBody>
          <a:bodyPr/>
          <a:lstStyle/>
          <a:p>
            <a:r>
              <a:rPr lang="en-US"/>
              <a:t>11/16/2017</a:t>
            </a:r>
            <a:endParaRPr lang="en-US" dirty="0"/>
          </a:p>
        </p:txBody>
      </p:sp>
      <p:sp>
        <p:nvSpPr>
          <p:cNvPr id="5" name="Footer Placeholder 4"/>
          <p:cNvSpPr>
            <a:spLocks noGrp="1"/>
          </p:cNvSpPr>
          <p:nvPr>
            <p:ph type="ftr" sz="quarter" idx="11"/>
          </p:nvPr>
        </p:nvSpPr>
        <p:spPr/>
        <p:txBody>
          <a:bodyPr/>
          <a:lstStyle/>
          <a:p>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34</a:t>
            </a:fld>
            <a:endParaRPr lang="en-US" dirty="0"/>
          </a:p>
        </p:txBody>
      </p:sp>
    </p:spTree>
    <p:extLst>
      <p:ext uri="{BB962C8B-B14F-4D97-AF65-F5344CB8AC3E}">
        <p14:creationId xmlns:p14="http://schemas.microsoft.com/office/powerpoint/2010/main" val="1587967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 on PAC specific actions for LBNC</a:t>
            </a:r>
          </a:p>
        </p:txBody>
      </p:sp>
      <p:sp>
        <p:nvSpPr>
          <p:cNvPr id="3" name="Content Placeholder 2"/>
          <p:cNvSpPr>
            <a:spLocks noGrp="1"/>
          </p:cNvSpPr>
          <p:nvPr>
            <p:ph idx="1"/>
          </p:nvPr>
        </p:nvSpPr>
        <p:spPr/>
        <p:txBody>
          <a:bodyPr/>
          <a:lstStyle/>
          <a:p>
            <a:pPr marL="457200" lvl="0" indent="-457200">
              <a:buFont typeface="+mj-lt"/>
              <a:buAutoNum type="arabicPeriod"/>
            </a:pPr>
            <a:r>
              <a:rPr lang="en-US" dirty="0"/>
              <a:t>Incorporating lessons learned, including calibration systems and operational experience, from </a:t>
            </a:r>
            <a:r>
              <a:rPr lang="en-US" dirty="0" err="1"/>
              <a:t>MicroBooNE</a:t>
            </a:r>
            <a:r>
              <a:rPr lang="en-US" dirty="0"/>
              <a:t> into the DUNE TPC design and planning </a:t>
            </a:r>
          </a:p>
          <a:p>
            <a:pPr lvl="1"/>
            <a:r>
              <a:rPr lang="en-US" dirty="0"/>
              <a:t>[Task force formed, report at next meeting]</a:t>
            </a:r>
          </a:p>
          <a:p>
            <a:pPr marL="457200" lvl="0" indent="-457200">
              <a:buFont typeface="+mj-lt"/>
              <a:buAutoNum type="arabicPeriod"/>
            </a:pPr>
            <a:r>
              <a:rPr lang="en-US" dirty="0"/>
              <a:t>Monitor SBN joint analysis development, including identifying milestones and possible agreements between collaborations </a:t>
            </a:r>
          </a:p>
          <a:p>
            <a:pPr lvl="1"/>
            <a:r>
              <a:rPr lang="en-US" dirty="0"/>
              <a:t>[Upcoming phone report from </a:t>
            </a:r>
            <a:r>
              <a:rPr lang="en-US" dirty="0" err="1"/>
              <a:t>O.Palamara</a:t>
            </a:r>
            <a:r>
              <a:rPr lang="en-US" dirty="0"/>
              <a:t> following joint working meeting]</a:t>
            </a:r>
          </a:p>
          <a:p>
            <a:pPr marL="457200" lvl="0" indent="-457200">
              <a:buFont typeface="+mj-lt"/>
              <a:buAutoNum type="arabicPeriod"/>
            </a:pPr>
            <a:r>
              <a:rPr lang="en-US" dirty="0"/>
              <a:t>Test plan and scheduling for cryogenic operations and commissioning of </a:t>
            </a:r>
            <a:r>
              <a:rPr lang="en-US" dirty="0" err="1"/>
              <a:t>ProtoDUNE</a:t>
            </a:r>
            <a:r>
              <a:rPr lang="en-US" dirty="0"/>
              <a:t>-SP and </a:t>
            </a:r>
            <a:r>
              <a:rPr lang="en-US" dirty="0" err="1"/>
              <a:t>ProtoDUNE</a:t>
            </a:r>
            <a:r>
              <a:rPr lang="en-US" dirty="0"/>
              <a:t>-DP cryostats </a:t>
            </a:r>
          </a:p>
          <a:p>
            <a:pPr lvl="1"/>
            <a:r>
              <a:rPr lang="en-US" dirty="0"/>
              <a:t>[Plenary talk at SURF with follow-up plan]</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35</a:t>
            </a:fld>
            <a:endParaRPr lang="en-US" dirty="0"/>
          </a:p>
        </p:txBody>
      </p:sp>
    </p:spTree>
    <p:extLst>
      <p:ext uri="{BB962C8B-B14F-4D97-AF65-F5344CB8AC3E}">
        <p14:creationId xmlns:p14="http://schemas.microsoft.com/office/powerpoint/2010/main" val="3964830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 on PAC specific actions for LBNC</a:t>
            </a:r>
          </a:p>
        </p:txBody>
      </p:sp>
      <p:sp>
        <p:nvSpPr>
          <p:cNvPr id="3" name="Content Placeholder 2"/>
          <p:cNvSpPr>
            <a:spLocks noGrp="1"/>
          </p:cNvSpPr>
          <p:nvPr>
            <p:ph idx="1"/>
          </p:nvPr>
        </p:nvSpPr>
        <p:spPr/>
        <p:txBody>
          <a:bodyPr/>
          <a:lstStyle/>
          <a:p>
            <a:pPr marL="457200" lvl="0" indent="-457200">
              <a:buFont typeface="+mj-lt"/>
              <a:buAutoNum type="arabicPeriod" startAt="4"/>
            </a:pPr>
            <a:r>
              <a:rPr lang="en-US" dirty="0"/>
              <a:t>Comprehensive strategy for SP electronics system, including an extensive system test program </a:t>
            </a:r>
          </a:p>
          <a:p>
            <a:pPr lvl="1"/>
            <a:r>
              <a:rPr lang="en-US" dirty="0"/>
              <a:t>[Plenary talk at SURF, follow-up recommendation]</a:t>
            </a:r>
          </a:p>
          <a:p>
            <a:pPr marL="457200" lvl="0" indent="-457200">
              <a:buFont typeface="+mj-lt"/>
              <a:buAutoNum type="arabicPeriod" startAt="5"/>
            </a:pPr>
            <a:r>
              <a:rPr lang="en-US" dirty="0"/>
              <a:t>Progress with consortia formation and leadership </a:t>
            </a:r>
          </a:p>
          <a:p>
            <a:pPr lvl="1"/>
            <a:r>
              <a:rPr lang="en-US" dirty="0"/>
              <a:t>[Plenary talk at SURF]</a:t>
            </a:r>
          </a:p>
          <a:p>
            <a:pPr marL="457200" lvl="0" indent="-457200">
              <a:buFont typeface="+mj-lt"/>
              <a:buAutoNum type="arabicPeriod" startAt="6"/>
            </a:pPr>
            <a:r>
              <a:rPr lang="en-US" dirty="0"/>
              <a:t>Update on SBND planning in relation to possible DUNE CE solutions </a:t>
            </a:r>
          </a:p>
          <a:p>
            <a:pPr lvl="1"/>
            <a:r>
              <a:rPr lang="en-US" dirty="0"/>
              <a:t>[Plenary talk at SURF, SBND adopting COS ADC]</a:t>
            </a:r>
          </a:p>
          <a:p>
            <a:pPr marL="457200" lvl="0" indent="-457200">
              <a:buFont typeface="+mj-lt"/>
              <a:buAutoNum type="arabicPeriod" startAt="7"/>
            </a:pPr>
            <a:r>
              <a:rPr lang="en-US" dirty="0"/>
              <a:t>LBNC will closely scrutinize the leadership of consortia, the depth and experience of the partners, and their ability to deal with project risks </a:t>
            </a:r>
          </a:p>
          <a:p>
            <a:pPr lvl="1"/>
            <a:r>
              <a:rPr lang="en-US" dirty="0"/>
              <a:t>[Monitor through TP/TDR development and guidance]</a:t>
            </a:r>
          </a:p>
          <a:p>
            <a:endParaRPr lang="en-US" dirty="0"/>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36</a:t>
            </a:fld>
            <a:endParaRPr lang="en-US" dirty="0"/>
          </a:p>
        </p:txBody>
      </p:sp>
    </p:spTree>
    <p:extLst>
      <p:ext uri="{BB962C8B-B14F-4D97-AF65-F5344CB8AC3E}">
        <p14:creationId xmlns:p14="http://schemas.microsoft.com/office/powerpoint/2010/main" val="2819437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 on PAC specific actions for LBNC</a:t>
            </a:r>
          </a:p>
        </p:txBody>
      </p:sp>
      <p:sp>
        <p:nvSpPr>
          <p:cNvPr id="3" name="Content Placeholder 2"/>
          <p:cNvSpPr>
            <a:spLocks noGrp="1"/>
          </p:cNvSpPr>
          <p:nvPr>
            <p:ph idx="1"/>
          </p:nvPr>
        </p:nvSpPr>
        <p:spPr/>
        <p:txBody>
          <a:bodyPr/>
          <a:lstStyle/>
          <a:p>
            <a:pPr marL="457200" indent="-457200">
              <a:buFont typeface="+mj-lt"/>
              <a:buAutoNum type="arabicPeriod" startAt="8"/>
            </a:pPr>
            <a:r>
              <a:rPr lang="en-US" dirty="0"/>
              <a:t>Goals for the </a:t>
            </a:r>
            <a:r>
              <a:rPr lang="en-US" dirty="0" err="1"/>
              <a:t>ProtoDUNE</a:t>
            </a:r>
            <a:r>
              <a:rPr lang="en-US" dirty="0"/>
              <a:t> program, including flow-down from physics to specific technical requirements </a:t>
            </a:r>
          </a:p>
          <a:p>
            <a:pPr marL="857250" lvl="1" indent="-457200"/>
            <a:r>
              <a:rPr lang="en-US" dirty="0"/>
              <a:t>[New recommendations for TP]</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37</a:t>
            </a:fld>
            <a:endParaRPr lang="en-US" dirty="0"/>
          </a:p>
        </p:txBody>
      </p:sp>
    </p:spTree>
    <p:extLst>
      <p:ext uri="{BB962C8B-B14F-4D97-AF65-F5344CB8AC3E}">
        <p14:creationId xmlns:p14="http://schemas.microsoft.com/office/powerpoint/2010/main" val="214937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planning for TP &amp; TDR related reviews</a:t>
            </a:r>
          </a:p>
        </p:txBody>
      </p:sp>
      <p:sp>
        <p:nvSpPr>
          <p:cNvPr id="3" name="Content Placeholder 2"/>
          <p:cNvSpPr>
            <a:spLocks noGrp="1"/>
          </p:cNvSpPr>
          <p:nvPr>
            <p:ph idx="1"/>
          </p:nvPr>
        </p:nvSpPr>
        <p:spPr/>
        <p:txBody>
          <a:bodyPr/>
          <a:lstStyle/>
          <a:p>
            <a:r>
              <a:rPr lang="en-US" dirty="0"/>
              <a:t>LBNC is coordinating its review with a new Neutrino Cost Group (NCG) and the Resources Review Board (RRB)</a:t>
            </a:r>
          </a:p>
          <a:p>
            <a:r>
              <a:rPr lang="en-US" dirty="0"/>
              <a:t>LBNC and NCG will be reviewing the Technical Proposals from the DUNE collaboration in the May-July 2018 timeframe.  </a:t>
            </a:r>
          </a:p>
          <a:p>
            <a:r>
              <a:rPr lang="en-US" dirty="0"/>
              <a:t>The RRB then will be meeting in September 2018 and will hear reports from the LBNC and NCG on their reviews of the DUNE TPs</a:t>
            </a:r>
          </a:p>
          <a:p>
            <a:r>
              <a:rPr lang="en-US" dirty="0"/>
              <a:t>LNBC and NCG will be reviewing the DUNE Technical Design Reports in the June-early August 2019 timeframe.  In early August 2019, both groups will transmit their written recommendations on the TDRs to the </a:t>
            </a:r>
            <a:r>
              <a:rPr lang="en-US" dirty="0" err="1"/>
              <a:t>Fermilab</a:t>
            </a:r>
            <a:r>
              <a:rPr lang="en-US" dirty="0"/>
              <a:t> Directorate</a:t>
            </a:r>
          </a:p>
          <a:p>
            <a:r>
              <a:rPr lang="en-US" dirty="0"/>
              <a:t>The RRB then will meet in September 2019 to consider and, if appropriate, approve the DUNE TDRs</a:t>
            </a:r>
          </a:p>
          <a:p>
            <a:endParaRPr lang="en-US" dirty="0"/>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38</a:t>
            </a:fld>
            <a:endParaRPr lang="en-US" dirty="0"/>
          </a:p>
        </p:txBody>
      </p:sp>
    </p:spTree>
    <p:extLst>
      <p:ext uri="{BB962C8B-B14F-4D97-AF65-F5344CB8AC3E}">
        <p14:creationId xmlns:p14="http://schemas.microsoft.com/office/powerpoint/2010/main" val="1953380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Intended approach to TP and TDR reviews</a:t>
            </a:r>
          </a:p>
        </p:txBody>
      </p:sp>
      <p:sp>
        <p:nvSpPr>
          <p:cNvPr id="3" name="Content Placeholder 2"/>
          <p:cNvSpPr>
            <a:spLocks noGrp="1"/>
          </p:cNvSpPr>
          <p:nvPr>
            <p:ph idx="1"/>
          </p:nvPr>
        </p:nvSpPr>
        <p:spPr>
          <a:xfrm>
            <a:off x="228600" y="914400"/>
            <a:ext cx="8672513" cy="5410200"/>
          </a:xfrm>
        </p:spPr>
        <p:txBody>
          <a:bodyPr/>
          <a:lstStyle/>
          <a:p>
            <a:r>
              <a:rPr lang="en-US" dirty="0"/>
              <a:t>Dec 2017: Establish guidelines for TP, TDR, cost and risk documentation</a:t>
            </a:r>
          </a:p>
          <a:p>
            <a:r>
              <a:rPr lang="en-US" dirty="0"/>
              <a:t>January 2018: Reorganize referee subgroups consortia</a:t>
            </a:r>
          </a:p>
          <a:p>
            <a:r>
              <a:rPr lang="en-US" dirty="0"/>
              <a:t>Mar 2018: Review progress on TP on intermediate timescale: are the consortia working with demonstrated leadership</a:t>
            </a:r>
          </a:p>
          <a:p>
            <a:r>
              <a:rPr lang="en-US" dirty="0"/>
              <a:t>May-July 2018: Pair of face-to-face meetings to review written TP, allow for Q&amp;A, and production of synthesized compact report together with NCG</a:t>
            </a:r>
          </a:p>
          <a:p>
            <a:pPr lvl="1"/>
            <a:r>
              <a:rPr lang="en-US" dirty="0"/>
              <a:t>Reorganized referee subgroups maintain close contact with and focus on relevant technical subsystems before &amp; after TP</a:t>
            </a:r>
          </a:p>
          <a:p>
            <a:pPr lvl="1"/>
            <a:r>
              <a:rPr lang="en-US" dirty="0"/>
              <a:t>Overlap in membership between NCG &amp; LBNC, to ensure close coordination of review sessions and technical analysis</a:t>
            </a:r>
          </a:p>
          <a:p>
            <a:r>
              <a:rPr lang="en-US" dirty="0"/>
              <a:t>Similar process, displaced by a year, for TDR review, with now a year of practice for DUNE and LBNC members</a:t>
            </a:r>
          </a:p>
          <a:p>
            <a:endParaRPr lang="en-US" dirty="0"/>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39</a:t>
            </a:fld>
            <a:endParaRPr lang="en-US" dirty="0"/>
          </a:p>
        </p:txBody>
      </p:sp>
    </p:spTree>
    <p:extLst>
      <p:ext uri="{BB962C8B-B14F-4D97-AF65-F5344CB8AC3E}">
        <p14:creationId xmlns:p14="http://schemas.microsoft.com/office/powerpoint/2010/main" val="380218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and highlights from recent reviews:</a:t>
            </a:r>
          </a:p>
        </p:txBody>
      </p:sp>
      <p:sp>
        <p:nvSpPr>
          <p:cNvPr id="3" name="Content Placeholder 2"/>
          <p:cNvSpPr>
            <a:spLocks noGrp="1"/>
          </p:cNvSpPr>
          <p:nvPr>
            <p:ph idx="1"/>
          </p:nvPr>
        </p:nvSpPr>
        <p:spPr/>
        <p:txBody>
          <a:bodyPr/>
          <a:lstStyle/>
          <a:p>
            <a:r>
              <a:rPr lang="en-US" dirty="0"/>
              <a:t>June 21-24 meeting at CERN:</a:t>
            </a:r>
          </a:p>
          <a:p>
            <a:pPr lvl="1"/>
            <a:r>
              <a:rPr lang="en-US" dirty="0"/>
              <a:t>Produced a 30-page written report, final version provided to </a:t>
            </a:r>
            <a:r>
              <a:rPr lang="en-US" dirty="0" err="1"/>
              <a:t>Fermilab</a:t>
            </a:r>
            <a:r>
              <a:rPr lang="en-US" dirty="0"/>
              <a:t> PAC</a:t>
            </a:r>
          </a:p>
          <a:p>
            <a:r>
              <a:rPr lang="en-US" dirty="0"/>
              <a:t>Oct 26-28 meeting at SURF</a:t>
            </a:r>
          </a:p>
          <a:p>
            <a:pPr lvl="1"/>
            <a:r>
              <a:rPr lang="en-US" dirty="0"/>
              <a:t>Produced an analogous 29-page written report</a:t>
            </a:r>
          </a:p>
          <a:p>
            <a:pPr lvl="1"/>
            <a:r>
              <a:rPr lang="en-US" dirty="0"/>
              <a:t>Both organized around referee groups with findings, comments, and recommendations</a:t>
            </a:r>
          </a:p>
          <a:p>
            <a:pPr lvl="1"/>
            <a:r>
              <a:rPr lang="en-US" dirty="0"/>
              <a:t>Executive summary provides a broad overview and highlights main comments and recommendations</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4</a:t>
            </a:fld>
            <a:endParaRPr lang="en-US" dirty="0"/>
          </a:p>
        </p:txBody>
      </p:sp>
    </p:spTree>
    <p:extLst>
      <p:ext uri="{BB962C8B-B14F-4D97-AF65-F5344CB8AC3E}">
        <p14:creationId xmlns:p14="http://schemas.microsoft.com/office/powerpoint/2010/main" val="3761071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Plan for 2018</a:t>
            </a:r>
          </a:p>
        </p:txBody>
      </p:sp>
      <p:grpSp>
        <p:nvGrpSpPr>
          <p:cNvPr id="171" name="Group 170"/>
          <p:cNvGrpSpPr/>
          <p:nvPr/>
        </p:nvGrpSpPr>
        <p:grpSpPr>
          <a:xfrm>
            <a:off x="2256393" y="1441251"/>
            <a:ext cx="791607" cy="742042"/>
            <a:chOff x="227530" y="2603409"/>
            <a:chExt cx="1055476" cy="1025673"/>
          </a:xfrm>
        </p:grpSpPr>
        <p:sp>
          <p:nvSpPr>
            <p:cNvPr id="172" name="Rectangle 171"/>
            <p:cNvSpPr/>
            <p:nvPr/>
          </p:nvSpPr>
          <p:spPr>
            <a:xfrm>
              <a:off x="227530" y="2603409"/>
              <a:ext cx="1055476" cy="674703"/>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RRB</a:t>
              </a:r>
            </a:p>
          </p:txBody>
        </p:sp>
        <p:sp>
          <p:nvSpPr>
            <p:cNvPr id="173" name="TextBox 172"/>
            <p:cNvSpPr txBox="1"/>
            <p:nvPr/>
          </p:nvSpPr>
          <p:spPr>
            <a:xfrm>
              <a:off x="227530" y="3278112"/>
              <a:ext cx="915208" cy="35097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50" kern="0" dirty="0">
                  <a:solidFill>
                    <a:srgbClr val="004C97"/>
                  </a:solidFill>
                  <a:latin typeface="Calibri"/>
                  <a:cs typeface="+mn-cs"/>
                </a:rPr>
                <a:t>Apr</a:t>
              </a:r>
              <a:r>
                <a:rPr kumimoji="0" lang="en-US" sz="1050" b="0" i="0" u="none" strike="noStrike" kern="0" cap="none" spc="0" normalizeH="0" baseline="0" noProof="0" dirty="0">
                  <a:ln>
                    <a:noFill/>
                  </a:ln>
                  <a:solidFill>
                    <a:srgbClr val="004C97"/>
                  </a:solidFill>
                  <a:effectLst/>
                  <a:uLnTx/>
                  <a:uFillTx/>
                  <a:latin typeface="Calibri"/>
                  <a:cs typeface="+mn-cs"/>
                </a:rPr>
                <a:t> 2018</a:t>
              </a:r>
            </a:p>
          </p:txBody>
        </p:sp>
      </p:grpSp>
      <p:sp>
        <p:nvSpPr>
          <p:cNvPr id="174" name="TextBox 173"/>
          <p:cNvSpPr txBox="1"/>
          <p:nvPr/>
        </p:nvSpPr>
        <p:spPr>
          <a:xfrm>
            <a:off x="802743" y="3126384"/>
            <a:ext cx="691215" cy="253915"/>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cs typeface="+mn-cs"/>
              </a:rPr>
              <a:t>Feb 2018</a:t>
            </a:r>
          </a:p>
        </p:txBody>
      </p:sp>
      <p:sp>
        <p:nvSpPr>
          <p:cNvPr id="175" name="TextBox 174"/>
          <p:cNvSpPr txBox="1"/>
          <p:nvPr/>
        </p:nvSpPr>
        <p:spPr>
          <a:xfrm>
            <a:off x="228600" y="3367414"/>
            <a:ext cx="1831543" cy="938719"/>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cs typeface="+mn-cs"/>
              </a:rPr>
              <a:t>Purpose</a:t>
            </a:r>
            <a:r>
              <a:rPr lang="en-US" sz="1100" dirty="0">
                <a:solidFill>
                  <a:prstClr val="black"/>
                </a:solidFill>
                <a:latin typeface="Calibri"/>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cs typeface="+mn-cs"/>
              </a:rPr>
              <a:t>Review progress on </a:t>
            </a:r>
            <a:r>
              <a:rPr lang="en-US" sz="1100" dirty="0" err="1">
                <a:solidFill>
                  <a:prstClr val="black"/>
                </a:solidFill>
                <a:latin typeface="Calibri"/>
                <a:cs typeface="+mn-cs"/>
              </a:rPr>
              <a:t>ProtoDUNEs</a:t>
            </a:r>
            <a:endParaRPr lang="en-US" sz="1100" dirty="0">
              <a:solidFill>
                <a:prstClr val="black"/>
              </a:solidFill>
              <a:latin typeface="Calibri"/>
              <a:cs typeface="+mn-cs"/>
            </a:endParaRP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cs typeface="+mn-cs"/>
              </a:rPr>
              <a:t>Progress reports on TP plans from consortia</a:t>
            </a:r>
          </a:p>
        </p:txBody>
      </p:sp>
      <p:sp>
        <p:nvSpPr>
          <p:cNvPr id="176" name="Rectangle 175"/>
          <p:cNvSpPr/>
          <p:nvPr/>
        </p:nvSpPr>
        <p:spPr>
          <a:xfrm>
            <a:off x="762000" y="2587851"/>
            <a:ext cx="791608" cy="488126"/>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LBNC</a:t>
            </a:r>
          </a:p>
        </p:txBody>
      </p:sp>
      <p:grpSp>
        <p:nvGrpSpPr>
          <p:cNvPr id="177" name="Group 176"/>
          <p:cNvGrpSpPr/>
          <p:nvPr/>
        </p:nvGrpSpPr>
        <p:grpSpPr>
          <a:xfrm>
            <a:off x="6096000" y="1399100"/>
            <a:ext cx="2516361" cy="793972"/>
            <a:chOff x="561791" y="2531631"/>
            <a:chExt cx="3355148" cy="1097452"/>
          </a:xfrm>
        </p:grpSpPr>
        <p:sp>
          <p:nvSpPr>
            <p:cNvPr id="178" name="Rectangle 177"/>
            <p:cNvSpPr/>
            <p:nvPr/>
          </p:nvSpPr>
          <p:spPr>
            <a:xfrm>
              <a:off x="561791" y="2603410"/>
              <a:ext cx="1055476" cy="674703"/>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RRB</a:t>
              </a:r>
            </a:p>
          </p:txBody>
        </p:sp>
        <p:sp>
          <p:nvSpPr>
            <p:cNvPr id="179" name="TextBox 178"/>
            <p:cNvSpPr txBox="1"/>
            <p:nvPr/>
          </p:nvSpPr>
          <p:spPr>
            <a:xfrm>
              <a:off x="733326" y="3278112"/>
              <a:ext cx="921620" cy="3509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4C97"/>
                  </a:solidFill>
                  <a:effectLst/>
                  <a:uLnTx/>
                  <a:uFillTx/>
                  <a:latin typeface="Calibri"/>
                  <a:cs typeface="+mn-cs"/>
                </a:rPr>
                <a:t>Sep 2018</a:t>
              </a:r>
            </a:p>
          </p:txBody>
        </p:sp>
        <p:sp>
          <p:nvSpPr>
            <p:cNvPr id="180" name="TextBox 179"/>
            <p:cNvSpPr txBox="1"/>
            <p:nvPr/>
          </p:nvSpPr>
          <p:spPr>
            <a:xfrm>
              <a:off x="1577791" y="2531631"/>
              <a:ext cx="2339148" cy="8295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sng" strike="noStrike" kern="0" cap="none" spc="0" normalizeH="0" baseline="0" noProof="0" dirty="0">
                  <a:ln>
                    <a:noFill/>
                  </a:ln>
                  <a:solidFill>
                    <a:prstClr val="black"/>
                  </a:solidFill>
                  <a:effectLst/>
                  <a:uLnTx/>
                  <a:uFillTx/>
                  <a:latin typeface="Calibri"/>
                  <a:cs typeface="+mn-cs"/>
                </a:rPr>
                <a:t>Purpose</a:t>
              </a:r>
              <a:r>
                <a:rPr kumimoji="0" lang="en-US" sz="1100" b="0" i="0" u="none" strike="noStrike" kern="0" cap="none" spc="0" normalizeH="0" baseline="0" noProof="0" dirty="0">
                  <a:ln>
                    <a:noFill/>
                  </a:ln>
                  <a:solidFill>
                    <a:prstClr val="black"/>
                  </a:solidFill>
                  <a:effectLst/>
                  <a:uLnTx/>
                  <a:uFillTx/>
                  <a:latin typeface="Calibri"/>
                  <a:cs typeface="+mn-cs"/>
                </a:rPr>
                <a:t>:</a:t>
              </a:r>
            </a:p>
            <a:p>
              <a:pPr marL="126206" marR="0" lvl="0" indent="-126206"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Calibri"/>
                  <a:cs typeface="+mn-cs"/>
                </a:rPr>
                <a:t>Report on TP from LBNC/NCG</a:t>
              </a:r>
            </a:p>
          </p:txBody>
        </p:sp>
      </p:grpSp>
      <p:grpSp>
        <p:nvGrpSpPr>
          <p:cNvPr id="181" name="Group 180"/>
          <p:cNvGrpSpPr/>
          <p:nvPr/>
        </p:nvGrpSpPr>
        <p:grpSpPr>
          <a:xfrm>
            <a:off x="-1846" y="935945"/>
            <a:ext cx="9145846" cy="310754"/>
            <a:chOff x="-1846" y="-231577"/>
            <a:chExt cx="9145846" cy="310754"/>
          </a:xfrm>
        </p:grpSpPr>
        <p:grpSp>
          <p:nvGrpSpPr>
            <p:cNvPr id="182" name="Group 181"/>
            <p:cNvGrpSpPr/>
            <p:nvPr/>
          </p:nvGrpSpPr>
          <p:grpSpPr>
            <a:xfrm>
              <a:off x="-1846" y="-74125"/>
              <a:ext cx="9145846" cy="148251"/>
              <a:chOff x="-1846" y="-74125"/>
              <a:chExt cx="9145846" cy="148251"/>
            </a:xfrm>
          </p:grpSpPr>
          <p:grpSp>
            <p:nvGrpSpPr>
              <p:cNvPr id="225" name="Group 224"/>
              <p:cNvGrpSpPr/>
              <p:nvPr/>
            </p:nvGrpSpPr>
            <p:grpSpPr>
              <a:xfrm>
                <a:off x="8356958" y="-74125"/>
                <a:ext cx="787042" cy="148251"/>
                <a:chOff x="8356958" y="-74126"/>
                <a:chExt cx="787042" cy="148251"/>
              </a:xfrm>
            </p:grpSpPr>
            <p:cxnSp>
              <p:nvCxnSpPr>
                <p:cNvPr id="259" name="Straight Connector 258"/>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60" name="Straight Connector 259"/>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26" name="Group 225"/>
              <p:cNvGrpSpPr/>
              <p:nvPr/>
            </p:nvGrpSpPr>
            <p:grpSpPr>
              <a:xfrm>
                <a:off x="7594958" y="-74125"/>
                <a:ext cx="787042" cy="148251"/>
                <a:chOff x="8356958" y="-74126"/>
                <a:chExt cx="787042" cy="148251"/>
              </a:xfrm>
            </p:grpSpPr>
            <p:cxnSp>
              <p:nvCxnSpPr>
                <p:cNvPr id="257" name="Straight Connector 256"/>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58" name="Straight Connector 257"/>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27" name="Group 226"/>
              <p:cNvGrpSpPr/>
              <p:nvPr/>
            </p:nvGrpSpPr>
            <p:grpSpPr>
              <a:xfrm>
                <a:off x="6832958" y="-74125"/>
                <a:ext cx="787042" cy="148251"/>
                <a:chOff x="8356958" y="-74126"/>
                <a:chExt cx="787042" cy="148251"/>
              </a:xfrm>
            </p:grpSpPr>
            <p:cxnSp>
              <p:nvCxnSpPr>
                <p:cNvPr id="255" name="Straight Connector 254"/>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56" name="Straight Connector 255"/>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28" name="Group 227"/>
              <p:cNvGrpSpPr/>
              <p:nvPr/>
            </p:nvGrpSpPr>
            <p:grpSpPr>
              <a:xfrm>
                <a:off x="6070958" y="-74125"/>
                <a:ext cx="787042" cy="148251"/>
                <a:chOff x="8356958" y="-74126"/>
                <a:chExt cx="787042" cy="148251"/>
              </a:xfrm>
            </p:grpSpPr>
            <p:cxnSp>
              <p:nvCxnSpPr>
                <p:cNvPr id="253" name="Straight Connector 252"/>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54" name="Straight Connector 253"/>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29" name="Group 228"/>
              <p:cNvGrpSpPr/>
              <p:nvPr/>
            </p:nvGrpSpPr>
            <p:grpSpPr>
              <a:xfrm>
                <a:off x="5308958" y="-74125"/>
                <a:ext cx="787042" cy="148251"/>
                <a:chOff x="8356958" y="-74126"/>
                <a:chExt cx="787042" cy="148251"/>
              </a:xfrm>
            </p:grpSpPr>
            <p:cxnSp>
              <p:nvCxnSpPr>
                <p:cNvPr id="251" name="Straight Connector 250"/>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52" name="Straight Connector 251"/>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0" name="Group 229"/>
              <p:cNvGrpSpPr/>
              <p:nvPr/>
            </p:nvGrpSpPr>
            <p:grpSpPr>
              <a:xfrm>
                <a:off x="4546958" y="-74125"/>
                <a:ext cx="787042" cy="148251"/>
                <a:chOff x="8356958" y="-74126"/>
                <a:chExt cx="787042" cy="148251"/>
              </a:xfrm>
            </p:grpSpPr>
            <p:cxnSp>
              <p:nvCxnSpPr>
                <p:cNvPr id="249" name="Straight Connector 248"/>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50" name="Straight Connector 249"/>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1" name="Group 230"/>
              <p:cNvGrpSpPr/>
              <p:nvPr/>
            </p:nvGrpSpPr>
            <p:grpSpPr>
              <a:xfrm>
                <a:off x="3808154" y="-74125"/>
                <a:ext cx="787042" cy="148251"/>
                <a:chOff x="8356958" y="-74126"/>
                <a:chExt cx="787042" cy="148251"/>
              </a:xfrm>
            </p:grpSpPr>
            <p:cxnSp>
              <p:nvCxnSpPr>
                <p:cNvPr id="247" name="Straight Connector 246"/>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8" name="Straight Connector 247"/>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2" name="Group 231"/>
              <p:cNvGrpSpPr/>
              <p:nvPr/>
            </p:nvGrpSpPr>
            <p:grpSpPr>
              <a:xfrm>
                <a:off x="3046154" y="-74125"/>
                <a:ext cx="787042" cy="148251"/>
                <a:chOff x="8356958" y="-74126"/>
                <a:chExt cx="787042" cy="148251"/>
              </a:xfrm>
            </p:grpSpPr>
            <p:cxnSp>
              <p:nvCxnSpPr>
                <p:cNvPr id="245" name="Straight Connector 244"/>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6" name="Straight Connector 245"/>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3" name="Group 232"/>
              <p:cNvGrpSpPr/>
              <p:nvPr/>
            </p:nvGrpSpPr>
            <p:grpSpPr>
              <a:xfrm>
                <a:off x="2284154" y="-74125"/>
                <a:ext cx="787042" cy="148251"/>
                <a:chOff x="8356958" y="-74126"/>
                <a:chExt cx="787042" cy="148251"/>
              </a:xfrm>
            </p:grpSpPr>
            <p:cxnSp>
              <p:nvCxnSpPr>
                <p:cNvPr id="243" name="Straight Connector 242"/>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4" name="Straight Connector 243"/>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4" name="Group 233"/>
              <p:cNvGrpSpPr/>
              <p:nvPr/>
            </p:nvGrpSpPr>
            <p:grpSpPr>
              <a:xfrm>
                <a:off x="1522154" y="-74125"/>
                <a:ext cx="787042" cy="148251"/>
                <a:chOff x="8356958" y="-74126"/>
                <a:chExt cx="787042" cy="148251"/>
              </a:xfrm>
            </p:grpSpPr>
            <p:cxnSp>
              <p:nvCxnSpPr>
                <p:cNvPr id="241" name="Straight Connector 240"/>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2" name="Straight Connector 241"/>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5" name="Group 234"/>
              <p:cNvGrpSpPr/>
              <p:nvPr/>
            </p:nvGrpSpPr>
            <p:grpSpPr>
              <a:xfrm>
                <a:off x="760154" y="-74125"/>
                <a:ext cx="787042" cy="148251"/>
                <a:chOff x="8356958" y="-74126"/>
                <a:chExt cx="787042" cy="148251"/>
              </a:xfrm>
            </p:grpSpPr>
            <p:cxnSp>
              <p:nvCxnSpPr>
                <p:cNvPr id="239" name="Straight Connector 238"/>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0" name="Straight Connector 239"/>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6" name="Group 235"/>
              <p:cNvGrpSpPr/>
              <p:nvPr/>
            </p:nvGrpSpPr>
            <p:grpSpPr>
              <a:xfrm>
                <a:off x="-1846" y="-74125"/>
                <a:ext cx="787042" cy="148251"/>
                <a:chOff x="8356958" y="-74126"/>
                <a:chExt cx="787042" cy="148251"/>
              </a:xfrm>
            </p:grpSpPr>
            <p:cxnSp>
              <p:nvCxnSpPr>
                <p:cNvPr id="237" name="Straight Connector 236"/>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38" name="Straight Connector 237"/>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sp>
          <p:nvSpPr>
            <p:cNvPr id="183" name="TextBox 182"/>
            <p:cNvSpPr txBox="1"/>
            <p:nvPr/>
          </p:nvSpPr>
          <p:spPr>
            <a:xfrm>
              <a:off x="186086" y="-228600"/>
              <a:ext cx="42351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Jan</a:t>
              </a:r>
              <a:endParaRPr kumimoji="0" lang="en-US" sz="1800" b="0" i="0" u="none" strike="noStrike" kern="0" cap="none" spc="0" normalizeH="0" baseline="0" noProof="0" dirty="0">
                <a:ln>
                  <a:noFill/>
                </a:ln>
                <a:solidFill>
                  <a:prstClr val="black"/>
                </a:solidFill>
                <a:effectLst/>
                <a:uLnTx/>
                <a:uFillTx/>
              </a:endParaRPr>
            </a:p>
          </p:txBody>
        </p:sp>
        <p:sp>
          <p:nvSpPr>
            <p:cNvPr id="184" name="TextBox 183"/>
            <p:cNvSpPr txBox="1"/>
            <p:nvPr/>
          </p:nvSpPr>
          <p:spPr>
            <a:xfrm>
              <a:off x="948086" y="-228600"/>
              <a:ext cx="44813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Feb</a:t>
              </a:r>
              <a:endParaRPr kumimoji="0" lang="en-US" sz="1800" b="0" i="0" u="none" strike="noStrike" kern="0" cap="none" spc="0" normalizeH="0" baseline="0" noProof="0" dirty="0">
                <a:ln>
                  <a:noFill/>
                </a:ln>
                <a:solidFill>
                  <a:prstClr val="black"/>
                </a:solidFill>
                <a:effectLst/>
                <a:uLnTx/>
                <a:uFillTx/>
              </a:endParaRPr>
            </a:p>
          </p:txBody>
        </p:sp>
        <p:sp>
          <p:nvSpPr>
            <p:cNvPr id="185" name="TextBox 184"/>
            <p:cNvSpPr txBox="1"/>
            <p:nvPr/>
          </p:nvSpPr>
          <p:spPr>
            <a:xfrm>
              <a:off x="1685464" y="-231577"/>
              <a:ext cx="48763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Mar</a:t>
              </a:r>
              <a:endParaRPr kumimoji="0" lang="en-US" sz="1800" b="0" i="0" u="none" strike="noStrike" kern="0" cap="none" spc="0" normalizeH="0" baseline="0" noProof="0" dirty="0">
                <a:ln>
                  <a:noFill/>
                </a:ln>
                <a:solidFill>
                  <a:prstClr val="black"/>
                </a:solidFill>
                <a:effectLst/>
                <a:uLnTx/>
                <a:uFillTx/>
              </a:endParaRPr>
            </a:p>
          </p:txBody>
        </p:sp>
        <p:sp>
          <p:nvSpPr>
            <p:cNvPr id="186" name="TextBox 185"/>
            <p:cNvSpPr txBox="1"/>
            <p:nvPr/>
          </p:nvSpPr>
          <p:spPr>
            <a:xfrm>
              <a:off x="2438400" y="-231577"/>
              <a:ext cx="44595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Apr</a:t>
              </a:r>
              <a:endParaRPr kumimoji="0" lang="en-US" sz="1800" b="0" i="0" u="none" strike="noStrike" kern="0" cap="none" spc="0" normalizeH="0" baseline="0" noProof="0" dirty="0">
                <a:ln>
                  <a:noFill/>
                </a:ln>
                <a:solidFill>
                  <a:prstClr val="black"/>
                </a:solidFill>
                <a:effectLst/>
                <a:uLnTx/>
                <a:uFillTx/>
              </a:endParaRPr>
            </a:p>
          </p:txBody>
        </p:sp>
        <p:sp>
          <p:nvSpPr>
            <p:cNvPr id="187" name="TextBox 186"/>
            <p:cNvSpPr txBox="1"/>
            <p:nvPr/>
          </p:nvSpPr>
          <p:spPr>
            <a:xfrm>
              <a:off x="3211644" y="-231577"/>
              <a:ext cx="50353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May</a:t>
              </a:r>
              <a:endParaRPr kumimoji="0" lang="en-US" sz="1800" b="0" i="0" u="none" strike="noStrike" kern="0" cap="none" spc="0" normalizeH="0" baseline="0" noProof="0" dirty="0">
                <a:ln>
                  <a:noFill/>
                </a:ln>
                <a:solidFill>
                  <a:prstClr val="black"/>
                </a:solidFill>
                <a:effectLst/>
                <a:uLnTx/>
                <a:uFillTx/>
              </a:endParaRPr>
            </a:p>
          </p:txBody>
        </p:sp>
        <p:sp>
          <p:nvSpPr>
            <p:cNvPr id="188" name="TextBox 187"/>
            <p:cNvSpPr txBox="1"/>
            <p:nvPr/>
          </p:nvSpPr>
          <p:spPr>
            <a:xfrm>
              <a:off x="3916064" y="-231577"/>
              <a:ext cx="43152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Jun</a:t>
              </a:r>
              <a:endParaRPr kumimoji="0" lang="en-US" sz="1800" b="0" i="0" u="none" strike="noStrike" kern="0" cap="none" spc="0" normalizeH="0" baseline="0" noProof="0" dirty="0">
                <a:ln>
                  <a:noFill/>
                </a:ln>
                <a:solidFill>
                  <a:prstClr val="black"/>
                </a:solidFill>
                <a:effectLst/>
                <a:uLnTx/>
                <a:uFillTx/>
              </a:endParaRPr>
            </a:p>
          </p:txBody>
        </p:sp>
        <p:sp>
          <p:nvSpPr>
            <p:cNvPr id="189" name="TextBox 188"/>
            <p:cNvSpPr txBox="1"/>
            <p:nvPr/>
          </p:nvSpPr>
          <p:spPr>
            <a:xfrm>
              <a:off x="4673872" y="-231577"/>
              <a:ext cx="37863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Jul</a:t>
              </a:r>
              <a:endParaRPr kumimoji="0" lang="en-US" sz="1800" b="0" i="0" u="none" strike="noStrike" kern="0" cap="none" spc="0" normalizeH="0" baseline="0" noProof="0" dirty="0">
                <a:ln>
                  <a:noFill/>
                </a:ln>
                <a:solidFill>
                  <a:prstClr val="black"/>
                </a:solidFill>
                <a:effectLst/>
                <a:uLnTx/>
                <a:uFillTx/>
              </a:endParaRPr>
            </a:p>
          </p:txBody>
        </p:sp>
        <p:sp>
          <p:nvSpPr>
            <p:cNvPr id="190" name="TextBox 189"/>
            <p:cNvSpPr txBox="1"/>
            <p:nvPr/>
          </p:nvSpPr>
          <p:spPr>
            <a:xfrm>
              <a:off x="5488770" y="-231577"/>
              <a:ext cx="46839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Aug</a:t>
              </a:r>
              <a:endParaRPr kumimoji="0" lang="en-US" sz="1800" b="0" i="0" u="none" strike="noStrike" kern="0" cap="none" spc="0" normalizeH="0" baseline="0" noProof="0" dirty="0">
                <a:ln>
                  <a:noFill/>
                </a:ln>
                <a:solidFill>
                  <a:prstClr val="black"/>
                </a:solidFill>
                <a:effectLst/>
                <a:uLnTx/>
                <a:uFillTx/>
              </a:endParaRPr>
            </a:p>
          </p:txBody>
        </p:sp>
        <p:sp>
          <p:nvSpPr>
            <p:cNvPr id="191" name="TextBox 190"/>
            <p:cNvSpPr txBox="1"/>
            <p:nvPr/>
          </p:nvSpPr>
          <p:spPr>
            <a:xfrm>
              <a:off x="6237202" y="-231577"/>
              <a:ext cx="45076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Sep</a:t>
              </a:r>
              <a:endParaRPr kumimoji="0" lang="en-US" sz="1800" b="0" i="0" u="none" strike="noStrike" kern="0" cap="none" spc="0" normalizeH="0" baseline="0" noProof="0" dirty="0">
                <a:ln>
                  <a:noFill/>
                </a:ln>
                <a:solidFill>
                  <a:prstClr val="black"/>
                </a:solidFill>
                <a:effectLst/>
                <a:uLnTx/>
                <a:uFillTx/>
              </a:endParaRPr>
            </a:p>
          </p:txBody>
        </p:sp>
        <p:sp>
          <p:nvSpPr>
            <p:cNvPr id="222" name="TextBox 221"/>
            <p:cNvSpPr txBox="1"/>
            <p:nvPr/>
          </p:nvSpPr>
          <p:spPr>
            <a:xfrm>
              <a:off x="6934200" y="-228600"/>
              <a:ext cx="43954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Oct</a:t>
              </a:r>
              <a:endParaRPr kumimoji="0" lang="en-US" sz="1800" b="0" i="0" u="none" strike="noStrike" kern="0" cap="none" spc="0" normalizeH="0" baseline="0" noProof="0" dirty="0">
                <a:ln>
                  <a:noFill/>
                </a:ln>
                <a:solidFill>
                  <a:prstClr val="black"/>
                </a:solidFill>
                <a:effectLst/>
                <a:uLnTx/>
                <a:uFillTx/>
              </a:endParaRPr>
            </a:p>
          </p:txBody>
        </p:sp>
        <p:sp>
          <p:nvSpPr>
            <p:cNvPr id="223" name="TextBox 222"/>
            <p:cNvSpPr txBox="1"/>
            <p:nvPr/>
          </p:nvSpPr>
          <p:spPr>
            <a:xfrm>
              <a:off x="7696200" y="-228600"/>
              <a:ext cx="47564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Nov</a:t>
              </a:r>
              <a:endParaRPr kumimoji="0" lang="en-US" sz="1800" b="0" i="0" u="none" strike="noStrike" kern="0" cap="none" spc="0" normalizeH="0" baseline="0" noProof="0" dirty="0">
                <a:ln>
                  <a:noFill/>
                </a:ln>
                <a:solidFill>
                  <a:prstClr val="black"/>
                </a:solidFill>
                <a:effectLst/>
                <a:uLnTx/>
                <a:uFillTx/>
              </a:endParaRPr>
            </a:p>
          </p:txBody>
        </p:sp>
        <p:sp>
          <p:nvSpPr>
            <p:cNvPr id="224" name="TextBox 223"/>
            <p:cNvSpPr txBox="1"/>
            <p:nvPr/>
          </p:nvSpPr>
          <p:spPr>
            <a:xfrm>
              <a:off x="8515957" y="-228600"/>
              <a:ext cx="46038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Dec</a:t>
              </a:r>
              <a:endParaRPr kumimoji="0" lang="en-US" sz="1800" b="0" i="0" u="none" strike="noStrike" kern="0" cap="none" spc="0" normalizeH="0" baseline="0" noProof="0" dirty="0">
                <a:ln>
                  <a:noFill/>
                </a:ln>
                <a:solidFill>
                  <a:prstClr val="black"/>
                </a:solidFill>
                <a:effectLst/>
                <a:uLnTx/>
                <a:uFillTx/>
              </a:endParaRPr>
            </a:p>
          </p:txBody>
        </p:sp>
      </p:grpSp>
      <p:sp>
        <p:nvSpPr>
          <p:cNvPr id="261" name="TextBox 260"/>
          <p:cNvSpPr txBox="1"/>
          <p:nvPr/>
        </p:nvSpPr>
        <p:spPr>
          <a:xfrm>
            <a:off x="3086000" y="3114950"/>
            <a:ext cx="731290" cy="253916"/>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cs typeface="+mn-cs"/>
              </a:rPr>
              <a:t>May 2018</a:t>
            </a:r>
          </a:p>
        </p:txBody>
      </p:sp>
      <p:sp>
        <p:nvSpPr>
          <p:cNvPr id="262" name="TextBox 261"/>
          <p:cNvSpPr txBox="1"/>
          <p:nvPr/>
        </p:nvSpPr>
        <p:spPr>
          <a:xfrm>
            <a:off x="2511857" y="3380299"/>
            <a:ext cx="1831543" cy="430887"/>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cs typeface="+mn-cs"/>
              </a:rPr>
              <a:t>Purpose</a:t>
            </a:r>
            <a:r>
              <a:rPr lang="en-US" sz="1100" dirty="0">
                <a:solidFill>
                  <a:prstClr val="black"/>
                </a:solidFill>
                <a:latin typeface="Calibri"/>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cs typeface="+mn-cs"/>
              </a:rPr>
              <a:t>Initial review of TPs</a:t>
            </a:r>
          </a:p>
        </p:txBody>
      </p:sp>
      <p:sp>
        <p:nvSpPr>
          <p:cNvPr id="263" name="Rectangle 262"/>
          <p:cNvSpPr/>
          <p:nvPr/>
        </p:nvSpPr>
        <p:spPr>
          <a:xfrm>
            <a:off x="3045257" y="2576417"/>
            <a:ext cx="791608" cy="488126"/>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LBNC &amp; NCG</a:t>
            </a:r>
          </a:p>
        </p:txBody>
      </p:sp>
      <p:sp>
        <p:nvSpPr>
          <p:cNvPr id="264" name="TextBox 263"/>
          <p:cNvSpPr txBox="1"/>
          <p:nvPr/>
        </p:nvSpPr>
        <p:spPr>
          <a:xfrm>
            <a:off x="4610000" y="3141263"/>
            <a:ext cx="635110" cy="253916"/>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cs typeface="+mn-cs"/>
              </a:rPr>
              <a:t>Jul 2018</a:t>
            </a:r>
          </a:p>
        </p:txBody>
      </p:sp>
      <p:sp>
        <p:nvSpPr>
          <p:cNvPr id="265" name="TextBox 264"/>
          <p:cNvSpPr txBox="1"/>
          <p:nvPr/>
        </p:nvSpPr>
        <p:spPr>
          <a:xfrm>
            <a:off x="4035857" y="3406612"/>
            <a:ext cx="1831543" cy="600164"/>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cs typeface="+mn-cs"/>
              </a:rPr>
              <a:t>Purpose</a:t>
            </a:r>
            <a:r>
              <a:rPr lang="en-US" sz="1100" dirty="0">
                <a:solidFill>
                  <a:prstClr val="black"/>
                </a:solidFill>
                <a:latin typeface="Calibri"/>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cs typeface="+mn-cs"/>
              </a:rPr>
              <a:t>Final report on TPs for </a:t>
            </a:r>
            <a:r>
              <a:rPr lang="en-US" sz="1100" dirty="0" err="1">
                <a:solidFill>
                  <a:prstClr val="black"/>
                </a:solidFill>
                <a:latin typeface="Calibri"/>
                <a:cs typeface="+mn-cs"/>
              </a:rPr>
              <a:t>Fermilab</a:t>
            </a:r>
            <a:r>
              <a:rPr lang="en-US" sz="1100" dirty="0">
                <a:solidFill>
                  <a:prstClr val="black"/>
                </a:solidFill>
                <a:latin typeface="Calibri"/>
                <a:cs typeface="+mn-cs"/>
              </a:rPr>
              <a:t> &amp; RRB</a:t>
            </a:r>
          </a:p>
        </p:txBody>
      </p:sp>
      <p:sp>
        <p:nvSpPr>
          <p:cNvPr id="266" name="Rectangle 265"/>
          <p:cNvSpPr/>
          <p:nvPr/>
        </p:nvSpPr>
        <p:spPr>
          <a:xfrm>
            <a:off x="4569257" y="2602730"/>
            <a:ext cx="791608" cy="488126"/>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LBNC &amp; NCG</a:t>
            </a:r>
          </a:p>
        </p:txBody>
      </p:sp>
      <p:sp>
        <p:nvSpPr>
          <p:cNvPr id="267" name="Oval 266"/>
          <p:cNvSpPr/>
          <p:nvPr/>
        </p:nvSpPr>
        <p:spPr>
          <a:xfrm>
            <a:off x="2309196" y="2066313"/>
            <a:ext cx="3558204" cy="2239819"/>
          </a:xfrm>
          <a:prstGeom prst="ellipse">
            <a:avLst/>
          </a:prstGeom>
          <a:noFill/>
          <a:ln w="254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8" name="Left-Up Arrow 267"/>
          <p:cNvSpPr/>
          <p:nvPr/>
        </p:nvSpPr>
        <p:spPr>
          <a:xfrm rot="19486426">
            <a:off x="5336877" y="2479950"/>
            <a:ext cx="1981200" cy="990600"/>
          </a:xfrm>
          <a:prstGeom prst="leftUpArrow">
            <a:avLst/>
          </a:prstGeom>
          <a:gradFill rotWithShape="1">
            <a:gsLst>
              <a:gs pos="0">
                <a:srgbClr val="FF0000"/>
              </a:gs>
              <a:gs pos="100000">
                <a:srgbClr val="FF0000"/>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9" name="TextBox 268"/>
          <p:cNvSpPr txBox="1"/>
          <p:nvPr/>
        </p:nvSpPr>
        <p:spPr>
          <a:xfrm>
            <a:off x="3810000" y="2618299"/>
            <a:ext cx="759257" cy="430887"/>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cs typeface="+mn-cs"/>
              </a:rPr>
              <a:t>Q&amp;A </a:t>
            </a:r>
          </a:p>
          <a:p>
            <a:pPr defTabSz="914400" fontAlgn="auto">
              <a:spcBef>
                <a:spcPts val="0"/>
              </a:spcBef>
              <a:spcAft>
                <a:spcPts val="0"/>
              </a:spcAft>
            </a:pPr>
            <a:r>
              <a:rPr lang="en-US" sz="1100" u="sng" dirty="0">
                <a:solidFill>
                  <a:prstClr val="black"/>
                </a:solidFill>
                <a:latin typeface="Calibri"/>
                <a:cs typeface="+mn-cs"/>
              </a:rPr>
              <a:t>responses</a:t>
            </a:r>
            <a:endParaRPr lang="en-US" sz="1100" dirty="0">
              <a:solidFill>
                <a:prstClr val="black"/>
              </a:solidFill>
              <a:latin typeface="Calibri"/>
              <a:cs typeface="+mn-cs"/>
            </a:endParaRP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40</a:t>
            </a:fld>
            <a:endParaRPr lang="en-US" dirty="0"/>
          </a:p>
        </p:txBody>
      </p:sp>
    </p:spTree>
    <p:extLst>
      <p:ext uri="{BB962C8B-B14F-4D97-AF65-F5344CB8AC3E}">
        <p14:creationId xmlns:p14="http://schemas.microsoft.com/office/powerpoint/2010/main" val="1109446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Plan for 2019</a:t>
            </a:r>
          </a:p>
        </p:txBody>
      </p:sp>
      <p:grpSp>
        <p:nvGrpSpPr>
          <p:cNvPr id="171" name="Group 170"/>
          <p:cNvGrpSpPr/>
          <p:nvPr/>
        </p:nvGrpSpPr>
        <p:grpSpPr>
          <a:xfrm>
            <a:off x="2256393" y="1441251"/>
            <a:ext cx="791607" cy="742042"/>
            <a:chOff x="227530" y="2603409"/>
            <a:chExt cx="1055476" cy="1025673"/>
          </a:xfrm>
        </p:grpSpPr>
        <p:sp>
          <p:nvSpPr>
            <p:cNvPr id="172" name="Rectangle 171"/>
            <p:cNvSpPr/>
            <p:nvPr/>
          </p:nvSpPr>
          <p:spPr>
            <a:xfrm>
              <a:off x="227530" y="2603409"/>
              <a:ext cx="1055476" cy="674703"/>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RRB</a:t>
              </a:r>
            </a:p>
          </p:txBody>
        </p:sp>
        <p:sp>
          <p:nvSpPr>
            <p:cNvPr id="173" name="TextBox 172"/>
            <p:cNvSpPr txBox="1"/>
            <p:nvPr/>
          </p:nvSpPr>
          <p:spPr>
            <a:xfrm>
              <a:off x="227530" y="3278112"/>
              <a:ext cx="955817" cy="35097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50" kern="0" noProof="0" dirty="0">
                  <a:solidFill>
                    <a:srgbClr val="004C97"/>
                  </a:solidFill>
                  <a:latin typeface="Calibri"/>
                  <a:cs typeface="+mn-cs"/>
                </a:rPr>
                <a:t>Mar</a:t>
              </a:r>
              <a:r>
                <a:rPr kumimoji="0" lang="en-US" sz="1050" b="0" i="0" u="none" strike="noStrike" kern="0" cap="none" spc="0" normalizeH="0" baseline="0" noProof="0" dirty="0">
                  <a:ln>
                    <a:noFill/>
                  </a:ln>
                  <a:solidFill>
                    <a:srgbClr val="004C97"/>
                  </a:solidFill>
                  <a:effectLst/>
                  <a:uLnTx/>
                  <a:uFillTx/>
                  <a:latin typeface="Calibri"/>
                  <a:cs typeface="+mn-cs"/>
                </a:rPr>
                <a:t> 2019</a:t>
              </a:r>
            </a:p>
          </p:txBody>
        </p:sp>
      </p:grpSp>
      <p:sp>
        <p:nvSpPr>
          <p:cNvPr id="174" name="TextBox 173"/>
          <p:cNvSpPr txBox="1"/>
          <p:nvPr/>
        </p:nvSpPr>
        <p:spPr>
          <a:xfrm>
            <a:off x="802743" y="3126384"/>
            <a:ext cx="691215" cy="253916"/>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cs typeface="+mn-cs"/>
              </a:rPr>
              <a:t>Feb 2019</a:t>
            </a:r>
          </a:p>
        </p:txBody>
      </p:sp>
      <p:sp>
        <p:nvSpPr>
          <p:cNvPr id="175" name="TextBox 174"/>
          <p:cNvSpPr txBox="1"/>
          <p:nvPr/>
        </p:nvSpPr>
        <p:spPr>
          <a:xfrm>
            <a:off x="228600" y="3367414"/>
            <a:ext cx="1831543" cy="769441"/>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cs typeface="+mn-cs"/>
              </a:rPr>
              <a:t>Purpose</a:t>
            </a:r>
            <a:r>
              <a:rPr lang="en-US" sz="1100" dirty="0">
                <a:solidFill>
                  <a:prstClr val="black"/>
                </a:solidFill>
                <a:latin typeface="Calibri"/>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cs typeface="+mn-cs"/>
              </a:rPr>
              <a:t>Progress reports on TDR plans from consortia &amp; related R&amp;D</a:t>
            </a:r>
          </a:p>
        </p:txBody>
      </p:sp>
      <p:sp>
        <p:nvSpPr>
          <p:cNvPr id="176" name="Rectangle 175"/>
          <p:cNvSpPr/>
          <p:nvPr/>
        </p:nvSpPr>
        <p:spPr>
          <a:xfrm>
            <a:off x="762000" y="2587851"/>
            <a:ext cx="791608" cy="488126"/>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LBNC</a:t>
            </a:r>
          </a:p>
        </p:txBody>
      </p:sp>
      <p:grpSp>
        <p:nvGrpSpPr>
          <p:cNvPr id="177" name="Group 176"/>
          <p:cNvGrpSpPr/>
          <p:nvPr/>
        </p:nvGrpSpPr>
        <p:grpSpPr>
          <a:xfrm>
            <a:off x="6096000" y="1399100"/>
            <a:ext cx="2516361" cy="793972"/>
            <a:chOff x="561791" y="2531631"/>
            <a:chExt cx="3355148" cy="1097452"/>
          </a:xfrm>
        </p:grpSpPr>
        <p:sp>
          <p:nvSpPr>
            <p:cNvPr id="178" name="Rectangle 177"/>
            <p:cNvSpPr/>
            <p:nvPr/>
          </p:nvSpPr>
          <p:spPr>
            <a:xfrm>
              <a:off x="561791" y="2603410"/>
              <a:ext cx="1055476" cy="674703"/>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RRB</a:t>
              </a:r>
            </a:p>
          </p:txBody>
        </p:sp>
        <p:sp>
          <p:nvSpPr>
            <p:cNvPr id="179" name="TextBox 178"/>
            <p:cNvSpPr txBox="1"/>
            <p:nvPr/>
          </p:nvSpPr>
          <p:spPr>
            <a:xfrm>
              <a:off x="733326" y="3278113"/>
              <a:ext cx="921620" cy="35097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4C97"/>
                  </a:solidFill>
                  <a:effectLst/>
                  <a:uLnTx/>
                  <a:uFillTx/>
                  <a:latin typeface="Calibri"/>
                  <a:cs typeface="+mn-cs"/>
                </a:rPr>
                <a:t>Sep 2019</a:t>
              </a:r>
            </a:p>
          </p:txBody>
        </p:sp>
        <p:sp>
          <p:nvSpPr>
            <p:cNvPr id="180" name="TextBox 179"/>
            <p:cNvSpPr txBox="1"/>
            <p:nvPr/>
          </p:nvSpPr>
          <p:spPr>
            <a:xfrm>
              <a:off x="1577791" y="2531631"/>
              <a:ext cx="2339148" cy="8295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sng" strike="noStrike" kern="0" cap="none" spc="0" normalizeH="0" baseline="0" noProof="0" dirty="0">
                  <a:ln>
                    <a:noFill/>
                  </a:ln>
                  <a:solidFill>
                    <a:prstClr val="black"/>
                  </a:solidFill>
                  <a:effectLst/>
                  <a:uLnTx/>
                  <a:uFillTx/>
                  <a:latin typeface="Calibri"/>
                  <a:cs typeface="+mn-cs"/>
                </a:rPr>
                <a:t>Purpose</a:t>
              </a:r>
              <a:r>
                <a:rPr kumimoji="0" lang="en-US" sz="1100" b="0" i="0" u="none" strike="noStrike" kern="0" cap="none" spc="0" normalizeH="0" baseline="0" noProof="0" dirty="0">
                  <a:ln>
                    <a:noFill/>
                  </a:ln>
                  <a:solidFill>
                    <a:prstClr val="black"/>
                  </a:solidFill>
                  <a:effectLst/>
                  <a:uLnTx/>
                  <a:uFillTx/>
                  <a:latin typeface="Calibri"/>
                  <a:cs typeface="+mn-cs"/>
                </a:rPr>
                <a:t>:</a:t>
              </a:r>
            </a:p>
            <a:p>
              <a:pPr marL="126206" marR="0" lvl="0" indent="-126206"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Calibri"/>
                  <a:cs typeface="+mn-cs"/>
                </a:rPr>
                <a:t>Report on TDR from LBNC/NCG</a:t>
              </a:r>
            </a:p>
          </p:txBody>
        </p:sp>
      </p:grpSp>
      <p:grpSp>
        <p:nvGrpSpPr>
          <p:cNvPr id="181" name="Group 180"/>
          <p:cNvGrpSpPr/>
          <p:nvPr/>
        </p:nvGrpSpPr>
        <p:grpSpPr>
          <a:xfrm>
            <a:off x="-1846" y="935945"/>
            <a:ext cx="9145846" cy="310754"/>
            <a:chOff x="-1846" y="-231577"/>
            <a:chExt cx="9145846" cy="310754"/>
          </a:xfrm>
        </p:grpSpPr>
        <p:grpSp>
          <p:nvGrpSpPr>
            <p:cNvPr id="182" name="Group 181"/>
            <p:cNvGrpSpPr/>
            <p:nvPr/>
          </p:nvGrpSpPr>
          <p:grpSpPr>
            <a:xfrm>
              <a:off x="-1846" y="-74125"/>
              <a:ext cx="9145846" cy="148251"/>
              <a:chOff x="-1846" y="-74125"/>
              <a:chExt cx="9145846" cy="148251"/>
            </a:xfrm>
          </p:grpSpPr>
          <p:grpSp>
            <p:nvGrpSpPr>
              <p:cNvPr id="225" name="Group 224"/>
              <p:cNvGrpSpPr/>
              <p:nvPr/>
            </p:nvGrpSpPr>
            <p:grpSpPr>
              <a:xfrm>
                <a:off x="8356958" y="-74125"/>
                <a:ext cx="787042" cy="148251"/>
                <a:chOff x="8356958" y="-74126"/>
                <a:chExt cx="787042" cy="148251"/>
              </a:xfrm>
            </p:grpSpPr>
            <p:cxnSp>
              <p:nvCxnSpPr>
                <p:cNvPr id="259" name="Straight Connector 258"/>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60" name="Straight Connector 259"/>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26" name="Group 225"/>
              <p:cNvGrpSpPr/>
              <p:nvPr/>
            </p:nvGrpSpPr>
            <p:grpSpPr>
              <a:xfrm>
                <a:off x="7594958" y="-74125"/>
                <a:ext cx="787042" cy="148251"/>
                <a:chOff x="8356958" y="-74126"/>
                <a:chExt cx="787042" cy="148251"/>
              </a:xfrm>
            </p:grpSpPr>
            <p:cxnSp>
              <p:nvCxnSpPr>
                <p:cNvPr id="257" name="Straight Connector 256"/>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58" name="Straight Connector 257"/>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27" name="Group 226"/>
              <p:cNvGrpSpPr/>
              <p:nvPr/>
            </p:nvGrpSpPr>
            <p:grpSpPr>
              <a:xfrm>
                <a:off x="6832958" y="-74125"/>
                <a:ext cx="787042" cy="148251"/>
                <a:chOff x="8356958" y="-74126"/>
                <a:chExt cx="787042" cy="148251"/>
              </a:xfrm>
            </p:grpSpPr>
            <p:cxnSp>
              <p:nvCxnSpPr>
                <p:cNvPr id="255" name="Straight Connector 254"/>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56" name="Straight Connector 255"/>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28" name="Group 227"/>
              <p:cNvGrpSpPr/>
              <p:nvPr/>
            </p:nvGrpSpPr>
            <p:grpSpPr>
              <a:xfrm>
                <a:off x="6070958" y="-74125"/>
                <a:ext cx="787042" cy="148251"/>
                <a:chOff x="8356958" y="-74126"/>
                <a:chExt cx="787042" cy="148251"/>
              </a:xfrm>
            </p:grpSpPr>
            <p:cxnSp>
              <p:nvCxnSpPr>
                <p:cNvPr id="253" name="Straight Connector 252"/>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54" name="Straight Connector 253"/>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29" name="Group 228"/>
              <p:cNvGrpSpPr/>
              <p:nvPr/>
            </p:nvGrpSpPr>
            <p:grpSpPr>
              <a:xfrm>
                <a:off x="5308958" y="-74125"/>
                <a:ext cx="787042" cy="148251"/>
                <a:chOff x="8356958" y="-74126"/>
                <a:chExt cx="787042" cy="148251"/>
              </a:xfrm>
            </p:grpSpPr>
            <p:cxnSp>
              <p:nvCxnSpPr>
                <p:cNvPr id="251" name="Straight Connector 250"/>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52" name="Straight Connector 251"/>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0" name="Group 229"/>
              <p:cNvGrpSpPr/>
              <p:nvPr/>
            </p:nvGrpSpPr>
            <p:grpSpPr>
              <a:xfrm>
                <a:off x="4546958" y="-74125"/>
                <a:ext cx="787042" cy="148251"/>
                <a:chOff x="8356958" y="-74126"/>
                <a:chExt cx="787042" cy="148251"/>
              </a:xfrm>
            </p:grpSpPr>
            <p:cxnSp>
              <p:nvCxnSpPr>
                <p:cNvPr id="249" name="Straight Connector 248"/>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50" name="Straight Connector 249"/>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1" name="Group 230"/>
              <p:cNvGrpSpPr/>
              <p:nvPr/>
            </p:nvGrpSpPr>
            <p:grpSpPr>
              <a:xfrm>
                <a:off x="3808154" y="-74125"/>
                <a:ext cx="787042" cy="148251"/>
                <a:chOff x="8356958" y="-74126"/>
                <a:chExt cx="787042" cy="148251"/>
              </a:xfrm>
            </p:grpSpPr>
            <p:cxnSp>
              <p:nvCxnSpPr>
                <p:cNvPr id="247" name="Straight Connector 246"/>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8" name="Straight Connector 247"/>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2" name="Group 231"/>
              <p:cNvGrpSpPr/>
              <p:nvPr/>
            </p:nvGrpSpPr>
            <p:grpSpPr>
              <a:xfrm>
                <a:off x="3046154" y="-74125"/>
                <a:ext cx="787042" cy="148251"/>
                <a:chOff x="8356958" y="-74126"/>
                <a:chExt cx="787042" cy="148251"/>
              </a:xfrm>
            </p:grpSpPr>
            <p:cxnSp>
              <p:nvCxnSpPr>
                <p:cNvPr id="245" name="Straight Connector 244"/>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6" name="Straight Connector 245"/>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3" name="Group 232"/>
              <p:cNvGrpSpPr/>
              <p:nvPr/>
            </p:nvGrpSpPr>
            <p:grpSpPr>
              <a:xfrm>
                <a:off x="2284154" y="-74125"/>
                <a:ext cx="787042" cy="148251"/>
                <a:chOff x="8356958" y="-74126"/>
                <a:chExt cx="787042" cy="148251"/>
              </a:xfrm>
            </p:grpSpPr>
            <p:cxnSp>
              <p:nvCxnSpPr>
                <p:cNvPr id="243" name="Straight Connector 242"/>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4" name="Straight Connector 243"/>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4" name="Group 233"/>
              <p:cNvGrpSpPr/>
              <p:nvPr/>
            </p:nvGrpSpPr>
            <p:grpSpPr>
              <a:xfrm>
                <a:off x="1522154" y="-74125"/>
                <a:ext cx="787042" cy="148251"/>
                <a:chOff x="8356958" y="-74126"/>
                <a:chExt cx="787042" cy="148251"/>
              </a:xfrm>
            </p:grpSpPr>
            <p:cxnSp>
              <p:nvCxnSpPr>
                <p:cNvPr id="241" name="Straight Connector 240"/>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2" name="Straight Connector 241"/>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5" name="Group 234"/>
              <p:cNvGrpSpPr/>
              <p:nvPr/>
            </p:nvGrpSpPr>
            <p:grpSpPr>
              <a:xfrm>
                <a:off x="760154" y="-74125"/>
                <a:ext cx="787042" cy="148251"/>
                <a:chOff x="8356958" y="-74126"/>
                <a:chExt cx="787042" cy="148251"/>
              </a:xfrm>
            </p:grpSpPr>
            <p:cxnSp>
              <p:nvCxnSpPr>
                <p:cNvPr id="239" name="Straight Connector 238"/>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40" name="Straight Connector 239"/>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nvGrpSpPr>
              <p:cNvPr id="236" name="Group 235"/>
              <p:cNvGrpSpPr/>
              <p:nvPr/>
            </p:nvGrpSpPr>
            <p:grpSpPr>
              <a:xfrm>
                <a:off x="-1846" y="-74125"/>
                <a:ext cx="787042" cy="148251"/>
                <a:chOff x="8356958" y="-74126"/>
                <a:chExt cx="787042" cy="148251"/>
              </a:xfrm>
            </p:grpSpPr>
            <p:cxnSp>
              <p:nvCxnSpPr>
                <p:cNvPr id="237" name="Straight Connector 236"/>
                <p:cNvCxnSpPr/>
                <p:nvPr/>
              </p:nvCxnSpPr>
              <p:spPr>
                <a:xfrm>
                  <a:off x="8356958" y="-74126"/>
                  <a:ext cx="0" cy="14825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238" name="Straight Connector 237"/>
                <p:cNvCxnSpPr/>
                <p:nvPr/>
              </p:nvCxnSpPr>
              <p:spPr>
                <a:xfrm flipV="1">
                  <a:off x="8356958" y="-2076"/>
                  <a:ext cx="787042" cy="207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grpSp>
        <p:sp>
          <p:nvSpPr>
            <p:cNvPr id="183" name="TextBox 182"/>
            <p:cNvSpPr txBox="1"/>
            <p:nvPr/>
          </p:nvSpPr>
          <p:spPr>
            <a:xfrm>
              <a:off x="186086" y="-228600"/>
              <a:ext cx="42351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Jan</a:t>
              </a:r>
              <a:endParaRPr kumimoji="0" lang="en-US" sz="1800" b="0" i="0" u="none" strike="noStrike" kern="0" cap="none" spc="0" normalizeH="0" baseline="0" noProof="0" dirty="0">
                <a:ln>
                  <a:noFill/>
                </a:ln>
                <a:solidFill>
                  <a:prstClr val="black"/>
                </a:solidFill>
                <a:effectLst/>
                <a:uLnTx/>
                <a:uFillTx/>
              </a:endParaRPr>
            </a:p>
          </p:txBody>
        </p:sp>
        <p:sp>
          <p:nvSpPr>
            <p:cNvPr id="184" name="TextBox 183"/>
            <p:cNvSpPr txBox="1"/>
            <p:nvPr/>
          </p:nvSpPr>
          <p:spPr>
            <a:xfrm>
              <a:off x="948086" y="-228600"/>
              <a:ext cx="44813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Feb</a:t>
              </a:r>
              <a:endParaRPr kumimoji="0" lang="en-US" sz="1800" b="0" i="0" u="none" strike="noStrike" kern="0" cap="none" spc="0" normalizeH="0" baseline="0" noProof="0" dirty="0">
                <a:ln>
                  <a:noFill/>
                </a:ln>
                <a:solidFill>
                  <a:prstClr val="black"/>
                </a:solidFill>
                <a:effectLst/>
                <a:uLnTx/>
                <a:uFillTx/>
              </a:endParaRPr>
            </a:p>
          </p:txBody>
        </p:sp>
        <p:sp>
          <p:nvSpPr>
            <p:cNvPr id="185" name="TextBox 184"/>
            <p:cNvSpPr txBox="1"/>
            <p:nvPr/>
          </p:nvSpPr>
          <p:spPr>
            <a:xfrm>
              <a:off x="1685464" y="-231577"/>
              <a:ext cx="48763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Mar</a:t>
              </a:r>
              <a:endParaRPr kumimoji="0" lang="en-US" sz="1800" b="0" i="0" u="none" strike="noStrike" kern="0" cap="none" spc="0" normalizeH="0" baseline="0" noProof="0" dirty="0">
                <a:ln>
                  <a:noFill/>
                </a:ln>
                <a:solidFill>
                  <a:prstClr val="black"/>
                </a:solidFill>
                <a:effectLst/>
                <a:uLnTx/>
                <a:uFillTx/>
              </a:endParaRPr>
            </a:p>
          </p:txBody>
        </p:sp>
        <p:sp>
          <p:nvSpPr>
            <p:cNvPr id="186" name="TextBox 185"/>
            <p:cNvSpPr txBox="1"/>
            <p:nvPr/>
          </p:nvSpPr>
          <p:spPr>
            <a:xfrm>
              <a:off x="2438400" y="-231577"/>
              <a:ext cx="44595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Apr</a:t>
              </a:r>
              <a:endParaRPr kumimoji="0" lang="en-US" sz="1800" b="0" i="0" u="none" strike="noStrike" kern="0" cap="none" spc="0" normalizeH="0" baseline="0" noProof="0" dirty="0">
                <a:ln>
                  <a:noFill/>
                </a:ln>
                <a:solidFill>
                  <a:prstClr val="black"/>
                </a:solidFill>
                <a:effectLst/>
                <a:uLnTx/>
                <a:uFillTx/>
              </a:endParaRPr>
            </a:p>
          </p:txBody>
        </p:sp>
        <p:sp>
          <p:nvSpPr>
            <p:cNvPr id="187" name="TextBox 186"/>
            <p:cNvSpPr txBox="1"/>
            <p:nvPr/>
          </p:nvSpPr>
          <p:spPr>
            <a:xfrm>
              <a:off x="3211644" y="-231577"/>
              <a:ext cx="50353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May</a:t>
              </a:r>
              <a:endParaRPr kumimoji="0" lang="en-US" sz="1800" b="0" i="0" u="none" strike="noStrike" kern="0" cap="none" spc="0" normalizeH="0" baseline="0" noProof="0" dirty="0">
                <a:ln>
                  <a:noFill/>
                </a:ln>
                <a:solidFill>
                  <a:prstClr val="black"/>
                </a:solidFill>
                <a:effectLst/>
                <a:uLnTx/>
                <a:uFillTx/>
              </a:endParaRPr>
            </a:p>
          </p:txBody>
        </p:sp>
        <p:sp>
          <p:nvSpPr>
            <p:cNvPr id="188" name="TextBox 187"/>
            <p:cNvSpPr txBox="1"/>
            <p:nvPr/>
          </p:nvSpPr>
          <p:spPr>
            <a:xfrm>
              <a:off x="3916064" y="-231577"/>
              <a:ext cx="43152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Jun</a:t>
              </a:r>
              <a:endParaRPr kumimoji="0" lang="en-US" sz="1800" b="0" i="0" u="none" strike="noStrike" kern="0" cap="none" spc="0" normalizeH="0" baseline="0" noProof="0" dirty="0">
                <a:ln>
                  <a:noFill/>
                </a:ln>
                <a:solidFill>
                  <a:prstClr val="black"/>
                </a:solidFill>
                <a:effectLst/>
                <a:uLnTx/>
                <a:uFillTx/>
              </a:endParaRPr>
            </a:p>
          </p:txBody>
        </p:sp>
        <p:sp>
          <p:nvSpPr>
            <p:cNvPr id="189" name="TextBox 188"/>
            <p:cNvSpPr txBox="1"/>
            <p:nvPr/>
          </p:nvSpPr>
          <p:spPr>
            <a:xfrm>
              <a:off x="4673872" y="-231577"/>
              <a:ext cx="37863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Jul</a:t>
              </a:r>
              <a:endParaRPr kumimoji="0" lang="en-US" sz="1800" b="0" i="0" u="none" strike="noStrike" kern="0" cap="none" spc="0" normalizeH="0" baseline="0" noProof="0" dirty="0">
                <a:ln>
                  <a:noFill/>
                </a:ln>
                <a:solidFill>
                  <a:prstClr val="black"/>
                </a:solidFill>
                <a:effectLst/>
                <a:uLnTx/>
                <a:uFillTx/>
              </a:endParaRPr>
            </a:p>
          </p:txBody>
        </p:sp>
        <p:sp>
          <p:nvSpPr>
            <p:cNvPr id="190" name="TextBox 189"/>
            <p:cNvSpPr txBox="1"/>
            <p:nvPr/>
          </p:nvSpPr>
          <p:spPr>
            <a:xfrm>
              <a:off x="5488770" y="-231577"/>
              <a:ext cx="46839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Aug</a:t>
              </a:r>
              <a:endParaRPr kumimoji="0" lang="en-US" sz="1800" b="0" i="0" u="none" strike="noStrike" kern="0" cap="none" spc="0" normalizeH="0" baseline="0" noProof="0" dirty="0">
                <a:ln>
                  <a:noFill/>
                </a:ln>
                <a:solidFill>
                  <a:prstClr val="black"/>
                </a:solidFill>
                <a:effectLst/>
                <a:uLnTx/>
                <a:uFillTx/>
              </a:endParaRPr>
            </a:p>
          </p:txBody>
        </p:sp>
        <p:sp>
          <p:nvSpPr>
            <p:cNvPr id="191" name="TextBox 190"/>
            <p:cNvSpPr txBox="1"/>
            <p:nvPr/>
          </p:nvSpPr>
          <p:spPr>
            <a:xfrm>
              <a:off x="6237202" y="-231577"/>
              <a:ext cx="45076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Sep</a:t>
              </a:r>
              <a:endParaRPr kumimoji="0" lang="en-US" sz="1800" b="0" i="0" u="none" strike="noStrike" kern="0" cap="none" spc="0" normalizeH="0" baseline="0" noProof="0" dirty="0">
                <a:ln>
                  <a:noFill/>
                </a:ln>
                <a:solidFill>
                  <a:prstClr val="black"/>
                </a:solidFill>
                <a:effectLst/>
                <a:uLnTx/>
                <a:uFillTx/>
              </a:endParaRPr>
            </a:p>
          </p:txBody>
        </p:sp>
        <p:sp>
          <p:nvSpPr>
            <p:cNvPr id="222" name="TextBox 221"/>
            <p:cNvSpPr txBox="1"/>
            <p:nvPr/>
          </p:nvSpPr>
          <p:spPr>
            <a:xfrm>
              <a:off x="6934200" y="-228600"/>
              <a:ext cx="43954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Oct</a:t>
              </a:r>
              <a:endParaRPr kumimoji="0" lang="en-US" sz="1800" b="0" i="0" u="none" strike="noStrike" kern="0" cap="none" spc="0" normalizeH="0" baseline="0" noProof="0" dirty="0">
                <a:ln>
                  <a:noFill/>
                </a:ln>
                <a:solidFill>
                  <a:prstClr val="black"/>
                </a:solidFill>
                <a:effectLst/>
                <a:uLnTx/>
                <a:uFillTx/>
              </a:endParaRPr>
            </a:p>
          </p:txBody>
        </p:sp>
        <p:sp>
          <p:nvSpPr>
            <p:cNvPr id="223" name="TextBox 222"/>
            <p:cNvSpPr txBox="1"/>
            <p:nvPr/>
          </p:nvSpPr>
          <p:spPr>
            <a:xfrm>
              <a:off x="7696200" y="-228600"/>
              <a:ext cx="47564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Nov</a:t>
              </a:r>
              <a:endParaRPr kumimoji="0" lang="en-US" sz="1800" b="0" i="0" u="none" strike="noStrike" kern="0" cap="none" spc="0" normalizeH="0" baseline="0" noProof="0" dirty="0">
                <a:ln>
                  <a:noFill/>
                </a:ln>
                <a:solidFill>
                  <a:prstClr val="black"/>
                </a:solidFill>
                <a:effectLst/>
                <a:uLnTx/>
                <a:uFillTx/>
              </a:endParaRPr>
            </a:p>
          </p:txBody>
        </p:sp>
        <p:sp>
          <p:nvSpPr>
            <p:cNvPr id="224" name="TextBox 223"/>
            <p:cNvSpPr txBox="1"/>
            <p:nvPr/>
          </p:nvSpPr>
          <p:spPr>
            <a:xfrm>
              <a:off x="8515957" y="-228600"/>
              <a:ext cx="46038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Dec</a:t>
              </a:r>
              <a:endParaRPr kumimoji="0" lang="en-US" sz="1800" b="0" i="0" u="none" strike="noStrike" kern="0" cap="none" spc="0" normalizeH="0" baseline="0" noProof="0" dirty="0">
                <a:ln>
                  <a:noFill/>
                </a:ln>
                <a:solidFill>
                  <a:prstClr val="black"/>
                </a:solidFill>
                <a:effectLst/>
                <a:uLnTx/>
                <a:uFillTx/>
              </a:endParaRPr>
            </a:p>
          </p:txBody>
        </p:sp>
      </p:grpSp>
      <p:sp>
        <p:nvSpPr>
          <p:cNvPr id="261" name="TextBox 260"/>
          <p:cNvSpPr txBox="1"/>
          <p:nvPr/>
        </p:nvSpPr>
        <p:spPr>
          <a:xfrm>
            <a:off x="3817028" y="3114950"/>
            <a:ext cx="675185" cy="253916"/>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cs typeface="+mn-cs"/>
              </a:rPr>
              <a:t>Jun 2019</a:t>
            </a:r>
          </a:p>
        </p:txBody>
      </p:sp>
      <p:sp>
        <p:nvSpPr>
          <p:cNvPr id="262" name="TextBox 261"/>
          <p:cNvSpPr txBox="1"/>
          <p:nvPr/>
        </p:nvSpPr>
        <p:spPr>
          <a:xfrm>
            <a:off x="3242885" y="3380299"/>
            <a:ext cx="1831543" cy="430887"/>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cs typeface="+mn-cs"/>
              </a:rPr>
              <a:t>Purpose</a:t>
            </a:r>
            <a:r>
              <a:rPr lang="en-US" sz="1100" dirty="0">
                <a:solidFill>
                  <a:prstClr val="black"/>
                </a:solidFill>
                <a:latin typeface="Calibri"/>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cs typeface="+mn-cs"/>
              </a:rPr>
              <a:t>Initial review of TDRs</a:t>
            </a:r>
          </a:p>
        </p:txBody>
      </p:sp>
      <p:sp>
        <p:nvSpPr>
          <p:cNvPr id="263" name="Rectangle 262"/>
          <p:cNvSpPr/>
          <p:nvPr/>
        </p:nvSpPr>
        <p:spPr>
          <a:xfrm>
            <a:off x="3776285" y="2576417"/>
            <a:ext cx="791608" cy="488126"/>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LBNC &amp; NCG</a:t>
            </a:r>
          </a:p>
        </p:txBody>
      </p:sp>
      <p:sp>
        <p:nvSpPr>
          <p:cNvPr id="264" name="TextBox 263"/>
          <p:cNvSpPr txBox="1"/>
          <p:nvPr/>
        </p:nvSpPr>
        <p:spPr>
          <a:xfrm>
            <a:off x="5341028" y="3141263"/>
            <a:ext cx="704039" cy="253916"/>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cs typeface="+mn-cs"/>
              </a:rPr>
              <a:t>Aug 2019</a:t>
            </a:r>
          </a:p>
        </p:txBody>
      </p:sp>
      <p:sp>
        <p:nvSpPr>
          <p:cNvPr id="265" name="TextBox 264"/>
          <p:cNvSpPr txBox="1"/>
          <p:nvPr/>
        </p:nvSpPr>
        <p:spPr>
          <a:xfrm>
            <a:off x="4766885" y="3406612"/>
            <a:ext cx="1831543" cy="600164"/>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cs typeface="+mn-cs"/>
              </a:rPr>
              <a:t>Purpose</a:t>
            </a:r>
            <a:r>
              <a:rPr lang="en-US" sz="1100" dirty="0">
                <a:solidFill>
                  <a:prstClr val="black"/>
                </a:solidFill>
                <a:latin typeface="Calibri"/>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cs typeface="+mn-cs"/>
              </a:rPr>
              <a:t>Final report on TDRs for </a:t>
            </a:r>
            <a:r>
              <a:rPr lang="en-US" sz="1100" dirty="0" err="1">
                <a:solidFill>
                  <a:prstClr val="black"/>
                </a:solidFill>
                <a:latin typeface="Calibri"/>
                <a:cs typeface="+mn-cs"/>
              </a:rPr>
              <a:t>Fermilab</a:t>
            </a:r>
            <a:r>
              <a:rPr lang="en-US" sz="1100" dirty="0">
                <a:solidFill>
                  <a:prstClr val="black"/>
                </a:solidFill>
                <a:latin typeface="Calibri"/>
                <a:cs typeface="+mn-cs"/>
              </a:rPr>
              <a:t> &amp; RRB</a:t>
            </a:r>
          </a:p>
        </p:txBody>
      </p:sp>
      <p:sp>
        <p:nvSpPr>
          <p:cNvPr id="266" name="Rectangle 265"/>
          <p:cNvSpPr/>
          <p:nvPr/>
        </p:nvSpPr>
        <p:spPr>
          <a:xfrm>
            <a:off x="5300285" y="2602730"/>
            <a:ext cx="791608" cy="488126"/>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LBNC &amp; NCG</a:t>
            </a:r>
          </a:p>
        </p:txBody>
      </p:sp>
      <p:sp>
        <p:nvSpPr>
          <p:cNvPr id="267" name="Oval 266"/>
          <p:cNvSpPr/>
          <p:nvPr/>
        </p:nvSpPr>
        <p:spPr>
          <a:xfrm>
            <a:off x="3040224" y="2066313"/>
            <a:ext cx="3558204" cy="2239819"/>
          </a:xfrm>
          <a:prstGeom prst="ellipse">
            <a:avLst/>
          </a:prstGeom>
          <a:noFill/>
          <a:ln w="254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8" name="Left-Up Arrow 267"/>
          <p:cNvSpPr/>
          <p:nvPr/>
        </p:nvSpPr>
        <p:spPr>
          <a:xfrm rot="19486426">
            <a:off x="5765980" y="2339900"/>
            <a:ext cx="1981200" cy="990600"/>
          </a:xfrm>
          <a:prstGeom prst="leftUpArrow">
            <a:avLst/>
          </a:prstGeom>
          <a:gradFill rotWithShape="1">
            <a:gsLst>
              <a:gs pos="0">
                <a:srgbClr val="FF0000"/>
              </a:gs>
              <a:gs pos="100000">
                <a:srgbClr val="FF0000"/>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9" name="TextBox 268"/>
          <p:cNvSpPr txBox="1"/>
          <p:nvPr/>
        </p:nvSpPr>
        <p:spPr>
          <a:xfrm>
            <a:off x="4541028" y="2618299"/>
            <a:ext cx="759257" cy="430887"/>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cs typeface="+mn-cs"/>
              </a:rPr>
              <a:t>Q&amp;A </a:t>
            </a:r>
          </a:p>
          <a:p>
            <a:pPr defTabSz="914400" fontAlgn="auto">
              <a:spcBef>
                <a:spcPts val="0"/>
              </a:spcBef>
              <a:spcAft>
                <a:spcPts val="0"/>
              </a:spcAft>
            </a:pPr>
            <a:r>
              <a:rPr lang="en-US" sz="1100" u="sng" dirty="0">
                <a:solidFill>
                  <a:prstClr val="black"/>
                </a:solidFill>
                <a:latin typeface="Calibri"/>
                <a:cs typeface="+mn-cs"/>
              </a:rPr>
              <a:t>responses</a:t>
            </a:r>
            <a:endParaRPr lang="en-US" sz="1100" dirty="0">
              <a:solidFill>
                <a:prstClr val="black"/>
              </a:solidFill>
              <a:latin typeface="Calibri"/>
              <a:cs typeface="+mn-cs"/>
            </a:endParaRP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5" name="Footer Placeholder 4"/>
          <p:cNvSpPr>
            <a:spLocks noGrp="1"/>
          </p:cNvSpPr>
          <p:nvPr>
            <p:ph type="ftr" sz="quarter" idx="11"/>
          </p:nvPr>
        </p:nvSpPr>
        <p:spPr/>
        <p:txBody>
          <a:bodyPr/>
          <a:lstStyle/>
          <a:p>
            <a:pPr>
              <a:defRPr/>
            </a:pPr>
            <a:r>
              <a:rPr lang="en-US"/>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41</a:t>
            </a:fld>
            <a:endParaRPr lang="en-US" dirty="0"/>
          </a:p>
        </p:txBody>
      </p:sp>
      <p:sp>
        <p:nvSpPr>
          <p:cNvPr id="80" name="TextBox 79"/>
          <p:cNvSpPr txBox="1"/>
          <p:nvPr/>
        </p:nvSpPr>
        <p:spPr>
          <a:xfrm>
            <a:off x="5376045" y="5089066"/>
            <a:ext cx="872355" cy="244934"/>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cs typeface="+mn-cs"/>
              </a:rPr>
              <a:t>August 2019</a:t>
            </a:r>
          </a:p>
        </p:txBody>
      </p:sp>
      <p:sp>
        <p:nvSpPr>
          <p:cNvPr id="81" name="Rectangle 80"/>
          <p:cNvSpPr/>
          <p:nvPr/>
        </p:nvSpPr>
        <p:spPr>
          <a:xfrm>
            <a:off x="5372114" y="4499316"/>
            <a:ext cx="831356" cy="58975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Director’s Review CD-2/3b</a:t>
            </a:r>
          </a:p>
        </p:txBody>
      </p:sp>
      <p:sp>
        <p:nvSpPr>
          <p:cNvPr id="82" name="Rectangle 81"/>
          <p:cNvSpPr/>
          <p:nvPr/>
        </p:nvSpPr>
        <p:spPr>
          <a:xfrm>
            <a:off x="6939150" y="4500241"/>
            <a:ext cx="831356" cy="58975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DOE IPR CD-2/3b</a:t>
            </a:r>
          </a:p>
        </p:txBody>
      </p:sp>
      <p:sp>
        <p:nvSpPr>
          <p:cNvPr id="83" name="TextBox 82"/>
          <p:cNvSpPr txBox="1"/>
          <p:nvPr/>
        </p:nvSpPr>
        <p:spPr>
          <a:xfrm>
            <a:off x="6910523" y="5073658"/>
            <a:ext cx="938077" cy="244934"/>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cs typeface="+mn-cs"/>
              </a:rPr>
              <a:t>October 2019</a:t>
            </a:r>
          </a:p>
        </p:txBody>
      </p:sp>
      <p:sp>
        <p:nvSpPr>
          <p:cNvPr id="91" name="TextBox 90"/>
          <p:cNvSpPr txBox="1"/>
          <p:nvPr/>
        </p:nvSpPr>
        <p:spPr>
          <a:xfrm>
            <a:off x="2577601" y="5110918"/>
            <a:ext cx="968535" cy="253916"/>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cs typeface="+mn-cs"/>
              </a:rPr>
              <a:t>Apr-May 2019</a:t>
            </a:r>
          </a:p>
        </p:txBody>
      </p:sp>
      <p:sp>
        <p:nvSpPr>
          <p:cNvPr id="92" name="Rectangle 91"/>
          <p:cNvSpPr/>
          <p:nvPr/>
        </p:nvSpPr>
        <p:spPr>
          <a:xfrm>
            <a:off x="2694117" y="4445737"/>
            <a:ext cx="791607" cy="614108"/>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Internal DUNE Reviews</a:t>
            </a:r>
          </a:p>
        </p:txBody>
      </p:sp>
      <p:sp>
        <p:nvSpPr>
          <p:cNvPr id="93" name="Right Arrow 92"/>
          <p:cNvSpPr/>
          <p:nvPr/>
        </p:nvSpPr>
        <p:spPr>
          <a:xfrm>
            <a:off x="3483779" y="4581825"/>
            <a:ext cx="483028" cy="326255"/>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4" name="Right Arrow 93"/>
          <p:cNvSpPr>
            <a:spLocks noChangeAspect="1"/>
          </p:cNvSpPr>
          <p:nvPr/>
        </p:nvSpPr>
        <p:spPr>
          <a:xfrm flipH="1">
            <a:off x="2212673" y="4589663"/>
            <a:ext cx="479018" cy="326255"/>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Rectangle 94"/>
          <p:cNvSpPr/>
          <p:nvPr/>
        </p:nvSpPr>
        <p:spPr>
          <a:xfrm>
            <a:off x="2694116" y="5405692"/>
            <a:ext cx="791607" cy="614108"/>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a:ea typeface="+mn-ea"/>
                <a:cs typeface="+mn-cs"/>
              </a:rPr>
              <a:t>Internal LBNF Reviews</a:t>
            </a:r>
          </a:p>
        </p:txBody>
      </p:sp>
      <p:sp>
        <p:nvSpPr>
          <p:cNvPr id="96" name="Right Arrow 95"/>
          <p:cNvSpPr/>
          <p:nvPr/>
        </p:nvSpPr>
        <p:spPr>
          <a:xfrm>
            <a:off x="3466173" y="5512876"/>
            <a:ext cx="483028" cy="326255"/>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7" name="Right Arrow 96"/>
          <p:cNvSpPr>
            <a:spLocks noChangeAspect="1"/>
          </p:cNvSpPr>
          <p:nvPr/>
        </p:nvSpPr>
        <p:spPr>
          <a:xfrm flipH="1">
            <a:off x="2209800" y="5520714"/>
            <a:ext cx="479018" cy="326255"/>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8" name="Oval 97"/>
          <p:cNvSpPr>
            <a:spLocks noChangeAspect="1"/>
          </p:cNvSpPr>
          <p:nvPr/>
        </p:nvSpPr>
        <p:spPr>
          <a:xfrm>
            <a:off x="6477000" y="3886200"/>
            <a:ext cx="1828800" cy="1828800"/>
          </a:xfrm>
          <a:prstGeom prst="ellipse">
            <a:avLst/>
          </a:prstGeom>
          <a:noFill/>
          <a:ln w="254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6931064" y="2971800"/>
            <a:ext cx="2179082" cy="1200329"/>
          </a:xfrm>
          <a:prstGeom prst="rect">
            <a:avLst/>
          </a:prstGeom>
          <a:noFill/>
        </p:spPr>
        <p:txBody>
          <a:bodyPr wrap="square" rtlCol="0">
            <a:spAutoFit/>
          </a:bodyPr>
          <a:lstStyle/>
          <a:p>
            <a:pPr algn="ctr"/>
            <a:r>
              <a:rPr lang="en-US" b="1" dirty="0">
                <a:solidFill>
                  <a:srgbClr val="FF0000"/>
                </a:solidFill>
              </a:rPr>
              <a:t>Key US project milestone, linked to IPM</a:t>
            </a:r>
          </a:p>
        </p:txBody>
      </p:sp>
    </p:spTree>
    <p:extLst>
      <p:ext uri="{BB962C8B-B14F-4D97-AF65-F5344CB8AC3E}">
        <p14:creationId xmlns:p14="http://schemas.microsoft.com/office/powerpoint/2010/main" val="2708788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228600" y="914400"/>
            <a:ext cx="8672513" cy="5257800"/>
          </a:xfrm>
        </p:spPr>
        <p:txBody>
          <a:bodyPr/>
          <a:lstStyle/>
          <a:p>
            <a:r>
              <a:rPr lang="en-US" dirty="0"/>
              <a:t>LBNC is fully engaged as the main oversight committee to the  Fermilab Director on DUNE, and aspects of LBNF &amp; SBN programs</a:t>
            </a:r>
          </a:p>
          <a:p>
            <a:pPr lvl="1"/>
            <a:r>
              <a:rPr lang="en-US" dirty="0"/>
              <a:t>Working closely with DUNE, and added review of SBN program last summer</a:t>
            </a:r>
          </a:p>
          <a:p>
            <a:r>
              <a:rPr lang="en-US" dirty="0"/>
              <a:t>Focus is now turning to DUNE Technical Proposal and TDR, including technical and cost reviews</a:t>
            </a:r>
          </a:p>
          <a:p>
            <a:pPr lvl="1"/>
            <a:r>
              <a:rPr lang="en-US" dirty="0"/>
              <a:t>Enormous progress (Snowmass, P5, LBNF/DUNE) in setting the stage with DOE &amp; the international community for a US-hosted global neutrino facility</a:t>
            </a:r>
          </a:p>
          <a:p>
            <a:pPr lvl="1"/>
            <a:r>
              <a:rPr lang="en-US" dirty="0"/>
              <a:t>Outstanding performance at CD-1R was a first big test for DUNE/LBNF followed quickly by crucial CD-3a in Dec 2016</a:t>
            </a:r>
          </a:p>
          <a:p>
            <a:r>
              <a:rPr lang="en-US" dirty="0"/>
              <a:t>Evolving now to in-depth review of TP, TDR focusing on science, technical, project execution &amp; management aspects</a:t>
            </a:r>
          </a:p>
        </p:txBody>
      </p:sp>
      <p:sp>
        <p:nvSpPr>
          <p:cNvPr id="4" name="Date Placeholder 3"/>
          <p:cNvSpPr>
            <a:spLocks noGrp="1"/>
          </p:cNvSpPr>
          <p:nvPr>
            <p:ph type="dt" sz="half" idx="10"/>
          </p:nvPr>
        </p:nvSpPr>
        <p:spPr/>
        <p:txBody>
          <a:bodyPr/>
          <a:lstStyle/>
          <a:p>
            <a:pPr>
              <a:defRPr/>
            </a:pPr>
            <a:r>
              <a:rPr lang="en-US"/>
              <a:t>11/16/2017</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42</a:t>
            </a:fld>
            <a:endParaRPr lang="en-US" dirty="0"/>
          </a:p>
        </p:txBody>
      </p:sp>
      <p:sp>
        <p:nvSpPr>
          <p:cNvPr id="7" name="Footer Placeholder 6"/>
          <p:cNvSpPr>
            <a:spLocks noGrp="1"/>
          </p:cNvSpPr>
          <p:nvPr>
            <p:ph type="ftr" sz="quarter" idx="11"/>
          </p:nvPr>
        </p:nvSpPr>
        <p:spPr/>
        <p:txBody>
          <a:bodyPr/>
          <a:lstStyle/>
          <a:p>
            <a:pPr>
              <a:defRPr/>
            </a:pPr>
            <a:r>
              <a:rPr lang="en-US"/>
              <a:t>David MacFarlane | LBNC Report to the PAC</a:t>
            </a:r>
            <a:endParaRPr lang="en-US" dirty="0"/>
          </a:p>
        </p:txBody>
      </p:sp>
    </p:spTree>
    <p:extLst>
      <p:ext uri="{BB962C8B-B14F-4D97-AF65-F5344CB8AC3E}">
        <p14:creationId xmlns:p14="http://schemas.microsoft.com/office/powerpoint/2010/main" val="2248348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LBNF and DUNE are progressing rapidly.  </a:t>
            </a:r>
            <a:endParaRPr lang="en-US" dirty="0"/>
          </a:p>
        </p:txBody>
      </p:sp>
      <p:sp>
        <p:nvSpPr>
          <p:cNvPr id="2" name="Content Placeholder 1"/>
          <p:cNvSpPr>
            <a:spLocks noGrp="1"/>
          </p:cNvSpPr>
          <p:nvPr>
            <p:ph idx="1"/>
          </p:nvPr>
        </p:nvSpPr>
        <p:spPr/>
        <p:txBody>
          <a:bodyPr/>
          <a:lstStyle/>
          <a:p>
            <a:r>
              <a:rPr lang="en-US"/>
              <a:t>July 21, 2017:  LBNF/DUNE groundbreaking in South Dakota, attended by representatives from the White House, members of Congress, and international funding agencies</a:t>
            </a:r>
          </a:p>
          <a:p>
            <a:r>
              <a:rPr lang="en-US"/>
              <a:t>August 9, 2017:  Contract awarded to Kiewit/Alberici Joint Venture (KAJV) to begin laying the groundwork for the excavation for LBNF </a:t>
            </a:r>
          </a:p>
          <a:p>
            <a:r>
              <a:rPr lang="en-US"/>
              <a:t>August 15, 2017:  DUNE collaboration welcomes 1,000th member- Vitor Prestes Luzio from Brazil</a:t>
            </a:r>
          </a:p>
          <a:p>
            <a:r>
              <a:rPr lang="en-US"/>
              <a:t>August 28, 2017:  As the two protoDUNE cryostats are nearing completion, the first APA module arrived at CERN and will be installed in November, after testing.</a:t>
            </a:r>
          </a:p>
          <a:p>
            <a:r>
              <a:rPr lang="en-US"/>
              <a:t>September 20, 2017:  UK announces $88M in contributions for LBNF/DUNE  </a:t>
            </a:r>
          </a:p>
          <a:p>
            <a:endParaRPr lang="en-US" dirty="0"/>
          </a:p>
        </p:txBody>
      </p:sp>
      <p:sp>
        <p:nvSpPr>
          <p:cNvPr id="17" name="Date Placeholder 16"/>
          <p:cNvSpPr>
            <a:spLocks noGrp="1"/>
          </p:cNvSpPr>
          <p:nvPr>
            <p:ph type="dt" sz="half" idx="10"/>
          </p:nvPr>
        </p:nvSpPr>
        <p:spPr/>
        <p:txBody>
          <a:bodyPr/>
          <a:lstStyle/>
          <a:p>
            <a:pPr>
              <a:defRPr/>
            </a:pPr>
            <a:r>
              <a:rPr lang="en-US"/>
              <a:t>11/16/2017</a:t>
            </a:r>
            <a:endParaRPr lang="en-US" dirty="0"/>
          </a:p>
        </p:txBody>
      </p:sp>
      <p:sp>
        <p:nvSpPr>
          <p:cNvPr id="18" name="Footer Placeholder 17"/>
          <p:cNvSpPr>
            <a:spLocks noGrp="1"/>
          </p:cNvSpPr>
          <p:nvPr>
            <p:ph type="ftr" sz="quarter" idx="11"/>
          </p:nvPr>
        </p:nvSpPr>
        <p:spPr/>
        <p:txBody>
          <a:bodyPr/>
          <a:lstStyle/>
          <a:p>
            <a:pPr>
              <a:defRPr/>
            </a:pPr>
            <a:r>
              <a:rPr lang="en-US"/>
              <a:t>David MacFarlane | LBNC Report to the PAC</a:t>
            </a:r>
            <a:endParaRPr lang="en-US" dirty="0"/>
          </a:p>
        </p:txBody>
      </p:sp>
      <p:sp>
        <p:nvSpPr>
          <p:cNvPr id="19" name="Slide Number Placeholder 18"/>
          <p:cNvSpPr>
            <a:spLocks noGrp="1"/>
          </p:cNvSpPr>
          <p:nvPr>
            <p:ph type="sldNum" sz="quarter" idx="12"/>
          </p:nvPr>
        </p:nvSpPr>
        <p:spPr/>
        <p:txBody>
          <a:bodyPr/>
          <a:lstStyle/>
          <a:p>
            <a:pPr>
              <a:defRPr/>
            </a:pPr>
            <a:fld id="{2252C86A-56CA-C846-AB85-01C4489D8FB7}" type="slidenum">
              <a:rPr lang="en-US" smtClean="0"/>
              <a:pPr>
                <a:defRPr/>
              </a:pPr>
              <a:t>5</a:t>
            </a:fld>
            <a:endParaRPr lang="en-US" dirty="0"/>
          </a:p>
        </p:txBody>
      </p:sp>
    </p:spTree>
    <p:extLst>
      <p:ext uri="{BB962C8B-B14F-4D97-AF65-F5344CB8AC3E}">
        <p14:creationId xmlns:p14="http://schemas.microsoft.com/office/powerpoint/2010/main" val="4169379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9E854-1840-42A7-B056-E0054F9F17E4}"/>
              </a:ext>
            </a:extLst>
          </p:cNvPr>
          <p:cNvSpPr>
            <a:spLocks noGrp="1"/>
          </p:cNvSpPr>
          <p:nvPr>
            <p:ph type="title"/>
          </p:nvPr>
        </p:nvSpPr>
        <p:spPr>
          <a:xfrm>
            <a:off x="457200" y="152400"/>
            <a:ext cx="8293100" cy="569268"/>
          </a:xfrm>
        </p:spPr>
        <p:txBody>
          <a:bodyPr/>
          <a:lstStyle/>
          <a:p>
            <a:r>
              <a:rPr lang="en-US" dirty="0"/>
              <a:t>LBNF achievements: CM/GC Contract – Awarded and Authorized to Proceed</a:t>
            </a:r>
          </a:p>
        </p:txBody>
      </p:sp>
      <p:sp>
        <p:nvSpPr>
          <p:cNvPr id="6" name="Content Placeholder 5">
            <a:extLst>
              <a:ext uri="{FF2B5EF4-FFF2-40B4-BE49-F238E27FC236}">
                <a16:creationId xmlns:a16="http://schemas.microsoft.com/office/drawing/2014/main" id="{D4106E61-020E-40A3-AD3D-AE24AF6BFA54}"/>
              </a:ext>
            </a:extLst>
          </p:cNvPr>
          <p:cNvSpPr>
            <a:spLocks noGrp="1"/>
          </p:cNvSpPr>
          <p:nvPr>
            <p:ph idx="13"/>
          </p:nvPr>
        </p:nvSpPr>
        <p:spPr>
          <a:xfrm>
            <a:off x="228600" y="4994787"/>
            <a:ext cx="8293100" cy="1066800"/>
          </a:xfrm>
        </p:spPr>
        <p:txBody>
          <a:bodyPr/>
          <a:lstStyle/>
          <a:p>
            <a:r>
              <a:rPr lang="en-US" dirty="0"/>
              <a:t>9 August – CM/GC contract award to Kiewit/Alberici JV</a:t>
            </a:r>
          </a:p>
          <a:p>
            <a:r>
              <a:rPr lang="en-US" dirty="0"/>
              <a:t>29/30 August – Kick-off planning meeting held at Sanford Lab</a:t>
            </a:r>
          </a:p>
          <a:p>
            <a:r>
              <a:rPr lang="en-US" dirty="0"/>
              <a:t>20 September - Notice to Proceed issued</a:t>
            </a:r>
          </a:p>
        </p:txBody>
      </p:sp>
      <p:pic>
        <p:nvPicPr>
          <p:cNvPr id="7" name="image30.jpg" descr="kajv site tour ug aug 2017.jpg">
            <a:extLst>
              <a:ext uri="{FF2B5EF4-FFF2-40B4-BE49-F238E27FC236}">
                <a16:creationId xmlns:a16="http://schemas.microsoft.com/office/drawing/2014/main" id="{77A83AB3-8AD6-43E1-AF00-F413C3F2B823}"/>
              </a:ext>
            </a:extLst>
          </p:cNvPr>
          <p:cNvPicPr/>
          <p:nvPr/>
        </p:nvPicPr>
        <p:blipFill>
          <a:blip r:embed="rId2"/>
          <a:srcRect l="5009" t="33793" r="6101" b="13716"/>
          <a:stretch>
            <a:fillRect/>
          </a:stretch>
        </p:blipFill>
        <p:spPr>
          <a:xfrm>
            <a:off x="-152400" y="1085059"/>
            <a:ext cx="9485383" cy="3620537"/>
          </a:xfrm>
          <a:prstGeom prst="rect">
            <a:avLst/>
          </a:prstGeom>
          <a:ln/>
        </p:spPr>
      </p:pic>
      <p:sp>
        <p:nvSpPr>
          <p:cNvPr id="8" name="Date Placeholder 7"/>
          <p:cNvSpPr>
            <a:spLocks noGrp="1"/>
          </p:cNvSpPr>
          <p:nvPr>
            <p:ph type="dt" sz="half" idx="10"/>
          </p:nvPr>
        </p:nvSpPr>
        <p:spPr/>
        <p:txBody>
          <a:bodyPr/>
          <a:lstStyle/>
          <a:p>
            <a:pPr>
              <a:defRPr/>
            </a:pPr>
            <a:r>
              <a:rPr lang="en-US"/>
              <a:t>11/16/2017</a:t>
            </a:r>
            <a:endParaRPr lang="en-US" dirty="0"/>
          </a:p>
        </p:txBody>
      </p:sp>
      <p:sp>
        <p:nvSpPr>
          <p:cNvPr id="9" name="Footer Placeholder 8"/>
          <p:cNvSpPr>
            <a:spLocks noGrp="1"/>
          </p:cNvSpPr>
          <p:nvPr>
            <p:ph type="ftr" sz="quarter" idx="11"/>
          </p:nvPr>
        </p:nvSpPr>
        <p:spPr/>
        <p:txBody>
          <a:bodyPr/>
          <a:lstStyle/>
          <a:p>
            <a:pPr>
              <a:defRPr/>
            </a:pPr>
            <a:r>
              <a:rPr lang="en-US"/>
              <a:t>David MacFarlane | LBNC Report to the PAC</a:t>
            </a:r>
            <a:endParaRPr lang="en-US" dirty="0"/>
          </a:p>
        </p:txBody>
      </p:sp>
      <p:sp>
        <p:nvSpPr>
          <p:cNvPr id="10" name="Slide Number Placeholder 9"/>
          <p:cNvSpPr>
            <a:spLocks noGrp="1"/>
          </p:cNvSpPr>
          <p:nvPr>
            <p:ph type="sldNum" sz="quarter" idx="12"/>
          </p:nvPr>
        </p:nvSpPr>
        <p:spPr/>
        <p:txBody>
          <a:bodyPr/>
          <a:lstStyle/>
          <a:p>
            <a:pPr>
              <a:defRPr/>
            </a:pPr>
            <a:fld id="{0C39C72E-2A13-EB4D-AD45-6D4E6ACAED8D}" type="slidenum">
              <a:rPr lang="en-US" smtClean="0"/>
              <a:pPr>
                <a:defRPr/>
              </a:pPr>
              <a:t>6</a:t>
            </a:fld>
            <a:endParaRPr lang="en-US" dirty="0"/>
          </a:p>
        </p:txBody>
      </p:sp>
    </p:spTree>
    <p:extLst>
      <p:ext uri="{BB962C8B-B14F-4D97-AF65-F5344CB8AC3E}">
        <p14:creationId xmlns:p14="http://schemas.microsoft.com/office/powerpoint/2010/main" val="3972265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67AE3E-6706-4D79-9D0F-1E26A78B65B3}"/>
              </a:ext>
            </a:extLst>
          </p:cNvPr>
          <p:cNvSpPr>
            <a:spLocks noGrp="1"/>
          </p:cNvSpPr>
          <p:nvPr>
            <p:ph type="title"/>
          </p:nvPr>
        </p:nvSpPr>
        <p:spPr>
          <a:xfrm>
            <a:off x="457200" y="432609"/>
            <a:ext cx="4616037" cy="709073"/>
          </a:xfrm>
        </p:spPr>
        <p:txBody>
          <a:bodyPr/>
          <a:lstStyle/>
          <a:p>
            <a:r>
              <a:rPr lang="en-US" dirty="0"/>
              <a:t>Other LBNF Contracts Progress</a:t>
            </a:r>
          </a:p>
        </p:txBody>
      </p:sp>
      <p:sp>
        <p:nvSpPr>
          <p:cNvPr id="2" name="Content Placeholder 1">
            <a:extLst>
              <a:ext uri="{FF2B5EF4-FFF2-40B4-BE49-F238E27FC236}">
                <a16:creationId xmlns:a16="http://schemas.microsoft.com/office/drawing/2014/main" id="{A3F50F0A-67A4-457F-B7A9-5AA01006756E}"/>
              </a:ext>
            </a:extLst>
          </p:cNvPr>
          <p:cNvSpPr>
            <a:spLocks noGrp="1"/>
          </p:cNvSpPr>
          <p:nvPr>
            <p:ph idx="13"/>
          </p:nvPr>
        </p:nvSpPr>
        <p:spPr>
          <a:xfrm>
            <a:off x="257810" y="1241073"/>
            <a:ext cx="4666615" cy="4846638"/>
          </a:xfrm>
        </p:spPr>
        <p:txBody>
          <a:bodyPr/>
          <a:lstStyle/>
          <a:p>
            <a:pPr>
              <a:spcAft>
                <a:spcPts val="600"/>
              </a:spcAft>
            </a:pPr>
            <a:r>
              <a:rPr lang="en-US" sz="1800" b="1" dirty="0"/>
              <a:t>Far Site</a:t>
            </a:r>
          </a:p>
          <a:p>
            <a:pPr marL="511175" lvl="1" indent="-173038">
              <a:spcAft>
                <a:spcPts val="600"/>
              </a:spcAft>
            </a:pPr>
            <a:r>
              <a:rPr lang="en-US" sz="1600" dirty="0"/>
              <a:t>16 Jun – Design/Fabricate contract for 1125 meter Rock Conveyor system awarded; on 20 Oct the 50% design was received</a:t>
            </a:r>
          </a:p>
          <a:p>
            <a:pPr marL="511175" lvl="1" indent="-173038">
              <a:spcAft>
                <a:spcPts val="600"/>
              </a:spcAft>
            </a:pPr>
            <a:r>
              <a:rPr lang="en-US" sz="1600" dirty="0"/>
              <a:t>12 Oct - Ross Shaft Renovation: completed to 4850 Level</a:t>
            </a:r>
          </a:p>
          <a:p>
            <a:pPr marL="511175" lvl="1" indent="-173038">
              <a:spcAft>
                <a:spcPts val="600"/>
              </a:spcAft>
            </a:pPr>
            <a:r>
              <a:rPr lang="en-US" sz="1600" dirty="0"/>
              <a:t>24 Oct – </a:t>
            </a:r>
            <a:r>
              <a:rPr lang="en-US" sz="1600" dirty="0" err="1"/>
              <a:t>LAr</a:t>
            </a:r>
            <a:r>
              <a:rPr lang="en-US" sz="1600" dirty="0"/>
              <a:t> “Industry Day” held at Sanford Lab</a:t>
            </a:r>
          </a:p>
          <a:p>
            <a:pPr marL="511175" lvl="1" indent="-173038">
              <a:spcAft>
                <a:spcPts val="600"/>
              </a:spcAft>
            </a:pPr>
            <a:r>
              <a:rPr lang="en-US" sz="1600" dirty="0"/>
              <a:t>Developing acquisition plan for LN2 refrigeration system “design-fabricate-install” contract</a:t>
            </a:r>
          </a:p>
          <a:p>
            <a:pPr marL="511175" lvl="1" indent="-173038">
              <a:spcAft>
                <a:spcPts val="600"/>
              </a:spcAft>
            </a:pPr>
            <a:r>
              <a:rPr lang="en-US" sz="1600" dirty="0"/>
              <a:t>Developing contracts for “reliability” projects for Sanford Lab support systems (see backup for descriptions)</a:t>
            </a:r>
          </a:p>
          <a:p>
            <a:pPr>
              <a:spcAft>
                <a:spcPts val="600"/>
              </a:spcAft>
            </a:pPr>
            <a:r>
              <a:rPr lang="en-US" sz="1800" b="1" dirty="0"/>
              <a:t>Near Site</a:t>
            </a:r>
          </a:p>
          <a:p>
            <a:pPr marL="511175" lvl="1" indent="-173038">
              <a:spcAft>
                <a:spcPts val="600"/>
              </a:spcAft>
            </a:pPr>
            <a:r>
              <a:rPr lang="en-US" sz="1600" dirty="0"/>
              <a:t>Developing acquisition plan for CM/GC contract to accomplish conventional facilities construction work</a:t>
            </a:r>
          </a:p>
        </p:txBody>
      </p:sp>
      <p:pic>
        <p:nvPicPr>
          <p:cNvPr id="20" name="image6.png">
            <a:extLst>
              <a:ext uri="{FF2B5EF4-FFF2-40B4-BE49-F238E27FC236}">
                <a16:creationId xmlns:a16="http://schemas.microsoft.com/office/drawing/2014/main" id="{9ABC42FA-1353-43BE-9797-4D2A133637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237" y="3908716"/>
            <a:ext cx="3775795" cy="2204747"/>
          </a:xfrm>
          <a:prstGeom prst="rect">
            <a:avLst/>
          </a:prstGeom>
          <a:ln w="25400">
            <a:solidFill>
              <a:schemeClr val="bg1"/>
            </a:solidFill>
            <a:miter lim="400000"/>
          </a:ln>
        </p:spPr>
      </p:pic>
      <p:pic>
        <p:nvPicPr>
          <p:cNvPr id="21" name="Picture 1" descr="http://www.bateman.co.za/images/JPCopenend.jpg">
            <a:extLst>
              <a:ext uri="{FF2B5EF4-FFF2-40B4-BE49-F238E27FC236}">
                <a16:creationId xmlns:a16="http://schemas.microsoft.com/office/drawing/2014/main" id="{346FBB7F-8873-4E3F-B773-568B4EBF10B6}"/>
              </a:ext>
            </a:extLst>
          </p:cNvPr>
          <p:cNvPicPr>
            <a:picLocks noChangeAspect="1" noChangeArrowheads="1"/>
          </p:cNvPicPr>
          <p:nvPr/>
        </p:nvPicPr>
        <p:blipFill>
          <a:blip r:embed="rId3"/>
          <a:srcRect/>
          <a:stretch>
            <a:fillRect/>
          </a:stretch>
        </p:blipFill>
        <p:spPr bwMode="auto">
          <a:xfrm>
            <a:off x="5073237" y="375422"/>
            <a:ext cx="3775795" cy="3251708"/>
          </a:xfrm>
          <a:prstGeom prst="rect">
            <a:avLst/>
          </a:prstGeom>
          <a:noFill/>
          <a:ln w="9525">
            <a:noFill/>
            <a:miter lim="800000"/>
            <a:headEnd/>
            <a:tailEnd/>
          </a:ln>
        </p:spPr>
      </p:pic>
      <p:sp>
        <p:nvSpPr>
          <p:cNvPr id="22" name="TextBox 21">
            <a:extLst>
              <a:ext uri="{FF2B5EF4-FFF2-40B4-BE49-F238E27FC236}">
                <a16:creationId xmlns:a16="http://schemas.microsoft.com/office/drawing/2014/main" id="{E1F98B7F-BE3F-46DB-B342-BF1C4D4EEBA4}"/>
              </a:ext>
            </a:extLst>
          </p:cNvPr>
          <p:cNvSpPr txBox="1"/>
          <p:nvPr/>
        </p:nvSpPr>
        <p:spPr>
          <a:xfrm>
            <a:off x="5919020" y="3583257"/>
            <a:ext cx="2053960" cy="338554"/>
          </a:xfrm>
          <a:prstGeom prst="rect">
            <a:avLst/>
          </a:prstGeom>
          <a:noFill/>
        </p:spPr>
        <p:txBody>
          <a:bodyPr wrap="none" rtlCol="0">
            <a:spAutoFit/>
          </a:bodyPr>
          <a:lstStyle/>
          <a:p>
            <a:r>
              <a:rPr lang="en-US" sz="1600" i="1" dirty="0"/>
              <a:t>Rock Conveyor System</a:t>
            </a:r>
          </a:p>
        </p:txBody>
      </p:sp>
      <p:sp>
        <p:nvSpPr>
          <p:cNvPr id="23" name="TextBox 22">
            <a:extLst>
              <a:ext uri="{FF2B5EF4-FFF2-40B4-BE49-F238E27FC236}">
                <a16:creationId xmlns:a16="http://schemas.microsoft.com/office/drawing/2014/main" id="{B2C56327-CECE-43CB-B492-F5BDA0C3C295}"/>
              </a:ext>
            </a:extLst>
          </p:cNvPr>
          <p:cNvSpPr txBox="1"/>
          <p:nvPr/>
        </p:nvSpPr>
        <p:spPr>
          <a:xfrm>
            <a:off x="6022259" y="6039160"/>
            <a:ext cx="2350836" cy="369332"/>
          </a:xfrm>
          <a:prstGeom prst="rect">
            <a:avLst/>
          </a:prstGeom>
          <a:noFill/>
        </p:spPr>
        <p:txBody>
          <a:bodyPr wrap="none" rtlCol="0">
            <a:spAutoFit/>
          </a:bodyPr>
          <a:lstStyle>
            <a:defPPr>
              <a:defRPr lang="en-US"/>
            </a:defPPr>
            <a:lvl1pPr>
              <a:defRPr sz="1600" i="1"/>
            </a:lvl1pPr>
          </a:lstStyle>
          <a:p>
            <a:r>
              <a:rPr lang="en-US" dirty="0"/>
              <a:t>New steel in Ross Shaft</a:t>
            </a:r>
          </a:p>
        </p:txBody>
      </p:sp>
      <p:sp>
        <p:nvSpPr>
          <p:cNvPr id="7" name="Date Placeholder 6"/>
          <p:cNvSpPr>
            <a:spLocks noGrp="1"/>
          </p:cNvSpPr>
          <p:nvPr>
            <p:ph type="dt" sz="half" idx="10"/>
          </p:nvPr>
        </p:nvSpPr>
        <p:spPr/>
        <p:txBody>
          <a:bodyPr/>
          <a:lstStyle/>
          <a:p>
            <a:pPr>
              <a:defRPr/>
            </a:pPr>
            <a:r>
              <a:rPr lang="en-US"/>
              <a:t>11/16/2017</a:t>
            </a:r>
            <a:endParaRPr lang="en-US" dirty="0"/>
          </a:p>
        </p:txBody>
      </p:sp>
      <p:sp>
        <p:nvSpPr>
          <p:cNvPr id="8" name="Footer Placeholder 7"/>
          <p:cNvSpPr>
            <a:spLocks noGrp="1"/>
          </p:cNvSpPr>
          <p:nvPr>
            <p:ph type="ftr" sz="quarter" idx="11"/>
          </p:nvPr>
        </p:nvSpPr>
        <p:spPr/>
        <p:txBody>
          <a:bodyPr/>
          <a:lstStyle/>
          <a:p>
            <a:pPr>
              <a:defRPr/>
            </a:pPr>
            <a:r>
              <a:rPr lang="en-US"/>
              <a:t>David MacFarlane | LBNC Report to the PAC</a:t>
            </a:r>
            <a:endParaRPr lang="en-US" dirty="0"/>
          </a:p>
        </p:txBody>
      </p:sp>
      <p:sp>
        <p:nvSpPr>
          <p:cNvPr id="9" name="Slide Number Placeholder 8"/>
          <p:cNvSpPr>
            <a:spLocks noGrp="1"/>
          </p:cNvSpPr>
          <p:nvPr>
            <p:ph type="sldNum" sz="quarter" idx="12"/>
          </p:nvPr>
        </p:nvSpPr>
        <p:spPr/>
        <p:txBody>
          <a:bodyPr/>
          <a:lstStyle/>
          <a:p>
            <a:pPr>
              <a:defRPr/>
            </a:pPr>
            <a:fld id="{0C39C72E-2A13-EB4D-AD45-6D4E6ACAED8D}" type="slidenum">
              <a:rPr lang="en-US" smtClean="0"/>
              <a:pPr>
                <a:defRPr/>
              </a:pPr>
              <a:t>7</a:t>
            </a:fld>
            <a:endParaRPr lang="en-US" dirty="0"/>
          </a:p>
        </p:txBody>
      </p:sp>
    </p:spTree>
    <p:extLst>
      <p:ext uri="{BB962C8B-B14F-4D97-AF65-F5344CB8AC3E}">
        <p14:creationId xmlns:p14="http://schemas.microsoft.com/office/powerpoint/2010/main" val="2427119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Cryostat Progress</a:t>
            </a:r>
          </a:p>
        </p:txBody>
      </p:sp>
      <p:sp>
        <p:nvSpPr>
          <p:cNvPr id="2" name="Content Placeholder 1"/>
          <p:cNvSpPr>
            <a:spLocks noGrp="1"/>
          </p:cNvSpPr>
          <p:nvPr>
            <p:ph idx="13"/>
          </p:nvPr>
        </p:nvSpPr>
        <p:spPr>
          <a:xfrm>
            <a:off x="518892" y="930015"/>
            <a:ext cx="8293100" cy="4846638"/>
          </a:xfrm>
        </p:spPr>
        <p:txBody>
          <a:bodyPr/>
          <a:lstStyle/>
          <a:p>
            <a:pPr marL="290513" indent="-290513">
              <a:spcAft>
                <a:spcPts val="600"/>
              </a:spcAft>
            </a:pPr>
            <a:r>
              <a:rPr lang="en-US" dirty="0"/>
              <a:t>Very successful external review of CERN’s v3 design of steel support structure held on 21-22 August at Sanford Lab</a:t>
            </a:r>
          </a:p>
          <a:p>
            <a:pPr marL="628650" lvl="1" indent="-173038">
              <a:spcAft>
                <a:spcPts val="600"/>
              </a:spcAft>
            </a:pPr>
            <a:r>
              <a:rPr lang="en-US" dirty="0"/>
              <a:t>Improved design simplifies transport of components to 4850L, simplifies and speeds construction, and supports DP and SP </a:t>
            </a:r>
            <a:r>
              <a:rPr lang="en-US" dirty="0" err="1"/>
              <a:t>LAr</a:t>
            </a:r>
            <a:r>
              <a:rPr lang="en-US" dirty="0"/>
              <a:t> TPCs</a:t>
            </a: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5373" y="2290083"/>
            <a:ext cx="6462533" cy="3625234"/>
          </a:xfrm>
          <a:prstGeom prst="rect">
            <a:avLst/>
          </a:prstGeom>
        </p:spPr>
      </p:pic>
      <p:sp>
        <p:nvSpPr>
          <p:cNvPr id="7" name="Content Placeholder 1"/>
          <p:cNvSpPr txBox="1">
            <a:spLocks/>
          </p:cNvSpPr>
          <p:nvPr/>
        </p:nvSpPr>
        <p:spPr>
          <a:xfrm>
            <a:off x="6462720" y="2528928"/>
            <a:ext cx="2284354" cy="218737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lvl="1" indent="-171450"/>
            <a:r>
              <a:rPr lang="en-US" sz="2000" dirty="0"/>
              <a:t>LBNF &amp; DUNE have worked to better define penetrations needed for FD and cryogenics</a:t>
            </a:r>
          </a:p>
          <a:p>
            <a:pPr marL="571500" lvl="1" indent="-171450"/>
            <a:endParaRPr lang="en-US" sz="2000" dirty="0"/>
          </a:p>
        </p:txBody>
      </p:sp>
      <p:sp>
        <p:nvSpPr>
          <p:cNvPr id="9" name="Content Placeholder 1">
            <a:extLst>
              <a:ext uri="{FF2B5EF4-FFF2-40B4-BE49-F238E27FC236}">
                <a16:creationId xmlns:a16="http://schemas.microsoft.com/office/drawing/2014/main" id="{5FC46E29-2929-42B8-93C9-27A0A42ED5DA}"/>
              </a:ext>
            </a:extLst>
          </p:cNvPr>
          <p:cNvSpPr txBox="1">
            <a:spLocks/>
          </p:cNvSpPr>
          <p:nvPr/>
        </p:nvSpPr>
        <p:spPr>
          <a:xfrm>
            <a:off x="5103587" y="4557089"/>
            <a:ext cx="3951924" cy="84661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lvl="1" indent="-171450"/>
            <a:r>
              <a:rPr lang="en-US" sz="2000" dirty="0"/>
              <a:t>CERN initiating start of GTT membrane design this fall</a:t>
            </a:r>
          </a:p>
        </p:txBody>
      </p:sp>
      <p:sp>
        <p:nvSpPr>
          <p:cNvPr id="10" name="Date Placeholder 9"/>
          <p:cNvSpPr>
            <a:spLocks noGrp="1"/>
          </p:cNvSpPr>
          <p:nvPr>
            <p:ph type="dt" sz="half" idx="10"/>
          </p:nvPr>
        </p:nvSpPr>
        <p:spPr/>
        <p:txBody>
          <a:bodyPr/>
          <a:lstStyle/>
          <a:p>
            <a:pPr>
              <a:defRPr/>
            </a:pPr>
            <a:r>
              <a:rPr lang="en-US"/>
              <a:t>11/16/2017</a:t>
            </a:r>
            <a:endParaRPr lang="en-US" dirty="0"/>
          </a:p>
        </p:txBody>
      </p:sp>
      <p:sp>
        <p:nvSpPr>
          <p:cNvPr id="11" name="Footer Placeholder 10"/>
          <p:cNvSpPr>
            <a:spLocks noGrp="1"/>
          </p:cNvSpPr>
          <p:nvPr>
            <p:ph type="ftr" sz="quarter" idx="11"/>
          </p:nvPr>
        </p:nvSpPr>
        <p:spPr/>
        <p:txBody>
          <a:bodyPr/>
          <a:lstStyle/>
          <a:p>
            <a:pPr>
              <a:defRPr/>
            </a:pPr>
            <a:r>
              <a:rPr lang="en-US"/>
              <a:t>David MacFarlane | LBNC Report to the PAC</a:t>
            </a:r>
            <a:endParaRPr lang="en-US" dirty="0"/>
          </a:p>
        </p:txBody>
      </p:sp>
      <p:sp>
        <p:nvSpPr>
          <p:cNvPr id="12" name="Slide Number Placeholder 11"/>
          <p:cNvSpPr>
            <a:spLocks noGrp="1"/>
          </p:cNvSpPr>
          <p:nvPr>
            <p:ph type="sldNum" sz="quarter" idx="12"/>
          </p:nvPr>
        </p:nvSpPr>
        <p:spPr/>
        <p:txBody>
          <a:bodyPr/>
          <a:lstStyle/>
          <a:p>
            <a:pPr>
              <a:defRPr/>
            </a:pPr>
            <a:fld id="{0C39C72E-2A13-EB4D-AD45-6D4E6ACAED8D}" type="slidenum">
              <a:rPr lang="en-US" smtClean="0"/>
              <a:pPr>
                <a:defRPr/>
              </a:pPr>
              <a:t>8</a:t>
            </a:fld>
            <a:endParaRPr lang="en-US" dirty="0"/>
          </a:p>
        </p:txBody>
      </p:sp>
    </p:spTree>
    <p:extLst>
      <p:ext uri="{BB962C8B-B14F-4D97-AF65-F5344CB8AC3E}">
        <p14:creationId xmlns:p14="http://schemas.microsoft.com/office/powerpoint/2010/main" val="262258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DAAB2F-83FA-4F5A-92A8-07F793D89B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6407" y="263137"/>
            <a:ext cx="4857593" cy="2568553"/>
          </a:xfrm>
          <a:prstGeom prst="rect">
            <a:avLst/>
          </a:prstGeom>
        </p:spPr>
      </p:pic>
      <p:sp>
        <p:nvSpPr>
          <p:cNvPr id="2" name="Title 1"/>
          <p:cNvSpPr>
            <a:spLocks noGrp="1"/>
          </p:cNvSpPr>
          <p:nvPr>
            <p:ph type="title"/>
          </p:nvPr>
        </p:nvSpPr>
        <p:spPr/>
        <p:txBody>
          <a:bodyPr/>
          <a:lstStyle/>
          <a:p>
            <a:r>
              <a:rPr lang="en-US" dirty="0"/>
              <a:t>Cryogenic Infrastructure Design Progress</a:t>
            </a:r>
          </a:p>
        </p:txBody>
      </p:sp>
      <p:sp>
        <p:nvSpPr>
          <p:cNvPr id="6" name="Content Placeholder 5"/>
          <p:cNvSpPr>
            <a:spLocks noGrp="1"/>
          </p:cNvSpPr>
          <p:nvPr>
            <p:ph idx="13"/>
          </p:nvPr>
        </p:nvSpPr>
        <p:spPr>
          <a:xfrm>
            <a:off x="395033" y="1149276"/>
            <a:ext cx="8293100" cy="5123703"/>
          </a:xfrm>
        </p:spPr>
        <p:txBody>
          <a:bodyPr/>
          <a:lstStyle/>
          <a:p>
            <a:r>
              <a:rPr lang="en-US" sz="1800" dirty="0"/>
              <a:t>Proximity </a:t>
            </a:r>
            <a:r>
              <a:rPr lang="en-US" sz="1800" dirty="0" err="1"/>
              <a:t>Cryo</a:t>
            </a:r>
            <a:r>
              <a:rPr lang="en-US" sz="1800" dirty="0"/>
              <a:t> on Mezzanine:</a:t>
            </a:r>
          </a:p>
          <a:p>
            <a:pPr marL="569913" lvl="1" indent="-114300"/>
            <a:r>
              <a:rPr lang="en-US" sz="1600" dirty="0"/>
              <a:t>Refining the design to define the size and </a:t>
            </a:r>
            <a:br>
              <a:rPr lang="en-US" sz="1600" dirty="0"/>
            </a:br>
            <a:r>
              <a:rPr lang="en-US" sz="1600" dirty="0"/>
              <a:t>location of the cryostat penetrations </a:t>
            </a:r>
            <a:br>
              <a:rPr lang="en-US" sz="1600" dirty="0"/>
            </a:br>
            <a:r>
              <a:rPr lang="en-US" sz="1600" dirty="0"/>
              <a:t>to inform the cryostat design</a:t>
            </a:r>
          </a:p>
          <a:p>
            <a:pPr marL="569913" lvl="1" indent="-114300"/>
            <a:r>
              <a:rPr lang="en-US" sz="1600" dirty="0"/>
              <a:t>Working with Far Detector and </a:t>
            </a:r>
            <a:br>
              <a:rPr lang="en-US" sz="1600" dirty="0"/>
            </a:br>
            <a:r>
              <a:rPr lang="en-US" sz="1600" dirty="0"/>
              <a:t>CERN on location of penetrations</a:t>
            </a:r>
          </a:p>
          <a:p>
            <a:r>
              <a:rPr lang="en-US" sz="1800" dirty="0"/>
              <a:t>Central Utility Cavern (location of </a:t>
            </a:r>
            <a:r>
              <a:rPr lang="en-US" sz="1800" dirty="0" err="1"/>
              <a:t>LAr</a:t>
            </a:r>
            <a:r>
              <a:rPr lang="en-US" sz="1800" dirty="0"/>
              <a:t>/</a:t>
            </a:r>
            <a:r>
              <a:rPr lang="en-US" sz="1800" dirty="0" err="1"/>
              <a:t>GAr</a:t>
            </a:r>
            <a:r>
              <a:rPr lang="en-US" sz="1800" dirty="0"/>
              <a:t> Purification skids, LN2 </a:t>
            </a:r>
            <a:r>
              <a:rPr lang="en-US" sz="1800" dirty="0" err="1"/>
              <a:t>dewars</a:t>
            </a:r>
            <a:r>
              <a:rPr lang="en-US" sz="1800" dirty="0"/>
              <a:t>, piping, LN2 cold boxes, etc.): </a:t>
            </a:r>
          </a:p>
          <a:p>
            <a:pPr marL="569913" lvl="1" indent="-114300"/>
            <a:r>
              <a:rPr lang="en-US" sz="1600" dirty="0"/>
              <a:t>Working to prepare a documentation package for </a:t>
            </a:r>
            <a:r>
              <a:rPr lang="en-US" sz="1600" dirty="0" err="1"/>
              <a:t>LAr</a:t>
            </a:r>
            <a:r>
              <a:rPr lang="en-US" sz="1600" dirty="0"/>
              <a:t> Purification #1</a:t>
            </a:r>
          </a:p>
          <a:p>
            <a:pPr marL="569913" lvl="1" indent="-114300"/>
            <a:r>
              <a:rPr lang="en-US" sz="1600" dirty="0"/>
              <a:t>Reviewing the logistics of the largest components (LN2 </a:t>
            </a:r>
            <a:r>
              <a:rPr lang="en-US" sz="1600" dirty="0" err="1"/>
              <a:t>dewars</a:t>
            </a:r>
            <a:r>
              <a:rPr lang="en-US" sz="1600" dirty="0"/>
              <a:t>)</a:t>
            </a:r>
          </a:p>
          <a:p>
            <a:pPr marL="569913" lvl="1" indent="-114300"/>
            <a:r>
              <a:rPr lang="en-US" sz="1600" dirty="0"/>
              <a:t>Identified ways to protect the </a:t>
            </a:r>
            <a:r>
              <a:rPr lang="en-US" sz="1600" dirty="0" err="1"/>
              <a:t>cryo</a:t>
            </a:r>
            <a:r>
              <a:rPr lang="en-US" sz="1600" dirty="0"/>
              <a:t> space/equipment during construction and ops (e.g., bollards)</a:t>
            </a:r>
          </a:p>
          <a:p>
            <a:r>
              <a:rPr lang="en-US" sz="1800" dirty="0"/>
              <a:t>Internal Cryogenics:</a:t>
            </a:r>
          </a:p>
          <a:p>
            <a:pPr marL="569913" lvl="1" indent="-114300"/>
            <a:r>
              <a:rPr lang="en-US" sz="1600" dirty="0"/>
              <a:t>Verified pipe sizes and started modeling the components. Important to define the vertical location of the detector</a:t>
            </a:r>
          </a:p>
        </p:txBody>
      </p:sp>
      <p:sp>
        <p:nvSpPr>
          <p:cNvPr id="7" name="Date Placeholder 6"/>
          <p:cNvSpPr>
            <a:spLocks noGrp="1"/>
          </p:cNvSpPr>
          <p:nvPr>
            <p:ph type="dt" sz="half" idx="10"/>
          </p:nvPr>
        </p:nvSpPr>
        <p:spPr/>
        <p:txBody>
          <a:bodyPr/>
          <a:lstStyle/>
          <a:p>
            <a:pPr>
              <a:defRPr/>
            </a:pPr>
            <a:r>
              <a:rPr lang="en-US"/>
              <a:t>11/16/2017</a:t>
            </a:r>
            <a:endParaRPr lang="en-US" dirty="0"/>
          </a:p>
        </p:txBody>
      </p:sp>
      <p:sp>
        <p:nvSpPr>
          <p:cNvPr id="8" name="Footer Placeholder 7"/>
          <p:cNvSpPr>
            <a:spLocks noGrp="1"/>
          </p:cNvSpPr>
          <p:nvPr>
            <p:ph type="ftr" sz="quarter" idx="11"/>
          </p:nvPr>
        </p:nvSpPr>
        <p:spPr/>
        <p:txBody>
          <a:bodyPr/>
          <a:lstStyle/>
          <a:p>
            <a:pPr>
              <a:defRPr/>
            </a:pPr>
            <a:r>
              <a:rPr lang="en-US"/>
              <a:t>David MacFarlane | LBNC Report to the PAC</a:t>
            </a:r>
            <a:endParaRPr lang="en-US" dirty="0"/>
          </a:p>
        </p:txBody>
      </p:sp>
      <p:sp>
        <p:nvSpPr>
          <p:cNvPr id="9" name="Slide Number Placeholder 8"/>
          <p:cNvSpPr>
            <a:spLocks noGrp="1"/>
          </p:cNvSpPr>
          <p:nvPr>
            <p:ph type="sldNum" sz="quarter" idx="12"/>
          </p:nvPr>
        </p:nvSpPr>
        <p:spPr/>
        <p:txBody>
          <a:bodyPr/>
          <a:lstStyle/>
          <a:p>
            <a:pPr>
              <a:defRPr/>
            </a:pPr>
            <a:fld id="{0C39C72E-2A13-EB4D-AD45-6D4E6ACAED8D}" type="slidenum">
              <a:rPr lang="en-US" smtClean="0"/>
              <a:pPr>
                <a:defRPr/>
              </a:pPr>
              <a:t>9</a:t>
            </a:fld>
            <a:endParaRPr lang="en-US" dirty="0"/>
          </a:p>
        </p:txBody>
      </p:sp>
    </p:spTree>
    <p:extLst>
      <p:ext uri="{BB962C8B-B14F-4D97-AF65-F5344CB8AC3E}">
        <p14:creationId xmlns:p14="http://schemas.microsoft.com/office/powerpoint/2010/main" val="2360460117"/>
      </p:ext>
    </p:extLst>
  </p:cSld>
  <p:clrMapOvr>
    <a:masterClrMapping/>
  </p:clrMapOvr>
</p:sld>
</file>

<file path=ppt/theme/theme1.xml><?xml version="1.0" encoding="utf-8"?>
<a:theme xmlns:a="http://schemas.openxmlformats.org/drawingml/2006/main" name="Future of Fermilab V2">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BNF Template_0512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93597CC-89FB-4B18-85AB-91B8B8286B35}" vid="{67E3E077-D938-4953-8B72-321182116247}"/>
    </a:ext>
  </a:extLst>
</a:theme>
</file>

<file path=ppt/theme/theme4.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NF Template.potx" id="{FB50FCC0-BB99-4DA4-AED3-9EDC6998FE7E}" vid="{302DF58E-CA11-4AE1-8F29-3AC0227EA3F8}"/>
    </a:ext>
  </a:extLst>
</a:theme>
</file>

<file path=ppt/theme/theme5.xml><?xml version="1.0" encoding="utf-8"?>
<a:theme xmlns:a="http://schemas.openxmlformats.org/drawingml/2006/main" name="1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NF Template.potx" id="{FB50FCC0-BB99-4DA4-AED3-9EDC6998FE7E}" vid="{302DF58E-CA11-4AE1-8F29-3AC0227EA3F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Future of Fermilab V2</Template>
  <TotalTime>59796</TotalTime>
  <Words>3097</Words>
  <Application>Microsoft Office PowerPoint</Application>
  <PresentationFormat>On-screen Show (4:3)</PresentationFormat>
  <Paragraphs>422</Paragraphs>
  <Slides>42</Slides>
  <Notes>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42</vt:i4>
      </vt:variant>
    </vt:vector>
  </HeadingPairs>
  <TitlesOfParts>
    <vt:vector size="54" baseType="lpstr">
      <vt:lpstr>ＭＳ Ｐゴシック</vt:lpstr>
      <vt:lpstr>Arial</vt:lpstr>
      <vt:lpstr>Calibri</vt:lpstr>
      <vt:lpstr>Courier New</vt:lpstr>
      <vt:lpstr>Geneva</vt:lpstr>
      <vt:lpstr>Helvetica</vt:lpstr>
      <vt:lpstr>Lucida Grande</vt:lpstr>
      <vt:lpstr>Future of Fermilab V2</vt:lpstr>
      <vt:lpstr>Fermilab: Footer Only</vt:lpstr>
      <vt:lpstr>LBNF Template_051215</vt:lpstr>
      <vt:lpstr>LBNF Content-Footer Theme</vt:lpstr>
      <vt:lpstr>1_LBNF Content-Footer Theme</vt:lpstr>
      <vt:lpstr>LBNC Report to the PAC</vt:lpstr>
      <vt:lpstr>Scope and membership</vt:lpstr>
      <vt:lpstr>Recent modality: established 10 referee subgroups</vt:lpstr>
      <vt:lpstr>Feedback and highlights from recent reviews:</vt:lpstr>
      <vt:lpstr>LBNF and DUNE are progressing rapidly.  </vt:lpstr>
      <vt:lpstr>LBNF achievements: CM/GC Contract – Awarded and Authorized to Proceed</vt:lpstr>
      <vt:lpstr>Other LBNF Contracts Progress</vt:lpstr>
      <vt:lpstr>Cryostat Progress</vt:lpstr>
      <vt:lpstr>Cryogenic Infrastructure Design Progress</vt:lpstr>
      <vt:lpstr>Beamline Optimization Status</vt:lpstr>
      <vt:lpstr>LBNF Summary</vt:lpstr>
      <vt:lpstr>DUNE Achievements</vt:lpstr>
      <vt:lpstr>DUNE Achievements</vt:lpstr>
      <vt:lpstr>Recent Milestones</vt:lpstr>
      <vt:lpstr>Milestones upcoming</vt:lpstr>
      <vt:lpstr>Near detector progress</vt:lpstr>
      <vt:lpstr>ND: Decision and outstanding issues</vt:lpstr>
      <vt:lpstr>DUNE summary</vt:lpstr>
      <vt:lpstr>Highlight from June LBNC meeting: Tour of Neutrino Platform</vt:lpstr>
      <vt:lpstr>Highlight from June: Tour of Neutrino Platform</vt:lpstr>
      <vt:lpstr>Highlight from June: Tour of Neutrino Platform</vt:lpstr>
      <vt:lpstr>View as of 4 weeks ago</vt:lpstr>
      <vt:lpstr>Highlight from October: Tour of 4850L at SURF</vt:lpstr>
      <vt:lpstr>Highlight from October: Tour of Neutrino Platform</vt:lpstr>
      <vt:lpstr>Highlight from October: Test blast site</vt:lpstr>
      <vt:lpstr>Overarching impressions from October: DUNE &amp; LBNF</vt:lpstr>
      <vt:lpstr>Overarching impressions: DUNE (June to October)</vt:lpstr>
      <vt:lpstr>Overarching impressions: DUNE</vt:lpstr>
      <vt:lpstr>Overarching impressions: DUNE</vt:lpstr>
      <vt:lpstr>DUNE TP and TDR discussion from October</vt:lpstr>
      <vt:lpstr>DUNE TP and TDR discussion from October</vt:lpstr>
      <vt:lpstr>Overarching impressions: LBNF</vt:lpstr>
      <vt:lpstr>Overarching impressions: LBNF</vt:lpstr>
      <vt:lpstr>Overarching impressions: LBNF</vt:lpstr>
      <vt:lpstr>Update on PAC specific actions for LBNC</vt:lpstr>
      <vt:lpstr>Update on PAC specific actions for LBNC</vt:lpstr>
      <vt:lpstr>Update on PAC specific actions for LBNC</vt:lpstr>
      <vt:lpstr>Summary of planning for TP &amp; TDR related reviews</vt:lpstr>
      <vt:lpstr>Intended approach to TP and TDR reviews</vt:lpstr>
      <vt:lpstr>Review Plan for 2018</vt:lpstr>
      <vt:lpstr>Review Plan for 2019</vt:lpstr>
      <vt:lpstr>Summary</vt:lpstr>
    </vt:vector>
  </TitlesOfParts>
  <Company>Fermi National Accelerator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LBNC: assessment and oversight of LBNF and DUNE</dc:title>
  <dc:creator>David B. MacFarlane</dc:creator>
  <cp:lastModifiedBy>Kayla Decker x 34402N</cp:lastModifiedBy>
  <cp:revision>1150</cp:revision>
  <cp:lastPrinted>2015-09-18T17:33:44Z</cp:lastPrinted>
  <dcterms:created xsi:type="dcterms:W3CDTF">2014-05-19T00:14:38Z</dcterms:created>
  <dcterms:modified xsi:type="dcterms:W3CDTF">2017-11-16T15:15:23Z</dcterms:modified>
</cp:coreProperties>
</file>