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096" r:id="rId2"/>
  </p:sldMasterIdLst>
  <p:notesMasterIdLst>
    <p:notesMasterId r:id="rId41"/>
  </p:notesMasterIdLst>
  <p:handoutMasterIdLst>
    <p:handoutMasterId r:id="rId42"/>
  </p:handoutMasterIdLst>
  <p:sldIdLst>
    <p:sldId id="269" r:id="rId3"/>
    <p:sldId id="530" r:id="rId4"/>
    <p:sldId id="418" r:id="rId5"/>
    <p:sldId id="382" r:id="rId6"/>
    <p:sldId id="485" r:id="rId7"/>
    <p:sldId id="506" r:id="rId8"/>
    <p:sldId id="550" r:id="rId9"/>
    <p:sldId id="486" r:id="rId10"/>
    <p:sldId id="503" r:id="rId11"/>
    <p:sldId id="531" r:id="rId12"/>
    <p:sldId id="539" r:id="rId13"/>
    <p:sldId id="462" r:id="rId14"/>
    <p:sldId id="424" r:id="rId15"/>
    <p:sldId id="532" r:id="rId16"/>
    <p:sldId id="471" r:id="rId17"/>
    <p:sldId id="392" r:id="rId18"/>
    <p:sldId id="559" r:id="rId19"/>
    <p:sldId id="543" r:id="rId20"/>
    <p:sldId id="546" r:id="rId21"/>
    <p:sldId id="540" r:id="rId22"/>
    <p:sldId id="556" r:id="rId23"/>
    <p:sldId id="478" r:id="rId24"/>
    <p:sldId id="541" r:id="rId25"/>
    <p:sldId id="477" r:id="rId26"/>
    <p:sldId id="427" r:id="rId27"/>
    <p:sldId id="552" r:id="rId28"/>
    <p:sldId id="527" r:id="rId29"/>
    <p:sldId id="533" r:id="rId30"/>
    <p:sldId id="560" r:id="rId31"/>
    <p:sldId id="535" r:id="rId32"/>
    <p:sldId id="536" r:id="rId33"/>
    <p:sldId id="537" r:id="rId34"/>
    <p:sldId id="555" r:id="rId35"/>
    <p:sldId id="554" r:id="rId36"/>
    <p:sldId id="557" r:id="rId37"/>
    <p:sldId id="558" r:id="rId38"/>
    <p:sldId id="518" r:id="rId39"/>
    <p:sldId id="519"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66"/>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2A00"/>
    <a:srgbClr val="FF0066"/>
    <a:srgbClr val="FFCC00"/>
    <a:srgbClr val="669900"/>
    <a:srgbClr val="CCFF33"/>
    <a:srgbClr val="99CC00"/>
    <a:srgbClr val="339933"/>
    <a:srgbClr val="F3D8C3"/>
    <a:srgbClr val="501E00"/>
    <a:srgbClr val="616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9" autoAdjust="0"/>
    <p:restoredTop sz="92779" autoAdjust="0"/>
  </p:normalViewPr>
  <p:slideViewPr>
    <p:cSldViewPr>
      <p:cViewPr varScale="1">
        <p:scale>
          <a:sx n="112" d="100"/>
          <a:sy n="112" d="100"/>
        </p:scale>
        <p:origin x="17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86" y="-102"/>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latin typeface="Times New Roman" pitchFamily="18" charset="0"/>
              </a:defRPr>
            </a:lvl1pPr>
          </a:lstStyle>
          <a:p>
            <a:pPr>
              <a:defRPr/>
            </a:pPr>
            <a:endParaRPr lang="it-IT"/>
          </a:p>
        </p:txBody>
      </p:sp>
      <p:sp>
        <p:nvSpPr>
          <p:cNvPr id="14339" name="Rectangle 3"/>
          <p:cNvSpPr>
            <a:spLocks noGrp="1" noChangeArrowheads="1"/>
          </p:cNvSpPr>
          <p:nvPr>
            <p:ph type="dt" sz="quarter" idx="1"/>
          </p:nvPr>
        </p:nvSpPr>
        <p:spPr bwMode="auto">
          <a:xfrm>
            <a:off x="4145062"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latin typeface="Times New Roman" pitchFamily="18" charset="0"/>
              </a:defRPr>
            </a:lvl1pPr>
          </a:lstStyle>
          <a:p>
            <a:pPr>
              <a:defRPr/>
            </a:pPr>
            <a:endParaRPr lang="it-IT"/>
          </a:p>
        </p:txBody>
      </p:sp>
      <p:sp>
        <p:nvSpPr>
          <p:cNvPr id="14340" name="Rectangle 4"/>
          <p:cNvSpPr>
            <a:spLocks noGrp="1" noChangeArrowheads="1"/>
          </p:cNvSpPr>
          <p:nvPr>
            <p:ph type="ftr" sz="quarter" idx="2"/>
          </p:nvPr>
        </p:nvSpPr>
        <p:spPr bwMode="auto">
          <a:xfrm>
            <a:off x="1" y="912166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latin typeface="Times New Roman" pitchFamily="18" charset="0"/>
              </a:defRPr>
            </a:lvl1pPr>
          </a:lstStyle>
          <a:p>
            <a:pPr>
              <a:defRPr/>
            </a:pPr>
            <a:endParaRPr lang="it-IT"/>
          </a:p>
        </p:txBody>
      </p:sp>
      <p:sp>
        <p:nvSpPr>
          <p:cNvPr id="14341" name="Rectangle 5"/>
          <p:cNvSpPr>
            <a:spLocks noGrp="1" noChangeArrowheads="1"/>
          </p:cNvSpPr>
          <p:nvPr>
            <p:ph type="sldNum" sz="quarter" idx="3"/>
          </p:nvPr>
        </p:nvSpPr>
        <p:spPr bwMode="auto">
          <a:xfrm>
            <a:off x="4145062" y="912166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latin typeface="Times New Roman" pitchFamily="18" charset="0"/>
              </a:defRPr>
            </a:lvl1pPr>
          </a:lstStyle>
          <a:p>
            <a:pPr>
              <a:defRPr/>
            </a:pPr>
            <a:fld id="{73B09692-FF04-41FA-8B0D-9BCBA9281754}" type="slidenum">
              <a:rPr lang="en-US"/>
              <a:pPr>
                <a:defRPr/>
              </a:pPr>
              <a:t>‹#›</a:t>
            </a:fld>
            <a:endParaRPr lang="en-US"/>
          </a:p>
        </p:txBody>
      </p:sp>
    </p:spTree>
    <p:extLst>
      <p:ext uri="{BB962C8B-B14F-4D97-AF65-F5344CB8AC3E}">
        <p14:creationId xmlns:p14="http://schemas.microsoft.com/office/powerpoint/2010/main" val="3138862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20635" tIns="0" rIns="20635" bIns="0" numCol="1" anchor="t" anchorCtr="0" compatLnSpc="1">
            <a:prstTxWarp prst="textNoShape">
              <a:avLst/>
            </a:prstTxWarp>
          </a:bodyPr>
          <a:lstStyle>
            <a:lvl1pPr eaLnBrk="0" hangingPunct="0">
              <a:defRPr sz="1300">
                <a:latin typeface="Arial" charset="0"/>
              </a:defRPr>
            </a:lvl1pPr>
          </a:lstStyle>
          <a:p>
            <a:pPr>
              <a:defRPr/>
            </a:pPr>
            <a:endParaRPr lang="it-IT"/>
          </a:p>
        </p:txBody>
      </p:sp>
      <p:sp>
        <p:nvSpPr>
          <p:cNvPr id="2051" name="Rectangle 3"/>
          <p:cNvSpPr>
            <a:spLocks noGrp="1" noChangeArrowheads="1"/>
          </p:cNvSpPr>
          <p:nvPr>
            <p:ph type="dt" idx="1"/>
          </p:nvPr>
        </p:nvSpPr>
        <p:spPr bwMode="auto">
          <a:xfrm>
            <a:off x="4145062" y="0"/>
            <a:ext cx="3170138" cy="479539"/>
          </a:xfrm>
          <a:prstGeom prst="rect">
            <a:avLst/>
          </a:prstGeom>
          <a:noFill/>
          <a:ln w="9525">
            <a:noFill/>
            <a:miter lim="800000"/>
            <a:headEnd/>
            <a:tailEnd/>
          </a:ln>
          <a:effectLst/>
        </p:spPr>
        <p:txBody>
          <a:bodyPr vert="horz" wrap="square" lIns="20635" tIns="0" rIns="20635" bIns="0" numCol="1" anchor="t" anchorCtr="0" compatLnSpc="1">
            <a:prstTxWarp prst="textNoShape">
              <a:avLst/>
            </a:prstTxWarp>
          </a:bodyPr>
          <a:lstStyle>
            <a:lvl1pPr algn="r" eaLnBrk="0" hangingPunct="0">
              <a:defRPr sz="1300">
                <a:latin typeface="Arial" charset="0"/>
              </a:defRPr>
            </a:lvl1pPr>
          </a:lstStyle>
          <a:p>
            <a:pPr>
              <a:defRPr/>
            </a:pPr>
            <a:endParaRPr lang="it-IT"/>
          </a:p>
        </p:txBody>
      </p:sp>
      <p:sp>
        <p:nvSpPr>
          <p:cNvPr id="33796" name="Rectangle 4"/>
          <p:cNvSpPr>
            <a:spLocks noGrp="1" noRot="1" noChangeAspect="1" noChangeArrowheads="1"/>
          </p:cNvSpPr>
          <p:nvPr>
            <p:ph type="sldImg" idx="2"/>
          </p:nvPr>
        </p:nvSpPr>
        <p:spPr bwMode="auto">
          <a:xfrm>
            <a:off x="1258888" y="720725"/>
            <a:ext cx="4797425" cy="3598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4924" y="4560086"/>
            <a:ext cx="5365352" cy="4320317"/>
          </a:xfrm>
          <a:prstGeom prst="rect">
            <a:avLst/>
          </a:prstGeom>
          <a:noFill/>
          <a:ln w="9525">
            <a:noFill/>
            <a:miter lim="800000"/>
            <a:headEnd/>
            <a:tailEnd/>
          </a:ln>
          <a:effectLst/>
        </p:spPr>
        <p:txBody>
          <a:bodyPr vert="horz" wrap="square" lIns="99736" tIns="49868" rIns="99736" bIns="498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 y="9121662"/>
            <a:ext cx="3170138" cy="479539"/>
          </a:xfrm>
          <a:prstGeom prst="rect">
            <a:avLst/>
          </a:prstGeom>
          <a:noFill/>
          <a:ln w="9525">
            <a:noFill/>
            <a:miter lim="800000"/>
            <a:headEnd/>
            <a:tailEnd/>
          </a:ln>
          <a:effectLst/>
        </p:spPr>
        <p:txBody>
          <a:bodyPr vert="horz" wrap="square" lIns="20635" tIns="0" rIns="20635" bIns="0" numCol="1" anchor="b" anchorCtr="0" compatLnSpc="1">
            <a:prstTxWarp prst="textNoShape">
              <a:avLst/>
            </a:prstTxWarp>
          </a:bodyPr>
          <a:lstStyle>
            <a:lvl1pPr eaLnBrk="0" hangingPunct="0">
              <a:defRPr sz="1300">
                <a:latin typeface="Arial" charset="0"/>
              </a:defRPr>
            </a:lvl1pPr>
          </a:lstStyle>
          <a:p>
            <a:pPr>
              <a:defRPr/>
            </a:pPr>
            <a:endParaRPr lang="it-IT"/>
          </a:p>
        </p:txBody>
      </p:sp>
      <p:sp>
        <p:nvSpPr>
          <p:cNvPr id="2055" name="Rectangle 7"/>
          <p:cNvSpPr>
            <a:spLocks noGrp="1" noChangeArrowheads="1"/>
          </p:cNvSpPr>
          <p:nvPr>
            <p:ph type="sldNum" sz="quarter" idx="5"/>
          </p:nvPr>
        </p:nvSpPr>
        <p:spPr bwMode="auto">
          <a:xfrm>
            <a:off x="4145062" y="9121662"/>
            <a:ext cx="3170138" cy="479539"/>
          </a:xfrm>
          <a:prstGeom prst="rect">
            <a:avLst/>
          </a:prstGeom>
          <a:noFill/>
          <a:ln w="9525">
            <a:noFill/>
            <a:miter lim="800000"/>
            <a:headEnd/>
            <a:tailEnd/>
          </a:ln>
          <a:effectLst/>
        </p:spPr>
        <p:txBody>
          <a:bodyPr vert="horz" wrap="square" lIns="20635" tIns="0" rIns="20635" bIns="0" numCol="1" anchor="b" anchorCtr="0" compatLnSpc="1">
            <a:prstTxWarp prst="textNoShape">
              <a:avLst/>
            </a:prstTxWarp>
          </a:bodyPr>
          <a:lstStyle>
            <a:lvl1pPr algn="r" eaLnBrk="0" hangingPunct="0">
              <a:defRPr sz="1300">
                <a:latin typeface="Arial" charset="0"/>
              </a:defRPr>
            </a:lvl1pPr>
          </a:lstStyle>
          <a:p>
            <a:pPr>
              <a:defRPr/>
            </a:pPr>
            <a:fld id="{31C57F32-6D9D-4CA9-BF40-C397A2661FFA}" type="slidenum">
              <a:rPr lang="en-US"/>
              <a:pPr>
                <a:defRPr/>
              </a:pPr>
              <a:t>‹#›</a:t>
            </a:fld>
            <a:endParaRPr lang="en-US"/>
          </a:p>
        </p:txBody>
      </p:sp>
    </p:spTree>
    <p:extLst>
      <p:ext uri="{BB962C8B-B14F-4D97-AF65-F5344CB8AC3E}">
        <p14:creationId xmlns:p14="http://schemas.microsoft.com/office/powerpoint/2010/main" val="2993027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BF024E0-ECC9-4023-A01F-C149484B487C}" type="slidenum">
              <a:rPr kumimoji="0" lang="en-US" altLang="en-US" sz="1300" smtClean="0">
                <a:latin typeface="Arial" pitchFamily="34" charset="0"/>
              </a:rPr>
              <a:pPr>
                <a:spcBef>
                  <a:spcPct val="0"/>
                </a:spcBef>
              </a:pPr>
              <a:t>1</a:t>
            </a:fld>
            <a:endParaRPr kumimoji="0" lang="en-US" altLang="en-US" sz="13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Light sub-GeV dark matter, if assumed to be a thermal relic, requires annihilation channels through light mediators</a:t>
            </a:r>
          </a:p>
          <a:p>
            <a:r>
              <a:rPr lang="en-US" altLang="en-US" dirty="0"/>
              <a:t>to avoid over-production in the early universe</a:t>
            </a:r>
            <a:endParaRPr lang="it-IT" altLang="en-US" dirty="0"/>
          </a:p>
        </p:txBody>
      </p:sp>
      <p:sp>
        <p:nvSpPr>
          <p:cNvPr id="358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063A63B-F8D8-41E3-8B74-7C9B7F302751}" type="slidenum">
              <a:rPr kumimoji="0" lang="en-US" altLang="en-US" sz="1300" smtClean="0">
                <a:solidFill>
                  <a:prstClr val="black"/>
                </a:solidFill>
                <a:latin typeface="Arial" pitchFamily="34" charset="0"/>
              </a:rPr>
              <a:pPr>
                <a:spcBef>
                  <a:spcPct val="0"/>
                </a:spcBef>
              </a:pPr>
              <a:t>2</a:t>
            </a:fld>
            <a:endParaRPr kumimoji="0" lang="en-US" altLang="en-US" sz="1300">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358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063A63B-F8D8-41E3-8B74-7C9B7F302751}" type="slidenum">
              <a:rPr kumimoji="0" lang="en-US" altLang="en-US" sz="1300" smtClean="0">
                <a:latin typeface="Arial" pitchFamily="34" charset="0"/>
              </a:rPr>
              <a:pPr>
                <a:spcBef>
                  <a:spcPct val="0"/>
                </a:spcBef>
              </a:pPr>
              <a:t>3</a:t>
            </a:fld>
            <a:endParaRPr kumimoji="0" lang="en-US" altLang="en-US" sz="13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show that</a:t>
            </a:r>
          </a:p>
          <a:p>
            <a:r>
              <a:rPr lang="en-US" dirty="0"/>
              <a:t>&gt; the</a:t>
            </a:r>
          </a:p>
          <a:p>
            <a:r>
              <a:rPr lang="en-US" dirty="0"/>
              <a:t>&gt; pattern of CP violation these</a:t>
            </a:r>
          </a:p>
          <a:p>
            <a:r>
              <a:rPr lang="en-US" dirty="0"/>
              <a:t>&gt; represent (i.e., the particular low-energy constants) can be solved by</a:t>
            </a:r>
          </a:p>
          <a:p>
            <a:r>
              <a:rPr lang="en-US" dirty="0"/>
              <a:t>&gt; from</a:t>
            </a:r>
          </a:p>
          <a:p>
            <a:r>
              <a:rPr lang="en-US" dirty="0"/>
              <a:t>&gt; the kinematic pattern of (C and) CP</a:t>
            </a:r>
          </a:p>
          <a:p>
            <a:r>
              <a:rPr lang="en-US" dirty="0"/>
              <a:t>&gt; odd correlations in the </a:t>
            </a:r>
            <a:r>
              <a:rPr lang="en-US" dirty="0" err="1"/>
              <a:t>Dalitz</a:t>
            </a:r>
            <a:r>
              <a:rPr lang="en-US" dirty="0"/>
              <a:t> plot. Thus an observed pattern of mirror</a:t>
            </a:r>
          </a:p>
          <a:p>
            <a:r>
              <a:rPr lang="en-US" dirty="0"/>
              <a:t>&gt; symmetry breaking speaks to a particular pattern</a:t>
            </a:r>
          </a:p>
          <a:p>
            <a:r>
              <a:rPr lang="en-US" dirty="0"/>
              <a:t>&gt; of (C and) CP violating amplitudes, and our new paper analyzes this</a:t>
            </a:r>
          </a:p>
          <a:p>
            <a:r>
              <a:rPr lang="en-US" dirty="0"/>
              <a:t>&gt; explicitly. This idea is new and even novel within</a:t>
            </a:r>
          </a:p>
          <a:p>
            <a:r>
              <a:rPr lang="en-US" dirty="0"/>
              <a:t>&gt; the eta \to 3 pi literature, so that REDTOP really does have the chance to</a:t>
            </a:r>
          </a:p>
          <a:p>
            <a:r>
              <a:rPr lang="en-US" dirty="0"/>
              <a:t>&gt; probe new ground!</a:t>
            </a:r>
          </a:p>
        </p:txBody>
      </p:sp>
      <p:sp>
        <p:nvSpPr>
          <p:cNvPr id="4" name="Slide Number Placeholder 3"/>
          <p:cNvSpPr>
            <a:spLocks noGrp="1"/>
          </p:cNvSpPr>
          <p:nvPr>
            <p:ph type="sldNum" sz="quarter" idx="10"/>
          </p:nvPr>
        </p:nvSpPr>
        <p:spPr/>
        <p:txBody>
          <a:bodyPr/>
          <a:lstStyle/>
          <a:p>
            <a:pPr>
              <a:defRPr/>
            </a:pPr>
            <a:fld id="{31C57F32-6D9D-4CA9-BF40-C397A2661FFA}" type="slidenum">
              <a:rPr lang="en-US" smtClean="0"/>
              <a:pPr>
                <a:defRPr/>
              </a:pPr>
              <a:t>5</a:t>
            </a:fld>
            <a:endParaRPr lang="en-US"/>
          </a:p>
        </p:txBody>
      </p:sp>
    </p:spTree>
    <p:extLst>
      <p:ext uri="{BB962C8B-B14F-4D97-AF65-F5344CB8AC3E}">
        <p14:creationId xmlns:p14="http://schemas.microsoft.com/office/powerpoint/2010/main" val="37467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358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063A63B-F8D8-41E3-8B74-7C9B7F302751}" type="slidenum">
              <a:rPr kumimoji="0" lang="en-US" altLang="en-US" sz="1300" smtClean="0">
                <a:latin typeface="Arial" pitchFamily="34" charset="0"/>
              </a:rPr>
              <a:pPr>
                <a:spcBef>
                  <a:spcPct val="0"/>
                </a:spcBef>
              </a:pPr>
              <a:t>9</a:t>
            </a:fld>
            <a:endParaRPr kumimoji="0" lang="en-US" altLang="en-US" sz="13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a:ln/>
        </p:spPr>
      </p:sp>
      <p:sp>
        <p:nvSpPr>
          <p:cNvPr id="368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368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E5BA9991-B5C8-4D9B-974F-3576F3902E48}" type="slidenum">
              <a:rPr kumimoji="0" lang="en-US" altLang="en-US" sz="1300" smtClean="0">
                <a:latin typeface="Arial" pitchFamily="34" charset="0"/>
              </a:rPr>
              <a:pPr>
                <a:spcBef>
                  <a:spcPct val="0"/>
                </a:spcBef>
              </a:pPr>
              <a:t>12</a:t>
            </a:fld>
            <a:endParaRPr kumimoji="0" lang="en-US" altLang="en-US" sz="13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358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063A63B-F8D8-41E3-8B74-7C9B7F302751}" type="slidenum">
              <a:rPr kumimoji="0" lang="en-US" altLang="en-US" sz="1300" smtClean="0">
                <a:latin typeface="Arial" pitchFamily="34" charset="0"/>
              </a:rPr>
              <a:pPr>
                <a:spcBef>
                  <a:spcPct val="0"/>
                </a:spcBef>
              </a:pPr>
              <a:t>14</a:t>
            </a:fld>
            <a:endParaRPr kumimoji="0" lang="en-US" altLang="en-US" sz="13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3891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A65942E-4D8B-4435-B50E-AF5D25D35B52}" type="slidenum">
              <a:rPr kumimoji="0" lang="en-US" altLang="en-US" sz="1300" smtClean="0">
                <a:latin typeface="Arial" pitchFamily="34" charset="0"/>
              </a:rPr>
              <a:pPr>
                <a:spcBef>
                  <a:spcPct val="0"/>
                </a:spcBef>
              </a:pPr>
              <a:t>28</a:t>
            </a:fld>
            <a:endParaRPr kumimoji="0" lang="en-US" altLang="en-US" sz="13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a:p>
        </p:txBody>
      </p:sp>
      <p:sp>
        <p:nvSpPr>
          <p:cNvPr id="3994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FC07644-46DF-4891-A4EC-CCAB10AF5CFA}" type="slidenum">
              <a:rPr kumimoji="0" lang="en-US" altLang="en-US" sz="1300" smtClean="0">
                <a:latin typeface="Arial" pitchFamily="34" charset="0"/>
              </a:rPr>
              <a:pPr>
                <a:spcBef>
                  <a:spcPct val="0"/>
                </a:spcBef>
              </a:pPr>
              <a:t>30</a:t>
            </a:fld>
            <a:endParaRPr kumimoji="0" lang="en-US" altLang="en-US" sz="13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5" name="Footer Placeholder 2"/>
          <p:cNvSpPr>
            <a:spLocks noGrp="1"/>
          </p:cNvSpPr>
          <p:nvPr>
            <p:ph type="ftr" sz="quarter" idx="11"/>
          </p:nvPr>
        </p:nvSpPr>
        <p:spPr/>
        <p:txBody>
          <a:bodyPr/>
          <a:lstStyle>
            <a:lvl1pPr>
              <a:defRPr/>
            </a:lvl1pPr>
          </a:lstStyle>
          <a:p>
            <a:pPr>
              <a:defRPr/>
            </a:pPr>
            <a:r>
              <a:rPr lang="it-IT"/>
              <a:t>C. Gatto - INFN &amp; NIU</a:t>
            </a:r>
          </a:p>
        </p:txBody>
      </p:sp>
      <p:sp>
        <p:nvSpPr>
          <p:cNvPr id="6" name="Slide Number Placeholder 22"/>
          <p:cNvSpPr>
            <a:spLocks noGrp="1"/>
          </p:cNvSpPr>
          <p:nvPr>
            <p:ph type="sldNum" sz="quarter" idx="12"/>
          </p:nvPr>
        </p:nvSpPr>
        <p:spPr/>
        <p:txBody>
          <a:bodyPr/>
          <a:lstStyle>
            <a:lvl1pPr>
              <a:defRPr/>
            </a:lvl1pPr>
          </a:lstStyle>
          <a:p>
            <a:pPr>
              <a:defRPr/>
            </a:pPr>
            <a:fld id="{1719AE87-12CA-4292-B540-83E6A7F8DA43}" type="slidenum">
              <a:rPr lang="it-IT"/>
              <a:pPr>
                <a:defRPr/>
              </a:pPr>
              <a:t>‹#›</a:t>
            </a:fld>
            <a:endParaRPr lang="it-IT"/>
          </a:p>
        </p:txBody>
      </p:sp>
    </p:spTree>
    <p:extLst>
      <p:ext uri="{BB962C8B-B14F-4D97-AF65-F5344CB8AC3E}">
        <p14:creationId xmlns:p14="http://schemas.microsoft.com/office/powerpoint/2010/main" val="339657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5" name="Footer Placeholder 2"/>
          <p:cNvSpPr>
            <a:spLocks noGrp="1"/>
          </p:cNvSpPr>
          <p:nvPr>
            <p:ph type="ftr" sz="quarter" idx="11"/>
          </p:nvPr>
        </p:nvSpPr>
        <p:spPr/>
        <p:txBody>
          <a:bodyPr/>
          <a:lstStyle>
            <a:lvl1pPr>
              <a:defRPr/>
            </a:lvl1pPr>
          </a:lstStyle>
          <a:p>
            <a:pPr>
              <a:defRPr/>
            </a:pPr>
            <a:r>
              <a:rPr lang="it-IT"/>
              <a:t>C. Gatto - INFN &amp; NIU</a:t>
            </a:r>
          </a:p>
        </p:txBody>
      </p:sp>
      <p:sp>
        <p:nvSpPr>
          <p:cNvPr id="6" name="Slide Number Placeholder 22"/>
          <p:cNvSpPr>
            <a:spLocks noGrp="1"/>
          </p:cNvSpPr>
          <p:nvPr>
            <p:ph type="sldNum" sz="quarter" idx="12"/>
          </p:nvPr>
        </p:nvSpPr>
        <p:spPr/>
        <p:txBody>
          <a:bodyPr/>
          <a:lstStyle>
            <a:lvl1pPr>
              <a:defRPr/>
            </a:lvl1pPr>
          </a:lstStyle>
          <a:p>
            <a:pPr>
              <a:defRPr/>
            </a:pPr>
            <a:fld id="{DA2E47D9-48AE-4BFA-A09F-E8808858FA43}" type="slidenum">
              <a:rPr lang="it-IT"/>
              <a:pPr>
                <a:defRPr/>
              </a:pPr>
              <a:t>‹#›</a:t>
            </a:fld>
            <a:endParaRPr lang="it-IT"/>
          </a:p>
        </p:txBody>
      </p:sp>
    </p:spTree>
    <p:extLst>
      <p:ext uri="{BB962C8B-B14F-4D97-AF65-F5344CB8AC3E}">
        <p14:creationId xmlns:p14="http://schemas.microsoft.com/office/powerpoint/2010/main" val="297576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5" name="Footer Placeholder 2"/>
          <p:cNvSpPr>
            <a:spLocks noGrp="1"/>
          </p:cNvSpPr>
          <p:nvPr>
            <p:ph type="ftr" sz="quarter" idx="11"/>
          </p:nvPr>
        </p:nvSpPr>
        <p:spPr/>
        <p:txBody>
          <a:bodyPr/>
          <a:lstStyle>
            <a:lvl1pPr>
              <a:defRPr/>
            </a:lvl1pPr>
          </a:lstStyle>
          <a:p>
            <a:pPr>
              <a:defRPr/>
            </a:pPr>
            <a:r>
              <a:rPr lang="it-IT"/>
              <a:t>C. Gatto - INFN &amp; NIU</a:t>
            </a:r>
          </a:p>
        </p:txBody>
      </p:sp>
      <p:sp>
        <p:nvSpPr>
          <p:cNvPr id="6" name="Slide Number Placeholder 22"/>
          <p:cNvSpPr>
            <a:spLocks noGrp="1"/>
          </p:cNvSpPr>
          <p:nvPr>
            <p:ph type="sldNum" sz="quarter" idx="12"/>
          </p:nvPr>
        </p:nvSpPr>
        <p:spPr/>
        <p:txBody>
          <a:bodyPr/>
          <a:lstStyle>
            <a:lvl1pPr>
              <a:defRPr/>
            </a:lvl1pPr>
          </a:lstStyle>
          <a:p>
            <a:pPr>
              <a:defRPr/>
            </a:pPr>
            <a:fld id="{3C455526-96ED-4369-A6F3-ACE5ACC1A260}" type="slidenum">
              <a:rPr lang="it-IT"/>
              <a:pPr>
                <a:defRPr/>
              </a:pPr>
              <a:t>‹#›</a:t>
            </a:fld>
            <a:endParaRPr lang="it-IT"/>
          </a:p>
        </p:txBody>
      </p:sp>
    </p:spTree>
    <p:extLst>
      <p:ext uri="{BB962C8B-B14F-4D97-AF65-F5344CB8AC3E}">
        <p14:creationId xmlns:p14="http://schemas.microsoft.com/office/powerpoint/2010/main" val="428920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5" name="Footer Placeholder 2"/>
          <p:cNvSpPr>
            <a:spLocks noGrp="1"/>
          </p:cNvSpPr>
          <p:nvPr>
            <p:ph type="ftr" sz="quarter" idx="11"/>
          </p:nvPr>
        </p:nvSpPr>
        <p:spPr/>
        <p:txBody>
          <a:bodyPr/>
          <a:lstStyle>
            <a:lvl1pPr>
              <a:defRPr/>
            </a:lvl1pPr>
          </a:lstStyle>
          <a:p>
            <a:pPr>
              <a:defRPr/>
            </a:pPr>
            <a:r>
              <a:rPr lang="it-IT"/>
              <a:t>C. Gatto - INFN &amp; NIU</a:t>
            </a:r>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4356E7F7-C84E-45B0-9AB2-B2E37B592F15}" type="slidenum">
              <a:rPr lang="it-IT"/>
              <a:pPr>
                <a:defRPr/>
              </a:pPr>
              <a:t>‹#›</a:t>
            </a:fld>
            <a:endParaRPr lang="it-IT"/>
          </a:p>
        </p:txBody>
      </p:sp>
    </p:spTree>
    <p:extLst>
      <p:ext uri="{BB962C8B-B14F-4D97-AF65-F5344CB8AC3E}">
        <p14:creationId xmlns:p14="http://schemas.microsoft.com/office/powerpoint/2010/main" val="2388234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4" name="Footer Placeholder 2"/>
          <p:cNvSpPr>
            <a:spLocks noGrp="1"/>
          </p:cNvSpPr>
          <p:nvPr>
            <p:ph type="ftr" sz="quarter" idx="11"/>
          </p:nvPr>
        </p:nvSpPr>
        <p:spPr/>
        <p:txBody>
          <a:bodyPr/>
          <a:lstStyle>
            <a:lvl1pPr>
              <a:defRPr/>
            </a:lvl1pPr>
          </a:lstStyle>
          <a:p>
            <a:pPr>
              <a:defRPr/>
            </a:pPr>
            <a:r>
              <a:rPr lang="it-IT"/>
              <a:t>C. Gatto - INFN &amp; NIU</a:t>
            </a:r>
          </a:p>
        </p:txBody>
      </p:sp>
      <p:sp>
        <p:nvSpPr>
          <p:cNvPr id="5"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DC8A82FA-93C8-4E0F-9734-D3CB1EE45F96}" type="slidenum">
              <a:rPr lang="it-IT"/>
              <a:pPr>
                <a:defRPr/>
              </a:pPr>
              <a:t>‹#›</a:t>
            </a:fld>
            <a:endParaRPr lang="it-IT"/>
          </a:p>
        </p:txBody>
      </p:sp>
    </p:spTree>
    <p:extLst>
      <p:ext uri="{BB962C8B-B14F-4D97-AF65-F5344CB8AC3E}">
        <p14:creationId xmlns:p14="http://schemas.microsoft.com/office/powerpoint/2010/main" val="169392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5" name="Footer Placeholder 2"/>
          <p:cNvSpPr>
            <a:spLocks noGrp="1"/>
          </p:cNvSpPr>
          <p:nvPr>
            <p:ph type="ftr" sz="quarter" idx="11"/>
          </p:nvPr>
        </p:nvSpPr>
        <p:spPr/>
        <p:txBody>
          <a:bodyPr/>
          <a:lstStyle>
            <a:lvl1pPr>
              <a:defRPr/>
            </a:lvl1pPr>
          </a:lstStyle>
          <a:p>
            <a:pPr>
              <a:defRPr/>
            </a:pPr>
            <a:r>
              <a:rPr lang="it-IT"/>
              <a:t>C. Gatto - INFN &amp; NIU</a:t>
            </a:r>
          </a:p>
        </p:txBody>
      </p:sp>
      <p:sp>
        <p:nvSpPr>
          <p:cNvPr id="6" name="Slide Number Placeholder 22"/>
          <p:cNvSpPr>
            <a:spLocks noGrp="1"/>
          </p:cNvSpPr>
          <p:nvPr>
            <p:ph type="sldNum" sz="quarter" idx="12"/>
          </p:nvPr>
        </p:nvSpPr>
        <p:spPr/>
        <p:txBody>
          <a:bodyPr/>
          <a:lstStyle>
            <a:lvl1pPr>
              <a:defRPr/>
            </a:lvl1pPr>
          </a:lstStyle>
          <a:p>
            <a:pPr>
              <a:defRPr/>
            </a:pPr>
            <a:fld id="{4356E7F7-C84E-45B0-9AB2-B2E37B592F15}" type="slidenum">
              <a:rPr lang="it-IT"/>
              <a:pPr>
                <a:defRPr/>
              </a:pPr>
              <a:t>‹#›</a:t>
            </a:fld>
            <a:endParaRPr lang="it-IT"/>
          </a:p>
        </p:txBody>
      </p:sp>
    </p:spTree>
    <p:extLst>
      <p:ext uri="{BB962C8B-B14F-4D97-AF65-F5344CB8AC3E}">
        <p14:creationId xmlns:p14="http://schemas.microsoft.com/office/powerpoint/2010/main" val="69463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11/17/2017</a:t>
            </a:r>
            <a:endParaRPr lang="it-IT"/>
          </a:p>
        </p:txBody>
      </p:sp>
      <p:sp>
        <p:nvSpPr>
          <p:cNvPr id="5" name="Footer Placeholder 4"/>
          <p:cNvSpPr>
            <a:spLocks noGrp="1"/>
          </p:cNvSpPr>
          <p:nvPr>
            <p:ph type="ftr" sz="quarter" idx="11"/>
          </p:nvPr>
        </p:nvSpPr>
        <p:spPr/>
        <p:txBody>
          <a:bodyPr/>
          <a:lstStyle>
            <a:lvl1pPr>
              <a:defRPr/>
            </a:lvl1pPr>
          </a:lstStyle>
          <a:p>
            <a:pPr>
              <a:defRPr/>
            </a:pPr>
            <a:r>
              <a:rPr lang="it-IT"/>
              <a:t>C. Gatto - INFN &amp; NIU</a:t>
            </a:r>
          </a:p>
        </p:txBody>
      </p:sp>
      <p:sp>
        <p:nvSpPr>
          <p:cNvPr id="6" name="Slide Number Placeholder 5"/>
          <p:cNvSpPr>
            <a:spLocks noGrp="1"/>
          </p:cNvSpPr>
          <p:nvPr>
            <p:ph type="sldNum" sz="quarter" idx="12"/>
          </p:nvPr>
        </p:nvSpPr>
        <p:spPr/>
        <p:txBody>
          <a:bodyPr/>
          <a:lstStyle>
            <a:lvl1pPr>
              <a:defRPr/>
            </a:lvl1pPr>
          </a:lstStyle>
          <a:p>
            <a:pPr>
              <a:defRPr/>
            </a:pPr>
            <a:fld id="{7259A804-A2FE-4DC4-A52D-81BCDC452939}" type="slidenum">
              <a:rPr lang="it-IT"/>
              <a:pPr>
                <a:defRPr/>
              </a:pPr>
              <a:t>‹#›</a:t>
            </a:fld>
            <a:endParaRPr lang="it-IT"/>
          </a:p>
        </p:txBody>
      </p:sp>
    </p:spTree>
    <p:extLst>
      <p:ext uri="{BB962C8B-B14F-4D97-AF65-F5344CB8AC3E}">
        <p14:creationId xmlns:p14="http://schemas.microsoft.com/office/powerpoint/2010/main" val="1251395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6" name="Footer Placeholder 2"/>
          <p:cNvSpPr>
            <a:spLocks noGrp="1"/>
          </p:cNvSpPr>
          <p:nvPr>
            <p:ph type="ftr" sz="quarter" idx="11"/>
          </p:nvPr>
        </p:nvSpPr>
        <p:spPr/>
        <p:txBody>
          <a:bodyPr/>
          <a:lstStyle>
            <a:lvl1pPr>
              <a:defRPr/>
            </a:lvl1pPr>
          </a:lstStyle>
          <a:p>
            <a:pPr>
              <a:defRPr/>
            </a:pPr>
            <a:r>
              <a:rPr lang="it-IT"/>
              <a:t>C. Gatto - INFN &amp; NIU</a:t>
            </a:r>
          </a:p>
        </p:txBody>
      </p:sp>
      <p:sp>
        <p:nvSpPr>
          <p:cNvPr id="7" name="Slide Number Placeholder 22"/>
          <p:cNvSpPr>
            <a:spLocks noGrp="1"/>
          </p:cNvSpPr>
          <p:nvPr>
            <p:ph type="sldNum" sz="quarter" idx="12"/>
          </p:nvPr>
        </p:nvSpPr>
        <p:spPr/>
        <p:txBody>
          <a:bodyPr/>
          <a:lstStyle>
            <a:lvl1pPr>
              <a:defRPr/>
            </a:lvl1pPr>
          </a:lstStyle>
          <a:p>
            <a:pPr>
              <a:defRPr/>
            </a:pPr>
            <a:fld id="{1536305A-8E18-424A-A92A-41751F01C5CF}" type="slidenum">
              <a:rPr lang="it-IT"/>
              <a:pPr>
                <a:defRPr/>
              </a:pPr>
              <a:t>‹#›</a:t>
            </a:fld>
            <a:endParaRPr lang="it-IT"/>
          </a:p>
        </p:txBody>
      </p:sp>
    </p:spTree>
    <p:extLst>
      <p:ext uri="{BB962C8B-B14F-4D97-AF65-F5344CB8AC3E}">
        <p14:creationId xmlns:p14="http://schemas.microsoft.com/office/powerpoint/2010/main" val="160092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8" name="Footer Placeholder 2"/>
          <p:cNvSpPr>
            <a:spLocks noGrp="1"/>
          </p:cNvSpPr>
          <p:nvPr>
            <p:ph type="ftr" sz="quarter" idx="11"/>
          </p:nvPr>
        </p:nvSpPr>
        <p:spPr/>
        <p:txBody>
          <a:bodyPr/>
          <a:lstStyle>
            <a:lvl1pPr>
              <a:defRPr/>
            </a:lvl1pPr>
          </a:lstStyle>
          <a:p>
            <a:pPr>
              <a:defRPr/>
            </a:pPr>
            <a:r>
              <a:rPr lang="it-IT"/>
              <a:t>C. Gatto - INFN &amp; NIU</a:t>
            </a:r>
          </a:p>
        </p:txBody>
      </p:sp>
      <p:sp>
        <p:nvSpPr>
          <p:cNvPr id="9" name="Slide Number Placeholder 22"/>
          <p:cNvSpPr>
            <a:spLocks noGrp="1"/>
          </p:cNvSpPr>
          <p:nvPr>
            <p:ph type="sldNum" sz="quarter" idx="12"/>
          </p:nvPr>
        </p:nvSpPr>
        <p:spPr/>
        <p:txBody>
          <a:bodyPr/>
          <a:lstStyle>
            <a:lvl1pPr>
              <a:defRPr/>
            </a:lvl1pPr>
          </a:lstStyle>
          <a:p>
            <a:pPr>
              <a:defRPr/>
            </a:pPr>
            <a:fld id="{AA901A13-8A44-4C10-A76A-B727FF68B609}" type="slidenum">
              <a:rPr lang="it-IT"/>
              <a:pPr>
                <a:defRPr/>
              </a:pPr>
              <a:t>‹#›</a:t>
            </a:fld>
            <a:endParaRPr lang="it-IT"/>
          </a:p>
        </p:txBody>
      </p:sp>
    </p:spTree>
    <p:extLst>
      <p:ext uri="{BB962C8B-B14F-4D97-AF65-F5344CB8AC3E}">
        <p14:creationId xmlns:p14="http://schemas.microsoft.com/office/powerpoint/2010/main" val="56082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4" name="Footer Placeholder 2"/>
          <p:cNvSpPr>
            <a:spLocks noGrp="1"/>
          </p:cNvSpPr>
          <p:nvPr>
            <p:ph type="ftr" sz="quarter" idx="11"/>
          </p:nvPr>
        </p:nvSpPr>
        <p:spPr/>
        <p:txBody>
          <a:bodyPr/>
          <a:lstStyle>
            <a:lvl1pPr>
              <a:defRPr/>
            </a:lvl1pPr>
          </a:lstStyle>
          <a:p>
            <a:pPr>
              <a:defRPr/>
            </a:pPr>
            <a:r>
              <a:rPr lang="it-IT"/>
              <a:t>C. Gatto - INFN &amp; NIU</a:t>
            </a:r>
          </a:p>
        </p:txBody>
      </p:sp>
      <p:sp>
        <p:nvSpPr>
          <p:cNvPr id="5" name="Slide Number Placeholder 22"/>
          <p:cNvSpPr>
            <a:spLocks noGrp="1"/>
          </p:cNvSpPr>
          <p:nvPr>
            <p:ph type="sldNum" sz="quarter" idx="12"/>
          </p:nvPr>
        </p:nvSpPr>
        <p:spPr/>
        <p:txBody>
          <a:bodyPr/>
          <a:lstStyle>
            <a:lvl1pPr>
              <a:defRPr/>
            </a:lvl1pPr>
          </a:lstStyle>
          <a:p>
            <a:pPr>
              <a:defRPr/>
            </a:pPr>
            <a:fld id="{DC8A82FA-93C8-4E0F-9734-D3CB1EE45F96}" type="slidenum">
              <a:rPr lang="it-IT"/>
              <a:pPr>
                <a:defRPr/>
              </a:pPr>
              <a:t>‹#›</a:t>
            </a:fld>
            <a:endParaRPr lang="it-IT"/>
          </a:p>
        </p:txBody>
      </p:sp>
    </p:spTree>
    <p:extLst>
      <p:ext uri="{BB962C8B-B14F-4D97-AF65-F5344CB8AC3E}">
        <p14:creationId xmlns:p14="http://schemas.microsoft.com/office/powerpoint/2010/main" val="276578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3" name="Footer Placeholder 2"/>
          <p:cNvSpPr>
            <a:spLocks noGrp="1"/>
          </p:cNvSpPr>
          <p:nvPr>
            <p:ph type="ftr" sz="quarter" idx="11"/>
          </p:nvPr>
        </p:nvSpPr>
        <p:spPr/>
        <p:txBody>
          <a:bodyPr/>
          <a:lstStyle>
            <a:lvl1pPr>
              <a:defRPr/>
            </a:lvl1pPr>
          </a:lstStyle>
          <a:p>
            <a:pPr>
              <a:defRPr/>
            </a:pPr>
            <a:r>
              <a:rPr lang="it-IT"/>
              <a:t>C. Gatto - INFN &amp; NIU</a:t>
            </a:r>
          </a:p>
        </p:txBody>
      </p:sp>
      <p:sp>
        <p:nvSpPr>
          <p:cNvPr id="4" name="Slide Number Placeholder 22"/>
          <p:cNvSpPr>
            <a:spLocks noGrp="1"/>
          </p:cNvSpPr>
          <p:nvPr>
            <p:ph type="sldNum" sz="quarter" idx="12"/>
          </p:nvPr>
        </p:nvSpPr>
        <p:spPr/>
        <p:txBody>
          <a:bodyPr/>
          <a:lstStyle>
            <a:lvl1pPr>
              <a:defRPr/>
            </a:lvl1pPr>
          </a:lstStyle>
          <a:p>
            <a:pPr>
              <a:defRPr/>
            </a:pPr>
            <a:fld id="{5C3A2984-99A0-4A1F-ABC1-D865843D904F}" type="slidenum">
              <a:rPr lang="it-IT"/>
              <a:pPr>
                <a:defRPr/>
              </a:pPr>
              <a:t>‹#›</a:t>
            </a:fld>
            <a:endParaRPr lang="it-IT"/>
          </a:p>
        </p:txBody>
      </p:sp>
    </p:spTree>
    <p:extLst>
      <p:ext uri="{BB962C8B-B14F-4D97-AF65-F5344CB8AC3E}">
        <p14:creationId xmlns:p14="http://schemas.microsoft.com/office/powerpoint/2010/main" val="119569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6" name="Footer Placeholder 2"/>
          <p:cNvSpPr>
            <a:spLocks noGrp="1"/>
          </p:cNvSpPr>
          <p:nvPr>
            <p:ph type="ftr" sz="quarter" idx="11"/>
          </p:nvPr>
        </p:nvSpPr>
        <p:spPr/>
        <p:txBody>
          <a:bodyPr/>
          <a:lstStyle>
            <a:lvl1pPr>
              <a:defRPr/>
            </a:lvl1pPr>
          </a:lstStyle>
          <a:p>
            <a:pPr>
              <a:defRPr/>
            </a:pPr>
            <a:r>
              <a:rPr lang="it-IT"/>
              <a:t>C. Gatto - INFN &amp; NIU</a:t>
            </a:r>
          </a:p>
        </p:txBody>
      </p:sp>
      <p:sp>
        <p:nvSpPr>
          <p:cNvPr id="7" name="Slide Number Placeholder 22"/>
          <p:cNvSpPr>
            <a:spLocks noGrp="1"/>
          </p:cNvSpPr>
          <p:nvPr>
            <p:ph type="sldNum" sz="quarter" idx="12"/>
          </p:nvPr>
        </p:nvSpPr>
        <p:spPr/>
        <p:txBody>
          <a:bodyPr/>
          <a:lstStyle>
            <a:lvl1pPr>
              <a:defRPr/>
            </a:lvl1pPr>
          </a:lstStyle>
          <a:p>
            <a:pPr>
              <a:defRPr/>
            </a:pPr>
            <a:fld id="{3FAE1E63-BBD4-44CC-96D8-48EA9C797A9C}" type="slidenum">
              <a:rPr lang="it-IT"/>
              <a:pPr>
                <a:defRPr/>
              </a:pPr>
              <a:t>‹#›</a:t>
            </a:fld>
            <a:endParaRPr lang="it-IT"/>
          </a:p>
        </p:txBody>
      </p:sp>
    </p:spTree>
    <p:extLst>
      <p:ext uri="{BB962C8B-B14F-4D97-AF65-F5344CB8AC3E}">
        <p14:creationId xmlns:p14="http://schemas.microsoft.com/office/powerpoint/2010/main" val="248486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a:t>11/17/2017</a:t>
            </a:r>
            <a:endParaRPr lang="it-IT"/>
          </a:p>
        </p:txBody>
      </p:sp>
      <p:sp>
        <p:nvSpPr>
          <p:cNvPr id="6" name="Footer Placeholder 2"/>
          <p:cNvSpPr>
            <a:spLocks noGrp="1"/>
          </p:cNvSpPr>
          <p:nvPr>
            <p:ph type="ftr" sz="quarter" idx="11"/>
          </p:nvPr>
        </p:nvSpPr>
        <p:spPr/>
        <p:txBody>
          <a:bodyPr/>
          <a:lstStyle>
            <a:lvl1pPr>
              <a:defRPr/>
            </a:lvl1pPr>
          </a:lstStyle>
          <a:p>
            <a:pPr>
              <a:defRPr/>
            </a:pPr>
            <a:r>
              <a:rPr lang="it-IT"/>
              <a:t>C. Gatto - INFN &amp; NIU</a:t>
            </a:r>
          </a:p>
        </p:txBody>
      </p:sp>
      <p:sp>
        <p:nvSpPr>
          <p:cNvPr id="7" name="Slide Number Placeholder 22"/>
          <p:cNvSpPr>
            <a:spLocks noGrp="1"/>
          </p:cNvSpPr>
          <p:nvPr>
            <p:ph type="sldNum" sz="quarter" idx="12"/>
          </p:nvPr>
        </p:nvSpPr>
        <p:spPr/>
        <p:txBody>
          <a:bodyPr/>
          <a:lstStyle>
            <a:lvl1pPr>
              <a:defRPr/>
            </a:lvl1pPr>
          </a:lstStyle>
          <a:p>
            <a:pPr>
              <a:defRPr/>
            </a:pPr>
            <a:fld id="{A3905AEF-7033-4DB6-AE66-D6D347848A38}" type="slidenum">
              <a:rPr lang="it-IT"/>
              <a:pPr>
                <a:defRPr/>
              </a:pPr>
              <a:t>‹#›</a:t>
            </a:fld>
            <a:endParaRPr lang="it-IT"/>
          </a:p>
        </p:txBody>
      </p:sp>
    </p:spTree>
    <p:extLst>
      <p:ext uri="{BB962C8B-B14F-4D97-AF65-F5344CB8AC3E}">
        <p14:creationId xmlns:p14="http://schemas.microsoft.com/office/powerpoint/2010/main" val="27112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prstClr val="black"/>
              <a:schemeClr val="tx2">
                <a:tint val="45000"/>
                <a:satMod val="400000"/>
              </a:schemeClr>
            </a:duotone>
            <a:extLst>
              <a:ext uri="{BEBA8EAE-BF5A-486C-A8C5-ECC9F3942E4B}">
                <a14:imgProps xmlns:a14="http://schemas.microsoft.com/office/drawing/2010/main">
                  <a14:imgLayer r:embed="rId14">
                    <a14:imgEffect>
                      <a14:brightnessContrast bright="-5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r>
              <a:rPr lang="en-US"/>
              <a:t>11/17/2017</a:t>
            </a:r>
            <a:endParaRPr lang="it-IT"/>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it-IT"/>
              <a:t>C. Gatto - INFN &amp; NIU</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26EAC3FC-ED43-4B40-AA8C-344B2A855FBD}" type="slidenum">
              <a:rPr lang="it-IT"/>
              <a:pPr>
                <a:defRPr/>
              </a:pPr>
              <a:t>‹#›</a:t>
            </a:fld>
            <a:endParaRPr lang="it-IT"/>
          </a:p>
        </p:txBody>
      </p:sp>
    </p:spTree>
  </p:cSld>
  <p:clrMap bg1="dk1" tx1="lt1" bg2="dk2" tx2="lt2" accent1="accent1" accent2="accent2" accent3="accent3" accent4="accent4" accent5="accent5" accent6="accent6" hlink="hlink" folHlink="folHlink"/>
  <p:sldLayoutIdLst>
    <p:sldLayoutId id="2147484079" r:id="rId1"/>
    <p:sldLayoutId id="2147484080" r:id="rId2"/>
    <p:sldLayoutId id="2147484089"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hf hdr="0"/>
  <p:txStyles>
    <p:title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228600"/>
            <a:ext cx="8382000" cy="414338"/>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82588" y="914400"/>
            <a:ext cx="83820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Grp="1" noChangeArrowheads="1"/>
          </p:cNvSpPr>
          <p:nvPr>
            <p:ph type="dt" sz="half" idx="2"/>
          </p:nvPr>
        </p:nvSpPr>
        <p:spPr bwMode="auto">
          <a:xfrm>
            <a:off x="76200" y="6553200"/>
            <a:ext cx="17526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tabLst>
                <a:tab pos="1714500" algn="r"/>
              </a:tabLst>
              <a:defRPr sz="1000"/>
            </a:lvl1pPr>
          </a:lstStyle>
          <a:p>
            <a:pPr>
              <a:defRPr/>
            </a:pPr>
            <a:r>
              <a:rPr lang="en-US">
                <a:solidFill>
                  <a:srgbClr val="000000"/>
                </a:solidFill>
                <a:latin typeface="Arial" charset="0"/>
              </a:rPr>
              <a:t>11/17/2017</a:t>
            </a:r>
            <a:endParaRPr lang="en-US" dirty="0">
              <a:solidFill>
                <a:srgbClr val="000000"/>
              </a:solidFill>
              <a:latin typeface="Times New Roman" pitchFamily="18" charset="0"/>
            </a:endParaRPr>
          </a:p>
        </p:txBody>
      </p:sp>
      <p:sp>
        <p:nvSpPr>
          <p:cNvPr id="1033" name="Rectangle 9"/>
          <p:cNvSpPr>
            <a:spLocks noGrp="1" noChangeArrowheads="1"/>
          </p:cNvSpPr>
          <p:nvPr>
            <p:ph type="ftr" sz="quarter" idx="3"/>
          </p:nvPr>
        </p:nvSpPr>
        <p:spPr bwMode="auto">
          <a:xfrm>
            <a:off x="8534400" y="6553200"/>
            <a:ext cx="4572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cs typeface="Arial" charset="0"/>
              </a:defRPr>
            </a:lvl1pPr>
          </a:lstStyle>
          <a:p>
            <a:pPr>
              <a:defRPr/>
            </a:pPr>
            <a:r>
              <a:rPr lang="en-US">
                <a:solidFill>
                  <a:srgbClr val="000000"/>
                </a:solidFill>
                <a:latin typeface="Arial" charset="0"/>
              </a:rPr>
              <a:t>C. Gatto - INFN &amp; NIU</a:t>
            </a:r>
            <a:endParaRPr lang="en-US" dirty="0">
              <a:solidFill>
                <a:srgbClr val="000000"/>
              </a:solidFill>
              <a:latin typeface="Arial" charset="0"/>
            </a:endParaRPr>
          </a:p>
        </p:txBody>
      </p:sp>
      <p:pic>
        <p:nvPicPr>
          <p:cNvPr id="2054" name="Picture 7" descr="2000 BNL.gif"/>
          <p:cNvPicPr>
            <a:picLocks noChangeAspect="1"/>
          </p:cNvPicPr>
          <p:nvPr userDrawn="1"/>
        </p:nvPicPr>
        <p:blipFill>
          <a:blip r:embed="rId4"/>
          <a:srcRect/>
          <a:stretch>
            <a:fillRect/>
          </a:stretch>
        </p:blipFill>
        <p:spPr bwMode="auto">
          <a:xfrm>
            <a:off x="7216775" y="6400800"/>
            <a:ext cx="1317625"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8" r:id="rId1"/>
    <p:sldLayoutId id="2147484099" r:id="rId2"/>
  </p:sldLayoutIdLst>
  <p:hf hdr="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284163" indent="-284163" algn="l" rtl="0" eaLnBrk="0" fontAlgn="base" hangingPunct="0">
        <a:spcBef>
          <a:spcPct val="20000"/>
        </a:spcBef>
        <a:spcAft>
          <a:spcPct val="0"/>
        </a:spcAft>
        <a:defRPr sz="2000">
          <a:solidFill>
            <a:schemeClr val="tx1"/>
          </a:solidFill>
          <a:latin typeface="+mn-lt"/>
          <a:ea typeface="+mn-ea"/>
          <a:cs typeface="+mn-cs"/>
        </a:defRPr>
      </a:lvl1pPr>
      <a:lvl2pPr marL="622300" indent="-223838" algn="l" rtl="0" eaLnBrk="0" fontAlgn="base" hangingPunct="0">
        <a:spcBef>
          <a:spcPct val="20000"/>
        </a:spcBef>
        <a:spcAft>
          <a:spcPct val="0"/>
        </a:spcAft>
        <a:defRPr sz="2000">
          <a:solidFill>
            <a:srgbClr val="003399"/>
          </a:solidFill>
          <a:latin typeface="+mn-lt"/>
        </a:defRPr>
      </a:lvl2pPr>
      <a:lvl3pPr marL="965200" indent="-228600" algn="l" rtl="0" eaLnBrk="0" fontAlgn="base" hangingPunct="0">
        <a:spcBef>
          <a:spcPct val="20000"/>
        </a:spcBef>
        <a:spcAft>
          <a:spcPct val="0"/>
        </a:spcAft>
        <a:defRPr>
          <a:solidFill>
            <a:srgbClr val="009900"/>
          </a:solidFill>
          <a:latin typeface="+mn-lt"/>
        </a:defRPr>
      </a:lvl3pPr>
      <a:lvl4pPr marL="1308100" indent="-228600" algn="l" rtl="0" eaLnBrk="0" fontAlgn="base" hangingPunct="0">
        <a:spcBef>
          <a:spcPct val="20000"/>
        </a:spcBef>
        <a:spcAft>
          <a:spcPct val="0"/>
        </a:spcAft>
        <a:defRPr>
          <a:solidFill>
            <a:schemeClr val="tx1"/>
          </a:solidFill>
          <a:latin typeface="+mn-lt"/>
        </a:defRPr>
      </a:lvl4pPr>
      <a:lvl5pPr marL="1651000" indent="-228600" algn="l" rtl="0" eaLnBrk="0" fontAlgn="base" hangingPunct="0">
        <a:spcBef>
          <a:spcPct val="20000"/>
        </a:spcBef>
        <a:spcAft>
          <a:spcPct val="0"/>
        </a:spcAft>
        <a:defRPr sz="1600">
          <a:solidFill>
            <a:schemeClr val="tx1"/>
          </a:solidFill>
          <a:latin typeface="+mn-lt"/>
        </a:defRPr>
      </a:lvl5pPr>
      <a:lvl6pPr marL="2108200" indent="-228600" algn="l" rtl="0" eaLnBrk="0" fontAlgn="base" hangingPunct="0">
        <a:spcBef>
          <a:spcPct val="20000"/>
        </a:spcBef>
        <a:spcAft>
          <a:spcPct val="0"/>
        </a:spcAft>
        <a:defRPr sz="1600">
          <a:solidFill>
            <a:schemeClr val="tx1"/>
          </a:solidFill>
          <a:latin typeface="+mn-lt"/>
        </a:defRPr>
      </a:lvl6pPr>
      <a:lvl7pPr marL="2565400" indent="-228600" algn="l" rtl="0" eaLnBrk="0" fontAlgn="base" hangingPunct="0">
        <a:spcBef>
          <a:spcPct val="20000"/>
        </a:spcBef>
        <a:spcAft>
          <a:spcPct val="0"/>
        </a:spcAft>
        <a:defRPr sz="1600">
          <a:solidFill>
            <a:schemeClr val="tx1"/>
          </a:solidFill>
          <a:latin typeface="+mn-lt"/>
        </a:defRPr>
      </a:lvl7pPr>
      <a:lvl8pPr marL="3022600" indent="-228600" algn="l" rtl="0" eaLnBrk="0" fontAlgn="base" hangingPunct="0">
        <a:spcBef>
          <a:spcPct val="20000"/>
        </a:spcBef>
        <a:spcAft>
          <a:spcPct val="0"/>
        </a:spcAft>
        <a:defRPr sz="1600">
          <a:solidFill>
            <a:schemeClr val="tx1"/>
          </a:solidFill>
          <a:latin typeface="+mn-lt"/>
        </a:defRPr>
      </a:lvl8pPr>
      <a:lvl9pPr marL="3479800" indent="-228600" algn="l" rtl="0" eaLnBrk="0" fontAlgn="base" hangingPunct="0">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9"/>
          <p:cNvSpPr>
            <a:spLocks noGrp="1" noChangeArrowheads="1"/>
          </p:cNvSpPr>
          <p:nvPr>
            <p:ph type="ctrTitle"/>
          </p:nvPr>
        </p:nvSpPr>
        <p:spPr>
          <a:xfrm>
            <a:off x="838200" y="533400"/>
            <a:ext cx="6962775" cy="2819400"/>
          </a:xfrm>
        </p:spPr>
        <p:txBody>
          <a:bodyPr>
            <a:noAutofit/>
          </a:bodyPr>
          <a:lstStyle/>
          <a:p>
            <a:pPr eaLnBrk="1" fontAlgn="auto" hangingPunct="1">
              <a:spcAft>
                <a:spcPts val="0"/>
              </a:spcAft>
              <a:defRPr/>
            </a:pPr>
            <a:r>
              <a:rPr lang="en-US" altLang="en-US" sz="6000" i="1" dirty="0">
                <a:solidFill>
                  <a:schemeClr val="accent1">
                    <a:lumMod val="60000"/>
                    <a:lumOff val="40000"/>
                  </a:schemeClr>
                </a:solidFill>
              </a:rPr>
              <a:t>The REDTOP</a:t>
            </a:r>
            <a:br>
              <a:rPr lang="en-US" altLang="en-US" sz="6000" i="1" dirty="0">
                <a:solidFill>
                  <a:schemeClr val="accent1">
                    <a:lumMod val="60000"/>
                    <a:lumOff val="40000"/>
                  </a:schemeClr>
                </a:solidFill>
              </a:rPr>
            </a:br>
            <a:r>
              <a:rPr lang="en-US" altLang="en-US" sz="4000" i="1" dirty="0">
                <a:solidFill>
                  <a:schemeClr val="accent1">
                    <a:lumMod val="60000"/>
                    <a:lumOff val="40000"/>
                  </a:schemeClr>
                </a:solidFill>
              </a:rPr>
              <a:t>experiment</a:t>
            </a:r>
            <a:r>
              <a:rPr lang="en-US" altLang="en-US" sz="6000" i="1" dirty="0">
                <a:solidFill>
                  <a:schemeClr val="accent1">
                    <a:lumMod val="60000"/>
                    <a:lumOff val="40000"/>
                  </a:schemeClr>
                </a:solidFill>
              </a:rPr>
              <a:t> </a:t>
            </a:r>
            <a:br>
              <a:rPr lang="en-US" altLang="en-US" sz="6000" i="1" dirty="0">
                <a:solidFill>
                  <a:schemeClr val="accent1">
                    <a:lumMod val="60000"/>
                    <a:lumOff val="40000"/>
                  </a:schemeClr>
                </a:solidFill>
              </a:rPr>
            </a:br>
            <a:endParaRPr lang="en-US" altLang="en-US" sz="6000" i="1" dirty="0">
              <a:solidFill>
                <a:schemeClr val="accent1">
                  <a:lumMod val="60000"/>
                  <a:lumOff val="40000"/>
                </a:schemeClr>
              </a:solidFill>
            </a:endParaRPr>
          </a:p>
        </p:txBody>
      </p:sp>
      <p:sp>
        <p:nvSpPr>
          <p:cNvPr id="2" name="Rectangle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F1BDBEDB-6528-4AFD-AF12-F9A25805D8D1}" type="slidenum">
              <a:rPr lang="it-IT" altLang="en-US" sz="1000" smtClean="0">
                <a:latin typeface="Arial" pitchFamily="34" charset="0"/>
              </a:rPr>
              <a:pPr eaLnBrk="1" hangingPunct="1">
                <a:spcBef>
                  <a:spcPct val="0"/>
                </a:spcBef>
                <a:buClrTx/>
                <a:buSzTx/>
                <a:buFontTx/>
                <a:buNone/>
              </a:pPr>
              <a:t>1</a:t>
            </a:fld>
            <a:endParaRPr lang="it-IT" altLang="en-US" sz="1000">
              <a:latin typeface="Arial" pitchFamily="34" charset="0"/>
            </a:endParaRPr>
          </a:p>
        </p:txBody>
      </p:sp>
      <p:sp>
        <p:nvSpPr>
          <p:cNvPr id="4126" name="Rectangle 30"/>
          <p:cNvSpPr>
            <a:spLocks noGrp="1" noChangeArrowheads="1"/>
          </p:cNvSpPr>
          <p:nvPr>
            <p:ph type="subTitle" idx="1"/>
          </p:nvPr>
        </p:nvSpPr>
        <p:spPr>
          <a:xfrm>
            <a:off x="1462088" y="3187700"/>
            <a:ext cx="6324600" cy="1905000"/>
          </a:xfrm>
        </p:spPr>
        <p:txBody>
          <a:bodyPr>
            <a:normAutofit/>
          </a:bodyPr>
          <a:lstStyle/>
          <a:p>
            <a:pPr eaLnBrk="1" fontAlgn="auto" hangingPunct="1">
              <a:spcAft>
                <a:spcPts val="0"/>
              </a:spcAft>
              <a:buClr>
                <a:schemeClr val="tx1">
                  <a:shade val="95000"/>
                </a:schemeClr>
              </a:buClr>
              <a:defRPr/>
            </a:pPr>
            <a:r>
              <a:rPr lang="en-US" sz="3200" b="1" i="1" dirty="0">
                <a:solidFill>
                  <a:schemeClr val="accent1">
                    <a:lumMod val="60000"/>
                    <a:lumOff val="40000"/>
                  </a:schemeClr>
                </a:solidFill>
                <a:effectLst>
                  <a:outerShdw blurRad="38100" dist="38100" dir="2700000" algn="tl">
                    <a:srgbClr val="000000">
                      <a:alpha val="43137"/>
                    </a:srgbClr>
                  </a:outerShdw>
                </a:effectLst>
              </a:rPr>
              <a:t>R</a:t>
            </a:r>
            <a:r>
              <a:rPr lang="en-US" sz="3200" dirty="0">
                <a:solidFill>
                  <a:schemeClr val="tx1">
                    <a:lumMod val="25000"/>
                    <a:lumOff val="75000"/>
                  </a:schemeClr>
                </a:solidFill>
              </a:rPr>
              <a:t>are </a:t>
            </a:r>
            <a:r>
              <a:rPr lang="en-US" sz="3200" b="1" i="1" dirty="0">
                <a:solidFill>
                  <a:schemeClr val="accent1">
                    <a:lumMod val="60000"/>
                    <a:lumOff val="40000"/>
                  </a:schemeClr>
                </a:solidFill>
                <a:effectLst>
                  <a:outerShdw blurRad="38100" dist="38100" dir="2700000" algn="tl">
                    <a:srgbClr val="000000">
                      <a:alpha val="43137"/>
                    </a:srgbClr>
                  </a:outerShdw>
                </a:effectLst>
              </a:rPr>
              <a:t>E</a:t>
            </a:r>
            <a:r>
              <a:rPr lang="en-US" sz="3200" dirty="0"/>
              <a:t>ta </a:t>
            </a:r>
            <a:r>
              <a:rPr lang="en-US" sz="3200" b="1" i="1" dirty="0">
                <a:solidFill>
                  <a:schemeClr val="accent1">
                    <a:lumMod val="60000"/>
                    <a:lumOff val="40000"/>
                  </a:schemeClr>
                </a:solidFill>
                <a:effectLst>
                  <a:outerShdw blurRad="38100" dist="38100" dir="2700000" algn="tl">
                    <a:srgbClr val="000000">
                      <a:alpha val="43137"/>
                    </a:srgbClr>
                  </a:outerShdw>
                </a:effectLst>
              </a:rPr>
              <a:t>D</a:t>
            </a:r>
            <a:r>
              <a:rPr lang="en-US" sz="3200" dirty="0"/>
              <a:t>ecays with a</a:t>
            </a:r>
            <a:br>
              <a:rPr lang="en-US" sz="3200" dirty="0"/>
            </a:br>
            <a:r>
              <a:rPr lang="en-US" sz="3200" b="1" i="1" dirty="0">
                <a:solidFill>
                  <a:schemeClr val="accent1">
                    <a:lumMod val="60000"/>
                    <a:lumOff val="40000"/>
                  </a:schemeClr>
                </a:solidFill>
                <a:effectLst>
                  <a:outerShdw blurRad="38100" dist="38100" dir="2700000" algn="tl">
                    <a:srgbClr val="000000">
                      <a:alpha val="43137"/>
                    </a:srgbClr>
                  </a:outerShdw>
                </a:effectLst>
              </a:rPr>
              <a:t>T</a:t>
            </a:r>
            <a:r>
              <a:rPr lang="en-US" sz="3200" dirty="0">
                <a:solidFill>
                  <a:schemeClr val="tx1">
                    <a:lumMod val="25000"/>
                    <a:lumOff val="75000"/>
                  </a:schemeClr>
                </a:solidFill>
              </a:rPr>
              <a:t>PC</a:t>
            </a:r>
            <a:r>
              <a:rPr lang="en-US" sz="3200" dirty="0"/>
              <a:t> for </a:t>
            </a:r>
            <a:r>
              <a:rPr lang="en-US" sz="3200" b="1" i="1" dirty="0">
                <a:solidFill>
                  <a:schemeClr val="accent1">
                    <a:lumMod val="60000"/>
                    <a:lumOff val="40000"/>
                  </a:schemeClr>
                </a:solidFill>
                <a:effectLst>
                  <a:outerShdw blurRad="38100" dist="38100" dir="2700000" algn="tl">
                    <a:srgbClr val="000000">
                      <a:alpha val="43137"/>
                    </a:srgbClr>
                  </a:outerShdw>
                </a:effectLst>
              </a:rPr>
              <a:t>O</a:t>
            </a:r>
            <a:r>
              <a:rPr lang="en-US" sz="3200" dirty="0">
                <a:solidFill>
                  <a:schemeClr val="tx1">
                    <a:lumMod val="25000"/>
                    <a:lumOff val="75000"/>
                  </a:schemeClr>
                </a:solidFill>
              </a:rPr>
              <a:t>ptical</a:t>
            </a:r>
            <a:r>
              <a:rPr lang="en-US" sz="3200" dirty="0"/>
              <a:t> </a:t>
            </a:r>
            <a:r>
              <a:rPr lang="en-US" sz="3200" b="1" i="1" dirty="0">
                <a:solidFill>
                  <a:schemeClr val="accent1">
                    <a:lumMod val="60000"/>
                    <a:lumOff val="40000"/>
                  </a:schemeClr>
                </a:solidFill>
                <a:effectLst>
                  <a:outerShdw blurRad="38100" dist="38100" dir="2700000" algn="tl">
                    <a:srgbClr val="000000">
                      <a:alpha val="43137"/>
                    </a:srgbClr>
                  </a:outerShdw>
                </a:effectLst>
              </a:rPr>
              <a:t>P</a:t>
            </a:r>
            <a:r>
              <a:rPr lang="en-US" sz="3200" dirty="0">
                <a:solidFill>
                  <a:schemeClr val="tx1">
                    <a:lumMod val="25000"/>
                    <a:lumOff val="75000"/>
                  </a:schemeClr>
                </a:solidFill>
              </a:rPr>
              <a:t>hotons</a:t>
            </a:r>
          </a:p>
        </p:txBody>
      </p:sp>
      <p:sp>
        <p:nvSpPr>
          <p:cNvPr id="5" name="Rectangle 4"/>
          <p:cNvSpPr>
            <a:spLocks noChangeArrowheads="1"/>
          </p:cNvSpPr>
          <p:nvPr/>
        </p:nvSpPr>
        <p:spPr bwMode="auto">
          <a:xfrm>
            <a:off x="1312483" y="4581128"/>
            <a:ext cx="6505575" cy="1182688"/>
          </a:xfrm>
          <a:prstGeom prst="rect">
            <a:avLst/>
          </a:prstGeom>
          <a:noFill/>
          <a:ln w="9525">
            <a:noFill/>
            <a:miter lim="800000"/>
            <a:headEnd/>
            <a:tailEnd/>
          </a:ln>
          <a:effectLst/>
        </p:spPr>
        <p:txBody>
          <a:bodyPr/>
          <a:lstStyle/>
          <a:p>
            <a:pPr marL="609600" indent="-609600" algn="ctr">
              <a:spcBef>
                <a:spcPct val="20000"/>
              </a:spcBef>
              <a:buClr>
                <a:schemeClr val="hlink"/>
              </a:buClr>
              <a:buSzPct val="75000"/>
              <a:buFont typeface="Wingdings" pitchFamily="2" charset="2"/>
              <a:buNone/>
              <a:defRPr/>
            </a:pPr>
            <a:r>
              <a:rPr lang="it-IT" sz="2400" i="1" dirty="0">
                <a:effectLst>
                  <a:outerShdw blurRad="38100" dist="38100" dir="2700000" algn="tl">
                    <a:srgbClr val="010199"/>
                  </a:outerShdw>
                </a:effectLst>
              </a:rPr>
              <a:t>Corrado Gatto</a:t>
            </a:r>
          </a:p>
          <a:p>
            <a:pPr marL="609600" indent="-609600" algn="ctr">
              <a:spcBef>
                <a:spcPct val="20000"/>
              </a:spcBef>
              <a:buClr>
                <a:schemeClr val="hlink"/>
              </a:buClr>
              <a:buSzPct val="75000"/>
              <a:buFont typeface="Wingdings" pitchFamily="2" charset="2"/>
              <a:buNone/>
              <a:defRPr/>
            </a:pPr>
            <a:r>
              <a:rPr lang="it-IT" sz="2000" i="1" dirty="0">
                <a:effectLst>
                  <a:outerShdw blurRad="38100" dist="38100" dir="2700000" algn="tl">
                    <a:srgbClr val="010199"/>
                  </a:outerShdw>
                </a:effectLst>
              </a:rPr>
              <a:t>INFN Napoli and NIU</a:t>
            </a:r>
          </a:p>
          <a:p>
            <a:pPr marL="609600" indent="-609600" algn="ctr">
              <a:spcBef>
                <a:spcPct val="20000"/>
              </a:spcBef>
              <a:buClr>
                <a:schemeClr val="hlink"/>
              </a:buClr>
              <a:buSzPct val="75000"/>
              <a:buFont typeface="Wingdings" pitchFamily="2" charset="2"/>
              <a:buNone/>
              <a:defRPr/>
            </a:pPr>
            <a:r>
              <a:rPr lang="it-IT" sz="2400" i="1" dirty="0">
                <a:effectLst>
                  <a:outerShdw blurRad="38100" dist="38100" dir="2700000" algn="tl">
                    <a:srgbClr val="010199"/>
                  </a:outerShdw>
                </a:effectLst>
              </a:rPr>
              <a:t>For the REDTOP Collaboration</a:t>
            </a:r>
          </a:p>
        </p:txBody>
      </p:sp>
      <p:sp>
        <p:nvSpPr>
          <p:cNvPr id="3" name="Date Placeholder 2"/>
          <p:cNvSpPr>
            <a:spLocks noGrp="1"/>
          </p:cNvSpPr>
          <p:nvPr>
            <p:ph type="dt" sz="half" idx="10"/>
          </p:nvPr>
        </p:nvSpPr>
        <p:spPr/>
        <p:txBody>
          <a:bodyPr/>
          <a:lstStyle/>
          <a:p>
            <a:pPr>
              <a:defRPr/>
            </a:pPr>
            <a:r>
              <a:rPr lang="en-US"/>
              <a:t>11/17/2017</a:t>
            </a:r>
            <a:endParaRPr lang="it-IT"/>
          </a:p>
        </p:txBody>
      </p:sp>
      <p:sp>
        <p:nvSpPr>
          <p:cNvPr id="4" name="Footer Placeholder 3"/>
          <p:cNvSpPr>
            <a:spLocks noGrp="1"/>
          </p:cNvSpPr>
          <p:nvPr>
            <p:ph type="ftr" sz="quarter" idx="11"/>
          </p:nvPr>
        </p:nvSpPr>
        <p:spPr/>
        <p:txBody>
          <a:bodyPr/>
          <a:lstStyle/>
          <a:p>
            <a:pPr>
              <a:defRPr/>
            </a:pPr>
            <a:r>
              <a:rPr lang="it-IT"/>
              <a:t>C. Gatto - INFN &amp; NIU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26"/>
                                        </p:tgtEl>
                                        <p:attrNameLst>
                                          <p:attrName>style.visibility</p:attrName>
                                        </p:attrNameLst>
                                      </p:cBhvr>
                                      <p:to>
                                        <p:strVal val="visible"/>
                                      </p:to>
                                    </p:set>
                                    <p:anim calcmode="lin" valueType="num">
                                      <p:cBhvr additive="base">
                                        <p:cTn id="7" dur="500" fill="hold">
                                          <p:stCondLst>
                                            <p:cond delay="0"/>
                                          </p:stCondLst>
                                        </p:cTn>
                                        <p:tgtEl>
                                          <p:spTgt spid="412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4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36"/>
            <a:ext cx="8229600" cy="792162"/>
          </a:xfrm>
        </p:spPr>
        <p:txBody>
          <a:bodyPr>
            <a:noAutofit/>
          </a:bodyPr>
          <a:lstStyle/>
          <a:p>
            <a:pPr>
              <a:defRPr/>
            </a:pPr>
            <a:r>
              <a:rPr lang="en-US" sz="2800" dirty="0"/>
              <a:t>REDTOP Constraints on a new baryonic force (courtesy of S. </a:t>
            </a:r>
            <a:r>
              <a:rPr lang="en-US" sz="2800" dirty="0" err="1"/>
              <a:t>Tulin</a:t>
            </a:r>
            <a:r>
              <a:rPr lang="en-US" sz="2800" dirty="0"/>
              <a:t> – U. York)</a:t>
            </a:r>
          </a:p>
        </p:txBody>
      </p:sp>
      <p:sp>
        <p:nvSpPr>
          <p:cNvPr id="11267" name="Content Placeholder 2"/>
          <p:cNvSpPr>
            <a:spLocks noGrp="1"/>
          </p:cNvSpPr>
          <p:nvPr>
            <p:ph idx="1"/>
          </p:nvPr>
        </p:nvSpPr>
        <p:spPr>
          <a:xfrm>
            <a:off x="457200" y="1600201"/>
            <a:ext cx="8229600" cy="1828800"/>
          </a:xfrm>
        </p:spPr>
        <p:txBody>
          <a:bodyPr/>
          <a:lstStyle/>
          <a:p>
            <a:endParaRPr lang="en-US" altLang="en-US" dirty="0"/>
          </a:p>
        </p:txBody>
      </p:sp>
      <p:sp>
        <p:nvSpPr>
          <p:cNvPr id="4" name="Slide Number Placeholder 3"/>
          <p:cNvSpPr>
            <a:spLocks noGrp="1"/>
          </p:cNvSpPr>
          <p:nvPr>
            <p:ph type="sldNum" sz="quarter" idx="12"/>
          </p:nvPr>
        </p:nvSpPr>
        <p:spPr/>
        <p:txBody>
          <a:bodyPr/>
          <a:lstStyle/>
          <a:p>
            <a:pPr>
              <a:defRPr/>
            </a:pPr>
            <a:fld id="{E14A2AFE-58A6-4BBF-959F-5FCFF4A1561D}" type="slidenum">
              <a:rPr lang="it-IT" smtClean="0">
                <a:solidFill>
                  <a:prstClr val="white">
                    <a:shade val="50000"/>
                  </a:prstClr>
                </a:solidFill>
              </a:rPr>
              <a:pPr>
                <a:defRPr/>
              </a:pPr>
              <a:t>10</a:t>
            </a:fld>
            <a:endParaRPr lang="it-IT">
              <a:solidFill>
                <a:prstClr val="white">
                  <a:shade val="50000"/>
                </a:prstClr>
              </a:solidFill>
            </a:endParaRPr>
          </a:p>
        </p:txBody>
      </p:sp>
      <p:sp>
        <p:nvSpPr>
          <p:cNvPr id="3" name="Date Placeholder 2"/>
          <p:cNvSpPr>
            <a:spLocks noGrp="1"/>
          </p:cNvSpPr>
          <p:nvPr>
            <p:ph type="dt" sz="half" idx="10"/>
          </p:nvPr>
        </p:nvSpPr>
        <p:spPr/>
        <p:txBody>
          <a:bodyPr/>
          <a:lstStyle/>
          <a:p>
            <a:pPr>
              <a:defRPr/>
            </a:pPr>
            <a:r>
              <a:rPr lang="en-US">
                <a:solidFill>
                  <a:prstClr val="white">
                    <a:shade val="50000"/>
                  </a:prstClr>
                </a:solidFill>
              </a:rPr>
              <a:t>11/17/2017</a:t>
            </a:r>
            <a:endParaRPr lang="it-IT">
              <a:solidFill>
                <a:prstClr val="white">
                  <a:shade val="50000"/>
                </a:prstClr>
              </a:solidFill>
            </a:endParaRPr>
          </a:p>
        </p:txBody>
      </p:sp>
      <p:sp>
        <p:nvSpPr>
          <p:cNvPr id="6" name="Footer Placeholder 5"/>
          <p:cNvSpPr>
            <a:spLocks noGrp="1"/>
          </p:cNvSpPr>
          <p:nvPr>
            <p:ph type="ftr" sz="quarter" idx="11"/>
          </p:nvPr>
        </p:nvSpPr>
        <p:spPr/>
        <p:txBody>
          <a:bodyPr/>
          <a:lstStyle/>
          <a:p>
            <a:pPr>
              <a:defRPr/>
            </a:pPr>
            <a:r>
              <a:rPr lang="it-IT">
                <a:solidFill>
                  <a:prstClr val="white">
                    <a:shade val="50000"/>
                  </a:prstClr>
                </a:solidFill>
              </a:rPr>
              <a:t>C. Gatto - INFN &amp; NIU</a:t>
            </a:r>
          </a:p>
        </p:txBody>
      </p:sp>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799" y="1376772"/>
            <a:ext cx="3672657" cy="116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a:off x="4529124" y="2220014"/>
            <a:ext cx="3780669" cy="4232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Content Placeholder 2"/>
          <p:cNvSpPr txBox="1">
            <a:spLocks/>
          </p:cNvSpPr>
          <p:nvPr/>
        </p:nvSpPr>
        <p:spPr bwMode="auto">
          <a:xfrm>
            <a:off x="3959931" y="5517232"/>
            <a:ext cx="5040561"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defRPr/>
            </a:pPr>
            <a:r>
              <a:rPr lang="en-US" sz="1400" b="1" i="1" dirty="0">
                <a:solidFill>
                  <a:prstClr val="white"/>
                </a:solidFill>
                <a:effectLst>
                  <a:outerShdw blurRad="38100" dist="38100" dir="2700000" algn="tl">
                    <a:srgbClr val="000000">
                      <a:alpha val="43137"/>
                    </a:srgbClr>
                  </a:outerShdw>
                </a:effectLst>
              </a:rPr>
              <a:t>Better limits from </a:t>
            </a:r>
            <a:r>
              <a:rPr lang="en-US" sz="1400" b="1" i="1" dirty="0" err="1">
                <a:solidFill>
                  <a:prstClr val="white"/>
                </a:solidFill>
                <a:effectLst>
                  <a:outerShdw blurRad="38100" dist="38100" dir="2700000" algn="tl">
                    <a:srgbClr val="000000">
                      <a:alpha val="43137"/>
                    </a:srgbClr>
                  </a:outerShdw>
                </a:effectLst>
              </a:rPr>
              <a:t>Dalitz</a:t>
            </a:r>
            <a:r>
              <a:rPr lang="en-US" sz="1400" b="1" i="1" dirty="0">
                <a:solidFill>
                  <a:prstClr val="white"/>
                </a:solidFill>
                <a:effectLst>
                  <a:outerShdw blurRad="38100" dist="38100" dir="2700000" algn="tl">
                    <a:srgbClr val="000000">
                      <a:alpha val="43137"/>
                    </a:srgbClr>
                  </a:outerShdw>
                </a:effectLst>
              </a:rPr>
              <a:t> plot analysis of </a:t>
            </a:r>
            <a:r>
              <a:rPr lang="en-US" sz="1400" b="1" i="1" dirty="0" err="1">
                <a:solidFill>
                  <a:prstClr val="white"/>
                </a:solidFill>
                <a:effectLst>
                  <a:outerShdw blurRad="38100" dist="38100" dir="2700000" algn="tl">
                    <a:srgbClr val="000000">
                      <a:alpha val="43137"/>
                    </a:srgbClr>
                  </a:outerShdw>
                </a:effectLst>
                <a:latin typeface="Symbol" panose="05050102010706020507" pitchFamily="18" charset="2"/>
              </a:rPr>
              <a:t>h</a:t>
            </a:r>
            <a:r>
              <a:rPr lang="en-US" altLang="en-US" sz="1400" b="1" i="1" dirty="0" err="1">
                <a:solidFill>
                  <a:prstClr val="white"/>
                </a:solidFill>
                <a:effectLst>
                  <a:outerShdw blurRad="38100" dist="38100" dir="2700000" algn="tl">
                    <a:srgbClr val="000000">
                      <a:alpha val="43137"/>
                    </a:srgbClr>
                  </a:outerShdw>
                </a:effectLst>
              </a:rPr>
              <a:t>→</a:t>
            </a:r>
            <a:r>
              <a:rPr lang="en-US" sz="1400" b="1" i="1" dirty="0" err="1">
                <a:solidFill>
                  <a:prstClr val="white"/>
                </a:solidFill>
                <a:effectLst>
                  <a:outerShdw blurRad="38100" dist="38100" dir="2700000" algn="tl">
                    <a:srgbClr val="000000">
                      <a:alpha val="43137"/>
                    </a:srgbClr>
                  </a:outerShdw>
                </a:effectLst>
                <a:latin typeface="Symbol" panose="05050102010706020507" pitchFamily="18" charset="2"/>
              </a:rPr>
              <a:t>p</a:t>
            </a:r>
            <a:r>
              <a:rPr lang="en-US" sz="1400" b="1" i="1" baseline="30000" dirty="0" err="1">
                <a:solidFill>
                  <a:prstClr val="white"/>
                </a:solidFill>
                <a:effectLst>
                  <a:outerShdw blurRad="38100" dist="38100" dir="2700000" algn="tl">
                    <a:srgbClr val="000000">
                      <a:alpha val="43137"/>
                    </a:srgbClr>
                  </a:outerShdw>
                </a:effectLst>
                <a:latin typeface="Symbol" panose="05050102010706020507" pitchFamily="18" charset="2"/>
              </a:rPr>
              <a:t>o</a:t>
            </a:r>
            <a:r>
              <a:rPr lang="en-US" sz="1400" b="1" i="1" dirty="0">
                <a:solidFill>
                  <a:prstClr val="white"/>
                </a:solidFill>
                <a:effectLst>
                  <a:outerShdw blurRad="38100" dist="38100" dir="2700000" algn="tl">
                    <a:srgbClr val="000000">
                      <a:alpha val="43137"/>
                    </a:srgbClr>
                  </a:outerShdw>
                </a:effectLst>
                <a:latin typeface="Symbol" panose="05050102010706020507" pitchFamily="18" charset="2"/>
              </a:rPr>
              <a:t> gg</a:t>
            </a:r>
            <a:r>
              <a:rPr lang="en-US" sz="1400" b="1" i="1" dirty="0">
                <a:solidFill>
                  <a:prstClr val="white"/>
                </a:solidFill>
                <a:effectLst>
                  <a:outerShdw blurRad="38100" dist="38100" dir="2700000" algn="tl">
                    <a:srgbClr val="000000">
                      <a:alpha val="43137"/>
                    </a:srgbClr>
                  </a:outerShdw>
                </a:effectLst>
              </a:rPr>
              <a:t>.  Not been done so far.</a:t>
            </a:r>
          </a:p>
          <a:p>
            <a:pPr>
              <a:defRPr/>
            </a:pPr>
            <a:r>
              <a:rPr lang="en-US" sz="1400" b="1" i="1" dirty="0">
                <a:solidFill>
                  <a:prstClr val="white"/>
                </a:solidFill>
                <a:effectLst>
                  <a:outerShdw blurRad="38100" dist="38100" dir="2700000" algn="tl">
                    <a:srgbClr val="000000">
                      <a:alpha val="43137"/>
                    </a:srgbClr>
                  </a:outerShdw>
                </a:effectLst>
              </a:rPr>
              <a:t>REDTOP  will collect 10</a:t>
            </a:r>
            <a:r>
              <a:rPr lang="en-US" sz="1400" b="1" i="1" baseline="30000" dirty="0">
                <a:solidFill>
                  <a:prstClr val="white"/>
                </a:solidFill>
                <a:effectLst>
                  <a:outerShdw blurRad="38100" dist="38100" dir="2700000" algn="tl">
                    <a:srgbClr val="000000">
                      <a:alpha val="43137"/>
                    </a:srgbClr>
                  </a:outerShdw>
                </a:effectLst>
              </a:rPr>
              <a:t>9</a:t>
            </a:r>
            <a:r>
              <a:rPr lang="en-US" sz="1400" b="1" i="1" dirty="0">
                <a:solidFill>
                  <a:prstClr val="white"/>
                </a:solidFill>
                <a:effectLst>
                  <a:outerShdw blurRad="38100" dist="38100" dir="2700000" algn="tl">
                    <a:srgbClr val="000000">
                      <a:alpha val="43137"/>
                    </a:srgbClr>
                  </a:outerShdw>
                </a:effectLst>
              </a:rPr>
              <a:t> such event: sensitivity is under study </a:t>
            </a:r>
          </a:p>
        </p:txBody>
      </p:sp>
      <p:cxnSp>
        <p:nvCxnSpPr>
          <p:cNvPr id="22" name="Curved Connector 21"/>
          <p:cNvCxnSpPr/>
          <p:nvPr/>
        </p:nvCxnSpPr>
        <p:spPr>
          <a:xfrm rot="16200000" flipH="1">
            <a:off x="1277634" y="5895274"/>
            <a:ext cx="72008" cy="36004"/>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35" name="Content Placeholder 2"/>
          <p:cNvSpPr txBox="1">
            <a:spLocks/>
          </p:cNvSpPr>
          <p:nvPr/>
        </p:nvSpPr>
        <p:spPr bwMode="auto">
          <a:xfrm>
            <a:off x="-162528" y="5517232"/>
            <a:ext cx="5040561" cy="118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defRPr/>
            </a:pPr>
            <a:r>
              <a:rPr lang="en-US" sz="1400" b="1" i="1" dirty="0">
                <a:solidFill>
                  <a:prstClr val="white"/>
                </a:solidFill>
                <a:effectLst>
                  <a:outerShdw blurRad="38100" dist="38100" dir="2700000" algn="tl">
                    <a:srgbClr val="000000">
                      <a:alpha val="43137"/>
                    </a:srgbClr>
                  </a:outerShdw>
                </a:effectLst>
              </a:rPr>
              <a:t>New physics decays as a two 2-body </a:t>
            </a:r>
          </a:p>
          <a:p>
            <a:pPr>
              <a:defRPr/>
            </a:pPr>
            <a:r>
              <a:rPr lang="en-US" sz="1400" b="1" i="1" dirty="0">
                <a:solidFill>
                  <a:prstClr val="white"/>
                </a:solidFill>
                <a:effectLst>
                  <a:outerShdw blurRad="38100" dist="38100" dir="2700000" algn="tl">
                    <a:srgbClr val="000000">
                      <a:alpha val="43137"/>
                    </a:srgbClr>
                  </a:outerShdw>
                </a:effectLst>
              </a:rPr>
              <a:t>SM decay as 3-body </a:t>
            </a:r>
          </a:p>
          <a:p>
            <a:pPr>
              <a:defRPr/>
            </a:pPr>
            <a:r>
              <a:rPr lang="en-US" sz="1400" b="1" i="1" dirty="0">
                <a:solidFill>
                  <a:prstClr val="white"/>
                </a:solidFill>
                <a:effectLst>
                  <a:outerShdw blurRad="38100" dist="38100" dir="2700000" algn="tl">
                    <a:srgbClr val="000000">
                      <a:alpha val="43137"/>
                    </a:srgbClr>
                  </a:outerShdw>
                </a:effectLst>
              </a:rPr>
              <a:t>Current limit: baryonic force is 2000 times weaker than electromagnetism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05" y="1172413"/>
            <a:ext cx="4785493" cy="440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5220071" y="4676145"/>
            <a:ext cx="2520279" cy="530046"/>
          </a:xfrm>
          <a:prstGeom prst="wedgeRoundRectCallout">
            <a:avLst>
              <a:gd name="adj1" fmla="val -137993"/>
              <a:gd name="adj2" fmla="val -913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REDTOP constraints</a:t>
            </a:r>
            <a:r>
              <a:rPr lang="en-US" sz="1050" b="1" dirty="0">
                <a:solidFill>
                  <a:prstClr val="black"/>
                </a:solidFill>
              </a:rPr>
              <a:t> </a:t>
            </a:r>
            <a:r>
              <a:rPr lang="en-US" sz="1200" b="1" dirty="0">
                <a:solidFill>
                  <a:prstClr val="black"/>
                </a:solidFill>
              </a:rPr>
              <a:t>at the level of BR(η → </a:t>
            </a:r>
            <a:r>
              <a:rPr lang="en-US" sz="1200" b="1" dirty="0" err="1">
                <a:solidFill>
                  <a:prstClr val="black"/>
                </a:solidFill>
              </a:rPr>
              <a:t>Bγ</a:t>
            </a:r>
            <a:r>
              <a:rPr lang="en-US" sz="1200" b="1" dirty="0">
                <a:solidFill>
                  <a:prstClr val="black"/>
                </a:solidFill>
              </a:rPr>
              <a:t> → π</a:t>
            </a:r>
            <a:r>
              <a:rPr lang="en-US" sz="1200" b="1" baseline="30000" dirty="0" err="1">
                <a:solidFill>
                  <a:prstClr val="black"/>
                </a:solidFill>
              </a:rPr>
              <a:t>o</a:t>
            </a:r>
            <a:r>
              <a:rPr lang="en-US" sz="1200" b="1" dirty="0" err="1">
                <a:solidFill>
                  <a:prstClr val="black"/>
                </a:solidFill>
              </a:rPr>
              <a:t>γγ</a:t>
            </a:r>
            <a:r>
              <a:rPr lang="en-US" sz="1200" b="1" dirty="0">
                <a:solidFill>
                  <a:prstClr val="black"/>
                </a:solidFill>
              </a:rPr>
              <a:t>) &lt; 3 × 10</a:t>
            </a:r>
            <a:r>
              <a:rPr lang="en-US" sz="1200" b="1" baseline="30000" dirty="0">
                <a:solidFill>
                  <a:prstClr val="black"/>
                </a:solidFill>
              </a:rPr>
              <a:t>−9</a:t>
            </a:r>
          </a:p>
        </p:txBody>
      </p:sp>
      <p:sp>
        <p:nvSpPr>
          <p:cNvPr id="15" name="Rounded Rectangular Callout 14"/>
          <p:cNvSpPr/>
          <p:nvPr/>
        </p:nvSpPr>
        <p:spPr>
          <a:xfrm>
            <a:off x="6156177" y="3212976"/>
            <a:ext cx="2520279" cy="508003"/>
          </a:xfrm>
          <a:prstGeom prst="wedgeRoundRectCallout">
            <a:avLst>
              <a:gd name="adj1" fmla="val -119096"/>
              <a:gd name="adj2" fmla="val 1243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REDTOP constraints</a:t>
            </a:r>
            <a:r>
              <a:rPr lang="en-US" sz="1050" b="1" dirty="0">
                <a:solidFill>
                  <a:prstClr val="black"/>
                </a:solidFill>
              </a:rPr>
              <a:t> </a:t>
            </a:r>
            <a:r>
              <a:rPr lang="en-US" sz="1200" b="1" dirty="0">
                <a:solidFill>
                  <a:prstClr val="black"/>
                </a:solidFill>
              </a:rPr>
              <a:t>at the level of BR(</a:t>
            </a:r>
            <a:r>
              <a:rPr lang="el-GR" sz="1200" b="1" dirty="0">
                <a:solidFill>
                  <a:prstClr val="black"/>
                </a:solidFill>
              </a:rPr>
              <a:t>η</a:t>
            </a:r>
            <a:r>
              <a:rPr lang="en-US" sz="1200" b="1" dirty="0">
                <a:solidFill>
                  <a:prstClr val="black"/>
                </a:solidFill>
              </a:rPr>
              <a:t>’</a:t>
            </a:r>
            <a:r>
              <a:rPr lang="el-GR" sz="1200" b="1" dirty="0">
                <a:solidFill>
                  <a:prstClr val="black"/>
                </a:solidFill>
              </a:rPr>
              <a:t> → </a:t>
            </a:r>
            <a:r>
              <a:rPr lang="en-US" sz="1200" b="1" dirty="0">
                <a:solidFill>
                  <a:prstClr val="black"/>
                </a:solidFill>
              </a:rPr>
              <a:t>B</a:t>
            </a:r>
            <a:r>
              <a:rPr lang="el-GR" sz="1200" b="1" dirty="0">
                <a:solidFill>
                  <a:prstClr val="black"/>
                </a:solidFill>
              </a:rPr>
              <a:t>γ → π +π −π</a:t>
            </a:r>
            <a:r>
              <a:rPr lang="en-US" sz="1200" b="1" baseline="30000" dirty="0">
                <a:solidFill>
                  <a:prstClr val="black"/>
                </a:solidFill>
              </a:rPr>
              <a:t>o</a:t>
            </a:r>
            <a:r>
              <a:rPr lang="el-GR" sz="1200" b="1" dirty="0">
                <a:solidFill>
                  <a:prstClr val="black"/>
                </a:solidFill>
              </a:rPr>
              <a:t>γ) &lt; 10</a:t>
            </a:r>
            <a:r>
              <a:rPr lang="el-GR" sz="1200" b="1" baseline="30000" dirty="0">
                <a:solidFill>
                  <a:prstClr val="black"/>
                </a:solidFill>
              </a:rPr>
              <a:t>−</a:t>
            </a:r>
            <a:r>
              <a:rPr lang="en-US" sz="1200" b="1" baseline="30000" dirty="0">
                <a:solidFill>
                  <a:prstClr val="black"/>
                </a:solidFill>
              </a:rPr>
              <a:t>8</a:t>
            </a:r>
          </a:p>
        </p:txBody>
      </p:sp>
      <p:sp>
        <p:nvSpPr>
          <p:cNvPr id="19" name="Rounded Rectangle 18"/>
          <p:cNvSpPr/>
          <p:nvPr/>
        </p:nvSpPr>
        <p:spPr>
          <a:xfrm>
            <a:off x="5796136" y="6452100"/>
            <a:ext cx="2592288" cy="4059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Baryonic Vector Mediator  Portal</a:t>
            </a:r>
          </a:p>
        </p:txBody>
      </p:sp>
    </p:spTree>
    <p:extLst>
      <p:ext uri="{BB962C8B-B14F-4D97-AF65-F5344CB8AC3E}">
        <p14:creationId xmlns:p14="http://schemas.microsoft.com/office/powerpoint/2010/main" val="43826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931618235"/>
              </p:ext>
            </p:extLst>
          </p:nvPr>
        </p:nvGraphicFramePr>
        <p:xfrm>
          <a:off x="381001" y="752128"/>
          <a:ext cx="8305800" cy="5629658"/>
        </p:xfrm>
        <a:graphic>
          <a:graphicData uri="http://schemas.openxmlformats.org/drawingml/2006/table">
            <a:tbl>
              <a:tblPr firstRow="1" bandRow="1">
                <a:tableStyleId>{5C22544A-7EE6-4342-B048-85BDC9FD1C3A}</a:tableStyleId>
              </a:tblPr>
              <a:tblGrid>
                <a:gridCol w="1661160">
                  <a:extLst>
                    <a:ext uri="{9D8B030D-6E8A-4147-A177-3AD203B41FA5}">
                      <a16:colId xmlns:a16="http://schemas.microsoft.com/office/drawing/2014/main" val="20000"/>
                    </a:ext>
                  </a:extLst>
                </a:gridCol>
                <a:gridCol w="153575">
                  <a:extLst>
                    <a:ext uri="{9D8B030D-6E8A-4147-A177-3AD203B41FA5}">
                      <a16:colId xmlns:a16="http://schemas.microsoft.com/office/drawing/2014/main" val="20001"/>
                    </a:ext>
                  </a:extLst>
                </a:gridCol>
                <a:gridCol w="1507585">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gridCol w="1661160">
                  <a:extLst>
                    <a:ext uri="{9D8B030D-6E8A-4147-A177-3AD203B41FA5}">
                      <a16:colId xmlns:a16="http://schemas.microsoft.com/office/drawing/2014/main" val="20005"/>
                    </a:ext>
                  </a:extLst>
                </a:gridCol>
              </a:tblGrid>
              <a:tr h="313837">
                <a:tc>
                  <a:txBody>
                    <a:bodyPr/>
                    <a:lstStyle/>
                    <a:p>
                      <a:endParaRPr lang="en-US" sz="1200" b="1" i="1" dirty="0"/>
                    </a:p>
                  </a:txBody>
                  <a:tcPr/>
                </a:tc>
                <a:tc gridSpan="2">
                  <a:txBody>
                    <a:bodyPr/>
                    <a:lstStyle/>
                    <a:p>
                      <a:r>
                        <a:rPr lang="en-US" sz="1200" b="1" i="1" dirty="0"/>
                        <a:t>Technique</a:t>
                      </a:r>
                    </a:p>
                  </a:txBody>
                  <a:tcPr/>
                </a:tc>
                <a:tc hMerge="1">
                  <a:txBody>
                    <a:bodyPr/>
                    <a:lstStyle/>
                    <a:p>
                      <a:endParaRPr lang="en-US"/>
                    </a:p>
                  </a:txBody>
                  <a:tcPr/>
                </a:tc>
                <a:tc>
                  <a:txBody>
                    <a:bodyPr/>
                    <a:lstStyle/>
                    <a:p>
                      <a:r>
                        <a:rPr lang="el-GR" sz="1200" b="1" i="1" dirty="0">
                          <a:solidFill>
                            <a:schemeClr val="tx1"/>
                          </a:solidFill>
                        </a:rPr>
                        <a:t>η</a:t>
                      </a:r>
                      <a:r>
                        <a:rPr lang="en-US" sz="1200" b="1" i="1" dirty="0"/>
                        <a:t> → 3</a:t>
                      </a:r>
                      <a:r>
                        <a:rPr lang="en-US" sz="1200" b="1" i="1" dirty="0">
                          <a:latin typeface="Symbol" panose="05050102010706020507" pitchFamily="18" charset="2"/>
                        </a:rPr>
                        <a:t>p</a:t>
                      </a:r>
                      <a:r>
                        <a:rPr lang="en-US" sz="1200" b="1" i="1" baseline="30000" dirty="0"/>
                        <a: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i="1" dirty="0">
                          <a:solidFill>
                            <a:schemeClr val="tx1"/>
                          </a:solidFill>
                        </a:rPr>
                        <a:t>η</a:t>
                      </a:r>
                      <a:r>
                        <a:rPr lang="en-US" sz="1200" b="1" i="1" dirty="0"/>
                        <a:t> → </a:t>
                      </a:r>
                      <a:r>
                        <a:rPr lang="en-US" sz="1200" b="1" i="1" dirty="0" err="1"/>
                        <a:t>e</a:t>
                      </a:r>
                      <a:r>
                        <a:rPr lang="en-US" sz="1200" b="1" i="1" baseline="30000" dirty="0" err="1"/>
                        <a:t>+</a:t>
                      </a:r>
                      <a:r>
                        <a:rPr lang="en-US" sz="1200" b="1" i="1" dirty="0" err="1"/>
                        <a:t>e</a:t>
                      </a:r>
                      <a:r>
                        <a:rPr lang="en-US" sz="1200" b="1" i="1" baseline="30000" dirty="0" err="1"/>
                        <a:t>-</a:t>
                      </a:r>
                      <a:r>
                        <a:rPr lang="en-US" sz="1200" b="1" i="1" dirty="0" err="1">
                          <a:latin typeface="Symbol" panose="05050102010706020507" pitchFamily="18" charset="2"/>
                        </a:rPr>
                        <a:t>g</a:t>
                      </a:r>
                      <a:endParaRPr lang="en-US" sz="1200" b="1" i="1" baseline="30000" dirty="0"/>
                    </a:p>
                  </a:txBody>
                  <a:tcPr/>
                </a:tc>
                <a:tc>
                  <a:txBody>
                    <a:bodyPr/>
                    <a:lstStyle/>
                    <a:p>
                      <a:r>
                        <a:rPr lang="en-US" sz="1200" b="1" i="1" dirty="0"/>
                        <a:t>Total </a:t>
                      </a:r>
                      <a:r>
                        <a:rPr lang="el-GR" sz="1200" b="1" i="1" dirty="0">
                          <a:solidFill>
                            <a:schemeClr val="tx1"/>
                          </a:solidFill>
                        </a:rPr>
                        <a:t>η</a:t>
                      </a:r>
                      <a:r>
                        <a:rPr lang="en-US" sz="1200" b="1" i="1" dirty="0"/>
                        <a:t> </a:t>
                      </a:r>
                    </a:p>
                  </a:txBody>
                  <a:tcPr/>
                </a:tc>
                <a:extLst>
                  <a:ext uri="{0D108BD9-81ED-4DB2-BD59-A6C34878D82A}">
                    <a16:rowId xmlns:a16="http://schemas.microsoft.com/office/drawing/2014/main" val="10000"/>
                  </a:ext>
                </a:extLst>
              </a:tr>
              <a:tr h="313837">
                <a:tc>
                  <a:txBody>
                    <a:bodyPr/>
                    <a:lstStyle/>
                    <a:p>
                      <a:r>
                        <a:rPr lang="en-US" sz="1400" b="1" i="1" dirty="0"/>
                        <a:t>CB@AGS</a:t>
                      </a:r>
                    </a:p>
                  </a:txBody>
                  <a:tcPr/>
                </a:tc>
                <a:tc gridSpan="2">
                  <a:txBody>
                    <a:bodyPr/>
                    <a:lstStyle/>
                    <a:p>
                      <a:r>
                        <a:rPr lang="en-US" sz="1400" b="1" i="1" dirty="0">
                          <a:latin typeface="Symbol" panose="05050102010706020507" pitchFamily="18" charset="2"/>
                        </a:rPr>
                        <a:t>p</a:t>
                      </a:r>
                      <a:r>
                        <a:rPr lang="en-US" sz="1400" b="1" i="1" baseline="30000" dirty="0"/>
                        <a:t>--</a:t>
                      </a:r>
                      <a:r>
                        <a:rPr lang="en-US" sz="1400" b="1" i="1" dirty="0" err="1"/>
                        <a:t>p→</a:t>
                      </a:r>
                      <a:r>
                        <a:rPr lang="en-US" sz="1400" b="1" i="1" dirty="0" err="1">
                          <a:latin typeface="Symbol" panose="05050102010706020507" pitchFamily="18" charset="2"/>
                        </a:rPr>
                        <a:t>h</a:t>
                      </a:r>
                      <a:r>
                        <a:rPr lang="en-US" sz="1400" b="1" i="1" dirty="0">
                          <a:latin typeface="Symbol" panose="05050102010706020507" pitchFamily="18" charset="2"/>
                        </a:rPr>
                        <a:t> </a:t>
                      </a:r>
                      <a:r>
                        <a:rPr lang="en-US" sz="1400" b="1" i="1" dirty="0"/>
                        <a:t>n</a:t>
                      </a:r>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9</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5</a:t>
                      </a:r>
                    </a:p>
                  </a:txBody>
                  <a:tcPr/>
                </a:tc>
                <a:tc>
                  <a:txBody>
                    <a:bodyPr/>
                    <a:lstStyle/>
                    <a:p>
                      <a:endParaRPr lang="en-US" sz="1400" b="1" i="1"/>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mn-lt"/>
                        </a:rPr>
                        <a:t>10</a:t>
                      </a:r>
                      <a:r>
                        <a:rPr lang="en-US" sz="1400" b="1" i="1" baseline="30000" dirty="0">
                          <a:solidFill>
                            <a:schemeClr val="bg1"/>
                          </a:solidFill>
                          <a:latin typeface="+mn-lt"/>
                        </a:rPr>
                        <a:t>7</a:t>
                      </a:r>
                    </a:p>
                  </a:txBody>
                  <a:tcPr/>
                </a:tc>
                <a:extLst>
                  <a:ext uri="{0D108BD9-81ED-4DB2-BD59-A6C34878D82A}">
                    <a16:rowId xmlns:a16="http://schemas.microsoft.com/office/drawing/2014/main" val="10001"/>
                  </a:ext>
                </a:extLst>
              </a:tr>
              <a:tr h="313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CB@MAMI-B</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err="1">
                          <a:latin typeface="Symbol" panose="05050102010706020507" pitchFamily="18" charset="2"/>
                        </a:rPr>
                        <a:t>g</a:t>
                      </a:r>
                      <a:r>
                        <a:rPr lang="en-US" sz="1400" b="1" i="1" baseline="30000" dirty="0" err="1"/>
                        <a:t>-</a:t>
                      </a:r>
                      <a:r>
                        <a:rPr lang="en-US" sz="1400" b="1" i="1" dirty="0" err="1"/>
                        <a:t>p→</a:t>
                      </a:r>
                      <a:r>
                        <a:rPr lang="en-US" sz="1400" b="1" i="1" dirty="0" err="1">
                          <a:latin typeface="Symbol" panose="05050102010706020507" pitchFamily="18" charset="2"/>
                        </a:rPr>
                        <a:t>h</a:t>
                      </a:r>
                      <a:r>
                        <a:rPr lang="en-US" sz="1400" b="1" i="1" dirty="0">
                          <a:latin typeface="Symbol" panose="05050102010706020507" pitchFamily="18" charset="2"/>
                        </a:rPr>
                        <a:t> </a:t>
                      </a:r>
                      <a:r>
                        <a:rPr lang="en-US" sz="1400" b="1" i="1" dirty="0"/>
                        <a:t>p</a:t>
                      </a:r>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1.8</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6</a:t>
                      </a:r>
                    </a:p>
                  </a:txBody>
                  <a:tcPr/>
                </a:tc>
                <a:tc>
                  <a:txBody>
                    <a:bodyPr/>
                    <a:lstStyle/>
                    <a:p>
                      <a:r>
                        <a:rPr lang="en-US" sz="1400" b="1" i="1" dirty="0"/>
                        <a:t>5000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2</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7</a:t>
                      </a:r>
                    </a:p>
                  </a:txBody>
                  <a:tcPr/>
                </a:tc>
                <a:extLst>
                  <a:ext uri="{0D108BD9-81ED-4DB2-BD59-A6C34878D82A}">
                    <a16:rowId xmlns:a16="http://schemas.microsoft.com/office/drawing/2014/main" val="10002"/>
                  </a:ext>
                </a:extLst>
              </a:tr>
              <a:tr h="313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CB@MAMI-C</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err="1">
                          <a:latin typeface="Symbol" panose="05050102010706020507" pitchFamily="18" charset="2"/>
                        </a:rPr>
                        <a:t>g</a:t>
                      </a:r>
                      <a:r>
                        <a:rPr lang="en-US" sz="1400" b="1" i="1" baseline="30000" dirty="0" err="1"/>
                        <a:t>-</a:t>
                      </a:r>
                      <a:r>
                        <a:rPr lang="en-US" sz="1400" b="1" i="1" dirty="0" err="1"/>
                        <a:t>p→</a:t>
                      </a:r>
                      <a:r>
                        <a:rPr lang="en-US" sz="1400" b="1" i="1" dirty="0" err="1">
                          <a:latin typeface="Symbol" panose="05050102010706020507" pitchFamily="18" charset="2"/>
                        </a:rPr>
                        <a:t>h</a:t>
                      </a:r>
                      <a:r>
                        <a:rPr lang="en-US" sz="1400" b="1" i="1" dirty="0">
                          <a:latin typeface="Symbol" panose="05050102010706020507" pitchFamily="18" charset="2"/>
                        </a:rPr>
                        <a:t> </a:t>
                      </a:r>
                      <a:r>
                        <a:rPr lang="en-US" sz="1400" b="1" i="1" dirty="0"/>
                        <a:t>p</a:t>
                      </a:r>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6</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6</a:t>
                      </a:r>
                    </a:p>
                  </a:txBody>
                  <a:tcPr/>
                </a:tc>
                <a:tc>
                  <a:txBody>
                    <a:bodyPr/>
                    <a:lstStyle/>
                    <a:p>
                      <a:endParaRPr lang="en-US" sz="14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6</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7</a:t>
                      </a:r>
                    </a:p>
                  </a:txBody>
                  <a:tcPr/>
                </a:tc>
                <a:extLst>
                  <a:ext uri="{0D108BD9-81ED-4DB2-BD59-A6C34878D82A}">
                    <a16:rowId xmlns:a16="http://schemas.microsoft.com/office/drawing/2014/main" val="10003"/>
                  </a:ext>
                </a:extLst>
              </a:tr>
              <a:tr h="313837">
                <a:tc>
                  <a:txBody>
                    <a:bodyPr/>
                    <a:lstStyle/>
                    <a:p>
                      <a:r>
                        <a:rPr lang="en-US" sz="1400" b="1" i="1" dirty="0"/>
                        <a:t>KLOE</a:t>
                      </a:r>
                    </a:p>
                  </a:txBody>
                  <a:tcPr/>
                </a:tc>
                <a:tc gridSpan="2">
                  <a:txBody>
                    <a:bodyPr/>
                    <a:lstStyle/>
                    <a:p>
                      <a:r>
                        <a:rPr lang="en-US" sz="1400" b="1" i="1" dirty="0" err="1"/>
                        <a:t>e+e</a:t>
                      </a:r>
                      <a:r>
                        <a:rPr lang="en-US" sz="1400" b="1" i="1" dirty="0"/>
                        <a:t>-→</a:t>
                      </a:r>
                      <a:r>
                        <a:rPr lang="en-US" sz="1400" b="1" i="1" dirty="0" err="1">
                          <a:latin typeface="Symbol" panose="05050102010706020507" pitchFamily="18" charset="2"/>
                        </a:rPr>
                        <a:t>F</a:t>
                      </a:r>
                      <a:r>
                        <a:rPr lang="en-US" sz="1400" b="1" i="1" dirty="0" err="1"/>
                        <a:t>→</a:t>
                      </a:r>
                      <a:r>
                        <a:rPr lang="en-US" sz="1400" b="1" i="1" dirty="0" err="1">
                          <a:latin typeface="Symbol" panose="05050102010706020507" pitchFamily="18" charset="2"/>
                        </a:rPr>
                        <a:t>hg</a:t>
                      </a:r>
                      <a:endParaRPr lang="en-US" sz="1400" b="1" i="1" dirty="0"/>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6.5</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5</a:t>
                      </a:r>
                    </a:p>
                  </a:txBody>
                  <a:tcPr/>
                </a:tc>
                <a:tc>
                  <a:txBody>
                    <a:bodyPr/>
                    <a:lstStyle/>
                    <a:p>
                      <a:endParaRPr lang="en-US" sz="14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5</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7</a:t>
                      </a:r>
                    </a:p>
                  </a:txBody>
                  <a:tcPr/>
                </a:tc>
                <a:extLst>
                  <a:ext uri="{0D108BD9-81ED-4DB2-BD59-A6C34878D82A}">
                    <a16:rowId xmlns:a16="http://schemas.microsoft.com/office/drawing/2014/main" val="10004"/>
                  </a:ext>
                </a:extLst>
              </a:tr>
              <a:tr h="444636">
                <a:tc>
                  <a:txBody>
                    <a:bodyPr/>
                    <a:lstStyle/>
                    <a:p>
                      <a:r>
                        <a:rPr lang="en-US" sz="1400" b="1" i="1" dirty="0"/>
                        <a:t>WASA@COSY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err="1"/>
                        <a:t>pp→</a:t>
                      </a:r>
                      <a:r>
                        <a:rPr lang="en-US" sz="1400" b="1" i="1" dirty="0" err="1">
                          <a:latin typeface="Symbol" panose="05050102010706020507" pitchFamily="18" charset="2"/>
                        </a:rPr>
                        <a:t>h</a:t>
                      </a:r>
                      <a:r>
                        <a:rPr lang="en-US" sz="1400" b="1" i="1" dirty="0">
                          <a:latin typeface="Symbol" panose="05050102010706020507" pitchFamily="18" charset="2"/>
                        </a:rPr>
                        <a:t> </a:t>
                      </a:r>
                      <a:r>
                        <a:rPr lang="en-US" sz="1400" b="1" i="1" dirty="0"/>
                        <a:t>pp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err="1"/>
                        <a:t>pd→</a:t>
                      </a:r>
                      <a:r>
                        <a:rPr lang="en-US" sz="1400" b="1" i="1" dirty="0" err="1">
                          <a:latin typeface="Symbol" panose="05050102010706020507" pitchFamily="18" charset="2"/>
                        </a:rPr>
                        <a:t>h</a:t>
                      </a:r>
                      <a:r>
                        <a:rPr lang="en-US" sz="1400" b="1" i="1" dirty="0">
                          <a:latin typeface="Symbol" panose="05050102010706020507" pitchFamily="18" charset="2"/>
                        </a:rPr>
                        <a:t> </a:t>
                      </a:r>
                      <a:r>
                        <a:rPr lang="en-US" sz="1400" b="1" i="1" baseline="30000" dirty="0"/>
                        <a:t>3</a:t>
                      </a:r>
                      <a:r>
                        <a:rPr lang="en-US" sz="1400" b="1" i="1" dirty="0"/>
                        <a:t>He</a:t>
                      </a:r>
                    </a:p>
                  </a:txBody>
                  <a:tcPr/>
                </a:tc>
                <a:tc hMerge="1">
                  <a:txBody>
                    <a:bodyPr/>
                    <a:lstStyle/>
                    <a:p>
                      <a:endParaRPr lang="en-US"/>
                    </a:p>
                  </a:txBody>
                  <a:tcPr/>
                </a:tc>
                <a:tc>
                  <a:txBody>
                    <a:bodyPr/>
                    <a:lstStyle/>
                    <a:p>
                      <a:endParaRPr lang="en-US" sz="1400" b="1" i="1"/>
                    </a:p>
                  </a:txBody>
                  <a:tcPr/>
                </a:tc>
                <a:tc>
                  <a:txBody>
                    <a:bodyPr/>
                    <a:lstStyle/>
                    <a:p>
                      <a:endParaRPr lang="en-US" sz="1400" b="1" i="1"/>
                    </a:p>
                  </a:txBody>
                  <a:tcPr/>
                </a:tc>
                <a:tc>
                  <a:txBody>
                    <a:bodyPr/>
                    <a:lstStyle/>
                    <a:p>
                      <a:r>
                        <a:rPr lang="en-US" sz="1400" b="1" i="1" dirty="0"/>
                        <a:t>&gt;10</a:t>
                      </a:r>
                      <a:r>
                        <a:rPr lang="en-US" sz="1400" b="1" i="1" baseline="30000" dirty="0"/>
                        <a:t>9</a:t>
                      </a:r>
                      <a:r>
                        <a:rPr lang="en-US" sz="1400" b="1" i="1" baseline="0" dirty="0"/>
                        <a:t> (untagged)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3</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7</a:t>
                      </a:r>
                      <a:r>
                        <a:rPr lang="en-US" sz="1400" b="1" i="1" baseline="0" dirty="0"/>
                        <a:t> (tagged)</a:t>
                      </a:r>
                      <a:endParaRPr lang="en-US" sz="1400" b="1" i="1" baseline="30000" dirty="0">
                        <a:solidFill>
                          <a:schemeClr val="bg1"/>
                        </a:solidFill>
                        <a:latin typeface="+mn-lt"/>
                      </a:endParaRPr>
                    </a:p>
                  </a:txBody>
                  <a:tcPr/>
                </a:tc>
                <a:extLst>
                  <a:ext uri="{0D108BD9-81ED-4DB2-BD59-A6C34878D82A}">
                    <a16:rowId xmlns:a16="http://schemas.microsoft.com/office/drawing/2014/main" val="10005"/>
                  </a:ext>
                </a:extLst>
              </a:tr>
              <a:tr h="444636">
                <a:tc>
                  <a:txBody>
                    <a:bodyPr/>
                    <a:lstStyle/>
                    <a:p>
                      <a:r>
                        <a:rPr lang="en-US" sz="1400" b="1" i="1" dirty="0">
                          <a:solidFill>
                            <a:srgbClr val="DE2A00"/>
                          </a:solidFill>
                        </a:rPr>
                        <a:t>CB@MAMI 10</a:t>
                      </a:r>
                      <a:r>
                        <a:rPr lang="en-US" sz="1400" b="1" i="1" baseline="0" dirty="0">
                          <a:solidFill>
                            <a:srgbClr val="DE2A00"/>
                          </a:solidFill>
                        </a:rPr>
                        <a:t> </a:t>
                      </a:r>
                      <a:r>
                        <a:rPr lang="en-US" sz="1400" b="1" i="1" baseline="0" dirty="0" err="1">
                          <a:solidFill>
                            <a:srgbClr val="DE2A00"/>
                          </a:solidFill>
                        </a:rPr>
                        <a:t>wk</a:t>
                      </a:r>
                      <a:endParaRPr lang="en-US" sz="1400" b="1" i="1" dirty="0">
                        <a:solidFill>
                          <a:srgbClr val="DE2A00"/>
                        </a:solidFill>
                      </a:endParaRPr>
                    </a:p>
                    <a:p>
                      <a:r>
                        <a:rPr lang="en-US" sz="1400" b="1" i="1" dirty="0">
                          <a:solidFill>
                            <a:srgbClr val="DE2A00"/>
                          </a:solidFill>
                        </a:rPr>
                        <a:t>(proposed 2014)</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err="1">
                          <a:solidFill>
                            <a:srgbClr val="DE2A00"/>
                          </a:solidFill>
                          <a:latin typeface="Symbol" panose="05050102010706020507" pitchFamily="18" charset="2"/>
                        </a:rPr>
                        <a:t>g</a:t>
                      </a:r>
                      <a:r>
                        <a:rPr lang="en-US" sz="1400" b="1" i="1" baseline="30000" dirty="0" err="1">
                          <a:solidFill>
                            <a:srgbClr val="DE2A00"/>
                          </a:solidFill>
                        </a:rPr>
                        <a:t>-</a:t>
                      </a:r>
                      <a:r>
                        <a:rPr lang="en-US" sz="1400" b="1" i="1" dirty="0" err="1">
                          <a:solidFill>
                            <a:srgbClr val="DE2A00"/>
                          </a:solidFill>
                        </a:rPr>
                        <a:t>p→</a:t>
                      </a:r>
                      <a:r>
                        <a:rPr lang="en-US" sz="1400" b="1" i="1" dirty="0" err="1">
                          <a:solidFill>
                            <a:srgbClr val="DE2A00"/>
                          </a:solidFill>
                          <a:latin typeface="Symbol" panose="05050102010706020507" pitchFamily="18" charset="2"/>
                        </a:rPr>
                        <a:t>h</a:t>
                      </a:r>
                      <a:r>
                        <a:rPr lang="en-US" sz="1400" b="1" i="1" dirty="0">
                          <a:solidFill>
                            <a:srgbClr val="DE2A00"/>
                          </a:solidFill>
                          <a:latin typeface="Symbol" panose="05050102010706020507" pitchFamily="18" charset="2"/>
                        </a:rPr>
                        <a:t> </a:t>
                      </a:r>
                      <a:r>
                        <a:rPr lang="en-US" sz="1400" b="1" i="1" dirty="0">
                          <a:solidFill>
                            <a:srgbClr val="DE2A00"/>
                          </a:solidFill>
                        </a:rPr>
                        <a:t>p</a:t>
                      </a:r>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rgbClr val="DE2A00"/>
                          </a:solidFill>
                        </a:rPr>
                        <a:t>3</a:t>
                      </a:r>
                      <a:r>
                        <a:rPr kumimoji="0" lang="en-US" sz="1400" b="1" kern="1200" dirty="0">
                          <a:solidFill>
                            <a:srgbClr val="DE2A00"/>
                          </a:solidFill>
                          <a:latin typeface="Symbol" panose="05050102010706020507" pitchFamily="18" charset="2"/>
                          <a:ea typeface="+mn-ea"/>
                          <a:cs typeface="+mn-cs"/>
                        </a:rPr>
                        <a:t>´</a:t>
                      </a:r>
                      <a:r>
                        <a:rPr lang="en-US" sz="1400" b="1" i="1" dirty="0">
                          <a:solidFill>
                            <a:srgbClr val="DE2A00"/>
                          </a:solidFill>
                          <a:latin typeface="+mn-lt"/>
                        </a:rPr>
                        <a:t>10</a:t>
                      </a:r>
                      <a:r>
                        <a:rPr lang="en-US" sz="1400" b="1" i="1" baseline="30000" dirty="0">
                          <a:solidFill>
                            <a:srgbClr val="DE2A00"/>
                          </a:solidFill>
                          <a:latin typeface="+mn-lt"/>
                        </a:rPr>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rgbClr val="DE2A00"/>
                          </a:solidFill>
                        </a:rPr>
                        <a:t>1.5</a:t>
                      </a:r>
                      <a:r>
                        <a:rPr kumimoji="0" lang="en-US" sz="1400" b="1" kern="1200" dirty="0">
                          <a:solidFill>
                            <a:srgbClr val="DE2A00"/>
                          </a:solidFill>
                          <a:latin typeface="Symbol" panose="05050102010706020507" pitchFamily="18" charset="2"/>
                          <a:ea typeface="+mn-ea"/>
                          <a:cs typeface="+mn-cs"/>
                        </a:rPr>
                        <a:t>´</a:t>
                      </a:r>
                      <a:r>
                        <a:rPr lang="en-US" sz="1400" b="1" i="1" dirty="0">
                          <a:solidFill>
                            <a:srgbClr val="DE2A00"/>
                          </a:solidFill>
                          <a:latin typeface="+mn-lt"/>
                        </a:rPr>
                        <a:t>10</a:t>
                      </a:r>
                      <a:r>
                        <a:rPr lang="en-US" sz="1400" b="1" i="1" baseline="30000" dirty="0">
                          <a:solidFill>
                            <a:srgbClr val="DE2A00"/>
                          </a:solidFill>
                          <a:latin typeface="+mn-lt"/>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rgbClr val="DE2A00"/>
                          </a:solidFill>
                        </a:rPr>
                        <a:t>3</a:t>
                      </a:r>
                      <a:r>
                        <a:rPr kumimoji="0" lang="en-US" sz="1400" b="1" kern="1200" dirty="0">
                          <a:solidFill>
                            <a:srgbClr val="DE2A00"/>
                          </a:solidFill>
                          <a:latin typeface="Symbol" panose="05050102010706020507" pitchFamily="18" charset="2"/>
                          <a:ea typeface="+mn-ea"/>
                          <a:cs typeface="+mn-cs"/>
                        </a:rPr>
                        <a:t>´</a:t>
                      </a:r>
                      <a:r>
                        <a:rPr lang="en-US" sz="1400" b="1" i="1" dirty="0">
                          <a:solidFill>
                            <a:srgbClr val="DE2A00"/>
                          </a:solidFill>
                          <a:latin typeface="+mn-lt"/>
                        </a:rPr>
                        <a:t>10</a:t>
                      </a:r>
                      <a:r>
                        <a:rPr lang="en-US" sz="1400" b="1" i="1" baseline="30000" dirty="0">
                          <a:solidFill>
                            <a:srgbClr val="DE2A00"/>
                          </a:solidFill>
                          <a:latin typeface="+mn-lt"/>
                        </a:rPr>
                        <a:t>8</a:t>
                      </a:r>
                    </a:p>
                  </a:txBody>
                  <a:tcPr/>
                </a:tc>
                <a:extLst>
                  <a:ext uri="{0D108BD9-81ED-4DB2-BD59-A6C34878D82A}">
                    <a16:rowId xmlns:a16="http://schemas.microsoft.com/office/drawing/2014/main" val="10006"/>
                  </a:ext>
                </a:extLst>
              </a:tr>
              <a:tr h="313837">
                <a:tc>
                  <a:txBody>
                    <a:bodyPr/>
                    <a:lstStyle/>
                    <a:p>
                      <a:r>
                        <a:rPr lang="en-US" sz="1400" b="1" i="1" dirty="0" err="1"/>
                        <a:t>Phenix</a:t>
                      </a:r>
                      <a:endParaRPr lang="en-US" sz="1400" b="1" i="1" dirty="0"/>
                    </a:p>
                  </a:txBody>
                  <a:tcPr/>
                </a:tc>
                <a:tc gridSpan="2">
                  <a:txBody>
                    <a:bodyPr/>
                    <a:lstStyle/>
                    <a:p>
                      <a:r>
                        <a:rPr lang="en-US" sz="1400" b="1" i="1" dirty="0"/>
                        <a:t>d </a:t>
                      </a:r>
                      <a:r>
                        <a:rPr lang="en-US" sz="1400" b="1" i="1" dirty="0" err="1"/>
                        <a:t>Au→</a:t>
                      </a:r>
                      <a:r>
                        <a:rPr lang="en-US" sz="1400" b="1" i="1" dirty="0" err="1">
                          <a:latin typeface="Symbol" panose="05050102010706020507" pitchFamily="18" charset="2"/>
                        </a:rPr>
                        <a:t>h</a:t>
                      </a:r>
                      <a:r>
                        <a:rPr lang="en-US" sz="1400" b="1" i="1" dirty="0">
                          <a:latin typeface="Symbol" panose="05050102010706020507" pitchFamily="18" charset="2"/>
                        </a:rPr>
                        <a:t> </a:t>
                      </a:r>
                      <a:r>
                        <a:rPr lang="en-US" sz="1400" b="1" i="1" dirty="0"/>
                        <a:t>X</a:t>
                      </a:r>
                    </a:p>
                  </a:txBody>
                  <a:tcPr/>
                </a:tc>
                <a:tc hMerge="1">
                  <a:txBody>
                    <a:bodyPr/>
                    <a:lstStyle/>
                    <a:p>
                      <a:endParaRPr lang="en-US"/>
                    </a:p>
                  </a:txBody>
                  <a:tcPr/>
                </a:tc>
                <a:tc>
                  <a:txBody>
                    <a:bodyPr/>
                    <a:lstStyle/>
                    <a:p>
                      <a:endParaRPr lang="en-US" sz="1400" b="1" i="1" dirty="0"/>
                    </a:p>
                  </a:txBody>
                  <a:tcPr/>
                </a:tc>
                <a:tc>
                  <a:txBody>
                    <a:bodyPr/>
                    <a:lstStyle/>
                    <a:p>
                      <a:endParaRPr lang="en-US" sz="14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5</a:t>
                      </a:r>
                      <a:r>
                        <a:rPr kumimoji="0" lang="en-US" sz="1400" b="1" kern="1200" dirty="0">
                          <a:solidFill>
                            <a:schemeClr val="dk1"/>
                          </a:solidFill>
                          <a:latin typeface="Symbol" panose="05050102010706020507" pitchFamily="18" charset="2"/>
                          <a:ea typeface="+mn-ea"/>
                          <a:cs typeface="+mn-cs"/>
                        </a:rPr>
                        <a:t>´</a:t>
                      </a:r>
                      <a:r>
                        <a:rPr lang="en-US" sz="1400" b="1" i="1" dirty="0"/>
                        <a:t>10</a:t>
                      </a:r>
                      <a:r>
                        <a:rPr lang="en-US" sz="1400" b="1" i="1" baseline="30000" dirty="0"/>
                        <a:t>9</a:t>
                      </a:r>
                    </a:p>
                  </a:txBody>
                  <a:tcPr/>
                </a:tc>
                <a:extLst>
                  <a:ext uri="{0D108BD9-81ED-4DB2-BD59-A6C34878D82A}">
                    <a16:rowId xmlns:a16="http://schemas.microsoft.com/office/drawing/2014/main" val="10007"/>
                  </a:ext>
                </a:extLst>
              </a:tr>
              <a:tr h="444636">
                <a:tc>
                  <a:txBody>
                    <a:bodyPr/>
                    <a:lstStyle/>
                    <a:p>
                      <a:r>
                        <a:rPr lang="en-US" sz="1400" b="1" i="1" dirty="0"/>
                        <a:t>Hades</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err="1"/>
                        <a:t>pp→</a:t>
                      </a:r>
                      <a:r>
                        <a:rPr lang="en-US" sz="1400" b="1" i="1" dirty="0" err="1">
                          <a:latin typeface="Symbol" panose="05050102010706020507" pitchFamily="18" charset="2"/>
                        </a:rPr>
                        <a:t>h</a:t>
                      </a:r>
                      <a:r>
                        <a:rPr lang="en-US" sz="1400" b="1" i="1" dirty="0">
                          <a:latin typeface="Symbol" panose="05050102010706020507" pitchFamily="18" charset="2"/>
                        </a:rPr>
                        <a:t> </a:t>
                      </a:r>
                      <a:r>
                        <a:rPr lang="en-US" sz="1400" b="1" i="1" dirty="0"/>
                        <a:t>pp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p </a:t>
                      </a:r>
                      <a:r>
                        <a:rPr lang="en-US" sz="1400" b="1" i="1" dirty="0" err="1"/>
                        <a:t>Au→</a:t>
                      </a:r>
                      <a:r>
                        <a:rPr lang="en-US" sz="1400" b="1" i="1" dirty="0" err="1">
                          <a:latin typeface="Symbol" panose="05050102010706020507" pitchFamily="18" charset="2"/>
                        </a:rPr>
                        <a:t>h</a:t>
                      </a:r>
                      <a:r>
                        <a:rPr lang="en-US" sz="1400" b="1" i="1" dirty="0">
                          <a:latin typeface="Symbol" panose="05050102010706020507" pitchFamily="18" charset="2"/>
                        </a:rPr>
                        <a:t> </a:t>
                      </a:r>
                      <a:r>
                        <a:rPr lang="en-US" sz="1400" b="1" i="1" dirty="0"/>
                        <a:t>X</a:t>
                      </a:r>
                    </a:p>
                  </a:txBody>
                  <a:tcPr/>
                </a:tc>
                <a:tc hMerge="1">
                  <a:txBody>
                    <a:bodyPr/>
                    <a:lstStyle/>
                    <a:p>
                      <a:endParaRPr lang="en-US"/>
                    </a:p>
                  </a:txBody>
                  <a:tcPr/>
                </a:tc>
                <a:tc>
                  <a:txBody>
                    <a:bodyPr/>
                    <a:lstStyle/>
                    <a:p>
                      <a:endParaRPr lang="en-US" sz="1400" b="1" i="1" dirty="0"/>
                    </a:p>
                  </a:txBody>
                  <a:tcPr/>
                </a:tc>
                <a:tc>
                  <a:txBody>
                    <a:bodyPr/>
                    <a:lstStyle/>
                    <a:p>
                      <a:endParaRPr lang="en-US" sz="1400" b="1" i="1"/>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4.5</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baseline="30000" dirty="0"/>
                    </a:p>
                  </a:txBody>
                  <a:tcPr/>
                </a:tc>
                <a:extLst>
                  <a:ext uri="{0D108BD9-81ED-4DB2-BD59-A6C34878D82A}">
                    <a16:rowId xmlns:a16="http://schemas.microsoft.com/office/drawing/2014/main" val="10008"/>
                  </a:ext>
                </a:extLst>
              </a:tr>
              <a:tr h="444636">
                <a:tc gridSpan="6">
                  <a:txBody>
                    <a:bodyPr/>
                    <a:lstStyle/>
                    <a:p>
                      <a:pPr algn="ctr">
                        <a:spcBef>
                          <a:spcPts val="600"/>
                        </a:spcBef>
                        <a:spcAft>
                          <a:spcPts val="600"/>
                        </a:spcAft>
                      </a:pPr>
                      <a:r>
                        <a:rPr lang="en-US" sz="2000" b="1" i="1" dirty="0"/>
                        <a:t>Near future</a:t>
                      </a:r>
                      <a:r>
                        <a:rPr lang="en-US" sz="2000" b="1" i="1" baseline="0" dirty="0"/>
                        <a:t> samples</a:t>
                      </a:r>
                      <a:endParaRPr lang="en-US" sz="2000" b="1" i="1" dirty="0"/>
                    </a:p>
                  </a:txBody>
                  <a:tcPr>
                    <a:solidFill>
                      <a:schemeClr val="accent1">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p>
                  </a:txBody>
                  <a:tcPr/>
                </a:tc>
                <a:tc hMerge="1">
                  <a:txBody>
                    <a:bodyPr/>
                    <a:lstStyle/>
                    <a:p>
                      <a:endParaRPr lang="en-US"/>
                    </a:p>
                  </a:txBody>
                  <a:tcPr/>
                </a:tc>
                <a:tc hMerge="1">
                  <a:txBody>
                    <a:bodyPr/>
                    <a:lstStyle/>
                    <a:p>
                      <a:endParaRPr lang="en-US" sz="1400" b="1" i="1" dirty="0"/>
                    </a:p>
                  </a:txBody>
                  <a:tcPr/>
                </a:tc>
                <a:tc hMerge="1">
                  <a:txBody>
                    <a:bodyPr/>
                    <a:lstStyle/>
                    <a:p>
                      <a:endParaRPr lang="en-US" sz="1400" b="1" i="1"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baseline="30000" dirty="0"/>
                    </a:p>
                  </a:txBody>
                  <a:tcPr/>
                </a:tc>
                <a:extLst>
                  <a:ext uri="{0D108BD9-81ED-4DB2-BD59-A6C34878D82A}">
                    <a16:rowId xmlns:a16="http://schemas.microsoft.com/office/drawing/2014/main" val="10009"/>
                  </a:ext>
                </a:extLst>
              </a:tr>
              <a:tr h="444636">
                <a:tc gridSpan="2">
                  <a:txBody>
                    <a:bodyPr/>
                    <a:lstStyle/>
                    <a:p>
                      <a:r>
                        <a:rPr lang="en-US" sz="1400" b="1" i="1" dirty="0" err="1"/>
                        <a:t>GlueX@JLAB</a:t>
                      </a:r>
                      <a:endParaRPr lang="en-US" sz="1400" b="1" i="1" dirty="0"/>
                    </a:p>
                    <a:p>
                      <a:r>
                        <a:rPr lang="en-US" sz="1400" b="1" i="1" dirty="0"/>
                        <a:t>(just started)</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g</a:t>
                      </a:r>
                      <a:r>
                        <a:rPr kumimoji="0" lang="en-US" sz="1400" b="0" i="0" u="none" strike="noStrike" kern="1200" cap="none" spc="0" normalizeH="0" baseline="-25000" noProof="0" dirty="0">
                          <a:ln>
                            <a:noFill/>
                          </a:ln>
                          <a:solidFill>
                            <a:prstClr val="black"/>
                          </a:solidFill>
                          <a:effectLst/>
                          <a:uLnTx/>
                          <a:uFillTx/>
                          <a:latin typeface="+mn-lt"/>
                          <a:ea typeface="+mn-ea"/>
                          <a:cs typeface="+mn-cs"/>
                        </a:rPr>
                        <a:t>12 </a:t>
                      </a:r>
                      <a:r>
                        <a:rPr kumimoji="0" lang="en-US" sz="1400" b="0" i="0" u="none" strike="noStrike" kern="1200" cap="none" spc="0" normalizeH="0" baseline="-25000" noProof="0" dirty="0" err="1">
                          <a:ln>
                            <a:noFill/>
                          </a:ln>
                          <a:solidFill>
                            <a:prstClr val="black"/>
                          </a:solidFill>
                          <a:effectLst/>
                          <a:uLnTx/>
                          <a:uFillTx/>
                          <a:latin typeface="+mn-lt"/>
                          <a:ea typeface="+mn-ea"/>
                          <a:cs typeface="+mn-cs"/>
                        </a:rPr>
                        <a:t>GeV</a:t>
                      </a:r>
                      <a:r>
                        <a:rPr kumimoji="0" lang="en-US" sz="1400" b="1" i="0" u="none" strike="noStrike" kern="1200" cap="none" spc="0" normalizeH="0" baseline="0" noProof="0" dirty="0" err="1">
                          <a:ln>
                            <a:noFill/>
                          </a:ln>
                          <a:solidFill>
                            <a:prstClr val="black"/>
                          </a:solidFill>
                          <a:effectLst/>
                          <a:uLnTx/>
                          <a:uFillTx/>
                          <a:latin typeface="+mn-lt"/>
                          <a:ea typeface="+mn-ea"/>
                          <a:cs typeface="+mn-cs"/>
                        </a:rPr>
                        <a:t>p</a:t>
                      </a:r>
                      <a:r>
                        <a:rPr kumimoji="0" lang="en-US" sz="1400" b="1" i="0" u="none" strike="noStrike" kern="1200" cap="none" spc="0" normalizeH="0" baseline="0" noProof="0" dirty="0">
                          <a:ln>
                            <a:noFill/>
                          </a:ln>
                          <a:solidFill>
                            <a:prstClr val="black"/>
                          </a:solidFill>
                          <a:effectLst/>
                          <a:uLnTx/>
                          <a:uFillTx/>
                          <a:latin typeface="+mn-lt"/>
                          <a:ea typeface="+mn-ea"/>
                          <a:cs typeface="+mn-cs"/>
                        </a:rPr>
                        <a:t> → </a:t>
                      </a:r>
                      <a:r>
                        <a:rPr kumimoji="0" lang="el-GR" sz="1400" b="1" i="0" u="none" strike="noStrike" kern="1200" cap="none" spc="0" normalizeH="0" baseline="0" noProof="0" dirty="0">
                          <a:ln>
                            <a:noFill/>
                          </a:ln>
                          <a:solidFill>
                            <a:prstClr val="black"/>
                          </a:solidFill>
                          <a:effectLst/>
                          <a:uLnTx/>
                          <a:uFillTx/>
                          <a:latin typeface="+mn-lt"/>
                          <a:ea typeface="+mn-ea"/>
                          <a:cs typeface="+mn-cs"/>
                        </a:rPr>
                        <a:t>η </a:t>
                      </a:r>
                      <a:r>
                        <a:rPr kumimoji="0" lang="en-US" sz="1400" b="1" i="0" u="none" strike="noStrike" kern="1200" cap="none" spc="0" normalizeH="0" baseline="0" noProof="0" dirty="0">
                          <a:ln>
                            <a:noFill/>
                          </a:ln>
                          <a:solidFill>
                            <a:prstClr val="black"/>
                          </a:solidFill>
                          <a:effectLst/>
                          <a:uLnTx/>
                          <a:uFillTx/>
                          <a:latin typeface="+mn-lt"/>
                          <a:ea typeface="+mn-ea"/>
                          <a:cs typeface="+mn-cs"/>
                        </a:rPr>
                        <a:t>X → neutrals</a:t>
                      </a: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lang="en-US" sz="1400" b="1" i="1" dirty="0"/>
                    </a:p>
                  </a:txBody>
                  <a:tcPr/>
                </a:tc>
                <a:tc>
                  <a:txBody>
                    <a:bodyPr/>
                    <a:lstStyle/>
                    <a:p>
                      <a:endParaRPr lang="en-US" sz="14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5.5</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7</a:t>
                      </a:r>
                      <a:r>
                        <a:rPr lang="en-US" sz="1400" b="1" i="1" dirty="0"/>
                        <a:t>/</a:t>
                      </a:r>
                      <a:r>
                        <a:rPr lang="en-US" sz="1400" b="1" i="1" dirty="0" err="1"/>
                        <a:t>yr</a:t>
                      </a:r>
                      <a:endParaRPr lang="en-US" sz="1400" b="1" i="1" baseline="30000" dirty="0">
                        <a:solidFill>
                          <a:schemeClr val="bg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baseline="30000" dirty="0"/>
                    </a:p>
                  </a:txBody>
                  <a:tcPr/>
                </a:tc>
                <a:extLst>
                  <a:ext uri="{0D108BD9-81ED-4DB2-BD59-A6C34878D82A}">
                    <a16:rowId xmlns:a16="http://schemas.microsoft.com/office/drawing/2014/main" val="10010"/>
                  </a:ext>
                </a:extLst>
              </a:tr>
              <a:tr h="444636">
                <a:tc gridSpan="2">
                  <a:txBody>
                    <a:bodyPr/>
                    <a:lstStyle/>
                    <a:p>
                      <a:r>
                        <a:rPr lang="en-US" sz="1400" b="1" i="1" dirty="0"/>
                        <a:t>JEF@JLAB </a:t>
                      </a:r>
                    </a:p>
                    <a:p>
                      <a:r>
                        <a:rPr lang="en-US" sz="1400" b="1" i="1" dirty="0"/>
                        <a:t>(recently approved)</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p>
                  </a:txBody>
                  <a:tcPr/>
                </a:tc>
                <a:tc>
                  <a:txBody>
                    <a:bodyPr/>
                    <a:lstStyle/>
                    <a:p>
                      <a:r>
                        <a:rPr lang="en-US" sz="1800" b="1" i="1" dirty="0">
                          <a:latin typeface="Symbol" panose="05050102010706020507" pitchFamily="18" charset="2"/>
                        </a:rPr>
                        <a:t>g</a:t>
                      </a:r>
                      <a:r>
                        <a:rPr lang="en-US" sz="1400" baseline="-25000" dirty="0"/>
                        <a:t>12 </a:t>
                      </a:r>
                      <a:r>
                        <a:rPr lang="en-US" sz="1400" baseline="-25000" dirty="0" err="1"/>
                        <a:t>GeV</a:t>
                      </a:r>
                      <a:r>
                        <a:rPr lang="en-US" sz="1400" b="1" dirty="0" err="1"/>
                        <a:t>p</a:t>
                      </a:r>
                      <a:r>
                        <a:rPr lang="en-US" sz="1400" b="1" dirty="0"/>
                        <a:t> → </a:t>
                      </a:r>
                      <a:r>
                        <a:rPr lang="el-GR" sz="1400" b="1" dirty="0"/>
                        <a:t>η </a:t>
                      </a:r>
                      <a:r>
                        <a:rPr lang="en-US" sz="1400" b="1" dirty="0"/>
                        <a:t>X → neutrals</a:t>
                      </a:r>
                      <a:endParaRPr lang="en-US" b="1" dirty="0"/>
                    </a:p>
                  </a:txBody>
                  <a:tcPr/>
                </a:tc>
                <a:tc>
                  <a:txBody>
                    <a:bodyPr/>
                    <a:lstStyle/>
                    <a:p>
                      <a:endParaRPr lang="en-US" sz="1400" b="1" i="1" dirty="0"/>
                    </a:p>
                  </a:txBody>
                  <a:tcPr/>
                </a:tc>
                <a:tc>
                  <a:txBody>
                    <a:bodyPr/>
                    <a:lstStyle/>
                    <a:p>
                      <a:endParaRPr lang="en-US" sz="14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t>3.9</a:t>
                      </a:r>
                      <a:r>
                        <a:rPr kumimoji="0" lang="en-US" sz="1400" b="1" kern="1200" dirty="0">
                          <a:solidFill>
                            <a:schemeClr val="dk1"/>
                          </a:solidFill>
                          <a:latin typeface="Symbol" panose="05050102010706020507" pitchFamily="18" charset="2"/>
                          <a:ea typeface="+mn-ea"/>
                          <a:cs typeface="+mn-cs"/>
                        </a:rPr>
                        <a:t>´</a:t>
                      </a:r>
                      <a:r>
                        <a:rPr lang="en-US" sz="1400" b="1" i="1" dirty="0">
                          <a:solidFill>
                            <a:schemeClr val="bg1"/>
                          </a:solidFill>
                          <a:latin typeface="+mn-lt"/>
                        </a:rPr>
                        <a:t>10</a:t>
                      </a:r>
                      <a:r>
                        <a:rPr lang="en-US" sz="1400" b="1" i="1" baseline="30000" dirty="0">
                          <a:solidFill>
                            <a:schemeClr val="bg1"/>
                          </a:solidFill>
                          <a:latin typeface="+mn-lt"/>
                        </a:rPr>
                        <a:t>5</a:t>
                      </a:r>
                      <a:r>
                        <a:rPr lang="en-US" sz="1400" b="1" i="1" dirty="0"/>
                        <a:t>/day</a:t>
                      </a:r>
                      <a:endParaRPr lang="en-US" sz="1400" b="1" i="1" baseline="30000" dirty="0">
                        <a:solidFill>
                          <a:schemeClr val="bg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baseline="30000" dirty="0"/>
                    </a:p>
                  </a:txBody>
                  <a:tcPr/>
                </a:tc>
                <a:extLst>
                  <a:ext uri="{0D108BD9-81ED-4DB2-BD59-A6C34878D82A}">
                    <a16:rowId xmlns:a16="http://schemas.microsoft.com/office/drawing/2014/main" val="10011"/>
                  </a:ext>
                </a:extLst>
              </a:tr>
              <a:tr h="444636">
                <a:tc gridSpan="2">
                  <a:txBody>
                    <a:bodyPr/>
                    <a:lstStyle/>
                    <a:p>
                      <a:r>
                        <a:rPr lang="en-US" sz="1400" b="1" i="1" dirty="0">
                          <a:solidFill>
                            <a:srgbClr val="DE2A00"/>
                          </a:solidFill>
                        </a:rPr>
                        <a:t>REDTOP@FNAL (proposing) </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rgbClr val="DE2A00"/>
                          </a:solidFill>
                        </a:rPr>
                        <a:t>p</a:t>
                      </a:r>
                      <a:r>
                        <a:rPr lang="en-US" sz="1400" b="1" i="1" baseline="-25000" dirty="0">
                          <a:solidFill>
                            <a:srgbClr val="DE2A00"/>
                          </a:solidFill>
                        </a:rPr>
                        <a:t>1.8 </a:t>
                      </a:r>
                      <a:r>
                        <a:rPr lang="en-US" sz="1400" b="1" i="1" baseline="-25000" dirty="0" err="1">
                          <a:solidFill>
                            <a:srgbClr val="DE2A00"/>
                          </a:solidFill>
                        </a:rPr>
                        <a:t>GeV</a:t>
                      </a:r>
                      <a:r>
                        <a:rPr lang="en-US" sz="1400" b="1" i="1" dirty="0" err="1">
                          <a:solidFill>
                            <a:srgbClr val="DE2A00"/>
                          </a:solidFill>
                        </a:rPr>
                        <a:t>Be</a:t>
                      </a:r>
                      <a:r>
                        <a:rPr lang="en-US" sz="1400" b="1" i="1" dirty="0">
                          <a:solidFill>
                            <a:srgbClr val="DE2A00"/>
                          </a:solidFill>
                        </a:rPr>
                        <a:t> → </a:t>
                      </a:r>
                      <a:r>
                        <a:rPr lang="el-GR" sz="1400" b="1" i="1" dirty="0">
                          <a:solidFill>
                            <a:srgbClr val="DE2A00"/>
                          </a:solidFill>
                        </a:rPr>
                        <a:t>η </a:t>
                      </a:r>
                      <a:r>
                        <a:rPr lang="en-US" sz="1400" b="1" i="1" dirty="0">
                          <a:solidFill>
                            <a:srgbClr val="DE2A00"/>
                          </a:solidFill>
                        </a:rPr>
                        <a:t>X</a:t>
                      </a:r>
                    </a:p>
                  </a:txBody>
                  <a:tcPr/>
                </a:tc>
                <a:tc>
                  <a:txBody>
                    <a:bodyPr/>
                    <a:lstStyle/>
                    <a:p>
                      <a:endParaRPr lang="en-US" sz="1400" b="1" i="1" dirty="0">
                        <a:solidFill>
                          <a:srgbClr val="DE2A00"/>
                        </a:solidFill>
                      </a:endParaRPr>
                    </a:p>
                  </a:txBody>
                  <a:tcPr/>
                </a:tc>
                <a:tc>
                  <a:txBody>
                    <a:bodyPr/>
                    <a:lstStyle/>
                    <a:p>
                      <a:endParaRPr lang="en-US" sz="1400" b="1" i="1" dirty="0">
                        <a:solidFill>
                          <a:srgbClr val="DE2A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a:solidFill>
                            <a:srgbClr val="DE2A00"/>
                          </a:solidFill>
                        </a:rPr>
                        <a:t>2.5</a:t>
                      </a:r>
                      <a:r>
                        <a:rPr kumimoji="0" lang="en-US" sz="1400" b="1" kern="1200" dirty="0">
                          <a:solidFill>
                            <a:srgbClr val="DE2A00"/>
                          </a:solidFill>
                          <a:latin typeface="Symbol" panose="05050102010706020507" pitchFamily="18" charset="2"/>
                          <a:ea typeface="+mn-ea"/>
                          <a:cs typeface="+mn-cs"/>
                        </a:rPr>
                        <a:t>´</a:t>
                      </a:r>
                      <a:r>
                        <a:rPr lang="en-US" sz="1400" b="1" i="1" dirty="0">
                          <a:solidFill>
                            <a:srgbClr val="DE2A00"/>
                          </a:solidFill>
                          <a:latin typeface="+mn-lt"/>
                        </a:rPr>
                        <a:t>10</a:t>
                      </a:r>
                      <a:r>
                        <a:rPr lang="en-US" sz="1400" b="1" i="1" baseline="30000" dirty="0">
                          <a:solidFill>
                            <a:srgbClr val="DE2A00"/>
                          </a:solidFill>
                          <a:latin typeface="+mn-lt"/>
                        </a:rPr>
                        <a:t>13</a:t>
                      </a:r>
                      <a:r>
                        <a:rPr lang="en-US" sz="1400" b="1" i="1" dirty="0">
                          <a:solidFill>
                            <a:srgbClr val="DE2A00"/>
                          </a:solidFill>
                        </a:rPr>
                        <a:t>/</a:t>
                      </a:r>
                      <a:r>
                        <a:rPr lang="en-US" sz="1400" b="1" i="1" dirty="0" err="1">
                          <a:solidFill>
                            <a:srgbClr val="DE2A00"/>
                          </a:solidFill>
                        </a:rPr>
                        <a:t>yr</a:t>
                      </a:r>
                      <a:endParaRPr lang="en-US" sz="1400" b="1" i="1" baseline="30000" dirty="0">
                        <a:solidFill>
                          <a:srgbClr val="DE2A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baseline="30000" dirty="0">
                        <a:solidFill>
                          <a:srgbClr val="DE2A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baseline="30000" dirty="0">
                        <a:solidFill>
                          <a:srgbClr val="DE2A00"/>
                        </a:solidFill>
                      </a:endParaRPr>
                    </a:p>
                  </a:txBody>
                  <a:tcPr/>
                </a:tc>
                <a:extLst>
                  <a:ext uri="{0D108BD9-81ED-4DB2-BD59-A6C34878D82A}">
                    <a16:rowId xmlns:a16="http://schemas.microsoft.com/office/drawing/2014/main" val="10012"/>
                  </a:ext>
                </a:extLst>
              </a:tr>
            </a:tbl>
          </a:graphicData>
        </a:graphic>
      </p:graphicFrame>
      <p:sp>
        <p:nvSpPr>
          <p:cNvPr id="2" name="Title 1"/>
          <p:cNvSpPr>
            <a:spLocks noGrp="1"/>
          </p:cNvSpPr>
          <p:nvPr>
            <p:ph type="title"/>
          </p:nvPr>
        </p:nvSpPr>
        <p:spPr>
          <a:xfrm>
            <a:off x="457200" y="-27384"/>
            <a:ext cx="8229600" cy="792162"/>
          </a:xfrm>
        </p:spPr>
        <p:txBody>
          <a:bodyPr>
            <a:noAutofit/>
          </a:bodyPr>
          <a:lstStyle/>
          <a:p>
            <a:pPr>
              <a:defRPr/>
            </a:pPr>
            <a:r>
              <a:rPr lang="en-US" sz="3600" dirty="0"/>
              <a:t>Present &amp; Future </a:t>
            </a:r>
            <a:r>
              <a:rPr lang="en-US" sz="3600" dirty="0">
                <a:latin typeface="Symbol" panose="05050102010706020507" pitchFamily="18" charset="2"/>
              </a:rPr>
              <a:t>h</a:t>
            </a:r>
            <a:r>
              <a:rPr lang="en-US" sz="3600" dirty="0"/>
              <a:t> Samples</a:t>
            </a:r>
          </a:p>
        </p:txBody>
      </p:sp>
      <p:sp>
        <p:nvSpPr>
          <p:cNvPr id="4" name="Slide Number Placeholder 3"/>
          <p:cNvSpPr>
            <a:spLocks noGrp="1"/>
          </p:cNvSpPr>
          <p:nvPr>
            <p:ph type="sldNum" sz="quarter" idx="12"/>
          </p:nvPr>
        </p:nvSpPr>
        <p:spPr/>
        <p:txBody>
          <a:bodyPr/>
          <a:lstStyle/>
          <a:p>
            <a:pPr>
              <a:defRPr/>
            </a:pPr>
            <a:fld id="{E14A2AFE-58A6-4BBF-959F-5FCFF4A1561D}" type="slidenum">
              <a:rPr lang="it-IT" smtClean="0"/>
              <a:pPr>
                <a:defRPr/>
              </a:pPr>
              <a:t>11</a:t>
            </a:fld>
            <a:endParaRPr lang="it-IT"/>
          </a:p>
        </p:txBody>
      </p:sp>
      <p:sp>
        <p:nvSpPr>
          <p:cNvPr id="9" name="Rectangle 8"/>
          <p:cNvSpPr/>
          <p:nvPr/>
        </p:nvSpPr>
        <p:spPr>
          <a:xfrm>
            <a:off x="7252341" y="0"/>
            <a:ext cx="1905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accent3">
                    <a:lumMod val="50000"/>
                  </a:schemeClr>
                </a:solidFill>
              </a:rPr>
              <a:t>A. </a:t>
            </a:r>
            <a:r>
              <a:rPr lang="en-US" sz="1100" dirty="0" err="1">
                <a:solidFill>
                  <a:schemeClr val="accent3">
                    <a:lumMod val="50000"/>
                  </a:schemeClr>
                </a:solidFill>
              </a:rPr>
              <a:t>Starostin</a:t>
            </a:r>
            <a:r>
              <a:rPr lang="en-US" sz="1100" dirty="0">
                <a:solidFill>
                  <a:schemeClr val="accent3">
                    <a:lumMod val="50000"/>
                  </a:schemeClr>
                </a:solidFill>
              </a:rPr>
              <a:t> - UCLA</a:t>
            </a:r>
          </a:p>
        </p:txBody>
      </p:sp>
      <p:sp>
        <p:nvSpPr>
          <p:cNvPr id="5" name="Date Placeholder 4"/>
          <p:cNvSpPr>
            <a:spLocks noGrp="1"/>
          </p:cNvSpPr>
          <p:nvPr>
            <p:ph type="dt" sz="half" idx="10"/>
          </p:nvPr>
        </p:nvSpPr>
        <p:spPr/>
        <p:txBody>
          <a:bodyPr/>
          <a:lstStyle/>
          <a:p>
            <a:pPr>
              <a:defRPr/>
            </a:pPr>
            <a:r>
              <a:rPr lang="en-US"/>
              <a:t>11/17/2017</a:t>
            </a:r>
            <a:endParaRPr lang="it-IT"/>
          </a:p>
        </p:txBody>
      </p:sp>
      <p:sp>
        <p:nvSpPr>
          <p:cNvPr id="6" name="Footer Placeholder 5"/>
          <p:cNvSpPr>
            <a:spLocks noGrp="1"/>
          </p:cNvSpPr>
          <p:nvPr>
            <p:ph type="ftr" sz="quarter" idx="11"/>
          </p:nvPr>
        </p:nvSpPr>
        <p:spPr/>
        <p:txBody>
          <a:bodyPr/>
          <a:lstStyle/>
          <a:p>
            <a:pPr>
              <a:defRPr/>
            </a:pPr>
            <a:r>
              <a:rPr lang="it-IT"/>
              <a:t>C. Gatto - INFN &amp; NIU</a:t>
            </a:r>
          </a:p>
        </p:txBody>
      </p:sp>
    </p:spTree>
    <p:extLst>
      <p:ext uri="{BB962C8B-B14F-4D97-AF65-F5344CB8AC3E}">
        <p14:creationId xmlns:p14="http://schemas.microsoft.com/office/powerpoint/2010/main" val="164915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bwMode="auto">
          <a:xfrm>
            <a:off x="251520" y="2639144"/>
            <a:ext cx="4183893" cy="3886200"/>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887413" lvl="1" indent="-446088" algn="ctr">
              <a:buClr>
                <a:srgbClr val="CC9900"/>
              </a:buClr>
              <a:buSzPct val="7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b="1" i="1" dirty="0">
                <a:solidFill>
                  <a:schemeClr val="accent2">
                    <a:lumMod val="20000"/>
                    <a:lumOff val="80000"/>
                  </a:schemeClr>
                </a:solidFill>
                <a:effectLst>
                  <a:outerShdw blurRad="38100" dist="38100" dir="2700000" algn="tl">
                    <a:srgbClr val="000000">
                      <a:alpha val="43137"/>
                    </a:srgbClr>
                  </a:outerShdw>
                </a:effectLst>
              </a:rPr>
              <a:t>charged tracks detection</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600" i="1" dirty="0"/>
              <a:t>Use Cerenkov effect in an </a:t>
            </a:r>
            <a:r>
              <a:rPr lang="en-US" altLang="en-US" sz="1600" b="1" i="1" u="sng" dirty="0">
                <a:solidFill>
                  <a:srgbClr val="669900"/>
                </a:solidFill>
              </a:rPr>
              <a:t>Optical-TPC  </a:t>
            </a:r>
            <a:r>
              <a:rPr lang="en-US" altLang="en-US" sz="1600" i="1" dirty="0"/>
              <a:t>for tracking charged particles</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b="1" i="1" dirty="0"/>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600" i="1" dirty="0"/>
              <a:t>Baryons and most </a:t>
            </a:r>
            <a:r>
              <a:rPr lang="en-US" altLang="en-US" sz="1600" i="1" dirty="0" err="1"/>
              <a:t>pions</a:t>
            </a:r>
            <a:r>
              <a:rPr lang="en-US" altLang="en-US" sz="1600" i="1" dirty="0"/>
              <a:t> are below </a:t>
            </a:r>
            <a:r>
              <a:rPr lang="en-US" sz="1600" dirty="0"/>
              <a:t>Č</a:t>
            </a:r>
            <a:r>
              <a:rPr lang="en-US" altLang="en-US" sz="1600" i="1" dirty="0"/>
              <a:t> threshold</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600" i="1" dirty="0"/>
              <a:t>Electrons and most muons are detected and reconstructed</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600" i="1" dirty="0"/>
              <a:t>Use </a:t>
            </a:r>
            <a:r>
              <a:rPr lang="en-US" altLang="en-US" sz="1600" i="1" dirty="0" err="1"/>
              <a:t>LHCb</a:t>
            </a:r>
            <a:r>
              <a:rPr lang="en-US" altLang="en-US" sz="1600" i="1" dirty="0"/>
              <a:t>-style </a:t>
            </a:r>
            <a:r>
              <a:rPr lang="en-US" altLang="en-US" sz="1600" b="1" i="1" u="sng" dirty="0">
                <a:solidFill>
                  <a:srgbClr val="669900"/>
                </a:solidFill>
              </a:rPr>
              <a:t>Fiber tracker </a:t>
            </a:r>
            <a:r>
              <a:rPr lang="en-US" altLang="en-US" sz="1600" i="1" dirty="0"/>
              <a:t> </a:t>
            </a:r>
            <a:r>
              <a:rPr lang="en-US" altLang="en-US" sz="1600" i="1" dirty="0" err="1"/>
              <a:t>vertexing</a:t>
            </a:r>
            <a:r>
              <a:rPr lang="en-US" altLang="en-US" sz="1600" i="1" dirty="0"/>
              <a:t> and rejection of </a:t>
            </a:r>
            <a:r>
              <a:rPr lang="en-US" altLang="en-US" sz="1600" b="1" i="1" dirty="0">
                <a:solidFill>
                  <a:schemeClr val="accent2">
                    <a:lumMod val="20000"/>
                    <a:lumOff val="80000"/>
                  </a:schemeClr>
                </a:solidFill>
                <a:effectLst>
                  <a:outerShdw blurRad="38100" dist="38100" dir="2700000" algn="tl">
                    <a:srgbClr val="000000">
                      <a:alpha val="43137"/>
                    </a:srgbClr>
                  </a:outerShdw>
                </a:effectLst>
                <a:latin typeface="Symbol" pitchFamily="18" charset="2"/>
              </a:rPr>
              <a:t>g </a:t>
            </a:r>
            <a:r>
              <a:rPr lang="en-US" altLang="en-US" sz="1600" i="1" dirty="0"/>
              <a:t>-conversion</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1600" b="1" i="1" u="sng" dirty="0">
              <a:solidFill>
                <a:srgbClr val="669900"/>
              </a:solidFill>
            </a:endParaRPr>
          </a:p>
          <a:p>
            <a:pPr marL="446088" indent="-446088">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1600" i="1" dirty="0"/>
          </a:p>
        </p:txBody>
      </p:sp>
      <p:sp>
        <p:nvSpPr>
          <p:cNvPr id="5122" name="Titolo 1"/>
          <p:cNvSpPr>
            <a:spLocks noGrp="1"/>
          </p:cNvSpPr>
          <p:nvPr>
            <p:ph type="title"/>
          </p:nvPr>
        </p:nvSpPr>
        <p:spPr>
          <a:xfrm>
            <a:off x="827584" y="-63388"/>
            <a:ext cx="7920880" cy="914400"/>
          </a:xfrm>
        </p:spPr>
        <p:txBody>
          <a:bodyPr>
            <a:noAutofit/>
          </a:bodyPr>
          <a:lstStyle/>
          <a:p>
            <a:pPr eaLnBrk="1" fontAlgn="auto" hangingPunct="1">
              <a:spcAft>
                <a:spcPts val="0"/>
              </a:spcAft>
              <a:defRPr/>
            </a:pPr>
            <a:r>
              <a:rPr lang="it-IT" altLang="en-US" sz="3200" dirty="0"/>
              <a:t>Experimental Techniques</a:t>
            </a:r>
          </a:p>
        </p:txBody>
      </p:sp>
      <p:sp>
        <p:nvSpPr>
          <p:cNvPr id="6147" name="Segnaposto contenuto 2"/>
          <p:cNvSpPr>
            <a:spLocks noGrp="1"/>
          </p:cNvSpPr>
          <p:nvPr>
            <p:ph idx="1"/>
          </p:nvPr>
        </p:nvSpPr>
        <p:spPr>
          <a:xfrm>
            <a:off x="251520" y="656692"/>
            <a:ext cx="8679693" cy="1656184"/>
          </a:xfrm>
          <a:ln>
            <a:solidFill>
              <a:schemeClr val="accent1">
                <a:lumMod val="75000"/>
              </a:schemeClr>
            </a:solidFill>
          </a:ln>
        </p:spPr>
        <p:txBody>
          <a:bodyPr/>
          <a:lstStyle/>
          <a:p>
            <a:pPr marL="887413" lvl="1" indent="-446088" algn="ctr">
              <a:buClr>
                <a:srgbClr val="CC9900"/>
              </a:buClr>
              <a:buSzPct val="7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800" i="1" dirty="0">
                <a:solidFill>
                  <a:schemeClr val="accent2">
                    <a:lumMod val="20000"/>
                    <a:lumOff val="80000"/>
                  </a:schemeClr>
                </a:solidFill>
              </a:rPr>
              <a:t>	</a:t>
            </a:r>
            <a:r>
              <a:rPr lang="en-US" altLang="en-US" b="1" i="1" dirty="0">
                <a:solidFill>
                  <a:schemeClr val="accent2">
                    <a:lumMod val="20000"/>
                    <a:lumOff val="80000"/>
                  </a:schemeClr>
                </a:solidFill>
                <a:effectLst>
                  <a:outerShdw blurRad="38100" dist="38100" dir="2700000" algn="tl">
                    <a:srgbClr val="000000">
                      <a:alpha val="43137"/>
                    </a:srgbClr>
                  </a:outerShdw>
                </a:effectLst>
                <a:latin typeface="Symbol" pitchFamily="18" charset="2"/>
              </a:rPr>
              <a:t> h/h</a:t>
            </a:r>
            <a:r>
              <a:rPr lang="en-US" altLang="en-US" b="1" i="1" dirty="0">
                <a:solidFill>
                  <a:schemeClr val="accent2">
                    <a:lumMod val="20000"/>
                    <a:lumOff val="80000"/>
                  </a:schemeClr>
                </a:solidFill>
                <a:effectLst>
                  <a:outerShdw blurRad="38100" dist="38100" dir="2700000" algn="tl">
                    <a:srgbClr val="000000">
                      <a:alpha val="43137"/>
                    </a:srgbClr>
                  </a:outerShdw>
                </a:effectLst>
              </a:rPr>
              <a:t> ‘ production</a:t>
            </a:r>
            <a:endParaRPr lang="en-US" altLang="en-US" sz="2800" b="1" i="1" dirty="0">
              <a:solidFill>
                <a:schemeClr val="accent2">
                  <a:lumMod val="20000"/>
                  <a:lumOff val="80000"/>
                </a:schemeClr>
              </a:solidFill>
              <a:effectLst>
                <a:outerShdw blurRad="38100" dist="38100" dir="2700000" algn="tl">
                  <a:srgbClr val="000000">
                    <a:alpha val="43137"/>
                  </a:srgbClr>
                </a:outerShdw>
              </a:effectLst>
            </a:endParaRP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800" i="1" dirty="0"/>
              <a:t>2.5 x 10</a:t>
            </a:r>
            <a:r>
              <a:rPr lang="en-US" altLang="en-US" sz="1800" i="1" baseline="30000" dirty="0"/>
              <a:t>6</a:t>
            </a:r>
            <a:r>
              <a:rPr lang="en-US" altLang="en-US" sz="1800" i="1" dirty="0"/>
              <a:t> </a:t>
            </a:r>
            <a:r>
              <a:rPr lang="en-US" altLang="en-US" sz="1800" i="1" dirty="0">
                <a:latin typeface="Symbol" pitchFamily="18" charset="2"/>
              </a:rPr>
              <a:t>h</a:t>
            </a:r>
            <a:r>
              <a:rPr lang="en-US" altLang="en-US" sz="1800" i="1" dirty="0"/>
              <a:t> /sec and 1.5 x 10</a:t>
            </a:r>
            <a:r>
              <a:rPr lang="en-US" altLang="en-US" sz="1800" i="1" baseline="30000" dirty="0"/>
              <a:t>4</a:t>
            </a:r>
            <a:r>
              <a:rPr lang="en-US" altLang="en-US" sz="1800" i="1" dirty="0"/>
              <a:t> </a:t>
            </a:r>
            <a:r>
              <a:rPr lang="en-US" altLang="en-US" sz="1800" i="1" dirty="0">
                <a:latin typeface="Symbol" pitchFamily="18" charset="2"/>
              </a:rPr>
              <a:t>h</a:t>
            </a:r>
            <a:r>
              <a:rPr lang="en-US" altLang="en-US" sz="1800" i="1" dirty="0"/>
              <a:t>’ /sec </a:t>
            </a:r>
            <a:r>
              <a:rPr lang="en-US" altLang="en-US" sz="1800" i="1" dirty="0" err="1"/>
              <a:t>hadro</a:t>
            </a:r>
            <a:r>
              <a:rPr lang="en-US" altLang="en-US" sz="1800" i="1" dirty="0"/>
              <a:t>-produced from 1.8 and 3 GeV </a:t>
            </a:r>
            <a:r>
              <a:rPr lang="en-US" altLang="en-US" sz="1800" i="1" dirty="0">
                <a:solidFill>
                  <a:schemeClr val="accent4">
                    <a:lumMod val="40000"/>
                    <a:lumOff val="60000"/>
                  </a:schemeClr>
                </a:solidFill>
              </a:rPr>
              <a:t> 1x10</a:t>
            </a:r>
            <a:r>
              <a:rPr lang="en-US" altLang="en-US" sz="1800" i="1" baseline="30000" dirty="0">
                <a:solidFill>
                  <a:schemeClr val="accent4">
                    <a:lumMod val="40000"/>
                    <a:lumOff val="60000"/>
                  </a:schemeClr>
                </a:solidFill>
              </a:rPr>
              <a:t>11</a:t>
            </a:r>
            <a:r>
              <a:rPr lang="en-US" altLang="en-US" sz="1800" i="1" dirty="0">
                <a:solidFill>
                  <a:schemeClr val="accent4">
                    <a:lumMod val="40000"/>
                    <a:lumOff val="60000"/>
                  </a:schemeClr>
                </a:solidFill>
              </a:rPr>
              <a:t> POT/sec – CW</a:t>
            </a:r>
            <a:endParaRPr lang="en-US" altLang="en-US" sz="1800" i="1" dirty="0"/>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800" i="1" dirty="0"/>
              <a:t>Use </a:t>
            </a:r>
            <a:r>
              <a:rPr lang="en-US" altLang="en-US" sz="1800" i="1" dirty="0">
                <a:solidFill>
                  <a:schemeClr val="accent4">
                    <a:lumMod val="40000"/>
                    <a:lumOff val="60000"/>
                  </a:schemeClr>
                </a:solidFill>
              </a:rPr>
              <a:t>10 x 0.33mm Be foils </a:t>
            </a:r>
            <a:r>
              <a:rPr lang="en-US" altLang="en-US" sz="1800" i="1" dirty="0"/>
              <a:t>targets </a:t>
            </a:r>
            <a:r>
              <a:rPr lang="en-US" altLang="en-US" sz="1800" i="1" dirty="0">
                <a:solidFill>
                  <a:schemeClr val="accent4">
                    <a:lumMod val="40000"/>
                    <a:lumOff val="60000"/>
                  </a:schemeClr>
                </a:solidFill>
              </a:rPr>
              <a:t>, spaced 10 cm apart</a:t>
            </a:r>
            <a:r>
              <a:rPr lang="en-US" altLang="en-US" sz="1800" i="1" dirty="0"/>
              <a:t> to minimize combinatorics background</a:t>
            </a:r>
          </a:p>
          <a:p>
            <a:pPr marL="446088" indent="-446088"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1800" i="1" dirty="0"/>
          </a:p>
        </p:txBody>
      </p:sp>
      <p:sp>
        <p:nvSpPr>
          <p:cNvPr id="12292"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1CC6D185-A4AF-4FE2-AB70-534AC7009D86}" type="slidenum">
              <a:rPr lang="it-IT" altLang="en-US" sz="1000" smtClean="0">
                <a:latin typeface="Arial" pitchFamily="34" charset="0"/>
              </a:rPr>
              <a:pPr eaLnBrk="1" hangingPunct="1">
                <a:spcBef>
                  <a:spcPct val="0"/>
                </a:spcBef>
                <a:buClrTx/>
                <a:buSzTx/>
                <a:buFontTx/>
                <a:buNone/>
              </a:pPr>
              <a:t>12</a:t>
            </a:fld>
            <a:endParaRPr lang="it-IT" altLang="en-US" sz="1000">
              <a:latin typeface="Arial" pitchFamily="34" charset="0"/>
            </a:endParaRPr>
          </a:p>
        </p:txBody>
      </p:sp>
      <p:sp>
        <p:nvSpPr>
          <p:cNvPr id="5" name="Down Arrow 4"/>
          <p:cNvSpPr/>
          <p:nvPr/>
        </p:nvSpPr>
        <p:spPr>
          <a:xfrm>
            <a:off x="2182291" y="3679066"/>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contenuto 2"/>
          <p:cNvSpPr txBox="1">
            <a:spLocks/>
          </p:cNvSpPr>
          <p:nvPr/>
        </p:nvSpPr>
        <p:spPr bwMode="auto">
          <a:xfrm>
            <a:off x="4463988" y="2639144"/>
            <a:ext cx="4467225" cy="3886200"/>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887413" lvl="1" indent="-446088" algn="ctr">
              <a:buClr>
                <a:srgbClr val="CC9900"/>
              </a:buClr>
              <a:buSzPct val="7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b="1" i="1" dirty="0">
                <a:solidFill>
                  <a:schemeClr val="accent2">
                    <a:lumMod val="20000"/>
                    <a:lumOff val="80000"/>
                  </a:schemeClr>
                </a:solidFill>
                <a:effectLst>
                  <a:outerShdw blurRad="38100" dist="38100" dir="2700000" algn="tl">
                    <a:srgbClr val="000000">
                      <a:alpha val="43137"/>
                    </a:srgbClr>
                  </a:outerShdw>
                </a:effectLst>
                <a:latin typeface="Symbol" pitchFamily="18" charset="2"/>
              </a:rPr>
              <a:t>g</a:t>
            </a:r>
            <a:r>
              <a:rPr lang="en-US" altLang="en-US" sz="2000" b="1" i="1" dirty="0">
                <a:solidFill>
                  <a:schemeClr val="accent2">
                    <a:lumMod val="20000"/>
                    <a:lumOff val="80000"/>
                  </a:schemeClr>
                </a:solidFill>
                <a:effectLst>
                  <a:outerShdw blurRad="38100" dist="38100" dir="2700000" algn="tl">
                    <a:srgbClr val="000000">
                      <a:alpha val="43137"/>
                    </a:srgbClr>
                  </a:outerShdw>
                </a:effectLst>
              </a:rPr>
              <a:t>   detection</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600" i="1" dirty="0"/>
              <a:t>Use </a:t>
            </a:r>
            <a:r>
              <a:rPr lang="en-US" altLang="en-US" sz="1600" b="1" i="1" dirty="0">
                <a:solidFill>
                  <a:srgbClr val="669900"/>
                </a:solidFill>
              </a:rPr>
              <a:t>ADRIANO</a:t>
            </a:r>
            <a:r>
              <a:rPr lang="en-US" altLang="en-US" sz="1600" i="1" dirty="0"/>
              <a:t> </a:t>
            </a:r>
            <a:r>
              <a:rPr lang="en-US" altLang="en-US" sz="1600" i="1" dirty="0">
                <a:solidFill>
                  <a:srgbClr val="669900"/>
                </a:solidFill>
              </a:rPr>
              <a:t>calorimeter</a:t>
            </a:r>
            <a:r>
              <a:rPr lang="en-US" altLang="en-US" sz="1600" i="1" dirty="0"/>
              <a:t> for reconstructing EM showers </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2000" b="1" i="1" dirty="0"/>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600" i="1" dirty="0" err="1">
                <a:latin typeface="Symbol" panose="05050102010706020507" pitchFamily="18" charset="2"/>
              </a:rPr>
              <a:t>s</a:t>
            </a:r>
            <a:r>
              <a:rPr lang="en-US" altLang="en-US" sz="1600" i="1" baseline="-25000" dirty="0" err="1"/>
              <a:t>E</a:t>
            </a:r>
            <a:r>
              <a:rPr lang="en-US" altLang="en-US" sz="1600" i="1" dirty="0"/>
              <a:t>/E &lt; 5%/</a:t>
            </a:r>
            <a:r>
              <a:rPr lang="en-US" sz="1600" dirty="0">
                <a:latin typeface="Symbol" panose="05050102010706020507" pitchFamily="18" charset="2"/>
              </a:rPr>
              <a:t>Ö</a:t>
            </a:r>
            <a:r>
              <a:rPr lang="en-US" altLang="en-US" sz="1600" i="1" dirty="0"/>
              <a:t>E</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600" i="1" dirty="0"/>
              <a:t>PID from dual-readout to disentangle showers from </a:t>
            </a:r>
            <a:r>
              <a:rPr lang="en-US" altLang="en-US" sz="1600" i="1" dirty="0">
                <a:latin typeface="Symbol" panose="05050102010706020507" pitchFamily="18" charset="2"/>
              </a:rPr>
              <a:t>g</a:t>
            </a:r>
            <a:r>
              <a:rPr lang="en-US" altLang="en-US" sz="1600" i="1" dirty="0"/>
              <a:t>/</a:t>
            </a:r>
            <a:r>
              <a:rPr lang="en-US" altLang="en-US" sz="1600" i="1" dirty="0">
                <a:latin typeface="Symbol" panose="05050102010706020507" pitchFamily="18" charset="2"/>
              </a:rPr>
              <a:t>m</a:t>
            </a:r>
            <a:r>
              <a:rPr lang="en-US" altLang="en-US" sz="1600" i="1" dirty="0"/>
              <a:t>/hadrons</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600" i="1" dirty="0"/>
              <a:t>96.5% coverage</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600" i="1" dirty="0"/>
              <a:t>Use tiles for high granularity and PFA reconstruction</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1600" i="1" dirty="0"/>
              <a:t>200 </a:t>
            </a:r>
            <a:r>
              <a:rPr lang="en-US" altLang="en-US" sz="1600" i="1" dirty="0" err="1"/>
              <a:t>psec</a:t>
            </a:r>
            <a:r>
              <a:rPr lang="en-US" altLang="en-US" sz="1600" i="1" dirty="0"/>
              <a:t> resolution for high rate DAQ</a:t>
            </a:r>
          </a:p>
          <a:p>
            <a:pPr marL="446088" indent="-446088">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it-IT" altLang="en-US" sz="1600" i="1" dirty="0"/>
          </a:p>
        </p:txBody>
      </p:sp>
      <p:sp>
        <p:nvSpPr>
          <p:cNvPr id="8" name="Down Arrow 7"/>
          <p:cNvSpPr/>
          <p:nvPr/>
        </p:nvSpPr>
        <p:spPr>
          <a:xfrm>
            <a:off x="6673788" y="3679066"/>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r>
              <a:rPr lang="en-US"/>
              <a:t>11/17/2017</a:t>
            </a:r>
            <a:endParaRPr lang="it-IT"/>
          </a:p>
        </p:txBody>
      </p:sp>
      <p:sp>
        <p:nvSpPr>
          <p:cNvPr id="3" name="Footer Placeholder 2"/>
          <p:cNvSpPr>
            <a:spLocks noGrp="1"/>
          </p:cNvSpPr>
          <p:nvPr>
            <p:ph type="ftr" sz="quarter" idx="11"/>
          </p:nvPr>
        </p:nvSpPr>
        <p:spPr/>
        <p:txBody>
          <a:bodyPr/>
          <a:lstStyle/>
          <a:p>
            <a:pPr>
              <a:defRPr/>
            </a:pPr>
            <a:r>
              <a:rPr lang="it-IT"/>
              <a:t>C. Gatto - INFN &amp; NIU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724"/>
          </a:xfrm>
        </p:spPr>
        <p:txBody>
          <a:bodyPr>
            <a:normAutofit/>
          </a:bodyPr>
          <a:lstStyle/>
          <a:p>
            <a:r>
              <a:rPr lang="en-US" sz="3600" dirty="0"/>
              <a:t>Acceleration Scheme (M. </a:t>
            </a:r>
            <a:r>
              <a:rPr lang="en-US" sz="3600" dirty="0" err="1"/>
              <a:t>Syphers</a:t>
            </a:r>
            <a:r>
              <a:rPr lang="en-US" sz="3600" dirty="0"/>
              <a:t>)</a:t>
            </a:r>
          </a:p>
        </p:txBody>
      </p:sp>
      <p:sp>
        <p:nvSpPr>
          <p:cNvPr id="3" name="Content Placeholder 2"/>
          <p:cNvSpPr>
            <a:spLocks noGrp="1"/>
          </p:cNvSpPr>
          <p:nvPr>
            <p:ph idx="1"/>
          </p:nvPr>
        </p:nvSpPr>
        <p:spPr>
          <a:xfrm>
            <a:off x="467544" y="908720"/>
            <a:ext cx="8525575" cy="2422376"/>
          </a:xfrm>
        </p:spPr>
        <p:txBody>
          <a:bodyPr/>
          <a:lstStyle/>
          <a:p>
            <a:pPr lvl="0">
              <a:spcBef>
                <a:spcPts val="800"/>
              </a:spcBef>
            </a:pPr>
            <a:r>
              <a:rPr lang="en-US" sz="1800" i="1" dirty="0">
                <a:solidFill>
                  <a:prstClr val="white"/>
                </a:solidFill>
              </a:rPr>
              <a:t>Single p pulse from booster (</a:t>
            </a:r>
            <a:r>
              <a:rPr lang="en-US" sz="1800" i="1" dirty="0">
                <a:solidFill>
                  <a:prstClr val="white"/>
                </a:solidFill>
                <a:latin typeface="Symbol" panose="05050102010706020507" pitchFamily="18" charset="2"/>
              </a:rPr>
              <a:t>£</a:t>
            </a:r>
            <a:r>
              <a:rPr lang="en-US" sz="1800" i="1" dirty="0">
                <a:solidFill>
                  <a:prstClr val="white"/>
                </a:solidFill>
              </a:rPr>
              <a:t>4x10</a:t>
            </a:r>
            <a:r>
              <a:rPr lang="en-US" sz="1800" i="1" baseline="30000" dirty="0">
                <a:solidFill>
                  <a:prstClr val="white"/>
                </a:solidFill>
              </a:rPr>
              <a:t>12</a:t>
            </a:r>
            <a:r>
              <a:rPr lang="en-US" sz="1800" i="1" dirty="0">
                <a:solidFill>
                  <a:prstClr val="white"/>
                </a:solidFill>
              </a:rPr>
              <a:t> p) injected in the DR (former </a:t>
            </a:r>
            <a:r>
              <a:rPr lang="en-US" sz="1800" i="1" dirty="0" err="1">
                <a:solidFill>
                  <a:prstClr val="white"/>
                </a:solidFill>
              </a:rPr>
              <a:t>debuncher</a:t>
            </a:r>
            <a:r>
              <a:rPr lang="en-US" sz="1800" i="1" dirty="0">
                <a:solidFill>
                  <a:prstClr val="white"/>
                </a:solidFill>
              </a:rPr>
              <a:t> in anti-p production at </a:t>
            </a:r>
            <a:r>
              <a:rPr lang="en-US" sz="1800" i="1" dirty="0" err="1">
                <a:solidFill>
                  <a:prstClr val="white"/>
                </a:solidFill>
              </a:rPr>
              <a:t>Tevatron</a:t>
            </a:r>
            <a:r>
              <a:rPr lang="en-US" sz="1800" i="1" dirty="0">
                <a:solidFill>
                  <a:prstClr val="white"/>
                </a:solidFill>
              </a:rPr>
              <a:t>) at fixed energy (8 GeV)</a:t>
            </a:r>
          </a:p>
          <a:p>
            <a:pPr lvl="0">
              <a:spcBef>
                <a:spcPts val="800"/>
              </a:spcBef>
            </a:pPr>
            <a:r>
              <a:rPr lang="en-US" sz="1800" i="1" dirty="0">
                <a:solidFill>
                  <a:srgbClr val="F5CD2D">
                    <a:lumMod val="40000"/>
                    <a:lumOff val="60000"/>
                  </a:srgbClr>
                </a:solidFill>
              </a:rPr>
              <a:t>Energy is removed by adding 1-2 RF cavities identical to the one already planned (~5 seconds)</a:t>
            </a:r>
          </a:p>
          <a:p>
            <a:pPr>
              <a:spcBef>
                <a:spcPts val="800"/>
              </a:spcBef>
            </a:pPr>
            <a:r>
              <a:rPr lang="en-US" sz="1800" i="1" dirty="0"/>
              <a:t>Slow extraction to REDTOP over ~40 seconds.</a:t>
            </a:r>
          </a:p>
          <a:p>
            <a:pPr>
              <a:spcBef>
                <a:spcPts val="800"/>
              </a:spcBef>
            </a:pPr>
            <a:r>
              <a:rPr lang="en-US" sz="1800" i="1" dirty="0"/>
              <a:t>The 270</a:t>
            </a:r>
            <a:r>
              <a:rPr lang="en-US" sz="1800" i="1" baseline="30000" dirty="0"/>
              <a:t>o</a:t>
            </a:r>
            <a:r>
              <a:rPr lang="en-US" sz="1800" i="1" dirty="0"/>
              <a:t> of </a:t>
            </a:r>
            <a:r>
              <a:rPr lang="en-US" sz="1800" i="1" dirty="0" err="1"/>
              <a:t>betatron</a:t>
            </a:r>
            <a:r>
              <a:rPr lang="en-US" sz="1800" i="1" dirty="0"/>
              <a:t> phase advance between the Mu2e Electrostatic Septum and REDTOP </a:t>
            </a:r>
            <a:r>
              <a:rPr lang="en-US" sz="1800" i="1" dirty="0" err="1"/>
              <a:t>Lambertson</a:t>
            </a:r>
            <a:r>
              <a:rPr lang="en-US" sz="1800" i="1" dirty="0"/>
              <a:t> is ideal for AP50 extraction to the inside of the ring.  </a:t>
            </a:r>
            <a:endParaRPr lang="en-US" sz="1800" b="1" i="1" dirty="0">
              <a:solidFill>
                <a:srgbClr val="FFCC00"/>
              </a:solidFill>
            </a:endParaRPr>
          </a:p>
          <a:p>
            <a:pPr>
              <a:spcBef>
                <a:spcPts val="800"/>
              </a:spcBef>
            </a:pPr>
            <a:r>
              <a:rPr lang="en-US" sz="1800" i="1" dirty="0">
                <a:solidFill>
                  <a:schemeClr val="accent4">
                    <a:lumMod val="40000"/>
                    <a:lumOff val="60000"/>
                  </a:schemeClr>
                </a:solidFill>
              </a:rPr>
              <a:t>Total time to decelerate-</a:t>
            </a:r>
            <a:r>
              <a:rPr lang="en-US" sz="1800" i="1" dirty="0" err="1">
                <a:solidFill>
                  <a:schemeClr val="accent4">
                    <a:lumMod val="40000"/>
                    <a:lumOff val="60000"/>
                  </a:schemeClr>
                </a:solidFill>
              </a:rPr>
              <a:t>debunch</a:t>
            </a:r>
            <a:r>
              <a:rPr lang="en-US" sz="1800" i="1" dirty="0">
                <a:solidFill>
                  <a:schemeClr val="accent4">
                    <a:lumMod val="40000"/>
                    <a:lumOff val="60000"/>
                  </a:schemeClr>
                </a:solidFill>
              </a:rPr>
              <a:t>-extract: 51 sec: duty cycle ~80%</a:t>
            </a:r>
          </a:p>
          <a:p>
            <a:pPr lvl="0">
              <a:spcBef>
                <a:spcPts val="800"/>
              </a:spcBef>
            </a:pPr>
            <a:endParaRPr lang="en-US" sz="1800" i="1" dirty="0">
              <a:solidFill>
                <a:srgbClr val="F5CD2D">
                  <a:lumMod val="40000"/>
                  <a:lumOff val="60000"/>
                </a:srgbClr>
              </a:solidFill>
            </a:endParaRPr>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13</a:t>
            </a:fld>
            <a:endParaRPr lang="it-IT"/>
          </a:p>
        </p:txBody>
      </p:sp>
      <p:sp>
        <p:nvSpPr>
          <p:cNvPr id="7" name="Date Placeholder 6"/>
          <p:cNvSpPr>
            <a:spLocks noGrp="1"/>
          </p:cNvSpPr>
          <p:nvPr>
            <p:ph type="dt" sz="half" idx="10"/>
          </p:nvPr>
        </p:nvSpPr>
        <p:spPr/>
        <p:txBody>
          <a:bodyPr/>
          <a:lstStyle/>
          <a:p>
            <a:pPr>
              <a:defRPr/>
            </a:pPr>
            <a:r>
              <a:rPr lang="en-US"/>
              <a:t>11/17/2017</a:t>
            </a:r>
            <a:endParaRPr lang="it-IT"/>
          </a:p>
        </p:txBody>
      </p:sp>
      <p:sp>
        <p:nvSpPr>
          <p:cNvPr id="11" name="Footer Placeholder 10"/>
          <p:cNvSpPr>
            <a:spLocks noGrp="1"/>
          </p:cNvSpPr>
          <p:nvPr>
            <p:ph type="ftr" sz="quarter" idx="11"/>
          </p:nvPr>
        </p:nvSpPr>
        <p:spPr/>
        <p:txBody>
          <a:bodyPr/>
          <a:lstStyle/>
          <a:p>
            <a:pPr>
              <a:defRPr/>
            </a:pPr>
            <a:r>
              <a:rPr lang="it-IT"/>
              <a:t>C. Gatto - INFN &amp; NIU</a:t>
            </a:r>
          </a:p>
        </p:txBody>
      </p:sp>
      <p:pic>
        <p:nvPicPr>
          <p:cNvPr id="18" name="Picture 17"/>
          <p:cNvPicPr>
            <a:picLocks noChangeAspect="1"/>
          </p:cNvPicPr>
          <p:nvPr/>
        </p:nvPicPr>
        <p:blipFill>
          <a:blip r:embed="rId2"/>
          <a:stretch>
            <a:fillRect/>
          </a:stretch>
        </p:blipFill>
        <p:spPr>
          <a:xfrm>
            <a:off x="107505" y="3769231"/>
            <a:ext cx="3168352" cy="2945017"/>
          </a:xfrm>
          <a:prstGeom prst="rect">
            <a:avLst/>
          </a:prstGeom>
        </p:spPr>
      </p:pic>
      <p:sp>
        <p:nvSpPr>
          <p:cNvPr id="14" name="Line Callout 1 13"/>
          <p:cNvSpPr/>
          <p:nvPr/>
        </p:nvSpPr>
        <p:spPr>
          <a:xfrm>
            <a:off x="2357149" y="6368828"/>
            <a:ext cx="918707" cy="332920"/>
          </a:xfrm>
          <a:prstGeom prst="borderCallout1">
            <a:avLst>
              <a:gd name="adj1" fmla="val 46300"/>
              <a:gd name="adj2" fmla="val 99969"/>
              <a:gd name="adj3" fmla="val -36639"/>
              <a:gd name="adj4" fmla="val -7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effectLst>
                  <a:outerShdw blurRad="38100" dist="38100" dir="2700000" algn="tl">
                    <a:srgbClr val="000000">
                      <a:alpha val="43137"/>
                    </a:srgbClr>
                  </a:outerShdw>
                </a:effectLst>
              </a:rPr>
              <a:t>REDTOP</a:t>
            </a: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523" y="3748601"/>
            <a:ext cx="3762753" cy="296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a:grpSpLocks/>
          </p:cNvGrpSpPr>
          <p:nvPr/>
        </p:nvGrpSpPr>
        <p:grpSpPr bwMode="auto">
          <a:xfrm>
            <a:off x="6118070" y="3769231"/>
            <a:ext cx="3025929" cy="3296175"/>
            <a:chOff x="10489" y="13660"/>
            <a:chExt cx="7329" cy="5875"/>
          </a:xfrm>
        </p:grpSpPr>
        <p:pic>
          <p:nvPicPr>
            <p:cNvPr id="15" name="Picture 14" descr="MVC-001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 y="13660"/>
              <a:ext cx="6981" cy="5236"/>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28"/>
            <p:cNvSpPr txBox="1">
              <a:spLocks noChangeArrowheads="1"/>
            </p:cNvSpPr>
            <p:nvPr/>
          </p:nvSpPr>
          <p:spPr bwMode="auto">
            <a:xfrm>
              <a:off x="10896" y="18528"/>
              <a:ext cx="6922" cy="100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5400">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8600" kern="1200">
                  <a:solidFill>
                    <a:schemeClr val="tx1"/>
                  </a:solidFill>
                  <a:latin typeface="Arial" pitchFamily="34" charset="0"/>
                  <a:ea typeface="+mn-ea"/>
                  <a:cs typeface="+mn-cs"/>
                </a:defRPr>
              </a:lvl1pPr>
              <a:lvl2pPr marL="457200" algn="l" rtl="0" fontAlgn="base">
                <a:spcBef>
                  <a:spcPct val="0"/>
                </a:spcBef>
                <a:spcAft>
                  <a:spcPct val="0"/>
                </a:spcAft>
                <a:defRPr sz="8600" kern="1200">
                  <a:solidFill>
                    <a:schemeClr val="tx1"/>
                  </a:solidFill>
                  <a:latin typeface="Arial" pitchFamily="34" charset="0"/>
                  <a:ea typeface="+mn-ea"/>
                  <a:cs typeface="+mn-cs"/>
                </a:defRPr>
              </a:lvl2pPr>
              <a:lvl3pPr marL="914400" algn="l" rtl="0" fontAlgn="base">
                <a:spcBef>
                  <a:spcPct val="0"/>
                </a:spcBef>
                <a:spcAft>
                  <a:spcPct val="0"/>
                </a:spcAft>
                <a:defRPr sz="8600" kern="1200">
                  <a:solidFill>
                    <a:schemeClr val="tx1"/>
                  </a:solidFill>
                  <a:latin typeface="Arial" pitchFamily="34" charset="0"/>
                  <a:ea typeface="+mn-ea"/>
                  <a:cs typeface="+mn-cs"/>
                </a:defRPr>
              </a:lvl3pPr>
              <a:lvl4pPr marL="1371600" algn="l" rtl="0" fontAlgn="base">
                <a:spcBef>
                  <a:spcPct val="0"/>
                </a:spcBef>
                <a:spcAft>
                  <a:spcPct val="0"/>
                </a:spcAft>
                <a:defRPr sz="8600" kern="1200">
                  <a:solidFill>
                    <a:schemeClr val="tx1"/>
                  </a:solidFill>
                  <a:latin typeface="Arial" pitchFamily="34" charset="0"/>
                  <a:ea typeface="+mn-ea"/>
                  <a:cs typeface="+mn-cs"/>
                </a:defRPr>
              </a:lvl4pPr>
              <a:lvl5pPr marL="1828800" algn="l" rtl="0" fontAlgn="base">
                <a:spcBef>
                  <a:spcPct val="0"/>
                </a:spcBef>
                <a:spcAft>
                  <a:spcPct val="0"/>
                </a:spcAft>
                <a:defRPr sz="8600" kern="1200">
                  <a:solidFill>
                    <a:schemeClr val="tx1"/>
                  </a:solidFill>
                  <a:latin typeface="Arial" pitchFamily="34" charset="0"/>
                  <a:ea typeface="+mn-ea"/>
                  <a:cs typeface="+mn-cs"/>
                </a:defRPr>
              </a:lvl5pPr>
              <a:lvl6pPr marL="2286000" algn="l" defTabSz="914400" rtl="0" eaLnBrk="1" latinLnBrk="0" hangingPunct="1">
                <a:defRPr sz="8600" kern="1200">
                  <a:solidFill>
                    <a:schemeClr val="tx1"/>
                  </a:solidFill>
                  <a:latin typeface="Arial" pitchFamily="34" charset="0"/>
                  <a:ea typeface="+mn-ea"/>
                  <a:cs typeface="+mn-cs"/>
                </a:defRPr>
              </a:lvl6pPr>
              <a:lvl7pPr marL="2743200" algn="l" defTabSz="914400" rtl="0" eaLnBrk="1" latinLnBrk="0" hangingPunct="1">
                <a:defRPr sz="8600" kern="1200">
                  <a:solidFill>
                    <a:schemeClr val="tx1"/>
                  </a:solidFill>
                  <a:latin typeface="Arial" pitchFamily="34" charset="0"/>
                  <a:ea typeface="+mn-ea"/>
                  <a:cs typeface="+mn-cs"/>
                </a:defRPr>
              </a:lvl7pPr>
              <a:lvl8pPr marL="3200400" algn="l" defTabSz="914400" rtl="0" eaLnBrk="1" latinLnBrk="0" hangingPunct="1">
                <a:defRPr sz="8600" kern="1200">
                  <a:solidFill>
                    <a:schemeClr val="tx1"/>
                  </a:solidFill>
                  <a:latin typeface="Arial" pitchFamily="34" charset="0"/>
                  <a:ea typeface="+mn-ea"/>
                  <a:cs typeface="+mn-cs"/>
                </a:defRPr>
              </a:lvl8pPr>
              <a:lvl9pPr marL="3657600" algn="l" defTabSz="914400" rtl="0" eaLnBrk="1" latinLnBrk="0" hangingPunct="1">
                <a:defRPr sz="8600" kern="1200">
                  <a:solidFill>
                    <a:schemeClr val="tx1"/>
                  </a:solidFill>
                  <a:latin typeface="Arial" pitchFamily="34" charset="0"/>
                  <a:ea typeface="+mn-ea"/>
                  <a:cs typeface="+mn-cs"/>
                </a:defRPr>
              </a:lvl9pPr>
            </a:lstStyle>
            <a:p>
              <a:pPr algn="ctr"/>
              <a:endParaRPr lang="en-US" altLang="en-US" sz="4400" dirty="0">
                <a:solidFill>
                  <a:schemeClr val="bg1"/>
                </a:solidFill>
                <a:latin typeface="Algerian" pitchFamily="82" charset="0"/>
              </a:endParaRPr>
            </a:p>
          </p:txBody>
        </p:sp>
      </p:grpSp>
    </p:spTree>
    <p:extLst>
      <p:ext uri="{BB962C8B-B14F-4D97-AF65-F5344CB8AC3E}">
        <p14:creationId xmlns:p14="http://schemas.microsoft.com/office/powerpoint/2010/main" val="49673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0" y="80628"/>
            <a:ext cx="9000492" cy="872716"/>
          </a:xfrm>
        </p:spPr>
        <p:txBody>
          <a:bodyPr>
            <a:noAutofit/>
          </a:bodyPr>
          <a:lstStyle/>
          <a:p>
            <a:pPr fontAlgn="auto">
              <a:spcAft>
                <a:spcPts val="0"/>
              </a:spcAft>
              <a:defRPr/>
            </a:pPr>
            <a:r>
              <a:rPr lang="en-US" sz="3200" dirty="0"/>
              <a:t>Accelerator Physics Issues</a:t>
            </a:r>
            <a:endParaRPr lang="it-IT" altLang="en-US" sz="3200" dirty="0"/>
          </a:p>
        </p:txBody>
      </p:sp>
      <p:sp>
        <p:nvSpPr>
          <p:cNvPr id="512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E3879CDE-DA4D-4F0C-B01B-FBF683B57C0C}" type="slidenum">
              <a:rPr lang="it-IT" altLang="en-US" sz="1000" smtClean="0">
                <a:latin typeface="Arial" pitchFamily="34" charset="0"/>
              </a:rPr>
              <a:pPr eaLnBrk="1" hangingPunct="1">
                <a:spcBef>
                  <a:spcPct val="0"/>
                </a:spcBef>
                <a:buClrTx/>
                <a:buSzTx/>
                <a:buFontTx/>
                <a:buNone/>
              </a:pPr>
              <a:t>14</a:t>
            </a:fld>
            <a:endParaRPr lang="it-IT" altLang="en-US" sz="1000">
              <a:latin typeface="Arial" pitchFamily="34" charset="0"/>
            </a:endParaRPr>
          </a:p>
        </p:txBody>
      </p:sp>
      <p:sp>
        <p:nvSpPr>
          <p:cNvPr id="2" name="Date Placeholder 1"/>
          <p:cNvSpPr>
            <a:spLocks noGrp="1"/>
          </p:cNvSpPr>
          <p:nvPr>
            <p:ph type="dt" sz="half" idx="10"/>
          </p:nvPr>
        </p:nvSpPr>
        <p:spPr/>
        <p:txBody>
          <a:bodyPr/>
          <a:lstStyle/>
          <a:p>
            <a:pPr>
              <a:defRPr/>
            </a:pPr>
            <a:r>
              <a:rPr lang="en-US"/>
              <a:t>4/4/2017</a:t>
            </a:r>
            <a:endParaRPr lang="it-IT"/>
          </a:p>
        </p:txBody>
      </p:sp>
      <p:sp>
        <p:nvSpPr>
          <p:cNvPr id="3" name="Footer Placeholder 2"/>
          <p:cNvSpPr>
            <a:spLocks noGrp="1"/>
          </p:cNvSpPr>
          <p:nvPr>
            <p:ph type="ftr" sz="quarter" idx="11"/>
          </p:nvPr>
        </p:nvSpPr>
        <p:spPr/>
        <p:txBody>
          <a:bodyPr/>
          <a:lstStyle/>
          <a:p>
            <a:pPr>
              <a:defRPr/>
            </a:pPr>
            <a:r>
              <a:rPr lang="it-IT"/>
              <a:t>C. Gatto - INFN &amp; NIU</a:t>
            </a:r>
          </a:p>
        </p:txBody>
      </p:sp>
      <p:sp>
        <p:nvSpPr>
          <p:cNvPr id="13" name="Segnaposto contenuto 2"/>
          <p:cNvSpPr txBox="1">
            <a:spLocks/>
          </p:cNvSpPr>
          <p:nvPr/>
        </p:nvSpPr>
        <p:spPr bwMode="auto">
          <a:xfrm>
            <a:off x="2483768" y="944724"/>
            <a:ext cx="6516723"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eaLnBrk="1" hangingPunct="1">
              <a:spcBef>
                <a:spcPts val="0"/>
              </a:spcBef>
              <a:spcAft>
                <a:spcPts val="600"/>
              </a:spcAft>
              <a:buClr>
                <a:srgbClr val="CC9900"/>
              </a:buClr>
              <a:buSzPct val="70000"/>
              <a:defRPr/>
            </a:pPr>
            <a:r>
              <a:rPr lang="en-US" altLang="en-US" sz="1800" b="1" i="1" dirty="0">
                <a:solidFill>
                  <a:schemeClr val="accent4">
                    <a:lumMod val="40000"/>
                    <a:lumOff val="60000"/>
                  </a:schemeClr>
                </a:solidFill>
                <a:effectLst>
                  <a:outerShdw blurRad="38100" dist="38100" dir="2700000" algn="tl">
                    <a:srgbClr val="000000">
                      <a:alpha val="43137"/>
                    </a:srgbClr>
                  </a:outerShdw>
                </a:effectLst>
              </a:rPr>
              <a:t>Transition Energy</a:t>
            </a:r>
            <a:endParaRPr lang="en-US" altLang="en-US" sz="1600" dirty="0">
              <a:effectLst>
                <a:outerShdw blurRad="38100" dist="38100" dir="2700000" algn="tl">
                  <a:srgbClr val="000000">
                    <a:alpha val="43137"/>
                  </a:srgbClr>
                </a:outerShdw>
              </a:effectLst>
            </a:endParaRPr>
          </a:p>
          <a:p>
            <a:pPr lvl="2" eaLnBrk="1" hangingPunct="1">
              <a:spcBef>
                <a:spcPts val="0"/>
              </a:spcBef>
              <a:spcAft>
                <a:spcPts val="600"/>
              </a:spcAft>
              <a:buClr>
                <a:srgbClr val="CC9900"/>
              </a:buClr>
              <a:buSzPct val="70000"/>
              <a:defRPr/>
            </a:pPr>
            <a:r>
              <a:rPr lang="en-US" altLang="en-US" sz="1600" dirty="0">
                <a:effectLst>
                  <a:outerShdw blurRad="38100" dist="38100" dir="2700000" algn="tl">
                    <a:srgbClr val="000000">
                      <a:alpha val="43137"/>
                    </a:srgbClr>
                  </a:outerShdw>
                </a:effectLst>
              </a:rPr>
              <a:t>𝛾</a:t>
            </a:r>
            <a:r>
              <a:rPr lang="en-US" altLang="en-US" sz="1600" baseline="-25000" dirty="0">
                <a:effectLst>
                  <a:outerShdw blurRad="38100" dist="38100" dir="2700000" algn="tl">
                    <a:srgbClr val="000000">
                      <a:alpha val="43137"/>
                    </a:srgbClr>
                  </a:outerShdw>
                </a:effectLst>
              </a:rPr>
              <a:t>t</a:t>
            </a:r>
            <a:r>
              <a:rPr lang="en-US" altLang="en-US" sz="1600" dirty="0">
                <a:effectLst>
                  <a:outerShdw blurRad="38100" dist="38100" dir="2700000" algn="tl">
                    <a:srgbClr val="000000">
                      <a:alpha val="43137"/>
                    </a:srgbClr>
                  </a:outerShdw>
                </a:effectLst>
              </a:rPr>
              <a:t> is where 𝛥f/f = 1/𝛾2 - &lt;D/𝜌&gt; = 0; synchrotron motion stops momentarily, can often lead to beam loss</a:t>
            </a:r>
          </a:p>
          <a:p>
            <a:pPr lvl="2" eaLnBrk="1" hangingPunct="1">
              <a:spcBef>
                <a:spcPts val="0"/>
              </a:spcBef>
              <a:spcAft>
                <a:spcPts val="600"/>
              </a:spcAft>
              <a:buClr>
                <a:srgbClr val="CC9900"/>
              </a:buClr>
              <a:buSzPct val="70000"/>
              <a:defRPr/>
            </a:pPr>
            <a:r>
              <a:rPr lang="en-US" altLang="en-US" sz="1600" dirty="0">
                <a:effectLst>
                  <a:outerShdw blurRad="38100" dist="38100" dir="2700000" algn="tl">
                    <a:srgbClr val="000000">
                      <a:alpha val="43137"/>
                    </a:srgbClr>
                  </a:outerShdw>
                </a:effectLst>
              </a:rPr>
              <a:t>beam decelerates from 𝛾 = 9.5 to 𝛾 = 3.1</a:t>
            </a:r>
          </a:p>
          <a:p>
            <a:pPr lvl="2" eaLnBrk="1" hangingPunct="1">
              <a:spcBef>
                <a:spcPts val="0"/>
              </a:spcBef>
              <a:spcAft>
                <a:spcPts val="600"/>
              </a:spcAft>
              <a:buClr>
                <a:srgbClr val="CC9900"/>
              </a:buClr>
              <a:buSzPct val="70000"/>
              <a:defRPr/>
            </a:pPr>
            <a:r>
              <a:rPr lang="en-US" altLang="en-US" sz="1600" dirty="0">
                <a:effectLst>
                  <a:outerShdw blurRad="38100" dist="38100" dir="2700000" algn="tl">
                    <a:srgbClr val="000000">
                      <a:alpha val="43137"/>
                    </a:srgbClr>
                  </a:outerShdw>
                </a:effectLst>
              </a:rPr>
              <a:t>original Delivery Ring 𝛾</a:t>
            </a:r>
            <a:r>
              <a:rPr lang="en-US" altLang="en-US" sz="1600" baseline="-25000" dirty="0">
                <a:effectLst>
                  <a:outerShdw blurRad="38100" dist="38100" dir="2700000" algn="tl">
                    <a:srgbClr val="000000">
                      <a:alpha val="43137"/>
                    </a:srgbClr>
                  </a:outerShdw>
                </a:effectLst>
              </a:rPr>
              <a:t>t</a:t>
            </a:r>
            <a:r>
              <a:rPr lang="en-US" altLang="en-US" sz="1600" dirty="0">
                <a:effectLst>
                  <a:outerShdw blurRad="38100" dist="38100" dir="2700000" algn="tl">
                    <a:srgbClr val="000000">
                      <a:alpha val="43137"/>
                    </a:srgbClr>
                  </a:outerShdw>
                </a:effectLst>
              </a:rPr>
              <a:t> = 7.6</a:t>
            </a:r>
          </a:p>
          <a:p>
            <a:pPr lvl="2" eaLnBrk="1" hangingPunct="1">
              <a:spcBef>
                <a:spcPts val="0"/>
              </a:spcBef>
              <a:spcAft>
                <a:spcPts val="600"/>
              </a:spcAft>
              <a:buClr>
                <a:srgbClr val="CC9900"/>
              </a:buClr>
              <a:buSzPct val="70000"/>
              <a:defRPr/>
            </a:pPr>
            <a:r>
              <a:rPr lang="en-US" altLang="en-US" sz="1600" dirty="0">
                <a:effectLst>
                  <a:outerShdw blurRad="38100" dist="38100" dir="2700000" algn="tl">
                    <a:srgbClr val="000000">
                      <a:alpha val="43137"/>
                    </a:srgbClr>
                  </a:outerShdw>
                </a:effectLst>
              </a:rPr>
              <a:t>a re-powering of 18 </a:t>
            </a:r>
            <a:r>
              <a:rPr lang="en-US" altLang="en-US" sz="1600" dirty="0" err="1">
                <a:effectLst>
                  <a:outerShdw blurRad="38100" dist="38100" dir="2700000" algn="tl">
                    <a:srgbClr val="000000">
                      <a:alpha val="43137"/>
                    </a:srgbClr>
                  </a:outerShdw>
                </a:effectLst>
              </a:rPr>
              <a:t>quadrupole</a:t>
            </a:r>
            <a:r>
              <a:rPr lang="en-US" altLang="en-US" sz="1600" dirty="0">
                <a:effectLst>
                  <a:outerShdw blurRad="38100" dist="38100" dir="2700000" algn="tl">
                    <a:srgbClr val="000000">
                      <a:alpha val="43137"/>
                    </a:srgbClr>
                  </a:outerShdw>
                </a:effectLst>
              </a:rPr>
              <a:t> magnets can create a       𝛾</a:t>
            </a:r>
            <a:r>
              <a:rPr lang="en-US" altLang="en-US" sz="1600" baseline="-25000" dirty="0">
                <a:effectLst>
                  <a:outerShdw blurRad="38100" dist="38100" dir="2700000" algn="tl">
                    <a:srgbClr val="000000">
                      <a:alpha val="43137"/>
                    </a:srgbClr>
                  </a:outerShdw>
                </a:effectLst>
              </a:rPr>
              <a:t>t</a:t>
            </a:r>
            <a:r>
              <a:rPr lang="en-US" altLang="en-US" sz="1600" dirty="0">
                <a:effectLst>
                  <a:outerShdw blurRad="38100" dist="38100" dir="2700000" algn="tl">
                    <a:srgbClr val="000000">
                      <a:alpha val="43137"/>
                    </a:srgbClr>
                  </a:outerShdw>
                </a:effectLst>
              </a:rPr>
              <a:t> = 10, thus avoiding passing through this condition</a:t>
            </a:r>
          </a:p>
          <a:p>
            <a:pPr lvl="3" eaLnBrk="1" hangingPunct="1">
              <a:spcBef>
                <a:spcPts val="0"/>
              </a:spcBef>
              <a:spcAft>
                <a:spcPts val="600"/>
              </a:spcAft>
              <a:buClr>
                <a:srgbClr val="CC9900"/>
              </a:buClr>
              <a:buSzPct val="70000"/>
              <a:defRPr/>
            </a:pPr>
            <a:r>
              <a:rPr lang="en-US" altLang="en-US" sz="1400" dirty="0" err="1">
                <a:effectLst>
                  <a:outerShdw blurRad="38100" dist="38100" dir="2700000" algn="tl">
                    <a:srgbClr val="000000">
                      <a:alpha val="43137"/>
                    </a:srgbClr>
                  </a:outerShdw>
                </a:effectLst>
              </a:rPr>
              <a:t>Johnstone</a:t>
            </a:r>
            <a:r>
              <a:rPr lang="en-US" altLang="en-US" sz="1400" dirty="0">
                <a:effectLst>
                  <a:outerShdw blurRad="38100" dist="38100" dir="2700000" algn="tl">
                    <a:srgbClr val="000000">
                      <a:alpha val="43137"/>
                    </a:srgbClr>
                  </a:outerShdw>
                </a:effectLst>
              </a:rPr>
              <a:t> and Syphers, </a:t>
            </a:r>
            <a:r>
              <a:rPr lang="en-US" altLang="en-US" sz="1400" i="1" dirty="0">
                <a:effectLst>
                  <a:outerShdw blurRad="38100" dist="38100" dir="2700000" algn="tl">
                    <a:srgbClr val="000000">
                      <a:alpha val="43137"/>
                    </a:srgbClr>
                  </a:outerShdw>
                </a:effectLst>
              </a:rPr>
              <a:t>Proc</a:t>
            </a:r>
            <a:r>
              <a:rPr lang="en-US" altLang="en-US" sz="1400" dirty="0">
                <a:effectLst>
                  <a:outerShdw blurRad="38100" dist="38100" dir="2700000" algn="tl">
                    <a:srgbClr val="000000">
                      <a:alpha val="43137"/>
                    </a:srgbClr>
                  </a:outerShdw>
                </a:effectLst>
              </a:rPr>
              <a:t>. </a:t>
            </a:r>
            <a:r>
              <a:rPr lang="en-US" altLang="en-US" sz="1400" i="1" dirty="0">
                <a:effectLst>
                  <a:outerShdw blurRad="38100" dist="38100" dir="2700000" algn="tl">
                    <a:srgbClr val="000000">
                      <a:alpha val="43137"/>
                    </a:srgbClr>
                  </a:outerShdw>
                </a:effectLst>
              </a:rPr>
              <a:t>NA-PAC 2016</a:t>
            </a:r>
            <a:r>
              <a:rPr lang="en-US" altLang="en-US" sz="1400" dirty="0">
                <a:effectLst>
                  <a:outerShdw blurRad="38100" dist="38100" dir="2700000" algn="tl">
                    <a:srgbClr val="000000">
                      <a:alpha val="43137"/>
                    </a:srgbClr>
                  </a:outerShdw>
                </a:effectLst>
              </a:rPr>
              <a:t>, Chicago (2016).</a:t>
            </a:r>
          </a:p>
          <a:p>
            <a:pPr lvl="1" eaLnBrk="1" hangingPunct="1">
              <a:spcBef>
                <a:spcPts val="0"/>
              </a:spcBef>
              <a:spcAft>
                <a:spcPts val="600"/>
              </a:spcAft>
              <a:buClr>
                <a:srgbClr val="CC9900"/>
              </a:buClr>
              <a:buSzPct val="70000"/>
              <a:defRPr/>
            </a:pPr>
            <a:r>
              <a:rPr lang="en-US" altLang="en-US" sz="1800" b="1" i="1" dirty="0">
                <a:solidFill>
                  <a:schemeClr val="accent4">
                    <a:lumMod val="40000"/>
                    <a:lumOff val="60000"/>
                  </a:schemeClr>
                </a:solidFill>
                <a:effectLst>
                  <a:outerShdw blurRad="38100" dist="38100" dir="2700000" algn="tl">
                    <a:srgbClr val="000000">
                      <a:alpha val="43137"/>
                    </a:srgbClr>
                  </a:outerShdw>
                </a:effectLst>
              </a:rPr>
              <a:t>Resonant Extraction</a:t>
            </a:r>
          </a:p>
          <a:p>
            <a:pPr lvl="2" eaLnBrk="1" hangingPunct="1">
              <a:spcBef>
                <a:spcPts val="0"/>
              </a:spcBef>
              <a:spcAft>
                <a:spcPts val="600"/>
              </a:spcAft>
              <a:buClr>
                <a:srgbClr val="CC9900"/>
              </a:buClr>
              <a:buSzPct val="70000"/>
              <a:defRPr/>
            </a:pPr>
            <a:r>
              <a:rPr lang="en-US" altLang="en-US" sz="1600" dirty="0">
                <a:effectLst>
                  <a:outerShdw blurRad="38100" dist="38100" dir="2700000" algn="tl">
                    <a:srgbClr val="000000">
                      <a:alpha val="43137"/>
                    </a:srgbClr>
                  </a:outerShdw>
                </a:effectLst>
              </a:rPr>
              <a:t>Mu2e will use 1/3-integer resonant extraction</a:t>
            </a:r>
          </a:p>
          <a:p>
            <a:pPr lvl="2" eaLnBrk="1" hangingPunct="1">
              <a:spcBef>
                <a:spcPts val="0"/>
              </a:spcBef>
              <a:spcAft>
                <a:spcPts val="600"/>
              </a:spcAft>
              <a:buClr>
                <a:srgbClr val="CC9900"/>
              </a:buClr>
              <a:buSzPct val="70000"/>
              <a:defRPr/>
            </a:pPr>
            <a:r>
              <a:rPr lang="en-US" altLang="en-US" sz="1600" dirty="0">
                <a:effectLst>
                  <a:outerShdw blurRad="38100" dist="38100" dir="2700000" algn="tl">
                    <a:srgbClr val="000000">
                      <a:alpha val="43137"/>
                    </a:srgbClr>
                  </a:outerShdw>
                </a:effectLst>
              </a:rPr>
              <a:t>REDTOP can use same system, with use of the spare Mu2e magnetic septum</a:t>
            </a:r>
          </a:p>
          <a:p>
            <a:pPr lvl="2" eaLnBrk="1" hangingPunct="1">
              <a:spcBef>
                <a:spcPts val="0"/>
              </a:spcBef>
              <a:spcAft>
                <a:spcPts val="600"/>
              </a:spcAft>
              <a:buClr>
                <a:srgbClr val="CC9900"/>
              </a:buClr>
              <a:buSzPct val="70000"/>
              <a:defRPr/>
            </a:pPr>
            <a:r>
              <a:rPr lang="en-US" altLang="en-US" sz="1600" dirty="0">
                <a:effectLst>
                  <a:outerShdw blurRad="38100" dist="38100" dir="2700000" algn="tl">
                    <a:srgbClr val="000000">
                      <a:alpha val="43137"/>
                    </a:srgbClr>
                  </a:outerShdw>
                </a:effectLst>
              </a:rPr>
              <a:t>initial calculations indicate sufficient phase space, even with the larger beam at the lower energies</a:t>
            </a:r>
          </a:p>
          <a:p>
            <a:pPr lvl="1" eaLnBrk="1" hangingPunct="1">
              <a:spcBef>
                <a:spcPts val="0"/>
              </a:spcBef>
              <a:spcAft>
                <a:spcPts val="600"/>
              </a:spcAft>
              <a:buClr>
                <a:srgbClr val="CC9900"/>
              </a:buClr>
              <a:buSzPct val="70000"/>
              <a:defRPr/>
            </a:pPr>
            <a:r>
              <a:rPr lang="en-US" altLang="en-US" sz="1800" b="1" i="1" dirty="0">
                <a:solidFill>
                  <a:schemeClr val="accent4">
                    <a:lumMod val="40000"/>
                    <a:lumOff val="60000"/>
                  </a:schemeClr>
                </a:solidFill>
                <a:effectLst>
                  <a:outerShdw blurRad="38100" dist="38100" dir="2700000" algn="tl">
                    <a:srgbClr val="000000">
                      <a:alpha val="43137"/>
                    </a:srgbClr>
                  </a:outerShdw>
                </a:effectLst>
              </a:rPr>
              <a:t>Vacuum</a:t>
            </a:r>
          </a:p>
          <a:p>
            <a:pPr lvl="2" eaLnBrk="1" hangingPunct="1">
              <a:spcBef>
                <a:spcPts val="0"/>
              </a:spcBef>
              <a:spcAft>
                <a:spcPts val="600"/>
              </a:spcAft>
              <a:buClr>
                <a:srgbClr val="CC9900"/>
              </a:buClr>
              <a:buSzPct val="70000"/>
              <a:defRPr/>
            </a:pPr>
            <a:r>
              <a:rPr lang="en-US" altLang="en-US" sz="1600" dirty="0">
                <a:effectLst>
                  <a:outerShdw blurRad="38100" dist="38100" dir="2700000" algn="tl">
                    <a:srgbClr val="000000">
                      <a:alpha val="43137"/>
                    </a:srgbClr>
                  </a:outerShdw>
                </a:effectLst>
              </a:rPr>
              <a:t>REDTOP spill time is much longer than for Mu2e</a:t>
            </a:r>
          </a:p>
          <a:p>
            <a:pPr lvl="2" eaLnBrk="1" hangingPunct="1">
              <a:spcBef>
                <a:spcPts val="0"/>
              </a:spcBef>
              <a:spcAft>
                <a:spcPts val="600"/>
              </a:spcAft>
              <a:buClr>
                <a:srgbClr val="CC9900"/>
              </a:buClr>
              <a:buSzPct val="70000"/>
              <a:defRPr/>
            </a:pPr>
            <a:r>
              <a:rPr lang="en-US" altLang="en-US" sz="1600" dirty="0">
                <a:effectLst>
                  <a:outerShdw blurRad="38100" dist="38100" dir="2700000" algn="tl">
                    <a:srgbClr val="000000">
                      <a:alpha val="43137"/>
                    </a:srgbClr>
                  </a:outerShdw>
                </a:effectLst>
              </a:rPr>
              <a:t>though beam-gas scattering </a:t>
            </a:r>
            <a:r>
              <a:rPr lang="en-US" altLang="en-US" sz="1600" dirty="0" err="1">
                <a:effectLst>
                  <a:outerShdw blurRad="38100" dist="38100" dir="2700000" algn="tl">
                    <a:srgbClr val="000000">
                      <a:alpha val="43137"/>
                    </a:srgbClr>
                  </a:outerShdw>
                </a:effectLst>
              </a:rPr>
              <a:t>emittance</a:t>
            </a:r>
            <a:r>
              <a:rPr lang="en-US" altLang="en-US" sz="1600" dirty="0">
                <a:effectLst>
                  <a:outerShdw blurRad="38100" dist="38100" dir="2700000" algn="tl">
                    <a:srgbClr val="000000">
                      <a:alpha val="43137"/>
                    </a:srgbClr>
                  </a:outerShdw>
                </a:effectLst>
              </a:rPr>
              <a:t> growth rate 3 times higher at lower energy, still tolerable level</a:t>
            </a:r>
          </a:p>
          <a:p>
            <a:pPr lvl="2" eaLnBrk="1" hangingPunct="1">
              <a:spcBef>
                <a:spcPts val="0"/>
              </a:spcBef>
              <a:spcAft>
                <a:spcPts val="600"/>
              </a:spcAft>
              <a:buClr>
                <a:srgbClr val="CC9900"/>
              </a:buClr>
              <a:buSzPct val="70000"/>
              <a:defRPr/>
            </a:pPr>
            <a:endParaRPr lang="en-US" altLang="en-US" sz="1600" dirty="0">
              <a:effectLst>
                <a:outerShdw blurRad="38100" dist="38100" dir="2700000" algn="tl">
                  <a:srgbClr val="000000">
                    <a:alpha val="43137"/>
                  </a:srgbClr>
                </a:outerShdw>
              </a:effectLst>
            </a:endParaRPr>
          </a:p>
          <a:p>
            <a:pPr lvl="1" algn="ctr" eaLnBrk="1" hangingPunct="1">
              <a:spcBef>
                <a:spcPts val="0"/>
              </a:spcBef>
              <a:spcAft>
                <a:spcPts val="600"/>
              </a:spcAft>
              <a:buClr>
                <a:srgbClr val="CC9900"/>
              </a:buClr>
              <a:buSzPct val="70000"/>
              <a:buFont typeface="Wingdings" pitchFamily="2" charset="2"/>
              <a:buNone/>
              <a:defRPr/>
            </a:pPr>
            <a:endParaRPr lang="en-US" altLang="en-US" sz="2000" i="1" dirty="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spcAft>
                <a:spcPts val="600"/>
              </a:spcAft>
              <a:buClr>
                <a:srgbClr val="CC9900"/>
              </a:buClr>
              <a:buSzPct val="70000"/>
              <a:buFont typeface="Wingdings" pitchFamily="2" charset="2"/>
              <a:buNone/>
              <a:defRPr/>
            </a:pPr>
            <a:endParaRPr lang="en-US" altLang="en-US" sz="2000" i="1" dirty="0">
              <a:solidFill>
                <a:schemeClr val="accent4">
                  <a:lumMod val="40000"/>
                  <a:lumOff val="60000"/>
                </a:schemeClr>
              </a:solidFill>
              <a:effectLst>
                <a:outerShdw blurRad="38100" dist="38100" dir="2700000" algn="tl">
                  <a:srgbClr val="000000">
                    <a:alpha val="43137"/>
                  </a:srgbClr>
                </a:outerShdw>
              </a:effectLst>
            </a:endParaRPr>
          </a:p>
        </p:txBody>
      </p:sp>
      <p:pic>
        <p:nvPicPr>
          <p:cNvPr id="10" name="Turn-200-plot.png" descr="Turn-200-plot.png"/>
          <p:cNvPicPr>
            <a:picLocks noChangeAspect="1"/>
          </p:cNvPicPr>
          <p:nvPr/>
        </p:nvPicPr>
        <p:blipFill>
          <a:blip r:embed="rId3">
            <a:extLst/>
          </a:blip>
          <a:srcRect t="9823"/>
          <a:stretch>
            <a:fillRect/>
          </a:stretch>
        </p:blipFill>
        <p:spPr>
          <a:xfrm>
            <a:off x="395536" y="4025504"/>
            <a:ext cx="2315709" cy="2088232"/>
          </a:xfrm>
          <a:prstGeom prst="rect">
            <a:avLst/>
          </a:prstGeom>
          <a:ln w="12700">
            <a:miter lim="400000"/>
          </a:ln>
        </p:spPr>
      </p:pic>
      <p:pic>
        <p:nvPicPr>
          <p:cNvPr id="5" name="Picture 4" descr="GammaTlattice.png"/>
          <p:cNvPicPr>
            <a:picLocks noChangeAspect="1"/>
          </p:cNvPicPr>
          <p:nvPr/>
        </p:nvPicPr>
        <p:blipFill rotWithShape="1">
          <a:blip r:embed="rId4" cstate="print">
            <a:extLst>
              <a:ext uri="{28A0092B-C50C-407E-A947-70E740481C1C}">
                <a14:useLocalDpi xmlns:a14="http://schemas.microsoft.com/office/drawing/2010/main" val="0"/>
              </a:ext>
            </a:extLst>
          </a:blip>
          <a:srcRect l="9259" t="3018" r="8488" b="2880"/>
          <a:stretch/>
        </p:blipFill>
        <p:spPr>
          <a:xfrm>
            <a:off x="75894" y="1448780"/>
            <a:ext cx="2965240" cy="1908212"/>
          </a:xfrm>
          <a:prstGeom prst="rect">
            <a:avLst/>
          </a:prstGeom>
        </p:spPr>
      </p:pic>
    </p:spTree>
    <p:extLst>
      <p:ext uri="{BB962C8B-B14F-4D97-AF65-F5344CB8AC3E}">
        <p14:creationId xmlns:p14="http://schemas.microsoft.com/office/powerpoint/2010/main" val="411374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82769" y="964230"/>
            <a:ext cx="5873507" cy="4388063"/>
            <a:chOff x="174657" y="964230"/>
            <a:chExt cx="5873507" cy="4388063"/>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03" y="964230"/>
              <a:ext cx="5447561" cy="438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174657" y="1273748"/>
              <a:ext cx="5554541" cy="4078545"/>
              <a:chOff x="-508" y="656692"/>
              <a:chExt cx="4536504" cy="3614918"/>
            </a:xfrm>
          </p:grpSpPr>
          <p:grpSp>
            <p:nvGrpSpPr>
              <p:cNvPr id="12" name="Group 11"/>
              <p:cNvGrpSpPr/>
              <p:nvPr/>
            </p:nvGrpSpPr>
            <p:grpSpPr>
              <a:xfrm>
                <a:off x="1187624" y="2180044"/>
                <a:ext cx="3348372" cy="2091566"/>
                <a:chOff x="1187624" y="2180044"/>
                <a:chExt cx="3348372" cy="2091566"/>
              </a:xfrm>
            </p:grpSpPr>
            <p:cxnSp>
              <p:nvCxnSpPr>
                <p:cNvPr id="7" name="Straight Arrow Connector 6"/>
                <p:cNvCxnSpPr/>
                <p:nvPr/>
              </p:nvCxnSpPr>
              <p:spPr>
                <a:xfrm>
                  <a:off x="1187624" y="4257092"/>
                  <a:ext cx="334837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87624" y="2205955"/>
                  <a:ext cx="0" cy="2051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32995" y="2180044"/>
                  <a:ext cx="0" cy="205113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1760" y="3933056"/>
                  <a:ext cx="699230" cy="338554"/>
                </a:xfrm>
                <a:prstGeom prst="rect">
                  <a:avLst/>
                </a:prstGeom>
                <a:noFill/>
              </p:spPr>
              <p:txBody>
                <a:bodyPr wrap="none" rtlCol="0">
                  <a:spAutoFit/>
                </a:bodyPr>
                <a:lstStyle/>
                <a:p>
                  <a:r>
                    <a:rPr lang="en-US" sz="1600" dirty="0"/>
                    <a:t>2.7 m</a:t>
                  </a:r>
                </a:p>
              </p:txBody>
            </p:sp>
          </p:grpSp>
          <p:cxnSp>
            <p:nvCxnSpPr>
              <p:cNvPr id="14" name="Straight Connector 13"/>
              <p:cNvCxnSpPr/>
              <p:nvPr/>
            </p:nvCxnSpPr>
            <p:spPr>
              <a:xfrm flipH="1">
                <a:off x="251520" y="3789040"/>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51520" y="656692"/>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1313" y="656692"/>
                <a:ext cx="0" cy="31323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180846" y="1884312"/>
                <a:ext cx="699230" cy="338554"/>
              </a:xfrm>
              <a:prstGeom prst="rect">
                <a:avLst/>
              </a:prstGeom>
              <a:noFill/>
            </p:spPr>
            <p:txBody>
              <a:bodyPr wrap="none" rtlCol="0">
                <a:spAutoFit/>
              </a:bodyPr>
              <a:lstStyle/>
              <a:p>
                <a:r>
                  <a:rPr lang="en-US" sz="1600" dirty="0"/>
                  <a:t>2.4 m</a:t>
                </a:r>
              </a:p>
            </p:txBody>
          </p:sp>
        </p:grpSp>
      </p:grpSp>
      <p:sp>
        <p:nvSpPr>
          <p:cNvPr id="3" name="Date Placeholder 2"/>
          <p:cNvSpPr>
            <a:spLocks noGrp="1"/>
          </p:cNvSpPr>
          <p:nvPr>
            <p:ph type="dt" sz="half" idx="10"/>
          </p:nvPr>
        </p:nvSpPr>
        <p:spPr/>
        <p:txBody>
          <a:bodyPr/>
          <a:lstStyle/>
          <a:p>
            <a:pPr>
              <a:defRPr/>
            </a:pPr>
            <a:r>
              <a:rPr lang="en-US"/>
              <a:t>11/17/2017</a:t>
            </a:r>
            <a:endParaRPr lang="it-IT"/>
          </a:p>
        </p:txBody>
      </p:sp>
      <p:sp>
        <p:nvSpPr>
          <p:cNvPr id="4" name="Footer Placeholder 3"/>
          <p:cNvSpPr>
            <a:spLocks noGrp="1"/>
          </p:cNvSpPr>
          <p:nvPr>
            <p:ph type="ftr" sz="quarter" idx="11"/>
          </p:nvPr>
        </p:nvSpPr>
        <p:spPr/>
        <p:txBody>
          <a:bodyPr/>
          <a:lstStyle/>
          <a:p>
            <a:pPr>
              <a:defRPr/>
            </a:pPr>
            <a:r>
              <a:rPr lang="it-IT"/>
              <a:t>C. Gatto - INFN &amp; NIU</a:t>
            </a:r>
          </a:p>
        </p:txBody>
      </p:sp>
      <p:sp>
        <p:nvSpPr>
          <p:cNvPr id="5" name="Slide Number Placeholder 4"/>
          <p:cNvSpPr>
            <a:spLocks noGrp="1"/>
          </p:cNvSpPr>
          <p:nvPr>
            <p:ph type="sldNum" sz="quarter" idx="12"/>
          </p:nvPr>
        </p:nvSpPr>
        <p:spPr/>
        <p:txBody>
          <a:bodyPr/>
          <a:lstStyle/>
          <a:p>
            <a:pPr>
              <a:defRPr/>
            </a:pPr>
            <a:fld id="{DC8A82FA-93C8-4E0F-9734-D3CB1EE45F96}" type="slidenum">
              <a:rPr lang="it-IT" smtClean="0"/>
              <a:pPr>
                <a:defRPr/>
              </a:pPr>
              <a:t>15</a:t>
            </a:fld>
            <a:endParaRPr lang="it-IT"/>
          </a:p>
        </p:txBody>
      </p:sp>
      <p:grpSp>
        <p:nvGrpSpPr>
          <p:cNvPr id="33" name="Group 32"/>
          <p:cNvGrpSpPr/>
          <p:nvPr/>
        </p:nvGrpSpPr>
        <p:grpSpPr>
          <a:xfrm>
            <a:off x="5487792" y="4326232"/>
            <a:ext cx="3512699" cy="2487144"/>
            <a:chOff x="4983434" y="4149080"/>
            <a:chExt cx="3704370" cy="2538468"/>
          </a:xfrm>
        </p:grpSpPr>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076" y="4364479"/>
              <a:ext cx="3431728" cy="232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p:nvPr/>
          </p:nvCxnSpPr>
          <p:spPr>
            <a:xfrm flipV="1">
              <a:off x="5904148" y="4364479"/>
              <a:ext cx="0" cy="1161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028384" y="4365104"/>
              <a:ext cx="0" cy="1161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04148" y="4473116"/>
              <a:ext cx="21242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82561" y="4149080"/>
              <a:ext cx="699230" cy="338554"/>
            </a:xfrm>
            <a:prstGeom prst="rect">
              <a:avLst/>
            </a:prstGeom>
            <a:noFill/>
          </p:spPr>
          <p:txBody>
            <a:bodyPr wrap="none" rtlCol="0">
              <a:spAutoFit/>
            </a:bodyPr>
            <a:lstStyle/>
            <a:p>
              <a:r>
                <a:rPr lang="en-US" sz="1600" dirty="0"/>
                <a:t>1.5 m</a:t>
              </a:r>
            </a:p>
          </p:txBody>
        </p:sp>
        <p:cxnSp>
          <p:nvCxnSpPr>
            <p:cNvPr id="28" name="Straight Connector 27"/>
            <p:cNvCxnSpPr/>
            <p:nvPr/>
          </p:nvCxnSpPr>
          <p:spPr>
            <a:xfrm flipH="1">
              <a:off x="5256076" y="465313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256076" y="645333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28084" y="4653136"/>
              <a:ext cx="0" cy="1800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4888856" y="5344617"/>
              <a:ext cx="527709" cy="338554"/>
            </a:xfrm>
            <a:prstGeom prst="rect">
              <a:avLst/>
            </a:prstGeom>
            <a:noFill/>
          </p:spPr>
          <p:txBody>
            <a:bodyPr wrap="none" rtlCol="0">
              <a:spAutoFit/>
            </a:bodyPr>
            <a:lstStyle/>
            <a:p>
              <a:r>
                <a:rPr lang="en-US" sz="1600" dirty="0"/>
                <a:t>1 m</a:t>
              </a:r>
            </a:p>
          </p:txBody>
        </p:sp>
      </p:grpSp>
      <p:sp>
        <p:nvSpPr>
          <p:cNvPr id="29" name="Rounded Rectangle 28"/>
          <p:cNvSpPr/>
          <p:nvPr/>
        </p:nvSpPr>
        <p:spPr>
          <a:xfrm>
            <a:off x="6827520" y="6407476"/>
            <a:ext cx="1081018" cy="40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OTPC</a:t>
            </a:r>
          </a:p>
        </p:txBody>
      </p:sp>
      <p:sp>
        <p:nvSpPr>
          <p:cNvPr id="35" name="Rounded Rectangular Callout 34"/>
          <p:cNvSpPr/>
          <p:nvPr/>
        </p:nvSpPr>
        <p:spPr>
          <a:xfrm>
            <a:off x="152268" y="169329"/>
            <a:ext cx="2061001" cy="1116123"/>
          </a:xfrm>
          <a:prstGeom prst="wedgeRoundRectCallout">
            <a:avLst>
              <a:gd name="adj1" fmla="val 90717"/>
              <a:gd name="adj2" fmla="val 205304"/>
              <a:gd name="adj3" fmla="val 16667"/>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Optical TPC</a:t>
            </a:r>
          </a:p>
          <a:p>
            <a:pPr marL="285750" indent="-285750">
              <a:buFont typeface="Arial" panose="020B0604020202020204" pitchFamily="34" charset="0"/>
              <a:buChar char="•"/>
              <a:defRPr/>
            </a:pPr>
            <a:r>
              <a:rPr lang="en-US" sz="1200" dirty="0">
                <a:solidFill>
                  <a:schemeClr val="bg1"/>
                </a:solidFill>
              </a:rPr>
              <a:t>~  1m x 1.5 m</a:t>
            </a:r>
          </a:p>
          <a:p>
            <a:pPr marL="285750" indent="-285750">
              <a:buFont typeface="Arial" panose="020B0604020202020204" pitchFamily="34" charset="0"/>
              <a:buChar char="•"/>
              <a:defRPr/>
            </a:pPr>
            <a:r>
              <a:rPr lang="en-US" sz="1200" dirty="0">
                <a:solidFill>
                  <a:schemeClr val="bg1"/>
                </a:solidFill>
              </a:rPr>
              <a:t>CH</a:t>
            </a:r>
            <a:r>
              <a:rPr lang="en-US" sz="1200" baseline="-25000" dirty="0">
                <a:solidFill>
                  <a:schemeClr val="bg1"/>
                </a:solidFill>
              </a:rPr>
              <a:t>4</a:t>
            </a:r>
            <a:r>
              <a:rPr lang="en-US" sz="1200" dirty="0">
                <a:solidFill>
                  <a:schemeClr val="bg1"/>
                </a:solidFill>
              </a:rPr>
              <a:t> @ 1 </a:t>
            </a:r>
            <a:r>
              <a:rPr lang="en-US" sz="1200" dirty="0" err="1">
                <a:solidFill>
                  <a:schemeClr val="bg1"/>
                </a:solidFill>
              </a:rPr>
              <a:t>Atm</a:t>
            </a:r>
            <a:r>
              <a:rPr lang="en-US" sz="1200" dirty="0">
                <a:solidFill>
                  <a:schemeClr val="bg1"/>
                </a:solidFill>
              </a:rPr>
              <a:t> </a:t>
            </a:r>
          </a:p>
          <a:p>
            <a:pPr marL="285750" indent="-285750">
              <a:buFont typeface="Arial" panose="020B0604020202020204" pitchFamily="34" charset="0"/>
              <a:buChar char="•"/>
              <a:defRPr/>
            </a:pPr>
            <a:r>
              <a:rPr lang="en-US" sz="1200" dirty="0">
                <a:solidFill>
                  <a:schemeClr val="bg1"/>
                </a:solidFill>
              </a:rPr>
              <a:t>5x10</a:t>
            </a:r>
            <a:r>
              <a:rPr lang="en-US" sz="1200" baseline="30000" dirty="0">
                <a:solidFill>
                  <a:schemeClr val="bg1"/>
                </a:solidFill>
              </a:rPr>
              <a:t>5</a:t>
            </a:r>
            <a:r>
              <a:rPr lang="en-US" sz="1200" dirty="0">
                <a:solidFill>
                  <a:schemeClr val="bg1"/>
                </a:solidFill>
              </a:rPr>
              <a:t> </a:t>
            </a:r>
            <a:r>
              <a:rPr lang="en-US" sz="1200" dirty="0" err="1">
                <a:solidFill>
                  <a:schemeClr val="bg1"/>
                </a:solidFill>
              </a:rPr>
              <a:t>Sipm</a:t>
            </a:r>
            <a:r>
              <a:rPr lang="en-US" sz="1200" dirty="0">
                <a:solidFill>
                  <a:schemeClr val="bg1"/>
                </a:solidFill>
              </a:rPr>
              <a:t>/</a:t>
            </a:r>
            <a:r>
              <a:rPr lang="en-US" sz="1200" dirty="0" err="1">
                <a:solidFill>
                  <a:schemeClr val="bg1"/>
                </a:solidFill>
              </a:rPr>
              <a:t>Lappd</a:t>
            </a:r>
            <a:endParaRPr lang="en-US" sz="1200" dirty="0">
              <a:solidFill>
                <a:schemeClr val="bg1"/>
              </a:solidFill>
            </a:endParaRPr>
          </a:p>
          <a:p>
            <a:pPr marL="285750" indent="-285750">
              <a:buFont typeface="Arial" panose="020B0604020202020204" pitchFamily="34" charset="0"/>
              <a:buChar char="•"/>
              <a:defRPr/>
            </a:pPr>
            <a:r>
              <a:rPr lang="en-US" sz="1200" dirty="0">
                <a:solidFill>
                  <a:schemeClr val="bg1"/>
                </a:solidFill>
              </a:rPr>
              <a:t>98% coverage</a:t>
            </a:r>
            <a:r>
              <a:rPr lang="en-US" sz="1400" dirty="0"/>
              <a:t> </a:t>
            </a:r>
          </a:p>
        </p:txBody>
      </p:sp>
      <p:sp>
        <p:nvSpPr>
          <p:cNvPr id="37" name="Rounded Rectangular Callout 36"/>
          <p:cNvSpPr/>
          <p:nvPr/>
        </p:nvSpPr>
        <p:spPr>
          <a:xfrm>
            <a:off x="7496993" y="3393942"/>
            <a:ext cx="1524000" cy="784869"/>
          </a:xfrm>
          <a:prstGeom prst="wedgeRoundRectCallout">
            <a:avLst>
              <a:gd name="adj1" fmla="val -48813"/>
              <a:gd name="adj2" fmla="val 239455"/>
              <a:gd name="adj3" fmla="val 16667"/>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10x Be targets</a:t>
            </a:r>
          </a:p>
          <a:p>
            <a:pPr marL="285750" indent="-285750" algn="ctr">
              <a:buFont typeface="Arial" panose="020B0604020202020204" pitchFamily="34" charset="0"/>
              <a:buChar char="•"/>
              <a:defRPr/>
            </a:pPr>
            <a:r>
              <a:rPr lang="en-US" sz="1200" dirty="0">
                <a:solidFill>
                  <a:schemeClr val="tx1"/>
                </a:solidFill>
              </a:rPr>
              <a:t>0.33 mm thin</a:t>
            </a:r>
          </a:p>
          <a:p>
            <a:pPr marL="285750" indent="-285750" algn="ctr">
              <a:buFont typeface="Arial" panose="020B0604020202020204" pitchFamily="34" charset="0"/>
              <a:buChar char="•"/>
              <a:defRPr/>
            </a:pPr>
            <a:r>
              <a:rPr lang="en-US" sz="1200" dirty="0">
                <a:solidFill>
                  <a:schemeClr val="tx1"/>
                </a:solidFill>
              </a:rPr>
              <a:t>Spaced 10 cm</a:t>
            </a:r>
          </a:p>
          <a:p>
            <a:pPr algn="ctr">
              <a:defRPr/>
            </a:pPr>
            <a:endParaRPr lang="en-US" sz="1400" dirty="0"/>
          </a:p>
        </p:txBody>
      </p:sp>
      <p:sp>
        <p:nvSpPr>
          <p:cNvPr id="38" name="Rounded Rectangular Callout 37"/>
          <p:cNvSpPr/>
          <p:nvPr/>
        </p:nvSpPr>
        <p:spPr>
          <a:xfrm>
            <a:off x="6795475" y="61807"/>
            <a:ext cx="2061001" cy="1331169"/>
          </a:xfrm>
          <a:prstGeom prst="wedgeRoundRectCallout">
            <a:avLst>
              <a:gd name="adj1" fmla="val -137615"/>
              <a:gd name="adj2" fmla="val 82367"/>
              <a:gd name="adj3" fmla="val 16667"/>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ADRIANO2 Calorimeter (tiles)</a:t>
            </a:r>
          </a:p>
          <a:p>
            <a:pPr marL="171450" indent="-171450">
              <a:buFont typeface="Arial" panose="020B0604020202020204" pitchFamily="34" charset="0"/>
              <a:buChar char="•"/>
              <a:defRPr/>
            </a:pPr>
            <a:r>
              <a:rPr lang="en-US" sz="1200" dirty="0" err="1">
                <a:solidFill>
                  <a:schemeClr val="bg1"/>
                </a:solidFill>
              </a:rPr>
              <a:t>Scint</a:t>
            </a:r>
            <a:r>
              <a:rPr lang="en-US" sz="1200" dirty="0">
                <a:solidFill>
                  <a:schemeClr val="bg1"/>
                </a:solidFill>
              </a:rPr>
              <a:t>. + heavy glass sandwich </a:t>
            </a:r>
          </a:p>
          <a:p>
            <a:pPr marL="171450" indent="-171450">
              <a:buFont typeface="Arial" panose="020B0604020202020204" pitchFamily="34" charset="0"/>
              <a:buChar char="•"/>
              <a:defRPr/>
            </a:pPr>
            <a:r>
              <a:rPr lang="en-US" sz="1200" dirty="0">
                <a:solidFill>
                  <a:schemeClr val="bg1"/>
                </a:solidFill>
              </a:rPr>
              <a:t>20 X</a:t>
            </a:r>
            <a:r>
              <a:rPr lang="en-US" sz="1200" baseline="-25000" dirty="0">
                <a:solidFill>
                  <a:schemeClr val="bg1"/>
                </a:solidFill>
              </a:rPr>
              <a:t> 0</a:t>
            </a:r>
            <a:r>
              <a:rPr lang="en-US" sz="1200" dirty="0">
                <a:solidFill>
                  <a:schemeClr val="bg1"/>
                </a:solidFill>
              </a:rPr>
              <a:t>  ( ~ 64 cm deep)</a:t>
            </a:r>
          </a:p>
          <a:p>
            <a:pPr marL="171450" indent="-171450">
              <a:buFont typeface="Arial" panose="020B0604020202020204" pitchFamily="34" charset="0"/>
              <a:buChar char="•"/>
              <a:defRPr/>
            </a:pPr>
            <a:r>
              <a:rPr lang="en-US" sz="1200" dirty="0">
                <a:solidFill>
                  <a:schemeClr val="bg1"/>
                </a:solidFill>
              </a:rPr>
              <a:t>Triple-readout +PFA</a:t>
            </a:r>
          </a:p>
          <a:p>
            <a:pPr marL="171450" indent="-171450">
              <a:buFont typeface="Arial" panose="020B0604020202020204" pitchFamily="34" charset="0"/>
              <a:buChar char="•"/>
              <a:defRPr/>
            </a:pPr>
            <a:r>
              <a:rPr lang="en-US" sz="1200" dirty="0">
                <a:solidFill>
                  <a:schemeClr val="bg1"/>
                </a:solidFill>
              </a:rPr>
              <a:t>96% coverage</a:t>
            </a:r>
            <a:r>
              <a:rPr lang="en-US" sz="1400" dirty="0">
                <a:solidFill>
                  <a:schemeClr val="bg1"/>
                </a:solidFill>
              </a:rPr>
              <a:t> </a:t>
            </a:r>
          </a:p>
        </p:txBody>
      </p:sp>
      <p:sp>
        <p:nvSpPr>
          <p:cNvPr id="39" name="Rounded Rectangular Callout 38"/>
          <p:cNvSpPr/>
          <p:nvPr/>
        </p:nvSpPr>
        <p:spPr>
          <a:xfrm>
            <a:off x="3497072" y="5935221"/>
            <a:ext cx="1990719" cy="729647"/>
          </a:xfrm>
          <a:prstGeom prst="wedgeRoundRectCallout">
            <a:avLst>
              <a:gd name="adj1" fmla="val 101852"/>
              <a:gd name="adj2" fmla="val -58687"/>
              <a:gd name="adj3" fmla="val 16667"/>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Aerogel</a:t>
            </a:r>
          </a:p>
          <a:p>
            <a:pPr algn="ctr">
              <a:defRPr/>
            </a:pPr>
            <a:r>
              <a:rPr lang="en-US" sz="1200" dirty="0"/>
              <a:t>Dual refractive </a:t>
            </a:r>
          </a:p>
          <a:p>
            <a:pPr algn="ctr">
              <a:defRPr/>
            </a:pPr>
            <a:r>
              <a:rPr lang="en-US" sz="1200" dirty="0"/>
              <a:t>index system</a:t>
            </a:r>
            <a:r>
              <a:rPr lang="en-US" sz="1400" dirty="0"/>
              <a:t> </a:t>
            </a:r>
          </a:p>
        </p:txBody>
      </p:sp>
      <p:sp>
        <p:nvSpPr>
          <p:cNvPr id="40" name="Rectangle 39"/>
          <p:cNvSpPr/>
          <p:nvPr/>
        </p:nvSpPr>
        <p:spPr>
          <a:xfrm>
            <a:off x="374686" y="5846422"/>
            <a:ext cx="2736304" cy="8425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Fiber tracker being investigated (for rejection of </a:t>
            </a:r>
            <a:r>
              <a:rPr lang="en-US" sz="1400" dirty="0">
                <a:latin typeface="Symbol" panose="05050102010706020507" pitchFamily="18" charset="2"/>
              </a:rPr>
              <a:t>g</a:t>
            </a:r>
            <a:r>
              <a:rPr lang="en-US" sz="1400" dirty="0"/>
              <a:t>-conversion and </a:t>
            </a:r>
            <a:r>
              <a:rPr lang="en-US" sz="1400" dirty="0" err="1"/>
              <a:t>vertexing</a:t>
            </a:r>
            <a:r>
              <a:rPr lang="en-US" sz="1400" dirty="0"/>
              <a:t> )</a:t>
            </a:r>
          </a:p>
        </p:txBody>
      </p:sp>
      <p:sp>
        <p:nvSpPr>
          <p:cNvPr id="2" name="Title 1"/>
          <p:cNvSpPr>
            <a:spLocks noGrp="1"/>
          </p:cNvSpPr>
          <p:nvPr>
            <p:ph type="title"/>
          </p:nvPr>
        </p:nvSpPr>
        <p:spPr>
          <a:xfrm>
            <a:off x="1454806" y="111860"/>
            <a:ext cx="5817494" cy="801944"/>
          </a:xfrm>
        </p:spPr>
        <p:txBody>
          <a:bodyPr>
            <a:normAutofit/>
          </a:bodyPr>
          <a:lstStyle/>
          <a:p>
            <a:r>
              <a:rPr lang="en-US" sz="4000" dirty="0"/>
              <a:t>REDTOP detector</a:t>
            </a:r>
          </a:p>
        </p:txBody>
      </p:sp>
      <p:sp>
        <p:nvSpPr>
          <p:cNvPr id="41" name="Rounded Rectangular Callout 40"/>
          <p:cNvSpPr/>
          <p:nvPr/>
        </p:nvSpPr>
        <p:spPr>
          <a:xfrm>
            <a:off x="6574412" y="2116561"/>
            <a:ext cx="1866001" cy="842490"/>
          </a:xfrm>
          <a:prstGeom prst="wedgeRoundRectCallout">
            <a:avLst>
              <a:gd name="adj1" fmla="val -83099"/>
              <a:gd name="adj2" fmla="val 48521"/>
              <a:gd name="adj3" fmla="val 16667"/>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latin typeface="Symbol" panose="05050102010706020507" pitchFamily="18" charset="2"/>
              </a:rPr>
              <a:t>m</a:t>
            </a:r>
            <a:r>
              <a:rPr lang="en-US" sz="1400" b="1" dirty="0">
                <a:solidFill>
                  <a:schemeClr val="bg1"/>
                </a:solidFill>
              </a:rPr>
              <a:t>-polarizer</a:t>
            </a:r>
          </a:p>
          <a:p>
            <a:pPr algn="ctr">
              <a:defRPr/>
            </a:pPr>
            <a:r>
              <a:rPr lang="en-US" sz="1200" dirty="0">
                <a:solidFill>
                  <a:schemeClr val="bg1"/>
                </a:solidFill>
              </a:rPr>
              <a:t>Active version (from TREK exp.)</a:t>
            </a:r>
          </a:p>
        </p:txBody>
      </p:sp>
    </p:spTree>
    <p:extLst>
      <p:ext uri="{BB962C8B-B14F-4D97-AF65-F5344CB8AC3E}">
        <p14:creationId xmlns:p14="http://schemas.microsoft.com/office/powerpoint/2010/main" val="370700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 y="728700"/>
            <a:ext cx="4358640" cy="321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84"/>
            <a:ext cx="8229600" cy="792162"/>
          </a:xfrm>
        </p:spPr>
        <p:txBody>
          <a:bodyPr>
            <a:normAutofit/>
          </a:bodyPr>
          <a:lstStyle/>
          <a:p>
            <a:r>
              <a:rPr lang="en-US" sz="3600" dirty="0"/>
              <a:t>Charged Tracks Detection</a:t>
            </a:r>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16</a:t>
            </a:fld>
            <a:endParaRPr lang="it-IT"/>
          </a:p>
        </p:txBody>
      </p:sp>
      <p:sp>
        <p:nvSpPr>
          <p:cNvPr id="16" name="TextBox 15"/>
          <p:cNvSpPr txBox="1"/>
          <p:nvPr/>
        </p:nvSpPr>
        <p:spPr>
          <a:xfrm>
            <a:off x="4009865" y="3562929"/>
            <a:ext cx="994183" cy="215444"/>
          </a:xfrm>
          <a:prstGeom prst="rect">
            <a:avLst/>
          </a:prstGeom>
          <a:solidFill>
            <a:schemeClr val="tx2">
              <a:lumMod val="75000"/>
            </a:schemeClr>
          </a:solidFill>
        </p:spPr>
        <p:txBody>
          <a:bodyPr wrap="none" rtlCol="0">
            <a:spAutoFit/>
          </a:bodyPr>
          <a:lstStyle/>
          <a:p>
            <a:r>
              <a:rPr lang="en-US" sz="800" dirty="0">
                <a:solidFill>
                  <a:schemeClr val="bg2">
                    <a:lumMod val="50000"/>
                  </a:schemeClr>
                </a:solidFill>
                <a:cs typeface="Arial" panose="020B0604020202020204" pitchFamily="34" charset="0"/>
              </a:rPr>
              <a:t>100 MeV electron</a:t>
            </a:r>
            <a:endParaRPr lang="en-US" sz="800" dirty="0">
              <a:solidFill>
                <a:schemeClr val="bg2">
                  <a:lumMod val="50000"/>
                </a:schemeClr>
              </a:solidFill>
            </a:endParaRPr>
          </a:p>
        </p:txBody>
      </p:sp>
      <p:sp>
        <p:nvSpPr>
          <p:cNvPr id="5" name="Date Placeholder 4"/>
          <p:cNvSpPr>
            <a:spLocks noGrp="1"/>
          </p:cNvSpPr>
          <p:nvPr>
            <p:ph type="dt" sz="half" idx="10"/>
          </p:nvPr>
        </p:nvSpPr>
        <p:spPr/>
        <p:txBody>
          <a:bodyPr/>
          <a:lstStyle/>
          <a:p>
            <a:pPr>
              <a:defRPr/>
            </a:pPr>
            <a:r>
              <a:rPr lang="en-US"/>
              <a:t>11/17/2017</a:t>
            </a:r>
            <a:endParaRPr lang="it-IT"/>
          </a:p>
        </p:txBody>
      </p:sp>
      <p:sp>
        <p:nvSpPr>
          <p:cNvPr id="6" name="Footer Placeholder 5"/>
          <p:cNvSpPr>
            <a:spLocks noGrp="1"/>
          </p:cNvSpPr>
          <p:nvPr>
            <p:ph type="ftr" sz="quarter" idx="11"/>
          </p:nvPr>
        </p:nvSpPr>
        <p:spPr/>
        <p:txBody>
          <a:bodyPr/>
          <a:lstStyle/>
          <a:p>
            <a:pPr>
              <a:defRPr/>
            </a:pPr>
            <a:r>
              <a:rPr lang="it-IT"/>
              <a:t>C. Gatto - INFN &amp; NIU</a:t>
            </a:r>
          </a:p>
        </p:txBody>
      </p:sp>
      <p:pic>
        <p:nvPicPr>
          <p:cNvPr id="12" name="Picture 2" descr="C:\work\Dropbox\REDTOP\Simulations\50mev_nd1.000200_6kgau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914401"/>
            <a:ext cx="4263277" cy="28956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7560332" y="8620"/>
            <a:ext cx="1547664" cy="3240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rPr>
              <a:t>Slic</a:t>
            </a:r>
            <a:r>
              <a:rPr lang="en-US" sz="1200" b="1" dirty="0">
                <a:solidFill>
                  <a:schemeClr val="bg1"/>
                </a:solidFill>
              </a:rPr>
              <a:t>/</a:t>
            </a:r>
            <a:r>
              <a:rPr lang="en-US" sz="1200" b="1" dirty="0" err="1">
                <a:solidFill>
                  <a:schemeClr val="bg1"/>
                </a:solidFill>
              </a:rPr>
              <a:t>lcsim</a:t>
            </a:r>
            <a:r>
              <a:rPr lang="en-US" sz="1200" b="1" dirty="0">
                <a:solidFill>
                  <a:schemeClr val="bg1"/>
                </a:solidFill>
              </a:rPr>
              <a:t> simulation</a:t>
            </a: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3994204"/>
            <a:ext cx="4067822" cy="276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319342" y="6309320"/>
            <a:ext cx="684706" cy="338554"/>
          </a:xfrm>
          <a:prstGeom prst="rect">
            <a:avLst/>
          </a:prstGeom>
          <a:solidFill>
            <a:schemeClr val="tx2">
              <a:lumMod val="75000"/>
            </a:schemeClr>
          </a:solidFill>
        </p:spPr>
        <p:txBody>
          <a:bodyPr wrap="square" rtlCol="0">
            <a:spAutoFit/>
          </a:bodyPr>
          <a:lstStyle/>
          <a:p>
            <a:r>
              <a:rPr lang="en-US" sz="800" dirty="0">
                <a:solidFill>
                  <a:schemeClr val="bg2">
                    <a:lumMod val="50000"/>
                  </a:schemeClr>
                </a:solidFill>
                <a:cs typeface="Arial" panose="020B0604020202020204" pitchFamily="34" charset="0"/>
              </a:rPr>
              <a:t>95 MeV muon</a:t>
            </a:r>
            <a:endParaRPr lang="en-US" sz="800" dirty="0">
              <a:solidFill>
                <a:schemeClr val="bg2">
                  <a:lumMod val="50000"/>
                </a:schemeClr>
              </a:solidFill>
            </a:endParaRPr>
          </a:p>
        </p:txBody>
      </p:sp>
      <p:sp>
        <p:nvSpPr>
          <p:cNvPr id="15" name="Rectangle 14"/>
          <p:cNvSpPr/>
          <p:nvPr/>
        </p:nvSpPr>
        <p:spPr>
          <a:xfrm>
            <a:off x="5408455" y="4442655"/>
            <a:ext cx="2187662" cy="414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Cerenkov light in the OTPC</a:t>
            </a:r>
          </a:p>
        </p:txBody>
      </p:sp>
    </p:spTree>
    <p:extLst>
      <p:ext uri="{BB962C8B-B14F-4D97-AF65-F5344CB8AC3E}">
        <p14:creationId xmlns:p14="http://schemas.microsoft.com/office/powerpoint/2010/main" val="104670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PID with ADRIANO @ 100MeV</a:t>
            </a:r>
          </a:p>
        </p:txBody>
      </p:sp>
      <p:sp>
        <p:nvSpPr>
          <p:cNvPr id="3" name="Slide Number Placeholder 2"/>
          <p:cNvSpPr>
            <a:spLocks noGrp="1"/>
          </p:cNvSpPr>
          <p:nvPr>
            <p:ph type="sldNum" sz="quarter" idx="12"/>
          </p:nvPr>
        </p:nvSpPr>
        <p:spPr/>
        <p:txBody>
          <a:bodyPr/>
          <a:lstStyle/>
          <a:p>
            <a:pPr>
              <a:defRPr/>
            </a:pPr>
            <a:fld id="{DC8A82FA-93C8-4E0F-9734-D3CB1EE45F96}" type="slidenum">
              <a:rPr lang="it-IT" smtClean="0"/>
              <a:pPr>
                <a:defRPr/>
              </a:pPr>
              <a:t>17</a:t>
            </a:fld>
            <a:endParaRPr lang="it-IT"/>
          </a:p>
        </p:txBody>
      </p:sp>
      <p:grpSp>
        <p:nvGrpSpPr>
          <p:cNvPr id="4" name="Group 3"/>
          <p:cNvGrpSpPr/>
          <p:nvPr/>
        </p:nvGrpSpPr>
        <p:grpSpPr>
          <a:xfrm>
            <a:off x="193126" y="1295400"/>
            <a:ext cx="8385963" cy="4953000"/>
            <a:chOff x="193126" y="1295400"/>
            <a:chExt cx="8385963" cy="49530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26" y="1295400"/>
              <a:ext cx="838596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962400" y="2286000"/>
              <a:ext cx="838200" cy="381000"/>
            </a:xfrm>
            <a:prstGeom prst="roundRect">
              <a:avLst/>
            </a:prstGeom>
            <a:solidFill>
              <a:srgbClr val="79FB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pions</a:t>
              </a:r>
              <a:endParaRPr lang="en-US" dirty="0">
                <a:solidFill>
                  <a:schemeClr val="bg1"/>
                </a:solidFill>
              </a:endParaRPr>
            </a:p>
          </p:txBody>
        </p:sp>
        <p:sp>
          <p:nvSpPr>
            <p:cNvPr id="7" name="Rounded Rectangle 6"/>
            <p:cNvSpPr/>
            <p:nvPr/>
          </p:nvSpPr>
          <p:spPr>
            <a:xfrm>
              <a:off x="5334000" y="5334000"/>
              <a:ext cx="838200" cy="3810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muon</a:t>
              </a:r>
            </a:p>
          </p:txBody>
        </p:sp>
        <p:sp>
          <p:nvSpPr>
            <p:cNvPr id="8" name="Rounded Rectangle 7"/>
            <p:cNvSpPr/>
            <p:nvPr/>
          </p:nvSpPr>
          <p:spPr>
            <a:xfrm>
              <a:off x="2438400" y="5562600"/>
              <a:ext cx="838200" cy="381000"/>
            </a:xfrm>
            <a:prstGeom prst="roundRect">
              <a:avLst/>
            </a:prstGeom>
            <a:solidFill>
              <a:srgbClr val="D105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r>
                <a:rPr lang="en-US" dirty="0">
                  <a:solidFill>
                    <a:schemeClr val="tx1"/>
                  </a:solidFill>
                  <a:latin typeface="Symbol" panose="05050102010706020507" pitchFamily="18" charset="2"/>
                </a:rPr>
                <a:t>g</a:t>
              </a:r>
            </a:p>
          </p:txBody>
        </p:sp>
        <p:sp>
          <p:nvSpPr>
            <p:cNvPr id="9" name="Rounded Rectangle 8"/>
            <p:cNvSpPr/>
            <p:nvPr/>
          </p:nvSpPr>
          <p:spPr>
            <a:xfrm>
              <a:off x="685800" y="2895600"/>
              <a:ext cx="838200" cy="381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p/n</a:t>
              </a:r>
              <a:endParaRPr lang="en-US" dirty="0">
                <a:solidFill>
                  <a:schemeClr val="bg1"/>
                </a:solidFill>
              </a:endParaRPr>
            </a:p>
          </p:txBody>
        </p:sp>
        <p:cxnSp>
          <p:nvCxnSpPr>
            <p:cNvPr id="10" name="Straight Arrow Connector 9"/>
            <p:cNvCxnSpPr/>
            <p:nvPr/>
          </p:nvCxnSpPr>
          <p:spPr>
            <a:xfrm flipH="1">
              <a:off x="3505200" y="2667000"/>
              <a:ext cx="876300" cy="762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104900" y="3276600"/>
              <a:ext cx="19050" cy="1066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57500" y="5334000"/>
              <a:ext cx="723900" cy="190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810001" y="4876800"/>
              <a:ext cx="1828799"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6" name="Date Placeholder 5"/>
          <p:cNvSpPr>
            <a:spLocks noGrp="1"/>
          </p:cNvSpPr>
          <p:nvPr>
            <p:ph type="dt" sz="half" idx="10"/>
          </p:nvPr>
        </p:nvSpPr>
        <p:spPr/>
        <p:txBody>
          <a:bodyPr/>
          <a:lstStyle/>
          <a:p>
            <a:pPr>
              <a:defRPr/>
            </a:pPr>
            <a:r>
              <a:rPr lang="en-US"/>
              <a:t>8/3/2017</a:t>
            </a:r>
            <a:endParaRPr lang="it-IT"/>
          </a:p>
        </p:txBody>
      </p:sp>
      <p:sp>
        <p:nvSpPr>
          <p:cNvPr id="11" name="Footer Placeholder 10"/>
          <p:cNvSpPr>
            <a:spLocks noGrp="1"/>
          </p:cNvSpPr>
          <p:nvPr>
            <p:ph type="ftr" sz="quarter" idx="11"/>
          </p:nvPr>
        </p:nvSpPr>
        <p:spPr/>
        <p:txBody>
          <a:bodyPr/>
          <a:lstStyle/>
          <a:p>
            <a:pPr>
              <a:defRPr/>
            </a:pPr>
            <a:r>
              <a:rPr lang="it-IT"/>
              <a:t>C. Gatto - INFN &amp; NIU</a:t>
            </a:r>
          </a:p>
        </p:txBody>
      </p:sp>
      <p:sp>
        <p:nvSpPr>
          <p:cNvPr id="16" name="Rounded Rectangle 15"/>
          <p:cNvSpPr/>
          <p:nvPr/>
        </p:nvSpPr>
        <p:spPr>
          <a:xfrm>
            <a:off x="5753100" y="6452100"/>
            <a:ext cx="2592288" cy="4059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rPr>
              <a:t>Ilcroot</a:t>
            </a:r>
            <a:r>
              <a:rPr lang="en-US" sz="1600" b="1" dirty="0">
                <a:solidFill>
                  <a:schemeClr val="bg1"/>
                </a:solidFill>
              </a:rPr>
              <a:t> simulation</a:t>
            </a:r>
          </a:p>
        </p:txBody>
      </p:sp>
      <p:sp>
        <p:nvSpPr>
          <p:cNvPr id="17" name="Rounded Rectangle 16"/>
          <p:cNvSpPr/>
          <p:nvPr/>
        </p:nvSpPr>
        <p:spPr>
          <a:xfrm>
            <a:off x="262069" y="1304471"/>
            <a:ext cx="828092" cy="228914"/>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Scint</a:t>
            </a:r>
            <a:endParaRPr lang="en-US" dirty="0">
              <a:solidFill>
                <a:schemeClr val="bg1"/>
              </a:solidFill>
            </a:endParaRPr>
          </a:p>
        </p:txBody>
      </p:sp>
      <p:sp>
        <p:nvSpPr>
          <p:cNvPr id="18" name="Rounded Rectangle 17"/>
          <p:cNvSpPr/>
          <p:nvPr/>
        </p:nvSpPr>
        <p:spPr>
          <a:xfrm>
            <a:off x="8028384" y="5753100"/>
            <a:ext cx="828092" cy="228914"/>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Ceren</a:t>
            </a:r>
            <a:endParaRPr lang="en-US" dirty="0">
              <a:solidFill>
                <a:schemeClr val="bg1"/>
              </a:solidFill>
            </a:endParaRPr>
          </a:p>
        </p:txBody>
      </p:sp>
    </p:spTree>
    <p:extLst>
      <p:ext uri="{BB962C8B-B14F-4D97-AF65-F5344CB8AC3E}">
        <p14:creationId xmlns:p14="http://schemas.microsoft.com/office/powerpoint/2010/main" val="333937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395536" y="1880828"/>
            <a:ext cx="8229600" cy="34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spcBef>
                <a:spcPts val="0"/>
              </a:spcBef>
              <a:buClr>
                <a:srgbClr val="CC9900"/>
              </a:buClr>
              <a:buSzPct val="70000"/>
              <a:buFont typeface="Wingdings 2" pitchFamily="18" charset="2"/>
              <a:buNone/>
              <a:defRPr/>
            </a:pPr>
            <a:r>
              <a:rPr lang="en-US" altLang="en-US" i="1" dirty="0">
                <a:solidFill>
                  <a:schemeClr val="accent4">
                    <a:lumMod val="40000"/>
                    <a:lumOff val="60000"/>
                  </a:schemeClr>
                </a:solidFill>
                <a:effectLst>
                  <a:outerShdw blurRad="38100" dist="38100" dir="2700000" algn="tl">
                    <a:srgbClr val="000000">
                      <a:alpha val="43137"/>
                    </a:srgbClr>
                  </a:outerShdw>
                </a:effectLst>
              </a:rPr>
              <a:t>Trigger requirements (L. </a:t>
            </a:r>
            <a:r>
              <a:rPr lang="en-US" altLang="en-US" i="1" dirty="0" err="1">
                <a:solidFill>
                  <a:schemeClr val="accent4">
                    <a:lumMod val="40000"/>
                    <a:lumOff val="60000"/>
                  </a:schemeClr>
                </a:solidFill>
                <a:effectLst>
                  <a:outerShdw blurRad="38100" dist="38100" dir="2700000" algn="tl">
                    <a:srgbClr val="000000">
                      <a:alpha val="43137"/>
                    </a:srgbClr>
                  </a:outerShdw>
                </a:effectLst>
              </a:rPr>
              <a:t>Ristori</a:t>
            </a:r>
            <a:r>
              <a:rPr lang="en-US" altLang="en-US" i="1" dirty="0">
                <a:solidFill>
                  <a:schemeClr val="accent4">
                    <a:lumMod val="40000"/>
                    <a:lumOff val="60000"/>
                  </a:schemeClr>
                </a:solidFill>
                <a:effectLst>
                  <a:outerShdw blurRad="38100" dist="38100" dir="2700000" algn="tl">
                    <a:srgbClr val="000000">
                      <a:alpha val="43137"/>
                    </a:srgbClr>
                  </a:outerShdw>
                </a:effectLst>
              </a:rPr>
              <a:t>)</a:t>
            </a:r>
          </a:p>
          <a:p>
            <a:pPr lvl="1">
              <a:buClr>
                <a:srgbClr val="CC9900"/>
              </a:buClr>
              <a:buSzPct val="70000"/>
              <a:buFont typeface="Wingdings" pitchFamily="2" charset="2"/>
              <a:buChar char="q"/>
              <a:defRPr/>
            </a:pPr>
            <a:endParaRPr lang="en-US" altLang="en-US" sz="1800" i="1" dirty="0">
              <a:solidFill>
                <a:srgbClr val="F5CD2D">
                  <a:lumMod val="40000"/>
                  <a:lumOff val="60000"/>
                </a:srgbClr>
              </a:solidFill>
              <a:latin typeface="Brush Script MT" panose="03060802040406070304" pitchFamily="66" charset="0"/>
            </a:endParaRPr>
          </a:p>
          <a:p>
            <a:pPr lvl="1">
              <a:buClr>
                <a:srgbClr val="CC9900"/>
              </a:buClr>
              <a:buSzPct val="70000"/>
              <a:buFont typeface="Wingdings" pitchFamily="2" charset="2"/>
              <a:buChar char="q"/>
              <a:defRPr/>
            </a:pPr>
            <a:endParaRPr lang="en-US" altLang="en-US" sz="18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8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8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800" i="1" dirty="0">
              <a:solidFill>
                <a:schemeClr val="accent4">
                  <a:lumMod val="40000"/>
                  <a:lumOff val="60000"/>
                </a:schemeClr>
              </a:solidFill>
              <a:latin typeface="Brush Script MT" panose="03060802040406070304" pitchFamily="66" charset="0"/>
            </a:endParaRPr>
          </a:p>
          <a:p>
            <a:endParaRPr lang="en-US" sz="3200" dirty="0"/>
          </a:p>
        </p:txBody>
      </p:sp>
      <p:sp>
        <p:nvSpPr>
          <p:cNvPr id="2" name="Title 1"/>
          <p:cNvSpPr>
            <a:spLocks noGrp="1"/>
          </p:cNvSpPr>
          <p:nvPr>
            <p:ph type="title"/>
          </p:nvPr>
        </p:nvSpPr>
        <p:spPr>
          <a:xfrm>
            <a:off x="457200" y="116632"/>
            <a:ext cx="8229600" cy="634082"/>
          </a:xfrm>
        </p:spPr>
        <p:txBody>
          <a:bodyPr>
            <a:noAutofit/>
          </a:bodyPr>
          <a:lstStyle/>
          <a:p>
            <a:r>
              <a:rPr lang="en-US" sz="3600" dirty="0"/>
              <a:t>Trigger &amp; DAQ</a:t>
            </a:r>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18</a:t>
            </a:fld>
            <a:endParaRPr lang="it-IT"/>
          </a:p>
        </p:txBody>
      </p:sp>
      <p:sp>
        <p:nvSpPr>
          <p:cNvPr id="5" name="Content Placeholder 2"/>
          <p:cNvSpPr txBox="1">
            <a:spLocks/>
          </p:cNvSpPr>
          <p:nvPr/>
        </p:nvSpPr>
        <p:spPr bwMode="auto">
          <a:xfrm>
            <a:off x="222448" y="764704"/>
            <a:ext cx="838200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buClr>
                <a:srgbClr val="CC9900"/>
              </a:buClr>
              <a:buSzPct val="70000"/>
              <a:buFont typeface="Wingdings 2" pitchFamily="18" charset="2"/>
              <a:buNone/>
              <a:defRPr/>
            </a:pPr>
            <a:r>
              <a:rPr lang="en-US" altLang="en-US" i="1" dirty="0">
                <a:solidFill>
                  <a:schemeClr val="accent4">
                    <a:lumMod val="40000"/>
                    <a:lumOff val="60000"/>
                  </a:schemeClr>
                </a:solidFill>
                <a:effectLst>
                  <a:outerShdw blurRad="38100" dist="38100" dir="2700000" algn="tl">
                    <a:srgbClr val="000000">
                      <a:alpha val="43137"/>
                    </a:srgbClr>
                  </a:outerShdw>
                </a:effectLst>
              </a:rPr>
              <a:t>Input parameters</a:t>
            </a:r>
          </a:p>
          <a:p>
            <a:pPr lvl="1">
              <a:buClr>
                <a:srgbClr val="CC9900"/>
              </a:buClr>
              <a:buSzPct val="70000"/>
              <a:buFont typeface="Wingdings" pitchFamily="2" charset="2"/>
              <a:buChar char="q"/>
              <a:defRPr/>
            </a:pPr>
            <a:r>
              <a:rPr lang="en-US" sz="1600" dirty="0"/>
              <a:t>2-5 × 10</a:t>
            </a:r>
            <a:r>
              <a:rPr lang="en-US" sz="1600" baseline="30000" dirty="0"/>
              <a:t>8</a:t>
            </a:r>
            <a:r>
              <a:rPr lang="en-US" sz="1600" dirty="0"/>
              <a:t> p-Be inelastic collisions per second</a:t>
            </a:r>
          </a:p>
          <a:p>
            <a:pPr lvl="1">
              <a:buClr>
                <a:srgbClr val="CC9900"/>
              </a:buClr>
              <a:buSzPct val="70000"/>
              <a:buFont typeface="Wingdings" pitchFamily="2" charset="2"/>
              <a:buChar char="q"/>
              <a:defRPr/>
            </a:pPr>
            <a:r>
              <a:rPr lang="en-US" sz="1600" dirty="0"/>
              <a:t>1-2.5 × 10</a:t>
            </a:r>
            <a:r>
              <a:rPr lang="en-US" sz="1600" baseline="30000" dirty="0"/>
              <a:t>6</a:t>
            </a:r>
            <a:r>
              <a:rPr lang="en-US" sz="1600" dirty="0"/>
              <a:t> (10</a:t>
            </a:r>
            <a:r>
              <a:rPr lang="en-US" sz="1600" baseline="30000" dirty="0"/>
              <a:t>4</a:t>
            </a:r>
            <a:r>
              <a:rPr lang="en-US" sz="1600" dirty="0"/>
              <a:t> )produced </a:t>
            </a:r>
            <a:r>
              <a:rPr lang="en-US" altLang="en-US" sz="1600" i="1" dirty="0">
                <a:effectLst>
                  <a:outerShdw blurRad="38100" dist="38100" dir="2700000" algn="tl">
                    <a:srgbClr val="000000">
                      <a:alpha val="43137"/>
                    </a:srgbClr>
                  </a:outerShdw>
                </a:effectLst>
                <a:latin typeface="Symbol" pitchFamily="18" charset="2"/>
              </a:rPr>
              <a:t>h</a:t>
            </a:r>
            <a:r>
              <a:rPr lang="en-US" sz="1600" dirty="0"/>
              <a:t> (</a:t>
            </a:r>
            <a:r>
              <a:rPr lang="en-US" altLang="en-US" sz="1600" i="1" dirty="0">
                <a:effectLst>
                  <a:outerShdw blurRad="38100" dist="38100" dir="2700000" algn="tl">
                    <a:srgbClr val="000000">
                      <a:alpha val="43137"/>
                    </a:srgbClr>
                  </a:outerShdw>
                </a:effectLst>
                <a:latin typeface="Symbol" pitchFamily="18" charset="2"/>
              </a:rPr>
              <a:t>h</a:t>
            </a:r>
            <a:r>
              <a:rPr lang="en-US" altLang="en-US" sz="1600" i="1" dirty="0">
                <a:effectLst>
                  <a:outerShdw blurRad="38100" dist="38100" dir="2700000" algn="tl">
                    <a:srgbClr val="000000">
                      <a:alpha val="43137"/>
                    </a:srgbClr>
                  </a:outerShdw>
                </a:effectLst>
              </a:rPr>
              <a:t>’</a:t>
            </a:r>
            <a:r>
              <a:rPr lang="en-US" altLang="en-US" sz="1600" i="1" dirty="0">
                <a:effectLst>
                  <a:outerShdw blurRad="38100" dist="38100" dir="2700000" algn="tl">
                    <a:srgbClr val="000000">
                      <a:alpha val="43137"/>
                    </a:srgbClr>
                  </a:outerShdw>
                </a:effectLst>
                <a:latin typeface="Symbol" pitchFamily="18" charset="2"/>
              </a:rPr>
              <a:t>)</a:t>
            </a:r>
            <a:r>
              <a:rPr lang="en-US" sz="1600" dirty="0"/>
              <a:t> per second</a:t>
            </a:r>
            <a:endParaRPr lang="en-US" sz="1600" i="1" dirty="0">
              <a:solidFill>
                <a:schemeClr val="accent4">
                  <a:lumMod val="40000"/>
                  <a:lumOff val="60000"/>
                </a:schemeClr>
              </a:solidFill>
              <a:effectLst>
                <a:outerShdw blurRad="38100" dist="38100" dir="2700000" algn="tl">
                  <a:srgbClr val="000000">
                    <a:alpha val="43137"/>
                  </a:srgbClr>
                </a:outerShdw>
              </a:effectLst>
            </a:endParaRPr>
          </a:p>
        </p:txBody>
      </p:sp>
      <p:sp>
        <p:nvSpPr>
          <p:cNvPr id="7" name="Date Placeholder 6"/>
          <p:cNvSpPr>
            <a:spLocks noGrp="1"/>
          </p:cNvSpPr>
          <p:nvPr>
            <p:ph type="dt" sz="half" idx="10"/>
          </p:nvPr>
        </p:nvSpPr>
        <p:spPr/>
        <p:txBody>
          <a:bodyPr/>
          <a:lstStyle/>
          <a:p>
            <a:pPr>
              <a:defRPr/>
            </a:pPr>
            <a:r>
              <a:rPr lang="en-US"/>
              <a:t>11/17/2017</a:t>
            </a:r>
            <a:endParaRPr lang="it-IT"/>
          </a:p>
        </p:txBody>
      </p:sp>
      <p:sp>
        <p:nvSpPr>
          <p:cNvPr id="8" name="Footer Placeholder 7"/>
          <p:cNvSpPr>
            <a:spLocks noGrp="1"/>
          </p:cNvSpPr>
          <p:nvPr>
            <p:ph type="ftr" sz="quarter" idx="11"/>
          </p:nvPr>
        </p:nvSpPr>
        <p:spPr/>
        <p:txBody>
          <a:bodyPr/>
          <a:lstStyle/>
          <a:p>
            <a:pPr>
              <a:defRPr/>
            </a:pPr>
            <a:r>
              <a:rPr lang="it-IT"/>
              <a:t>C. Gatto - INFN &amp; NIU</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61468255"/>
              </p:ext>
            </p:extLst>
          </p:nvPr>
        </p:nvGraphicFramePr>
        <p:xfrm>
          <a:off x="639339" y="2420889"/>
          <a:ext cx="8037117" cy="2427320"/>
        </p:xfrm>
        <a:graphic>
          <a:graphicData uri="http://schemas.openxmlformats.org/drawingml/2006/table">
            <a:tbl>
              <a:tblPr firstRow="1" bandRow="1">
                <a:tableStyleId>{5C22544A-7EE6-4342-B048-85BDC9FD1C3A}</a:tableStyleId>
              </a:tblPr>
              <a:tblGrid>
                <a:gridCol w="1184641">
                  <a:extLst>
                    <a:ext uri="{9D8B030D-6E8A-4147-A177-3AD203B41FA5}">
                      <a16:colId xmlns:a16="http://schemas.microsoft.com/office/drawing/2014/main" val="20000"/>
                    </a:ext>
                  </a:extLst>
                </a:gridCol>
                <a:gridCol w="2436447">
                  <a:extLst>
                    <a:ext uri="{9D8B030D-6E8A-4147-A177-3AD203B41FA5}">
                      <a16:colId xmlns:a16="http://schemas.microsoft.com/office/drawing/2014/main" val="20001"/>
                    </a:ext>
                  </a:extLst>
                </a:gridCol>
                <a:gridCol w="1836204">
                  <a:extLst>
                    <a:ext uri="{9D8B030D-6E8A-4147-A177-3AD203B41FA5}">
                      <a16:colId xmlns:a16="http://schemas.microsoft.com/office/drawing/2014/main" val="20002"/>
                    </a:ext>
                  </a:extLst>
                </a:gridCol>
                <a:gridCol w="1764196">
                  <a:extLst>
                    <a:ext uri="{9D8B030D-6E8A-4147-A177-3AD203B41FA5}">
                      <a16:colId xmlns:a16="http://schemas.microsoft.com/office/drawing/2014/main" val="20003"/>
                    </a:ext>
                  </a:extLst>
                </a:gridCol>
                <a:gridCol w="815629">
                  <a:extLst>
                    <a:ext uri="{9D8B030D-6E8A-4147-A177-3AD203B41FA5}">
                      <a16:colId xmlns:a16="http://schemas.microsoft.com/office/drawing/2014/main" val="20004"/>
                    </a:ext>
                  </a:extLst>
                </a:gridCol>
              </a:tblGrid>
              <a:tr h="473778">
                <a:tc>
                  <a:txBody>
                    <a:bodyPr/>
                    <a:lstStyle/>
                    <a:p>
                      <a:r>
                        <a:rPr lang="en-US" sz="1400" dirty="0"/>
                        <a:t>Level</a:t>
                      </a:r>
                    </a:p>
                  </a:txBody>
                  <a:tcPr/>
                </a:tc>
                <a:tc>
                  <a:txBody>
                    <a:bodyPr/>
                    <a:lstStyle/>
                    <a:p>
                      <a:r>
                        <a:rPr lang="en-US" sz="1400" dirty="0" err="1"/>
                        <a:t>Algo</a:t>
                      </a:r>
                      <a:endParaRPr lang="en-US" sz="1400" dirty="0"/>
                    </a:p>
                  </a:txBody>
                  <a:tcPr/>
                </a:tc>
                <a:tc>
                  <a:txBody>
                    <a:bodyPr/>
                    <a:lstStyle/>
                    <a:p>
                      <a:r>
                        <a:rPr lang="en-US" sz="1400" dirty="0"/>
                        <a:t>Detectors</a:t>
                      </a:r>
                    </a:p>
                  </a:txBody>
                  <a:tcPr/>
                </a:tc>
                <a:tc>
                  <a:txBody>
                    <a:bodyPr/>
                    <a:lstStyle/>
                    <a:p>
                      <a:r>
                        <a:rPr lang="en-US" sz="1400" dirty="0"/>
                        <a:t>Hardware</a:t>
                      </a:r>
                    </a:p>
                  </a:txBody>
                  <a:tcPr/>
                </a:tc>
                <a:tc>
                  <a:txBody>
                    <a:bodyPr/>
                    <a:lstStyle/>
                    <a:p>
                      <a:r>
                        <a:rPr lang="en-US" sz="1400" dirty="0"/>
                        <a:t>Rejection factor</a:t>
                      </a:r>
                    </a:p>
                  </a:txBody>
                  <a:tcPr/>
                </a:tc>
                <a:extLst>
                  <a:ext uri="{0D108BD9-81ED-4DB2-BD59-A6C34878D82A}">
                    <a16:rowId xmlns:a16="http://schemas.microsoft.com/office/drawing/2014/main" val="10000"/>
                  </a:ext>
                </a:extLst>
              </a:tr>
              <a:tr h="473778">
                <a:tc>
                  <a:txBody>
                    <a:bodyPr/>
                    <a:lstStyle/>
                    <a:p>
                      <a:r>
                        <a:rPr lang="en-US" sz="1400" dirty="0"/>
                        <a:t>L0</a:t>
                      </a:r>
                    </a:p>
                  </a:txBody>
                  <a:tcPr/>
                </a:tc>
                <a:tc>
                  <a:txBody>
                    <a:bodyPr/>
                    <a:lstStyle/>
                    <a:p>
                      <a:r>
                        <a:rPr lang="en-US" sz="1400" dirty="0">
                          <a:latin typeface="Symbol" panose="05050102010706020507" pitchFamily="18" charset="2"/>
                        </a:rPr>
                        <a:t>S</a:t>
                      </a:r>
                      <a:r>
                        <a:rPr lang="en-US" sz="1400" dirty="0"/>
                        <a:t> OTPC &amp; ADRIANO-</a:t>
                      </a:r>
                      <a:r>
                        <a:rPr lang="en-US" sz="1400" dirty="0" err="1"/>
                        <a:t>Cer</a:t>
                      </a:r>
                      <a:endParaRPr lang="en-US" sz="1400" dirty="0"/>
                    </a:p>
                  </a:txBody>
                  <a:tcPr/>
                </a:tc>
                <a:tc>
                  <a:txBody>
                    <a:bodyPr/>
                    <a:lstStyle/>
                    <a:p>
                      <a:r>
                        <a:rPr lang="en-US" sz="1400" dirty="0"/>
                        <a:t>OTPC, ADRIANO</a:t>
                      </a:r>
                    </a:p>
                  </a:txBody>
                  <a:tcPr/>
                </a:tc>
                <a:tc>
                  <a:txBody>
                    <a:bodyPr/>
                    <a:lstStyle/>
                    <a:p>
                      <a:r>
                        <a:rPr lang="en-US" sz="1400" dirty="0"/>
                        <a:t>Fast sum</a:t>
                      </a:r>
                    </a:p>
                  </a:txBody>
                  <a:tcPr/>
                </a:tc>
                <a:tc>
                  <a:txBody>
                    <a:bodyPr/>
                    <a:lstStyle/>
                    <a:p>
                      <a:r>
                        <a:rPr lang="en-US" sz="1400" dirty="0"/>
                        <a:t>100</a:t>
                      </a:r>
                    </a:p>
                  </a:txBody>
                  <a:tcPr/>
                </a:tc>
                <a:extLst>
                  <a:ext uri="{0D108BD9-81ED-4DB2-BD59-A6C34878D82A}">
                    <a16:rowId xmlns:a16="http://schemas.microsoft.com/office/drawing/2014/main" val="10001"/>
                  </a:ext>
                </a:extLst>
              </a:tr>
              <a:tr h="748244">
                <a:tc>
                  <a:txBody>
                    <a:bodyPr/>
                    <a:lstStyle/>
                    <a:p>
                      <a:r>
                        <a:rPr lang="en-US" sz="1400" dirty="0"/>
                        <a:t>L1</a:t>
                      </a:r>
                    </a:p>
                  </a:txBody>
                  <a:tcPr/>
                </a:tc>
                <a:tc>
                  <a:txBody>
                    <a:bodyPr/>
                    <a:lstStyle/>
                    <a:p>
                      <a:r>
                        <a:rPr lang="en-US" sz="1400" dirty="0"/>
                        <a:t>identification of a pair of leptons, </a:t>
                      </a:r>
                      <a:r>
                        <a:rPr lang="en-US" sz="1400" dirty="0">
                          <a:latin typeface="Symbol" panose="05050102010706020507" pitchFamily="18" charset="2"/>
                        </a:rPr>
                        <a:t>g</a:t>
                      </a:r>
                      <a:r>
                        <a:rPr lang="en-US" sz="1400" dirty="0"/>
                        <a:t>-conversion rejection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OTPC, ADRIANO, Fiber Tracker</a:t>
                      </a:r>
                    </a:p>
                    <a:p>
                      <a:endParaRPr lang="en-US" sz="1400" dirty="0"/>
                    </a:p>
                  </a:txBody>
                  <a:tcPr/>
                </a:tc>
                <a:tc>
                  <a:txBody>
                    <a:bodyPr/>
                    <a:lstStyle/>
                    <a:p>
                      <a:r>
                        <a:rPr lang="en-US" sz="1400" dirty="0"/>
                        <a:t>FPGA</a:t>
                      </a:r>
                    </a:p>
                  </a:txBody>
                  <a:tcPr/>
                </a:tc>
                <a:tc>
                  <a:txBody>
                    <a:bodyPr/>
                    <a:lstStyle/>
                    <a:p>
                      <a:r>
                        <a:rPr lang="en-US" sz="1400" dirty="0"/>
                        <a:t>100</a:t>
                      </a:r>
                    </a:p>
                  </a:txBody>
                  <a:tcPr/>
                </a:tc>
                <a:extLst>
                  <a:ext uri="{0D108BD9-81ED-4DB2-BD59-A6C34878D82A}">
                    <a16:rowId xmlns:a16="http://schemas.microsoft.com/office/drawing/2014/main" val="10002"/>
                  </a:ext>
                </a:extLst>
              </a:tr>
              <a:tr h="473778">
                <a:tc>
                  <a:txBody>
                    <a:bodyPr/>
                    <a:lstStyle/>
                    <a:p>
                      <a:r>
                        <a:rPr lang="en-US" sz="1400" dirty="0"/>
                        <a:t>L2</a:t>
                      </a:r>
                    </a:p>
                  </a:txBody>
                  <a:tcPr/>
                </a:tc>
                <a:tc>
                  <a:txBody>
                    <a:bodyPr/>
                    <a:lstStyle/>
                    <a:p>
                      <a:r>
                        <a:rPr lang="en-US" sz="1400" dirty="0" err="1"/>
                        <a:t>Reco</a:t>
                      </a:r>
                      <a:endParaRPr lang="en-US" sz="1400" dirty="0"/>
                    </a:p>
                  </a:txBody>
                  <a:tcPr/>
                </a:tc>
                <a:tc>
                  <a:txBody>
                    <a:bodyPr/>
                    <a:lstStyle/>
                    <a:p>
                      <a:r>
                        <a:rPr lang="en-US" sz="1400" dirty="0"/>
                        <a:t>All</a:t>
                      </a:r>
                    </a:p>
                  </a:txBody>
                  <a:tcPr/>
                </a:tc>
                <a:tc>
                  <a:txBody>
                    <a:bodyPr/>
                    <a:lstStyle/>
                    <a:p>
                      <a:r>
                        <a:rPr lang="en-US" sz="1400" dirty="0"/>
                        <a:t>2000 CPU-cores</a:t>
                      </a:r>
                    </a:p>
                  </a:txBody>
                  <a:tcPr/>
                </a:tc>
                <a:tc>
                  <a:txBody>
                    <a:bodyPr/>
                    <a:lstStyle/>
                    <a:p>
                      <a:r>
                        <a:rPr lang="en-US" sz="1400" dirty="0"/>
                        <a:t>&gt;1</a:t>
                      </a:r>
                    </a:p>
                  </a:txBody>
                  <a:tcPr/>
                </a:tc>
                <a:extLst>
                  <a:ext uri="{0D108BD9-81ED-4DB2-BD59-A6C34878D82A}">
                    <a16:rowId xmlns:a16="http://schemas.microsoft.com/office/drawing/2014/main" val="10003"/>
                  </a:ext>
                </a:extLst>
              </a:tr>
            </a:tbl>
          </a:graphicData>
        </a:graphic>
      </p:graphicFrame>
      <p:sp>
        <p:nvSpPr>
          <p:cNvPr id="12" name="Content Placeholder 2"/>
          <p:cNvSpPr txBox="1">
            <a:spLocks/>
          </p:cNvSpPr>
          <p:nvPr/>
        </p:nvSpPr>
        <p:spPr bwMode="auto">
          <a:xfrm>
            <a:off x="215516" y="5157192"/>
            <a:ext cx="838200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buClr>
                <a:srgbClr val="CC9900"/>
              </a:buClr>
              <a:buSzPct val="70000"/>
              <a:buFont typeface="Wingdings 2" pitchFamily="18" charset="2"/>
              <a:buNone/>
              <a:defRPr/>
            </a:pPr>
            <a:r>
              <a:rPr lang="en-US" altLang="en-US" i="1" dirty="0">
                <a:solidFill>
                  <a:schemeClr val="accent4">
                    <a:lumMod val="40000"/>
                    <a:lumOff val="60000"/>
                  </a:schemeClr>
                </a:solidFill>
                <a:effectLst>
                  <a:outerShdw blurRad="38100" dist="38100" dir="2700000" algn="tl">
                    <a:srgbClr val="000000">
                      <a:alpha val="43137"/>
                    </a:srgbClr>
                  </a:outerShdw>
                </a:effectLst>
              </a:rPr>
              <a:t>Expected data rates</a:t>
            </a:r>
          </a:p>
          <a:p>
            <a:pPr lvl="1">
              <a:buClr>
                <a:srgbClr val="CC9900"/>
              </a:buClr>
              <a:buSzPct val="70000"/>
              <a:buFont typeface="Wingdings" pitchFamily="2" charset="2"/>
              <a:buChar char="q"/>
              <a:defRPr/>
            </a:pPr>
            <a:r>
              <a:rPr lang="en-US" sz="1600" dirty="0"/>
              <a:t>&lt;200 MB/sec from L2</a:t>
            </a:r>
          </a:p>
          <a:p>
            <a:pPr lvl="1">
              <a:buClr>
                <a:srgbClr val="CC9900"/>
              </a:buClr>
              <a:buSzPct val="70000"/>
              <a:buFont typeface="Wingdings" pitchFamily="2" charset="2"/>
              <a:buChar char="q"/>
              <a:defRPr/>
            </a:pPr>
            <a:r>
              <a:rPr lang="en-US" sz="1600" dirty="0"/>
              <a:t>&lt;2 PB/year to tape (assume 100 kb event size)</a:t>
            </a:r>
            <a:endParaRPr lang="en-US" sz="1600" i="1"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340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31" y="-144635"/>
            <a:ext cx="8229600" cy="1143000"/>
          </a:xfrm>
        </p:spPr>
        <p:txBody>
          <a:bodyPr>
            <a:normAutofit fontScale="90000"/>
          </a:bodyPr>
          <a:lstStyle/>
          <a:p>
            <a:r>
              <a:rPr lang="en-US" dirty="0"/>
              <a:t>Some plots of invariant masses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11/17/2017</a:t>
            </a:r>
            <a:endParaRPr lang="it-IT"/>
          </a:p>
        </p:txBody>
      </p:sp>
      <p:sp>
        <p:nvSpPr>
          <p:cNvPr id="5" name="Footer Placeholder 4"/>
          <p:cNvSpPr>
            <a:spLocks noGrp="1"/>
          </p:cNvSpPr>
          <p:nvPr>
            <p:ph type="ftr" sz="quarter" idx="11"/>
          </p:nvPr>
        </p:nvSpPr>
        <p:spPr/>
        <p:txBody>
          <a:bodyPr/>
          <a:lstStyle/>
          <a:p>
            <a:pPr>
              <a:defRPr/>
            </a:pPr>
            <a:r>
              <a:rPr lang="it-IT"/>
              <a:t>C. Gatto - INFN &amp; NIU</a:t>
            </a:r>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19</a:t>
            </a:fld>
            <a:endParaRPr lang="it-IT"/>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15" y="1196752"/>
            <a:ext cx="4140461" cy="2687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76339" y="1952836"/>
            <a:ext cx="1346844" cy="369332"/>
          </a:xfrm>
          <a:prstGeom prst="rect">
            <a:avLst/>
          </a:prstGeom>
        </p:spPr>
        <p:txBody>
          <a:bodyPr wrap="none">
            <a:spAutoFit/>
          </a:bodyPr>
          <a:lstStyle/>
          <a:p>
            <a:r>
              <a:rPr lang="en-US" altLang="en-US" i="1" dirty="0">
                <a:solidFill>
                  <a:schemeClr val="bg1"/>
                </a:solidFill>
                <a:effectLst>
                  <a:outerShdw blurRad="38100" dist="38100" dir="2700000" algn="tl">
                    <a:srgbClr val="000000">
                      <a:alpha val="43137"/>
                    </a:srgbClr>
                  </a:outerShdw>
                </a:effectLst>
                <a:latin typeface="Symbol" pitchFamily="18" charset="2"/>
              </a:rPr>
              <a:t>h</a:t>
            </a:r>
            <a:r>
              <a:rPr lang="en-US" altLang="en-US" dirty="0">
                <a:solidFill>
                  <a:schemeClr val="bg1"/>
                </a:solidFill>
              </a:rPr>
              <a:t> →</a:t>
            </a:r>
            <a:r>
              <a:rPr lang="en-US" altLang="en-US" i="1" dirty="0">
                <a:solidFill>
                  <a:schemeClr val="bg1"/>
                </a:solidFill>
                <a:effectLst>
                  <a:outerShdw blurRad="38100" dist="38100" dir="2700000" algn="tl">
                    <a:srgbClr val="000000">
                      <a:alpha val="43137"/>
                    </a:srgbClr>
                  </a:outerShdw>
                </a:effectLst>
                <a:latin typeface="Symbol" pitchFamily="18" charset="2"/>
              </a:rPr>
              <a:t> </a:t>
            </a:r>
            <a:r>
              <a:rPr lang="en-US" altLang="en-US" i="1" dirty="0" err="1">
                <a:solidFill>
                  <a:schemeClr val="bg1"/>
                </a:solidFill>
                <a:effectLst>
                  <a:outerShdw blurRad="38100" dist="38100" dir="2700000" algn="tl">
                    <a:srgbClr val="000000">
                      <a:alpha val="43137"/>
                    </a:srgbClr>
                  </a:outerShdw>
                </a:effectLst>
                <a:latin typeface="Symbol" pitchFamily="18" charset="2"/>
              </a:rPr>
              <a:t>p</a:t>
            </a:r>
            <a:r>
              <a:rPr lang="en-US" altLang="en-US" i="1" baseline="30000" dirty="0" err="1">
                <a:solidFill>
                  <a:schemeClr val="bg1"/>
                </a:solidFill>
                <a:effectLst>
                  <a:outerShdw blurRad="38100" dist="38100" dir="2700000" algn="tl">
                    <a:srgbClr val="000000">
                      <a:alpha val="43137"/>
                    </a:srgbClr>
                  </a:outerShdw>
                </a:effectLst>
                <a:latin typeface="Symbol" pitchFamily="18" charset="2"/>
              </a:rPr>
              <a:t>o</a:t>
            </a:r>
            <a:r>
              <a:rPr lang="en-US" altLang="en-US" dirty="0">
                <a:solidFill>
                  <a:schemeClr val="bg1"/>
                </a:solidFill>
              </a:rPr>
              <a:t> </a:t>
            </a:r>
            <a:r>
              <a:rPr lang="en-US" altLang="en-US" i="1" dirty="0" err="1">
                <a:solidFill>
                  <a:schemeClr val="bg1"/>
                </a:solidFill>
                <a:effectLst>
                  <a:outerShdw blurRad="38100" dist="38100" dir="2700000" algn="tl">
                    <a:srgbClr val="000000">
                      <a:alpha val="43137"/>
                    </a:srgbClr>
                  </a:outerShdw>
                </a:effectLst>
                <a:latin typeface="Symbol" pitchFamily="18" charset="2"/>
              </a:rPr>
              <a:t>p</a:t>
            </a:r>
            <a:r>
              <a:rPr lang="en-US" altLang="en-US" i="1" baseline="30000" dirty="0" err="1">
                <a:solidFill>
                  <a:schemeClr val="bg1"/>
                </a:solidFill>
              </a:rPr>
              <a:t>+</a:t>
            </a:r>
            <a:r>
              <a:rPr lang="en-US" altLang="en-US" i="1" dirty="0" err="1">
                <a:solidFill>
                  <a:schemeClr val="bg1"/>
                </a:solidFill>
                <a:effectLst>
                  <a:outerShdw blurRad="38100" dist="38100" dir="2700000" algn="tl">
                    <a:srgbClr val="000000">
                      <a:alpha val="43137"/>
                    </a:srgbClr>
                  </a:outerShdw>
                </a:effectLst>
                <a:latin typeface="Symbol" pitchFamily="18" charset="2"/>
              </a:rPr>
              <a:t>p</a:t>
            </a:r>
            <a:r>
              <a:rPr lang="en-US" altLang="en-US" i="1" baseline="30000" dirty="0">
                <a:solidFill>
                  <a:schemeClr val="bg1"/>
                </a:solidFill>
              </a:rPr>
              <a:t>-</a:t>
            </a:r>
            <a:endParaRPr lang="en-US" dirty="0">
              <a:solidFill>
                <a:schemeClr val="bg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9185" y="1202582"/>
            <a:ext cx="3906700" cy="249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648446" y="2590007"/>
            <a:ext cx="1854995" cy="276999"/>
          </a:xfrm>
          <a:prstGeom prst="rect">
            <a:avLst/>
          </a:prstGeom>
        </p:spPr>
        <p:txBody>
          <a:bodyPr wrap="none">
            <a:spAutoFit/>
          </a:bodyPr>
          <a:lstStyle/>
          <a:p>
            <a:r>
              <a:rPr lang="en-US" altLang="en-US" sz="1200" b="1" i="1" dirty="0">
                <a:solidFill>
                  <a:schemeClr val="bg1"/>
                </a:solidFill>
                <a:effectLst>
                  <a:outerShdw blurRad="38100" dist="38100" dir="2700000" algn="tl">
                    <a:srgbClr val="000000">
                      <a:alpha val="43137"/>
                    </a:srgbClr>
                  </a:outerShdw>
                </a:effectLst>
                <a:latin typeface="Symbol" pitchFamily="18" charset="2"/>
              </a:rPr>
              <a:t>h</a:t>
            </a:r>
            <a:r>
              <a:rPr lang="en-US" altLang="en-US" sz="1200" b="1" i="1" dirty="0">
                <a:solidFill>
                  <a:schemeClr val="bg1"/>
                </a:solidFill>
                <a:effectLst>
                  <a:outerShdw blurRad="38100" dist="38100" dir="2700000" algn="tl">
                    <a:srgbClr val="000000">
                      <a:alpha val="43137"/>
                    </a:srgbClr>
                  </a:outerShdw>
                </a:effectLst>
              </a:rPr>
              <a:t> </a:t>
            </a:r>
            <a:r>
              <a:rPr lang="en-US" altLang="en-US" sz="1200" b="1" i="1" dirty="0">
                <a:solidFill>
                  <a:schemeClr val="bg1"/>
                </a:solidFill>
              </a:rPr>
              <a:t>→ </a:t>
            </a:r>
            <a:r>
              <a:rPr lang="en-US" altLang="en-US" sz="1200" b="1" i="1" dirty="0" err="1">
                <a:solidFill>
                  <a:schemeClr val="bg1"/>
                </a:solidFill>
                <a:effectLst>
                  <a:outerShdw blurRad="38100" dist="38100" dir="2700000" algn="tl">
                    <a:srgbClr val="000000">
                      <a:alpha val="43137"/>
                    </a:srgbClr>
                  </a:outerShdw>
                </a:effectLst>
                <a:latin typeface="Symbol" pitchFamily="18" charset="2"/>
              </a:rPr>
              <a:t>p</a:t>
            </a:r>
            <a:r>
              <a:rPr lang="en-US" altLang="en-US" sz="1200" b="1" i="1" baseline="30000" dirty="0" err="1">
                <a:solidFill>
                  <a:schemeClr val="bg1"/>
                </a:solidFill>
                <a:effectLst>
                  <a:outerShdw blurRad="38100" dist="38100" dir="2700000" algn="tl">
                    <a:srgbClr val="000000">
                      <a:alpha val="43137"/>
                    </a:srgbClr>
                  </a:outerShdw>
                </a:effectLst>
                <a:latin typeface="Symbol" pitchFamily="18" charset="2"/>
              </a:rPr>
              <a:t>o</a:t>
            </a:r>
            <a:r>
              <a:rPr lang="en-US" altLang="en-US" sz="1200" b="1" i="1" baseline="30000" dirty="0">
                <a:solidFill>
                  <a:schemeClr val="bg1"/>
                </a:solidFill>
                <a:latin typeface="Symbol" pitchFamily="18" charset="2"/>
              </a:rPr>
              <a:t> </a:t>
            </a:r>
            <a:r>
              <a:rPr lang="en-US" altLang="en-US" sz="1200" b="1" i="1" dirty="0">
                <a:solidFill>
                  <a:schemeClr val="bg1"/>
                </a:solidFill>
                <a:latin typeface="Symbol" pitchFamily="18" charset="2"/>
              </a:rPr>
              <a:t>H</a:t>
            </a:r>
            <a:r>
              <a:rPr lang="en-US" altLang="en-US" sz="1200" b="1" i="1" dirty="0">
                <a:solidFill>
                  <a:schemeClr val="bg1"/>
                </a:solidFill>
              </a:rPr>
              <a:t>   with </a:t>
            </a:r>
            <a:r>
              <a:rPr lang="en-US" altLang="en-US" sz="1200" b="1" i="1" dirty="0" err="1">
                <a:solidFill>
                  <a:schemeClr val="bg1"/>
                </a:solidFill>
              </a:rPr>
              <a:t>H→</a:t>
            </a:r>
            <a:r>
              <a:rPr lang="en-US" altLang="en-US" sz="1200" b="1" i="1" dirty="0" err="1">
                <a:solidFill>
                  <a:schemeClr val="bg1"/>
                </a:solidFill>
                <a:effectLst>
                  <a:outerShdw blurRad="38100" dist="38100" dir="2700000" algn="tl">
                    <a:srgbClr val="000000">
                      <a:alpha val="43137"/>
                    </a:srgbClr>
                  </a:outerShdw>
                </a:effectLst>
                <a:latin typeface="Symbol" panose="05050102010706020507" pitchFamily="18" charset="2"/>
              </a:rPr>
              <a:t>m</a:t>
            </a:r>
            <a:r>
              <a:rPr lang="en-US" altLang="en-US" sz="1200" b="1" i="1" baseline="30000" dirty="0" err="1">
                <a:solidFill>
                  <a:schemeClr val="bg1"/>
                </a:solidFill>
              </a:rPr>
              <a:t>+</a:t>
            </a:r>
            <a:r>
              <a:rPr lang="en-US" altLang="en-US" sz="1200" b="1" i="1" dirty="0" err="1">
                <a:solidFill>
                  <a:schemeClr val="bg1"/>
                </a:solidFill>
                <a:effectLst>
                  <a:outerShdw blurRad="38100" dist="38100" dir="2700000" algn="tl">
                    <a:srgbClr val="000000">
                      <a:alpha val="43137"/>
                    </a:srgbClr>
                  </a:outerShdw>
                </a:effectLst>
                <a:latin typeface="Symbol" panose="05050102010706020507" pitchFamily="18" charset="2"/>
              </a:rPr>
              <a:t>m</a:t>
            </a:r>
            <a:r>
              <a:rPr lang="en-US" altLang="en-US" sz="1200" b="1" i="1" baseline="30000" dirty="0">
                <a:solidFill>
                  <a:schemeClr val="bg1"/>
                </a:solidFill>
              </a:rPr>
              <a:t>-</a:t>
            </a:r>
            <a:endParaRPr lang="en-US" sz="12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17" y="4077072"/>
            <a:ext cx="4212468" cy="251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658488" y="4839131"/>
            <a:ext cx="1959639" cy="276999"/>
          </a:xfrm>
          <a:prstGeom prst="rect">
            <a:avLst/>
          </a:prstGeom>
        </p:spPr>
        <p:txBody>
          <a:bodyPr wrap="none">
            <a:spAutoFit/>
          </a:bodyPr>
          <a:lstStyle/>
          <a:p>
            <a:r>
              <a:rPr lang="en-US" altLang="en-US" sz="1200" b="1" i="1" dirty="0">
                <a:solidFill>
                  <a:schemeClr val="bg1"/>
                </a:solidFill>
                <a:effectLst>
                  <a:outerShdw blurRad="38100" dist="38100" dir="2700000" algn="tl">
                    <a:srgbClr val="000000">
                      <a:alpha val="43137"/>
                    </a:srgbClr>
                  </a:outerShdw>
                </a:effectLst>
                <a:latin typeface="Symbol" pitchFamily="18" charset="2"/>
              </a:rPr>
              <a:t>h</a:t>
            </a:r>
            <a:r>
              <a:rPr lang="en-US" altLang="en-US" sz="1200" b="1" i="1" dirty="0">
                <a:solidFill>
                  <a:schemeClr val="bg1"/>
                </a:solidFill>
                <a:effectLst>
                  <a:outerShdw blurRad="38100" dist="38100" dir="2700000" algn="tl">
                    <a:srgbClr val="000000">
                      <a:alpha val="43137"/>
                    </a:srgbClr>
                  </a:outerShdw>
                </a:effectLst>
              </a:rPr>
              <a:t> </a:t>
            </a:r>
            <a:r>
              <a:rPr lang="en-US" altLang="en-US" sz="1200" b="1" dirty="0">
                <a:solidFill>
                  <a:schemeClr val="bg1"/>
                </a:solidFill>
              </a:rPr>
              <a:t>→ </a:t>
            </a:r>
            <a:r>
              <a:rPr lang="en-US" altLang="en-US" sz="1200" b="1" i="1" dirty="0">
                <a:solidFill>
                  <a:schemeClr val="bg1"/>
                </a:solidFill>
                <a:latin typeface="Symbol" pitchFamily="18" charset="2"/>
              </a:rPr>
              <a:t>g</a:t>
            </a:r>
            <a:r>
              <a:rPr lang="en-US" altLang="en-US" sz="1200" b="1" i="1" baseline="30000" dirty="0">
                <a:solidFill>
                  <a:schemeClr val="bg1"/>
                </a:solidFill>
                <a:latin typeface="Symbol" pitchFamily="18" charset="2"/>
              </a:rPr>
              <a:t> </a:t>
            </a:r>
            <a:r>
              <a:rPr lang="en-US" altLang="en-US" sz="1200" b="1" i="1" dirty="0">
                <a:solidFill>
                  <a:schemeClr val="bg1"/>
                </a:solidFill>
                <a:latin typeface="Symbol" pitchFamily="18" charset="2"/>
              </a:rPr>
              <a:t>A</a:t>
            </a:r>
            <a:r>
              <a:rPr lang="en-US" altLang="en-US" sz="1200" b="1" i="1" baseline="30000" dirty="0">
                <a:solidFill>
                  <a:schemeClr val="bg1"/>
                </a:solidFill>
              </a:rPr>
              <a:t>’</a:t>
            </a:r>
            <a:r>
              <a:rPr lang="en-US" altLang="en-US" sz="1200" b="1" i="1" dirty="0">
                <a:solidFill>
                  <a:schemeClr val="bg1"/>
                </a:solidFill>
              </a:rPr>
              <a:t>   with </a:t>
            </a:r>
            <a:r>
              <a:rPr lang="en-US" altLang="en-US" sz="1200" b="1" i="1" dirty="0">
                <a:solidFill>
                  <a:schemeClr val="bg1"/>
                </a:solidFill>
                <a:latin typeface="Symbol" pitchFamily="18" charset="2"/>
              </a:rPr>
              <a:t>A</a:t>
            </a:r>
            <a:r>
              <a:rPr lang="en-US" altLang="en-US" sz="1200" b="1" i="1" baseline="30000" dirty="0">
                <a:solidFill>
                  <a:schemeClr val="bg1"/>
                </a:solidFill>
              </a:rPr>
              <a:t>’</a:t>
            </a:r>
            <a:r>
              <a:rPr lang="en-US" altLang="en-US" sz="1200" b="1" i="1" dirty="0">
                <a:solidFill>
                  <a:schemeClr val="bg1"/>
                </a:solidFill>
              </a:rPr>
              <a:t> </a:t>
            </a:r>
            <a:r>
              <a:rPr lang="en-US" altLang="en-US" sz="1200" b="1" dirty="0">
                <a:solidFill>
                  <a:schemeClr val="bg1"/>
                </a:solidFill>
              </a:rPr>
              <a:t>→</a:t>
            </a:r>
            <a:r>
              <a:rPr lang="en-US" altLang="en-US" sz="1200" b="1" i="1" dirty="0">
                <a:solidFill>
                  <a:prstClr val="black"/>
                </a:solidFill>
              </a:rPr>
              <a:t>e </a:t>
            </a:r>
            <a:r>
              <a:rPr lang="en-US" altLang="en-US" sz="1200" b="1" i="1" baseline="30000" dirty="0">
                <a:solidFill>
                  <a:schemeClr val="bg1"/>
                </a:solidFill>
              </a:rPr>
              <a:t>+</a:t>
            </a:r>
            <a:r>
              <a:rPr lang="en-US" altLang="en-US" sz="1200" b="1" i="1" dirty="0">
                <a:solidFill>
                  <a:prstClr val="black"/>
                </a:solidFill>
              </a:rPr>
              <a:t>e</a:t>
            </a:r>
            <a:r>
              <a:rPr lang="en-US" altLang="en-US" sz="1200" b="1" i="1" baseline="30000" dirty="0">
                <a:solidFill>
                  <a:prstClr val="black"/>
                </a:solidFill>
              </a:rPr>
              <a:t>-</a:t>
            </a:r>
            <a:r>
              <a:rPr lang="en-US" altLang="en-US" sz="1200" b="1" i="1" baseline="30000" dirty="0">
                <a:solidFill>
                  <a:schemeClr val="bg1"/>
                </a:solidFill>
              </a:rPr>
              <a:t>-</a:t>
            </a:r>
            <a:endParaRPr lang="en-US" sz="1200" b="1" baseline="30000" dirty="0">
              <a:solidFill>
                <a:schemeClr val="bg1"/>
              </a:solidFill>
            </a:endParaRPr>
          </a:p>
        </p:txBody>
      </p:sp>
      <p:sp>
        <p:nvSpPr>
          <p:cNvPr id="13" name="Rectangle 12"/>
          <p:cNvSpPr/>
          <p:nvPr/>
        </p:nvSpPr>
        <p:spPr>
          <a:xfrm>
            <a:off x="1101904" y="998365"/>
            <a:ext cx="2367682" cy="408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i="1" dirty="0" err="1">
                <a:solidFill>
                  <a:schemeClr val="bg1"/>
                </a:solidFill>
                <a:effectLst>
                  <a:outerShdw blurRad="38100" dist="38100" dir="2700000" algn="tl">
                    <a:srgbClr val="000000">
                      <a:alpha val="43137"/>
                    </a:srgbClr>
                  </a:outerShdw>
                </a:effectLst>
                <a:latin typeface="Symbol" pitchFamily="18" charset="2"/>
              </a:rPr>
              <a:t>p</a:t>
            </a:r>
            <a:r>
              <a:rPr lang="en-US" altLang="en-US" sz="1400" i="1" baseline="30000" dirty="0" err="1">
                <a:solidFill>
                  <a:schemeClr val="bg1"/>
                </a:solidFill>
                <a:effectLst>
                  <a:outerShdw blurRad="38100" dist="38100" dir="2700000" algn="tl">
                    <a:srgbClr val="000000">
                      <a:alpha val="43137"/>
                    </a:srgbClr>
                  </a:outerShdw>
                </a:effectLst>
                <a:latin typeface="Symbol" pitchFamily="18" charset="2"/>
              </a:rPr>
              <a:t>o</a:t>
            </a:r>
            <a:r>
              <a:rPr lang="en-US" altLang="en-US" sz="1400" dirty="0">
                <a:solidFill>
                  <a:schemeClr val="bg1"/>
                </a:solidFill>
              </a:rPr>
              <a:t> </a:t>
            </a:r>
            <a:r>
              <a:rPr lang="en-US" altLang="en-US" sz="1400" i="1" dirty="0" err="1">
                <a:solidFill>
                  <a:schemeClr val="bg1"/>
                </a:solidFill>
                <a:effectLst>
                  <a:outerShdw blurRad="38100" dist="38100" dir="2700000" algn="tl">
                    <a:srgbClr val="000000">
                      <a:alpha val="43137"/>
                    </a:srgbClr>
                  </a:outerShdw>
                </a:effectLst>
                <a:latin typeface="Symbol" pitchFamily="18" charset="2"/>
              </a:rPr>
              <a:t>p</a:t>
            </a:r>
            <a:r>
              <a:rPr lang="en-US" altLang="en-US" sz="1400" i="1" baseline="30000" dirty="0" err="1">
                <a:solidFill>
                  <a:schemeClr val="bg1"/>
                </a:solidFill>
              </a:rPr>
              <a:t>+</a:t>
            </a:r>
            <a:r>
              <a:rPr lang="en-US" altLang="en-US" sz="1400" i="1" dirty="0" err="1">
                <a:solidFill>
                  <a:schemeClr val="bg1"/>
                </a:solidFill>
                <a:effectLst>
                  <a:outerShdw blurRad="38100" dist="38100" dir="2700000" algn="tl">
                    <a:srgbClr val="000000">
                      <a:alpha val="43137"/>
                    </a:srgbClr>
                  </a:outerShdw>
                </a:effectLst>
                <a:latin typeface="Symbol" pitchFamily="18" charset="2"/>
              </a:rPr>
              <a:t>p</a:t>
            </a:r>
            <a:r>
              <a:rPr lang="en-US" altLang="en-US" sz="1400" i="1" baseline="30000" dirty="0">
                <a:solidFill>
                  <a:schemeClr val="bg1"/>
                </a:solidFill>
              </a:rPr>
              <a:t>-</a:t>
            </a:r>
            <a:endParaRPr lang="en-US" sz="1400" dirty="0">
              <a:solidFill>
                <a:schemeClr val="bg1"/>
              </a:solidFill>
            </a:endParaRPr>
          </a:p>
          <a:p>
            <a:pPr algn="ctr"/>
            <a:r>
              <a:rPr lang="en-US" sz="1400" dirty="0">
                <a:solidFill>
                  <a:schemeClr val="bg1"/>
                </a:solidFill>
              </a:rPr>
              <a:t>Invariant mass</a:t>
            </a:r>
          </a:p>
        </p:txBody>
      </p:sp>
      <p:sp>
        <p:nvSpPr>
          <p:cNvPr id="14" name="Rectangle 13"/>
          <p:cNvSpPr/>
          <p:nvPr/>
        </p:nvSpPr>
        <p:spPr>
          <a:xfrm>
            <a:off x="1244977" y="3901829"/>
            <a:ext cx="2367682" cy="408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i="1" dirty="0">
                <a:solidFill>
                  <a:prstClr val="black"/>
                </a:solidFill>
              </a:rPr>
              <a:t>e </a:t>
            </a:r>
            <a:r>
              <a:rPr lang="en-US" altLang="en-US" sz="1400" b="1" i="1" baseline="30000" dirty="0">
                <a:solidFill>
                  <a:schemeClr val="bg1"/>
                </a:solidFill>
              </a:rPr>
              <a:t>+</a:t>
            </a:r>
            <a:r>
              <a:rPr lang="en-US" altLang="en-US" sz="1400" b="1" i="1" dirty="0">
                <a:solidFill>
                  <a:prstClr val="black"/>
                </a:solidFill>
              </a:rPr>
              <a:t>e</a:t>
            </a:r>
            <a:r>
              <a:rPr lang="en-US" altLang="en-US" sz="1400" b="1" i="1" baseline="30000" dirty="0">
                <a:solidFill>
                  <a:prstClr val="black"/>
                </a:solidFill>
              </a:rPr>
              <a:t>- </a:t>
            </a:r>
            <a:r>
              <a:rPr lang="en-US" altLang="en-US" sz="1400" b="1" i="1" dirty="0">
                <a:solidFill>
                  <a:prstClr val="black"/>
                </a:solidFill>
              </a:rPr>
              <a:t> </a:t>
            </a:r>
            <a:r>
              <a:rPr lang="en-US" sz="1400" dirty="0">
                <a:solidFill>
                  <a:schemeClr val="bg1"/>
                </a:solidFill>
              </a:rPr>
              <a:t>Invariant mass</a:t>
            </a:r>
          </a:p>
        </p:txBody>
      </p:sp>
      <p:sp>
        <p:nvSpPr>
          <p:cNvPr id="15" name="Rectangle 14"/>
          <p:cNvSpPr/>
          <p:nvPr/>
        </p:nvSpPr>
        <p:spPr>
          <a:xfrm>
            <a:off x="5580112" y="905121"/>
            <a:ext cx="2367682" cy="408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i="1" dirty="0" err="1">
                <a:solidFill>
                  <a:schemeClr val="bg1"/>
                </a:solidFill>
                <a:effectLst>
                  <a:outerShdw blurRad="38100" dist="38100" dir="2700000" algn="tl">
                    <a:srgbClr val="000000">
                      <a:alpha val="43137"/>
                    </a:srgbClr>
                  </a:outerShdw>
                </a:effectLst>
                <a:latin typeface="Symbol" panose="05050102010706020507" pitchFamily="18" charset="2"/>
              </a:rPr>
              <a:t>m</a:t>
            </a:r>
            <a:r>
              <a:rPr lang="en-US" altLang="en-US" sz="1400" b="1" i="1" baseline="30000" dirty="0" err="1">
                <a:solidFill>
                  <a:schemeClr val="bg1"/>
                </a:solidFill>
              </a:rPr>
              <a:t>+</a:t>
            </a:r>
            <a:r>
              <a:rPr lang="en-US" altLang="en-US" sz="1400" b="1" i="1" dirty="0" err="1">
                <a:solidFill>
                  <a:schemeClr val="bg1"/>
                </a:solidFill>
                <a:effectLst>
                  <a:outerShdw blurRad="38100" dist="38100" dir="2700000" algn="tl">
                    <a:srgbClr val="000000">
                      <a:alpha val="43137"/>
                    </a:srgbClr>
                  </a:outerShdw>
                </a:effectLst>
                <a:latin typeface="Symbol" panose="05050102010706020507" pitchFamily="18" charset="2"/>
              </a:rPr>
              <a:t>m</a:t>
            </a:r>
            <a:r>
              <a:rPr lang="en-US" altLang="en-US" sz="1400" b="1" i="1" baseline="30000" dirty="0">
                <a:solidFill>
                  <a:schemeClr val="bg1"/>
                </a:solidFill>
              </a:rPr>
              <a:t>-</a:t>
            </a:r>
            <a:endParaRPr lang="en-US" sz="1400" b="1" dirty="0">
              <a:solidFill>
                <a:schemeClr val="bg1"/>
              </a:solidFill>
            </a:endParaRPr>
          </a:p>
          <a:p>
            <a:pPr algn="ctr"/>
            <a:r>
              <a:rPr lang="en-US" sz="1400" dirty="0">
                <a:solidFill>
                  <a:schemeClr val="bg1"/>
                </a:solidFill>
              </a:rPr>
              <a:t>Invariant mass</a:t>
            </a:r>
          </a:p>
        </p:txBody>
      </p:sp>
      <p:sp>
        <p:nvSpPr>
          <p:cNvPr id="16" name="Rectangle 15"/>
          <p:cNvSpPr/>
          <p:nvPr/>
        </p:nvSpPr>
        <p:spPr>
          <a:xfrm>
            <a:off x="2122742" y="2447166"/>
            <a:ext cx="2137893" cy="369332"/>
          </a:xfrm>
          <a:prstGeom prst="rect">
            <a:avLst/>
          </a:prstGeom>
        </p:spPr>
        <p:txBody>
          <a:bodyPr wrap="none">
            <a:spAutoFit/>
          </a:bodyPr>
          <a:lstStyle/>
          <a:p>
            <a:r>
              <a:rPr lang="en-US" altLang="en-US" i="1" dirty="0">
                <a:solidFill>
                  <a:schemeClr val="bg1"/>
                </a:solidFill>
                <a:effectLst>
                  <a:outerShdw blurRad="38100" dist="38100" dir="2700000" algn="tl">
                    <a:srgbClr val="000000">
                      <a:alpha val="43137"/>
                    </a:srgbClr>
                  </a:outerShdw>
                </a:effectLst>
                <a:latin typeface="Symbol" pitchFamily="18" charset="2"/>
              </a:rPr>
              <a:t>s</a:t>
            </a:r>
            <a:r>
              <a:rPr lang="en-US" altLang="en-US" dirty="0">
                <a:solidFill>
                  <a:schemeClr val="bg1"/>
                </a:solidFill>
              </a:rPr>
              <a:t> (</a:t>
            </a:r>
            <a:r>
              <a:rPr lang="en-US" altLang="en-US" i="1" dirty="0" err="1">
                <a:solidFill>
                  <a:schemeClr val="bg1"/>
                </a:solidFill>
                <a:effectLst>
                  <a:outerShdw blurRad="38100" dist="38100" dir="2700000" algn="tl">
                    <a:srgbClr val="000000">
                      <a:alpha val="43137"/>
                    </a:srgbClr>
                  </a:outerShdw>
                </a:effectLst>
                <a:latin typeface="Symbol" pitchFamily="18" charset="2"/>
              </a:rPr>
              <a:t>p</a:t>
            </a:r>
            <a:r>
              <a:rPr lang="en-US" altLang="en-US" i="1" baseline="30000" dirty="0" err="1">
                <a:solidFill>
                  <a:schemeClr val="bg1"/>
                </a:solidFill>
                <a:effectLst>
                  <a:outerShdw blurRad="38100" dist="38100" dir="2700000" algn="tl">
                    <a:srgbClr val="000000">
                      <a:alpha val="43137"/>
                    </a:srgbClr>
                  </a:outerShdw>
                </a:effectLst>
                <a:latin typeface="Symbol" pitchFamily="18" charset="2"/>
              </a:rPr>
              <a:t>o</a:t>
            </a:r>
            <a:r>
              <a:rPr lang="en-US" altLang="en-US" dirty="0">
                <a:solidFill>
                  <a:schemeClr val="bg1"/>
                </a:solidFill>
              </a:rPr>
              <a:t> </a:t>
            </a:r>
            <a:r>
              <a:rPr lang="en-US" altLang="en-US" i="1" dirty="0" err="1">
                <a:solidFill>
                  <a:schemeClr val="bg1"/>
                </a:solidFill>
                <a:effectLst>
                  <a:outerShdw blurRad="38100" dist="38100" dir="2700000" algn="tl">
                    <a:srgbClr val="000000">
                      <a:alpha val="43137"/>
                    </a:srgbClr>
                  </a:outerShdw>
                </a:effectLst>
                <a:latin typeface="Symbol" pitchFamily="18" charset="2"/>
              </a:rPr>
              <a:t>p</a:t>
            </a:r>
            <a:r>
              <a:rPr lang="en-US" altLang="en-US" i="1" baseline="30000" dirty="0" err="1">
                <a:solidFill>
                  <a:schemeClr val="bg1"/>
                </a:solidFill>
              </a:rPr>
              <a:t>+</a:t>
            </a:r>
            <a:r>
              <a:rPr lang="en-US" altLang="en-US" i="1" dirty="0" err="1">
                <a:solidFill>
                  <a:schemeClr val="bg1"/>
                </a:solidFill>
                <a:effectLst>
                  <a:outerShdw blurRad="38100" dist="38100" dir="2700000" algn="tl">
                    <a:srgbClr val="000000">
                      <a:alpha val="43137"/>
                    </a:srgbClr>
                  </a:outerShdw>
                </a:effectLst>
                <a:latin typeface="Symbol" pitchFamily="18" charset="2"/>
              </a:rPr>
              <a:t>p</a:t>
            </a:r>
            <a:r>
              <a:rPr lang="en-US" altLang="en-US" i="1" baseline="30000" dirty="0">
                <a:solidFill>
                  <a:schemeClr val="bg1"/>
                </a:solidFill>
              </a:rPr>
              <a:t>-</a:t>
            </a:r>
            <a:r>
              <a:rPr lang="en-US" altLang="en-US" sz="1600" i="1" dirty="0">
                <a:solidFill>
                  <a:schemeClr val="bg1"/>
                </a:solidFill>
              </a:rPr>
              <a:t>)= 11 MeV</a:t>
            </a:r>
            <a:r>
              <a:rPr lang="en-US" altLang="en-US" b="1" i="1" dirty="0">
                <a:solidFill>
                  <a:schemeClr val="bg1"/>
                </a:solidFill>
              </a:rPr>
              <a:t> </a:t>
            </a:r>
            <a:endParaRPr lang="en-US" dirty="0">
              <a:solidFill>
                <a:schemeClr val="bg1"/>
              </a:solidFill>
            </a:endParaRPr>
          </a:p>
        </p:txBody>
      </p:sp>
      <p:sp>
        <p:nvSpPr>
          <p:cNvPr id="17" name="Rectangle 16"/>
          <p:cNvSpPr/>
          <p:nvPr/>
        </p:nvSpPr>
        <p:spPr>
          <a:xfrm>
            <a:off x="6648446" y="2890685"/>
            <a:ext cx="1601721" cy="338554"/>
          </a:xfrm>
          <a:prstGeom prst="rect">
            <a:avLst/>
          </a:prstGeom>
        </p:spPr>
        <p:txBody>
          <a:bodyPr wrap="none">
            <a:spAutoFit/>
          </a:bodyPr>
          <a:lstStyle/>
          <a:p>
            <a:pPr lvl="0"/>
            <a:r>
              <a:rPr lang="en-US" altLang="en-US" sz="1600" i="1" dirty="0">
                <a:solidFill>
                  <a:schemeClr val="bg1"/>
                </a:solidFill>
                <a:effectLst>
                  <a:outerShdw blurRad="38100" dist="38100" dir="2700000" algn="tl">
                    <a:srgbClr val="000000">
                      <a:alpha val="43137"/>
                    </a:srgbClr>
                  </a:outerShdw>
                </a:effectLst>
                <a:latin typeface="Symbol" pitchFamily="18" charset="2"/>
              </a:rPr>
              <a:t>s</a:t>
            </a:r>
            <a:r>
              <a:rPr lang="en-US" altLang="en-US" sz="1600" dirty="0">
                <a:solidFill>
                  <a:schemeClr val="bg1"/>
                </a:solidFill>
              </a:rPr>
              <a:t> (</a:t>
            </a:r>
            <a:r>
              <a:rPr lang="en-US" altLang="en-US" sz="1200" b="1" i="1" dirty="0" err="1">
                <a:solidFill>
                  <a:prstClr val="black"/>
                </a:solidFill>
                <a:effectLst>
                  <a:outerShdw blurRad="38100" dist="38100" dir="2700000" algn="tl">
                    <a:srgbClr val="000000">
                      <a:alpha val="43137"/>
                    </a:srgbClr>
                  </a:outerShdw>
                </a:effectLst>
                <a:latin typeface="Symbol" panose="05050102010706020507" pitchFamily="18" charset="2"/>
              </a:rPr>
              <a:t>m</a:t>
            </a:r>
            <a:r>
              <a:rPr lang="en-US" altLang="en-US" sz="1200" b="1" i="1" baseline="30000" dirty="0" err="1">
                <a:solidFill>
                  <a:prstClr val="black"/>
                </a:solidFill>
              </a:rPr>
              <a:t>+</a:t>
            </a:r>
            <a:r>
              <a:rPr lang="en-US" altLang="en-US" sz="1200" b="1" i="1" dirty="0" err="1">
                <a:solidFill>
                  <a:prstClr val="black"/>
                </a:solidFill>
                <a:effectLst>
                  <a:outerShdw blurRad="38100" dist="38100" dir="2700000" algn="tl">
                    <a:srgbClr val="000000">
                      <a:alpha val="43137"/>
                    </a:srgbClr>
                  </a:outerShdw>
                </a:effectLst>
                <a:latin typeface="Symbol" panose="05050102010706020507" pitchFamily="18" charset="2"/>
              </a:rPr>
              <a:t>m</a:t>
            </a:r>
            <a:r>
              <a:rPr lang="en-US" altLang="en-US" sz="1200" b="1" i="1" baseline="30000" dirty="0">
                <a:solidFill>
                  <a:prstClr val="black"/>
                </a:solidFill>
              </a:rPr>
              <a:t>-</a:t>
            </a:r>
            <a:r>
              <a:rPr lang="en-US" altLang="en-US" sz="1600" dirty="0">
                <a:solidFill>
                  <a:schemeClr val="bg1"/>
                </a:solidFill>
              </a:rPr>
              <a:t>)</a:t>
            </a:r>
            <a:r>
              <a:rPr lang="en-US" altLang="en-US" sz="1600" i="1" dirty="0">
                <a:solidFill>
                  <a:schemeClr val="bg1"/>
                </a:solidFill>
              </a:rPr>
              <a:t>= 4 MeV </a:t>
            </a:r>
            <a:endParaRPr lang="en-US" sz="1600" dirty="0">
              <a:solidFill>
                <a:schemeClr val="bg1"/>
              </a:solidFill>
            </a:endParaRPr>
          </a:p>
        </p:txBody>
      </p:sp>
      <p:sp>
        <p:nvSpPr>
          <p:cNvPr id="18" name="Rectangle 17"/>
          <p:cNvSpPr/>
          <p:nvPr/>
        </p:nvSpPr>
        <p:spPr>
          <a:xfrm>
            <a:off x="2758725" y="5163732"/>
            <a:ext cx="1691489" cy="338554"/>
          </a:xfrm>
          <a:prstGeom prst="rect">
            <a:avLst/>
          </a:prstGeom>
        </p:spPr>
        <p:txBody>
          <a:bodyPr wrap="none">
            <a:spAutoFit/>
          </a:bodyPr>
          <a:lstStyle/>
          <a:p>
            <a:pPr lvl="0"/>
            <a:r>
              <a:rPr lang="en-US" altLang="en-US" sz="1600" i="1" dirty="0">
                <a:solidFill>
                  <a:schemeClr val="bg1"/>
                </a:solidFill>
                <a:effectLst>
                  <a:outerShdw blurRad="38100" dist="38100" dir="2700000" algn="tl">
                    <a:srgbClr val="000000">
                      <a:alpha val="43137"/>
                    </a:srgbClr>
                  </a:outerShdw>
                </a:effectLst>
                <a:latin typeface="Symbol" pitchFamily="18" charset="2"/>
              </a:rPr>
              <a:t>s</a:t>
            </a:r>
            <a:r>
              <a:rPr lang="en-US" altLang="en-US" sz="1600" dirty="0">
                <a:solidFill>
                  <a:schemeClr val="bg1"/>
                </a:solidFill>
              </a:rPr>
              <a:t> (</a:t>
            </a:r>
            <a:r>
              <a:rPr lang="en-US" altLang="en-US" sz="1200" b="1" i="1" dirty="0">
                <a:solidFill>
                  <a:prstClr val="black"/>
                </a:solidFill>
              </a:rPr>
              <a:t>e </a:t>
            </a:r>
            <a:r>
              <a:rPr lang="en-US" altLang="en-US" sz="1200" b="1" i="1" baseline="30000" dirty="0">
                <a:solidFill>
                  <a:schemeClr val="bg1"/>
                </a:solidFill>
              </a:rPr>
              <a:t>+</a:t>
            </a:r>
            <a:r>
              <a:rPr lang="en-US" altLang="en-US" sz="1200" b="1" i="1" dirty="0">
                <a:solidFill>
                  <a:prstClr val="black"/>
                </a:solidFill>
              </a:rPr>
              <a:t>e</a:t>
            </a:r>
            <a:r>
              <a:rPr lang="en-US" altLang="en-US" sz="1200" b="1" i="1" baseline="30000" dirty="0">
                <a:solidFill>
                  <a:prstClr val="black"/>
                </a:solidFill>
              </a:rPr>
              <a:t>-</a:t>
            </a:r>
            <a:r>
              <a:rPr lang="en-US" altLang="en-US" sz="1600" dirty="0">
                <a:solidFill>
                  <a:schemeClr val="bg1"/>
                </a:solidFill>
              </a:rPr>
              <a:t>)</a:t>
            </a:r>
            <a:r>
              <a:rPr lang="en-US" altLang="en-US" sz="1600" i="1" dirty="0">
                <a:solidFill>
                  <a:schemeClr val="bg1"/>
                </a:solidFill>
              </a:rPr>
              <a:t>= 3 MeV </a:t>
            </a:r>
            <a:endParaRPr lang="en-US" sz="1600" dirty="0">
              <a:solidFill>
                <a:schemeClr val="bg1"/>
              </a:solidFill>
            </a:endParaRPr>
          </a:p>
        </p:txBody>
      </p:sp>
      <p:sp>
        <p:nvSpPr>
          <p:cNvPr id="19" name="Rounded Rectangle 18"/>
          <p:cNvSpPr/>
          <p:nvPr/>
        </p:nvSpPr>
        <p:spPr>
          <a:xfrm>
            <a:off x="5364088" y="5733256"/>
            <a:ext cx="2592288" cy="75322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rPr>
              <a:t>Slic-lcsim</a:t>
            </a:r>
            <a:r>
              <a:rPr lang="en-US" sz="1600" b="1" dirty="0">
                <a:solidFill>
                  <a:schemeClr val="bg1"/>
                </a:solidFill>
              </a:rPr>
              <a:t> simulation</a:t>
            </a:r>
          </a:p>
        </p:txBody>
      </p:sp>
    </p:spTree>
    <p:extLst>
      <p:ext uri="{BB962C8B-B14F-4D97-AF65-F5344CB8AC3E}">
        <p14:creationId xmlns:p14="http://schemas.microsoft.com/office/powerpoint/2010/main" val="84295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683568" y="0"/>
            <a:ext cx="7927032" cy="872716"/>
          </a:xfrm>
        </p:spPr>
        <p:txBody>
          <a:bodyPr>
            <a:noAutofit/>
          </a:bodyPr>
          <a:lstStyle/>
          <a:p>
            <a:pPr eaLnBrk="1" fontAlgn="auto" hangingPunct="1">
              <a:spcAft>
                <a:spcPts val="0"/>
              </a:spcAft>
              <a:defRPr/>
            </a:pPr>
            <a:r>
              <a:rPr lang="it-IT" altLang="en-US" sz="3200" dirty="0"/>
              <a:t>The Physics Landscape for REDTOP</a:t>
            </a:r>
          </a:p>
        </p:txBody>
      </p:sp>
      <p:sp>
        <p:nvSpPr>
          <p:cNvPr id="512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E3879CDE-DA4D-4F0C-B01B-FBF683B57C0C}" type="slidenum">
              <a:rPr lang="it-IT" altLang="en-US" sz="1000" smtClean="0">
                <a:solidFill>
                  <a:prstClr val="white"/>
                </a:solidFill>
                <a:latin typeface="Arial" pitchFamily="34" charset="0"/>
              </a:rPr>
              <a:pPr eaLnBrk="1" hangingPunct="1">
                <a:spcBef>
                  <a:spcPct val="0"/>
                </a:spcBef>
                <a:buClrTx/>
                <a:buSzTx/>
                <a:buFontTx/>
                <a:buNone/>
              </a:pPr>
              <a:t>2</a:t>
            </a:fld>
            <a:endParaRPr lang="it-IT" altLang="en-US" sz="1000">
              <a:solidFill>
                <a:prstClr val="white"/>
              </a:solidFill>
              <a:latin typeface="Arial" pitchFamily="34" charset="0"/>
            </a:endParaRPr>
          </a:p>
        </p:txBody>
      </p:sp>
      <p:sp>
        <p:nvSpPr>
          <p:cNvPr id="4100" name="Segnaposto contenuto 2"/>
          <p:cNvSpPr txBox="1">
            <a:spLocks/>
          </p:cNvSpPr>
          <p:nvPr/>
        </p:nvSpPr>
        <p:spPr bwMode="auto">
          <a:xfrm>
            <a:off x="319539" y="728700"/>
            <a:ext cx="807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eaLnBrk="1" hangingPunct="1">
              <a:spcBef>
                <a:spcPts val="0"/>
              </a:spcBef>
              <a:spcAft>
                <a:spcPts val="1200"/>
              </a:spcAft>
              <a:buClr>
                <a:srgbClr val="CC9900"/>
              </a:buClr>
              <a:buSzPct val="70000"/>
              <a:defRPr/>
            </a:pPr>
            <a:r>
              <a:rPr lang="en-US" altLang="en-US" sz="1800" i="1" dirty="0">
                <a:solidFill>
                  <a:srgbClr val="F5CD2D">
                    <a:lumMod val="40000"/>
                    <a:lumOff val="60000"/>
                  </a:srgbClr>
                </a:solidFill>
                <a:effectLst>
                  <a:outerShdw blurRad="38100" dist="38100" dir="2700000" algn="tl">
                    <a:srgbClr val="000000">
                      <a:alpha val="43137"/>
                    </a:srgbClr>
                  </a:outerShdw>
                </a:effectLst>
              </a:rPr>
              <a:t>SM is showing its age</a:t>
            </a:r>
          </a:p>
          <a:p>
            <a:pPr lvl="2" eaLnBrk="1" hangingPunct="1">
              <a:spcBef>
                <a:spcPts val="0"/>
              </a:spcBef>
              <a:spcAft>
                <a:spcPts val="600"/>
              </a:spcAft>
              <a:buClr>
                <a:srgbClr val="CC9900"/>
              </a:buClr>
              <a:buSzPct val="70000"/>
              <a:defRPr/>
            </a:pPr>
            <a:r>
              <a:rPr lang="en-US" altLang="en-US" sz="1600" i="1" dirty="0">
                <a:solidFill>
                  <a:prstClr val="white"/>
                </a:solidFill>
                <a:effectLst>
                  <a:outerShdw blurRad="38100" dist="38100" dir="2700000" algn="tl">
                    <a:srgbClr val="000000">
                      <a:alpha val="43137"/>
                    </a:srgbClr>
                  </a:outerShdw>
                </a:effectLst>
              </a:rPr>
              <a:t>SM matter: Dark </a:t>
            </a:r>
            <a:r>
              <a:rPr lang="en-US" altLang="en-US" sz="1600" i="1" dirty="0" err="1">
                <a:solidFill>
                  <a:prstClr val="white"/>
                </a:solidFill>
                <a:effectLst>
                  <a:outerShdw blurRad="38100" dist="38100" dir="2700000" algn="tl">
                    <a:srgbClr val="000000">
                      <a:alpha val="43137"/>
                    </a:srgbClr>
                  </a:outerShdw>
                </a:effectLst>
              </a:rPr>
              <a:t>matter:Dark</a:t>
            </a:r>
            <a:r>
              <a:rPr lang="en-US" altLang="en-US" sz="1600" i="1" dirty="0">
                <a:solidFill>
                  <a:prstClr val="white"/>
                </a:solidFill>
                <a:effectLst>
                  <a:outerShdw blurRad="38100" dist="38100" dir="2700000" algn="tl">
                    <a:srgbClr val="000000">
                      <a:alpha val="43137"/>
                    </a:srgbClr>
                  </a:outerShdw>
                </a:effectLst>
              </a:rPr>
              <a:t> energy=5%:25%:70%</a:t>
            </a:r>
          </a:p>
          <a:p>
            <a:pPr lvl="2" eaLnBrk="1" hangingPunct="1">
              <a:spcBef>
                <a:spcPts val="0"/>
              </a:spcBef>
              <a:spcAft>
                <a:spcPts val="600"/>
              </a:spcAft>
              <a:buClr>
                <a:srgbClr val="CC9900"/>
              </a:buClr>
              <a:buSzPct val="70000"/>
              <a:defRPr/>
            </a:pPr>
            <a:r>
              <a:rPr lang="en-US" altLang="en-US" sz="1600" i="1" dirty="0">
                <a:solidFill>
                  <a:prstClr val="white"/>
                </a:solidFill>
                <a:effectLst>
                  <a:outerShdw blurRad="38100" dist="38100" dir="2700000" algn="tl">
                    <a:srgbClr val="000000">
                      <a:alpha val="43137"/>
                    </a:srgbClr>
                  </a:outerShdw>
                </a:effectLst>
              </a:rPr>
              <a:t>Baryon Asymmetry of the Universe</a:t>
            </a:r>
          </a:p>
          <a:p>
            <a:pPr lvl="2" eaLnBrk="1" hangingPunct="1">
              <a:spcBef>
                <a:spcPts val="0"/>
              </a:spcBef>
              <a:spcAft>
                <a:spcPts val="600"/>
              </a:spcAft>
              <a:buClr>
                <a:srgbClr val="CC9900"/>
              </a:buClr>
              <a:buSzPct val="70000"/>
              <a:defRPr/>
            </a:pPr>
            <a:r>
              <a:rPr lang="en-US" altLang="en-US" sz="1600" i="1" dirty="0">
                <a:solidFill>
                  <a:prstClr val="white"/>
                </a:solidFill>
                <a:effectLst>
                  <a:outerShdw blurRad="38100" dist="38100" dir="2700000" algn="tl">
                    <a:srgbClr val="000000">
                      <a:alpha val="43137"/>
                    </a:srgbClr>
                  </a:outerShdw>
                </a:effectLst>
              </a:rPr>
              <a:t>Expansion of the universe is accelerating (hint to more forces)</a:t>
            </a:r>
          </a:p>
          <a:p>
            <a:pPr lvl="2" eaLnBrk="1" hangingPunct="1">
              <a:spcBef>
                <a:spcPts val="0"/>
              </a:spcBef>
              <a:spcAft>
                <a:spcPts val="1200"/>
              </a:spcAft>
              <a:buClr>
                <a:srgbClr val="CC9900"/>
              </a:buClr>
              <a:buSzPct val="70000"/>
              <a:defRPr/>
            </a:pPr>
            <a:r>
              <a:rPr lang="en-US" altLang="en-US" sz="1800" i="1" dirty="0">
                <a:solidFill>
                  <a:prstClr val="white"/>
                </a:solidFill>
                <a:effectLst>
                  <a:outerShdw blurRad="38100" dist="38100" dir="2700000" algn="tl">
                    <a:srgbClr val="000000">
                      <a:alpha val="43137"/>
                    </a:srgbClr>
                  </a:outerShdw>
                </a:effectLst>
              </a:rPr>
              <a:t>                           . . . .</a:t>
            </a:r>
          </a:p>
          <a:p>
            <a:pPr lvl="1" eaLnBrk="1" hangingPunct="1">
              <a:spcBef>
                <a:spcPts val="0"/>
              </a:spcBef>
              <a:spcAft>
                <a:spcPts val="1200"/>
              </a:spcAft>
              <a:buClr>
                <a:srgbClr val="CC9900"/>
              </a:buClr>
              <a:buSzPct val="70000"/>
              <a:defRPr/>
            </a:pPr>
            <a:r>
              <a:rPr lang="en-US" altLang="en-US" sz="1800" i="1" dirty="0">
                <a:solidFill>
                  <a:srgbClr val="F5CD2D">
                    <a:lumMod val="40000"/>
                    <a:lumOff val="60000"/>
                  </a:srgbClr>
                </a:solidFill>
                <a:effectLst>
                  <a:outerShdw blurRad="38100" dist="38100" dir="2700000" algn="tl">
                    <a:srgbClr val="000000">
                      <a:alpha val="43137"/>
                    </a:srgbClr>
                  </a:outerShdw>
                </a:effectLst>
              </a:rPr>
              <a:t>New physics is elusive: probability of processes where new physics is coupled to SM physics is low</a:t>
            </a:r>
          </a:p>
          <a:p>
            <a:pPr lvl="1" eaLnBrk="1" hangingPunct="1">
              <a:spcBef>
                <a:spcPts val="0"/>
              </a:spcBef>
              <a:spcAft>
                <a:spcPts val="1200"/>
              </a:spcAft>
              <a:buClr>
                <a:srgbClr val="CC9900"/>
              </a:buClr>
              <a:buSzPct val="70000"/>
              <a:defRPr/>
            </a:pPr>
            <a:r>
              <a:rPr lang="en-US" altLang="en-US" sz="1800" i="1" dirty="0">
                <a:solidFill>
                  <a:srgbClr val="F5CD2D">
                    <a:lumMod val="40000"/>
                    <a:lumOff val="60000"/>
                  </a:srgbClr>
                </a:solidFill>
                <a:effectLst>
                  <a:outerShdw blurRad="38100" dist="38100" dir="2700000" algn="tl">
                    <a:srgbClr val="000000">
                      <a:alpha val="43137"/>
                    </a:srgbClr>
                  </a:outerShdw>
                </a:effectLst>
              </a:rPr>
              <a:t>LHC found no hint of new physics at high energy so far</a:t>
            </a:r>
          </a:p>
          <a:p>
            <a:pPr lvl="1" eaLnBrk="1" hangingPunct="1">
              <a:spcBef>
                <a:spcPts val="0"/>
              </a:spcBef>
              <a:spcAft>
                <a:spcPts val="1200"/>
              </a:spcAft>
              <a:buClr>
                <a:srgbClr val="CC9900"/>
              </a:buClr>
              <a:buSzPct val="70000"/>
              <a:defRPr/>
            </a:pPr>
            <a:r>
              <a:rPr lang="en-US" altLang="en-US" sz="1800" i="1" dirty="0">
                <a:solidFill>
                  <a:srgbClr val="F5CD2D">
                    <a:lumMod val="40000"/>
                    <a:lumOff val="60000"/>
                  </a:srgbClr>
                </a:solidFill>
                <a:effectLst>
                  <a:outerShdw blurRad="38100" dist="38100" dir="2700000" algn="tl">
                    <a:srgbClr val="000000">
                      <a:alpha val="43137"/>
                    </a:srgbClr>
                  </a:outerShdw>
                </a:effectLst>
              </a:rPr>
              <a:t>Newest theoretical models prefer gauge bosons in MeV-GeV mass range as “…many of the more severe astrophysical and cosmological constraints that apply to lighter states are weakened or eliminated, while those from high energy colliders are often inapplicable” (B. </a:t>
            </a:r>
            <a:r>
              <a:rPr lang="en-US" altLang="en-US" sz="1800" i="1" dirty="0" err="1">
                <a:solidFill>
                  <a:srgbClr val="F5CD2D">
                    <a:lumMod val="40000"/>
                    <a:lumOff val="60000"/>
                  </a:srgbClr>
                </a:solidFill>
                <a:effectLst>
                  <a:outerShdw blurRad="38100" dist="38100" dir="2700000" algn="tl">
                    <a:srgbClr val="000000">
                      <a:alpha val="43137"/>
                    </a:srgbClr>
                  </a:outerShdw>
                </a:effectLst>
              </a:rPr>
              <a:t>Batell</a:t>
            </a:r>
            <a:r>
              <a:rPr lang="en-US" altLang="en-US" sz="1800" i="1" dirty="0">
                <a:solidFill>
                  <a:srgbClr val="F5CD2D">
                    <a:lumMod val="40000"/>
                    <a:lumOff val="60000"/>
                  </a:srgbClr>
                </a:solidFill>
                <a:effectLst>
                  <a:outerShdw blurRad="38100" dist="38100" dir="2700000" algn="tl">
                    <a:srgbClr val="000000">
                      <a:alpha val="43137"/>
                    </a:srgbClr>
                  </a:outerShdw>
                </a:effectLst>
              </a:rPr>
              <a:t> , M. </a:t>
            </a:r>
            <a:r>
              <a:rPr lang="en-US" altLang="en-US" sz="1800" i="1" dirty="0" err="1">
                <a:solidFill>
                  <a:srgbClr val="F5CD2D">
                    <a:lumMod val="40000"/>
                    <a:lumOff val="60000"/>
                  </a:srgbClr>
                </a:solidFill>
                <a:effectLst>
                  <a:outerShdw blurRad="38100" dist="38100" dir="2700000" algn="tl">
                    <a:srgbClr val="000000">
                      <a:alpha val="43137"/>
                    </a:srgbClr>
                  </a:outerShdw>
                </a:effectLst>
              </a:rPr>
              <a:t>Pospelov</a:t>
            </a:r>
            <a:r>
              <a:rPr lang="en-US" altLang="en-US" sz="1800" i="1" dirty="0">
                <a:solidFill>
                  <a:srgbClr val="F5CD2D">
                    <a:lumMod val="40000"/>
                    <a:lumOff val="60000"/>
                  </a:srgbClr>
                </a:solidFill>
                <a:effectLst>
                  <a:outerShdw blurRad="38100" dist="38100" dir="2700000" algn="tl">
                    <a:srgbClr val="000000">
                      <a:alpha val="43137"/>
                    </a:srgbClr>
                  </a:outerShdw>
                </a:effectLst>
              </a:rPr>
              <a:t>, A. Ritz – 2009)</a:t>
            </a:r>
          </a:p>
          <a:p>
            <a:pPr marL="441325" lvl="1" indent="0" eaLnBrk="1" hangingPunct="1">
              <a:spcBef>
                <a:spcPts val="0"/>
              </a:spcBef>
              <a:spcAft>
                <a:spcPts val="1200"/>
              </a:spcAft>
              <a:buClr>
                <a:srgbClr val="CC9900"/>
              </a:buClr>
              <a:buSzPct val="70000"/>
              <a:buFont typeface="Wingdings 2" pitchFamily="18" charset="2"/>
              <a:buNone/>
              <a:defRPr/>
            </a:pPr>
            <a:endParaRPr lang="en-US" altLang="en-US" sz="1800" i="1" dirty="0">
              <a:solidFill>
                <a:srgbClr val="F5CD2D">
                  <a:lumMod val="40000"/>
                  <a:lumOff val="60000"/>
                </a:srgbClr>
              </a:solidFill>
              <a:effectLst>
                <a:outerShdw blurRad="38100" dist="38100" dir="2700000" algn="tl">
                  <a:srgbClr val="000000">
                    <a:alpha val="43137"/>
                  </a:srgbClr>
                </a:outerShdw>
              </a:effectLst>
            </a:endParaRPr>
          </a:p>
          <a:p>
            <a:pPr lvl="1" eaLnBrk="1" hangingPunct="1">
              <a:spcBef>
                <a:spcPts val="0"/>
              </a:spcBef>
              <a:spcAft>
                <a:spcPts val="1200"/>
              </a:spcAft>
              <a:buClr>
                <a:srgbClr val="CC9900"/>
              </a:buClr>
              <a:buSzPct val="70000"/>
              <a:defRPr/>
            </a:pPr>
            <a:r>
              <a:rPr lang="en-US" altLang="en-US" sz="1800" i="1" dirty="0">
                <a:solidFill>
                  <a:srgbClr val="F5CD2D">
                    <a:lumMod val="40000"/>
                    <a:lumOff val="60000"/>
                  </a:srgbClr>
                </a:solidFill>
                <a:effectLst>
                  <a:outerShdw blurRad="38100" dist="38100" dir="2700000" algn="tl">
                    <a:srgbClr val="000000">
                      <a:alpha val="43137"/>
                    </a:srgbClr>
                  </a:outerShdw>
                </a:effectLst>
              </a:rPr>
              <a:t>High intensity-low energy  experiments are growing in popularity (Fixed target and beam dump)</a:t>
            </a:r>
          </a:p>
          <a:p>
            <a:pPr lvl="1" algn="ctr" eaLnBrk="1" hangingPunct="1">
              <a:spcBef>
                <a:spcPts val="0"/>
              </a:spcBef>
              <a:spcAft>
                <a:spcPts val="1200"/>
              </a:spcAft>
              <a:buClr>
                <a:srgbClr val="CC9900"/>
              </a:buClr>
              <a:buSzPct val="70000"/>
              <a:buFont typeface="Wingdings" pitchFamily="2" charset="2"/>
              <a:buNone/>
              <a:defRPr/>
            </a:pPr>
            <a:endParaRPr lang="en-US" altLang="en-US" sz="1800" i="1" dirty="0">
              <a:solidFill>
                <a:srgbClr val="F5CD2D">
                  <a:lumMod val="40000"/>
                  <a:lumOff val="60000"/>
                </a:srgbClr>
              </a:solidFill>
              <a:effectLst>
                <a:outerShdw blurRad="38100" dist="38100" dir="2700000" algn="tl">
                  <a:srgbClr val="000000">
                    <a:alpha val="43137"/>
                  </a:srgbClr>
                </a:outerShdw>
              </a:effectLst>
            </a:endParaRPr>
          </a:p>
          <a:p>
            <a:pPr lvl="1" algn="ctr" eaLnBrk="1" hangingPunct="1">
              <a:spcAft>
                <a:spcPts val="1200"/>
              </a:spcAft>
              <a:buClr>
                <a:srgbClr val="CC9900"/>
              </a:buClr>
              <a:buSzPct val="70000"/>
              <a:buFont typeface="Wingdings" pitchFamily="2" charset="2"/>
              <a:buNone/>
              <a:defRPr/>
            </a:pPr>
            <a:endParaRPr lang="en-US" altLang="en-US" sz="1800" i="1" dirty="0">
              <a:solidFill>
                <a:srgbClr val="F5CD2D">
                  <a:lumMod val="40000"/>
                  <a:lumOff val="60000"/>
                </a:srgbClr>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a:solidFill>
                  <a:prstClr val="white">
                    <a:shade val="50000"/>
                  </a:prstClr>
                </a:solidFill>
              </a:rPr>
              <a:t>11/17/2017</a:t>
            </a:r>
            <a:endParaRPr lang="it-IT">
              <a:solidFill>
                <a:prstClr val="white">
                  <a:shade val="50000"/>
                </a:prstClr>
              </a:solidFill>
            </a:endParaRPr>
          </a:p>
        </p:txBody>
      </p:sp>
      <p:sp>
        <p:nvSpPr>
          <p:cNvPr id="3" name="Footer Placeholder 2"/>
          <p:cNvSpPr>
            <a:spLocks noGrp="1"/>
          </p:cNvSpPr>
          <p:nvPr>
            <p:ph type="ftr" sz="quarter" idx="11"/>
          </p:nvPr>
        </p:nvSpPr>
        <p:spPr/>
        <p:txBody>
          <a:bodyPr/>
          <a:lstStyle/>
          <a:p>
            <a:pPr>
              <a:defRPr/>
            </a:pPr>
            <a:r>
              <a:rPr lang="it-IT">
                <a:solidFill>
                  <a:prstClr val="white">
                    <a:shade val="50000"/>
                  </a:prstClr>
                </a:solidFill>
              </a:rPr>
              <a:t>C. Gatto - INFN &amp; NIU</a:t>
            </a:r>
          </a:p>
        </p:txBody>
      </p:sp>
      <p:sp>
        <p:nvSpPr>
          <p:cNvPr id="4" name="Down Arrow 3"/>
          <p:cNvSpPr/>
          <p:nvPr/>
        </p:nvSpPr>
        <p:spPr>
          <a:xfrm>
            <a:off x="3923928" y="5121188"/>
            <a:ext cx="129614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2197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8" y="-135396"/>
            <a:ext cx="8229600" cy="728700"/>
          </a:xfrm>
        </p:spPr>
        <p:txBody>
          <a:bodyPr>
            <a:noAutofit/>
          </a:bodyPr>
          <a:lstStyle/>
          <a:p>
            <a:br>
              <a:rPr lang="en-US" sz="2800" dirty="0"/>
            </a:br>
            <a:r>
              <a:rPr lang="en-US" sz="2800" dirty="0"/>
              <a:t>Physics/Detector </a:t>
            </a:r>
            <a:r>
              <a:rPr lang="en-US" sz="2800" dirty="0" err="1"/>
              <a:t>Challanges</a:t>
            </a:r>
            <a:r>
              <a:rPr lang="en-US" sz="2800" dirty="0"/>
              <a:t>– R&amp;D required</a:t>
            </a:r>
          </a:p>
        </p:txBody>
      </p:sp>
      <p:sp>
        <p:nvSpPr>
          <p:cNvPr id="3" name="Content Placeholder 2"/>
          <p:cNvSpPr>
            <a:spLocks noGrp="1"/>
          </p:cNvSpPr>
          <p:nvPr>
            <p:ph idx="1"/>
          </p:nvPr>
        </p:nvSpPr>
        <p:spPr>
          <a:xfrm>
            <a:off x="215516" y="3627022"/>
            <a:ext cx="4546848" cy="2862318"/>
          </a:xfrm>
        </p:spPr>
        <p:txBody>
          <a:bodyPr/>
          <a:lstStyle/>
          <a:p>
            <a:pPr>
              <a:spcBef>
                <a:spcPts val="1200"/>
              </a:spcBef>
            </a:pPr>
            <a:r>
              <a:rPr lang="en-US" altLang="en-US" sz="1800" i="1" dirty="0">
                <a:solidFill>
                  <a:prstClr val="white"/>
                </a:solidFill>
              </a:rPr>
              <a:t>ADRIANO -&gt; ADRIANO2 (</a:t>
            </a:r>
            <a:r>
              <a:rPr lang="en-US" altLang="en-US" sz="1800" b="1" i="1" dirty="0">
                <a:solidFill>
                  <a:srgbClr val="FFC000"/>
                </a:solidFill>
              </a:rPr>
              <a:t>new</a:t>
            </a:r>
            <a:r>
              <a:rPr lang="en-US" altLang="en-US" sz="1800" i="1" dirty="0">
                <a:solidFill>
                  <a:prstClr val="white"/>
                </a:solidFill>
              </a:rPr>
              <a:t>)</a:t>
            </a:r>
          </a:p>
          <a:p>
            <a:pPr lvl="1">
              <a:spcBef>
                <a:spcPts val="1200"/>
              </a:spcBef>
            </a:pPr>
            <a:r>
              <a:rPr lang="en-US" altLang="en-US" sz="1400" i="1" dirty="0">
                <a:solidFill>
                  <a:prstClr val="white"/>
                </a:solidFill>
              </a:rPr>
              <a:t>Add tiles directly coupled to SIPM</a:t>
            </a:r>
          </a:p>
          <a:p>
            <a:pPr lvl="1">
              <a:spcBef>
                <a:spcPts val="1200"/>
              </a:spcBef>
            </a:pPr>
            <a:r>
              <a:rPr lang="en-US" altLang="en-US" sz="1400" i="1" dirty="0">
                <a:solidFill>
                  <a:prstClr val="white"/>
                </a:solidFill>
              </a:rPr>
              <a:t>DOE proposal submitted</a:t>
            </a:r>
          </a:p>
          <a:p>
            <a:pPr>
              <a:spcBef>
                <a:spcPts val="1200"/>
              </a:spcBef>
            </a:pPr>
            <a:r>
              <a:rPr lang="en-US" altLang="en-US" sz="1800" i="1" dirty="0">
                <a:solidFill>
                  <a:prstClr val="white"/>
                </a:solidFill>
              </a:rPr>
              <a:t>Sensors for OTPC</a:t>
            </a:r>
          </a:p>
          <a:p>
            <a:pPr lvl="1">
              <a:spcBef>
                <a:spcPts val="1200"/>
              </a:spcBef>
            </a:pPr>
            <a:r>
              <a:rPr lang="en-US" altLang="en-US" sz="1400" i="1" dirty="0">
                <a:solidFill>
                  <a:prstClr val="white"/>
                </a:solidFill>
              </a:rPr>
              <a:t>Need  to sustain &gt;10 </a:t>
            </a:r>
            <a:r>
              <a:rPr lang="en-US" altLang="en-US" sz="1400" i="1" baseline="30000" dirty="0">
                <a:solidFill>
                  <a:prstClr val="white"/>
                </a:solidFill>
              </a:rPr>
              <a:t>11</a:t>
            </a:r>
            <a:r>
              <a:rPr lang="en-US" altLang="en-US" sz="1400" i="1" dirty="0">
                <a:solidFill>
                  <a:prstClr val="white"/>
                </a:solidFill>
              </a:rPr>
              <a:t> </a:t>
            </a:r>
            <a:r>
              <a:rPr lang="pt-BR" altLang="en-US" sz="1400" i="1" dirty="0">
                <a:solidFill>
                  <a:prstClr val="white"/>
                </a:solidFill>
              </a:rPr>
              <a:t>n/cm </a:t>
            </a:r>
            <a:r>
              <a:rPr lang="pt-BR" altLang="en-US" sz="1400" i="1" baseline="30000" dirty="0">
                <a:solidFill>
                  <a:prstClr val="white"/>
                </a:solidFill>
              </a:rPr>
              <a:t>2</a:t>
            </a:r>
            <a:r>
              <a:rPr lang="pt-BR" altLang="en-US" sz="1400" i="1" dirty="0">
                <a:solidFill>
                  <a:prstClr val="white"/>
                </a:solidFill>
              </a:rPr>
              <a:t>  (NEQ) </a:t>
            </a:r>
          </a:p>
          <a:p>
            <a:pPr lvl="1">
              <a:spcBef>
                <a:spcPts val="1200"/>
              </a:spcBef>
            </a:pPr>
            <a:r>
              <a:rPr lang="pt-BR" altLang="en-US" sz="1400" i="1" dirty="0">
                <a:solidFill>
                  <a:prstClr val="white"/>
                </a:solidFill>
              </a:rPr>
              <a:t>LAPPD as possible choice (INCOM is the key)</a:t>
            </a:r>
            <a:endParaRPr lang="en-US" altLang="en-US" sz="1400" i="1" dirty="0">
              <a:solidFill>
                <a:prstClr val="white"/>
              </a:solidFill>
            </a:endParaRPr>
          </a:p>
          <a:p>
            <a:pPr>
              <a:spcBef>
                <a:spcPts val="1200"/>
              </a:spcBef>
            </a:pPr>
            <a:r>
              <a:rPr lang="en-US" altLang="en-US" sz="1800" i="1" dirty="0">
                <a:solidFill>
                  <a:prstClr val="white"/>
                </a:solidFill>
              </a:rPr>
              <a:t>Fiber tracker  - </a:t>
            </a:r>
            <a:r>
              <a:rPr lang="en-US" altLang="en-US" sz="1800" i="1" dirty="0" err="1">
                <a:solidFill>
                  <a:prstClr val="white"/>
                </a:solidFill>
              </a:rPr>
              <a:t>LHCb</a:t>
            </a:r>
            <a:r>
              <a:rPr lang="en-US" altLang="en-US" sz="1800" i="1" dirty="0">
                <a:solidFill>
                  <a:prstClr val="white"/>
                </a:solidFill>
              </a:rPr>
              <a:t> style (</a:t>
            </a:r>
            <a:r>
              <a:rPr lang="en-US" altLang="en-US" sz="1800" b="1" i="1" dirty="0">
                <a:solidFill>
                  <a:srgbClr val="FFC000"/>
                </a:solidFill>
              </a:rPr>
              <a:t>new</a:t>
            </a:r>
            <a:r>
              <a:rPr lang="en-US" altLang="en-US" sz="1800" i="1" dirty="0">
                <a:solidFill>
                  <a:prstClr val="white"/>
                </a:solidFill>
              </a:rPr>
              <a:t>)</a:t>
            </a:r>
          </a:p>
          <a:p>
            <a:pPr lvl="1">
              <a:spcBef>
                <a:spcPts val="1200"/>
              </a:spcBef>
            </a:pPr>
            <a:r>
              <a:rPr lang="en-US" altLang="en-US" sz="1400" i="1" dirty="0">
                <a:solidFill>
                  <a:prstClr val="white"/>
                </a:solidFill>
              </a:rPr>
              <a:t>Radiation damage</a:t>
            </a:r>
          </a:p>
          <a:p>
            <a:pPr>
              <a:spcBef>
                <a:spcPts val="1200"/>
              </a:spcBef>
            </a:pPr>
            <a:endParaRPr lang="en-US" altLang="en-US" sz="1800" i="1" dirty="0">
              <a:solidFill>
                <a:prstClr val="white"/>
              </a:solidFill>
            </a:endParaRPr>
          </a:p>
          <a:p>
            <a:pPr>
              <a:spcBef>
                <a:spcPts val="1200"/>
              </a:spcBef>
            </a:pPr>
            <a:endParaRPr lang="en-US" altLang="en-US" sz="1800" i="1" dirty="0">
              <a:solidFill>
                <a:prstClr val="white"/>
              </a:solidFill>
            </a:endParaRPr>
          </a:p>
          <a:p>
            <a:pPr>
              <a:spcBef>
                <a:spcPts val="1200"/>
              </a:spcBef>
            </a:pPr>
            <a:endParaRPr lang="en-US" altLang="en-US" sz="1800" i="1" dirty="0">
              <a:solidFill>
                <a:prstClr val="white"/>
              </a:solidFill>
            </a:endParaRPr>
          </a:p>
          <a:p>
            <a:pPr>
              <a:spcBef>
                <a:spcPts val="1200"/>
              </a:spcBef>
            </a:pPr>
            <a:endParaRPr lang="en-US" altLang="en-US" sz="1800" i="1" dirty="0">
              <a:solidFill>
                <a:prstClr val="white"/>
              </a:solidFill>
            </a:endParaRPr>
          </a:p>
          <a:p>
            <a:pPr>
              <a:spcBef>
                <a:spcPts val="1200"/>
              </a:spcBef>
            </a:pPr>
            <a:endParaRPr lang="en-US" sz="1800"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20</a:t>
            </a:fld>
            <a:endParaRPr lang="it-IT"/>
          </a:p>
        </p:txBody>
      </p:sp>
      <p:sp>
        <p:nvSpPr>
          <p:cNvPr id="5" name="Date Placeholder 4"/>
          <p:cNvSpPr>
            <a:spLocks noGrp="1"/>
          </p:cNvSpPr>
          <p:nvPr>
            <p:ph type="dt" sz="half" idx="10"/>
          </p:nvPr>
        </p:nvSpPr>
        <p:spPr/>
        <p:txBody>
          <a:bodyPr/>
          <a:lstStyle/>
          <a:p>
            <a:pPr>
              <a:defRPr/>
            </a:pPr>
            <a:r>
              <a:rPr lang="en-US"/>
              <a:t>10/27/2017</a:t>
            </a:r>
            <a:endParaRPr lang="it-IT"/>
          </a:p>
        </p:txBody>
      </p:sp>
      <p:sp>
        <p:nvSpPr>
          <p:cNvPr id="6" name="Footer Placeholder 5"/>
          <p:cNvSpPr>
            <a:spLocks noGrp="1"/>
          </p:cNvSpPr>
          <p:nvPr>
            <p:ph type="ftr" sz="quarter" idx="11"/>
          </p:nvPr>
        </p:nvSpPr>
        <p:spPr/>
        <p:txBody>
          <a:bodyPr/>
          <a:lstStyle/>
          <a:p>
            <a:pPr>
              <a:defRPr/>
            </a:pPr>
            <a:r>
              <a:rPr lang="it-IT"/>
              <a:t>C. Gatto - INFN &amp; NIU</a:t>
            </a:r>
          </a:p>
        </p:txBody>
      </p:sp>
      <p:sp>
        <p:nvSpPr>
          <p:cNvPr id="7" name="Content Placeholder 2"/>
          <p:cNvSpPr txBox="1">
            <a:spLocks/>
          </p:cNvSpPr>
          <p:nvPr/>
        </p:nvSpPr>
        <p:spPr bwMode="auto">
          <a:xfrm>
            <a:off x="4489648" y="3627022"/>
            <a:ext cx="4546848" cy="286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spcBef>
                <a:spcPts val="1200"/>
              </a:spcBef>
            </a:pPr>
            <a:r>
              <a:rPr lang="en-US" altLang="en-US" sz="1800" i="1" dirty="0">
                <a:solidFill>
                  <a:prstClr val="white"/>
                </a:solidFill>
              </a:rPr>
              <a:t>Trigger</a:t>
            </a:r>
          </a:p>
          <a:p>
            <a:pPr lvl="1">
              <a:spcBef>
                <a:spcPts val="1200"/>
              </a:spcBef>
            </a:pPr>
            <a:r>
              <a:rPr lang="en-US" altLang="en-US" sz="1400" i="1" dirty="0">
                <a:solidFill>
                  <a:prstClr val="white"/>
                </a:solidFill>
              </a:rPr>
              <a:t>Need to recognize Cerenkov  rings at L1</a:t>
            </a:r>
          </a:p>
          <a:p>
            <a:pPr lvl="1">
              <a:spcBef>
                <a:spcPts val="1200"/>
              </a:spcBef>
            </a:pPr>
            <a:r>
              <a:rPr lang="en-US" altLang="en-US" sz="1400" i="1" dirty="0">
                <a:solidFill>
                  <a:prstClr val="white"/>
                </a:solidFill>
              </a:rPr>
              <a:t>L0/L1 from topological analysis of  showers (PFA)</a:t>
            </a:r>
          </a:p>
          <a:p>
            <a:pPr>
              <a:spcBef>
                <a:spcPts val="1200"/>
              </a:spcBef>
            </a:pPr>
            <a:r>
              <a:rPr lang="en-US" altLang="en-US" sz="1800" i="1" dirty="0">
                <a:solidFill>
                  <a:prstClr val="white"/>
                </a:solidFill>
              </a:rPr>
              <a:t>Accelerator Physics Issues</a:t>
            </a:r>
          </a:p>
          <a:p>
            <a:pPr lvl="1">
              <a:spcBef>
                <a:spcPts val="1200"/>
              </a:spcBef>
            </a:pPr>
            <a:r>
              <a:rPr lang="en-US" altLang="en-US" sz="1400" i="1" dirty="0">
                <a:solidFill>
                  <a:prstClr val="white"/>
                </a:solidFill>
              </a:rPr>
              <a:t>Transition Energy</a:t>
            </a:r>
          </a:p>
          <a:p>
            <a:pPr lvl="1">
              <a:spcBef>
                <a:spcPts val="1200"/>
              </a:spcBef>
            </a:pPr>
            <a:r>
              <a:rPr lang="en-US" altLang="en-US" sz="1400" i="1" dirty="0">
                <a:solidFill>
                  <a:prstClr val="white"/>
                </a:solidFill>
              </a:rPr>
              <a:t>Resonant Extraction</a:t>
            </a:r>
          </a:p>
          <a:p>
            <a:pPr lvl="1">
              <a:spcBef>
                <a:spcPts val="1200"/>
              </a:spcBef>
            </a:pPr>
            <a:r>
              <a:rPr lang="en-US" altLang="en-US" sz="1400" i="1" dirty="0">
                <a:solidFill>
                  <a:prstClr val="white"/>
                </a:solidFill>
              </a:rPr>
              <a:t>Vacuum</a:t>
            </a:r>
          </a:p>
          <a:p>
            <a:pPr>
              <a:spcBef>
                <a:spcPts val="1200"/>
              </a:spcBef>
            </a:pPr>
            <a:endParaRPr lang="en-US" altLang="en-US" sz="1800" i="1" dirty="0">
              <a:solidFill>
                <a:prstClr val="white"/>
              </a:solidFill>
            </a:endParaRPr>
          </a:p>
          <a:p>
            <a:pPr>
              <a:spcBef>
                <a:spcPts val="1200"/>
              </a:spcBef>
            </a:pPr>
            <a:endParaRPr lang="en-US" altLang="en-US" sz="1800" i="1" dirty="0">
              <a:solidFill>
                <a:prstClr val="white"/>
              </a:solidFill>
            </a:endParaRPr>
          </a:p>
          <a:p>
            <a:pPr>
              <a:spcBef>
                <a:spcPts val="1200"/>
              </a:spcBef>
            </a:pPr>
            <a:endParaRPr lang="en-US" altLang="en-US" sz="1800" i="1" dirty="0">
              <a:solidFill>
                <a:prstClr val="white"/>
              </a:solidFill>
            </a:endParaRPr>
          </a:p>
          <a:p>
            <a:pPr>
              <a:spcBef>
                <a:spcPts val="1200"/>
              </a:spcBef>
            </a:pPr>
            <a:endParaRPr lang="en-US" altLang="en-US" sz="1800" i="1" dirty="0">
              <a:solidFill>
                <a:prstClr val="white"/>
              </a:solidFill>
            </a:endParaRPr>
          </a:p>
          <a:p>
            <a:pPr>
              <a:spcBef>
                <a:spcPts val="1200"/>
              </a:spcBef>
            </a:pPr>
            <a:endParaRPr lang="en-US" sz="1800" dirty="0"/>
          </a:p>
        </p:txBody>
      </p:sp>
      <p:sp>
        <p:nvSpPr>
          <p:cNvPr id="8" name="Content Placeholder 2"/>
          <p:cNvSpPr txBox="1">
            <a:spLocks/>
          </p:cNvSpPr>
          <p:nvPr/>
        </p:nvSpPr>
        <p:spPr bwMode="auto">
          <a:xfrm>
            <a:off x="395536" y="764704"/>
            <a:ext cx="8435280" cy="2124236"/>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887413" lvl="1" indent="-446088" algn="ctr">
              <a:spcBef>
                <a:spcPct val="0"/>
              </a:spcBef>
              <a:buClr>
                <a:srgbClr val="CC9900"/>
              </a:buClr>
              <a:buSzPct val="7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b="1" i="1" dirty="0">
                <a:solidFill>
                  <a:srgbClr val="7598D9">
                    <a:lumMod val="20000"/>
                    <a:lumOff val="80000"/>
                  </a:srgbClr>
                </a:solidFill>
                <a:effectLst>
                  <a:outerShdw blurRad="38100" dist="38100" dir="2700000" algn="tl">
                    <a:srgbClr val="000000">
                      <a:alpha val="43137"/>
                    </a:srgbClr>
                  </a:outerShdw>
                </a:effectLst>
                <a:latin typeface="Arial" pitchFamily="34" charset="0"/>
              </a:rPr>
              <a:t>Physics</a:t>
            </a:r>
          </a:p>
          <a:p>
            <a:pPr>
              <a:spcBef>
                <a:spcPts val="1200"/>
              </a:spcBef>
            </a:pPr>
            <a:r>
              <a:rPr lang="en-US" altLang="en-US" sz="2000" i="1" dirty="0">
                <a:solidFill>
                  <a:prstClr val="white"/>
                </a:solidFill>
              </a:rPr>
              <a:t>Background</a:t>
            </a:r>
          </a:p>
          <a:p>
            <a:pPr lvl="1">
              <a:spcBef>
                <a:spcPts val="1200"/>
              </a:spcBef>
            </a:pPr>
            <a:r>
              <a:rPr lang="en-US" altLang="en-US" sz="1600" i="1" dirty="0">
                <a:solidFill>
                  <a:prstClr val="white"/>
                </a:solidFill>
              </a:rPr>
              <a:t>Rejection of multi-pion events</a:t>
            </a:r>
          </a:p>
          <a:p>
            <a:pPr lvl="1">
              <a:spcBef>
                <a:spcPts val="1200"/>
              </a:spcBef>
            </a:pPr>
            <a:r>
              <a:rPr lang="en-US" altLang="en-US" sz="1600" i="1" dirty="0">
                <a:solidFill>
                  <a:prstClr val="white"/>
                </a:solidFill>
              </a:rPr>
              <a:t>Mass resolution of di-leptons for bump hunting</a:t>
            </a:r>
          </a:p>
          <a:p>
            <a:pPr lvl="1">
              <a:spcBef>
                <a:spcPts val="1200"/>
              </a:spcBef>
            </a:pPr>
            <a:r>
              <a:rPr lang="en-US" altLang="en-US" sz="1600" i="1" dirty="0">
                <a:solidFill>
                  <a:prstClr val="white"/>
                </a:solidFill>
                <a:latin typeface="Symbol" panose="05050102010706020507" pitchFamily="18" charset="2"/>
              </a:rPr>
              <a:t>h</a:t>
            </a:r>
            <a:r>
              <a:rPr lang="en-US" altLang="en-US" sz="1600" i="1" dirty="0">
                <a:solidFill>
                  <a:prstClr val="white"/>
                </a:solidFill>
              </a:rPr>
              <a:t>-tagging</a:t>
            </a:r>
            <a:endParaRPr lang="en-US" altLang="en-US" sz="2000" i="1" dirty="0">
              <a:solidFill>
                <a:prstClr val="white"/>
              </a:solidFill>
            </a:endParaRPr>
          </a:p>
          <a:p>
            <a:pPr>
              <a:spcBef>
                <a:spcPts val="1200"/>
              </a:spcBef>
            </a:pPr>
            <a:endParaRPr lang="en-US" altLang="en-US" sz="2000" i="1" dirty="0">
              <a:solidFill>
                <a:prstClr val="white"/>
              </a:solidFill>
            </a:endParaRPr>
          </a:p>
          <a:p>
            <a:pPr marL="887413" lvl="1" indent="-446088" algn="ctr">
              <a:spcBef>
                <a:spcPct val="0"/>
              </a:spcBef>
              <a:buClr>
                <a:srgbClr val="CC9900"/>
              </a:buClr>
              <a:buSzPct val="7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b="1" i="1" dirty="0">
                <a:solidFill>
                  <a:srgbClr val="7598D9">
                    <a:lumMod val="20000"/>
                    <a:lumOff val="80000"/>
                  </a:srgbClr>
                </a:solidFill>
                <a:effectLst>
                  <a:outerShdw blurRad="38100" dist="38100" dir="2700000" algn="tl">
                    <a:srgbClr val="000000">
                      <a:alpha val="43137"/>
                    </a:srgbClr>
                  </a:outerShdw>
                </a:effectLst>
                <a:latin typeface="Arial" pitchFamily="34" charset="0"/>
              </a:rPr>
              <a:t>Apparatus</a:t>
            </a:r>
          </a:p>
          <a:p>
            <a:pPr>
              <a:spcBef>
                <a:spcPts val="1200"/>
              </a:spcBef>
            </a:pPr>
            <a:endParaRPr lang="en-US" altLang="en-US" sz="2000" i="1" dirty="0">
              <a:solidFill>
                <a:prstClr val="white"/>
              </a:solidFill>
            </a:endParaRPr>
          </a:p>
          <a:p>
            <a:pPr>
              <a:spcBef>
                <a:spcPts val="1200"/>
              </a:spcBef>
            </a:pPr>
            <a:endParaRPr lang="en-US" altLang="en-US" sz="2000" i="1" dirty="0">
              <a:solidFill>
                <a:prstClr val="white"/>
              </a:solidFill>
            </a:endParaRPr>
          </a:p>
          <a:p>
            <a:pPr>
              <a:spcBef>
                <a:spcPts val="1200"/>
              </a:spcBef>
            </a:pPr>
            <a:endParaRPr lang="en-US" sz="2000" dirty="0"/>
          </a:p>
        </p:txBody>
      </p:sp>
      <p:sp>
        <p:nvSpPr>
          <p:cNvPr id="9" name="Rectangle 8"/>
          <p:cNvSpPr/>
          <p:nvPr/>
        </p:nvSpPr>
        <p:spPr>
          <a:xfrm>
            <a:off x="395536" y="2996952"/>
            <a:ext cx="8435280" cy="3672408"/>
          </a:xfrm>
          <a:prstGeom prst="rect">
            <a:avLst/>
          </a:prstGeom>
          <a:no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902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28700"/>
            <a:ext cx="6897452" cy="634082"/>
          </a:xfrm>
        </p:spPr>
        <p:txBody>
          <a:bodyPr>
            <a:noAutofit/>
          </a:bodyPr>
          <a:lstStyle/>
          <a:p>
            <a:r>
              <a:rPr lang="en-US" sz="3600" dirty="0"/>
              <a:t>Radiation loads on electronics and detector components</a:t>
            </a:r>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21</a:t>
            </a:fld>
            <a:endParaRPr lang="it-IT"/>
          </a:p>
        </p:txBody>
      </p:sp>
      <p:sp>
        <p:nvSpPr>
          <p:cNvPr id="7" name="Date Placeholder 6"/>
          <p:cNvSpPr>
            <a:spLocks noGrp="1"/>
          </p:cNvSpPr>
          <p:nvPr>
            <p:ph type="dt" sz="half" idx="10"/>
          </p:nvPr>
        </p:nvSpPr>
        <p:spPr/>
        <p:txBody>
          <a:bodyPr/>
          <a:lstStyle/>
          <a:p>
            <a:pPr>
              <a:defRPr/>
            </a:pPr>
            <a:r>
              <a:rPr lang="en-US"/>
              <a:t>11/17/2017</a:t>
            </a:r>
            <a:endParaRPr lang="it-IT"/>
          </a:p>
        </p:txBody>
      </p:sp>
      <p:sp>
        <p:nvSpPr>
          <p:cNvPr id="8" name="Footer Placeholder 7"/>
          <p:cNvSpPr>
            <a:spLocks noGrp="1"/>
          </p:cNvSpPr>
          <p:nvPr>
            <p:ph type="ftr" sz="quarter" idx="11"/>
          </p:nvPr>
        </p:nvSpPr>
        <p:spPr/>
        <p:txBody>
          <a:bodyPr/>
          <a:lstStyle/>
          <a:p>
            <a:pPr>
              <a:defRPr/>
            </a:pPr>
            <a:r>
              <a:rPr lang="it-IT"/>
              <a:t>C. Gatto - INFN &amp; NIU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50" y="2348880"/>
            <a:ext cx="4132426" cy="379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348880"/>
            <a:ext cx="3852405" cy="375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5616104" y="2009922"/>
            <a:ext cx="248427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501E00"/>
                </a:solidFill>
                <a:latin typeface="Arial" panose="020B0604020202020204" pitchFamily="34" charset="0"/>
                <a:cs typeface="Arial" panose="020B0604020202020204" pitchFamily="34" charset="0"/>
              </a:rPr>
              <a:t>Fwd</a:t>
            </a:r>
            <a:r>
              <a:rPr lang="en-US" sz="1400" b="1" dirty="0">
                <a:solidFill>
                  <a:srgbClr val="501E00"/>
                </a:solidFill>
                <a:latin typeface="Arial" panose="020B0604020202020204" pitchFamily="34" charset="0"/>
                <a:cs typeface="Arial" panose="020B0604020202020204" pitchFamily="34" charset="0"/>
              </a:rPr>
              <a:t> Endcap</a:t>
            </a:r>
          </a:p>
        </p:txBody>
      </p:sp>
      <p:sp>
        <p:nvSpPr>
          <p:cNvPr id="14" name="Rounded Rectangle 13"/>
          <p:cNvSpPr/>
          <p:nvPr/>
        </p:nvSpPr>
        <p:spPr>
          <a:xfrm>
            <a:off x="868157" y="2020661"/>
            <a:ext cx="248427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501E00"/>
                </a:solidFill>
                <a:latin typeface="Arial" panose="020B0604020202020204" pitchFamily="34" charset="0"/>
                <a:cs typeface="Arial" panose="020B0604020202020204" pitchFamily="34" charset="0"/>
              </a:rPr>
              <a:t>Full detector</a:t>
            </a:r>
          </a:p>
        </p:txBody>
      </p:sp>
      <p:sp>
        <p:nvSpPr>
          <p:cNvPr id="15" name="Rounded Rectangle 14"/>
          <p:cNvSpPr/>
          <p:nvPr/>
        </p:nvSpPr>
        <p:spPr>
          <a:xfrm>
            <a:off x="0" y="26110"/>
            <a:ext cx="1367644" cy="414557"/>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01E00"/>
                </a:solidFill>
                <a:latin typeface="Arial" panose="020B0604020202020204" pitchFamily="34" charset="0"/>
                <a:cs typeface="Arial" panose="020B0604020202020204" pitchFamily="34" charset="0"/>
              </a:rPr>
              <a:t>N. </a:t>
            </a:r>
            <a:r>
              <a:rPr lang="en-US" sz="1200" dirty="0" err="1">
                <a:solidFill>
                  <a:srgbClr val="501E00"/>
                </a:solidFill>
                <a:latin typeface="Arial" panose="020B0604020202020204" pitchFamily="34" charset="0"/>
                <a:cs typeface="Arial" panose="020B0604020202020204" pitchFamily="34" charset="0"/>
              </a:rPr>
              <a:t>Mokhov</a:t>
            </a:r>
            <a:endParaRPr lang="en-US" sz="1200" dirty="0">
              <a:solidFill>
                <a:srgbClr val="501E00"/>
              </a:solidFill>
              <a:latin typeface="Arial" panose="020B0604020202020204" pitchFamily="34" charset="0"/>
              <a:cs typeface="Arial" panose="020B0604020202020204" pitchFamily="34" charset="0"/>
            </a:endParaRPr>
          </a:p>
          <a:p>
            <a:pPr algn="ctr"/>
            <a:r>
              <a:rPr lang="en-US" sz="1200" dirty="0">
                <a:solidFill>
                  <a:srgbClr val="501E00"/>
                </a:solidFill>
                <a:latin typeface="Arial" panose="020B0604020202020204" pitchFamily="34" charset="0"/>
                <a:cs typeface="Arial" panose="020B0604020202020204" pitchFamily="34" charset="0"/>
              </a:rPr>
              <a:t>V. </a:t>
            </a:r>
            <a:r>
              <a:rPr lang="en-US" sz="1200" dirty="0" err="1">
                <a:solidFill>
                  <a:srgbClr val="501E00"/>
                </a:solidFill>
                <a:latin typeface="Arial" panose="020B0604020202020204" pitchFamily="34" charset="0"/>
                <a:cs typeface="Arial" panose="020B0604020202020204" pitchFamily="34" charset="0"/>
              </a:rPr>
              <a:t>Pronskikh</a:t>
            </a:r>
            <a:endParaRPr lang="en-US" sz="1200" dirty="0">
              <a:solidFill>
                <a:srgbClr val="501E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686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944562"/>
          </a:xfrm>
        </p:spPr>
        <p:txBody>
          <a:bodyPr/>
          <a:lstStyle/>
          <a:p>
            <a:r>
              <a:rPr lang="en-US" dirty="0"/>
              <a:t>Prospects</a:t>
            </a:r>
          </a:p>
        </p:txBody>
      </p:sp>
      <p:sp>
        <p:nvSpPr>
          <p:cNvPr id="3" name="Content Placeholder 2"/>
          <p:cNvSpPr>
            <a:spLocks noGrp="1"/>
          </p:cNvSpPr>
          <p:nvPr>
            <p:ph idx="1"/>
          </p:nvPr>
        </p:nvSpPr>
        <p:spPr>
          <a:xfrm>
            <a:off x="457200" y="908720"/>
            <a:ext cx="8382000" cy="4937125"/>
          </a:xfrm>
        </p:spPr>
        <p:txBody>
          <a:bodyPr/>
          <a:lstStyle/>
          <a:p>
            <a:pPr>
              <a:spcBef>
                <a:spcPts val="1200"/>
              </a:spcBef>
              <a:buSzPct val="45000"/>
            </a:pPr>
            <a:r>
              <a:rPr lang="en-US" altLang="en-US" sz="2400" i="1" dirty="0">
                <a:solidFill>
                  <a:prstClr val="white"/>
                </a:solidFill>
              </a:rPr>
              <a:t>Nov. 2017: EOI to PAC (now)</a:t>
            </a:r>
          </a:p>
          <a:p>
            <a:pPr>
              <a:spcBef>
                <a:spcPts val="1200"/>
              </a:spcBef>
              <a:buSzPct val="45000"/>
            </a:pPr>
            <a:r>
              <a:rPr lang="en-US" altLang="en-US" sz="2400" i="1" dirty="0">
                <a:solidFill>
                  <a:prstClr val="white"/>
                </a:solidFill>
              </a:rPr>
              <a:t>CY 2018 : LOI</a:t>
            </a:r>
          </a:p>
          <a:p>
            <a:pPr>
              <a:spcBef>
                <a:spcPts val="1200"/>
              </a:spcBef>
              <a:buSzPct val="45000"/>
            </a:pPr>
            <a:r>
              <a:rPr lang="en-US" altLang="en-US" sz="2400" i="1" dirty="0">
                <a:solidFill>
                  <a:prstClr val="white"/>
                </a:solidFill>
              </a:rPr>
              <a:t>CY 2019 : full proposal to PAC</a:t>
            </a:r>
          </a:p>
          <a:p>
            <a:pPr>
              <a:spcBef>
                <a:spcPts val="1200"/>
              </a:spcBef>
              <a:buSzPct val="45000"/>
            </a:pPr>
            <a:r>
              <a:rPr lang="en-US" altLang="en-US" sz="2400" i="1" dirty="0">
                <a:solidFill>
                  <a:prstClr val="white"/>
                </a:solidFill>
              </a:rPr>
              <a:t>CY 2018-2020: Detector R&amp;D (could be shorter)</a:t>
            </a:r>
          </a:p>
          <a:p>
            <a:pPr>
              <a:spcBef>
                <a:spcPts val="1200"/>
              </a:spcBef>
              <a:buSzPct val="45000"/>
            </a:pPr>
            <a:r>
              <a:rPr lang="en-US" altLang="en-US" sz="2400" i="1" dirty="0">
                <a:solidFill>
                  <a:prstClr val="white"/>
                </a:solidFill>
              </a:rPr>
              <a:t>CY 2021: Detector construction + engineering run</a:t>
            </a:r>
          </a:p>
          <a:p>
            <a:pPr>
              <a:spcBef>
                <a:spcPts val="1200"/>
              </a:spcBef>
              <a:buSzPct val="45000"/>
            </a:pPr>
            <a:r>
              <a:rPr lang="en-US" altLang="en-US" sz="2400" i="1" dirty="0">
                <a:solidFill>
                  <a:prstClr val="white"/>
                </a:solidFill>
              </a:rPr>
              <a:t>CY 2022: Start physics run for Phase-I</a:t>
            </a:r>
          </a:p>
          <a:p>
            <a:pPr>
              <a:spcBef>
                <a:spcPts val="1200"/>
              </a:spcBef>
              <a:buSzPct val="45000"/>
            </a:pPr>
            <a:r>
              <a:rPr lang="en-US" altLang="en-US" sz="2400" i="1" dirty="0">
                <a:solidFill>
                  <a:prstClr val="white"/>
                </a:solidFill>
              </a:rPr>
              <a:t>Successive phases depends from results of phase I, occupancy of the experimental hall and  beam request from experiments</a:t>
            </a:r>
          </a:p>
          <a:p>
            <a:pPr>
              <a:spcBef>
                <a:spcPts val="1200"/>
              </a:spcBef>
              <a:buSzPct val="45000"/>
            </a:pPr>
            <a:r>
              <a:rPr lang="en-US" altLang="en-US" sz="2400" b="1" i="1" dirty="0">
                <a:solidFill>
                  <a:schemeClr val="accent1">
                    <a:lumMod val="75000"/>
                  </a:schemeClr>
                </a:solidFill>
              </a:rPr>
              <a:t>More details: </a:t>
            </a:r>
            <a:r>
              <a:rPr lang="en-US" altLang="en-US" sz="2400" b="1" i="1" u="sng" dirty="0">
                <a:solidFill>
                  <a:schemeClr val="accent1">
                    <a:lumMod val="75000"/>
                  </a:schemeClr>
                </a:solidFill>
              </a:rPr>
              <a:t>http://redtop.fnal.gov</a:t>
            </a:r>
          </a:p>
          <a:p>
            <a:pPr>
              <a:spcBef>
                <a:spcPts val="1200"/>
              </a:spcBef>
            </a:pPr>
            <a:endParaRPr lang="en-US" altLang="en-US" sz="2400" i="1" dirty="0">
              <a:solidFill>
                <a:prstClr val="white"/>
              </a:solidFill>
            </a:endParaRPr>
          </a:p>
          <a:p>
            <a:pPr>
              <a:spcBef>
                <a:spcPts val="1200"/>
              </a:spcBef>
            </a:pPr>
            <a:endParaRPr lang="en-US" altLang="en-US" sz="2400" i="1" dirty="0">
              <a:solidFill>
                <a:prstClr val="white"/>
              </a:solidFill>
            </a:endParaRPr>
          </a:p>
          <a:p>
            <a:pPr>
              <a:spcBef>
                <a:spcPts val="1200"/>
              </a:spcBef>
            </a:pPr>
            <a:endParaRPr lang="en-US" altLang="en-US" sz="2400" i="1" dirty="0">
              <a:solidFill>
                <a:prstClr val="white"/>
              </a:solidFill>
            </a:endParaRPr>
          </a:p>
          <a:p>
            <a:pPr>
              <a:spcBef>
                <a:spcPts val="1200"/>
              </a:spcBef>
            </a:pPr>
            <a:endParaRPr lang="en-US" sz="2400"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22</a:t>
            </a:fld>
            <a:endParaRPr lang="it-IT"/>
          </a:p>
        </p:txBody>
      </p:sp>
      <p:sp>
        <p:nvSpPr>
          <p:cNvPr id="5" name="Date Placeholder 4"/>
          <p:cNvSpPr>
            <a:spLocks noGrp="1"/>
          </p:cNvSpPr>
          <p:nvPr>
            <p:ph type="dt" sz="half" idx="10"/>
          </p:nvPr>
        </p:nvSpPr>
        <p:spPr/>
        <p:txBody>
          <a:bodyPr/>
          <a:lstStyle/>
          <a:p>
            <a:pPr>
              <a:defRPr/>
            </a:pPr>
            <a:r>
              <a:rPr lang="en-US"/>
              <a:t>11/17/2017</a:t>
            </a:r>
            <a:endParaRPr lang="it-IT"/>
          </a:p>
        </p:txBody>
      </p:sp>
      <p:sp>
        <p:nvSpPr>
          <p:cNvPr id="6" name="Footer Placeholder 5"/>
          <p:cNvSpPr>
            <a:spLocks noGrp="1"/>
          </p:cNvSpPr>
          <p:nvPr>
            <p:ph type="ftr" sz="quarter" idx="11"/>
          </p:nvPr>
        </p:nvSpPr>
        <p:spPr/>
        <p:txBody>
          <a:bodyPr/>
          <a:lstStyle/>
          <a:p>
            <a:pPr>
              <a:defRPr/>
            </a:pPr>
            <a:r>
              <a:rPr lang="it-IT"/>
              <a:t>C. Gatto - INFN &amp; NIU</a:t>
            </a:r>
          </a:p>
        </p:txBody>
      </p:sp>
      <p:sp>
        <p:nvSpPr>
          <p:cNvPr id="7" name="Rounded Rectangle 6"/>
          <p:cNvSpPr/>
          <p:nvPr/>
        </p:nvSpPr>
        <p:spPr>
          <a:xfrm>
            <a:off x="609600" y="5373216"/>
            <a:ext cx="7922840" cy="12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01E00"/>
                </a:solidFill>
              </a:rPr>
              <a:t>We have devised a flexible schedule tuned to DOE and P5 needs.</a:t>
            </a:r>
          </a:p>
          <a:p>
            <a:pPr algn="ctr">
              <a:spcBef>
                <a:spcPts val="600"/>
              </a:spcBef>
            </a:pPr>
            <a:r>
              <a:rPr lang="en-US" sz="2000" b="1" dirty="0">
                <a:solidFill>
                  <a:srgbClr val="501E00"/>
                </a:solidFill>
              </a:rPr>
              <a:t>An exciting phase of detector R&amp;D ahead</a:t>
            </a:r>
          </a:p>
        </p:txBody>
      </p:sp>
    </p:spTree>
    <p:extLst>
      <p:ext uri="{BB962C8B-B14F-4D97-AF65-F5344CB8AC3E}">
        <p14:creationId xmlns:p14="http://schemas.microsoft.com/office/powerpoint/2010/main" val="1935902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10/27/2017</a:t>
            </a:r>
            <a:endParaRPr lang="it-IT"/>
          </a:p>
        </p:txBody>
      </p:sp>
      <p:sp>
        <p:nvSpPr>
          <p:cNvPr id="3" name="Footer Placeholder 2"/>
          <p:cNvSpPr>
            <a:spLocks noGrp="1"/>
          </p:cNvSpPr>
          <p:nvPr>
            <p:ph type="ftr" sz="quarter" idx="11"/>
          </p:nvPr>
        </p:nvSpPr>
        <p:spPr/>
        <p:txBody>
          <a:bodyPr/>
          <a:lstStyle/>
          <a:p>
            <a:pPr>
              <a:defRPr/>
            </a:pPr>
            <a:r>
              <a:rPr lang="it-IT"/>
              <a:t>C. Gatto - INFN &amp; NIU</a:t>
            </a:r>
          </a:p>
        </p:txBody>
      </p:sp>
      <p:sp>
        <p:nvSpPr>
          <p:cNvPr id="4" name="Slide Number Placeholder 3"/>
          <p:cNvSpPr>
            <a:spLocks noGrp="1"/>
          </p:cNvSpPr>
          <p:nvPr>
            <p:ph type="sldNum" sz="quarter" idx="12"/>
          </p:nvPr>
        </p:nvSpPr>
        <p:spPr/>
        <p:txBody>
          <a:bodyPr/>
          <a:lstStyle/>
          <a:p>
            <a:pPr>
              <a:defRPr/>
            </a:pPr>
            <a:fld id="{5C3A2984-99A0-4A1F-ABC1-D865843D904F}" type="slidenum">
              <a:rPr lang="it-IT" smtClean="0"/>
              <a:pPr>
                <a:defRPr/>
              </a:pPr>
              <a:t>23</a:t>
            </a:fld>
            <a:endParaRPr lang="it-IT"/>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786" y="55902"/>
            <a:ext cx="6469582" cy="668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652120" y="3573016"/>
            <a:ext cx="3491880"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01E00"/>
                </a:solidFill>
                <a:latin typeface="Arial" panose="020B0604020202020204" pitchFamily="34" charset="0"/>
                <a:cs typeface="Arial" panose="020B0604020202020204" pitchFamily="34" charset="0"/>
              </a:rPr>
              <a:t>More details at: http://redtop.fnal.gov</a:t>
            </a:r>
          </a:p>
        </p:txBody>
      </p:sp>
      <p:sp>
        <p:nvSpPr>
          <p:cNvPr id="5" name="Oval 4"/>
          <p:cNvSpPr/>
          <p:nvPr/>
        </p:nvSpPr>
        <p:spPr>
          <a:xfrm>
            <a:off x="2951820" y="116632"/>
            <a:ext cx="2556284" cy="648072"/>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65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20"/>
            <a:ext cx="8229600" cy="944562"/>
          </a:xfrm>
        </p:spPr>
        <p:txBody>
          <a:bodyPr/>
          <a:lstStyle/>
          <a:p>
            <a:r>
              <a:rPr lang="en-US" dirty="0"/>
              <a:t>Summary</a:t>
            </a:r>
          </a:p>
        </p:txBody>
      </p:sp>
      <p:sp>
        <p:nvSpPr>
          <p:cNvPr id="3" name="Content Placeholder 2"/>
          <p:cNvSpPr>
            <a:spLocks noGrp="1"/>
          </p:cNvSpPr>
          <p:nvPr>
            <p:ph idx="1"/>
          </p:nvPr>
        </p:nvSpPr>
        <p:spPr>
          <a:xfrm>
            <a:off x="457200" y="800708"/>
            <a:ext cx="8382000" cy="5184576"/>
          </a:xfrm>
        </p:spPr>
        <p:txBody>
          <a:bodyPr/>
          <a:lstStyle/>
          <a:p>
            <a:pPr>
              <a:spcBef>
                <a:spcPts val="1600"/>
              </a:spcBef>
            </a:pPr>
            <a:r>
              <a:rPr lang="en-US" altLang="en-US" sz="1800" i="1" dirty="0">
                <a:solidFill>
                  <a:prstClr val="white"/>
                </a:solidFill>
              </a:rPr>
              <a:t>The </a:t>
            </a:r>
            <a:r>
              <a:rPr lang="en-US" altLang="en-US" sz="1800" i="1" dirty="0">
                <a:solidFill>
                  <a:prstClr val="white"/>
                </a:solidFill>
                <a:latin typeface="Symbol" pitchFamily="18" charset="2"/>
              </a:rPr>
              <a:t>h</a:t>
            </a:r>
            <a:r>
              <a:rPr lang="en-US" altLang="en-US" sz="1800" i="1" dirty="0">
                <a:solidFill>
                  <a:prstClr val="white"/>
                </a:solidFill>
              </a:rPr>
              <a:t> /</a:t>
            </a:r>
            <a:r>
              <a:rPr lang="en-US" altLang="en-US" sz="1800" i="1" dirty="0">
                <a:solidFill>
                  <a:prstClr val="white"/>
                </a:solidFill>
                <a:latin typeface="Symbol" pitchFamily="18" charset="2"/>
              </a:rPr>
              <a:t>h</a:t>
            </a:r>
            <a:r>
              <a:rPr lang="en-US" altLang="en-US" sz="1800" i="1" dirty="0">
                <a:solidFill>
                  <a:prstClr val="white"/>
                </a:solidFill>
              </a:rPr>
              <a:t>’ meson is an excellent laboratory for studying rare processes</a:t>
            </a:r>
          </a:p>
          <a:p>
            <a:pPr>
              <a:spcBef>
                <a:spcPts val="1600"/>
              </a:spcBef>
            </a:pPr>
            <a:r>
              <a:rPr lang="en-US" sz="1800" i="1" dirty="0">
                <a:solidFill>
                  <a:prstClr val="white"/>
                </a:solidFill>
              </a:rPr>
              <a:t>Existing world sample not sufficient for breaching into decays violating conservation laws or searching for new particles</a:t>
            </a:r>
            <a:endParaRPr lang="en-US" sz="1800" dirty="0"/>
          </a:p>
          <a:p>
            <a:pPr>
              <a:spcBef>
                <a:spcPts val="1600"/>
              </a:spcBef>
            </a:pPr>
            <a:r>
              <a:rPr lang="en-US" sz="1800" i="1" dirty="0"/>
              <a:t>REDTOP goal is to produce &gt;</a:t>
            </a:r>
            <a:r>
              <a:rPr lang="en-US" altLang="en-US" sz="1800" i="1" dirty="0">
                <a:solidFill>
                  <a:prstClr val="white"/>
                </a:solidFill>
              </a:rPr>
              <a:t>2 x 10</a:t>
            </a:r>
            <a:r>
              <a:rPr lang="en-US" altLang="en-US" sz="1800" i="1" baseline="30000" dirty="0">
                <a:solidFill>
                  <a:prstClr val="white"/>
                </a:solidFill>
              </a:rPr>
              <a:t>13</a:t>
            </a:r>
            <a:r>
              <a:rPr lang="en-US" altLang="en-US" sz="1800" i="1" dirty="0">
                <a:solidFill>
                  <a:prstClr val="white"/>
                </a:solidFill>
              </a:rPr>
              <a:t> </a:t>
            </a:r>
            <a:r>
              <a:rPr lang="en-US" altLang="en-US" sz="1800" i="1" dirty="0">
                <a:solidFill>
                  <a:prstClr val="white"/>
                </a:solidFill>
                <a:latin typeface="Symbol" pitchFamily="18" charset="2"/>
              </a:rPr>
              <a:t>h</a:t>
            </a:r>
            <a:r>
              <a:rPr lang="en-US" altLang="en-US" sz="1800" i="1" dirty="0">
                <a:solidFill>
                  <a:prstClr val="white"/>
                </a:solidFill>
              </a:rPr>
              <a:t> mesons/</a:t>
            </a:r>
            <a:r>
              <a:rPr lang="en-US" altLang="en-US" sz="1800" i="1" dirty="0" err="1">
                <a:solidFill>
                  <a:prstClr val="white"/>
                </a:solidFill>
              </a:rPr>
              <a:t>yr</a:t>
            </a:r>
            <a:r>
              <a:rPr lang="en-US" altLang="en-US" sz="1800" i="1" dirty="0">
                <a:solidFill>
                  <a:prstClr val="white"/>
                </a:solidFill>
              </a:rPr>
              <a:t> in phase I and (~ 2x10 </a:t>
            </a:r>
            <a:r>
              <a:rPr lang="en-US" altLang="en-US" sz="1800" i="1" baseline="30000" dirty="0">
                <a:solidFill>
                  <a:prstClr val="white"/>
                </a:solidFill>
              </a:rPr>
              <a:t>11</a:t>
            </a:r>
            <a:r>
              <a:rPr lang="en-US" altLang="en-US" sz="1800" i="1" dirty="0">
                <a:solidFill>
                  <a:prstClr val="white"/>
                </a:solidFill>
              </a:rPr>
              <a:t>  </a:t>
            </a:r>
            <a:r>
              <a:rPr lang="el-GR" altLang="en-US" sz="1800" i="1" dirty="0">
                <a:solidFill>
                  <a:prstClr val="white"/>
                </a:solidFill>
              </a:rPr>
              <a:t>η’ /</a:t>
            </a:r>
            <a:r>
              <a:rPr lang="en-US" altLang="en-US" sz="1800" i="1" dirty="0">
                <a:solidFill>
                  <a:prstClr val="white"/>
                </a:solidFill>
              </a:rPr>
              <a:t>year) in phase II</a:t>
            </a:r>
          </a:p>
          <a:p>
            <a:pPr>
              <a:spcBef>
                <a:spcPts val="1600"/>
              </a:spcBef>
            </a:pPr>
            <a:r>
              <a:rPr lang="en-US" altLang="en-US" sz="1800" i="1" dirty="0">
                <a:solidFill>
                  <a:prstClr val="white"/>
                </a:solidFill>
              </a:rPr>
              <a:t>Advantages to the scientific community:</a:t>
            </a:r>
          </a:p>
          <a:p>
            <a:pPr lvl="1">
              <a:spcBef>
                <a:spcPts val="1600"/>
              </a:spcBef>
            </a:pPr>
            <a:r>
              <a:rPr lang="en-US" altLang="en-US" sz="1400" i="1" dirty="0">
                <a:solidFill>
                  <a:prstClr val="white"/>
                </a:solidFill>
              </a:rPr>
              <a:t>Reach physics BSM </a:t>
            </a:r>
          </a:p>
          <a:p>
            <a:pPr lvl="1">
              <a:spcBef>
                <a:spcPts val="1600"/>
              </a:spcBef>
            </a:pPr>
            <a:r>
              <a:rPr lang="en-US" altLang="en-US" sz="1400" i="1" dirty="0">
                <a:solidFill>
                  <a:prstClr val="white"/>
                </a:solidFill>
              </a:rPr>
              <a:t>New generation, super-fast, detector techniques</a:t>
            </a:r>
          </a:p>
          <a:p>
            <a:pPr lvl="1">
              <a:spcBef>
                <a:spcPts val="1600"/>
              </a:spcBef>
            </a:pPr>
            <a:r>
              <a:rPr lang="en-US" altLang="en-US" sz="1400" i="1" dirty="0">
                <a:solidFill>
                  <a:prstClr val="white"/>
                </a:solidFill>
              </a:rPr>
              <a:t>Variable energy, CW  beam at Fermilab</a:t>
            </a:r>
          </a:p>
          <a:p>
            <a:pPr lvl="1">
              <a:spcBef>
                <a:spcPts val="1600"/>
              </a:spcBef>
            </a:pPr>
            <a:r>
              <a:rPr lang="en-US" altLang="en-US" sz="1400" b="1" i="1" dirty="0">
                <a:solidFill>
                  <a:schemeClr val="accent3">
                    <a:lumMod val="60000"/>
                    <a:lumOff val="40000"/>
                  </a:schemeClr>
                </a:solidFill>
              </a:rPr>
              <a:t>Lots of Ph.D. thesis</a:t>
            </a:r>
          </a:p>
          <a:p>
            <a:pPr>
              <a:spcBef>
                <a:spcPts val="1600"/>
              </a:spcBef>
            </a:pPr>
            <a:r>
              <a:rPr lang="en-US" altLang="en-US" sz="1800" i="1" dirty="0">
                <a:solidFill>
                  <a:prstClr val="white"/>
                </a:solidFill>
              </a:rPr>
              <a:t>Currently the collaboration is forming and working at a full proposal</a:t>
            </a:r>
          </a:p>
          <a:p>
            <a:pPr>
              <a:spcBef>
                <a:spcPts val="1600"/>
              </a:spcBef>
            </a:pPr>
            <a:r>
              <a:rPr lang="en-US" altLang="en-US" sz="1800" i="1" dirty="0">
                <a:solidFill>
                  <a:prstClr val="white"/>
                </a:solidFill>
              </a:rPr>
              <a:t>PAC endorsement needed to get funding for physics studies and R&amp;D</a:t>
            </a:r>
          </a:p>
          <a:p>
            <a:pPr>
              <a:spcBef>
                <a:spcPts val="1600"/>
              </a:spcBef>
            </a:pPr>
            <a:r>
              <a:rPr lang="en-US" altLang="en-US" sz="1800" i="1" dirty="0">
                <a:solidFill>
                  <a:prstClr val="white"/>
                </a:solidFill>
              </a:rPr>
              <a:t>Total cost: &lt; 40 M$ (depending on re-use of existing  infra-structure)</a:t>
            </a:r>
          </a:p>
          <a:p>
            <a:pPr>
              <a:spcBef>
                <a:spcPts val="1600"/>
              </a:spcBef>
            </a:pPr>
            <a:endParaRPr lang="en-US" altLang="en-US" sz="1400" i="1" dirty="0">
              <a:solidFill>
                <a:prstClr val="white"/>
              </a:solidFill>
            </a:endParaRPr>
          </a:p>
          <a:p>
            <a:pPr>
              <a:spcBef>
                <a:spcPts val="1600"/>
              </a:spcBef>
            </a:pPr>
            <a:endParaRPr lang="en-US" altLang="en-US" sz="1800" i="1" dirty="0">
              <a:solidFill>
                <a:prstClr val="white"/>
              </a:solidFill>
            </a:endParaRPr>
          </a:p>
          <a:p>
            <a:pPr>
              <a:spcBef>
                <a:spcPts val="1600"/>
              </a:spcBef>
            </a:pPr>
            <a:endParaRPr lang="en-US" altLang="en-US" sz="1800" i="1" dirty="0">
              <a:solidFill>
                <a:prstClr val="white"/>
              </a:solidFill>
            </a:endParaRPr>
          </a:p>
          <a:p>
            <a:pPr>
              <a:spcBef>
                <a:spcPts val="1600"/>
              </a:spcBef>
            </a:pPr>
            <a:endParaRPr lang="en-US" sz="1800"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24</a:t>
            </a:fld>
            <a:endParaRPr lang="it-IT"/>
          </a:p>
        </p:txBody>
      </p:sp>
      <p:sp>
        <p:nvSpPr>
          <p:cNvPr id="5" name="Date Placeholder 4"/>
          <p:cNvSpPr>
            <a:spLocks noGrp="1"/>
          </p:cNvSpPr>
          <p:nvPr>
            <p:ph type="dt" sz="half" idx="10"/>
          </p:nvPr>
        </p:nvSpPr>
        <p:spPr/>
        <p:txBody>
          <a:bodyPr/>
          <a:lstStyle/>
          <a:p>
            <a:pPr>
              <a:defRPr/>
            </a:pPr>
            <a:r>
              <a:rPr lang="en-US"/>
              <a:t>11/17/2017</a:t>
            </a:r>
            <a:endParaRPr lang="it-IT"/>
          </a:p>
        </p:txBody>
      </p:sp>
      <p:sp>
        <p:nvSpPr>
          <p:cNvPr id="6" name="Footer Placeholder 5"/>
          <p:cNvSpPr>
            <a:spLocks noGrp="1"/>
          </p:cNvSpPr>
          <p:nvPr>
            <p:ph type="ftr" sz="quarter" idx="11"/>
          </p:nvPr>
        </p:nvSpPr>
        <p:spPr/>
        <p:txBody>
          <a:bodyPr/>
          <a:lstStyle/>
          <a:p>
            <a:pPr>
              <a:defRPr/>
            </a:pPr>
            <a:r>
              <a:rPr lang="it-IT" dirty="0"/>
              <a:t>C. Gatto - INFN &amp; NIU</a:t>
            </a:r>
          </a:p>
        </p:txBody>
      </p:sp>
    </p:spTree>
    <p:extLst>
      <p:ext uri="{BB962C8B-B14F-4D97-AF65-F5344CB8AC3E}">
        <p14:creationId xmlns:p14="http://schemas.microsoft.com/office/powerpoint/2010/main" val="372716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259A804-A2FE-4DC4-A52D-81BCDC452939}" type="slidenum">
              <a:rPr lang="it-IT" smtClean="0"/>
              <a:pPr>
                <a:defRPr/>
              </a:pPr>
              <a:t>25</a:t>
            </a:fld>
            <a:endParaRPr lang="it-IT"/>
          </a:p>
        </p:txBody>
      </p:sp>
      <p:sp>
        <p:nvSpPr>
          <p:cNvPr id="6" name="Date Placeholder 5"/>
          <p:cNvSpPr>
            <a:spLocks noGrp="1"/>
          </p:cNvSpPr>
          <p:nvPr>
            <p:ph type="dt" sz="half" idx="10"/>
          </p:nvPr>
        </p:nvSpPr>
        <p:spPr/>
        <p:txBody>
          <a:bodyPr/>
          <a:lstStyle/>
          <a:p>
            <a:pPr>
              <a:defRPr/>
            </a:pPr>
            <a:r>
              <a:rPr lang="en-US"/>
              <a:t>11/17/2017</a:t>
            </a:r>
            <a:endParaRPr lang="it-IT"/>
          </a:p>
        </p:txBody>
      </p:sp>
      <p:sp>
        <p:nvSpPr>
          <p:cNvPr id="7" name="Footer Placeholder 6"/>
          <p:cNvSpPr>
            <a:spLocks noGrp="1"/>
          </p:cNvSpPr>
          <p:nvPr>
            <p:ph type="ftr" sz="quarter" idx="11"/>
          </p:nvPr>
        </p:nvSpPr>
        <p:spPr/>
        <p:txBody>
          <a:bodyPr/>
          <a:lstStyle/>
          <a:p>
            <a:pPr>
              <a:defRPr/>
            </a:pPr>
            <a:r>
              <a:rPr lang="it-IT"/>
              <a:t>C. Gatto - INFN &amp; NIU</a:t>
            </a:r>
          </a:p>
        </p:txBody>
      </p:sp>
    </p:spTree>
    <p:extLst>
      <p:ext uri="{BB962C8B-B14F-4D97-AF65-F5344CB8AC3E}">
        <p14:creationId xmlns:p14="http://schemas.microsoft.com/office/powerpoint/2010/main" val="2642217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rmAutofit/>
          </a:bodyPr>
          <a:lstStyle/>
          <a:p>
            <a:r>
              <a:rPr lang="en-US" sz="3600" dirty="0"/>
              <a:t>REDTOP Running Phases</a:t>
            </a:r>
          </a:p>
        </p:txBody>
      </p:sp>
      <p:sp>
        <p:nvSpPr>
          <p:cNvPr id="3" name="Content Placeholder 2"/>
          <p:cNvSpPr>
            <a:spLocks noGrp="1"/>
          </p:cNvSpPr>
          <p:nvPr>
            <p:ph idx="1"/>
          </p:nvPr>
        </p:nvSpPr>
        <p:spPr>
          <a:xfrm>
            <a:off x="431540" y="548680"/>
            <a:ext cx="8229600" cy="5040560"/>
          </a:xfrm>
        </p:spPr>
        <p:txBody>
          <a:bodyPr/>
          <a:lstStyle/>
          <a:p>
            <a:r>
              <a:rPr lang="en-US" sz="1400" dirty="0"/>
              <a:t>Phase I: </a:t>
            </a:r>
            <a:r>
              <a:rPr lang="en-US" sz="1400" dirty="0">
                <a:latin typeface="Symbol" panose="05050102010706020507" pitchFamily="18" charset="2"/>
              </a:rPr>
              <a:t>h</a:t>
            </a:r>
            <a:r>
              <a:rPr lang="en-US" sz="1400" dirty="0"/>
              <a:t>-factory. Goal is </a:t>
            </a:r>
            <a:r>
              <a:rPr lang="en-US" altLang="en-US" sz="1400" dirty="0">
                <a:solidFill>
                  <a:prstClr val="white"/>
                </a:solidFill>
              </a:rPr>
              <a:t>2.5 x 10</a:t>
            </a:r>
            <a:r>
              <a:rPr lang="en-US" altLang="en-US" sz="1400" baseline="30000" dirty="0">
                <a:solidFill>
                  <a:prstClr val="white"/>
                </a:solidFill>
              </a:rPr>
              <a:t>13</a:t>
            </a:r>
            <a:r>
              <a:rPr lang="en-US" altLang="en-US" sz="1400" dirty="0">
                <a:solidFill>
                  <a:prstClr val="white"/>
                </a:solidFill>
              </a:rPr>
              <a:t> </a:t>
            </a:r>
            <a:r>
              <a:rPr lang="en-US" altLang="en-US" sz="1400" dirty="0">
                <a:solidFill>
                  <a:prstClr val="white"/>
                </a:solidFill>
                <a:latin typeface="Symbol" pitchFamily="18" charset="2"/>
              </a:rPr>
              <a:t>h</a:t>
            </a:r>
            <a:r>
              <a:rPr lang="en-US" altLang="en-US" sz="1400" dirty="0">
                <a:solidFill>
                  <a:prstClr val="white"/>
                </a:solidFill>
              </a:rPr>
              <a:t> /</a:t>
            </a:r>
            <a:r>
              <a:rPr lang="en-US" altLang="en-US" sz="1400" dirty="0" err="1">
                <a:solidFill>
                  <a:prstClr val="white"/>
                </a:solidFill>
              </a:rPr>
              <a:t>yr</a:t>
            </a:r>
            <a:endParaRPr lang="en-US" sz="1400" dirty="0"/>
          </a:p>
          <a:p>
            <a:pPr lvl="1"/>
            <a:r>
              <a:rPr lang="en-US" sz="1200" dirty="0" err="1"/>
              <a:t>T</a:t>
            </a:r>
            <a:r>
              <a:rPr lang="en-US" sz="1200" baseline="-25000" dirty="0" err="1"/>
              <a:t>beam</a:t>
            </a:r>
            <a:r>
              <a:rPr lang="en-US" sz="1200" dirty="0"/>
              <a:t>: 1.8-2.1 GeV</a:t>
            </a:r>
          </a:p>
          <a:p>
            <a:pPr lvl="1"/>
            <a:r>
              <a:rPr lang="en-US" sz="1200" dirty="0"/>
              <a:t>Power: 30 W</a:t>
            </a:r>
          </a:p>
          <a:p>
            <a:pPr lvl="1"/>
            <a:r>
              <a:rPr lang="en-US" sz="1200" dirty="0"/>
              <a:t>Target: 10 x 0.33 mm Be </a:t>
            </a:r>
          </a:p>
          <a:p>
            <a:pPr>
              <a:lnSpc>
                <a:spcPct val="150000"/>
              </a:lnSpc>
            </a:pPr>
            <a:r>
              <a:rPr lang="en-US" sz="1400" dirty="0"/>
              <a:t>Phase II: </a:t>
            </a:r>
            <a:r>
              <a:rPr lang="en-US" sz="1400" dirty="0">
                <a:latin typeface="Symbol" panose="05050102010706020507" pitchFamily="18" charset="2"/>
              </a:rPr>
              <a:t>h</a:t>
            </a:r>
            <a:r>
              <a:rPr lang="en-US" sz="1400" dirty="0"/>
              <a:t> ’-factory. Goal is ~</a:t>
            </a:r>
            <a:r>
              <a:rPr lang="en-US" altLang="en-US" sz="1400" dirty="0">
                <a:solidFill>
                  <a:prstClr val="white"/>
                </a:solidFill>
              </a:rPr>
              <a:t> 10</a:t>
            </a:r>
            <a:r>
              <a:rPr lang="en-US" altLang="en-US" sz="1400" baseline="30000" dirty="0">
                <a:solidFill>
                  <a:prstClr val="white"/>
                </a:solidFill>
              </a:rPr>
              <a:t>11</a:t>
            </a:r>
            <a:r>
              <a:rPr lang="en-US" altLang="en-US" sz="1400" dirty="0">
                <a:solidFill>
                  <a:prstClr val="white"/>
                </a:solidFill>
              </a:rPr>
              <a:t> </a:t>
            </a:r>
            <a:r>
              <a:rPr lang="en-US" altLang="en-US" sz="1400" dirty="0">
                <a:solidFill>
                  <a:prstClr val="white"/>
                </a:solidFill>
                <a:latin typeface="Symbol" pitchFamily="18" charset="2"/>
              </a:rPr>
              <a:t>h</a:t>
            </a:r>
            <a:r>
              <a:rPr lang="en-US" sz="1400" dirty="0"/>
              <a:t>’</a:t>
            </a:r>
            <a:r>
              <a:rPr lang="en-US" altLang="en-US" sz="1400" dirty="0">
                <a:solidFill>
                  <a:prstClr val="white"/>
                </a:solidFill>
              </a:rPr>
              <a:t> /</a:t>
            </a:r>
            <a:r>
              <a:rPr lang="en-US" altLang="en-US" sz="1400" dirty="0" err="1">
                <a:solidFill>
                  <a:prstClr val="white"/>
                </a:solidFill>
              </a:rPr>
              <a:t>yr</a:t>
            </a:r>
            <a:endParaRPr lang="en-US" sz="1400" dirty="0"/>
          </a:p>
          <a:p>
            <a:pPr lvl="1"/>
            <a:r>
              <a:rPr lang="en-US" sz="1200" dirty="0" err="1"/>
              <a:t>T</a:t>
            </a:r>
            <a:r>
              <a:rPr lang="en-US" sz="1200" baseline="-25000" dirty="0" err="1"/>
              <a:t>beam</a:t>
            </a:r>
            <a:r>
              <a:rPr lang="en-US" sz="1200" dirty="0"/>
              <a:t>: 3.5-4.5 GeV (to be optimized)</a:t>
            </a:r>
          </a:p>
          <a:p>
            <a:pPr lvl="1"/>
            <a:r>
              <a:rPr lang="en-US" sz="1200" dirty="0"/>
              <a:t>Power: 60 W</a:t>
            </a:r>
          </a:p>
          <a:p>
            <a:pPr lvl="1"/>
            <a:r>
              <a:rPr lang="en-US" sz="1200" dirty="0"/>
              <a:t>Target: 10 x 0.33 mm Be </a:t>
            </a:r>
          </a:p>
          <a:p>
            <a:pPr>
              <a:lnSpc>
                <a:spcPct val="150000"/>
              </a:lnSpc>
            </a:pPr>
            <a:r>
              <a:rPr lang="en-US" sz="1400" dirty="0"/>
              <a:t>Phase III: Dark photons radiating form muons. Goal is </a:t>
            </a:r>
            <a:r>
              <a:rPr lang="en-US" altLang="en-US" sz="1400" dirty="0"/>
              <a:t>&gt; </a:t>
            </a:r>
            <a:r>
              <a:rPr lang="en-US" sz="1400" dirty="0"/>
              <a:t>1.</a:t>
            </a:r>
            <a:r>
              <a:rPr lang="en-US" altLang="en-US" sz="1400" dirty="0"/>
              <a:t>0 </a:t>
            </a:r>
            <a:r>
              <a:rPr lang="en-US" sz="1400" dirty="0">
                <a:latin typeface="Symbol" panose="05050102010706020507" pitchFamily="18" charset="2"/>
              </a:rPr>
              <a:t>´</a:t>
            </a:r>
            <a:r>
              <a:rPr lang="en-US" altLang="en-US" sz="1400" dirty="0"/>
              <a:t>10</a:t>
            </a:r>
            <a:r>
              <a:rPr lang="en-US" altLang="en-US" sz="1400" baseline="30000" dirty="0"/>
              <a:t>13</a:t>
            </a:r>
            <a:r>
              <a:rPr lang="en-US" altLang="en-US" sz="1400" dirty="0"/>
              <a:t> </a:t>
            </a:r>
            <a:r>
              <a:rPr lang="en-US" altLang="en-US" sz="1400" dirty="0">
                <a:latin typeface="Symbol" pitchFamily="18" charset="2"/>
              </a:rPr>
              <a:t>m</a:t>
            </a:r>
            <a:r>
              <a:rPr lang="en-US" altLang="en-US" sz="1400" dirty="0"/>
              <a:t>/</a:t>
            </a:r>
            <a:r>
              <a:rPr lang="en-US" altLang="en-US" sz="1400" dirty="0" err="1"/>
              <a:t>yr</a:t>
            </a:r>
            <a:endParaRPr lang="en-US" altLang="en-US" sz="1400" dirty="0"/>
          </a:p>
          <a:p>
            <a:pPr lvl="1">
              <a:lnSpc>
                <a:spcPct val="150000"/>
              </a:lnSpc>
            </a:pPr>
            <a:r>
              <a:rPr lang="en-US" sz="1100" dirty="0"/>
              <a:t>(G. </a:t>
            </a:r>
            <a:r>
              <a:rPr lang="en-US" sz="1100" dirty="0" err="1"/>
              <a:t>Krnjaic</a:t>
            </a:r>
            <a:r>
              <a:rPr lang="en-US" sz="1100" dirty="0"/>
              <a:t> and Y. Kahn)</a:t>
            </a:r>
          </a:p>
          <a:p>
            <a:pPr lvl="1"/>
            <a:r>
              <a:rPr lang="en-US" sz="1200" dirty="0" err="1"/>
              <a:t>T</a:t>
            </a:r>
            <a:r>
              <a:rPr lang="en-US" sz="1200" baseline="-25000" dirty="0" err="1"/>
              <a:t>beam</a:t>
            </a:r>
            <a:r>
              <a:rPr lang="en-US" sz="1200" dirty="0"/>
              <a:t>: 1&lt; &lt;3 GeV (to be optimized)</a:t>
            </a:r>
          </a:p>
          <a:p>
            <a:pPr lvl="1"/>
            <a:r>
              <a:rPr lang="en-US" sz="1200" dirty="0"/>
              <a:t>Target: H</a:t>
            </a:r>
            <a:r>
              <a:rPr lang="en-US" sz="1200" baseline="-25000" dirty="0"/>
              <a:t>2</a:t>
            </a:r>
            <a:r>
              <a:rPr lang="en-US" sz="1200" dirty="0"/>
              <a:t> gas</a:t>
            </a:r>
            <a:endParaRPr lang="en-US" altLang="en-US" sz="1200" dirty="0"/>
          </a:p>
          <a:p>
            <a:pPr>
              <a:lnSpc>
                <a:spcPct val="150000"/>
              </a:lnSpc>
            </a:pPr>
            <a:r>
              <a:rPr lang="en-US" sz="1400" dirty="0"/>
              <a:t>Phase IV: Muon Scattering Experiment. Goal is </a:t>
            </a:r>
            <a:r>
              <a:rPr lang="en-US" altLang="en-US" sz="1400" dirty="0"/>
              <a:t>&gt; </a:t>
            </a:r>
            <a:r>
              <a:rPr lang="en-US" sz="1400" dirty="0"/>
              <a:t>2.</a:t>
            </a:r>
            <a:r>
              <a:rPr lang="en-US" altLang="en-US" sz="1400" dirty="0"/>
              <a:t>0 </a:t>
            </a:r>
            <a:r>
              <a:rPr lang="en-US" sz="1400" dirty="0">
                <a:latin typeface="Symbol" panose="05050102010706020507" pitchFamily="18" charset="2"/>
              </a:rPr>
              <a:t>´</a:t>
            </a:r>
            <a:r>
              <a:rPr lang="en-US" altLang="en-US" sz="1400" dirty="0"/>
              <a:t>10</a:t>
            </a:r>
            <a:r>
              <a:rPr lang="en-US" altLang="en-US" sz="1400" baseline="30000" dirty="0"/>
              <a:t>12</a:t>
            </a:r>
            <a:r>
              <a:rPr lang="en-US" altLang="en-US" sz="1400" dirty="0"/>
              <a:t> </a:t>
            </a:r>
            <a:r>
              <a:rPr lang="en-US" altLang="en-US" sz="1400" dirty="0">
                <a:latin typeface="Symbol" pitchFamily="18" charset="2"/>
              </a:rPr>
              <a:t>m</a:t>
            </a:r>
            <a:r>
              <a:rPr lang="en-US" altLang="en-US" sz="1400" dirty="0"/>
              <a:t>/</a:t>
            </a:r>
            <a:r>
              <a:rPr lang="en-US" altLang="en-US" sz="1400" dirty="0" err="1"/>
              <a:t>yr</a:t>
            </a:r>
            <a:endParaRPr lang="en-US" sz="1400" dirty="0"/>
          </a:p>
          <a:p>
            <a:pPr lvl="1"/>
            <a:r>
              <a:rPr lang="en-US" sz="1200" dirty="0" err="1"/>
              <a:t>T</a:t>
            </a:r>
            <a:r>
              <a:rPr lang="en-US" sz="1200" baseline="-25000" dirty="0" err="1"/>
              <a:t>beam</a:t>
            </a:r>
            <a:r>
              <a:rPr lang="en-US" sz="1200" dirty="0"/>
              <a:t>: 0.2&lt; &lt;0.8 GeV (to be optimized)</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200" dirty="0"/>
              <a:t>Muon yield: &gt;1.6 </a:t>
            </a:r>
            <a:r>
              <a:rPr lang="en-US" sz="1200" dirty="0">
                <a:latin typeface="Symbol" panose="05050102010706020507" pitchFamily="18" charset="2"/>
              </a:rPr>
              <a:t>´</a:t>
            </a:r>
            <a:r>
              <a:rPr lang="en-US" altLang="en-US" sz="1200" dirty="0"/>
              <a:t>10</a:t>
            </a:r>
            <a:r>
              <a:rPr lang="en-US" altLang="en-US" sz="1200" baseline="30000" dirty="0"/>
              <a:t>-8 </a:t>
            </a:r>
            <a:r>
              <a:rPr lang="en-US" altLang="en-US" sz="1200" dirty="0">
                <a:latin typeface="Symbol" panose="05050102010706020507" pitchFamily="18" charset="2"/>
              </a:rPr>
              <a:t>m</a:t>
            </a:r>
            <a:r>
              <a:rPr lang="en-US" altLang="en-US" sz="1200" dirty="0"/>
              <a:t>/p</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dirty="0"/>
              <a:t>Target: 1 x 100 mm graphite</a:t>
            </a:r>
            <a:endParaRPr lang="en-US" altLang="en-US" sz="1200" dirty="0"/>
          </a:p>
          <a:p>
            <a:pPr>
              <a:lnSpc>
                <a:spcPct val="150000"/>
              </a:lnSpc>
            </a:pPr>
            <a:r>
              <a:rPr lang="en-US" sz="1400" dirty="0"/>
              <a:t>Phase V: tagged REDTOP. Goal is </a:t>
            </a:r>
            <a:r>
              <a:rPr lang="en-US" altLang="en-US" sz="1400" dirty="0"/>
              <a:t>&gt; </a:t>
            </a:r>
            <a:r>
              <a:rPr lang="en-US" sz="1400" dirty="0"/>
              <a:t>2.</a:t>
            </a:r>
            <a:r>
              <a:rPr lang="en-US" altLang="en-US" sz="1400" dirty="0"/>
              <a:t>0 </a:t>
            </a:r>
            <a:r>
              <a:rPr lang="en-US" sz="1400" dirty="0">
                <a:latin typeface="Symbol" panose="05050102010706020507" pitchFamily="18" charset="2"/>
              </a:rPr>
              <a:t>´</a:t>
            </a:r>
            <a:r>
              <a:rPr lang="en-US" altLang="en-US" sz="1400" dirty="0"/>
              <a:t>10</a:t>
            </a:r>
            <a:r>
              <a:rPr lang="en-US" altLang="en-US" sz="1400" baseline="30000" dirty="0"/>
              <a:t>13</a:t>
            </a:r>
            <a:r>
              <a:rPr lang="en-US" altLang="en-US" sz="1400" dirty="0"/>
              <a:t> </a:t>
            </a:r>
            <a:r>
              <a:rPr lang="en-US" altLang="en-US" sz="1400" dirty="0">
                <a:latin typeface="Symbol" pitchFamily="18" charset="2"/>
              </a:rPr>
              <a:t>h</a:t>
            </a:r>
            <a:r>
              <a:rPr lang="en-US" altLang="en-US" sz="1400" dirty="0"/>
              <a:t>/</a:t>
            </a:r>
            <a:r>
              <a:rPr lang="en-US" altLang="en-US" sz="1400" dirty="0" err="1"/>
              <a:t>yr</a:t>
            </a:r>
            <a:endParaRPr lang="en-US" sz="1400" dirty="0"/>
          </a:p>
          <a:p>
            <a:pPr lvl="1"/>
            <a:r>
              <a:rPr lang="en-US" sz="1200" dirty="0" err="1"/>
              <a:t>T</a:t>
            </a:r>
            <a:r>
              <a:rPr lang="en-US" sz="1200" baseline="-25000" dirty="0" err="1"/>
              <a:t>beam</a:t>
            </a:r>
            <a:r>
              <a:rPr lang="en-US" sz="1200" dirty="0"/>
              <a:t>: 1.2 GeV at PIP-II</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200" dirty="0"/>
              <a:t>Muon </a:t>
            </a:r>
            <a:r>
              <a:rPr lang="en-US" altLang="en-US" sz="1200" dirty="0" err="1"/>
              <a:t>muon</a:t>
            </a:r>
            <a:r>
              <a:rPr lang="en-US" altLang="en-US" sz="1200" dirty="0"/>
              <a:t> yield: &gt;1.6 </a:t>
            </a:r>
            <a:r>
              <a:rPr lang="en-US" sz="1200" dirty="0">
                <a:latin typeface="Symbol" panose="05050102010706020507" pitchFamily="18" charset="2"/>
              </a:rPr>
              <a:t>´</a:t>
            </a:r>
            <a:r>
              <a:rPr lang="en-US" altLang="en-US" sz="1200" dirty="0"/>
              <a:t>10</a:t>
            </a:r>
            <a:r>
              <a:rPr lang="en-US" altLang="en-US" sz="1200" baseline="30000" dirty="0"/>
              <a:t>-8 </a:t>
            </a:r>
            <a:r>
              <a:rPr lang="en-US" altLang="en-US" sz="1200" dirty="0">
                <a:latin typeface="Symbol" panose="05050102010706020507" pitchFamily="18" charset="2"/>
              </a:rPr>
              <a:t>m</a:t>
            </a:r>
            <a:r>
              <a:rPr lang="en-US" altLang="en-US" sz="1200" dirty="0"/>
              <a:t>/p</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dirty="0"/>
              <a:t>Target: </a:t>
            </a:r>
            <a:r>
              <a:rPr lang="en-US" sz="1200" baseline="30000" dirty="0"/>
              <a:t>3</a:t>
            </a:r>
            <a:r>
              <a:rPr lang="en-US" sz="1200" dirty="0"/>
              <a:t>H</a:t>
            </a:r>
            <a:endParaRPr lang="en-US" altLang="en-US" sz="1200" dirty="0"/>
          </a:p>
          <a:p>
            <a:pPr>
              <a:lnSpc>
                <a:spcPct val="150000"/>
              </a:lnSpc>
            </a:pPr>
            <a:r>
              <a:rPr lang="en-US" sz="1400" dirty="0"/>
              <a:t>Phase VI: Rare Kaon Decays: K</a:t>
            </a:r>
            <a:r>
              <a:rPr lang="en-US" sz="1400" baseline="30000" dirty="0"/>
              <a:t>+</a:t>
            </a:r>
            <a:r>
              <a:rPr lang="en-US" altLang="en-US" sz="1400" dirty="0">
                <a:solidFill>
                  <a:srgbClr val="F5CD2D">
                    <a:lumMod val="40000"/>
                    <a:lumOff val="60000"/>
                  </a:srgbClr>
                </a:solidFill>
              </a:rPr>
              <a:t> </a:t>
            </a:r>
            <a:r>
              <a:rPr lang="en-US" altLang="en-US" sz="1400" dirty="0"/>
              <a:t>→ </a:t>
            </a:r>
            <a:r>
              <a:rPr lang="en-US" altLang="en-US" sz="1400" dirty="0">
                <a:latin typeface="Symbol" panose="05050102010706020507" pitchFamily="18" charset="2"/>
              </a:rPr>
              <a:t>p</a:t>
            </a:r>
            <a:r>
              <a:rPr lang="en-US" sz="1400" baseline="30000" dirty="0"/>
              <a:t> +</a:t>
            </a:r>
            <a:r>
              <a:rPr lang="en-US" altLang="en-US" sz="1400" dirty="0">
                <a:latin typeface="Symbol" panose="05050102010706020507" pitchFamily="18" charset="2"/>
              </a:rPr>
              <a:t> n </a:t>
            </a:r>
            <a:r>
              <a:rPr lang="en-US" altLang="en-US" sz="1400" u="sng" dirty="0" err="1">
                <a:latin typeface="Symbol" panose="05050102010706020507" pitchFamily="18" charset="2"/>
              </a:rPr>
              <a:t>n</a:t>
            </a:r>
            <a:r>
              <a:rPr lang="en-US" sz="1400" dirty="0"/>
              <a:t>  Goal is </a:t>
            </a:r>
            <a:r>
              <a:rPr lang="en-US" altLang="en-US" sz="1400" dirty="0"/>
              <a:t>&gt; </a:t>
            </a:r>
            <a:r>
              <a:rPr lang="en-US" sz="1400" dirty="0"/>
              <a:t>1</a:t>
            </a:r>
            <a:r>
              <a:rPr lang="en-US" sz="1400" dirty="0">
                <a:latin typeface="Symbol" panose="05050102010706020507" pitchFamily="18" charset="2"/>
              </a:rPr>
              <a:t>´</a:t>
            </a:r>
            <a:r>
              <a:rPr lang="en-US" altLang="en-US" sz="1400" dirty="0">
                <a:solidFill>
                  <a:prstClr val="white"/>
                </a:solidFill>
              </a:rPr>
              <a:t>10</a:t>
            </a:r>
            <a:r>
              <a:rPr lang="en-US" altLang="en-US" sz="1400" baseline="30000" dirty="0">
                <a:solidFill>
                  <a:prstClr val="white"/>
                </a:solidFill>
              </a:rPr>
              <a:t>14</a:t>
            </a:r>
            <a:r>
              <a:rPr lang="en-US" altLang="en-US" sz="1400" dirty="0">
                <a:solidFill>
                  <a:prstClr val="white"/>
                </a:solidFill>
              </a:rPr>
              <a:t> </a:t>
            </a:r>
            <a:r>
              <a:rPr lang="en-US" altLang="en-US" sz="1400" dirty="0">
                <a:solidFill>
                  <a:prstClr val="white"/>
                </a:solidFill>
                <a:latin typeface="Symbol" pitchFamily="18" charset="2"/>
              </a:rPr>
              <a:t>KOT</a:t>
            </a:r>
            <a:r>
              <a:rPr lang="en-US" altLang="en-US" sz="1400" dirty="0">
                <a:solidFill>
                  <a:prstClr val="white"/>
                </a:solidFill>
              </a:rPr>
              <a:t>/</a:t>
            </a:r>
            <a:r>
              <a:rPr lang="en-US" altLang="en-US" sz="1400" dirty="0" err="1">
                <a:solidFill>
                  <a:prstClr val="white"/>
                </a:solidFill>
              </a:rPr>
              <a:t>yr</a:t>
            </a:r>
            <a:endParaRPr lang="en-US" sz="1400" u="sng" dirty="0">
              <a:latin typeface="Symbol" panose="05050102010706020507" pitchFamily="18" charset="2"/>
            </a:endParaRPr>
          </a:p>
          <a:p>
            <a:pPr lvl="1"/>
            <a:r>
              <a:rPr lang="en-US" sz="1200" dirty="0" err="1"/>
              <a:t>T</a:t>
            </a:r>
            <a:r>
              <a:rPr lang="en-US" sz="1200" baseline="-25000" dirty="0" err="1"/>
              <a:t>beam</a:t>
            </a:r>
            <a:r>
              <a:rPr lang="en-US" sz="1200" dirty="0"/>
              <a:t>: K</a:t>
            </a:r>
            <a:r>
              <a:rPr lang="en-US" sz="1200" baseline="30000" dirty="0"/>
              <a:t>+</a:t>
            </a:r>
            <a:r>
              <a:rPr lang="en-US" sz="1200" dirty="0"/>
              <a:t> from 8 GeV protons</a:t>
            </a:r>
          </a:p>
          <a:p>
            <a:pPr lvl="1"/>
            <a:r>
              <a:rPr lang="en-US" altLang="en-US" sz="1200" dirty="0"/>
              <a:t>K</a:t>
            </a:r>
            <a:r>
              <a:rPr lang="en-US" altLang="en-US" sz="1200" baseline="30000" dirty="0"/>
              <a:t>+</a:t>
            </a:r>
            <a:r>
              <a:rPr lang="en-US" altLang="en-US" sz="1200" dirty="0"/>
              <a:t>/</a:t>
            </a:r>
            <a:r>
              <a:rPr lang="en-US" altLang="en-US" sz="1200" dirty="0">
                <a:latin typeface="Symbol" panose="05050102010706020507" pitchFamily="18" charset="2"/>
              </a:rPr>
              <a:t>p</a:t>
            </a:r>
            <a:r>
              <a:rPr lang="en-US" altLang="en-US" sz="1200" dirty="0"/>
              <a:t>  yield: 1 </a:t>
            </a:r>
            <a:r>
              <a:rPr lang="en-US" sz="1200" dirty="0">
                <a:latin typeface="Symbol" panose="05050102010706020507" pitchFamily="18" charset="2"/>
              </a:rPr>
              <a:t>/</a:t>
            </a:r>
            <a:r>
              <a:rPr lang="en-US" altLang="en-US" sz="1200" dirty="0"/>
              <a:t>13 (neglecting very soft </a:t>
            </a:r>
            <a:r>
              <a:rPr lang="en-US" altLang="en-US" sz="1200" dirty="0" err="1"/>
              <a:t>pions</a:t>
            </a:r>
            <a:r>
              <a:rPr lang="en-US" altLang="en-US" sz="1200" dirty="0"/>
              <a:t> – factor 1.8 better than p@92 GeV)</a:t>
            </a:r>
          </a:p>
          <a:p>
            <a:pPr lvl="1"/>
            <a:r>
              <a:rPr lang="en-US" sz="1200" dirty="0"/>
              <a:t>Target: primary (PT: for K production) + secondary (active: scintillating plastics)</a:t>
            </a:r>
            <a:endParaRPr lang="en-US" altLang="en-US" sz="1200" dirty="0"/>
          </a:p>
          <a:p>
            <a:pPr lvl="1"/>
            <a:endParaRPr lang="en-US" sz="1200" dirty="0"/>
          </a:p>
          <a:p>
            <a:pPr marL="585788" lvl="1" indent="0">
              <a:buNone/>
            </a:pPr>
            <a:endParaRPr lang="en-US" sz="1200" dirty="0"/>
          </a:p>
          <a:p>
            <a:endParaRPr lang="en-US" sz="1400" dirty="0"/>
          </a:p>
        </p:txBody>
      </p:sp>
      <p:sp>
        <p:nvSpPr>
          <p:cNvPr id="4" name="Date Placeholder 3"/>
          <p:cNvSpPr>
            <a:spLocks noGrp="1"/>
          </p:cNvSpPr>
          <p:nvPr>
            <p:ph type="dt" sz="half" idx="10"/>
          </p:nvPr>
        </p:nvSpPr>
        <p:spPr/>
        <p:txBody>
          <a:bodyPr/>
          <a:lstStyle/>
          <a:p>
            <a:pPr>
              <a:defRPr/>
            </a:pPr>
            <a:r>
              <a:rPr lang="en-US"/>
              <a:t>10/27/2017</a:t>
            </a:r>
            <a:endParaRPr lang="it-IT"/>
          </a:p>
        </p:txBody>
      </p:sp>
      <p:sp>
        <p:nvSpPr>
          <p:cNvPr id="5" name="Footer Placeholder 4"/>
          <p:cNvSpPr>
            <a:spLocks noGrp="1"/>
          </p:cNvSpPr>
          <p:nvPr>
            <p:ph type="ftr" sz="quarter" idx="11"/>
          </p:nvPr>
        </p:nvSpPr>
        <p:spPr/>
        <p:txBody>
          <a:bodyPr/>
          <a:lstStyle/>
          <a:p>
            <a:pPr>
              <a:defRPr/>
            </a:pPr>
            <a:r>
              <a:rPr lang="it-IT"/>
              <a:t>C. Gatto - INFN &amp; NIU</a:t>
            </a:r>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26</a:t>
            </a:fld>
            <a:endParaRPr lang="it-IT"/>
          </a:p>
        </p:txBody>
      </p:sp>
      <p:sp>
        <p:nvSpPr>
          <p:cNvPr id="7" name="Rounded Rectangular Callout 6"/>
          <p:cNvSpPr/>
          <p:nvPr/>
        </p:nvSpPr>
        <p:spPr>
          <a:xfrm>
            <a:off x="6984268" y="5373216"/>
            <a:ext cx="1908212" cy="1116124"/>
          </a:xfrm>
          <a:prstGeom prst="wedgeRoundRectCallout">
            <a:avLst>
              <a:gd name="adj1" fmla="val -84208"/>
              <a:gd name="adj2" fmla="val 85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It could be made unnecessary </a:t>
            </a:r>
            <a:r>
              <a:rPr lang="en-US" sz="1600">
                <a:solidFill>
                  <a:schemeClr val="bg1"/>
                </a:solidFill>
              </a:rPr>
              <a:t>by NA62+ and JPARC</a:t>
            </a:r>
            <a:endParaRPr lang="en-US" sz="1600" dirty="0">
              <a:solidFill>
                <a:schemeClr val="bg1"/>
              </a:solidFill>
            </a:endParaRPr>
          </a:p>
        </p:txBody>
      </p:sp>
    </p:spTree>
    <p:extLst>
      <p:ext uri="{BB962C8B-B14F-4D97-AF65-F5344CB8AC3E}">
        <p14:creationId xmlns:p14="http://schemas.microsoft.com/office/powerpoint/2010/main" val="3917406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143000"/>
          </a:xfrm>
        </p:spPr>
        <p:txBody>
          <a:bodyPr/>
          <a:lstStyle/>
          <a:p>
            <a:r>
              <a:rPr lang="en-US" dirty="0"/>
              <a:t>Possible Intermediate Phases</a:t>
            </a:r>
          </a:p>
        </p:txBody>
      </p:sp>
      <p:sp>
        <p:nvSpPr>
          <p:cNvPr id="3" name="Content Placeholder 2"/>
          <p:cNvSpPr>
            <a:spLocks noGrp="1"/>
          </p:cNvSpPr>
          <p:nvPr>
            <p:ph idx="1"/>
          </p:nvPr>
        </p:nvSpPr>
        <p:spPr>
          <a:xfrm>
            <a:off x="395536" y="1088740"/>
            <a:ext cx="8229600" cy="4960553"/>
          </a:xfrm>
        </p:spPr>
        <p:txBody>
          <a:bodyPr/>
          <a:lstStyle/>
          <a:p>
            <a:pPr marL="136525" indent="0" algn="ctr">
              <a:spcBef>
                <a:spcPts val="800"/>
              </a:spcBef>
              <a:buNone/>
            </a:pPr>
            <a:r>
              <a:rPr lang="en-US" sz="2400" b="1" i="1" dirty="0">
                <a:solidFill>
                  <a:schemeClr val="accent1">
                    <a:lumMod val="60000"/>
                    <a:lumOff val="40000"/>
                  </a:schemeClr>
                </a:solidFill>
                <a:effectLst>
                  <a:outerShdw blurRad="38100" dist="38100" dir="2700000" algn="tl">
                    <a:srgbClr val="000000">
                      <a:alpha val="43137"/>
                    </a:srgbClr>
                  </a:outerShdw>
                </a:effectLst>
              </a:rPr>
              <a:t>Pre-REDTOP with OTPC only</a:t>
            </a:r>
          </a:p>
          <a:p>
            <a:pPr>
              <a:spcBef>
                <a:spcPts val="800"/>
              </a:spcBef>
            </a:pPr>
            <a:r>
              <a:rPr lang="en-US" sz="1600" dirty="0">
                <a:solidFill>
                  <a:schemeClr val="accent1">
                    <a:lumMod val="40000"/>
                    <a:lumOff val="60000"/>
                  </a:schemeClr>
                </a:solidFill>
              </a:rPr>
              <a:t>p </a:t>
            </a:r>
            <a:r>
              <a:rPr lang="en-US" sz="1600" baseline="30000" dirty="0">
                <a:solidFill>
                  <a:schemeClr val="accent1">
                    <a:lumMod val="40000"/>
                    <a:lumOff val="60000"/>
                  </a:schemeClr>
                </a:solidFill>
              </a:rPr>
              <a:t>7</a:t>
            </a:r>
            <a:r>
              <a:rPr lang="en-US" sz="1600" dirty="0">
                <a:solidFill>
                  <a:schemeClr val="accent1">
                    <a:lumMod val="40000"/>
                    <a:lumOff val="60000"/>
                  </a:schemeClr>
                </a:solidFill>
              </a:rPr>
              <a:t>Li </a:t>
            </a:r>
            <a:r>
              <a:rPr lang="en-US" altLang="en-US" sz="1600" dirty="0">
                <a:solidFill>
                  <a:schemeClr val="accent1">
                    <a:lumMod val="40000"/>
                    <a:lumOff val="60000"/>
                  </a:schemeClr>
                </a:solidFill>
                <a:latin typeface="Arial" pitchFamily="34" charset="0"/>
              </a:rPr>
              <a:t>→</a:t>
            </a:r>
            <a:r>
              <a:rPr lang="en-US" sz="1600" dirty="0">
                <a:solidFill>
                  <a:schemeClr val="accent1">
                    <a:lumMod val="40000"/>
                    <a:lumOff val="60000"/>
                  </a:schemeClr>
                </a:solidFill>
              </a:rPr>
              <a:t> </a:t>
            </a:r>
            <a:r>
              <a:rPr lang="en-US" sz="1600" baseline="30000" dirty="0">
                <a:solidFill>
                  <a:schemeClr val="accent1">
                    <a:lumMod val="40000"/>
                    <a:lumOff val="60000"/>
                  </a:schemeClr>
                </a:solidFill>
              </a:rPr>
              <a:t>8</a:t>
            </a:r>
            <a:r>
              <a:rPr lang="en-US" sz="1600" dirty="0">
                <a:solidFill>
                  <a:schemeClr val="accent1">
                    <a:lumMod val="40000"/>
                    <a:lumOff val="60000"/>
                  </a:schemeClr>
                </a:solidFill>
              </a:rPr>
              <a:t>Be* </a:t>
            </a:r>
            <a:r>
              <a:rPr lang="en-US" altLang="en-US" sz="1600" dirty="0">
                <a:solidFill>
                  <a:schemeClr val="accent1">
                    <a:lumMod val="40000"/>
                    <a:lumOff val="60000"/>
                  </a:schemeClr>
                </a:solidFill>
                <a:latin typeface="Arial" pitchFamily="34" charset="0"/>
              </a:rPr>
              <a:t>→</a:t>
            </a:r>
            <a:r>
              <a:rPr lang="en-US" sz="1600" dirty="0">
                <a:solidFill>
                  <a:schemeClr val="accent1">
                    <a:lumMod val="40000"/>
                    <a:lumOff val="60000"/>
                  </a:schemeClr>
                </a:solidFill>
              </a:rPr>
              <a:t> e</a:t>
            </a:r>
            <a:r>
              <a:rPr lang="en-US" sz="1600" baseline="30000" dirty="0">
                <a:solidFill>
                  <a:schemeClr val="accent1">
                    <a:lumMod val="40000"/>
                    <a:lumOff val="60000"/>
                  </a:schemeClr>
                </a:solidFill>
              </a:rPr>
              <a:t>+</a:t>
            </a:r>
            <a:r>
              <a:rPr lang="en-US" sz="1600" dirty="0">
                <a:solidFill>
                  <a:schemeClr val="accent1">
                    <a:lumMod val="40000"/>
                    <a:lumOff val="60000"/>
                  </a:schemeClr>
                </a:solidFill>
              </a:rPr>
              <a:t> e</a:t>
            </a:r>
            <a:r>
              <a:rPr lang="en-US" sz="1600" baseline="30000" dirty="0">
                <a:solidFill>
                  <a:schemeClr val="accent1">
                    <a:lumMod val="40000"/>
                    <a:lumOff val="60000"/>
                  </a:schemeClr>
                </a:solidFill>
              </a:rPr>
              <a:t>-</a:t>
            </a:r>
            <a:r>
              <a:rPr lang="en-US" sz="1600" dirty="0">
                <a:solidFill>
                  <a:schemeClr val="accent1">
                    <a:lumMod val="40000"/>
                    <a:lumOff val="60000"/>
                  </a:schemeClr>
                </a:solidFill>
              </a:rPr>
              <a:t> X </a:t>
            </a:r>
          </a:p>
          <a:p>
            <a:pPr lvl="1">
              <a:spcBef>
                <a:spcPts val="800"/>
              </a:spcBef>
            </a:pPr>
            <a:r>
              <a:rPr lang="en-US" sz="1400" dirty="0"/>
              <a:t>At 2.5 MeV IOTA proton source (Fermilab)</a:t>
            </a:r>
          </a:p>
          <a:p>
            <a:pPr lvl="1">
              <a:spcBef>
                <a:spcPts val="800"/>
              </a:spcBef>
            </a:pPr>
            <a:r>
              <a:rPr lang="en-US" sz="1400" dirty="0"/>
              <a:t>Confirm 17 MeV bump found in Prague experiment</a:t>
            </a:r>
          </a:p>
          <a:p>
            <a:pPr>
              <a:spcBef>
                <a:spcPts val="800"/>
              </a:spcBef>
            </a:pPr>
            <a:r>
              <a:rPr lang="en-US" sz="1600" dirty="0">
                <a:solidFill>
                  <a:schemeClr val="accent1">
                    <a:lumMod val="40000"/>
                    <a:lumOff val="60000"/>
                  </a:schemeClr>
                </a:solidFill>
              </a:rPr>
              <a:t>p D </a:t>
            </a:r>
            <a:r>
              <a:rPr lang="en-US" altLang="en-US" sz="1600" dirty="0">
                <a:solidFill>
                  <a:schemeClr val="accent1">
                    <a:lumMod val="40000"/>
                    <a:lumOff val="60000"/>
                  </a:schemeClr>
                </a:solidFill>
                <a:latin typeface="Arial" pitchFamily="34" charset="0"/>
              </a:rPr>
              <a:t>→</a:t>
            </a:r>
            <a:r>
              <a:rPr lang="en-US" sz="1600" dirty="0">
                <a:solidFill>
                  <a:schemeClr val="accent1">
                    <a:lumMod val="40000"/>
                    <a:lumOff val="60000"/>
                  </a:schemeClr>
                </a:solidFill>
              </a:rPr>
              <a:t> </a:t>
            </a:r>
            <a:r>
              <a:rPr lang="en-US" sz="1600" baseline="30000" dirty="0">
                <a:solidFill>
                  <a:schemeClr val="accent1">
                    <a:lumMod val="40000"/>
                    <a:lumOff val="60000"/>
                  </a:schemeClr>
                </a:solidFill>
              </a:rPr>
              <a:t>3</a:t>
            </a:r>
            <a:r>
              <a:rPr lang="en-US" sz="1600" dirty="0">
                <a:solidFill>
                  <a:schemeClr val="accent1">
                    <a:lumMod val="40000"/>
                    <a:lumOff val="60000"/>
                  </a:schemeClr>
                </a:solidFill>
              </a:rPr>
              <a:t>He e</a:t>
            </a:r>
            <a:r>
              <a:rPr lang="en-US" sz="1600" baseline="30000" dirty="0">
                <a:solidFill>
                  <a:schemeClr val="accent1">
                    <a:lumMod val="40000"/>
                    <a:lumOff val="60000"/>
                  </a:schemeClr>
                </a:solidFill>
              </a:rPr>
              <a:t>+</a:t>
            </a:r>
            <a:r>
              <a:rPr lang="en-US" sz="1600" dirty="0">
                <a:solidFill>
                  <a:schemeClr val="accent1">
                    <a:lumMod val="40000"/>
                    <a:lumOff val="60000"/>
                  </a:schemeClr>
                </a:solidFill>
              </a:rPr>
              <a:t> e</a:t>
            </a:r>
            <a:r>
              <a:rPr lang="en-US" sz="1600" baseline="30000" dirty="0">
                <a:solidFill>
                  <a:schemeClr val="accent1">
                    <a:lumMod val="40000"/>
                    <a:lumOff val="60000"/>
                  </a:schemeClr>
                </a:solidFill>
              </a:rPr>
              <a:t>-</a:t>
            </a:r>
            <a:r>
              <a:rPr lang="en-US" sz="1600" dirty="0">
                <a:solidFill>
                  <a:schemeClr val="accent1">
                    <a:lumMod val="40000"/>
                    <a:lumOff val="60000"/>
                  </a:schemeClr>
                </a:solidFill>
              </a:rPr>
              <a:t>  (M. Viviani ,L. E. </a:t>
            </a:r>
            <a:r>
              <a:rPr lang="en-US" sz="1600" dirty="0" err="1">
                <a:solidFill>
                  <a:schemeClr val="accent1">
                    <a:lumMod val="40000"/>
                    <a:lumOff val="60000"/>
                  </a:schemeClr>
                </a:solidFill>
              </a:rPr>
              <a:t>Marcucci</a:t>
            </a:r>
            <a:r>
              <a:rPr lang="en-US" sz="1600" dirty="0">
                <a:solidFill>
                  <a:schemeClr val="accent1">
                    <a:lumMod val="40000"/>
                    <a:lumOff val="60000"/>
                  </a:schemeClr>
                </a:solidFill>
              </a:rPr>
              <a:t> and A. </a:t>
            </a:r>
            <a:r>
              <a:rPr lang="en-US" sz="1600" dirty="0" err="1">
                <a:solidFill>
                  <a:schemeClr val="accent1">
                    <a:lumMod val="40000"/>
                    <a:lumOff val="60000"/>
                  </a:schemeClr>
                </a:solidFill>
              </a:rPr>
              <a:t>Kievsky</a:t>
            </a:r>
            <a:r>
              <a:rPr lang="en-US" sz="1600" dirty="0">
                <a:solidFill>
                  <a:schemeClr val="accent1">
                    <a:lumMod val="40000"/>
                    <a:lumOff val="60000"/>
                  </a:schemeClr>
                </a:solidFill>
              </a:rPr>
              <a:t>)</a:t>
            </a:r>
          </a:p>
          <a:p>
            <a:pPr lvl="1">
              <a:spcBef>
                <a:spcPts val="800"/>
              </a:spcBef>
            </a:pPr>
            <a:r>
              <a:rPr lang="en-US" sz="1400" dirty="0"/>
              <a:t>At 40 MeV Fermilab p </a:t>
            </a:r>
            <a:r>
              <a:rPr lang="en-US" sz="1400" dirty="0" err="1"/>
              <a:t>linac</a:t>
            </a:r>
            <a:r>
              <a:rPr lang="en-US" sz="1400" dirty="0"/>
              <a:t> (Fermilab) or ATLAS facility (ANL)</a:t>
            </a:r>
          </a:p>
          <a:p>
            <a:pPr>
              <a:spcBef>
                <a:spcPts val="800"/>
              </a:spcBef>
            </a:pPr>
            <a:r>
              <a:rPr lang="en-US" sz="1600" dirty="0">
                <a:solidFill>
                  <a:schemeClr val="accent1">
                    <a:lumMod val="40000"/>
                    <a:lumOff val="60000"/>
                  </a:schemeClr>
                </a:solidFill>
              </a:rPr>
              <a:t>p  </a:t>
            </a:r>
            <a:r>
              <a:rPr lang="en-US" sz="1600" baseline="30000" dirty="0">
                <a:solidFill>
                  <a:schemeClr val="accent1">
                    <a:lumMod val="40000"/>
                    <a:lumOff val="60000"/>
                  </a:schemeClr>
                </a:solidFill>
              </a:rPr>
              <a:t>9</a:t>
            </a:r>
            <a:r>
              <a:rPr lang="en-US" sz="1600" dirty="0">
                <a:solidFill>
                  <a:schemeClr val="accent1">
                    <a:lumMod val="40000"/>
                    <a:lumOff val="60000"/>
                  </a:schemeClr>
                </a:solidFill>
              </a:rPr>
              <a:t>Be </a:t>
            </a:r>
            <a:r>
              <a:rPr lang="en-US" altLang="en-US" sz="1600" dirty="0">
                <a:solidFill>
                  <a:schemeClr val="accent1">
                    <a:lumMod val="40000"/>
                    <a:lumOff val="60000"/>
                  </a:schemeClr>
                </a:solidFill>
                <a:latin typeface="Arial" pitchFamily="34" charset="0"/>
              </a:rPr>
              <a:t>→</a:t>
            </a:r>
            <a:r>
              <a:rPr lang="en-US" sz="1600" dirty="0">
                <a:solidFill>
                  <a:schemeClr val="accent1">
                    <a:lumMod val="40000"/>
                    <a:lumOff val="60000"/>
                  </a:schemeClr>
                </a:solidFill>
              </a:rPr>
              <a:t> </a:t>
            </a:r>
            <a:r>
              <a:rPr lang="en-US" sz="1600" baseline="30000" dirty="0">
                <a:solidFill>
                  <a:schemeClr val="accent1">
                    <a:lumMod val="40000"/>
                    <a:lumOff val="60000"/>
                  </a:schemeClr>
                </a:solidFill>
              </a:rPr>
              <a:t>8</a:t>
            </a:r>
            <a:r>
              <a:rPr lang="en-US" sz="1600" dirty="0">
                <a:solidFill>
                  <a:schemeClr val="accent1">
                    <a:lumMod val="40000"/>
                    <a:lumOff val="60000"/>
                  </a:schemeClr>
                </a:solidFill>
              </a:rPr>
              <a:t>Be* + X </a:t>
            </a:r>
            <a:r>
              <a:rPr lang="en-US" altLang="en-US" sz="1600" dirty="0">
                <a:solidFill>
                  <a:schemeClr val="accent1">
                    <a:lumMod val="40000"/>
                    <a:lumOff val="60000"/>
                  </a:schemeClr>
                </a:solidFill>
                <a:latin typeface="Arial" pitchFamily="34" charset="0"/>
              </a:rPr>
              <a:t>→</a:t>
            </a:r>
            <a:r>
              <a:rPr lang="en-US" sz="1600" dirty="0">
                <a:solidFill>
                  <a:schemeClr val="accent1">
                    <a:lumMod val="40000"/>
                    <a:lumOff val="60000"/>
                  </a:schemeClr>
                </a:solidFill>
              </a:rPr>
              <a:t> e</a:t>
            </a:r>
            <a:r>
              <a:rPr lang="en-US" sz="1600" baseline="30000" dirty="0">
                <a:solidFill>
                  <a:schemeClr val="accent1">
                    <a:lumMod val="40000"/>
                    <a:lumOff val="60000"/>
                  </a:schemeClr>
                </a:solidFill>
              </a:rPr>
              <a:t>+</a:t>
            </a:r>
            <a:r>
              <a:rPr lang="en-US" sz="1600" dirty="0">
                <a:solidFill>
                  <a:schemeClr val="accent1">
                    <a:lumMod val="40000"/>
                    <a:lumOff val="60000"/>
                  </a:schemeClr>
                </a:solidFill>
              </a:rPr>
              <a:t> e</a:t>
            </a:r>
            <a:r>
              <a:rPr lang="en-US" sz="1600" baseline="30000" dirty="0">
                <a:solidFill>
                  <a:schemeClr val="accent1">
                    <a:lumMod val="40000"/>
                    <a:lumOff val="60000"/>
                  </a:schemeClr>
                </a:solidFill>
              </a:rPr>
              <a:t>-</a:t>
            </a:r>
            <a:r>
              <a:rPr lang="en-US" sz="1600" dirty="0">
                <a:solidFill>
                  <a:schemeClr val="accent1">
                    <a:lumMod val="40000"/>
                    <a:lumOff val="60000"/>
                  </a:schemeClr>
                </a:solidFill>
              </a:rPr>
              <a:t> X </a:t>
            </a:r>
          </a:p>
          <a:p>
            <a:pPr lvl="1">
              <a:spcBef>
                <a:spcPts val="800"/>
              </a:spcBef>
            </a:pPr>
            <a:r>
              <a:rPr lang="en-US" sz="1400" dirty="0"/>
              <a:t>At </a:t>
            </a:r>
            <a:r>
              <a:rPr lang="en-US" sz="1400" dirty="0" err="1"/>
              <a:t>MCenter</a:t>
            </a:r>
            <a:r>
              <a:rPr lang="en-US" sz="1400" dirty="0"/>
              <a:t> 2 GeV p beam (Fermilab)</a:t>
            </a:r>
          </a:p>
          <a:p>
            <a:pPr>
              <a:spcBef>
                <a:spcPts val="800"/>
              </a:spcBef>
            </a:pPr>
            <a:r>
              <a:rPr lang="en-US" sz="1800" dirty="0">
                <a:solidFill>
                  <a:schemeClr val="accent1">
                    <a:lumMod val="40000"/>
                    <a:lumOff val="60000"/>
                  </a:schemeClr>
                </a:solidFill>
                <a:latin typeface="Symbol" panose="05050102010706020507" pitchFamily="18" charset="2"/>
              </a:rPr>
              <a:t>m</a:t>
            </a:r>
            <a:r>
              <a:rPr lang="en-US" sz="1800" baseline="30000" dirty="0">
                <a:solidFill>
                  <a:schemeClr val="accent1">
                    <a:lumMod val="40000"/>
                    <a:lumOff val="60000"/>
                  </a:schemeClr>
                </a:solidFill>
              </a:rPr>
              <a:t> +</a:t>
            </a:r>
            <a:r>
              <a:rPr lang="en-US" sz="1800" dirty="0">
                <a:solidFill>
                  <a:schemeClr val="accent1">
                    <a:lumMod val="40000"/>
                    <a:lumOff val="60000"/>
                  </a:schemeClr>
                </a:solidFill>
              </a:rPr>
              <a:t> Nucleus scattering in fixed target mode</a:t>
            </a:r>
          </a:p>
          <a:p>
            <a:pPr lvl="1">
              <a:spcBef>
                <a:spcPts val="800"/>
              </a:spcBef>
            </a:pPr>
            <a:r>
              <a:rPr lang="en-US" sz="1600" dirty="0"/>
              <a:t>1.5-3 GeV muon campus – Fermilab</a:t>
            </a:r>
          </a:p>
          <a:p>
            <a:pPr>
              <a:spcBef>
                <a:spcPts val="800"/>
              </a:spcBef>
            </a:pPr>
            <a:r>
              <a:rPr lang="en-US" sz="1800" dirty="0">
                <a:solidFill>
                  <a:schemeClr val="accent1">
                    <a:lumMod val="40000"/>
                    <a:lumOff val="60000"/>
                  </a:schemeClr>
                </a:solidFill>
                <a:latin typeface="Symbol" panose="05050102010706020507" pitchFamily="18" charset="2"/>
              </a:rPr>
              <a:t>m</a:t>
            </a:r>
            <a:r>
              <a:rPr lang="en-US" sz="1800" baseline="30000" dirty="0">
                <a:solidFill>
                  <a:schemeClr val="accent1">
                    <a:lumMod val="40000"/>
                    <a:lumOff val="60000"/>
                  </a:schemeClr>
                </a:solidFill>
              </a:rPr>
              <a:t>+</a:t>
            </a:r>
            <a:r>
              <a:rPr lang="en-US" sz="1800" dirty="0">
                <a:solidFill>
                  <a:schemeClr val="accent1">
                    <a:lumMod val="40000"/>
                    <a:lumOff val="60000"/>
                  </a:schemeClr>
                </a:solidFill>
              </a:rPr>
              <a:t> Nucleus in beam dump mode</a:t>
            </a:r>
          </a:p>
          <a:p>
            <a:pPr>
              <a:spcBef>
                <a:spcPts val="800"/>
              </a:spcBef>
            </a:pPr>
            <a:r>
              <a:rPr lang="en-US" sz="1800" dirty="0">
                <a:solidFill>
                  <a:schemeClr val="accent1">
                    <a:lumMod val="40000"/>
                    <a:lumOff val="60000"/>
                  </a:schemeClr>
                </a:solidFill>
              </a:rPr>
              <a:t>e</a:t>
            </a:r>
            <a:r>
              <a:rPr lang="en-US" sz="1800" baseline="30000" dirty="0">
                <a:solidFill>
                  <a:schemeClr val="accent1">
                    <a:lumMod val="40000"/>
                    <a:lumOff val="60000"/>
                  </a:schemeClr>
                </a:solidFill>
              </a:rPr>
              <a:t>-</a:t>
            </a:r>
            <a:r>
              <a:rPr lang="en-US" sz="1800" dirty="0">
                <a:solidFill>
                  <a:schemeClr val="accent1">
                    <a:lumMod val="40000"/>
                    <a:lumOff val="60000"/>
                  </a:schemeClr>
                </a:solidFill>
              </a:rPr>
              <a:t> Nucleus in fixed target mode</a:t>
            </a:r>
          </a:p>
          <a:p>
            <a:pPr lvl="1">
              <a:spcBef>
                <a:spcPts val="800"/>
              </a:spcBef>
            </a:pPr>
            <a:r>
              <a:rPr lang="en-US" sz="1400" dirty="0"/>
              <a:t>250-500 MeV, 50 mA  IOTA facility – Fermilab</a:t>
            </a:r>
          </a:p>
          <a:p>
            <a:pPr>
              <a:spcBef>
                <a:spcPts val="800"/>
              </a:spcBef>
            </a:pPr>
            <a:r>
              <a:rPr lang="en-US" sz="1800" dirty="0">
                <a:solidFill>
                  <a:schemeClr val="accent1">
                    <a:lumMod val="40000"/>
                    <a:lumOff val="60000"/>
                  </a:schemeClr>
                </a:solidFill>
              </a:rPr>
              <a:t>e</a:t>
            </a:r>
            <a:r>
              <a:rPr lang="en-US" sz="1800" baseline="30000" dirty="0">
                <a:solidFill>
                  <a:schemeClr val="accent1">
                    <a:lumMod val="40000"/>
                    <a:lumOff val="60000"/>
                  </a:schemeClr>
                </a:solidFill>
              </a:rPr>
              <a:t>-</a:t>
            </a:r>
            <a:r>
              <a:rPr lang="en-US" sz="1800" dirty="0">
                <a:solidFill>
                  <a:schemeClr val="accent1">
                    <a:lumMod val="40000"/>
                    <a:lumOff val="60000"/>
                  </a:schemeClr>
                </a:solidFill>
              </a:rPr>
              <a:t> Nucleus in beam dump mode</a:t>
            </a:r>
          </a:p>
          <a:p>
            <a:pPr>
              <a:spcBef>
                <a:spcPts val="800"/>
              </a:spcBef>
            </a:pPr>
            <a:r>
              <a:rPr lang="en-US" sz="1800" dirty="0">
                <a:solidFill>
                  <a:schemeClr val="accent1">
                    <a:lumMod val="40000"/>
                    <a:lumOff val="60000"/>
                  </a:schemeClr>
                </a:solidFill>
              </a:rPr>
              <a:t>OTPC test with 2 GeV protons dumped by g-2 - Fermilab</a:t>
            </a:r>
          </a:p>
          <a:p>
            <a:pPr marL="136525" indent="0">
              <a:spcBef>
                <a:spcPts val="800"/>
              </a:spcBef>
              <a:buNone/>
            </a:pPr>
            <a:endParaRPr lang="en-US" sz="1800" dirty="0"/>
          </a:p>
          <a:p>
            <a:pPr>
              <a:spcBef>
                <a:spcPts val="800"/>
              </a:spcBef>
            </a:pPr>
            <a:endParaRPr lang="en-US" sz="1800" dirty="0"/>
          </a:p>
          <a:p>
            <a:pPr>
              <a:spcBef>
                <a:spcPts val="800"/>
              </a:spcBef>
            </a:pPr>
            <a:endParaRPr lang="en-US" sz="1600" dirty="0"/>
          </a:p>
        </p:txBody>
      </p:sp>
      <p:sp>
        <p:nvSpPr>
          <p:cNvPr id="4" name="Date Placeholder 3"/>
          <p:cNvSpPr>
            <a:spLocks noGrp="1"/>
          </p:cNvSpPr>
          <p:nvPr>
            <p:ph type="dt" sz="half" idx="10"/>
          </p:nvPr>
        </p:nvSpPr>
        <p:spPr/>
        <p:txBody>
          <a:bodyPr/>
          <a:lstStyle/>
          <a:p>
            <a:pPr>
              <a:defRPr/>
            </a:pPr>
            <a:r>
              <a:rPr lang="en-US">
                <a:solidFill>
                  <a:prstClr val="white">
                    <a:shade val="50000"/>
                  </a:prstClr>
                </a:solidFill>
              </a:rPr>
              <a:t>11/17/2017</a:t>
            </a:r>
            <a:endParaRPr lang="it-IT" dirty="0">
              <a:solidFill>
                <a:prstClr val="white">
                  <a:shade val="50000"/>
                </a:prstClr>
              </a:solidFill>
            </a:endParaRPr>
          </a:p>
        </p:txBody>
      </p:sp>
      <p:sp>
        <p:nvSpPr>
          <p:cNvPr id="5" name="Footer Placeholder 4"/>
          <p:cNvSpPr>
            <a:spLocks noGrp="1"/>
          </p:cNvSpPr>
          <p:nvPr>
            <p:ph type="ftr" sz="quarter" idx="11"/>
          </p:nvPr>
        </p:nvSpPr>
        <p:spPr/>
        <p:txBody>
          <a:bodyPr/>
          <a:lstStyle/>
          <a:p>
            <a:pPr>
              <a:defRPr/>
            </a:pPr>
            <a:r>
              <a:rPr lang="it-IT">
                <a:solidFill>
                  <a:prstClr val="white">
                    <a:shade val="50000"/>
                  </a:prstClr>
                </a:solidFill>
              </a:rPr>
              <a:t>C. Gatto - INFN &amp; NIU</a:t>
            </a:r>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solidFill>
                  <a:prstClr val="white">
                    <a:shade val="50000"/>
                  </a:prstClr>
                </a:solidFill>
              </a:rPr>
              <a:pPr>
                <a:defRPr/>
              </a:pPr>
              <a:t>27</a:t>
            </a:fld>
            <a:endParaRPr lang="it-IT">
              <a:solidFill>
                <a:prstClr val="white">
                  <a:shade val="50000"/>
                </a:prstClr>
              </a:solidFill>
            </a:endParaRPr>
          </a:p>
        </p:txBody>
      </p:sp>
    </p:spTree>
    <p:extLst>
      <p:ext uri="{BB962C8B-B14F-4D97-AF65-F5344CB8AC3E}">
        <p14:creationId xmlns:p14="http://schemas.microsoft.com/office/powerpoint/2010/main" val="1196554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990600" y="1"/>
            <a:ext cx="7158038" cy="914400"/>
          </a:xfrm>
        </p:spPr>
        <p:txBody>
          <a:bodyPr>
            <a:normAutofit/>
          </a:bodyPr>
          <a:lstStyle/>
          <a:p>
            <a:pPr eaLnBrk="1" fontAlgn="auto" hangingPunct="1">
              <a:spcAft>
                <a:spcPts val="0"/>
              </a:spcAft>
              <a:defRPr/>
            </a:pPr>
            <a:r>
              <a:rPr lang="it-IT" altLang="en-US" sz="4000" dirty="0"/>
              <a:t>Beam Rquirements</a:t>
            </a:r>
          </a:p>
        </p:txBody>
      </p:sp>
      <p:sp>
        <p:nvSpPr>
          <p:cNvPr id="14339" name="Segnaposto contenuto 2"/>
          <p:cNvSpPr>
            <a:spLocks noGrp="1"/>
          </p:cNvSpPr>
          <p:nvPr>
            <p:ph idx="1"/>
          </p:nvPr>
        </p:nvSpPr>
        <p:spPr>
          <a:xfrm>
            <a:off x="0" y="476672"/>
            <a:ext cx="9144000" cy="5791200"/>
          </a:xfrm>
        </p:spPr>
        <p:txBody>
          <a:bodyPr/>
          <a:lstStyle/>
          <a:p>
            <a:pPr marL="887413" lvl="1" indent="-446088" algn="ctr" eaLnBrk="1" hangingPunct="1">
              <a:buClr>
                <a:srgbClr val="CC9900"/>
              </a:buClr>
              <a:buSzPct val="7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	</a:t>
            </a:r>
            <a:endParaRPr lang="en-US" altLang="en-US" sz="3600" b="1" dirty="0">
              <a:solidFill>
                <a:schemeClr val="accent2">
                  <a:lumMod val="20000"/>
                  <a:lumOff val="80000"/>
                </a:schemeClr>
              </a:solidFill>
              <a:effectLst>
                <a:outerShdw blurRad="38100" dist="38100" dir="2700000" algn="tl">
                  <a:srgbClr val="000000">
                    <a:alpha val="43137"/>
                  </a:srgbClr>
                </a:outerShdw>
              </a:effectLst>
            </a:endParaRP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i="1" dirty="0">
                <a:solidFill>
                  <a:schemeClr val="accent4">
                    <a:lumMod val="40000"/>
                    <a:lumOff val="60000"/>
                  </a:schemeClr>
                </a:solidFill>
              </a:rPr>
              <a:t>Assume: 1x10</a:t>
            </a:r>
            <a:r>
              <a:rPr lang="en-US" altLang="en-US" sz="2000" i="1" baseline="30000" dirty="0">
                <a:solidFill>
                  <a:schemeClr val="accent4">
                    <a:lumMod val="40000"/>
                    <a:lumOff val="60000"/>
                  </a:schemeClr>
                </a:solidFill>
              </a:rPr>
              <a:t>11</a:t>
            </a:r>
            <a:r>
              <a:rPr lang="en-US" altLang="en-US" sz="2000" i="1" dirty="0">
                <a:solidFill>
                  <a:schemeClr val="accent4">
                    <a:lumMod val="40000"/>
                    <a:lumOff val="60000"/>
                  </a:schemeClr>
                </a:solidFill>
              </a:rPr>
              <a:t> POT/sec – CW</a:t>
            </a:r>
          </a:p>
          <a:p>
            <a:pPr marL="1152525" lvl="2"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600" i="1" dirty="0"/>
              <a:t>Beam power for </a:t>
            </a:r>
            <a:r>
              <a:rPr lang="en-US" altLang="en-US" sz="1600" i="1" dirty="0">
                <a:latin typeface="Symbol" panose="05050102010706020507" pitchFamily="18" charset="2"/>
              </a:rPr>
              <a:t>h</a:t>
            </a:r>
            <a:r>
              <a:rPr lang="en-US" altLang="en-US" sz="1600" i="1" dirty="0"/>
              <a:t> factory: @ 1.9 GeV: 10</a:t>
            </a:r>
            <a:r>
              <a:rPr lang="en-US" altLang="en-US" sz="1600" i="1" baseline="30000" dirty="0"/>
              <a:t>11</a:t>
            </a:r>
            <a:r>
              <a:rPr lang="en-US" altLang="en-US" sz="1600" i="1" dirty="0"/>
              <a:t> p/sec</a:t>
            </a:r>
            <a:r>
              <a:rPr lang="en-US" sz="1600" dirty="0"/>
              <a:t> </a:t>
            </a:r>
            <a:r>
              <a:rPr lang="en-US" sz="1600" dirty="0">
                <a:latin typeface="Symbol" panose="05050102010706020507" pitchFamily="18" charset="2"/>
              </a:rPr>
              <a:t>´ </a:t>
            </a:r>
            <a:r>
              <a:rPr lang="en-US" altLang="en-US" sz="1600" i="1" dirty="0"/>
              <a:t>1.9 GeV</a:t>
            </a:r>
            <a:r>
              <a:rPr lang="en-US" sz="1600" dirty="0"/>
              <a:t> </a:t>
            </a:r>
            <a:r>
              <a:rPr lang="en-US" sz="1600" dirty="0">
                <a:latin typeface="Symbol" panose="05050102010706020507" pitchFamily="18" charset="2"/>
              </a:rPr>
              <a:t>´ </a:t>
            </a:r>
            <a:r>
              <a:rPr lang="en-US" altLang="en-US" sz="1600" i="1" dirty="0"/>
              <a:t>1.6</a:t>
            </a:r>
            <a:r>
              <a:rPr lang="en-US" sz="1600" dirty="0"/>
              <a:t> </a:t>
            </a:r>
            <a:r>
              <a:rPr lang="en-US" sz="1600" dirty="0">
                <a:latin typeface="Symbol" panose="05050102010706020507" pitchFamily="18" charset="2"/>
              </a:rPr>
              <a:t>´ </a:t>
            </a:r>
            <a:r>
              <a:rPr lang="en-US" altLang="en-US" sz="1600" i="1" dirty="0"/>
              <a:t>10</a:t>
            </a:r>
            <a:r>
              <a:rPr lang="en-US" altLang="en-US" sz="1600" i="1" baseline="30000" dirty="0"/>
              <a:t>-10</a:t>
            </a:r>
            <a:r>
              <a:rPr lang="en-US" altLang="en-US" sz="1600" i="1" dirty="0"/>
              <a:t> J/GeV = 30 Watts</a:t>
            </a:r>
          </a:p>
          <a:p>
            <a:pPr marL="1152525" lvl="2"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600" i="1" dirty="0"/>
              <a:t>Beam power for </a:t>
            </a:r>
            <a:r>
              <a:rPr lang="en-US" altLang="en-US" sz="1600" i="1" dirty="0">
                <a:latin typeface="Symbol" panose="05050102010706020507" pitchFamily="18" charset="2"/>
              </a:rPr>
              <a:t>h</a:t>
            </a:r>
            <a:r>
              <a:rPr lang="en-US" altLang="en-US" sz="1600" i="1" dirty="0"/>
              <a:t>’ factory: @ 3 GeV: 10</a:t>
            </a:r>
            <a:r>
              <a:rPr lang="en-US" altLang="en-US" sz="1600" i="1" baseline="30000" dirty="0"/>
              <a:t>11</a:t>
            </a:r>
            <a:r>
              <a:rPr lang="en-US" altLang="en-US" sz="1600" i="1" dirty="0"/>
              <a:t> p/sec</a:t>
            </a:r>
            <a:r>
              <a:rPr lang="en-US" sz="1600" dirty="0"/>
              <a:t> </a:t>
            </a:r>
            <a:r>
              <a:rPr lang="en-US" sz="1600" dirty="0">
                <a:latin typeface="Symbol" panose="05050102010706020507" pitchFamily="18" charset="2"/>
              </a:rPr>
              <a:t>´ </a:t>
            </a:r>
            <a:r>
              <a:rPr lang="en-US" altLang="en-US" sz="1600" i="1" dirty="0"/>
              <a:t>3GeV</a:t>
            </a:r>
            <a:r>
              <a:rPr lang="en-US" sz="1600" dirty="0"/>
              <a:t> </a:t>
            </a:r>
            <a:r>
              <a:rPr lang="en-US" sz="1600" dirty="0">
                <a:latin typeface="Symbol" panose="05050102010706020507" pitchFamily="18" charset="2"/>
              </a:rPr>
              <a:t>´ </a:t>
            </a:r>
            <a:r>
              <a:rPr lang="en-US" altLang="en-US" sz="1600" i="1" dirty="0"/>
              <a:t>1.6</a:t>
            </a:r>
            <a:r>
              <a:rPr lang="en-US" sz="1600" dirty="0"/>
              <a:t> </a:t>
            </a:r>
            <a:r>
              <a:rPr lang="en-US" sz="1600" dirty="0">
                <a:latin typeface="Symbol" panose="05050102010706020507" pitchFamily="18" charset="2"/>
              </a:rPr>
              <a:t>´ </a:t>
            </a:r>
            <a:r>
              <a:rPr lang="en-US" altLang="en-US" sz="1600" i="1" dirty="0"/>
              <a:t>10</a:t>
            </a:r>
            <a:r>
              <a:rPr lang="en-US" altLang="en-US" sz="1600" i="1" baseline="30000" dirty="0"/>
              <a:t>-10</a:t>
            </a:r>
            <a:r>
              <a:rPr lang="en-US" altLang="en-US" sz="1600" i="1" dirty="0"/>
              <a:t> J/GeV = 48Watts</a:t>
            </a:r>
          </a:p>
          <a:p>
            <a:pPr marL="1152525" lvl="2"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1600" i="1" dirty="0"/>
          </a:p>
          <a:p>
            <a:pPr marL="887413" lvl="1" indent="-446088">
              <a:spcBef>
                <a:spcPts val="8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i="1" dirty="0">
                <a:solidFill>
                  <a:schemeClr val="accent4">
                    <a:lumMod val="40000"/>
                    <a:lumOff val="60000"/>
                  </a:schemeClr>
                </a:solidFill>
              </a:rPr>
              <a:t>Target system : 10 x 0.33mm Be foils, spaced 10 cm apart</a:t>
            </a:r>
          </a:p>
          <a:p>
            <a:pPr marL="1152525" lvl="2"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600" i="1" dirty="0" err="1"/>
              <a:t>Prob</a:t>
            </a:r>
            <a:r>
              <a:rPr lang="en-US" altLang="en-US" sz="1600" i="1" dirty="0"/>
              <a:t>(p + target </a:t>
            </a:r>
            <a:r>
              <a:rPr lang="en-US" altLang="en-US" sz="1600" dirty="0">
                <a:solidFill>
                  <a:srgbClr val="F5CD2D">
                    <a:lumMod val="40000"/>
                    <a:lumOff val="60000"/>
                  </a:srgbClr>
                </a:solidFill>
              </a:rPr>
              <a:t>→</a:t>
            </a:r>
            <a:r>
              <a:rPr lang="en-US" altLang="en-US" sz="1600" i="1" dirty="0"/>
              <a:t> X) = 0.5% </a:t>
            </a:r>
            <a:endParaRPr lang="en-US" altLang="en-US" i="1" dirty="0">
              <a:solidFill>
                <a:schemeClr val="accent4">
                  <a:lumMod val="40000"/>
                  <a:lumOff val="60000"/>
                </a:schemeClr>
              </a:solidFill>
            </a:endParaRP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i="1" dirty="0"/>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i="1" dirty="0"/>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i="1" dirty="0">
                <a:solidFill>
                  <a:schemeClr val="accent4">
                    <a:lumMod val="40000"/>
                    <a:lumOff val="60000"/>
                  </a:schemeClr>
                </a:solidFill>
              </a:rPr>
              <a:t>Power dissipated from target: </a:t>
            </a:r>
          </a:p>
          <a:p>
            <a:pPr marL="1152525" lvl="2"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600" i="1" dirty="0"/>
              <a:t>Heat produced for </a:t>
            </a:r>
            <a:r>
              <a:rPr lang="en-US" altLang="en-US" sz="1600" i="1" dirty="0">
                <a:latin typeface="Symbol" panose="05050102010706020507" pitchFamily="18" charset="2"/>
              </a:rPr>
              <a:t>h</a:t>
            </a:r>
            <a:r>
              <a:rPr lang="en-US" altLang="en-US" sz="1600" i="1" dirty="0"/>
              <a:t> factory:  150 </a:t>
            </a:r>
            <a:r>
              <a:rPr lang="en-US" altLang="en-US" sz="1600" i="1" dirty="0" err="1"/>
              <a:t>mW</a:t>
            </a:r>
            <a:r>
              <a:rPr lang="en-US" altLang="en-US" sz="1600" i="1" dirty="0"/>
              <a:t>  total - 15 </a:t>
            </a:r>
            <a:r>
              <a:rPr lang="en-US" altLang="en-US" sz="1600" i="1" dirty="0" err="1"/>
              <a:t>mW</a:t>
            </a:r>
            <a:r>
              <a:rPr lang="en-US" altLang="en-US" sz="1600" i="1" dirty="0"/>
              <a:t> per target foil</a:t>
            </a:r>
          </a:p>
          <a:p>
            <a:pPr marL="1152525" lvl="2"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600" i="1" dirty="0"/>
              <a:t>Heat produced for </a:t>
            </a:r>
            <a:r>
              <a:rPr lang="en-US" altLang="en-US" sz="1600" i="1" dirty="0">
                <a:latin typeface="Symbol" panose="05050102010706020507" pitchFamily="18" charset="2"/>
              </a:rPr>
              <a:t>h</a:t>
            </a:r>
            <a:r>
              <a:rPr lang="en-US" altLang="en-US" sz="1600" i="1" dirty="0"/>
              <a:t>’ factory:  240mW  total - 24 </a:t>
            </a:r>
            <a:r>
              <a:rPr lang="en-US" altLang="en-US" sz="1600" i="1" dirty="0" err="1"/>
              <a:t>mW</a:t>
            </a:r>
            <a:r>
              <a:rPr lang="en-US" altLang="en-US" sz="1600" i="1" dirty="0"/>
              <a:t> per target foil</a:t>
            </a:r>
          </a:p>
          <a:p>
            <a:pPr marL="1152525" lvl="2"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1600" i="1" dirty="0"/>
          </a:p>
          <a:p>
            <a:pPr marL="887413" lvl="1" indent="-446088">
              <a:spcBef>
                <a:spcPts val="8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i="1" dirty="0"/>
              <a:t>p-inelastic interaction: 5 x 10</a:t>
            </a:r>
            <a:r>
              <a:rPr lang="en-US" altLang="en-US" sz="2000" i="1" baseline="30000" dirty="0"/>
              <a:t>8</a:t>
            </a:r>
            <a:r>
              <a:rPr lang="en-US" altLang="en-US" sz="2000" i="1" dirty="0"/>
              <a:t> </a:t>
            </a:r>
            <a:r>
              <a:rPr lang="en-US" altLang="en-US" sz="2000" i="1" dirty="0" err="1"/>
              <a:t>evt</a:t>
            </a:r>
            <a:r>
              <a:rPr lang="en-US" altLang="en-US" sz="2000" i="1" dirty="0"/>
              <a:t>/sec  (1 interaction/2 nsec in the targets)</a:t>
            </a:r>
            <a:r>
              <a:rPr lang="en-US" altLang="en-US" sz="2000" i="1" dirty="0">
                <a:solidFill>
                  <a:prstClr val="white"/>
                </a:solidFill>
                <a:latin typeface="Symbol" pitchFamily="18" charset="2"/>
              </a:rPr>
              <a:t> </a:t>
            </a:r>
          </a:p>
          <a:p>
            <a:pPr marL="887413" lvl="1" indent="-446088">
              <a:spcBef>
                <a:spcPts val="8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i="1" dirty="0">
                <a:solidFill>
                  <a:prstClr val="white"/>
                </a:solidFill>
                <a:latin typeface="Symbol" pitchFamily="18" charset="2"/>
              </a:rPr>
              <a:t>h  </a:t>
            </a:r>
            <a:r>
              <a:rPr lang="en-US" altLang="en-US" sz="2000" i="1" dirty="0"/>
              <a:t>production: 2.5 x 10</a:t>
            </a:r>
            <a:r>
              <a:rPr lang="en-US" altLang="en-US" sz="2000" i="1" baseline="30000" dirty="0"/>
              <a:t>6</a:t>
            </a:r>
            <a:r>
              <a:rPr lang="en-US" altLang="en-US" sz="2000" i="1" dirty="0"/>
              <a:t> </a:t>
            </a:r>
            <a:r>
              <a:rPr lang="en-US" altLang="en-US" sz="2000" i="1" dirty="0">
                <a:latin typeface="Symbol" pitchFamily="18" charset="2"/>
              </a:rPr>
              <a:t>h</a:t>
            </a:r>
            <a:r>
              <a:rPr lang="en-US" altLang="en-US" sz="2000" i="1" dirty="0"/>
              <a:t> /sec  or </a:t>
            </a:r>
            <a:r>
              <a:rPr lang="en-US" altLang="en-US" sz="2000" i="1" dirty="0">
                <a:solidFill>
                  <a:prstClr val="white"/>
                </a:solidFill>
              </a:rPr>
              <a:t>2.5 x 10</a:t>
            </a:r>
            <a:r>
              <a:rPr lang="en-US" altLang="en-US" sz="2000" i="1" baseline="30000" dirty="0">
                <a:solidFill>
                  <a:prstClr val="white"/>
                </a:solidFill>
              </a:rPr>
              <a:t>13</a:t>
            </a:r>
            <a:r>
              <a:rPr lang="en-US" altLang="en-US" sz="2000" i="1" dirty="0">
                <a:solidFill>
                  <a:prstClr val="white"/>
                </a:solidFill>
              </a:rPr>
              <a:t> </a:t>
            </a:r>
            <a:r>
              <a:rPr lang="en-US" altLang="en-US" sz="2000" i="1" dirty="0">
                <a:solidFill>
                  <a:prstClr val="white"/>
                </a:solidFill>
                <a:latin typeface="Symbol" pitchFamily="18" charset="2"/>
              </a:rPr>
              <a:t>h</a:t>
            </a:r>
            <a:r>
              <a:rPr lang="en-US" altLang="en-US" sz="2000" i="1" dirty="0">
                <a:solidFill>
                  <a:prstClr val="white"/>
                </a:solidFill>
              </a:rPr>
              <a:t> /</a:t>
            </a:r>
            <a:r>
              <a:rPr lang="en-US" altLang="en-US" sz="2000" i="1" dirty="0" err="1">
                <a:solidFill>
                  <a:prstClr val="white"/>
                </a:solidFill>
              </a:rPr>
              <a:t>yr</a:t>
            </a:r>
            <a:endParaRPr lang="en-US" altLang="en-US" sz="2000" i="1" dirty="0">
              <a:solidFill>
                <a:prstClr val="white"/>
              </a:solidFill>
            </a:endParaRPr>
          </a:p>
          <a:p>
            <a:pPr marL="887413" lvl="1" indent="-446088">
              <a:spcBef>
                <a:spcPts val="8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i="1" dirty="0">
                <a:solidFill>
                  <a:prstClr val="white"/>
                </a:solidFill>
                <a:latin typeface="Symbol" pitchFamily="18" charset="2"/>
              </a:rPr>
              <a:t>h</a:t>
            </a:r>
            <a:r>
              <a:rPr lang="en-US" altLang="en-US" sz="2000" i="1" dirty="0"/>
              <a:t>’ production: 1.5 x 10</a:t>
            </a:r>
            <a:r>
              <a:rPr lang="en-US" altLang="en-US" sz="2000" i="1" baseline="30000" dirty="0"/>
              <a:t>4</a:t>
            </a:r>
            <a:r>
              <a:rPr lang="en-US" altLang="en-US" sz="2000" i="1" dirty="0"/>
              <a:t> </a:t>
            </a:r>
            <a:r>
              <a:rPr lang="en-US" altLang="en-US" sz="2000" i="1" dirty="0">
                <a:latin typeface="Symbol" pitchFamily="18" charset="2"/>
              </a:rPr>
              <a:t>h</a:t>
            </a:r>
            <a:r>
              <a:rPr lang="en-US" altLang="en-US" sz="2000" i="1" dirty="0"/>
              <a:t>’ /sec  or </a:t>
            </a:r>
            <a:r>
              <a:rPr lang="en-US" altLang="en-US" sz="2000" i="1" dirty="0">
                <a:solidFill>
                  <a:prstClr val="white"/>
                </a:solidFill>
              </a:rPr>
              <a:t>1.5 x 10</a:t>
            </a:r>
            <a:r>
              <a:rPr lang="en-US" altLang="en-US" sz="2000" i="1" baseline="30000" dirty="0">
                <a:solidFill>
                  <a:prstClr val="white"/>
                </a:solidFill>
              </a:rPr>
              <a:t>11</a:t>
            </a:r>
            <a:r>
              <a:rPr lang="en-US" altLang="en-US" sz="2000" i="1" dirty="0">
                <a:solidFill>
                  <a:prstClr val="white"/>
                </a:solidFill>
              </a:rPr>
              <a:t> </a:t>
            </a:r>
            <a:r>
              <a:rPr lang="en-US" altLang="en-US" sz="2000" i="1" dirty="0">
                <a:solidFill>
                  <a:prstClr val="white"/>
                </a:solidFill>
                <a:latin typeface="Symbol" pitchFamily="18" charset="2"/>
              </a:rPr>
              <a:t>h</a:t>
            </a:r>
            <a:r>
              <a:rPr lang="en-US" altLang="en-US" sz="2000" i="1" dirty="0"/>
              <a:t>’</a:t>
            </a:r>
            <a:r>
              <a:rPr lang="en-US" altLang="en-US" sz="2000" i="1" dirty="0">
                <a:solidFill>
                  <a:prstClr val="white"/>
                </a:solidFill>
              </a:rPr>
              <a:t>/</a:t>
            </a:r>
            <a:r>
              <a:rPr lang="en-US" altLang="en-US" sz="2000" i="1" dirty="0" err="1">
                <a:solidFill>
                  <a:prstClr val="white"/>
                </a:solidFill>
              </a:rPr>
              <a:t>yr</a:t>
            </a:r>
            <a:endParaRPr lang="en-US" altLang="en-US" sz="2000" i="1" dirty="0"/>
          </a:p>
          <a:p>
            <a:pPr marL="887413" lvl="1" indent="-446088">
              <a:spcBef>
                <a:spcPts val="8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000" i="1" dirty="0"/>
          </a:p>
          <a:p>
            <a:pPr marL="446088" indent="-446088"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en-US" sz="2400" dirty="0"/>
          </a:p>
        </p:txBody>
      </p:sp>
      <p:sp>
        <p:nvSpPr>
          <p:cNvPr id="14340"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EF103996-D4CD-4F44-AFA6-7C8625711D2B}" type="slidenum">
              <a:rPr lang="it-IT" altLang="en-US" sz="1000" smtClean="0">
                <a:latin typeface="Arial" pitchFamily="34" charset="0"/>
              </a:rPr>
              <a:pPr eaLnBrk="1" hangingPunct="1">
                <a:spcBef>
                  <a:spcPct val="0"/>
                </a:spcBef>
                <a:buClrTx/>
                <a:buSzTx/>
                <a:buFontTx/>
                <a:buNone/>
              </a:pPr>
              <a:t>28</a:t>
            </a:fld>
            <a:endParaRPr lang="it-IT" altLang="en-US" sz="1000">
              <a:latin typeface="Arial" pitchFamily="34" charset="0"/>
            </a:endParaRPr>
          </a:p>
        </p:txBody>
      </p:sp>
      <p:sp>
        <p:nvSpPr>
          <p:cNvPr id="2" name="Date Placeholder 1"/>
          <p:cNvSpPr>
            <a:spLocks noGrp="1"/>
          </p:cNvSpPr>
          <p:nvPr>
            <p:ph type="dt" sz="half" idx="10"/>
          </p:nvPr>
        </p:nvSpPr>
        <p:spPr/>
        <p:txBody>
          <a:bodyPr/>
          <a:lstStyle/>
          <a:p>
            <a:pPr>
              <a:defRPr/>
            </a:pPr>
            <a:r>
              <a:rPr lang="en-US"/>
              <a:t>11/17/2017</a:t>
            </a:r>
            <a:endParaRPr lang="it-IT"/>
          </a:p>
        </p:txBody>
      </p:sp>
      <p:sp>
        <p:nvSpPr>
          <p:cNvPr id="4" name="Footer Placeholder 3"/>
          <p:cNvSpPr>
            <a:spLocks noGrp="1"/>
          </p:cNvSpPr>
          <p:nvPr>
            <p:ph type="ftr" sz="quarter" idx="11"/>
          </p:nvPr>
        </p:nvSpPr>
        <p:spPr/>
        <p:txBody>
          <a:bodyPr/>
          <a:lstStyle/>
          <a:p>
            <a:pPr>
              <a:defRPr/>
            </a:pPr>
            <a:r>
              <a:rPr lang="it-IT"/>
              <a:t>C. Gatto - INFN &amp; NIU</a:t>
            </a:r>
          </a:p>
        </p:txBody>
      </p:sp>
      <p:sp>
        <p:nvSpPr>
          <p:cNvPr id="8" name="Down Arrow 7"/>
          <p:cNvSpPr/>
          <p:nvPr/>
        </p:nvSpPr>
        <p:spPr>
          <a:xfrm>
            <a:off x="4257674" y="2852936"/>
            <a:ext cx="494345"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054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46" y="80628"/>
            <a:ext cx="8229600" cy="756084"/>
          </a:xfrm>
        </p:spPr>
        <p:txBody>
          <a:bodyPr>
            <a:noAutofit/>
          </a:bodyPr>
          <a:lstStyle/>
          <a:p>
            <a:r>
              <a:rPr lang="en-US" sz="2800" dirty="0"/>
              <a:t>Ring Optics  through Deceleration </a:t>
            </a:r>
            <a:br>
              <a:rPr lang="en-US" sz="2800" dirty="0"/>
            </a:br>
            <a:r>
              <a:rPr lang="en-US" sz="2800" dirty="0"/>
              <a:t>(J. Johnstone)</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11/17/2017</a:t>
            </a:r>
            <a:endParaRPr lang="it-IT"/>
          </a:p>
        </p:txBody>
      </p:sp>
      <p:sp>
        <p:nvSpPr>
          <p:cNvPr id="5" name="Footer Placeholder 4"/>
          <p:cNvSpPr>
            <a:spLocks noGrp="1"/>
          </p:cNvSpPr>
          <p:nvPr>
            <p:ph type="ftr" sz="quarter" idx="11"/>
          </p:nvPr>
        </p:nvSpPr>
        <p:spPr/>
        <p:txBody>
          <a:bodyPr/>
          <a:lstStyle/>
          <a:p>
            <a:pPr>
              <a:defRPr/>
            </a:pPr>
            <a:r>
              <a:rPr lang="it-IT"/>
              <a:t>C. Gatto - INFN &amp; NIU</a:t>
            </a:r>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29</a:t>
            </a:fld>
            <a:endParaRPr lang="it-IT"/>
          </a:p>
        </p:txBody>
      </p:sp>
      <p:pic>
        <p:nvPicPr>
          <p:cNvPr id="7" name="Picture 6"/>
          <p:cNvPicPr>
            <a:picLocks noChangeAspect="1"/>
          </p:cNvPicPr>
          <p:nvPr/>
        </p:nvPicPr>
        <p:blipFill>
          <a:blip r:embed="rId2"/>
          <a:stretch>
            <a:fillRect/>
          </a:stretch>
        </p:blipFill>
        <p:spPr>
          <a:xfrm>
            <a:off x="166517" y="1772816"/>
            <a:ext cx="4089700" cy="2581772"/>
          </a:xfrm>
          <a:prstGeom prst="rect">
            <a:avLst/>
          </a:prstGeom>
        </p:spPr>
      </p:pic>
      <p:pic>
        <p:nvPicPr>
          <p:cNvPr id="8" name="Picture 7"/>
          <p:cNvPicPr>
            <a:picLocks noChangeAspect="1"/>
          </p:cNvPicPr>
          <p:nvPr/>
        </p:nvPicPr>
        <p:blipFill>
          <a:blip r:embed="rId3"/>
          <a:stretch>
            <a:fillRect/>
          </a:stretch>
        </p:blipFill>
        <p:spPr>
          <a:xfrm>
            <a:off x="182873" y="4382547"/>
            <a:ext cx="4073344" cy="2484800"/>
          </a:xfrm>
          <a:prstGeom prst="rect">
            <a:avLst/>
          </a:prstGeom>
        </p:spPr>
      </p:pic>
      <p:sp>
        <p:nvSpPr>
          <p:cNvPr id="9" name="TextBox 8"/>
          <p:cNvSpPr txBox="1"/>
          <p:nvPr/>
        </p:nvSpPr>
        <p:spPr>
          <a:xfrm>
            <a:off x="4638596" y="1904635"/>
            <a:ext cx="4057650" cy="1200329"/>
          </a:xfrm>
          <a:prstGeom prst="rect">
            <a:avLst/>
          </a:prstGeom>
          <a:noFill/>
        </p:spPr>
        <p:txBody>
          <a:bodyPr wrap="square" rtlCol="0">
            <a:spAutoFit/>
          </a:bodyPr>
          <a:lstStyle/>
          <a:p>
            <a:pPr algn="ctr" defTabSz="457200"/>
            <a:r>
              <a:rPr lang="en-US" sz="1400" dirty="0">
                <a:solidFill>
                  <a:schemeClr val="accent1">
                    <a:lumMod val="60000"/>
                    <a:lumOff val="40000"/>
                  </a:schemeClr>
                </a:solidFill>
                <a:latin typeface="Helvetica" panose="020B0604020202020204" pitchFamily="34" charset="0"/>
                <a:ea typeface="Geneva" pitchFamily="121" charset="-128"/>
                <a:cs typeface="Helvetica" panose="020B0604020202020204" pitchFamily="34" charset="0"/>
              </a:rPr>
              <a:t>8 GeV injection energy (top) and &lt;5.8 GeV (bottom) </a:t>
            </a:r>
          </a:p>
          <a:p>
            <a:pPr defTabSz="457200"/>
            <a:endParaRPr lang="en-US" sz="1600" dirty="0">
              <a:solidFill>
                <a:srgbClr val="404040"/>
              </a:solidFill>
              <a:latin typeface="Helvetica" panose="020B0604020202020204" pitchFamily="34" charset="0"/>
              <a:ea typeface="Geneva" pitchFamily="121" charset="-128"/>
              <a:cs typeface="Helvetica" panose="020B0604020202020204" pitchFamily="34" charset="0"/>
            </a:endParaRPr>
          </a:p>
          <a:p>
            <a:pPr marL="285750" indent="-285750" defTabSz="457200">
              <a:buFont typeface="Arial" panose="020B0604020202020204" pitchFamily="34" charset="0"/>
              <a:buChar char="•"/>
            </a:pPr>
            <a:r>
              <a:rPr lang="en-US" sz="1400" dirty="0">
                <a:latin typeface="Helvetica" panose="020B0604020202020204" pitchFamily="34" charset="0"/>
                <a:ea typeface="Geneva" pitchFamily="121" charset="-128"/>
                <a:cs typeface="Helvetica" panose="020B0604020202020204" pitchFamily="34" charset="0"/>
              </a:rPr>
              <a:t>Blue &amp; red circles indicate sites of the </a:t>
            </a:r>
            <a:r>
              <a:rPr lang="el-GR" altLang="en-US" sz="1400" dirty="0">
                <a:latin typeface="Times New Roman" panose="02020603050405020304" pitchFamily="18" charset="0"/>
                <a:ea typeface="Geneva" pitchFamily="121" charset="-128"/>
                <a:cs typeface="Times New Roman" panose="02020603050405020304" pitchFamily="18" charset="0"/>
              </a:rPr>
              <a:t>γ</a:t>
            </a:r>
            <a:r>
              <a:rPr lang="en-US" altLang="en-US" sz="1400" baseline="-25000" dirty="0">
                <a:latin typeface="Times New Roman" panose="02020603050405020304" pitchFamily="18" charset="0"/>
                <a:ea typeface="Geneva" pitchFamily="121" charset="-128"/>
                <a:cs typeface="Times New Roman" panose="02020603050405020304" pitchFamily="18" charset="0"/>
              </a:rPr>
              <a:t>t</a:t>
            </a:r>
            <a:r>
              <a:rPr lang="en-US" altLang="en-US" sz="1400" dirty="0">
                <a:latin typeface="Times New Roman" panose="02020603050405020304" pitchFamily="18" charset="0"/>
                <a:ea typeface="Geneva" pitchFamily="121" charset="-128"/>
                <a:cs typeface="Times New Roman" panose="02020603050405020304" pitchFamily="18" charset="0"/>
              </a:rPr>
              <a:t> </a:t>
            </a:r>
            <a:r>
              <a:rPr lang="en-US" altLang="en-US" sz="1400" dirty="0">
                <a:latin typeface="Helvetica" panose="020B0604020202020204" pitchFamily="34" charset="0"/>
                <a:ea typeface="Geneva" pitchFamily="121" charset="-128"/>
                <a:cs typeface="Helvetica" panose="020B0604020202020204" pitchFamily="34" charset="0"/>
              </a:rPr>
              <a:t>quad triplets.</a:t>
            </a:r>
            <a:endParaRPr lang="en-US" sz="1400" dirty="0">
              <a:latin typeface="Helvetica" panose="020B0604020202020204" pitchFamily="34" charset="0"/>
              <a:ea typeface="Geneva" pitchFamily="121" charset="-128"/>
              <a:cs typeface="Helvetica" panose="020B0604020202020204" pitchFamily="34" charset="0"/>
            </a:endParaRPr>
          </a:p>
        </p:txBody>
      </p:sp>
      <p:pic>
        <p:nvPicPr>
          <p:cNvPr id="10" name="Picture 9"/>
          <p:cNvPicPr>
            <a:picLocks noChangeAspect="1"/>
          </p:cNvPicPr>
          <p:nvPr/>
        </p:nvPicPr>
        <p:blipFill>
          <a:blip r:embed="rId4"/>
          <a:stretch>
            <a:fillRect/>
          </a:stretch>
        </p:blipFill>
        <p:spPr>
          <a:xfrm>
            <a:off x="4545008" y="3422081"/>
            <a:ext cx="4251722" cy="1920932"/>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4605338" y="5458421"/>
                <a:ext cx="4014787" cy="523220"/>
              </a:xfrm>
              <a:prstGeom prst="rect">
                <a:avLst/>
              </a:prstGeom>
              <a:noFill/>
            </p:spPr>
            <p:txBody>
              <a:bodyPr wrap="square" rtlCol="0">
                <a:spAutoFit/>
              </a:bodyPr>
              <a:lstStyle/>
              <a:p>
                <a:pPr algn="ctr" defTabSz="457200"/>
                <a:r>
                  <a:rPr lang="en-GB" sz="1400" dirty="0">
                    <a:solidFill>
                      <a:schemeClr val="accent1">
                        <a:lumMod val="60000"/>
                        <a:lumOff val="40000"/>
                      </a:schemeClr>
                    </a:solidFill>
                    <a:latin typeface="Calibri" panose="020F0502020204030204" pitchFamily="34" charset="0"/>
                    <a:ea typeface="Geneva" pitchFamily="121" charset="-128"/>
                  </a:rPr>
                  <a:t>Variation of </a:t>
                </a:r>
                <a14:m>
                  <m:oMath xmlns:m="http://schemas.openxmlformats.org/officeDocument/2006/math">
                    <m:sSub>
                      <m:sSubPr>
                        <m:ctrlPr>
                          <a:rPr lang="en-US" sz="1400" i="1">
                            <a:solidFill>
                              <a:schemeClr val="accent1">
                                <a:lumMod val="60000"/>
                                <a:lumOff val="40000"/>
                              </a:schemeClr>
                            </a:solidFill>
                            <a:latin typeface="Cambria Math" panose="02040503050406030204" pitchFamily="18" charset="0"/>
                          </a:rPr>
                        </m:ctrlPr>
                      </m:sSubPr>
                      <m:e>
                        <m:r>
                          <a:rPr lang="en-GB" sz="1400" i="1">
                            <a:solidFill>
                              <a:schemeClr val="accent1">
                                <a:lumMod val="60000"/>
                                <a:lumOff val="40000"/>
                              </a:schemeClr>
                            </a:solidFill>
                            <a:latin typeface="Cambria Math"/>
                          </a:rPr>
                          <m:t>𝛾</m:t>
                        </m:r>
                      </m:e>
                      <m:sub>
                        <m:r>
                          <a:rPr lang="en-GB" sz="1400" i="1">
                            <a:solidFill>
                              <a:schemeClr val="accent1">
                                <a:lumMod val="60000"/>
                                <a:lumOff val="40000"/>
                              </a:schemeClr>
                            </a:solidFill>
                            <a:latin typeface="Cambria Math"/>
                          </a:rPr>
                          <m:t>𝑡</m:t>
                        </m:r>
                      </m:sub>
                    </m:sSub>
                  </m:oMath>
                </a14:m>
                <a:r>
                  <a:rPr lang="en-GB" sz="1400" dirty="0">
                    <a:solidFill>
                      <a:schemeClr val="accent1">
                        <a:lumMod val="60000"/>
                        <a:lumOff val="40000"/>
                      </a:schemeClr>
                    </a:solidFill>
                    <a:latin typeface="Calibri" panose="020F0502020204030204" pitchFamily="34" charset="0"/>
                    <a:ea typeface="Geneva" pitchFamily="121" charset="-128"/>
                  </a:rPr>
                  <a:t>, </a:t>
                </a:r>
                <a:r>
                  <a:rPr lang="en-GB" sz="1400" i="1" dirty="0">
                    <a:solidFill>
                      <a:schemeClr val="accent1">
                        <a:lumMod val="60000"/>
                        <a:lumOff val="40000"/>
                      </a:schemeClr>
                    </a:solidFill>
                    <a:latin typeface="Times New Roman" panose="02020603050405020304" pitchFamily="18" charset="0"/>
                    <a:ea typeface="Geneva" pitchFamily="121" charset="-128"/>
                    <a:cs typeface="Times New Roman" panose="02020603050405020304" pitchFamily="18" charset="0"/>
                  </a:rPr>
                  <a:t>β</a:t>
                </a:r>
                <a:r>
                  <a:rPr lang="en-GB" sz="1400" i="1" baseline="-25000" dirty="0">
                    <a:solidFill>
                      <a:schemeClr val="accent1">
                        <a:lumMod val="60000"/>
                        <a:lumOff val="40000"/>
                      </a:schemeClr>
                    </a:solidFill>
                    <a:latin typeface="Calibri" panose="020F0502020204030204" pitchFamily="34" charset="0"/>
                    <a:ea typeface="Geneva" pitchFamily="121" charset="-128"/>
                  </a:rPr>
                  <a:t>max</a:t>
                </a:r>
                <a:r>
                  <a:rPr lang="en-GB" sz="1400" dirty="0">
                    <a:solidFill>
                      <a:schemeClr val="accent1">
                        <a:lumMod val="60000"/>
                        <a:lumOff val="40000"/>
                      </a:schemeClr>
                    </a:solidFill>
                    <a:latin typeface="Calibri" panose="020F0502020204030204" pitchFamily="34" charset="0"/>
                    <a:ea typeface="Geneva" pitchFamily="121" charset="-128"/>
                  </a:rPr>
                  <a:t>, and the 15π 99% beam envelope through deceleration</a:t>
                </a:r>
                <a:endParaRPr lang="en-US" sz="1400" dirty="0">
                  <a:solidFill>
                    <a:schemeClr val="accent1">
                      <a:lumMod val="60000"/>
                      <a:lumOff val="40000"/>
                    </a:schemeClr>
                  </a:solidFill>
                  <a:latin typeface="Calibri" panose="020F0502020204030204" pitchFamily="34" charset="0"/>
                  <a:ea typeface="Geneva" pitchFamily="121" charset="-128"/>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05338" y="5458421"/>
                <a:ext cx="4014787" cy="523220"/>
              </a:xfrm>
              <a:prstGeom prst="rect">
                <a:avLst/>
              </a:prstGeom>
              <a:blipFill rotWithShape="1">
                <a:blip r:embed="rId5"/>
                <a:stretch>
                  <a:fillRect t="-2326" b="-10465"/>
                </a:stretch>
              </a:blipFill>
            </p:spPr>
            <p:txBody>
              <a:bodyPr/>
              <a:lstStyle/>
              <a:p>
                <a:r>
                  <a:rPr lang="en-US">
                    <a:noFill/>
                  </a:rPr>
                  <a:t> </a:t>
                </a:r>
              </a:p>
            </p:txBody>
          </p:sp>
        </mc:Fallback>
      </mc:AlternateContent>
      <p:sp>
        <p:nvSpPr>
          <p:cNvPr id="12" name="Rounded Rectangle 11"/>
          <p:cNvSpPr/>
          <p:nvPr/>
        </p:nvSpPr>
        <p:spPr>
          <a:xfrm>
            <a:off x="4824028" y="6057292"/>
            <a:ext cx="356439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501E00"/>
                </a:solidFill>
              </a:rPr>
              <a:t>"</a:t>
            </a:r>
            <a:r>
              <a:rPr lang="en-US" sz="1600" dirty="0" err="1">
                <a:solidFill>
                  <a:srgbClr val="501E00"/>
                </a:solidFill>
              </a:rPr>
              <a:t>J.Johnstone</a:t>
            </a:r>
            <a:r>
              <a:rPr lang="en-US" sz="1600" dirty="0">
                <a:solidFill>
                  <a:srgbClr val="501E00"/>
                </a:solidFill>
              </a:rPr>
              <a:t>, </a:t>
            </a:r>
            <a:r>
              <a:rPr lang="en-US" sz="1600" dirty="0" err="1">
                <a:solidFill>
                  <a:srgbClr val="501E00"/>
                </a:solidFill>
              </a:rPr>
              <a:t>M.Syphers</a:t>
            </a:r>
            <a:r>
              <a:rPr lang="en-US" sz="1600" dirty="0">
                <a:solidFill>
                  <a:srgbClr val="501E00"/>
                </a:solidFill>
              </a:rPr>
              <a:t>, NA-PAC, Chicago (2016)"</a:t>
            </a:r>
          </a:p>
        </p:txBody>
      </p:sp>
      <p:sp>
        <p:nvSpPr>
          <p:cNvPr id="13" name="Rectangle 12"/>
          <p:cNvSpPr/>
          <p:nvPr/>
        </p:nvSpPr>
        <p:spPr>
          <a:xfrm>
            <a:off x="272654" y="921204"/>
            <a:ext cx="8423592" cy="815608"/>
          </a:xfrm>
          <a:prstGeom prst="rect">
            <a:avLst/>
          </a:prstGeom>
        </p:spPr>
        <p:txBody>
          <a:bodyPr wrap="square">
            <a:spAutoFit/>
          </a:bodyPr>
          <a:lstStyle/>
          <a:p>
            <a:pPr>
              <a:spcBef>
                <a:spcPts val="1200"/>
              </a:spcBef>
            </a:pPr>
            <a:r>
              <a:rPr lang="en-US" sz="1400" dirty="0"/>
              <a:t>Transition is avoided by using select quad triplets to boost </a:t>
            </a:r>
            <a:r>
              <a:rPr lang="en-US" sz="1400" dirty="0" err="1"/>
              <a:t>γt</a:t>
            </a:r>
            <a:r>
              <a:rPr lang="en-US" sz="1400" dirty="0"/>
              <a:t> above beam </a:t>
            </a:r>
            <a:r>
              <a:rPr lang="en-US" sz="1400" dirty="0">
                <a:latin typeface="Symbol" panose="05050102010706020507" pitchFamily="18" charset="2"/>
              </a:rPr>
              <a:t>g</a:t>
            </a:r>
            <a:r>
              <a:rPr lang="en-US" sz="1400" dirty="0"/>
              <a:t> by 0.5 units throughout deceleration until </a:t>
            </a:r>
            <a:r>
              <a:rPr lang="en-US" sz="1400" dirty="0" err="1">
                <a:latin typeface="Symbol" panose="05050102010706020507" pitchFamily="18" charset="2"/>
              </a:rPr>
              <a:t>g</a:t>
            </a:r>
            <a:r>
              <a:rPr lang="en-US" sz="1400" baseline="-25000" dirty="0" err="1"/>
              <a:t>t</a:t>
            </a:r>
            <a:r>
              <a:rPr lang="en-US" sz="1400" dirty="0"/>
              <a:t> = 7.64 and beam </a:t>
            </a:r>
            <a:r>
              <a:rPr lang="en-US" sz="1400" dirty="0">
                <a:latin typeface="Symbol" panose="05050102010706020507" pitchFamily="18" charset="2"/>
              </a:rPr>
              <a:t>g</a:t>
            </a:r>
            <a:r>
              <a:rPr lang="en-US" sz="1400" dirty="0"/>
              <a:t> = 7.14 (5.76 GeV kinetic). </a:t>
            </a:r>
          </a:p>
          <a:p>
            <a:pPr>
              <a:spcBef>
                <a:spcPts val="600"/>
              </a:spcBef>
            </a:pPr>
            <a:r>
              <a:rPr lang="en-US" sz="1400" dirty="0"/>
              <a:t>Below 5.76 GeV the DR lattice reverts to the nominal design configuration</a:t>
            </a:r>
          </a:p>
        </p:txBody>
      </p:sp>
    </p:spTree>
    <p:extLst>
      <p:ext uri="{BB962C8B-B14F-4D97-AF65-F5344CB8AC3E}">
        <p14:creationId xmlns:p14="http://schemas.microsoft.com/office/powerpoint/2010/main" val="277354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990600" y="0"/>
            <a:ext cx="7620000" cy="1066800"/>
          </a:xfrm>
        </p:spPr>
        <p:txBody>
          <a:bodyPr>
            <a:normAutofit/>
          </a:bodyPr>
          <a:lstStyle/>
          <a:p>
            <a:pPr eaLnBrk="1" fontAlgn="auto" hangingPunct="1">
              <a:spcAft>
                <a:spcPts val="0"/>
              </a:spcAft>
              <a:defRPr/>
            </a:pPr>
            <a:r>
              <a:rPr lang="it-IT" altLang="en-US" dirty="0"/>
              <a:t>REDTOP Key Points</a:t>
            </a:r>
          </a:p>
        </p:txBody>
      </p:sp>
      <p:sp>
        <p:nvSpPr>
          <p:cNvPr id="512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E3879CDE-DA4D-4F0C-B01B-FBF683B57C0C}" type="slidenum">
              <a:rPr lang="it-IT" altLang="en-US" sz="1000" smtClean="0">
                <a:latin typeface="Arial" pitchFamily="34" charset="0"/>
              </a:rPr>
              <a:pPr eaLnBrk="1" hangingPunct="1">
                <a:spcBef>
                  <a:spcPct val="0"/>
                </a:spcBef>
                <a:buClrTx/>
                <a:buSzTx/>
                <a:buFontTx/>
                <a:buNone/>
              </a:pPr>
              <a:t>3</a:t>
            </a:fld>
            <a:endParaRPr lang="it-IT" altLang="en-US" sz="1000">
              <a:latin typeface="Arial" pitchFamily="34" charset="0"/>
            </a:endParaRPr>
          </a:p>
        </p:txBody>
      </p:sp>
      <p:sp>
        <p:nvSpPr>
          <p:cNvPr id="4100" name="Segnaposto contenuto 2"/>
          <p:cNvSpPr txBox="1">
            <a:spLocks/>
          </p:cNvSpPr>
          <p:nvPr/>
        </p:nvSpPr>
        <p:spPr bwMode="auto">
          <a:xfrm>
            <a:off x="303473" y="1016732"/>
            <a:ext cx="807720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algn="ctr" eaLnBrk="1" hangingPunct="1">
              <a:spcBef>
                <a:spcPts val="0"/>
              </a:spcBef>
              <a:buClr>
                <a:srgbClr val="CC9900"/>
              </a:buClr>
              <a:buSzPct val="70000"/>
              <a:buNone/>
              <a:defRPr/>
            </a:pPr>
            <a:r>
              <a:rPr lang="en-US" altLang="en-US" b="1" i="1" dirty="0">
                <a:solidFill>
                  <a:schemeClr val="accent4">
                    <a:lumMod val="40000"/>
                    <a:lumOff val="60000"/>
                  </a:schemeClr>
                </a:solidFill>
                <a:effectLst>
                  <a:outerShdw blurRad="38100" dist="38100" dir="2700000" algn="tl">
                    <a:srgbClr val="000000">
                      <a:alpha val="43137"/>
                    </a:srgbClr>
                  </a:outerShdw>
                </a:effectLst>
              </a:rPr>
              <a:t>The experiment will yield  2.5 x 10</a:t>
            </a:r>
            <a:r>
              <a:rPr lang="en-US" altLang="en-US" b="1" i="1" baseline="30000" dirty="0">
                <a:solidFill>
                  <a:schemeClr val="accent4">
                    <a:lumMod val="40000"/>
                    <a:lumOff val="60000"/>
                  </a:schemeClr>
                </a:solidFill>
                <a:effectLst>
                  <a:outerShdw blurRad="38100" dist="38100" dir="2700000" algn="tl">
                    <a:srgbClr val="000000">
                      <a:alpha val="43137"/>
                    </a:srgbClr>
                  </a:outerShdw>
                </a:effectLst>
              </a:rPr>
              <a:t>13</a:t>
            </a:r>
            <a:r>
              <a:rPr lang="en-US" altLang="en-US" b="1" i="1" dirty="0">
                <a:solidFill>
                  <a:schemeClr val="accent4">
                    <a:lumMod val="40000"/>
                    <a:lumOff val="60000"/>
                  </a:schemeClr>
                </a:solidFill>
                <a:effectLst>
                  <a:outerShdw blurRad="38100" dist="38100" dir="2700000" algn="tl">
                    <a:srgbClr val="000000">
                      <a:alpha val="43137"/>
                    </a:srgbClr>
                  </a:outerShdw>
                </a:effectLst>
              </a:rPr>
              <a:t>  </a:t>
            </a:r>
            <a:r>
              <a:rPr lang="en-US" altLang="en-US" b="1" i="1" dirty="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b="1" i="1" dirty="0">
                <a:solidFill>
                  <a:schemeClr val="accent4">
                    <a:lumMod val="40000"/>
                    <a:lumOff val="60000"/>
                  </a:schemeClr>
                </a:solidFill>
                <a:effectLst>
                  <a:outerShdw blurRad="38100" dist="38100" dir="2700000" algn="tl">
                    <a:srgbClr val="000000">
                      <a:alpha val="43137"/>
                    </a:srgbClr>
                  </a:outerShdw>
                </a:effectLst>
              </a:rPr>
              <a:t> mesons/year and 2 x 10</a:t>
            </a:r>
            <a:r>
              <a:rPr lang="en-US" altLang="en-US" b="1" i="1" baseline="30000" dirty="0">
                <a:solidFill>
                  <a:schemeClr val="accent4">
                    <a:lumMod val="40000"/>
                    <a:lumOff val="60000"/>
                  </a:schemeClr>
                </a:solidFill>
                <a:effectLst>
                  <a:outerShdw blurRad="38100" dist="38100" dir="2700000" algn="tl">
                    <a:srgbClr val="000000">
                      <a:alpha val="43137"/>
                    </a:srgbClr>
                  </a:outerShdw>
                </a:effectLst>
              </a:rPr>
              <a:t>11</a:t>
            </a:r>
            <a:r>
              <a:rPr lang="en-US" altLang="en-US" b="1" i="1" dirty="0">
                <a:solidFill>
                  <a:schemeClr val="accent4">
                    <a:lumMod val="40000"/>
                    <a:lumOff val="60000"/>
                  </a:schemeClr>
                </a:solidFill>
                <a:effectLst>
                  <a:outerShdw blurRad="38100" dist="38100" dir="2700000" algn="tl">
                    <a:srgbClr val="000000">
                      <a:alpha val="43137"/>
                    </a:srgbClr>
                  </a:outerShdw>
                </a:effectLst>
              </a:rPr>
              <a:t>  </a:t>
            </a:r>
            <a:r>
              <a:rPr lang="en-US" altLang="en-US" b="1" i="1" dirty="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b="1" i="1" dirty="0">
                <a:solidFill>
                  <a:schemeClr val="accent4">
                    <a:lumMod val="40000"/>
                    <a:lumOff val="60000"/>
                  </a:schemeClr>
                </a:solidFill>
                <a:effectLst>
                  <a:outerShdw blurRad="38100" dist="38100" dir="2700000" algn="tl">
                    <a:srgbClr val="000000">
                      <a:alpha val="43137"/>
                    </a:srgbClr>
                  </a:outerShdw>
                </a:effectLst>
              </a:rPr>
              <a:t>’ mesons/year – Good physics opportunities start at</a:t>
            </a:r>
            <a:r>
              <a:rPr lang="en-US" altLang="en-US" b="1" i="1" dirty="0">
                <a:solidFill>
                  <a:schemeClr val="tx2"/>
                </a:solidFill>
                <a:effectLst>
                  <a:outerShdw blurRad="38100" dist="38100" dir="2700000" algn="tl">
                    <a:srgbClr val="000000">
                      <a:alpha val="43137"/>
                    </a:srgbClr>
                  </a:outerShdw>
                </a:effectLst>
              </a:rPr>
              <a:t> </a:t>
            </a:r>
            <a:r>
              <a:rPr lang="en-US" dirty="0">
                <a:solidFill>
                  <a:schemeClr val="tx2"/>
                </a:solidFill>
              </a:rPr>
              <a:t>~</a:t>
            </a:r>
            <a:r>
              <a:rPr lang="en-US" altLang="en-US" b="1" i="1" dirty="0">
                <a:solidFill>
                  <a:schemeClr val="accent4">
                    <a:lumMod val="40000"/>
                    <a:lumOff val="60000"/>
                  </a:schemeClr>
                </a:solidFill>
                <a:effectLst>
                  <a:outerShdw blurRad="38100" dist="38100" dir="2700000" algn="tl">
                    <a:srgbClr val="000000">
                      <a:alpha val="43137"/>
                    </a:srgbClr>
                  </a:outerShdw>
                </a:effectLst>
              </a:rPr>
              <a:t>10</a:t>
            </a:r>
            <a:r>
              <a:rPr lang="en-US" altLang="en-US" b="1" i="1" baseline="30000" dirty="0">
                <a:solidFill>
                  <a:schemeClr val="accent4">
                    <a:lumMod val="40000"/>
                    <a:lumOff val="60000"/>
                  </a:schemeClr>
                </a:solidFill>
                <a:effectLst>
                  <a:outerShdw blurRad="38100" dist="38100" dir="2700000" algn="tl">
                    <a:srgbClr val="000000">
                      <a:alpha val="43137"/>
                    </a:srgbClr>
                  </a:outerShdw>
                </a:effectLst>
              </a:rPr>
              <a:t>11 </a:t>
            </a:r>
            <a:r>
              <a:rPr lang="en-US" altLang="en-US" b="1" i="1" dirty="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b="1" i="1" dirty="0">
                <a:solidFill>
                  <a:schemeClr val="accent4">
                    <a:lumMod val="40000"/>
                    <a:lumOff val="60000"/>
                  </a:schemeClr>
                </a:solidFill>
                <a:effectLst>
                  <a:outerShdw blurRad="38100" dist="38100" dir="2700000" algn="tl">
                    <a:srgbClr val="000000">
                      <a:alpha val="43137"/>
                    </a:srgbClr>
                  </a:outerShdw>
                </a:effectLst>
              </a:rPr>
              <a:t> mesons</a:t>
            </a:r>
          </a:p>
          <a:p>
            <a:pPr lvl="1" algn="ctr" eaLnBrk="1" hangingPunct="1">
              <a:spcBef>
                <a:spcPts val="0"/>
              </a:spcBef>
              <a:buClr>
                <a:srgbClr val="CC9900"/>
              </a:buClr>
              <a:buSzPct val="70000"/>
              <a:buFont typeface="Wingdings" pitchFamily="2" charset="2"/>
              <a:buNone/>
              <a:defRPr/>
            </a:pPr>
            <a:endParaRPr lang="en-US" altLang="en-US" b="1" i="1" dirty="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buClr>
                <a:srgbClr val="CC9900"/>
              </a:buClr>
              <a:buSzPct val="70000"/>
              <a:buFont typeface="Wingdings" pitchFamily="2" charset="2"/>
              <a:buNone/>
              <a:defRPr/>
            </a:pPr>
            <a:r>
              <a:rPr lang="en-US" altLang="en-US" b="1" i="1" dirty="0">
                <a:solidFill>
                  <a:schemeClr val="accent4">
                    <a:lumMod val="40000"/>
                    <a:lumOff val="60000"/>
                  </a:schemeClr>
                </a:solidFill>
                <a:effectLst>
                  <a:outerShdw blurRad="38100" dist="38100" dir="2700000" algn="tl">
                    <a:srgbClr val="000000">
                      <a:alpha val="43137"/>
                    </a:srgbClr>
                  </a:outerShdw>
                </a:effectLst>
              </a:rPr>
              <a:t>That is a consequence of a relatively large </a:t>
            </a:r>
            <a:r>
              <a:rPr lang="en-US" altLang="en-US" b="1" i="1" dirty="0">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h/h</a:t>
            </a:r>
            <a:r>
              <a:rPr lang="en-US" altLang="en-US" b="1" i="1" dirty="0">
                <a:solidFill>
                  <a:schemeClr val="accent4">
                    <a:lumMod val="40000"/>
                    <a:lumOff val="60000"/>
                  </a:schemeClr>
                </a:solidFill>
                <a:effectLst>
                  <a:outerShdw blurRad="38100" dist="38100" dir="2700000" algn="tl">
                    <a:srgbClr val="000000">
                      <a:alpha val="43137"/>
                    </a:srgbClr>
                  </a:outerShdw>
                </a:effectLst>
              </a:rPr>
              <a:t>’ </a:t>
            </a:r>
          </a:p>
          <a:p>
            <a:pPr lvl="1" algn="ctr" eaLnBrk="1" hangingPunct="1">
              <a:buClr>
                <a:srgbClr val="CC9900"/>
              </a:buClr>
              <a:buSzPct val="70000"/>
              <a:buFont typeface="Wingdings" pitchFamily="2" charset="2"/>
              <a:buNone/>
              <a:defRPr/>
            </a:pPr>
            <a:r>
              <a:rPr lang="en-US" altLang="en-US" b="1" i="1" dirty="0" err="1">
                <a:solidFill>
                  <a:schemeClr val="accent4">
                    <a:lumMod val="40000"/>
                    <a:lumOff val="60000"/>
                  </a:schemeClr>
                </a:solidFill>
                <a:effectLst>
                  <a:outerShdw blurRad="38100" dist="38100" dir="2700000" algn="tl">
                    <a:srgbClr val="000000">
                      <a:alpha val="43137"/>
                    </a:srgbClr>
                  </a:outerShdw>
                </a:effectLst>
              </a:rPr>
              <a:t>hadro</a:t>
            </a:r>
            <a:r>
              <a:rPr lang="en-US" altLang="en-US" b="1" i="1" dirty="0">
                <a:solidFill>
                  <a:schemeClr val="accent4">
                    <a:lumMod val="40000"/>
                    <a:lumOff val="60000"/>
                  </a:schemeClr>
                </a:solidFill>
                <a:effectLst>
                  <a:outerShdw blurRad="38100" dist="38100" dir="2700000" algn="tl">
                    <a:srgbClr val="000000">
                      <a:alpha val="43137"/>
                    </a:srgbClr>
                  </a:outerShdw>
                </a:effectLst>
              </a:rPr>
              <a:t>-production cross section </a:t>
            </a:r>
          </a:p>
          <a:p>
            <a:pPr lvl="1" algn="ctr" eaLnBrk="1" hangingPunct="1">
              <a:buClr>
                <a:srgbClr val="CC9900"/>
              </a:buClr>
              <a:buSzPct val="70000"/>
              <a:buFont typeface="Wingdings" pitchFamily="2" charset="2"/>
              <a:buNone/>
              <a:defRPr/>
            </a:pPr>
            <a:r>
              <a:rPr lang="en-US" altLang="en-US" b="1" i="1" dirty="0">
                <a:solidFill>
                  <a:schemeClr val="accent4">
                    <a:lumMod val="40000"/>
                    <a:lumOff val="60000"/>
                  </a:schemeClr>
                </a:solidFill>
                <a:effectLst>
                  <a:outerShdw blurRad="38100" dist="38100" dir="2700000" algn="tl">
                    <a:srgbClr val="000000">
                      <a:alpha val="43137"/>
                    </a:srgbClr>
                  </a:outerShdw>
                </a:effectLst>
              </a:rPr>
              <a:t>(10-20 mbar in the 2 GeV beam energy region</a:t>
            </a:r>
          </a:p>
          <a:p>
            <a:pPr lvl="1" algn="ctr" eaLnBrk="1" hangingPunct="1">
              <a:buClr>
                <a:srgbClr val="CC9900"/>
              </a:buClr>
              <a:buSzPct val="70000"/>
              <a:buFont typeface="Wingdings" pitchFamily="2" charset="2"/>
              <a:buNone/>
              <a:defRPr/>
            </a:pPr>
            <a:r>
              <a:rPr lang="en-US" altLang="en-US" b="1" i="1" dirty="0">
                <a:solidFill>
                  <a:schemeClr val="accent4">
                    <a:lumMod val="40000"/>
                    <a:lumOff val="60000"/>
                  </a:schemeClr>
                </a:solidFill>
                <a:effectLst>
                  <a:outerShdw blurRad="38100" dist="38100" dir="2700000" algn="tl">
                    <a:srgbClr val="000000">
                      <a:alpha val="43137"/>
                    </a:srgbClr>
                  </a:outerShdw>
                </a:effectLst>
              </a:rPr>
              <a:t>and 0.1 mbar at 3 GeV)</a:t>
            </a:r>
          </a:p>
          <a:p>
            <a:pPr lvl="1" algn="ctr" eaLnBrk="1" hangingPunct="1">
              <a:buClr>
                <a:srgbClr val="CC9900"/>
              </a:buClr>
              <a:buSzPct val="70000"/>
              <a:buFont typeface="Wingdings" pitchFamily="2" charset="2"/>
              <a:buNone/>
              <a:defRPr/>
            </a:pPr>
            <a:endParaRPr lang="en-US" altLang="en-US" b="1" i="1" dirty="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buClr>
                <a:srgbClr val="CC9900"/>
              </a:buClr>
              <a:buSzPct val="70000"/>
              <a:buFont typeface="Wingdings" pitchFamily="2" charset="2"/>
              <a:buNone/>
              <a:defRPr/>
            </a:pPr>
            <a:r>
              <a:rPr lang="en-US" altLang="en-US" b="1" i="1" dirty="0">
                <a:solidFill>
                  <a:schemeClr val="accent4">
                    <a:lumMod val="40000"/>
                    <a:lumOff val="60000"/>
                  </a:schemeClr>
                </a:solidFill>
                <a:effectLst>
                  <a:outerShdw blurRad="38100" dist="38100" dir="2700000" algn="tl">
                    <a:srgbClr val="000000">
                      <a:alpha val="43137"/>
                    </a:srgbClr>
                  </a:outerShdw>
                </a:effectLst>
              </a:rPr>
              <a:t>Requires a detector blind to protons and slow </a:t>
            </a:r>
            <a:r>
              <a:rPr lang="en-US" altLang="en-US" b="1" i="1" dirty="0" err="1">
                <a:solidFill>
                  <a:schemeClr val="accent4">
                    <a:lumMod val="40000"/>
                    <a:lumOff val="60000"/>
                  </a:schemeClr>
                </a:solidFill>
                <a:effectLst>
                  <a:outerShdw blurRad="38100" dist="38100" dir="2700000" algn="tl">
                    <a:srgbClr val="000000">
                      <a:alpha val="43137"/>
                    </a:srgbClr>
                  </a:outerShdw>
                </a:effectLst>
              </a:rPr>
              <a:t>pions</a:t>
            </a:r>
            <a:endParaRPr lang="en-US" altLang="en-US" b="1" i="1" dirty="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buClr>
                <a:srgbClr val="CC9900"/>
              </a:buClr>
              <a:buSzPct val="70000"/>
              <a:buFont typeface="Wingdings" pitchFamily="2" charset="2"/>
              <a:buNone/>
              <a:defRPr/>
            </a:pPr>
            <a:endParaRPr lang="en-US" altLang="en-US" b="1" i="1" dirty="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buClr>
                <a:srgbClr val="CC9900"/>
              </a:buClr>
              <a:buSzPct val="70000"/>
              <a:buFont typeface="Wingdings" pitchFamily="2" charset="2"/>
              <a:buNone/>
              <a:defRPr/>
            </a:pPr>
            <a:r>
              <a:rPr lang="en-US" altLang="en-US" b="1" i="1" dirty="0">
                <a:solidFill>
                  <a:schemeClr val="accent4">
                    <a:lumMod val="40000"/>
                    <a:lumOff val="60000"/>
                  </a:schemeClr>
                </a:solidFill>
                <a:effectLst>
                  <a:outerShdw blurRad="38100" dist="38100" dir="2700000" algn="tl">
                    <a:srgbClr val="000000">
                      <a:alpha val="43137"/>
                    </a:srgbClr>
                  </a:outerShdw>
                </a:effectLst>
              </a:rPr>
              <a:t>Near-4</a:t>
            </a:r>
            <a:r>
              <a:rPr lang="en-US" altLang="en-US" b="1" i="1" dirty="0">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p</a:t>
            </a:r>
            <a:r>
              <a:rPr lang="en-US" altLang="en-US" b="1" i="1" dirty="0">
                <a:solidFill>
                  <a:schemeClr val="accent4">
                    <a:lumMod val="40000"/>
                    <a:lumOff val="60000"/>
                  </a:schemeClr>
                </a:solidFill>
                <a:effectLst>
                  <a:outerShdw blurRad="38100" dist="38100" dir="2700000" algn="tl">
                    <a:srgbClr val="000000">
                      <a:alpha val="43137"/>
                    </a:srgbClr>
                  </a:outerShdw>
                </a:effectLst>
              </a:rPr>
              <a:t> detector can be used with beams of different energy and/or particles</a:t>
            </a:r>
          </a:p>
          <a:p>
            <a:pPr lvl="1" algn="ctr" eaLnBrk="1" hangingPunct="1">
              <a:buClr>
                <a:srgbClr val="CC9900"/>
              </a:buClr>
              <a:buSzPct val="70000"/>
              <a:buFont typeface="Wingdings" pitchFamily="2" charset="2"/>
              <a:buNone/>
              <a:defRPr/>
            </a:pPr>
            <a:endParaRPr lang="en-US" altLang="en-US" b="1" i="1" dirty="0">
              <a:solidFill>
                <a:schemeClr val="accent4">
                  <a:lumMod val="40000"/>
                  <a:lumOff val="60000"/>
                </a:schemeClr>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a:t>11/17/2017</a:t>
            </a:r>
            <a:endParaRPr lang="it-IT"/>
          </a:p>
        </p:txBody>
      </p:sp>
      <p:sp>
        <p:nvSpPr>
          <p:cNvPr id="3" name="Footer Placeholder 2"/>
          <p:cNvSpPr>
            <a:spLocks noGrp="1"/>
          </p:cNvSpPr>
          <p:nvPr>
            <p:ph type="ftr" sz="quarter" idx="11"/>
          </p:nvPr>
        </p:nvSpPr>
        <p:spPr/>
        <p:txBody>
          <a:bodyPr/>
          <a:lstStyle/>
          <a:p>
            <a:pPr>
              <a:defRPr/>
            </a:pPr>
            <a:r>
              <a:rPr lang="it-IT"/>
              <a:t>C. Gatto - INFN &amp; NIU</a:t>
            </a:r>
          </a:p>
        </p:txBody>
      </p:sp>
    </p:spTree>
    <p:extLst>
      <p:ext uri="{BB962C8B-B14F-4D97-AF65-F5344CB8AC3E}">
        <p14:creationId xmlns:p14="http://schemas.microsoft.com/office/powerpoint/2010/main" val="3856956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719572" y="76200"/>
            <a:ext cx="7992888" cy="914400"/>
          </a:xfrm>
        </p:spPr>
        <p:txBody>
          <a:bodyPr>
            <a:noAutofit/>
          </a:bodyPr>
          <a:lstStyle/>
          <a:p>
            <a:pPr eaLnBrk="1" fontAlgn="auto" hangingPunct="1">
              <a:spcAft>
                <a:spcPts val="0"/>
              </a:spcAft>
              <a:defRPr/>
            </a:pPr>
            <a:r>
              <a:rPr lang="it-IT" altLang="en-US" sz="3600" dirty="0"/>
              <a:t>The REDTOP Detector (baseline)</a:t>
            </a:r>
          </a:p>
        </p:txBody>
      </p:sp>
      <p:sp>
        <p:nvSpPr>
          <p:cNvPr id="16387" name="Segnaposto contenuto 2"/>
          <p:cNvSpPr>
            <a:spLocks noGrp="1"/>
          </p:cNvSpPr>
          <p:nvPr>
            <p:ph idx="1"/>
          </p:nvPr>
        </p:nvSpPr>
        <p:spPr>
          <a:xfrm>
            <a:off x="0" y="1219200"/>
            <a:ext cx="9144000" cy="5410200"/>
          </a:xfrm>
        </p:spPr>
        <p:txBody>
          <a:bodyPr/>
          <a:lstStyle/>
          <a:p>
            <a:pPr marL="887413" lvl="1" indent="-446088" algn="ctr" eaLnBrk="1" hangingPunct="1">
              <a:buClr>
                <a:srgbClr val="CC9900"/>
              </a:buClr>
              <a:buSzPct val="7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600" dirty="0"/>
              <a:t>	</a:t>
            </a:r>
            <a:r>
              <a:rPr lang="en-US" altLang="en-US" sz="2000" b="1" dirty="0">
                <a:solidFill>
                  <a:srgbClr val="292929"/>
                </a:solidFill>
              </a:rPr>
              <a:t>Beam &amp; Target</a:t>
            </a:r>
            <a:endParaRPr lang="en-US" altLang="en-US" b="1" dirty="0">
              <a:solidFill>
                <a:srgbClr val="292929"/>
              </a:solidFill>
            </a:endParaRPr>
          </a:p>
          <a:p>
            <a:pPr marL="887413" lvl="1" indent="-446088" eaLnBrk="1" hangingPunct="1">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1600" dirty="0"/>
          </a:p>
          <a:p>
            <a:pPr marL="446088" indent="-446088"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en-US" sz="1600" dirty="0"/>
          </a:p>
        </p:txBody>
      </p:sp>
      <p:sp>
        <p:nvSpPr>
          <p:cNvPr id="1638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D8303EBD-8D4A-4160-A7D9-0EEC52FD1C05}" type="slidenum">
              <a:rPr lang="it-IT" altLang="en-US" sz="1000" smtClean="0">
                <a:latin typeface="Arial" pitchFamily="34" charset="0"/>
              </a:rPr>
              <a:pPr eaLnBrk="1" hangingPunct="1">
                <a:spcBef>
                  <a:spcPct val="0"/>
                </a:spcBef>
                <a:buClrTx/>
                <a:buSzTx/>
                <a:buFontTx/>
                <a:buNone/>
              </a:pPr>
              <a:t>30</a:t>
            </a:fld>
            <a:endParaRPr lang="it-IT" altLang="en-US" sz="1000">
              <a:latin typeface="Arial" pitchFamily="34" charset="0"/>
            </a:endParaRPr>
          </a:p>
        </p:txBody>
      </p:sp>
      <p:sp>
        <p:nvSpPr>
          <p:cNvPr id="15" name="Dodecagon 14"/>
          <p:cNvSpPr/>
          <p:nvPr/>
        </p:nvSpPr>
        <p:spPr>
          <a:xfrm>
            <a:off x="2233242" y="1378621"/>
            <a:ext cx="5081958" cy="4728625"/>
          </a:xfrm>
          <a:prstGeom prst="dodecagon">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Oval 27"/>
          <p:cNvSpPr/>
          <p:nvPr/>
        </p:nvSpPr>
        <p:spPr>
          <a:xfrm>
            <a:off x="4419600" y="3485720"/>
            <a:ext cx="560838" cy="55288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Donut 28"/>
          <p:cNvSpPr/>
          <p:nvPr/>
        </p:nvSpPr>
        <p:spPr>
          <a:xfrm>
            <a:off x="4419600" y="3466073"/>
            <a:ext cx="560838" cy="572527"/>
          </a:xfrm>
          <a:prstGeom prst="donut">
            <a:avLst>
              <a:gd name="adj" fmla="val 9587"/>
            </a:avLst>
          </a:prstGeom>
          <a:solidFill>
            <a:srgbClr val="9BBB59">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Oval 29"/>
          <p:cNvSpPr/>
          <p:nvPr/>
        </p:nvSpPr>
        <p:spPr>
          <a:xfrm>
            <a:off x="4612899" y="3657039"/>
            <a:ext cx="174239" cy="171790"/>
          </a:xfrm>
          <a:prstGeom prst="ellipse">
            <a:avLst/>
          </a:prstGeom>
          <a:solidFill>
            <a:srgbClr val="FF0000"/>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Donut 2"/>
          <p:cNvSpPr/>
          <p:nvPr/>
        </p:nvSpPr>
        <p:spPr>
          <a:xfrm>
            <a:off x="1752600" y="838200"/>
            <a:ext cx="5943600" cy="5791200"/>
          </a:xfrm>
          <a:prstGeom prst="donut">
            <a:avLst>
              <a:gd name="adj" fmla="val 4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ular Callout 30"/>
          <p:cNvSpPr/>
          <p:nvPr/>
        </p:nvSpPr>
        <p:spPr>
          <a:xfrm>
            <a:off x="228600" y="2623534"/>
            <a:ext cx="1524000" cy="457200"/>
          </a:xfrm>
          <a:prstGeom prst="wedgeRoundRectCallout">
            <a:avLst>
              <a:gd name="adj1" fmla="val 74502"/>
              <a:gd name="adj2" fmla="val -10310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Solenoid</a:t>
            </a:r>
          </a:p>
          <a:p>
            <a:pPr algn="ctr">
              <a:defRPr/>
            </a:pPr>
            <a:r>
              <a:rPr lang="en-US" sz="1200" dirty="0"/>
              <a:t>0.6-0.8 T</a:t>
            </a:r>
          </a:p>
        </p:txBody>
      </p:sp>
      <p:grpSp>
        <p:nvGrpSpPr>
          <p:cNvPr id="13" name="Group 12"/>
          <p:cNvGrpSpPr/>
          <p:nvPr/>
        </p:nvGrpSpPr>
        <p:grpSpPr>
          <a:xfrm>
            <a:off x="2143171" y="1223688"/>
            <a:ext cx="5165133" cy="5019444"/>
            <a:chOff x="2115448" y="1223688"/>
            <a:chExt cx="5165133" cy="5019444"/>
          </a:xfrm>
        </p:grpSpPr>
        <p:sp>
          <p:nvSpPr>
            <p:cNvPr id="16" name="Trapezoid 15"/>
            <p:cNvSpPr/>
            <p:nvPr/>
          </p:nvSpPr>
          <p:spPr>
            <a:xfrm>
              <a:off x="4036315" y="5255061"/>
              <a:ext cx="1379389" cy="988071"/>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Trapezoid 16"/>
            <p:cNvSpPr/>
            <p:nvPr/>
          </p:nvSpPr>
          <p:spPr>
            <a:xfrm rot="1800000">
              <a:off x="2981730" y="4978240"/>
              <a:ext cx="1379389" cy="1006277"/>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rapezoid 19"/>
            <p:cNvSpPr/>
            <p:nvPr/>
          </p:nvSpPr>
          <p:spPr>
            <a:xfrm rot="3600000">
              <a:off x="2228256" y="4228928"/>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Trapezoid 20"/>
            <p:cNvSpPr/>
            <p:nvPr/>
          </p:nvSpPr>
          <p:spPr>
            <a:xfrm rot="5400000">
              <a:off x="1953167" y="3209861"/>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Trapezoid 21"/>
            <p:cNvSpPr/>
            <p:nvPr/>
          </p:nvSpPr>
          <p:spPr>
            <a:xfrm rot="7200000">
              <a:off x="2228256" y="2196945"/>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Trapezoid 31"/>
            <p:cNvSpPr/>
            <p:nvPr/>
          </p:nvSpPr>
          <p:spPr>
            <a:xfrm rot="19800000">
              <a:off x="5118669" y="5007639"/>
              <a:ext cx="1303401" cy="988071"/>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Trapezoid 32"/>
            <p:cNvSpPr/>
            <p:nvPr/>
          </p:nvSpPr>
          <p:spPr>
            <a:xfrm rot="18000000">
              <a:off x="5821873" y="4269555"/>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Trapezoid 33"/>
            <p:cNvSpPr/>
            <p:nvPr/>
          </p:nvSpPr>
          <p:spPr>
            <a:xfrm rot="9000000">
              <a:off x="2970382" y="1484234"/>
              <a:ext cx="1379389" cy="997186"/>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Trapezoid 34"/>
            <p:cNvSpPr/>
            <p:nvPr/>
          </p:nvSpPr>
          <p:spPr>
            <a:xfrm rot="16200000">
              <a:off x="6101908" y="3253963"/>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Trapezoid 35"/>
            <p:cNvSpPr/>
            <p:nvPr/>
          </p:nvSpPr>
          <p:spPr>
            <a:xfrm rot="14400000">
              <a:off x="5821873" y="2241662"/>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Trapezoid 36"/>
            <p:cNvSpPr/>
            <p:nvPr/>
          </p:nvSpPr>
          <p:spPr>
            <a:xfrm rot="12600000">
              <a:off x="5037500" y="1492737"/>
              <a:ext cx="1379389" cy="988071"/>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rapezoid 37"/>
            <p:cNvSpPr/>
            <p:nvPr/>
          </p:nvSpPr>
          <p:spPr>
            <a:xfrm rot="10800000">
              <a:off x="4025354" y="1223688"/>
              <a:ext cx="1379389" cy="988071"/>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Rounded Rectangular Callout 6"/>
          <p:cNvSpPr/>
          <p:nvPr/>
        </p:nvSpPr>
        <p:spPr>
          <a:xfrm>
            <a:off x="458771" y="4950280"/>
            <a:ext cx="2061001" cy="1331169"/>
          </a:xfrm>
          <a:prstGeom prst="wedgeRoundRectCallout">
            <a:avLst>
              <a:gd name="adj1" fmla="val 41915"/>
              <a:gd name="adj2" fmla="val -70192"/>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ADRIANO2 Calorimeter (tiles)</a:t>
            </a:r>
          </a:p>
          <a:p>
            <a:pPr marL="171450" indent="-171450">
              <a:buFont typeface="Arial" panose="020B0604020202020204" pitchFamily="34" charset="0"/>
              <a:buChar char="•"/>
              <a:defRPr/>
            </a:pPr>
            <a:r>
              <a:rPr lang="en-US" sz="1200" dirty="0" err="1"/>
              <a:t>Scint</a:t>
            </a:r>
            <a:r>
              <a:rPr lang="en-US" sz="1200" dirty="0"/>
              <a:t>. + heavy glass sandwich </a:t>
            </a:r>
          </a:p>
          <a:p>
            <a:pPr marL="171450" indent="-171450">
              <a:buFont typeface="Arial" panose="020B0604020202020204" pitchFamily="34" charset="0"/>
              <a:buChar char="•"/>
              <a:defRPr/>
            </a:pPr>
            <a:r>
              <a:rPr lang="en-US" sz="1200" dirty="0"/>
              <a:t>20 X</a:t>
            </a:r>
            <a:r>
              <a:rPr lang="en-US" sz="1200" baseline="-25000" dirty="0"/>
              <a:t> 0</a:t>
            </a:r>
            <a:r>
              <a:rPr lang="en-US" sz="1200" dirty="0"/>
              <a:t>  ( ~ 64 cm deep)</a:t>
            </a:r>
          </a:p>
          <a:p>
            <a:pPr marL="171450" indent="-171450">
              <a:buFont typeface="Arial" panose="020B0604020202020204" pitchFamily="34" charset="0"/>
              <a:buChar char="•"/>
              <a:defRPr/>
            </a:pPr>
            <a:r>
              <a:rPr lang="en-US" sz="1200" dirty="0"/>
              <a:t>Triple-readout +PFA</a:t>
            </a:r>
          </a:p>
          <a:p>
            <a:pPr marL="171450" indent="-171450">
              <a:buFont typeface="Arial" panose="020B0604020202020204" pitchFamily="34" charset="0"/>
              <a:buChar char="•"/>
              <a:defRPr/>
            </a:pPr>
            <a:r>
              <a:rPr lang="en-US" sz="1200" dirty="0"/>
              <a:t>96% coverage</a:t>
            </a:r>
            <a:r>
              <a:rPr lang="en-US" sz="1400" dirty="0"/>
              <a:t> </a:t>
            </a:r>
          </a:p>
        </p:txBody>
      </p:sp>
      <p:grpSp>
        <p:nvGrpSpPr>
          <p:cNvPr id="14" name="Group 13"/>
          <p:cNvGrpSpPr/>
          <p:nvPr/>
        </p:nvGrpSpPr>
        <p:grpSpPr>
          <a:xfrm>
            <a:off x="2519772" y="1608283"/>
            <a:ext cx="4392487" cy="4304993"/>
            <a:chOff x="2519772" y="1608283"/>
            <a:chExt cx="4392487" cy="4304993"/>
          </a:xfrm>
        </p:grpSpPr>
        <p:sp>
          <p:nvSpPr>
            <p:cNvPr id="5" name="Trapezoid 4"/>
            <p:cNvSpPr/>
            <p:nvPr/>
          </p:nvSpPr>
          <p:spPr>
            <a:xfrm>
              <a:off x="4195042" y="5784194"/>
              <a:ext cx="1106424" cy="129082"/>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5400000">
              <a:off x="6315681" y="3705642"/>
              <a:ext cx="1080120" cy="113037"/>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0800000">
              <a:off x="4166010" y="1608283"/>
              <a:ext cx="1126069" cy="117874"/>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5400000">
              <a:off x="2045509" y="3652261"/>
              <a:ext cx="1080120" cy="131593"/>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9820607">
              <a:off x="5322033" y="5522593"/>
              <a:ext cx="1048016" cy="140613"/>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rapezoid 77"/>
            <p:cNvSpPr/>
            <p:nvPr/>
          </p:nvSpPr>
          <p:spPr>
            <a:xfrm rot="3620607">
              <a:off x="2311447" y="4711404"/>
              <a:ext cx="1080120" cy="113037"/>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4420607">
              <a:off x="6019859" y="2659176"/>
              <a:ext cx="1080120" cy="113037"/>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9020607">
              <a:off x="3082298" y="1866420"/>
              <a:ext cx="1138152" cy="121465"/>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7985603">
              <a:off x="6065981" y="4765575"/>
              <a:ext cx="1075014" cy="125291"/>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85603">
              <a:off x="3084893" y="5507611"/>
              <a:ext cx="1119544" cy="128644"/>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2585603">
              <a:off x="5263245" y="1889415"/>
              <a:ext cx="1080120" cy="113037"/>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7185603">
              <a:off x="2362515" y="2626896"/>
              <a:ext cx="1048398" cy="131176"/>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ounded Rectangular Callout 90"/>
          <p:cNvSpPr/>
          <p:nvPr/>
        </p:nvSpPr>
        <p:spPr>
          <a:xfrm>
            <a:off x="7548500" y="4484017"/>
            <a:ext cx="1524000" cy="746720"/>
          </a:xfrm>
          <a:prstGeom prst="wedgeRoundRectCallout">
            <a:avLst>
              <a:gd name="adj1" fmla="val -97053"/>
              <a:gd name="adj2" fmla="val -158332"/>
              <a:gd name="adj3" fmla="val 16667"/>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Symbol" panose="05050102010706020507" pitchFamily="18" charset="2"/>
              </a:rPr>
              <a:t>m</a:t>
            </a:r>
            <a:r>
              <a:rPr lang="en-US" sz="1400" b="1" dirty="0"/>
              <a:t>-polarizer</a:t>
            </a:r>
          </a:p>
          <a:p>
            <a:pPr algn="ctr">
              <a:defRPr/>
            </a:pPr>
            <a:r>
              <a:rPr lang="en-US" sz="1200" dirty="0"/>
              <a:t>Active version (from TREK exp.)</a:t>
            </a:r>
          </a:p>
        </p:txBody>
      </p:sp>
      <p:sp>
        <p:nvSpPr>
          <p:cNvPr id="12" name="Rounded Rectangular Callout 11"/>
          <p:cNvSpPr/>
          <p:nvPr/>
        </p:nvSpPr>
        <p:spPr>
          <a:xfrm>
            <a:off x="137592" y="3828829"/>
            <a:ext cx="1524000" cy="784869"/>
          </a:xfrm>
          <a:prstGeom prst="wedgeRoundRectCallout">
            <a:avLst>
              <a:gd name="adj1" fmla="val 248397"/>
              <a:gd name="adj2" fmla="val -6128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10x Be targets</a:t>
            </a:r>
          </a:p>
          <a:p>
            <a:pPr marL="285750" indent="-285750" algn="ctr">
              <a:buFont typeface="Arial" panose="020B0604020202020204" pitchFamily="34" charset="0"/>
              <a:buChar char="•"/>
              <a:defRPr/>
            </a:pPr>
            <a:r>
              <a:rPr lang="en-US" sz="1200" dirty="0">
                <a:solidFill>
                  <a:schemeClr val="tx1"/>
                </a:solidFill>
              </a:rPr>
              <a:t>0.33 mm thin</a:t>
            </a:r>
          </a:p>
          <a:p>
            <a:pPr marL="285750" indent="-285750" algn="ctr">
              <a:buFont typeface="Arial" panose="020B0604020202020204" pitchFamily="34" charset="0"/>
              <a:buChar char="•"/>
              <a:defRPr/>
            </a:pPr>
            <a:r>
              <a:rPr lang="en-US" sz="1200" dirty="0">
                <a:solidFill>
                  <a:schemeClr val="tx1"/>
                </a:solidFill>
              </a:rPr>
              <a:t>Spaced 10 cm</a:t>
            </a:r>
          </a:p>
          <a:p>
            <a:pPr algn="ctr">
              <a:defRPr/>
            </a:pPr>
            <a:endParaRPr lang="en-US" sz="1400" dirty="0"/>
          </a:p>
        </p:txBody>
      </p:sp>
      <p:sp>
        <p:nvSpPr>
          <p:cNvPr id="2" name="Rounded Rectangular Callout 1"/>
          <p:cNvSpPr/>
          <p:nvPr/>
        </p:nvSpPr>
        <p:spPr>
          <a:xfrm>
            <a:off x="899592" y="980728"/>
            <a:ext cx="2061001" cy="1116123"/>
          </a:xfrm>
          <a:prstGeom prst="wedgeRoundRectCallout">
            <a:avLst>
              <a:gd name="adj1" fmla="val 121670"/>
              <a:gd name="adj2" fmla="val 15005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Optical TPC</a:t>
            </a:r>
          </a:p>
          <a:p>
            <a:pPr marL="285750" indent="-285750">
              <a:buFont typeface="Arial" panose="020B0604020202020204" pitchFamily="34" charset="0"/>
              <a:buChar char="•"/>
              <a:defRPr/>
            </a:pPr>
            <a:r>
              <a:rPr lang="en-US" sz="1200" dirty="0">
                <a:solidFill>
                  <a:schemeClr val="bg1"/>
                </a:solidFill>
              </a:rPr>
              <a:t>~  1m x 1.5 m</a:t>
            </a:r>
          </a:p>
          <a:p>
            <a:pPr marL="285750" indent="-285750">
              <a:buFont typeface="Arial" panose="020B0604020202020204" pitchFamily="34" charset="0"/>
              <a:buChar char="•"/>
              <a:defRPr/>
            </a:pPr>
            <a:r>
              <a:rPr lang="en-US" sz="1200" dirty="0">
                <a:solidFill>
                  <a:schemeClr val="bg1"/>
                </a:solidFill>
              </a:rPr>
              <a:t>CH</a:t>
            </a:r>
            <a:r>
              <a:rPr lang="en-US" sz="1200" baseline="-25000" dirty="0">
                <a:solidFill>
                  <a:schemeClr val="bg1"/>
                </a:solidFill>
              </a:rPr>
              <a:t>4</a:t>
            </a:r>
            <a:r>
              <a:rPr lang="en-US" sz="1200" dirty="0">
                <a:solidFill>
                  <a:schemeClr val="bg1"/>
                </a:solidFill>
              </a:rPr>
              <a:t> @ 1 </a:t>
            </a:r>
            <a:r>
              <a:rPr lang="en-US" sz="1200" dirty="0" err="1">
                <a:solidFill>
                  <a:schemeClr val="bg1"/>
                </a:solidFill>
              </a:rPr>
              <a:t>Atm</a:t>
            </a:r>
            <a:r>
              <a:rPr lang="en-US" sz="1200" dirty="0">
                <a:solidFill>
                  <a:schemeClr val="bg1"/>
                </a:solidFill>
              </a:rPr>
              <a:t> </a:t>
            </a:r>
          </a:p>
          <a:p>
            <a:pPr marL="285750" indent="-285750">
              <a:buFont typeface="Arial" panose="020B0604020202020204" pitchFamily="34" charset="0"/>
              <a:buChar char="•"/>
              <a:defRPr/>
            </a:pPr>
            <a:r>
              <a:rPr lang="en-US" sz="1200" dirty="0">
                <a:solidFill>
                  <a:schemeClr val="bg1"/>
                </a:solidFill>
              </a:rPr>
              <a:t>5x10</a:t>
            </a:r>
            <a:r>
              <a:rPr lang="en-US" sz="1200" baseline="30000" dirty="0">
                <a:solidFill>
                  <a:schemeClr val="bg1"/>
                </a:solidFill>
              </a:rPr>
              <a:t>5</a:t>
            </a:r>
            <a:r>
              <a:rPr lang="en-US" sz="1200" dirty="0">
                <a:solidFill>
                  <a:schemeClr val="bg1"/>
                </a:solidFill>
              </a:rPr>
              <a:t> </a:t>
            </a:r>
            <a:r>
              <a:rPr lang="en-US" sz="1200" dirty="0" err="1">
                <a:solidFill>
                  <a:schemeClr val="bg1"/>
                </a:solidFill>
              </a:rPr>
              <a:t>Sipm</a:t>
            </a:r>
            <a:r>
              <a:rPr lang="en-US" sz="1200" dirty="0">
                <a:solidFill>
                  <a:schemeClr val="bg1"/>
                </a:solidFill>
              </a:rPr>
              <a:t>/</a:t>
            </a:r>
            <a:r>
              <a:rPr lang="en-US" sz="1200" dirty="0" err="1">
                <a:solidFill>
                  <a:schemeClr val="bg1"/>
                </a:solidFill>
              </a:rPr>
              <a:t>Lappd</a:t>
            </a:r>
            <a:endParaRPr lang="en-US" sz="1200" dirty="0">
              <a:solidFill>
                <a:schemeClr val="bg1"/>
              </a:solidFill>
            </a:endParaRPr>
          </a:p>
          <a:p>
            <a:pPr marL="285750" indent="-285750">
              <a:buFont typeface="Arial" panose="020B0604020202020204" pitchFamily="34" charset="0"/>
              <a:buChar char="•"/>
              <a:defRPr/>
            </a:pPr>
            <a:r>
              <a:rPr lang="en-US" sz="1200" dirty="0">
                <a:solidFill>
                  <a:schemeClr val="bg1"/>
                </a:solidFill>
              </a:rPr>
              <a:t>98% coverage</a:t>
            </a:r>
            <a:r>
              <a:rPr lang="en-US" sz="1400" dirty="0"/>
              <a:t> </a:t>
            </a:r>
          </a:p>
        </p:txBody>
      </p:sp>
      <p:sp>
        <p:nvSpPr>
          <p:cNvPr id="9" name="Rounded Rectangular Callout 8"/>
          <p:cNvSpPr/>
          <p:nvPr/>
        </p:nvSpPr>
        <p:spPr>
          <a:xfrm>
            <a:off x="7086600" y="1223688"/>
            <a:ext cx="1625860" cy="646705"/>
          </a:xfrm>
          <a:prstGeom prst="wedgeRoundRectCallout">
            <a:avLst>
              <a:gd name="adj1" fmla="val -179714"/>
              <a:gd name="adj2" fmla="val 335068"/>
              <a:gd name="adj3" fmla="val 16667"/>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Aerogel</a:t>
            </a:r>
          </a:p>
          <a:p>
            <a:pPr algn="ctr">
              <a:defRPr/>
            </a:pPr>
            <a:r>
              <a:rPr lang="en-US" sz="1200" dirty="0"/>
              <a:t>Dual refractive </a:t>
            </a:r>
          </a:p>
          <a:p>
            <a:pPr algn="ctr">
              <a:defRPr/>
            </a:pPr>
            <a:r>
              <a:rPr lang="en-US" sz="1200" dirty="0"/>
              <a:t>index system</a:t>
            </a:r>
            <a:r>
              <a:rPr lang="en-US" sz="1400" dirty="0"/>
              <a:t> </a:t>
            </a:r>
          </a:p>
        </p:txBody>
      </p:sp>
      <p:sp>
        <p:nvSpPr>
          <p:cNvPr id="39" name="Date Placeholder 38"/>
          <p:cNvSpPr>
            <a:spLocks noGrp="1"/>
          </p:cNvSpPr>
          <p:nvPr>
            <p:ph type="dt" sz="half" idx="10"/>
          </p:nvPr>
        </p:nvSpPr>
        <p:spPr/>
        <p:txBody>
          <a:bodyPr/>
          <a:lstStyle/>
          <a:p>
            <a:pPr>
              <a:defRPr/>
            </a:pPr>
            <a:r>
              <a:rPr lang="en-US"/>
              <a:t>11/17/2017</a:t>
            </a:r>
            <a:endParaRPr lang="it-IT" dirty="0"/>
          </a:p>
        </p:txBody>
      </p:sp>
      <p:sp>
        <p:nvSpPr>
          <p:cNvPr id="40" name="Footer Placeholder 39"/>
          <p:cNvSpPr>
            <a:spLocks noGrp="1"/>
          </p:cNvSpPr>
          <p:nvPr>
            <p:ph type="ftr" sz="quarter" idx="11"/>
          </p:nvPr>
        </p:nvSpPr>
        <p:spPr/>
        <p:txBody>
          <a:bodyPr/>
          <a:lstStyle/>
          <a:p>
            <a:pPr>
              <a:defRPr/>
            </a:pPr>
            <a:r>
              <a:rPr lang="it-IT"/>
              <a:t>C. Gatto - INFN &amp; NIU</a:t>
            </a:r>
          </a:p>
        </p:txBody>
      </p:sp>
      <p:sp>
        <p:nvSpPr>
          <p:cNvPr id="4" name="Rectangle 3"/>
          <p:cNvSpPr/>
          <p:nvPr/>
        </p:nvSpPr>
        <p:spPr>
          <a:xfrm>
            <a:off x="6372200" y="5970844"/>
            <a:ext cx="2736304" cy="8425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Fiber tracker being investigated (for rejection of </a:t>
            </a:r>
            <a:r>
              <a:rPr lang="en-US" sz="1400" dirty="0">
                <a:latin typeface="Symbol" panose="05050102010706020507" pitchFamily="18" charset="2"/>
              </a:rPr>
              <a:t>g</a:t>
            </a:r>
            <a:r>
              <a:rPr lang="en-US" sz="1400" dirty="0"/>
              <a:t>-conversion and </a:t>
            </a:r>
            <a:r>
              <a:rPr lang="en-US" sz="1400" dirty="0" err="1"/>
              <a:t>vertexing</a:t>
            </a:r>
            <a:r>
              <a:rPr lang="en-US" sz="1400" dirty="0"/>
              <a:t> )</a:t>
            </a:r>
          </a:p>
        </p:txBody>
      </p:sp>
    </p:spTree>
    <p:extLst>
      <p:ext uri="{BB962C8B-B14F-4D97-AF65-F5344CB8AC3E}">
        <p14:creationId xmlns:p14="http://schemas.microsoft.com/office/powerpoint/2010/main" val="194665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 y="728700"/>
            <a:ext cx="4358640" cy="321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84"/>
            <a:ext cx="8229600" cy="792162"/>
          </a:xfrm>
        </p:spPr>
        <p:txBody>
          <a:bodyPr/>
          <a:lstStyle/>
          <a:p>
            <a:r>
              <a:rPr lang="en-US" dirty="0"/>
              <a:t>Electron Detection</a:t>
            </a:r>
          </a:p>
        </p:txBody>
      </p:sp>
      <p:sp>
        <p:nvSpPr>
          <p:cNvPr id="3" name="Content Placeholder 2"/>
          <p:cNvSpPr>
            <a:spLocks noGrp="1"/>
          </p:cNvSpPr>
          <p:nvPr>
            <p:ph idx="1"/>
          </p:nvPr>
        </p:nvSpPr>
        <p:spPr>
          <a:xfrm>
            <a:off x="4191000" y="4495800"/>
            <a:ext cx="3657600" cy="1525488"/>
          </a:xfrm>
          <a:solidFill>
            <a:srgbClr val="002060"/>
          </a:solidFill>
        </p:spPr>
        <p:txBody>
          <a:bodyPr/>
          <a:lstStyle/>
          <a:p>
            <a:pPr marL="136525" indent="0">
              <a:lnSpc>
                <a:spcPct val="150000"/>
              </a:lnSpc>
              <a:buNone/>
            </a:pPr>
            <a:r>
              <a:rPr lang="en-US" sz="1400" dirty="0" err="1"/>
              <a:t>n</a:t>
            </a:r>
            <a:r>
              <a:rPr lang="en-US" sz="1400" baseline="-25000" dirty="0" err="1"/>
              <a:t>D</a:t>
            </a:r>
            <a:r>
              <a:rPr lang="en-US" sz="1400" dirty="0"/>
              <a:t>(N</a:t>
            </a:r>
            <a:r>
              <a:rPr lang="en-US" sz="1400" baseline="-25000" dirty="0"/>
              <a:t>2</a:t>
            </a:r>
            <a:r>
              <a:rPr lang="en-US" sz="1400" dirty="0"/>
              <a:t>@2.7psi)=1.000145</a:t>
            </a:r>
          </a:p>
          <a:p>
            <a:pPr marL="136525" indent="0">
              <a:lnSpc>
                <a:spcPct val="150000"/>
              </a:lnSpc>
              <a:buNone/>
            </a:pPr>
            <a:r>
              <a:rPr lang="en-US" sz="1400" dirty="0"/>
              <a:t>Č threshold for e- in N</a:t>
            </a:r>
            <a:r>
              <a:rPr lang="en-US" sz="1400" baseline="-25000" dirty="0"/>
              <a:t>2</a:t>
            </a:r>
            <a:r>
              <a:rPr lang="en-US" sz="1400" dirty="0"/>
              <a:t>: P=40 </a:t>
            </a:r>
            <a:r>
              <a:rPr lang="en-US" sz="1400" dirty="0" err="1"/>
              <a:t>mev</a:t>
            </a:r>
            <a:endParaRPr lang="en-US" sz="1400" dirty="0"/>
          </a:p>
          <a:p>
            <a:pPr marL="136525" indent="0">
              <a:lnSpc>
                <a:spcPct val="150000"/>
              </a:lnSpc>
              <a:buNone/>
            </a:pPr>
            <a:r>
              <a:rPr lang="en-US" sz="1400" dirty="0" err="1"/>
              <a:t>n</a:t>
            </a:r>
            <a:r>
              <a:rPr lang="en-US" sz="1400" baseline="-25000" dirty="0" err="1"/>
              <a:t>D</a:t>
            </a:r>
            <a:r>
              <a:rPr lang="en-US" sz="1400" dirty="0"/>
              <a:t>(aerogel1)=1.12</a:t>
            </a:r>
          </a:p>
          <a:p>
            <a:pPr marL="136525" indent="0">
              <a:lnSpc>
                <a:spcPct val="150000"/>
              </a:lnSpc>
              <a:buNone/>
            </a:pPr>
            <a:r>
              <a:rPr lang="en-US" sz="1400" dirty="0" err="1"/>
              <a:t>n</a:t>
            </a:r>
            <a:r>
              <a:rPr lang="en-US" sz="1400" baseline="-25000" dirty="0" err="1"/>
              <a:t>D</a:t>
            </a:r>
            <a:r>
              <a:rPr lang="en-US" sz="1400" dirty="0"/>
              <a:t>(aerogel2)=1.22</a:t>
            </a:r>
          </a:p>
          <a:p>
            <a:pPr marL="136525" indent="0">
              <a:lnSpc>
                <a:spcPct val="150000"/>
              </a:lnSpc>
              <a:buNone/>
            </a:pPr>
            <a:endParaRPr lang="en-US" sz="1400" dirty="0"/>
          </a:p>
          <a:p>
            <a:pPr>
              <a:lnSpc>
                <a:spcPct val="150000"/>
              </a:lnSpc>
            </a:pPr>
            <a:endParaRPr lang="en-US" sz="1400"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31</a:t>
            </a:fld>
            <a:endParaRPr lang="it-IT"/>
          </a:p>
        </p:txBody>
      </p:sp>
      <p:sp>
        <p:nvSpPr>
          <p:cNvPr id="16" name="TextBox 15"/>
          <p:cNvSpPr txBox="1"/>
          <p:nvPr/>
        </p:nvSpPr>
        <p:spPr>
          <a:xfrm>
            <a:off x="3886200" y="3859888"/>
            <a:ext cx="994183" cy="215444"/>
          </a:xfrm>
          <a:prstGeom prst="rect">
            <a:avLst/>
          </a:prstGeom>
          <a:solidFill>
            <a:schemeClr val="tx2">
              <a:lumMod val="75000"/>
            </a:schemeClr>
          </a:solidFill>
        </p:spPr>
        <p:txBody>
          <a:bodyPr wrap="none" rtlCol="0">
            <a:spAutoFit/>
          </a:bodyPr>
          <a:lstStyle/>
          <a:p>
            <a:r>
              <a:rPr lang="en-US" sz="800" dirty="0">
                <a:solidFill>
                  <a:schemeClr val="bg2">
                    <a:lumMod val="50000"/>
                  </a:schemeClr>
                </a:solidFill>
                <a:cs typeface="Arial" panose="020B0604020202020204" pitchFamily="34" charset="0"/>
              </a:rPr>
              <a:t>100 MeV electron</a:t>
            </a:r>
            <a:endParaRPr lang="en-US" sz="800" dirty="0">
              <a:solidFill>
                <a:schemeClr val="bg2">
                  <a:lumMod val="50000"/>
                </a:schemeClr>
              </a:solidFill>
            </a:endParaRPr>
          </a:p>
        </p:txBody>
      </p:sp>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32" y="3969060"/>
            <a:ext cx="3491031" cy="286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a:t>11/17/2017</a:t>
            </a:r>
            <a:endParaRPr lang="it-IT"/>
          </a:p>
        </p:txBody>
      </p:sp>
      <p:sp>
        <p:nvSpPr>
          <p:cNvPr id="6" name="Footer Placeholder 5"/>
          <p:cNvSpPr>
            <a:spLocks noGrp="1"/>
          </p:cNvSpPr>
          <p:nvPr>
            <p:ph type="ftr" sz="quarter" idx="11"/>
          </p:nvPr>
        </p:nvSpPr>
        <p:spPr/>
        <p:txBody>
          <a:bodyPr/>
          <a:lstStyle/>
          <a:p>
            <a:pPr>
              <a:defRPr/>
            </a:pPr>
            <a:r>
              <a:rPr lang="it-IT"/>
              <a:t>C. Gatto - INFN &amp; NIU</a:t>
            </a:r>
          </a:p>
        </p:txBody>
      </p:sp>
      <p:pic>
        <p:nvPicPr>
          <p:cNvPr id="12" name="Picture 2" descr="C:\work\Dropbox\REDTOP\Simulations\50mev_nd1.000200_6kgau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914401"/>
            <a:ext cx="4263277" cy="28956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5652120" y="6417900"/>
            <a:ext cx="2592288" cy="4059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rPr>
              <a:t>Slic</a:t>
            </a:r>
            <a:r>
              <a:rPr lang="en-US" sz="1600" b="1" dirty="0">
                <a:solidFill>
                  <a:schemeClr val="bg1"/>
                </a:solidFill>
              </a:rPr>
              <a:t>/</a:t>
            </a:r>
            <a:r>
              <a:rPr lang="en-US" sz="1600" b="1" dirty="0" err="1">
                <a:solidFill>
                  <a:schemeClr val="bg1"/>
                </a:solidFill>
              </a:rPr>
              <a:t>lcsim</a:t>
            </a:r>
            <a:r>
              <a:rPr lang="en-US" sz="1600" b="1" dirty="0">
                <a:solidFill>
                  <a:schemeClr val="bg1"/>
                </a:solidFill>
              </a:rPr>
              <a:t> simulation</a:t>
            </a:r>
          </a:p>
        </p:txBody>
      </p:sp>
    </p:spTree>
    <p:extLst>
      <p:ext uri="{BB962C8B-B14F-4D97-AF65-F5344CB8AC3E}">
        <p14:creationId xmlns:p14="http://schemas.microsoft.com/office/powerpoint/2010/main" val="2883614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92162"/>
          </a:xfrm>
        </p:spPr>
        <p:txBody>
          <a:bodyPr/>
          <a:lstStyle/>
          <a:p>
            <a:r>
              <a:rPr lang="en-US" dirty="0"/>
              <a:t>Muon/pion Detection</a:t>
            </a:r>
          </a:p>
        </p:txBody>
      </p:sp>
      <p:sp>
        <p:nvSpPr>
          <p:cNvPr id="3" name="Content Placeholder 2"/>
          <p:cNvSpPr>
            <a:spLocks noGrp="1"/>
          </p:cNvSpPr>
          <p:nvPr>
            <p:ph idx="1"/>
          </p:nvPr>
        </p:nvSpPr>
        <p:spPr>
          <a:xfrm>
            <a:off x="5383630" y="990600"/>
            <a:ext cx="3607969" cy="1219200"/>
          </a:xfrm>
        </p:spPr>
        <p:txBody>
          <a:bodyPr/>
          <a:lstStyle/>
          <a:p>
            <a:r>
              <a:rPr lang="en-US" sz="1400" dirty="0" err="1"/>
              <a:t>n</a:t>
            </a:r>
            <a:r>
              <a:rPr lang="en-US" sz="1400" baseline="-25000" dirty="0" err="1"/>
              <a:t>D</a:t>
            </a:r>
            <a:r>
              <a:rPr lang="en-US" sz="1400" dirty="0"/>
              <a:t>(aerogel)=1.22/1.12</a:t>
            </a:r>
          </a:p>
          <a:p>
            <a:r>
              <a:rPr lang="en-US" sz="1400" dirty="0"/>
              <a:t>Č threshold for muons: P=160 </a:t>
            </a:r>
            <a:r>
              <a:rPr lang="en-US" sz="1400" dirty="0" err="1"/>
              <a:t>mev</a:t>
            </a:r>
            <a:endParaRPr lang="en-US" sz="1400" dirty="0"/>
          </a:p>
          <a:p>
            <a:r>
              <a:rPr lang="en-US" sz="1400" dirty="0"/>
              <a:t>Č threshold for </a:t>
            </a:r>
            <a:r>
              <a:rPr lang="en-US" sz="1400" dirty="0" err="1"/>
              <a:t>pions</a:t>
            </a:r>
            <a:r>
              <a:rPr lang="en-US" sz="1400" dirty="0"/>
              <a:t>: P=200 </a:t>
            </a:r>
            <a:r>
              <a:rPr lang="en-US" sz="1400" dirty="0" err="1"/>
              <a:t>mev</a:t>
            </a:r>
            <a:endParaRPr lang="en-US" sz="1400" dirty="0"/>
          </a:p>
          <a:p>
            <a:endParaRPr lang="en-US" sz="1400"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32</a:t>
            </a:fld>
            <a:endParaRPr lang="it-I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953000" cy="336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324350"/>
            <a:ext cx="3733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305300"/>
            <a:ext cx="3783431" cy="250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2286000" y="4876800"/>
            <a:ext cx="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2600" y="4324350"/>
            <a:ext cx="2441694" cy="215444"/>
          </a:xfrm>
          <a:prstGeom prst="rect">
            <a:avLst/>
          </a:prstGeom>
          <a:solidFill>
            <a:schemeClr val="tx2">
              <a:lumMod val="75000"/>
            </a:schemeClr>
          </a:solidFill>
        </p:spPr>
        <p:txBody>
          <a:bodyPr wrap="none" rtlCol="0">
            <a:spAutoFit/>
          </a:bodyPr>
          <a:lstStyle/>
          <a:p>
            <a:r>
              <a:rPr lang="en-US" sz="800" dirty="0">
                <a:solidFill>
                  <a:schemeClr val="bg2">
                    <a:lumMod val="50000"/>
                  </a:schemeClr>
                </a:solidFill>
                <a:cs typeface="Arial" panose="020B0604020202020204" pitchFamily="34" charset="0"/>
              </a:rPr>
              <a:t>Dual-readout: Č vs S for </a:t>
            </a:r>
            <a:r>
              <a:rPr lang="en-US" sz="800" dirty="0">
                <a:solidFill>
                  <a:schemeClr val="bg2">
                    <a:lumMod val="50000"/>
                  </a:schemeClr>
                </a:solidFill>
                <a:latin typeface="Symbol" panose="05050102010706020507" pitchFamily="18" charset="2"/>
              </a:rPr>
              <a:t>m </a:t>
            </a:r>
            <a:r>
              <a:rPr lang="en-US" sz="800" dirty="0">
                <a:solidFill>
                  <a:schemeClr val="bg2">
                    <a:lumMod val="50000"/>
                  </a:schemeClr>
                </a:solidFill>
                <a:cs typeface="Arial" panose="020B0604020202020204" pitchFamily="34" charset="0"/>
              </a:rPr>
              <a:t>and </a:t>
            </a:r>
            <a:r>
              <a:rPr lang="en-US" sz="800" dirty="0">
                <a:solidFill>
                  <a:schemeClr val="bg2">
                    <a:lumMod val="50000"/>
                  </a:schemeClr>
                </a:solidFill>
                <a:latin typeface="Symbol" panose="05050102010706020507" pitchFamily="18" charset="2"/>
              </a:rPr>
              <a:t>p </a:t>
            </a:r>
            <a:r>
              <a:rPr lang="en-US" sz="800" dirty="0">
                <a:solidFill>
                  <a:schemeClr val="bg2">
                    <a:lumMod val="50000"/>
                  </a:schemeClr>
                </a:solidFill>
                <a:cs typeface="Arial" panose="020B0604020202020204" pitchFamily="34" charset="0"/>
              </a:rPr>
              <a:t>with P=500 MeV</a:t>
            </a:r>
            <a:endParaRPr lang="en-US" sz="800" dirty="0">
              <a:solidFill>
                <a:schemeClr val="bg2">
                  <a:lumMod val="50000"/>
                </a:schemeClr>
              </a:solidFill>
            </a:endParaRPr>
          </a:p>
        </p:txBody>
      </p:sp>
      <p:cxnSp>
        <p:nvCxnSpPr>
          <p:cNvPr id="10" name="Straight Arrow Connector 9"/>
          <p:cNvCxnSpPr/>
          <p:nvPr/>
        </p:nvCxnSpPr>
        <p:spPr>
          <a:xfrm flipH="1" flipV="1">
            <a:off x="2362200" y="4876800"/>
            <a:ext cx="3124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2058180"/>
            <a:ext cx="3268980" cy="222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372621" y="3873044"/>
            <a:ext cx="827471" cy="215444"/>
          </a:xfrm>
          <a:prstGeom prst="rect">
            <a:avLst/>
          </a:prstGeom>
          <a:solidFill>
            <a:schemeClr val="tx2">
              <a:lumMod val="75000"/>
            </a:schemeClr>
          </a:solidFill>
        </p:spPr>
        <p:txBody>
          <a:bodyPr wrap="none" rtlCol="0">
            <a:spAutoFit/>
          </a:bodyPr>
          <a:lstStyle/>
          <a:p>
            <a:r>
              <a:rPr lang="en-US" sz="800">
                <a:solidFill>
                  <a:schemeClr val="bg2">
                    <a:lumMod val="50000"/>
                  </a:schemeClr>
                </a:solidFill>
                <a:cs typeface="Arial" panose="020B0604020202020204" pitchFamily="34" charset="0"/>
              </a:rPr>
              <a:t>95 </a:t>
            </a:r>
            <a:r>
              <a:rPr lang="en-US" sz="800" dirty="0">
                <a:solidFill>
                  <a:schemeClr val="bg2">
                    <a:lumMod val="50000"/>
                  </a:schemeClr>
                </a:solidFill>
                <a:cs typeface="Arial" panose="020B0604020202020204" pitchFamily="34" charset="0"/>
              </a:rPr>
              <a:t>MeV muon</a:t>
            </a:r>
            <a:endParaRPr lang="en-US" sz="800" dirty="0">
              <a:solidFill>
                <a:schemeClr val="bg2">
                  <a:lumMod val="50000"/>
                </a:schemeClr>
              </a:solidFill>
            </a:endParaRPr>
          </a:p>
        </p:txBody>
      </p:sp>
      <p:sp>
        <p:nvSpPr>
          <p:cNvPr id="17" name="TextBox 16"/>
          <p:cNvSpPr txBox="1"/>
          <p:nvPr/>
        </p:nvSpPr>
        <p:spPr>
          <a:xfrm>
            <a:off x="5605785" y="3996185"/>
            <a:ext cx="885179" cy="215444"/>
          </a:xfrm>
          <a:prstGeom prst="rect">
            <a:avLst/>
          </a:prstGeom>
          <a:solidFill>
            <a:schemeClr val="tx2">
              <a:lumMod val="75000"/>
            </a:schemeClr>
          </a:solidFill>
        </p:spPr>
        <p:txBody>
          <a:bodyPr wrap="none" rtlCol="0">
            <a:spAutoFit/>
          </a:bodyPr>
          <a:lstStyle/>
          <a:p>
            <a:r>
              <a:rPr lang="en-US" sz="800" dirty="0">
                <a:solidFill>
                  <a:schemeClr val="bg2">
                    <a:lumMod val="50000"/>
                  </a:schemeClr>
                </a:solidFill>
                <a:cs typeface="Arial" panose="020B0604020202020204" pitchFamily="34" charset="0"/>
              </a:rPr>
              <a:t>120 MeV muon</a:t>
            </a:r>
            <a:endParaRPr lang="en-US" sz="800" dirty="0">
              <a:solidFill>
                <a:schemeClr val="bg2">
                  <a:lumMod val="50000"/>
                </a:schemeClr>
              </a:solidFill>
            </a:endParaRPr>
          </a:p>
        </p:txBody>
      </p:sp>
      <p:sp>
        <p:nvSpPr>
          <p:cNvPr id="5" name="Date Placeholder 4"/>
          <p:cNvSpPr>
            <a:spLocks noGrp="1"/>
          </p:cNvSpPr>
          <p:nvPr>
            <p:ph type="dt" sz="half" idx="10"/>
          </p:nvPr>
        </p:nvSpPr>
        <p:spPr/>
        <p:txBody>
          <a:bodyPr/>
          <a:lstStyle/>
          <a:p>
            <a:pPr>
              <a:defRPr/>
            </a:pPr>
            <a:r>
              <a:rPr lang="en-US"/>
              <a:t>11/17/2017</a:t>
            </a:r>
            <a:endParaRPr lang="it-IT"/>
          </a:p>
        </p:txBody>
      </p:sp>
      <p:sp>
        <p:nvSpPr>
          <p:cNvPr id="9" name="Footer Placeholder 8"/>
          <p:cNvSpPr>
            <a:spLocks noGrp="1"/>
          </p:cNvSpPr>
          <p:nvPr>
            <p:ph type="ftr" sz="quarter" idx="11"/>
          </p:nvPr>
        </p:nvSpPr>
        <p:spPr/>
        <p:txBody>
          <a:bodyPr/>
          <a:lstStyle/>
          <a:p>
            <a:pPr>
              <a:defRPr/>
            </a:pPr>
            <a:r>
              <a:rPr lang="it-IT"/>
              <a:t>C. Gatto - INFN &amp; NIU</a:t>
            </a:r>
          </a:p>
        </p:txBody>
      </p:sp>
      <p:sp>
        <p:nvSpPr>
          <p:cNvPr id="18" name="Rounded Rectangle 17"/>
          <p:cNvSpPr/>
          <p:nvPr/>
        </p:nvSpPr>
        <p:spPr>
          <a:xfrm>
            <a:off x="0" y="0"/>
            <a:ext cx="2286000" cy="2606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bg1"/>
                </a:solidFill>
              </a:rPr>
              <a:t>Slic</a:t>
            </a:r>
            <a:r>
              <a:rPr lang="en-US" sz="1400" b="1" dirty="0">
                <a:solidFill>
                  <a:schemeClr val="bg1"/>
                </a:solidFill>
              </a:rPr>
              <a:t>/</a:t>
            </a:r>
            <a:r>
              <a:rPr lang="en-US" sz="1400" b="1" dirty="0" err="1">
                <a:solidFill>
                  <a:schemeClr val="bg1"/>
                </a:solidFill>
              </a:rPr>
              <a:t>lcsim</a:t>
            </a:r>
            <a:r>
              <a:rPr lang="en-US" sz="1400" b="1" dirty="0">
                <a:solidFill>
                  <a:schemeClr val="bg1"/>
                </a:solidFill>
              </a:rPr>
              <a:t> simulation</a:t>
            </a:r>
          </a:p>
        </p:txBody>
      </p:sp>
    </p:spTree>
    <p:extLst>
      <p:ext uri="{BB962C8B-B14F-4D97-AF65-F5344CB8AC3E}">
        <p14:creationId xmlns:p14="http://schemas.microsoft.com/office/powerpoint/2010/main" val="766379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8" y="116632"/>
            <a:ext cx="8229600" cy="706090"/>
          </a:xfrm>
        </p:spPr>
        <p:txBody>
          <a:bodyPr>
            <a:normAutofit fontScale="90000"/>
          </a:bodyPr>
          <a:lstStyle/>
          <a:p>
            <a:r>
              <a:rPr lang="en-US" dirty="0"/>
              <a:t>Software Frameworks</a:t>
            </a:r>
          </a:p>
        </p:txBody>
      </p:sp>
      <p:sp>
        <p:nvSpPr>
          <p:cNvPr id="3" name="Content Placeholder 2"/>
          <p:cNvSpPr>
            <a:spLocks noGrp="1"/>
          </p:cNvSpPr>
          <p:nvPr>
            <p:ph idx="1"/>
          </p:nvPr>
        </p:nvSpPr>
        <p:spPr>
          <a:xfrm>
            <a:off x="431540" y="836712"/>
            <a:ext cx="8352928" cy="5580620"/>
          </a:xfrm>
        </p:spPr>
        <p:txBody>
          <a:bodyPr/>
          <a:lstStyle/>
          <a:p>
            <a:pPr marL="547688" lvl="1" indent="-411163">
              <a:buClr>
                <a:srgbClr val="F9F9F9"/>
              </a:buClr>
              <a:buSzPct val="65000"/>
              <a:buFont typeface="Wingdings 2" pitchFamily="18" charset="2"/>
              <a:buChar char=""/>
            </a:pPr>
            <a:r>
              <a:rPr lang="en-US" altLang="en-US" sz="2000" i="1" dirty="0">
                <a:solidFill>
                  <a:srgbClr val="FFC000"/>
                </a:solidFill>
                <a:effectLst>
                  <a:outerShdw blurRad="38100" dist="38100" dir="2700000" algn="tl">
                    <a:srgbClr val="000000">
                      <a:alpha val="43137"/>
                    </a:srgbClr>
                  </a:outerShdw>
                </a:effectLst>
              </a:rPr>
              <a:t>Event generation: </a:t>
            </a:r>
            <a:r>
              <a:rPr lang="en-US" altLang="en-US" sz="2000" i="1" dirty="0" err="1">
                <a:solidFill>
                  <a:srgbClr val="FFC000"/>
                </a:solidFill>
                <a:effectLst>
                  <a:outerShdw blurRad="38100" dist="38100" dir="2700000" algn="tl">
                    <a:srgbClr val="000000">
                      <a:alpha val="43137"/>
                    </a:srgbClr>
                  </a:outerShdw>
                </a:effectLst>
              </a:rPr>
              <a:t>GenieHad</a:t>
            </a:r>
            <a:r>
              <a:rPr lang="en-US" altLang="en-US" sz="2000" i="1" dirty="0">
                <a:solidFill>
                  <a:srgbClr val="FFC000"/>
                </a:solidFill>
                <a:effectLst>
                  <a:outerShdw blurRad="38100" dist="38100" dir="2700000" algn="tl">
                    <a:srgbClr val="000000">
                      <a:alpha val="43137"/>
                    </a:srgbClr>
                  </a:outerShdw>
                </a:effectLst>
              </a:rPr>
              <a:t> (</a:t>
            </a:r>
            <a:r>
              <a:rPr lang="en-US" altLang="en-US" sz="2000" i="1" dirty="0" err="1">
                <a:solidFill>
                  <a:srgbClr val="FFC000"/>
                </a:solidFill>
                <a:effectLst>
                  <a:outerShdw blurRad="38100" dist="38100" dir="2700000" algn="tl">
                    <a:srgbClr val="000000">
                      <a:alpha val="43137"/>
                    </a:srgbClr>
                  </a:outerShdw>
                </a:effectLst>
              </a:rPr>
              <a:t>fortran</a:t>
            </a:r>
            <a:r>
              <a:rPr lang="en-US" altLang="en-US" sz="2000" i="1" dirty="0">
                <a:solidFill>
                  <a:srgbClr val="FFC000"/>
                </a:solidFill>
                <a:effectLst>
                  <a:outerShdw blurRad="38100" dist="38100" dir="2700000" algn="tl">
                    <a:srgbClr val="000000">
                      <a:alpha val="43137"/>
                    </a:srgbClr>
                  </a:outerShdw>
                </a:effectLst>
              </a:rPr>
              <a:t>+ and C++)</a:t>
            </a:r>
          </a:p>
          <a:p>
            <a:pPr marL="812800" lvl="2" indent="-411163">
              <a:buClr>
                <a:srgbClr val="F9F9F9"/>
              </a:buClr>
              <a:buSzPct val="65000"/>
              <a:buFont typeface="Wingdings 2" pitchFamily="18" charset="2"/>
              <a:buChar char=""/>
            </a:pPr>
            <a:r>
              <a:rPr lang="en-US" altLang="en-US" sz="1400" i="1" dirty="0"/>
              <a:t>Interface to Genie framework and existing nuclear scattering models</a:t>
            </a:r>
          </a:p>
          <a:p>
            <a:pPr marL="812800" lvl="2" indent="-411163">
              <a:buClr>
                <a:srgbClr val="F9F9F9"/>
              </a:buClr>
              <a:buSzPct val="65000"/>
              <a:buFont typeface="Wingdings 2" pitchFamily="18" charset="2"/>
              <a:buChar char=""/>
            </a:pPr>
            <a:r>
              <a:rPr lang="en-US" altLang="en-US" sz="1400" i="1" dirty="0"/>
              <a:t>Developed by REDTOP Collaboration</a:t>
            </a:r>
          </a:p>
          <a:p>
            <a:pPr lvl="1"/>
            <a:r>
              <a:rPr lang="en-US" sz="1200" dirty="0" err="1"/>
              <a:t>Incl</a:t>
            </a:r>
            <a:r>
              <a:rPr lang="en-US" sz="1200" dirty="0"/>
              <a:t>++</a:t>
            </a:r>
          </a:p>
          <a:p>
            <a:pPr lvl="1"/>
            <a:r>
              <a:rPr lang="en-US" sz="1200" dirty="0" err="1"/>
              <a:t>Urqmd</a:t>
            </a:r>
            <a:endParaRPr lang="en-US" sz="1200" dirty="0"/>
          </a:p>
          <a:p>
            <a:pPr lvl="1"/>
            <a:r>
              <a:rPr lang="en-US" sz="1200" dirty="0"/>
              <a:t>PHSD</a:t>
            </a:r>
          </a:p>
          <a:p>
            <a:pPr lvl="1"/>
            <a:r>
              <a:rPr lang="en-US" sz="1200" dirty="0" err="1"/>
              <a:t>Gibuu</a:t>
            </a:r>
            <a:r>
              <a:rPr lang="en-US" sz="1200" dirty="0"/>
              <a:t>*</a:t>
            </a:r>
          </a:p>
          <a:p>
            <a:pPr lvl="1"/>
            <a:r>
              <a:rPr lang="en-US" sz="1200" dirty="0"/>
              <a:t>Exclusive </a:t>
            </a:r>
            <a:r>
              <a:rPr lang="el-GR" sz="1200" dirty="0"/>
              <a:t>η </a:t>
            </a:r>
            <a:r>
              <a:rPr lang="en-US" sz="1200" dirty="0"/>
              <a:t>decays (via </a:t>
            </a:r>
            <a:r>
              <a:rPr lang="en-US" sz="1200" dirty="0" err="1"/>
              <a:t>Gibuu</a:t>
            </a:r>
            <a:r>
              <a:rPr lang="en-US" sz="1200" dirty="0"/>
              <a:t> LUT)</a:t>
            </a:r>
          </a:p>
          <a:p>
            <a:pPr lvl="1"/>
            <a:r>
              <a:rPr lang="en-US" sz="1400" dirty="0"/>
              <a:t>Geant4 Electromagnetic models</a:t>
            </a:r>
          </a:p>
          <a:p>
            <a:pPr lvl="1"/>
            <a:r>
              <a:rPr lang="en-US" sz="1400" dirty="0" err="1"/>
              <a:t>Abla</a:t>
            </a:r>
            <a:r>
              <a:rPr lang="en-US" sz="1400" dirty="0"/>
              <a:t>++</a:t>
            </a:r>
          </a:p>
          <a:p>
            <a:pPr lvl="1"/>
            <a:r>
              <a:rPr lang="en-US" sz="1400" dirty="0"/>
              <a:t>Abla7</a:t>
            </a:r>
          </a:p>
          <a:p>
            <a:pPr lvl="1"/>
            <a:r>
              <a:rPr lang="en-US" sz="1400" dirty="0"/>
              <a:t>Gemini</a:t>
            </a:r>
          </a:p>
          <a:p>
            <a:pPr lvl="1"/>
            <a:r>
              <a:rPr lang="en-US" sz="1400" dirty="0"/>
              <a:t>KAW</a:t>
            </a:r>
          </a:p>
          <a:p>
            <a:pPr marL="547688" lvl="1" indent="-411163">
              <a:buClr>
                <a:srgbClr val="F9F9F9"/>
              </a:buClr>
              <a:buSzPct val="65000"/>
              <a:buFont typeface="Wingdings 2" pitchFamily="18" charset="2"/>
              <a:buChar char=""/>
            </a:pPr>
            <a:r>
              <a:rPr lang="en-US" altLang="en-US" sz="2000" i="1" dirty="0">
                <a:solidFill>
                  <a:srgbClr val="FFCC00"/>
                </a:solidFill>
                <a:effectLst>
                  <a:outerShdw blurRad="38100" dist="38100" dir="2700000" algn="tl">
                    <a:srgbClr val="000000">
                      <a:alpha val="43137"/>
                    </a:srgbClr>
                  </a:outerShdw>
                </a:effectLst>
              </a:rPr>
              <a:t>Detector prototyping: </a:t>
            </a:r>
            <a:r>
              <a:rPr lang="en-US" altLang="en-US" sz="2000" i="1" dirty="0" err="1">
                <a:solidFill>
                  <a:srgbClr val="FFCC00"/>
                </a:solidFill>
                <a:effectLst>
                  <a:outerShdw blurRad="38100" dist="38100" dir="2700000" algn="tl">
                    <a:srgbClr val="000000">
                      <a:alpha val="43137"/>
                    </a:srgbClr>
                  </a:outerShdw>
                </a:effectLst>
              </a:rPr>
              <a:t>Slic</a:t>
            </a:r>
            <a:r>
              <a:rPr lang="en-US" altLang="en-US" sz="2000" i="1" dirty="0">
                <a:solidFill>
                  <a:srgbClr val="FFCC00"/>
                </a:solidFill>
                <a:effectLst>
                  <a:outerShdw blurRad="38100" dist="38100" dir="2700000" algn="tl">
                    <a:srgbClr val="000000">
                      <a:alpha val="43137"/>
                    </a:srgbClr>
                  </a:outerShdw>
                </a:effectLst>
              </a:rPr>
              <a:t> (C++) , </a:t>
            </a:r>
            <a:r>
              <a:rPr lang="en-US" altLang="en-US" sz="2000" i="1" dirty="0" err="1">
                <a:solidFill>
                  <a:srgbClr val="FFCC00"/>
                </a:solidFill>
                <a:effectLst>
                  <a:outerShdw blurRad="38100" dist="38100" dir="2700000" algn="tl">
                    <a:srgbClr val="000000">
                      <a:alpha val="43137"/>
                    </a:srgbClr>
                  </a:outerShdw>
                </a:effectLst>
              </a:rPr>
              <a:t>lcsim</a:t>
            </a:r>
            <a:r>
              <a:rPr lang="en-US" altLang="en-US" sz="2000" i="1" dirty="0">
                <a:solidFill>
                  <a:srgbClr val="FFCC00"/>
                </a:solidFill>
                <a:effectLst>
                  <a:outerShdw blurRad="38100" dist="38100" dir="2700000" algn="tl">
                    <a:srgbClr val="000000">
                      <a:alpha val="43137"/>
                    </a:srgbClr>
                  </a:outerShdw>
                </a:effectLst>
              </a:rPr>
              <a:t>  (java)</a:t>
            </a:r>
          </a:p>
          <a:p>
            <a:pPr marL="812800" lvl="2" indent="-411163">
              <a:buClr>
                <a:srgbClr val="F9F9F9"/>
              </a:buClr>
              <a:buSzPct val="65000"/>
              <a:buFont typeface="Wingdings 2" pitchFamily="18" charset="2"/>
              <a:buChar char=""/>
            </a:pPr>
            <a:r>
              <a:rPr lang="en-US" altLang="en-US" sz="1600" i="1" dirty="0"/>
              <a:t>Geant4 particle propagation + detector response</a:t>
            </a:r>
          </a:p>
          <a:p>
            <a:pPr marL="812800" lvl="2" indent="-411163">
              <a:buClr>
                <a:srgbClr val="F9F9F9"/>
              </a:buClr>
              <a:buSzPct val="65000"/>
              <a:buFont typeface="Wingdings 2" pitchFamily="18" charset="2"/>
              <a:buChar char=""/>
            </a:pPr>
            <a:r>
              <a:rPr lang="en-US" altLang="en-US" sz="1600" i="1" dirty="0"/>
              <a:t>Developed at SLAC for SID and HPS</a:t>
            </a:r>
          </a:p>
          <a:p>
            <a:pPr marL="547688" lvl="1" indent="-411163">
              <a:buClr>
                <a:srgbClr val="F9F9F9"/>
              </a:buClr>
              <a:buSzPct val="65000"/>
              <a:buFont typeface="Wingdings 2" pitchFamily="18" charset="2"/>
              <a:buChar char=""/>
            </a:pPr>
            <a:r>
              <a:rPr lang="en-US" altLang="en-US" sz="2000" i="1" dirty="0">
                <a:solidFill>
                  <a:srgbClr val="FFCC00"/>
                </a:solidFill>
                <a:effectLst>
                  <a:outerShdw blurRad="38100" dist="38100" dir="2700000" algn="tl">
                    <a:srgbClr val="000000">
                      <a:alpha val="43137"/>
                    </a:srgbClr>
                  </a:outerShdw>
                </a:effectLst>
              </a:rPr>
              <a:t>Full simulations: </a:t>
            </a:r>
            <a:r>
              <a:rPr lang="en-US" altLang="en-US" sz="2000" i="1" dirty="0" err="1">
                <a:solidFill>
                  <a:srgbClr val="FFCC00"/>
                </a:solidFill>
                <a:effectLst>
                  <a:outerShdw blurRad="38100" dist="38100" dir="2700000" algn="tl">
                    <a:srgbClr val="000000">
                      <a:alpha val="43137"/>
                    </a:srgbClr>
                  </a:outerShdw>
                </a:effectLst>
              </a:rPr>
              <a:t>ilcroot</a:t>
            </a:r>
            <a:endParaRPr lang="en-US" altLang="en-US" sz="2000" i="1" dirty="0">
              <a:solidFill>
                <a:srgbClr val="FFCC00"/>
              </a:solidFill>
              <a:effectLst>
                <a:outerShdw blurRad="38100" dist="38100" dir="2700000" algn="tl">
                  <a:srgbClr val="000000">
                    <a:alpha val="43137"/>
                  </a:srgbClr>
                </a:outerShdw>
              </a:effectLst>
            </a:endParaRPr>
          </a:p>
          <a:p>
            <a:pPr marL="812800" lvl="2" indent="-411163">
              <a:buClr>
                <a:srgbClr val="F9F9F9"/>
              </a:buClr>
              <a:buSzPct val="65000"/>
              <a:buFont typeface="Wingdings 2" pitchFamily="18" charset="2"/>
              <a:buChar char=""/>
            </a:pPr>
            <a:r>
              <a:rPr lang="en-US" altLang="en-US" sz="1600" i="1" dirty="0"/>
              <a:t>Geant4 particle propagation + detector response</a:t>
            </a:r>
          </a:p>
          <a:p>
            <a:pPr marL="812800" lvl="2" indent="-411163">
              <a:buClr>
                <a:srgbClr val="F9F9F9"/>
              </a:buClr>
              <a:buSzPct val="65000"/>
              <a:buFont typeface="Wingdings 2" pitchFamily="18" charset="2"/>
              <a:buChar char=""/>
            </a:pPr>
            <a:r>
              <a:rPr lang="en-US" altLang="en-US" sz="1600" i="1" dirty="0"/>
              <a:t>Developed by INFN for  4</a:t>
            </a:r>
            <a:r>
              <a:rPr lang="en-US" altLang="en-US" sz="1600" i="1" baseline="30000" dirty="0"/>
              <a:t>th</a:t>
            </a:r>
            <a:r>
              <a:rPr lang="en-US" altLang="en-US" sz="1600" i="1" dirty="0"/>
              <a:t>  Concept and ORKA</a:t>
            </a:r>
          </a:p>
          <a:p>
            <a:pPr marL="547688" lvl="1" indent="-411163">
              <a:buClr>
                <a:srgbClr val="F9F9F9"/>
              </a:buClr>
              <a:buSzPct val="65000"/>
              <a:buFont typeface="Wingdings 2" pitchFamily="18" charset="2"/>
              <a:buChar char=""/>
            </a:pPr>
            <a:endParaRPr lang="en-US" altLang="en-US" sz="1800" i="1" dirty="0"/>
          </a:p>
          <a:p>
            <a:pPr marL="547688" lvl="1" indent="-411163">
              <a:buClr>
                <a:srgbClr val="F9F9F9"/>
              </a:buClr>
              <a:buSzPct val="65000"/>
              <a:buFont typeface="Wingdings 2" pitchFamily="18" charset="2"/>
              <a:buChar char=""/>
            </a:pPr>
            <a:endParaRPr lang="en-US" altLang="en-US" sz="1800" i="1" dirty="0"/>
          </a:p>
          <a:p>
            <a:endParaRPr lang="en-US" sz="2400" dirty="0"/>
          </a:p>
        </p:txBody>
      </p:sp>
      <p:sp>
        <p:nvSpPr>
          <p:cNvPr id="4" name="Date Placeholder 3"/>
          <p:cNvSpPr>
            <a:spLocks noGrp="1"/>
          </p:cNvSpPr>
          <p:nvPr>
            <p:ph type="dt" sz="half" idx="10"/>
          </p:nvPr>
        </p:nvSpPr>
        <p:spPr/>
        <p:txBody>
          <a:bodyPr/>
          <a:lstStyle/>
          <a:p>
            <a:pPr>
              <a:defRPr/>
            </a:pPr>
            <a:r>
              <a:rPr lang="en-US"/>
              <a:t>11/17/2017</a:t>
            </a:r>
            <a:endParaRPr lang="it-IT"/>
          </a:p>
        </p:txBody>
      </p:sp>
      <p:sp>
        <p:nvSpPr>
          <p:cNvPr id="5" name="Footer Placeholder 4"/>
          <p:cNvSpPr>
            <a:spLocks noGrp="1"/>
          </p:cNvSpPr>
          <p:nvPr>
            <p:ph type="ftr" sz="quarter" idx="11"/>
          </p:nvPr>
        </p:nvSpPr>
        <p:spPr/>
        <p:txBody>
          <a:bodyPr/>
          <a:lstStyle/>
          <a:p>
            <a:pPr>
              <a:defRPr/>
            </a:pPr>
            <a:r>
              <a:rPr lang="it-IT"/>
              <a:t>C. Gatto - INFN &amp; NIU</a:t>
            </a:r>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33</a:t>
            </a:fld>
            <a:endParaRPr lang="it-IT"/>
          </a:p>
        </p:txBody>
      </p:sp>
    </p:spTree>
    <p:extLst>
      <p:ext uri="{BB962C8B-B14F-4D97-AF65-F5344CB8AC3E}">
        <p14:creationId xmlns:p14="http://schemas.microsoft.com/office/powerpoint/2010/main" val="2571041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Autofit/>
          </a:bodyPr>
          <a:lstStyle/>
          <a:p>
            <a:r>
              <a:rPr lang="en-US" sz="3200" dirty="0"/>
              <a:t>Electrons and muons PID in ADRIANO</a:t>
            </a:r>
            <a:br>
              <a:rPr lang="en-US" sz="3200" dirty="0"/>
            </a:br>
            <a:r>
              <a:rPr lang="en-US" sz="3200" dirty="0"/>
              <a:t>(with shape </a:t>
            </a:r>
            <a:r>
              <a:rPr lang="en-US" sz="3200" dirty="0" err="1"/>
              <a:t>analisys</a:t>
            </a:r>
            <a:r>
              <a:rPr lang="en-US" sz="3200" dirty="0"/>
              <a:t>)</a:t>
            </a:r>
          </a:p>
        </p:txBody>
      </p:sp>
      <p:sp>
        <p:nvSpPr>
          <p:cNvPr id="3" name="Date Placeholder 2"/>
          <p:cNvSpPr>
            <a:spLocks noGrp="1"/>
          </p:cNvSpPr>
          <p:nvPr>
            <p:ph type="dt" sz="half" idx="10"/>
          </p:nvPr>
        </p:nvSpPr>
        <p:spPr/>
        <p:txBody>
          <a:bodyPr/>
          <a:lstStyle/>
          <a:p>
            <a:pPr>
              <a:defRPr/>
            </a:pPr>
            <a:r>
              <a:rPr lang="en-US"/>
              <a:t>11/17/2017</a:t>
            </a:r>
            <a:endParaRPr lang="it-IT"/>
          </a:p>
        </p:txBody>
      </p:sp>
      <p:sp>
        <p:nvSpPr>
          <p:cNvPr id="4" name="Footer Placeholder 3"/>
          <p:cNvSpPr>
            <a:spLocks noGrp="1"/>
          </p:cNvSpPr>
          <p:nvPr>
            <p:ph type="ftr" sz="quarter" idx="11"/>
          </p:nvPr>
        </p:nvSpPr>
        <p:spPr/>
        <p:txBody>
          <a:bodyPr/>
          <a:lstStyle/>
          <a:p>
            <a:pPr>
              <a:defRPr/>
            </a:pPr>
            <a:r>
              <a:rPr lang="it-IT"/>
              <a:t>C. Gatto - INFN &amp; NIU</a:t>
            </a:r>
          </a:p>
        </p:txBody>
      </p:sp>
      <p:sp>
        <p:nvSpPr>
          <p:cNvPr id="5" name="Slide Number Placeholder 4"/>
          <p:cNvSpPr>
            <a:spLocks noGrp="1"/>
          </p:cNvSpPr>
          <p:nvPr>
            <p:ph type="sldNum" sz="quarter" idx="12"/>
          </p:nvPr>
        </p:nvSpPr>
        <p:spPr/>
        <p:txBody>
          <a:bodyPr/>
          <a:lstStyle/>
          <a:p>
            <a:pPr>
              <a:defRPr/>
            </a:pPr>
            <a:fld id="{DC8A82FA-93C8-4E0F-9734-D3CB1EE45F96}" type="slidenum">
              <a:rPr lang="it-IT" smtClean="0"/>
              <a:pPr>
                <a:defRPr/>
              </a:pPr>
              <a:t>34</a:t>
            </a:fld>
            <a:endParaRPr lang="it-IT"/>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709" y="4113075"/>
            <a:ext cx="3889498" cy="26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735" y="1160748"/>
            <a:ext cx="3889498" cy="26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04" y="1155212"/>
            <a:ext cx="3889498" cy="26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04" y="4113076"/>
            <a:ext cx="3889498" cy="26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3809227" y="2858042"/>
            <a:ext cx="1453538" cy="3766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electrons</a:t>
            </a:r>
          </a:p>
        </p:txBody>
      </p:sp>
      <p:sp>
        <p:nvSpPr>
          <p:cNvPr id="14" name="Rounded Rectangle 13"/>
          <p:cNvSpPr/>
          <p:nvPr/>
        </p:nvSpPr>
        <p:spPr>
          <a:xfrm>
            <a:off x="3809227" y="5949280"/>
            <a:ext cx="1453538" cy="3766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muons</a:t>
            </a:r>
          </a:p>
        </p:txBody>
      </p:sp>
    </p:spTree>
    <p:extLst>
      <p:ext uri="{BB962C8B-B14F-4D97-AF65-F5344CB8AC3E}">
        <p14:creationId xmlns:p14="http://schemas.microsoft.com/office/powerpoint/2010/main" val="3157264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148829"/>
            <a:ext cx="4278079" cy="258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work\Dropbox\REDTOP\Burocracy\EOI2017\Studies\PI0H\sigmam_m_sigmaxyz_H_pi0Hanalysis.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24028" y="1060134"/>
            <a:ext cx="3860462" cy="30597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work\Dropbox\REDTOP\Burocracy\EOI2017\Studies\FabelaBrenda_mass_Resolution_ratios_eta3piAnalysis\sigmam_m_sigmax_eta_eta3pianalys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240" y="1084201"/>
            <a:ext cx="4261359" cy="30116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636"/>
            <a:ext cx="8229600" cy="1143000"/>
          </a:xfrm>
        </p:spPr>
        <p:txBody>
          <a:bodyPr>
            <a:noAutofit/>
          </a:bodyPr>
          <a:lstStyle/>
          <a:p>
            <a:r>
              <a:rPr lang="en-US" sz="3200" dirty="0"/>
              <a:t>Preliminary Detector Optimization</a:t>
            </a:r>
          </a:p>
        </p:txBody>
      </p:sp>
      <p:sp>
        <p:nvSpPr>
          <p:cNvPr id="4" name="Date Placeholder 3"/>
          <p:cNvSpPr>
            <a:spLocks noGrp="1"/>
          </p:cNvSpPr>
          <p:nvPr>
            <p:ph type="dt" sz="half" idx="10"/>
          </p:nvPr>
        </p:nvSpPr>
        <p:spPr/>
        <p:txBody>
          <a:bodyPr/>
          <a:lstStyle/>
          <a:p>
            <a:pPr>
              <a:defRPr/>
            </a:pPr>
            <a:r>
              <a:rPr lang="en-US"/>
              <a:t>11/17/2017</a:t>
            </a:r>
            <a:endParaRPr lang="it-IT"/>
          </a:p>
        </p:txBody>
      </p:sp>
      <p:sp>
        <p:nvSpPr>
          <p:cNvPr id="5" name="Footer Placeholder 4"/>
          <p:cNvSpPr>
            <a:spLocks noGrp="1"/>
          </p:cNvSpPr>
          <p:nvPr>
            <p:ph type="ftr" sz="quarter" idx="11"/>
          </p:nvPr>
        </p:nvSpPr>
        <p:spPr/>
        <p:txBody>
          <a:bodyPr/>
          <a:lstStyle/>
          <a:p>
            <a:pPr>
              <a:defRPr/>
            </a:pPr>
            <a:r>
              <a:rPr lang="it-IT"/>
              <a:t>C. Gatto - INFN &amp; NIU</a:t>
            </a:r>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35</a:t>
            </a:fld>
            <a:endParaRPr lang="it-IT"/>
          </a:p>
        </p:txBody>
      </p:sp>
      <p:sp>
        <p:nvSpPr>
          <p:cNvPr id="7" name="Rectangle 6"/>
          <p:cNvSpPr/>
          <p:nvPr/>
        </p:nvSpPr>
        <p:spPr>
          <a:xfrm>
            <a:off x="1236471" y="1520788"/>
            <a:ext cx="1346844" cy="369332"/>
          </a:xfrm>
          <a:prstGeom prst="rect">
            <a:avLst/>
          </a:prstGeom>
        </p:spPr>
        <p:txBody>
          <a:bodyPr wrap="none">
            <a:spAutoFit/>
          </a:bodyPr>
          <a:lstStyle/>
          <a:p>
            <a:r>
              <a:rPr lang="en-US" altLang="en-US" i="1" dirty="0">
                <a:solidFill>
                  <a:schemeClr val="bg1"/>
                </a:solidFill>
                <a:effectLst>
                  <a:outerShdw blurRad="38100" dist="38100" dir="2700000" algn="tl">
                    <a:srgbClr val="000000">
                      <a:alpha val="43137"/>
                    </a:srgbClr>
                  </a:outerShdw>
                </a:effectLst>
                <a:latin typeface="Symbol" pitchFamily="18" charset="2"/>
              </a:rPr>
              <a:t>h</a:t>
            </a:r>
            <a:r>
              <a:rPr lang="en-US" altLang="en-US" dirty="0">
                <a:solidFill>
                  <a:schemeClr val="bg1"/>
                </a:solidFill>
              </a:rPr>
              <a:t> →</a:t>
            </a:r>
            <a:r>
              <a:rPr lang="en-US" altLang="en-US" i="1" dirty="0">
                <a:solidFill>
                  <a:schemeClr val="bg1"/>
                </a:solidFill>
                <a:effectLst>
                  <a:outerShdw blurRad="38100" dist="38100" dir="2700000" algn="tl">
                    <a:srgbClr val="000000">
                      <a:alpha val="43137"/>
                    </a:srgbClr>
                  </a:outerShdw>
                </a:effectLst>
                <a:latin typeface="Symbol" pitchFamily="18" charset="2"/>
              </a:rPr>
              <a:t> </a:t>
            </a:r>
            <a:r>
              <a:rPr lang="en-US" altLang="en-US" i="1" dirty="0" err="1">
                <a:solidFill>
                  <a:schemeClr val="bg1"/>
                </a:solidFill>
                <a:effectLst>
                  <a:outerShdw blurRad="38100" dist="38100" dir="2700000" algn="tl">
                    <a:srgbClr val="000000">
                      <a:alpha val="43137"/>
                    </a:srgbClr>
                  </a:outerShdw>
                </a:effectLst>
                <a:latin typeface="Symbol" pitchFamily="18" charset="2"/>
              </a:rPr>
              <a:t>p</a:t>
            </a:r>
            <a:r>
              <a:rPr lang="en-US" altLang="en-US" i="1" baseline="30000" dirty="0" err="1">
                <a:solidFill>
                  <a:schemeClr val="bg1"/>
                </a:solidFill>
                <a:effectLst>
                  <a:outerShdw blurRad="38100" dist="38100" dir="2700000" algn="tl">
                    <a:srgbClr val="000000">
                      <a:alpha val="43137"/>
                    </a:srgbClr>
                  </a:outerShdw>
                </a:effectLst>
                <a:latin typeface="Symbol" pitchFamily="18" charset="2"/>
              </a:rPr>
              <a:t>o</a:t>
            </a:r>
            <a:r>
              <a:rPr lang="en-US" altLang="en-US" dirty="0">
                <a:solidFill>
                  <a:schemeClr val="bg1"/>
                </a:solidFill>
              </a:rPr>
              <a:t> </a:t>
            </a:r>
            <a:r>
              <a:rPr lang="en-US" altLang="en-US" i="1" dirty="0" err="1">
                <a:solidFill>
                  <a:schemeClr val="bg1"/>
                </a:solidFill>
                <a:effectLst>
                  <a:outerShdw blurRad="38100" dist="38100" dir="2700000" algn="tl">
                    <a:srgbClr val="000000">
                      <a:alpha val="43137"/>
                    </a:srgbClr>
                  </a:outerShdw>
                </a:effectLst>
                <a:latin typeface="Symbol" pitchFamily="18" charset="2"/>
              </a:rPr>
              <a:t>p</a:t>
            </a:r>
            <a:r>
              <a:rPr lang="en-US" altLang="en-US" i="1" baseline="30000" dirty="0" err="1">
                <a:solidFill>
                  <a:schemeClr val="bg1"/>
                </a:solidFill>
              </a:rPr>
              <a:t>+</a:t>
            </a:r>
            <a:r>
              <a:rPr lang="en-US" altLang="en-US" i="1" dirty="0" err="1">
                <a:solidFill>
                  <a:schemeClr val="bg1"/>
                </a:solidFill>
                <a:effectLst>
                  <a:outerShdw blurRad="38100" dist="38100" dir="2700000" algn="tl">
                    <a:srgbClr val="000000">
                      <a:alpha val="43137"/>
                    </a:srgbClr>
                  </a:outerShdw>
                </a:effectLst>
                <a:latin typeface="Symbol" pitchFamily="18" charset="2"/>
              </a:rPr>
              <a:t>p</a:t>
            </a:r>
            <a:r>
              <a:rPr lang="en-US" altLang="en-US" i="1" baseline="30000" dirty="0">
                <a:solidFill>
                  <a:schemeClr val="bg1"/>
                </a:solidFill>
              </a:rPr>
              <a:t>-</a:t>
            </a:r>
            <a:endParaRPr lang="en-US" dirty="0">
              <a:solidFill>
                <a:schemeClr val="bg1"/>
              </a:solidFill>
            </a:endParaRPr>
          </a:p>
        </p:txBody>
      </p:sp>
      <p:sp>
        <p:nvSpPr>
          <p:cNvPr id="8" name="Rectangle 7"/>
          <p:cNvSpPr/>
          <p:nvPr/>
        </p:nvSpPr>
        <p:spPr>
          <a:xfrm>
            <a:off x="1453702" y="4653136"/>
            <a:ext cx="1765676" cy="276999"/>
          </a:xfrm>
          <a:prstGeom prst="rect">
            <a:avLst/>
          </a:prstGeom>
        </p:spPr>
        <p:txBody>
          <a:bodyPr wrap="none">
            <a:spAutoFit/>
          </a:bodyPr>
          <a:lstStyle/>
          <a:p>
            <a:r>
              <a:rPr lang="en-US" altLang="en-US" sz="1200" b="1" i="1" dirty="0">
                <a:solidFill>
                  <a:schemeClr val="bg1"/>
                </a:solidFill>
                <a:effectLst>
                  <a:outerShdw blurRad="38100" dist="38100" dir="2700000" algn="tl">
                    <a:srgbClr val="000000">
                      <a:alpha val="43137"/>
                    </a:srgbClr>
                  </a:outerShdw>
                </a:effectLst>
                <a:latin typeface="Symbol" pitchFamily="18" charset="2"/>
              </a:rPr>
              <a:t>h</a:t>
            </a:r>
            <a:r>
              <a:rPr lang="en-US" altLang="en-US" sz="1200" b="1" i="1" dirty="0">
                <a:solidFill>
                  <a:schemeClr val="bg1"/>
                </a:solidFill>
                <a:effectLst>
                  <a:outerShdw blurRad="38100" dist="38100" dir="2700000" algn="tl">
                    <a:srgbClr val="000000">
                      <a:alpha val="43137"/>
                    </a:srgbClr>
                  </a:outerShdw>
                </a:effectLst>
              </a:rPr>
              <a:t> </a:t>
            </a:r>
            <a:r>
              <a:rPr lang="en-US" altLang="en-US" sz="1200" b="1" dirty="0">
                <a:solidFill>
                  <a:schemeClr val="bg1"/>
                </a:solidFill>
              </a:rPr>
              <a:t>→ </a:t>
            </a:r>
            <a:r>
              <a:rPr lang="en-US" altLang="en-US" sz="1200" b="1" i="1" dirty="0">
                <a:solidFill>
                  <a:schemeClr val="bg1"/>
                </a:solidFill>
                <a:latin typeface="Symbol" pitchFamily="18" charset="2"/>
              </a:rPr>
              <a:t>g</a:t>
            </a:r>
            <a:r>
              <a:rPr lang="en-US" altLang="en-US" sz="1200" b="1" i="1" baseline="30000" dirty="0">
                <a:solidFill>
                  <a:schemeClr val="bg1"/>
                </a:solidFill>
                <a:latin typeface="Symbol" pitchFamily="18" charset="2"/>
              </a:rPr>
              <a:t> </a:t>
            </a:r>
            <a:r>
              <a:rPr lang="en-US" altLang="en-US" sz="1200" b="1" i="1" dirty="0">
                <a:solidFill>
                  <a:schemeClr val="bg1"/>
                </a:solidFill>
                <a:latin typeface="Symbol" pitchFamily="18" charset="2"/>
              </a:rPr>
              <a:t>A</a:t>
            </a:r>
            <a:r>
              <a:rPr lang="en-US" altLang="en-US" sz="1200" b="1" i="1" baseline="30000" dirty="0">
                <a:solidFill>
                  <a:schemeClr val="bg1"/>
                </a:solidFill>
              </a:rPr>
              <a:t>’</a:t>
            </a:r>
            <a:r>
              <a:rPr lang="en-US" altLang="en-US" sz="1200" b="1" i="1" dirty="0">
                <a:solidFill>
                  <a:schemeClr val="bg1"/>
                </a:solidFill>
              </a:rPr>
              <a:t>   with </a:t>
            </a:r>
            <a:r>
              <a:rPr lang="en-US" altLang="en-US" sz="1200" b="1" i="1" dirty="0">
                <a:solidFill>
                  <a:schemeClr val="bg1"/>
                </a:solidFill>
                <a:latin typeface="Symbol" pitchFamily="18" charset="2"/>
              </a:rPr>
              <a:t>A</a:t>
            </a:r>
            <a:r>
              <a:rPr lang="en-US" altLang="en-US" sz="1200" b="1" i="1" baseline="30000" dirty="0">
                <a:solidFill>
                  <a:schemeClr val="bg1"/>
                </a:solidFill>
              </a:rPr>
              <a:t>’</a:t>
            </a:r>
            <a:r>
              <a:rPr lang="en-US" altLang="en-US" sz="1200" b="1" i="1" dirty="0">
                <a:solidFill>
                  <a:schemeClr val="bg1"/>
                </a:solidFill>
              </a:rPr>
              <a:t> </a:t>
            </a:r>
            <a:r>
              <a:rPr lang="en-US" altLang="en-US" sz="1200" b="1" dirty="0">
                <a:solidFill>
                  <a:schemeClr val="bg1"/>
                </a:solidFill>
              </a:rPr>
              <a:t>→ </a:t>
            </a:r>
            <a:r>
              <a:rPr lang="en-US" altLang="en-US" sz="1200" b="1" i="1" dirty="0" err="1">
                <a:solidFill>
                  <a:schemeClr val="bg1"/>
                </a:solidFill>
                <a:latin typeface="Brush Script MT" panose="03060802040406070304" pitchFamily="66" charset="0"/>
              </a:rPr>
              <a:t>l</a:t>
            </a:r>
            <a:r>
              <a:rPr lang="en-US" altLang="en-US" sz="1200" b="1" i="1" baseline="30000" dirty="0" err="1">
                <a:solidFill>
                  <a:schemeClr val="bg1"/>
                </a:solidFill>
              </a:rPr>
              <a:t>+</a:t>
            </a:r>
            <a:r>
              <a:rPr lang="en-US" altLang="en-US" sz="1200" b="1" i="1" dirty="0" err="1">
                <a:solidFill>
                  <a:schemeClr val="bg1"/>
                </a:solidFill>
                <a:latin typeface="Brush Script MT" panose="03060802040406070304" pitchFamily="66" charset="0"/>
              </a:rPr>
              <a:t>l</a:t>
            </a:r>
            <a:r>
              <a:rPr lang="en-US" altLang="en-US" sz="1200" b="1" i="1" baseline="30000" dirty="0">
                <a:solidFill>
                  <a:schemeClr val="bg1"/>
                </a:solidFill>
              </a:rPr>
              <a:t>-</a:t>
            </a:r>
            <a:endParaRPr lang="en-US" sz="1200" b="1" dirty="0">
              <a:solidFill>
                <a:schemeClr val="bg1"/>
              </a:solidFill>
            </a:endParaRPr>
          </a:p>
        </p:txBody>
      </p:sp>
      <p:sp>
        <p:nvSpPr>
          <p:cNvPr id="9" name="Rectangle 8"/>
          <p:cNvSpPr/>
          <p:nvPr/>
        </p:nvSpPr>
        <p:spPr>
          <a:xfrm>
            <a:off x="6648446" y="2590007"/>
            <a:ext cx="1854995" cy="276999"/>
          </a:xfrm>
          <a:prstGeom prst="rect">
            <a:avLst/>
          </a:prstGeom>
        </p:spPr>
        <p:txBody>
          <a:bodyPr wrap="none">
            <a:spAutoFit/>
          </a:bodyPr>
          <a:lstStyle/>
          <a:p>
            <a:r>
              <a:rPr lang="en-US" altLang="en-US" sz="1200" b="1" i="1" dirty="0">
                <a:solidFill>
                  <a:schemeClr val="bg1"/>
                </a:solidFill>
                <a:effectLst>
                  <a:outerShdw blurRad="38100" dist="38100" dir="2700000" algn="tl">
                    <a:srgbClr val="000000">
                      <a:alpha val="43137"/>
                    </a:srgbClr>
                  </a:outerShdw>
                </a:effectLst>
                <a:latin typeface="Symbol" pitchFamily="18" charset="2"/>
              </a:rPr>
              <a:t>h</a:t>
            </a:r>
            <a:r>
              <a:rPr lang="en-US" altLang="en-US" sz="1200" b="1" i="1" dirty="0">
                <a:solidFill>
                  <a:schemeClr val="bg1"/>
                </a:solidFill>
                <a:effectLst>
                  <a:outerShdw blurRad="38100" dist="38100" dir="2700000" algn="tl">
                    <a:srgbClr val="000000">
                      <a:alpha val="43137"/>
                    </a:srgbClr>
                  </a:outerShdw>
                </a:effectLst>
              </a:rPr>
              <a:t> </a:t>
            </a:r>
            <a:r>
              <a:rPr lang="en-US" altLang="en-US" sz="1200" b="1" i="1" dirty="0">
                <a:solidFill>
                  <a:schemeClr val="bg1"/>
                </a:solidFill>
              </a:rPr>
              <a:t>→ </a:t>
            </a:r>
            <a:r>
              <a:rPr lang="en-US" altLang="en-US" sz="1200" b="1" i="1" dirty="0" err="1">
                <a:solidFill>
                  <a:schemeClr val="bg1"/>
                </a:solidFill>
                <a:effectLst>
                  <a:outerShdw blurRad="38100" dist="38100" dir="2700000" algn="tl">
                    <a:srgbClr val="000000">
                      <a:alpha val="43137"/>
                    </a:srgbClr>
                  </a:outerShdw>
                </a:effectLst>
                <a:latin typeface="Symbol" pitchFamily="18" charset="2"/>
              </a:rPr>
              <a:t>p</a:t>
            </a:r>
            <a:r>
              <a:rPr lang="en-US" altLang="en-US" sz="1200" b="1" i="1" baseline="30000" dirty="0" err="1">
                <a:solidFill>
                  <a:schemeClr val="bg1"/>
                </a:solidFill>
                <a:effectLst>
                  <a:outerShdw blurRad="38100" dist="38100" dir="2700000" algn="tl">
                    <a:srgbClr val="000000">
                      <a:alpha val="43137"/>
                    </a:srgbClr>
                  </a:outerShdw>
                </a:effectLst>
                <a:latin typeface="Symbol" pitchFamily="18" charset="2"/>
              </a:rPr>
              <a:t>o</a:t>
            </a:r>
            <a:r>
              <a:rPr lang="en-US" altLang="en-US" sz="1200" b="1" i="1" baseline="30000" dirty="0">
                <a:solidFill>
                  <a:schemeClr val="bg1"/>
                </a:solidFill>
                <a:latin typeface="Symbol" pitchFamily="18" charset="2"/>
              </a:rPr>
              <a:t> </a:t>
            </a:r>
            <a:r>
              <a:rPr lang="en-US" altLang="en-US" sz="1200" b="1" i="1" dirty="0">
                <a:solidFill>
                  <a:schemeClr val="bg1"/>
                </a:solidFill>
                <a:latin typeface="Symbol" pitchFamily="18" charset="2"/>
              </a:rPr>
              <a:t>H</a:t>
            </a:r>
            <a:r>
              <a:rPr lang="en-US" altLang="en-US" sz="1200" b="1" i="1" dirty="0">
                <a:solidFill>
                  <a:schemeClr val="bg1"/>
                </a:solidFill>
              </a:rPr>
              <a:t>    with </a:t>
            </a:r>
            <a:r>
              <a:rPr lang="en-US" altLang="en-US" sz="1200" b="1" i="1" dirty="0" err="1">
                <a:solidFill>
                  <a:schemeClr val="bg1"/>
                </a:solidFill>
              </a:rPr>
              <a:t>H→</a:t>
            </a:r>
            <a:r>
              <a:rPr lang="en-US" altLang="en-US" sz="1200" b="1" i="1" dirty="0" err="1">
                <a:solidFill>
                  <a:schemeClr val="bg1"/>
                </a:solidFill>
                <a:effectLst>
                  <a:outerShdw blurRad="38100" dist="38100" dir="2700000" algn="tl">
                    <a:srgbClr val="000000">
                      <a:alpha val="43137"/>
                    </a:srgbClr>
                  </a:outerShdw>
                </a:effectLst>
                <a:latin typeface="Symbol" panose="05050102010706020507" pitchFamily="18" charset="2"/>
              </a:rPr>
              <a:t>m</a:t>
            </a:r>
            <a:r>
              <a:rPr lang="en-US" altLang="en-US" sz="1200" b="1" i="1" baseline="30000" dirty="0" err="1">
                <a:solidFill>
                  <a:schemeClr val="bg1"/>
                </a:solidFill>
              </a:rPr>
              <a:t>+</a:t>
            </a:r>
            <a:r>
              <a:rPr lang="en-US" altLang="en-US" sz="1200" b="1" i="1" dirty="0" err="1">
                <a:solidFill>
                  <a:schemeClr val="bg1"/>
                </a:solidFill>
                <a:effectLst>
                  <a:outerShdw blurRad="38100" dist="38100" dir="2700000" algn="tl">
                    <a:srgbClr val="000000">
                      <a:alpha val="43137"/>
                    </a:srgbClr>
                  </a:outerShdw>
                </a:effectLst>
                <a:latin typeface="Symbol" panose="05050102010706020507" pitchFamily="18" charset="2"/>
              </a:rPr>
              <a:t>m</a:t>
            </a:r>
            <a:r>
              <a:rPr lang="en-US" altLang="en-US" sz="1200" b="1" i="1" baseline="30000" dirty="0">
                <a:solidFill>
                  <a:schemeClr val="bg1"/>
                </a:solidFill>
              </a:rPr>
              <a:t>-</a:t>
            </a:r>
            <a:endParaRPr lang="en-US" sz="1200" b="1" dirty="0">
              <a:solidFill>
                <a:schemeClr val="bg1"/>
              </a:solidFill>
            </a:endParaRPr>
          </a:p>
        </p:txBody>
      </p:sp>
      <p:sp>
        <p:nvSpPr>
          <p:cNvPr id="12" name="Rounded Rectangle 11"/>
          <p:cNvSpPr/>
          <p:nvPr/>
        </p:nvSpPr>
        <p:spPr>
          <a:xfrm>
            <a:off x="5364088" y="5733256"/>
            <a:ext cx="2592288" cy="75322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rPr>
              <a:t>Slic-lcsim</a:t>
            </a:r>
            <a:r>
              <a:rPr lang="en-US" sz="1600" b="1" dirty="0">
                <a:solidFill>
                  <a:schemeClr val="bg1"/>
                </a:solidFill>
              </a:rPr>
              <a:t> simulation</a:t>
            </a:r>
          </a:p>
        </p:txBody>
      </p:sp>
    </p:spTree>
    <p:extLst>
      <p:ext uri="{BB962C8B-B14F-4D97-AF65-F5344CB8AC3E}">
        <p14:creationId xmlns:p14="http://schemas.microsoft.com/office/powerpoint/2010/main" val="3090082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21" y="874018"/>
            <a:ext cx="4168957" cy="284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12301" y="847503"/>
            <a:ext cx="4178797" cy="284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3915346" y="3805572"/>
            <a:ext cx="4691165" cy="2971800"/>
            <a:chOff x="193126" y="1295400"/>
            <a:chExt cx="8385963" cy="4953000"/>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126" y="1295400"/>
              <a:ext cx="838596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3962401" y="2286000"/>
              <a:ext cx="1089983" cy="381000"/>
            </a:xfrm>
            <a:prstGeom prst="roundRect">
              <a:avLst/>
            </a:prstGeom>
            <a:solidFill>
              <a:srgbClr val="79FB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solidFill>
                    <a:schemeClr val="bg1"/>
                  </a:solidFill>
                </a:rPr>
                <a:t>pions</a:t>
              </a:r>
              <a:endParaRPr lang="en-US" sz="1050" b="1" dirty="0">
                <a:solidFill>
                  <a:schemeClr val="bg1"/>
                </a:solidFill>
              </a:endParaRPr>
            </a:p>
          </p:txBody>
        </p:sp>
        <p:sp>
          <p:nvSpPr>
            <p:cNvPr id="14" name="Rounded Rectangle 13"/>
            <p:cNvSpPr/>
            <p:nvPr/>
          </p:nvSpPr>
          <p:spPr>
            <a:xfrm>
              <a:off x="5334000" y="5330767"/>
              <a:ext cx="1166507" cy="4191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muon</a:t>
              </a:r>
            </a:p>
          </p:txBody>
        </p:sp>
        <p:sp>
          <p:nvSpPr>
            <p:cNvPr id="15" name="Rounded Rectangle 14"/>
            <p:cNvSpPr/>
            <p:nvPr/>
          </p:nvSpPr>
          <p:spPr>
            <a:xfrm>
              <a:off x="2438400" y="5562600"/>
              <a:ext cx="838200" cy="381000"/>
            </a:xfrm>
            <a:prstGeom prst="roundRect">
              <a:avLst/>
            </a:prstGeom>
            <a:solidFill>
              <a:srgbClr val="D105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e/</a:t>
              </a:r>
              <a:r>
                <a:rPr lang="en-US" sz="1050" b="1" dirty="0">
                  <a:solidFill>
                    <a:schemeClr val="tx1"/>
                  </a:solidFill>
                  <a:latin typeface="Symbol" panose="05050102010706020507" pitchFamily="18" charset="2"/>
                </a:rPr>
                <a:t>g</a:t>
              </a:r>
            </a:p>
          </p:txBody>
        </p:sp>
        <p:sp>
          <p:nvSpPr>
            <p:cNvPr id="16" name="Rounded Rectangle 15"/>
            <p:cNvSpPr/>
            <p:nvPr/>
          </p:nvSpPr>
          <p:spPr>
            <a:xfrm>
              <a:off x="685800" y="2895600"/>
              <a:ext cx="838200" cy="381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solidFill>
                    <a:schemeClr val="bg1"/>
                  </a:solidFill>
                </a:rPr>
                <a:t>p/n</a:t>
              </a:r>
              <a:endParaRPr lang="en-US" sz="1050" b="1" dirty="0">
                <a:solidFill>
                  <a:schemeClr val="bg1"/>
                </a:solidFill>
              </a:endParaRPr>
            </a:p>
          </p:txBody>
        </p:sp>
        <p:cxnSp>
          <p:nvCxnSpPr>
            <p:cNvPr id="17" name="Straight Arrow Connector 16"/>
            <p:cNvCxnSpPr/>
            <p:nvPr/>
          </p:nvCxnSpPr>
          <p:spPr>
            <a:xfrm flipH="1">
              <a:off x="3505200" y="2667000"/>
              <a:ext cx="876300" cy="762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104900" y="3276600"/>
              <a:ext cx="19050" cy="1066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857500" y="5334000"/>
              <a:ext cx="723900" cy="190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810001" y="4876800"/>
              <a:ext cx="1828799"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44624"/>
            <a:ext cx="8229600" cy="1143000"/>
          </a:xfrm>
        </p:spPr>
        <p:txBody>
          <a:bodyPr>
            <a:noAutofit/>
          </a:bodyPr>
          <a:lstStyle/>
          <a:p>
            <a:r>
              <a:rPr lang="en-US" sz="2800" dirty="0"/>
              <a:t>Fast PID from ADRIANO2 for L1 trigger</a:t>
            </a:r>
          </a:p>
        </p:txBody>
      </p:sp>
      <p:sp>
        <p:nvSpPr>
          <p:cNvPr id="4" name="Date Placeholder 3"/>
          <p:cNvSpPr>
            <a:spLocks noGrp="1"/>
          </p:cNvSpPr>
          <p:nvPr>
            <p:ph type="dt" sz="half" idx="10"/>
          </p:nvPr>
        </p:nvSpPr>
        <p:spPr/>
        <p:txBody>
          <a:bodyPr/>
          <a:lstStyle/>
          <a:p>
            <a:pPr>
              <a:defRPr/>
            </a:pPr>
            <a:r>
              <a:rPr lang="en-US"/>
              <a:t>11/17/2017</a:t>
            </a:r>
            <a:endParaRPr lang="it-IT"/>
          </a:p>
        </p:txBody>
      </p:sp>
      <p:sp>
        <p:nvSpPr>
          <p:cNvPr id="5" name="Footer Placeholder 4"/>
          <p:cNvSpPr>
            <a:spLocks noGrp="1"/>
          </p:cNvSpPr>
          <p:nvPr>
            <p:ph type="ftr" sz="quarter" idx="11"/>
          </p:nvPr>
        </p:nvSpPr>
        <p:spPr/>
        <p:txBody>
          <a:bodyPr/>
          <a:lstStyle/>
          <a:p>
            <a:pPr>
              <a:defRPr/>
            </a:pPr>
            <a:r>
              <a:rPr lang="it-IT"/>
              <a:t>C. Gatto - INFN &amp; NIU</a:t>
            </a:r>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36</a:t>
            </a:fld>
            <a:endParaRPr lang="it-IT"/>
          </a:p>
        </p:txBody>
      </p:sp>
      <p:sp>
        <p:nvSpPr>
          <p:cNvPr id="7" name="Rectangle 6"/>
          <p:cNvSpPr/>
          <p:nvPr/>
        </p:nvSpPr>
        <p:spPr>
          <a:xfrm>
            <a:off x="1727684" y="4028178"/>
            <a:ext cx="2187662" cy="828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ADRIANO S vs C for 100 MeV particles</a:t>
            </a:r>
          </a:p>
        </p:txBody>
      </p:sp>
      <p:sp>
        <p:nvSpPr>
          <p:cNvPr id="10" name="Rectangle 9"/>
          <p:cNvSpPr/>
          <p:nvPr/>
        </p:nvSpPr>
        <p:spPr>
          <a:xfrm>
            <a:off x="5076056" y="2636912"/>
            <a:ext cx="2096814" cy="659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Muon efficiency / purity using ADRIANO </a:t>
            </a:r>
            <a:r>
              <a:rPr lang="en-US" sz="1000" b="1" dirty="0" err="1">
                <a:solidFill>
                  <a:schemeClr val="bg1"/>
                </a:solidFill>
              </a:rPr>
              <a:t>Cer</a:t>
            </a:r>
            <a:r>
              <a:rPr lang="en-US" sz="1000" b="1" dirty="0">
                <a:solidFill>
                  <a:schemeClr val="bg1"/>
                </a:solidFill>
              </a:rPr>
              <a:t> shape analysis + range</a:t>
            </a:r>
          </a:p>
        </p:txBody>
      </p:sp>
      <p:sp>
        <p:nvSpPr>
          <p:cNvPr id="21" name="Rectangle 20"/>
          <p:cNvSpPr/>
          <p:nvPr/>
        </p:nvSpPr>
        <p:spPr>
          <a:xfrm>
            <a:off x="1727684" y="2589820"/>
            <a:ext cx="2096814" cy="659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electron efficiency / purity using ADRIANO shape analysis</a:t>
            </a:r>
          </a:p>
        </p:txBody>
      </p:sp>
      <p:sp>
        <p:nvSpPr>
          <p:cNvPr id="22" name="Rounded Rectangle 21"/>
          <p:cNvSpPr/>
          <p:nvPr/>
        </p:nvSpPr>
        <p:spPr>
          <a:xfrm>
            <a:off x="323528" y="5841268"/>
            <a:ext cx="2592288" cy="75322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rPr>
              <a:t>Ilcroot</a:t>
            </a:r>
            <a:r>
              <a:rPr lang="en-US" sz="1600" b="1" dirty="0">
                <a:solidFill>
                  <a:schemeClr val="bg1"/>
                </a:solidFill>
              </a:rPr>
              <a:t> simulation</a:t>
            </a:r>
          </a:p>
          <a:p>
            <a:pPr algn="ctr"/>
            <a:r>
              <a:rPr lang="en-US" sz="1600" b="1" dirty="0" err="1">
                <a:solidFill>
                  <a:schemeClr val="bg1"/>
                </a:solidFill>
              </a:rPr>
              <a:t>Slic-lcsim</a:t>
            </a:r>
            <a:r>
              <a:rPr lang="en-US" sz="1600" b="1" dirty="0">
                <a:solidFill>
                  <a:schemeClr val="bg1"/>
                </a:solidFill>
              </a:rPr>
              <a:t> simulation</a:t>
            </a:r>
          </a:p>
        </p:txBody>
      </p:sp>
      <p:sp>
        <p:nvSpPr>
          <p:cNvPr id="3" name="Rounded Rectangle 2"/>
          <p:cNvSpPr/>
          <p:nvPr/>
        </p:nvSpPr>
        <p:spPr>
          <a:xfrm>
            <a:off x="3995936" y="4028178"/>
            <a:ext cx="828092" cy="228914"/>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Scint</a:t>
            </a:r>
            <a:endParaRPr lang="en-US" dirty="0">
              <a:solidFill>
                <a:schemeClr val="bg1"/>
              </a:solidFill>
            </a:endParaRPr>
          </a:p>
        </p:txBody>
      </p:sp>
      <p:sp>
        <p:nvSpPr>
          <p:cNvPr id="23" name="Rounded Rectangle 22"/>
          <p:cNvSpPr/>
          <p:nvPr/>
        </p:nvSpPr>
        <p:spPr>
          <a:xfrm>
            <a:off x="8100392" y="6340012"/>
            <a:ext cx="828092" cy="228914"/>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Ceren</a:t>
            </a:r>
            <a:endParaRPr lang="en-US" dirty="0">
              <a:solidFill>
                <a:schemeClr val="bg1"/>
              </a:solidFill>
            </a:endParaRPr>
          </a:p>
        </p:txBody>
      </p:sp>
    </p:spTree>
    <p:extLst>
      <p:ext uri="{BB962C8B-B14F-4D97-AF65-F5344CB8AC3E}">
        <p14:creationId xmlns:p14="http://schemas.microsoft.com/office/powerpoint/2010/main" val="875278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Detector R&amp;D: OTPC</a:t>
            </a:r>
          </a:p>
        </p:txBody>
      </p:sp>
      <p:sp>
        <p:nvSpPr>
          <p:cNvPr id="3" name="Slide Number Placeholder 2"/>
          <p:cNvSpPr>
            <a:spLocks noGrp="1"/>
          </p:cNvSpPr>
          <p:nvPr>
            <p:ph type="sldNum" sz="quarter" idx="12"/>
          </p:nvPr>
        </p:nvSpPr>
        <p:spPr/>
        <p:txBody>
          <a:bodyPr/>
          <a:lstStyle/>
          <a:p>
            <a:pPr>
              <a:defRPr/>
            </a:pPr>
            <a:fld id="{DC8A82FA-93C8-4E0F-9734-D3CB1EE45F96}" type="slidenum">
              <a:rPr lang="it-IT" smtClean="0"/>
              <a:pPr>
                <a:defRPr/>
              </a:pPr>
              <a:t>37</a:t>
            </a:fld>
            <a:endParaRPr lang="it-IT"/>
          </a:p>
        </p:txBody>
      </p:sp>
      <p:sp>
        <p:nvSpPr>
          <p:cNvPr id="4" name="Segnaposto contenuto 2"/>
          <p:cNvSpPr txBox="1">
            <a:spLocks/>
          </p:cNvSpPr>
          <p:nvPr/>
        </p:nvSpPr>
        <p:spPr>
          <a:xfrm>
            <a:off x="0" y="1219200"/>
            <a:ext cx="9144000" cy="5791200"/>
          </a:xfrm>
          <a:prstGeom prst="rect">
            <a:avLst/>
          </a:prstGeom>
        </p:spPr>
        <p:txBody>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887413" lvl="1" indent="-446088" algn="ctr">
              <a:buClr>
                <a:srgbClr val="CC9900"/>
              </a:buClr>
              <a:buSzPct val="7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a:t>	</a:t>
            </a:r>
            <a:r>
              <a:rPr lang="en-US" altLang="en-US" b="1" dirty="0" err="1">
                <a:solidFill>
                  <a:schemeClr val="accent2">
                    <a:lumMod val="20000"/>
                    <a:lumOff val="80000"/>
                  </a:schemeClr>
                </a:solidFill>
                <a:effectLst>
                  <a:outerShdw blurRad="38100" dist="38100" dir="2700000" algn="tl">
                    <a:srgbClr val="000000">
                      <a:alpha val="43137"/>
                    </a:srgbClr>
                  </a:outerShdw>
                </a:effectLst>
              </a:rPr>
              <a:t>Fnal</a:t>
            </a:r>
            <a:r>
              <a:rPr lang="en-US" altLang="en-US" b="1" dirty="0">
                <a:solidFill>
                  <a:schemeClr val="accent2">
                    <a:lumMod val="20000"/>
                    <a:lumOff val="80000"/>
                  </a:schemeClr>
                </a:solidFill>
                <a:effectLst>
                  <a:outerShdw blurRad="38100" dist="38100" dir="2700000" algn="tl">
                    <a:srgbClr val="000000">
                      <a:alpha val="43137"/>
                    </a:srgbClr>
                  </a:outerShdw>
                </a:effectLst>
              </a:rPr>
              <a:t> –T1059 (H. Frisch, E. </a:t>
            </a:r>
            <a:r>
              <a:rPr lang="en-US" altLang="en-US" b="1" dirty="0" err="1">
                <a:solidFill>
                  <a:schemeClr val="accent2">
                    <a:lumMod val="20000"/>
                    <a:lumOff val="80000"/>
                  </a:schemeClr>
                </a:solidFill>
                <a:effectLst>
                  <a:outerShdw blurRad="38100" dist="38100" dir="2700000" algn="tl">
                    <a:srgbClr val="000000">
                      <a:alpha val="43137"/>
                    </a:srgbClr>
                  </a:outerShdw>
                </a:effectLst>
              </a:rPr>
              <a:t>Oberla</a:t>
            </a:r>
            <a:r>
              <a:rPr lang="en-US" altLang="en-US" b="1" dirty="0">
                <a:solidFill>
                  <a:schemeClr val="accent2">
                    <a:lumMod val="20000"/>
                    <a:lumOff val="80000"/>
                  </a:schemeClr>
                </a:solidFill>
                <a:effectLst>
                  <a:outerShdw blurRad="38100" dist="38100" dir="2700000" algn="tl">
                    <a:srgbClr val="000000">
                      <a:alpha val="43137"/>
                    </a:srgbClr>
                  </a:outerShdw>
                </a:effectLst>
              </a:rPr>
              <a:t>)</a:t>
            </a:r>
            <a:endParaRPr lang="en-US" altLang="en-US" sz="2800" b="1" dirty="0">
              <a:solidFill>
                <a:schemeClr val="accent2">
                  <a:lumMod val="20000"/>
                  <a:lumOff val="80000"/>
                </a:schemeClr>
              </a:solidFill>
              <a:effectLst>
                <a:outerShdw blurRad="38100" dist="38100" dir="2700000" algn="tl">
                  <a:srgbClr val="000000">
                    <a:alpha val="43137"/>
                  </a:srgbClr>
                </a:outerShdw>
              </a:effectLst>
            </a:endParaRP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a:t>Successful proof of principle in 2015 at FTBF</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a:t>Instrumented with  an MCP photo-detector, three boards each with thirty channels of 10 GSPS waveform digitizing readout</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a:t>http://ppd.fnal.gov/ftbf/TSW/PDF/T1059_tsw.pdf</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18" t="14680" r="10030" b="50655"/>
          <a:stretch/>
        </p:blipFill>
        <p:spPr bwMode="auto">
          <a:xfrm>
            <a:off x="0" y="3247364"/>
            <a:ext cx="4876800" cy="275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322" t="9266" r="7088" b="61373"/>
          <a:stretch/>
        </p:blipFill>
        <p:spPr bwMode="auto">
          <a:xfrm>
            <a:off x="4953000" y="3823131"/>
            <a:ext cx="4095748" cy="2005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609600" y="6172200"/>
            <a:ext cx="76200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01E00"/>
                </a:solidFill>
              </a:rPr>
              <a:t>It requires a robust and dedicated R&amp;D</a:t>
            </a:r>
          </a:p>
        </p:txBody>
      </p:sp>
      <p:sp>
        <p:nvSpPr>
          <p:cNvPr id="5" name="Date Placeholder 4"/>
          <p:cNvSpPr>
            <a:spLocks noGrp="1"/>
          </p:cNvSpPr>
          <p:nvPr>
            <p:ph type="dt" sz="half" idx="10"/>
          </p:nvPr>
        </p:nvSpPr>
        <p:spPr/>
        <p:txBody>
          <a:bodyPr/>
          <a:lstStyle/>
          <a:p>
            <a:pPr>
              <a:defRPr/>
            </a:pPr>
            <a:r>
              <a:rPr lang="en-US"/>
              <a:t>11/17/2017</a:t>
            </a:r>
            <a:endParaRPr lang="it-IT"/>
          </a:p>
        </p:txBody>
      </p:sp>
      <p:sp>
        <p:nvSpPr>
          <p:cNvPr id="6" name="Footer Placeholder 5"/>
          <p:cNvSpPr>
            <a:spLocks noGrp="1"/>
          </p:cNvSpPr>
          <p:nvPr>
            <p:ph type="ftr" sz="quarter" idx="11"/>
          </p:nvPr>
        </p:nvSpPr>
        <p:spPr/>
        <p:txBody>
          <a:bodyPr/>
          <a:lstStyle/>
          <a:p>
            <a:pPr>
              <a:defRPr/>
            </a:pPr>
            <a:r>
              <a:rPr lang="it-IT"/>
              <a:t>C. Gatto - INFN &amp; NIU</a:t>
            </a:r>
          </a:p>
        </p:txBody>
      </p:sp>
    </p:spTree>
    <p:extLst>
      <p:ext uri="{BB962C8B-B14F-4D97-AF65-F5344CB8AC3E}">
        <p14:creationId xmlns:p14="http://schemas.microsoft.com/office/powerpoint/2010/main" val="1051266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sz="3600" dirty="0"/>
              <a:t>Detector R&amp;D: ADRIANO in T1015</a:t>
            </a:r>
            <a:br>
              <a:rPr lang="en-US" sz="3600" dirty="0"/>
            </a:br>
            <a:r>
              <a:rPr lang="en-US" sz="3600" dirty="0"/>
              <a:t>Moving R&amp;D from FNAL to NIU</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38</a:t>
            </a:fld>
            <a:endParaRPr lang="it-I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b="10667"/>
          <a:stretch>
            <a:fillRect/>
          </a:stretch>
        </p:blipFill>
        <p:spPr bwMode="auto">
          <a:xfrm>
            <a:off x="5030788" y="3607150"/>
            <a:ext cx="4113212" cy="32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2014-07-23 09.08.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39825"/>
            <a:ext cx="288131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C:\work\Dropbox\ADRIANO\Prototype2014\Pictures\T1015 detector assembly complete 140731 0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704" y="4384675"/>
            <a:ext cx="3989714"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work\Dropbox\ADRIANO\Prototype2014\Pictures\DSCN078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3494" y="1078280"/>
            <a:ext cx="4025900" cy="302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work\Dropbox\ADRIANO\Prototype2015\T1015_ADRNO2015connector- fibers BC600 glue 151021 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2869" y="3044826"/>
            <a:ext cx="2870977" cy="21526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8408" r="2802"/>
          <a:stretch>
            <a:fillRect/>
          </a:stretch>
        </p:blipFill>
        <p:spPr bwMode="auto">
          <a:xfrm>
            <a:off x="2667000" y="1122623"/>
            <a:ext cx="2662717"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half" idx="10"/>
          </p:nvPr>
        </p:nvSpPr>
        <p:spPr/>
        <p:txBody>
          <a:bodyPr/>
          <a:lstStyle/>
          <a:p>
            <a:pPr>
              <a:defRPr/>
            </a:pPr>
            <a:r>
              <a:rPr lang="en-US"/>
              <a:t>11/17/2017</a:t>
            </a:r>
            <a:endParaRPr lang="it-IT"/>
          </a:p>
        </p:txBody>
      </p:sp>
      <p:sp>
        <p:nvSpPr>
          <p:cNvPr id="11" name="Footer Placeholder 10"/>
          <p:cNvSpPr>
            <a:spLocks noGrp="1"/>
          </p:cNvSpPr>
          <p:nvPr>
            <p:ph type="ftr" sz="quarter" idx="11"/>
          </p:nvPr>
        </p:nvSpPr>
        <p:spPr/>
        <p:txBody>
          <a:bodyPr/>
          <a:lstStyle/>
          <a:p>
            <a:pPr>
              <a:defRPr/>
            </a:pPr>
            <a:r>
              <a:rPr lang="it-IT"/>
              <a:t>C. Gatto - INFN &amp; NIU</a:t>
            </a:r>
          </a:p>
        </p:txBody>
      </p:sp>
    </p:spTree>
    <p:extLst>
      <p:ext uri="{BB962C8B-B14F-4D97-AF65-F5344CB8AC3E}">
        <p14:creationId xmlns:p14="http://schemas.microsoft.com/office/powerpoint/2010/main" val="123087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81000" y="3429000"/>
            <a:ext cx="8534400" cy="173485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81000" y="2492896"/>
            <a:ext cx="8534400" cy="86409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81000" y="1628800"/>
            <a:ext cx="8534400" cy="7560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1000" y="872716"/>
            <a:ext cx="8534400" cy="62562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620"/>
            <a:ext cx="8229600" cy="1143000"/>
          </a:xfrm>
        </p:spPr>
        <p:txBody>
          <a:bodyPr/>
          <a:lstStyle/>
          <a:p>
            <a:pPr>
              <a:defRPr/>
            </a:pPr>
            <a:r>
              <a:rPr lang="en-US" dirty="0"/>
              <a:t>Why the </a:t>
            </a:r>
            <a:r>
              <a:rPr lang="en-US" dirty="0">
                <a:latin typeface="Symbol" panose="05050102010706020507" pitchFamily="18" charset="2"/>
              </a:rPr>
              <a:t>h</a:t>
            </a:r>
            <a:r>
              <a:rPr lang="en-US" dirty="0"/>
              <a:t> meson is special?</a:t>
            </a:r>
          </a:p>
        </p:txBody>
      </p:sp>
      <p:sp>
        <p:nvSpPr>
          <p:cNvPr id="4099" name="Content Placeholder 2"/>
          <p:cNvSpPr>
            <a:spLocks noGrp="1"/>
          </p:cNvSpPr>
          <p:nvPr>
            <p:ph idx="1"/>
          </p:nvPr>
        </p:nvSpPr>
        <p:spPr>
          <a:xfrm>
            <a:off x="228600" y="944724"/>
            <a:ext cx="4419600" cy="4708525"/>
          </a:xfrm>
        </p:spPr>
        <p:txBody>
          <a:bodyPr/>
          <a:lstStyle/>
          <a:p>
            <a:pPr>
              <a:spcBef>
                <a:spcPts val="600"/>
              </a:spcBef>
            </a:pPr>
            <a:r>
              <a:rPr lang="en-US" altLang="en-US" sz="1400" dirty="0"/>
              <a:t>It is a Goldstone boson</a:t>
            </a:r>
          </a:p>
          <a:p>
            <a:pPr>
              <a:spcBef>
                <a:spcPts val="600"/>
              </a:spcBef>
            </a:pPr>
            <a:endParaRPr lang="en-US" altLang="en-US" sz="1400" dirty="0"/>
          </a:p>
          <a:p>
            <a:pPr>
              <a:spcBef>
                <a:spcPts val="600"/>
              </a:spcBef>
            </a:pPr>
            <a:endParaRPr lang="en-US" altLang="en-US" sz="1400" dirty="0"/>
          </a:p>
          <a:p>
            <a:pPr>
              <a:spcBef>
                <a:spcPts val="600"/>
              </a:spcBef>
            </a:pPr>
            <a:r>
              <a:rPr lang="en-US" altLang="en-US" sz="1400" dirty="0"/>
              <a:t>It is an eigenstate of the C, P, CP and G operators (very rare in nature):</a:t>
            </a:r>
            <a:r>
              <a:rPr lang="en-US" sz="1400" dirty="0"/>
              <a:t> I</a:t>
            </a:r>
            <a:r>
              <a:rPr lang="en-US" sz="1400" baseline="30000" dirty="0"/>
              <a:t>G</a:t>
            </a:r>
            <a:r>
              <a:rPr lang="en-US" sz="1400" dirty="0"/>
              <a:t> J</a:t>
            </a:r>
            <a:r>
              <a:rPr lang="en-US" sz="1400" baseline="30000" dirty="0"/>
              <a:t>PC</a:t>
            </a:r>
            <a:r>
              <a:rPr lang="en-US" sz="1400" dirty="0"/>
              <a:t> =0</a:t>
            </a:r>
            <a:r>
              <a:rPr lang="en-US" sz="1400" baseline="30000" dirty="0"/>
              <a:t>+</a:t>
            </a:r>
            <a:r>
              <a:rPr lang="en-US" sz="1400" dirty="0"/>
              <a:t> 0</a:t>
            </a:r>
            <a:r>
              <a:rPr lang="en-US" sz="1400" baseline="30000" dirty="0"/>
              <a:t>-+</a:t>
            </a:r>
            <a:endParaRPr lang="en-US" altLang="en-US" sz="1400" baseline="30000" dirty="0"/>
          </a:p>
          <a:p>
            <a:pPr marL="136525" indent="0">
              <a:spcBef>
                <a:spcPts val="600"/>
              </a:spcBef>
              <a:buNone/>
            </a:pPr>
            <a:endParaRPr lang="en-US" altLang="en-US" sz="1400" dirty="0"/>
          </a:p>
          <a:p>
            <a:pPr>
              <a:spcBef>
                <a:spcPts val="600"/>
              </a:spcBef>
            </a:pPr>
            <a:r>
              <a:rPr lang="en-US" altLang="en-US" sz="1400" dirty="0"/>
              <a:t>All its additive quantum numbers are zero</a:t>
            </a:r>
          </a:p>
          <a:p>
            <a:pPr marL="136525" indent="0" algn="ctr">
              <a:spcBef>
                <a:spcPts val="600"/>
              </a:spcBef>
              <a:buNone/>
            </a:pPr>
            <a:r>
              <a:rPr lang="pl-PL" altLang="en-US" sz="1400" dirty="0"/>
              <a:t>Q = I = j = S = B = L =  0</a:t>
            </a:r>
            <a:endParaRPr lang="en-US" altLang="en-US" sz="1400" dirty="0"/>
          </a:p>
          <a:p>
            <a:pPr>
              <a:spcBef>
                <a:spcPts val="600"/>
              </a:spcBef>
            </a:pPr>
            <a:endParaRPr lang="en-US" altLang="en-US" sz="1400" dirty="0"/>
          </a:p>
          <a:p>
            <a:pPr>
              <a:spcBef>
                <a:spcPts val="600"/>
              </a:spcBef>
            </a:pPr>
            <a:r>
              <a:rPr lang="en-US" altLang="en-US" sz="1400" dirty="0"/>
              <a:t>All its possible strong decays are forbidden  in lowest order by P and CP invariance, G-parity conservation and isospin and charge symmetry invariance.</a:t>
            </a:r>
          </a:p>
          <a:p>
            <a:pPr>
              <a:spcBef>
                <a:spcPts val="600"/>
              </a:spcBef>
            </a:pPr>
            <a:r>
              <a:rPr lang="en-US" altLang="en-US" sz="1400" dirty="0"/>
              <a:t>EM decays are forbidden  in lowest order by C invariance and angular momentum conservation</a:t>
            </a:r>
          </a:p>
          <a:p>
            <a:pPr>
              <a:spcBef>
                <a:spcPts val="600"/>
              </a:spcBef>
            </a:pPr>
            <a:endParaRPr lang="en-US" sz="1400" dirty="0"/>
          </a:p>
        </p:txBody>
      </p:sp>
      <p:sp>
        <p:nvSpPr>
          <p:cNvPr id="4" name="Slide Number Placeholder 3"/>
          <p:cNvSpPr>
            <a:spLocks noGrp="1"/>
          </p:cNvSpPr>
          <p:nvPr>
            <p:ph type="sldNum" sz="quarter" idx="12"/>
          </p:nvPr>
        </p:nvSpPr>
        <p:spPr/>
        <p:txBody>
          <a:bodyPr/>
          <a:lstStyle/>
          <a:p>
            <a:pPr>
              <a:defRPr/>
            </a:pPr>
            <a:fld id="{8CB3E59E-199E-405A-A818-679A9C26C47C}" type="slidenum">
              <a:rPr lang="it-IT" smtClean="0"/>
              <a:pPr>
                <a:defRPr/>
              </a:pPr>
              <a:t>4</a:t>
            </a:fld>
            <a:endParaRPr lang="it-IT"/>
          </a:p>
        </p:txBody>
      </p:sp>
      <p:sp>
        <p:nvSpPr>
          <p:cNvPr id="3" name="Down Arrow 2"/>
          <p:cNvSpPr/>
          <p:nvPr/>
        </p:nvSpPr>
        <p:spPr>
          <a:xfrm>
            <a:off x="4457700" y="5265204"/>
            <a:ext cx="609600" cy="412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bwMode="auto">
          <a:xfrm>
            <a:off x="5410200" y="1016732"/>
            <a:ext cx="3626296" cy="493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altLang="en-US" sz="1400" dirty="0"/>
              <a:t>Symmetry constrains its QCD dynamics</a:t>
            </a:r>
          </a:p>
          <a:p>
            <a:pPr marL="136525" indent="0">
              <a:buNone/>
            </a:pPr>
            <a:endParaRPr lang="en-US" altLang="en-US" sz="1400" dirty="0"/>
          </a:p>
          <a:p>
            <a:pPr marL="136525" indent="0">
              <a:buNone/>
            </a:pPr>
            <a:endParaRPr lang="en-US" altLang="en-US" sz="1400" dirty="0"/>
          </a:p>
          <a:p>
            <a:pPr marL="136525" indent="0">
              <a:buNone/>
            </a:pPr>
            <a:r>
              <a:rPr lang="en-US" altLang="en-US" sz="1400" dirty="0"/>
              <a:t>It can be used to test C and CP invariance. </a:t>
            </a:r>
          </a:p>
          <a:p>
            <a:pPr marL="136525" indent="0">
              <a:buNone/>
            </a:pPr>
            <a:endParaRPr lang="en-US" altLang="en-US" sz="1400" dirty="0"/>
          </a:p>
          <a:p>
            <a:pPr marL="136525" indent="0">
              <a:buNone/>
            </a:pPr>
            <a:r>
              <a:rPr lang="en-US" altLang="en-US" sz="1400" dirty="0"/>
              <a:t>Its decays are not  influenced by a change of flavor (as in K decays) and violations are “pure”</a:t>
            </a:r>
          </a:p>
          <a:p>
            <a:pPr marL="136525" indent="0">
              <a:buNone/>
            </a:pPr>
            <a:endParaRPr lang="en-US" altLang="en-US" sz="1400" dirty="0"/>
          </a:p>
          <a:p>
            <a:pPr marL="136525" indent="0">
              <a:spcBef>
                <a:spcPts val="1200"/>
              </a:spcBef>
              <a:buNone/>
            </a:pPr>
            <a:r>
              <a:rPr lang="en-US" altLang="en-US" sz="1400" dirty="0"/>
              <a:t>It is a very narrow state (</a:t>
            </a:r>
            <a:r>
              <a:rPr lang="en-US" altLang="en-US" sz="1400" dirty="0" err="1">
                <a:latin typeface="Symbol" panose="05050102010706020507" pitchFamily="18" charset="2"/>
              </a:rPr>
              <a:t>G</a:t>
            </a:r>
            <a:r>
              <a:rPr lang="en-US" altLang="en-US" sz="1400" baseline="-25000" dirty="0" err="1">
                <a:latin typeface="Symbol" panose="05050102010706020507" pitchFamily="18" charset="2"/>
              </a:rPr>
              <a:t>h</a:t>
            </a:r>
            <a:r>
              <a:rPr lang="en-US" altLang="en-US" sz="1400" dirty="0"/>
              <a:t>=1.3 </a:t>
            </a:r>
            <a:r>
              <a:rPr lang="en-US" altLang="en-US" sz="1400" dirty="0" err="1"/>
              <a:t>KeV</a:t>
            </a:r>
            <a:r>
              <a:rPr lang="en-US" altLang="en-US" sz="1400" dirty="0"/>
              <a:t> vs </a:t>
            </a:r>
            <a:r>
              <a:rPr lang="en-US" altLang="en-US" sz="1400" dirty="0">
                <a:latin typeface="Symbol" panose="05050102010706020507" pitchFamily="18" charset="2"/>
              </a:rPr>
              <a:t>G</a:t>
            </a:r>
            <a:r>
              <a:rPr lang="en-US" altLang="en-US" sz="1400" baseline="-25000" dirty="0">
                <a:latin typeface="Symbol" panose="05050102010706020507" pitchFamily="18" charset="2"/>
              </a:rPr>
              <a:t>r</a:t>
            </a:r>
            <a:r>
              <a:rPr lang="en-US" altLang="en-US" sz="1400" dirty="0"/>
              <a:t>=149 MeV)</a:t>
            </a:r>
          </a:p>
          <a:p>
            <a:pPr marL="136525" indent="0">
              <a:spcBef>
                <a:spcPts val="1200"/>
              </a:spcBef>
              <a:buNone/>
            </a:pPr>
            <a:r>
              <a:rPr lang="en-US" sz="1400" dirty="0"/>
              <a:t>Contributions from higher orders are enhanced by a factor of ~100,000</a:t>
            </a:r>
          </a:p>
          <a:p>
            <a:pPr marL="136525" indent="0">
              <a:spcBef>
                <a:spcPts val="1200"/>
              </a:spcBef>
              <a:buNone/>
            </a:pPr>
            <a:r>
              <a:rPr lang="en-US" altLang="en-US" sz="1400" dirty="0"/>
              <a:t>Excellent for testing invariances</a:t>
            </a:r>
          </a:p>
          <a:p>
            <a:pPr marL="136525" indent="0">
              <a:spcBef>
                <a:spcPts val="600"/>
              </a:spcBef>
              <a:buNone/>
            </a:pPr>
            <a:endParaRPr lang="en-US" altLang="en-US" sz="1400" dirty="0"/>
          </a:p>
        </p:txBody>
      </p:sp>
      <p:sp>
        <p:nvSpPr>
          <p:cNvPr id="6" name="Right Arrow 5"/>
          <p:cNvSpPr/>
          <p:nvPr/>
        </p:nvSpPr>
        <p:spPr>
          <a:xfrm>
            <a:off x="4724400" y="980728"/>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736207" y="186294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718298" y="2744924"/>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724400" y="4185084"/>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10"/>
          </p:nvPr>
        </p:nvSpPr>
        <p:spPr/>
        <p:txBody>
          <a:bodyPr/>
          <a:lstStyle/>
          <a:p>
            <a:pPr>
              <a:defRPr/>
            </a:pPr>
            <a:r>
              <a:rPr lang="en-US"/>
              <a:t>11/17/2017</a:t>
            </a:r>
            <a:endParaRPr lang="it-IT"/>
          </a:p>
        </p:txBody>
      </p:sp>
      <p:sp>
        <p:nvSpPr>
          <p:cNvPr id="18" name="Footer Placeholder 17"/>
          <p:cNvSpPr>
            <a:spLocks noGrp="1"/>
          </p:cNvSpPr>
          <p:nvPr>
            <p:ph type="ftr" sz="quarter" idx="11"/>
          </p:nvPr>
        </p:nvSpPr>
        <p:spPr/>
        <p:txBody>
          <a:bodyPr/>
          <a:lstStyle/>
          <a:p>
            <a:pPr>
              <a:defRPr/>
            </a:pPr>
            <a:r>
              <a:rPr lang="it-IT"/>
              <a:t>C. Gatto - INFN &amp; NIU</a:t>
            </a:r>
          </a:p>
        </p:txBody>
      </p:sp>
      <p:sp>
        <p:nvSpPr>
          <p:cNvPr id="5" name="Rounded Rectangle 4"/>
          <p:cNvSpPr/>
          <p:nvPr/>
        </p:nvSpPr>
        <p:spPr>
          <a:xfrm>
            <a:off x="539552" y="5769260"/>
            <a:ext cx="826520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latin typeface="Symbol" panose="05050102010706020507" pitchFamily="18" charset="2"/>
              </a:rPr>
              <a:t>h</a:t>
            </a:r>
            <a:r>
              <a:rPr lang="en-US" b="1" dirty="0">
                <a:solidFill>
                  <a:schemeClr val="bg1"/>
                </a:solidFill>
                <a:effectLst>
                  <a:outerShdw blurRad="38100" dist="38100" dir="2700000" algn="tl">
                    <a:srgbClr val="000000">
                      <a:alpha val="43137"/>
                    </a:srgbClr>
                  </a:outerShdw>
                </a:effectLst>
              </a:rPr>
              <a:t> is an excellent laboratory to search for physics Beyond Standard Model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noAutofit/>
          </a:bodyPr>
          <a:lstStyle/>
          <a:p>
            <a:r>
              <a:rPr lang="en-US" sz="2800" dirty="0"/>
              <a:t>BSM Physics Program (</a:t>
            </a:r>
            <a:r>
              <a:rPr lang="en-US" sz="2800" dirty="0">
                <a:latin typeface="Symbol" panose="05050102010706020507" pitchFamily="18" charset="2"/>
              </a:rPr>
              <a:t>h</a:t>
            </a:r>
            <a:r>
              <a:rPr lang="en-US" sz="2800" dirty="0"/>
              <a:t> and </a:t>
            </a:r>
            <a:r>
              <a:rPr lang="en-US" sz="2800" dirty="0">
                <a:latin typeface="Symbol" panose="05050102010706020507" pitchFamily="18" charset="2"/>
              </a:rPr>
              <a:t>h</a:t>
            </a:r>
            <a:r>
              <a:rPr lang="en-US" sz="2800" dirty="0"/>
              <a:t>’ factory)</a:t>
            </a:r>
          </a:p>
        </p:txBody>
      </p:sp>
      <p:sp>
        <p:nvSpPr>
          <p:cNvPr id="3" name="Content Placeholder 2"/>
          <p:cNvSpPr>
            <a:spLocks noGrp="1"/>
          </p:cNvSpPr>
          <p:nvPr>
            <p:ph idx="1"/>
          </p:nvPr>
        </p:nvSpPr>
        <p:spPr>
          <a:xfrm>
            <a:off x="215516" y="1043373"/>
            <a:ext cx="8229600" cy="2457635"/>
          </a:xfrm>
        </p:spPr>
        <p:txBody>
          <a:bodyPr/>
          <a:lstStyle/>
          <a:p>
            <a:pPr lvl="1" algn="ctr">
              <a:buClr>
                <a:srgbClr val="CC9900"/>
              </a:buClr>
              <a:buSzPct val="70000"/>
              <a:buNone/>
              <a:defRPr/>
            </a:pPr>
            <a:r>
              <a:rPr lang="en-US" altLang="en-US" sz="2000" i="1" dirty="0">
                <a:solidFill>
                  <a:schemeClr val="accent4">
                    <a:lumMod val="40000"/>
                    <a:lumOff val="60000"/>
                  </a:schemeClr>
                </a:solidFill>
                <a:effectLst>
                  <a:outerShdw blurRad="38100" dist="38100" dir="2700000" algn="tl">
                    <a:srgbClr val="000000">
                      <a:alpha val="43137"/>
                    </a:srgbClr>
                  </a:outerShdw>
                </a:effectLst>
              </a:rPr>
              <a:t>C, T, CP-violation</a:t>
            </a:r>
          </a:p>
          <a:p>
            <a:pPr lvl="1">
              <a:buClr>
                <a:srgbClr val="CC9900"/>
              </a:buClr>
              <a:buSzPct val="70000"/>
              <a:buFont typeface="Wingdings" pitchFamily="2" charset="2"/>
              <a:buChar char="q"/>
              <a:defRPr/>
            </a:pPr>
            <a:r>
              <a:rPr lang="en-US" altLang="en-US" sz="1600" i="1" dirty="0">
                <a:solidFill>
                  <a:srgbClr val="CCFF33"/>
                </a:solidFill>
                <a:effectLst>
                  <a:outerShdw blurRad="38100" dist="38100" dir="2700000" algn="tl">
                    <a:srgbClr val="000000">
                      <a:alpha val="43137"/>
                    </a:srgbClr>
                  </a:outerShdw>
                </a:effectLst>
              </a:rPr>
              <a:t>CP Violation via pattern of mirror symmetry breaking asymmetry in the </a:t>
            </a:r>
            <a:r>
              <a:rPr lang="en-US" altLang="en-US" sz="1600" i="1" dirty="0" err="1">
                <a:solidFill>
                  <a:srgbClr val="CCFF33"/>
                </a:solidFill>
                <a:effectLst>
                  <a:outerShdw blurRad="38100" dist="38100" dir="2700000" algn="tl">
                    <a:srgbClr val="000000">
                      <a:alpha val="43137"/>
                    </a:srgbClr>
                  </a:outerShdw>
                </a:effectLst>
              </a:rPr>
              <a:t>Dalitz</a:t>
            </a:r>
            <a:r>
              <a:rPr lang="en-US" altLang="en-US" sz="1600" i="1" dirty="0">
                <a:solidFill>
                  <a:srgbClr val="CCFF33"/>
                </a:solidFill>
                <a:effectLst>
                  <a:outerShdw blurRad="38100" dist="38100" dir="2700000" algn="tl">
                    <a:srgbClr val="000000">
                      <a:alpha val="43137"/>
                    </a:srgbClr>
                  </a:outerShdw>
                </a:effectLst>
              </a:rPr>
              <a:t> plot </a:t>
            </a:r>
            <a:r>
              <a:rPr lang="en-US" altLang="en-US" sz="1600" i="1" dirty="0">
                <a:solidFill>
                  <a:srgbClr val="CCFF33"/>
                </a:solidFill>
              </a:rPr>
              <a:t>:</a:t>
            </a:r>
            <a:r>
              <a:rPr lang="en-US" altLang="en-US" sz="1600" i="1" dirty="0">
                <a:solidFill>
                  <a:srgbClr val="CCFF33"/>
                </a:solidFill>
                <a:effectLst>
                  <a:outerShdw blurRad="38100" dist="38100" dir="2700000" algn="tl">
                    <a:srgbClr val="000000">
                      <a:alpha val="43137"/>
                    </a:srgbClr>
                  </a:outerShdw>
                </a:effectLst>
                <a:latin typeface="Symbol" pitchFamily="18" charset="2"/>
              </a:rPr>
              <a:t> h</a:t>
            </a:r>
            <a:r>
              <a:rPr lang="en-US" altLang="en-US" sz="1600" dirty="0">
                <a:solidFill>
                  <a:srgbClr val="CCFF33"/>
                </a:solidFill>
              </a:rPr>
              <a:t> →</a:t>
            </a:r>
            <a:r>
              <a:rPr lang="en-US" altLang="en-US" sz="1600" i="1" dirty="0">
                <a:solidFill>
                  <a:srgbClr val="CCFF33"/>
                </a:solidFill>
                <a:effectLst>
                  <a:outerShdw blurRad="38100" dist="38100" dir="2700000" algn="tl">
                    <a:srgbClr val="000000">
                      <a:alpha val="43137"/>
                    </a:srgbClr>
                  </a:outerShdw>
                </a:effectLst>
                <a:latin typeface="Symbol" pitchFamily="18" charset="2"/>
              </a:rPr>
              <a:t> </a:t>
            </a:r>
            <a:r>
              <a:rPr lang="en-US" altLang="en-US" sz="1600" i="1" dirty="0" err="1">
                <a:solidFill>
                  <a:srgbClr val="CCFF33"/>
                </a:solidFill>
                <a:effectLst>
                  <a:outerShdw blurRad="38100" dist="38100" dir="2700000" algn="tl">
                    <a:srgbClr val="000000">
                      <a:alpha val="43137"/>
                    </a:srgbClr>
                  </a:outerShdw>
                </a:effectLst>
                <a:latin typeface="Symbol" pitchFamily="18" charset="2"/>
              </a:rPr>
              <a:t>p</a:t>
            </a:r>
            <a:r>
              <a:rPr lang="en-US" altLang="en-US" sz="1600" i="1" baseline="30000" dirty="0" err="1">
                <a:solidFill>
                  <a:srgbClr val="CCFF33"/>
                </a:solidFill>
                <a:effectLst>
                  <a:outerShdw blurRad="38100" dist="38100" dir="2700000" algn="tl">
                    <a:srgbClr val="000000">
                      <a:alpha val="43137"/>
                    </a:srgbClr>
                  </a:outerShdw>
                </a:effectLst>
                <a:latin typeface="Symbol" pitchFamily="18" charset="2"/>
              </a:rPr>
              <a:t>o</a:t>
            </a:r>
            <a:r>
              <a:rPr lang="en-US" altLang="en-US" sz="1600" dirty="0">
                <a:solidFill>
                  <a:srgbClr val="CCFF33"/>
                </a:solidFill>
              </a:rPr>
              <a:t> </a:t>
            </a:r>
            <a:r>
              <a:rPr lang="en-US" altLang="en-US" sz="1600" i="1" dirty="0" err="1">
                <a:solidFill>
                  <a:srgbClr val="CCFF33"/>
                </a:solidFill>
                <a:effectLst>
                  <a:outerShdw blurRad="38100" dist="38100" dir="2700000" algn="tl">
                    <a:srgbClr val="000000">
                      <a:alpha val="43137"/>
                    </a:srgbClr>
                  </a:outerShdw>
                </a:effectLst>
                <a:latin typeface="Symbol" pitchFamily="18" charset="2"/>
              </a:rPr>
              <a:t>p</a:t>
            </a:r>
            <a:r>
              <a:rPr lang="en-US" altLang="en-US" sz="1600" i="1" baseline="30000" dirty="0" err="1">
                <a:solidFill>
                  <a:srgbClr val="CCFF33"/>
                </a:solidFill>
              </a:rPr>
              <a:t>+</a:t>
            </a:r>
            <a:r>
              <a:rPr lang="en-US" altLang="en-US" sz="1600" i="1" dirty="0" err="1">
                <a:solidFill>
                  <a:srgbClr val="CCFF33"/>
                </a:solidFill>
                <a:effectLst>
                  <a:outerShdw blurRad="38100" dist="38100" dir="2700000" algn="tl">
                    <a:srgbClr val="000000">
                      <a:alpha val="43137"/>
                    </a:srgbClr>
                  </a:outerShdw>
                </a:effectLst>
                <a:latin typeface="Symbol" pitchFamily="18" charset="2"/>
              </a:rPr>
              <a:t>p</a:t>
            </a:r>
            <a:r>
              <a:rPr lang="en-US" altLang="en-US" sz="1600" i="1" baseline="30000" dirty="0">
                <a:solidFill>
                  <a:srgbClr val="CCFF33"/>
                </a:solidFill>
              </a:rPr>
              <a:t>-</a:t>
            </a:r>
            <a:r>
              <a:rPr lang="en-US" altLang="en-US" sz="1600" i="1" dirty="0">
                <a:solidFill>
                  <a:srgbClr val="CCFF33"/>
                </a:solidFill>
              </a:rPr>
              <a:t> </a:t>
            </a:r>
            <a:r>
              <a:rPr lang="en-US" altLang="en-US" sz="1600" i="1" dirty="0">
                <a:solidFill>
                  <a:srgbClr val="CCFF33"/>
                </a:solidFill>
                <a:effectLst>
                  <a:outerShdw blurRad="38100" dist="38100" dir="2700000" algn="tl">
                    <a:srgbClr val="000000">
                      <a:alpha val="43137"/>
                    </a:srgbClr>
                  </a:outerShdw>
                </a:effectLst>
              </a:rPr>
              <a:t>(New paper from S. Gardner soon on </a:t>
            </a:r>
            <a:r>
              <a:rPr lang="en-US" altLang="en-US" sz="1600" i="1" dirty="0" err="1">
                <a:solidFill>
                  <a:srgbClr val="CCFF33"/>
                </a:solidFill>
                <a:effectLst>
                  <a:outerShdw blurRad="38100" dist="38100" dir="2700000" algn="tl">
                    <a:srgbClr val="000000">
                      <a:alpha val="43137"/>
                    </a:srgbClr>
                  </a:outerShdw>
                </a:effectLst>
              </a:rPr>
              <a:t>arXiv</a:t>
            </a:r>
            <a:r>
              <a:rPr lang="en-US" altLang="en-US" sz="1600" i="1" dirty="0">
                <a:solidFill>
                  <a:srgbClr val="CCFF33"/>
                </a:solidFill>
                <a:effectLst>
                  <a:outerShdw blurRad="38100" dist="38100" dir="2700000" algn="tl">
                    <a:srgbClr val="000000">
                      <a:alpha val="43137"/>
                    </a:srgbClr>
                  </a:outerShdw>
                </a:effectLst>
              </a:rPr>
              <a:t>). </a:t>
            </a:r>
            <a:endParaRPr lang="en-US" altLang="en-US" sz="1600" i="1" baseline="30000" dirty="0">
              <a:solidFill>
                <a:srgbClr val="CCFF33"/>
              </a:solidFill>
            </a:endParaRPr>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CP Violation (Type I – P and T odd , C even): </a:t>
            </a:r>
            <a:r>
              <a:rPr lang="en-US" altLang="en-US" sz="1600" i="1" dirty="0">
                <a:effectLst>
                  <a:outerShdw blurRad="38100" dist="38100" dir="2700000" algn="tl">
                    <a:srgbClr val="000000">
                      <a:alpha val="43137"/>
                    </a:srgbClr>
                  </a:outerShdw>
                </a:effectLst>
                <a:latin typeface="Symbol" pitchFamily="18" charset="2"/>
              </a:rPr>
              <a:t>h-&gt; 4p</a:t>
            </a:r>
            <a:r>
              <a:rPr lang="en-US" altLang="en-US" sz="1600" i="1" baseline="30000" dirty="0">
                <a:latin typeface="Symbol" pitchFamily="18" charset="2"/>
              </a:rPr>
              <a:t>o</a:t>
            </a:r>
            <a:r>
              <a:rPr lang="en-US" altLang="en-US" sz="1600" i="1" dirty="0">
                <a:effectLst>
                  <a:outerShdw blurRad="38100" dist="38100" dir="2700000" algn="tl">
                    <a:srgbClr val="000000">
                      <a:alpha val="43137"/>
                    </a:srgbClr>
                  </a:outerShdw>
                </a:effectLst>
                <a:latin typeface="Symbol" pitchFamily="18" charset="2"/>
              </a:rPr>
              <a:t> </a:t>
            </a:r>
            <a:r>
              <a:rPr lang="en-US" altLang="en-US" sz="1600" dirty="0"/>
              <a:t> →</a:t>
            </a:r>
            <a:r>
              <a:rPr lang="en-US" altLang="en-US" sz="1600" i="1" dirty="0">
                <a:effectLst>
                  <a:outerShdw blurRad="38100" dist="38100" dir="2700000" algn="tl">
                    <a:srgbClr val="000000">
                      <a:alpha val="43137"/>
                    </a:srgbClr>
                  </a:outerShdw>
                </a:effectLst>
                <a:latin typeface="Symbol" pitchFamily="18" charset="2"/>
              </a:rPr>
              <a:t> 8g</a:t>
            </a:r>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CP Violation (Type II - C and T odd , P even</a:t>
            </a:r>
            <a:r>
              <a:rPr lang="en-US" altLang="en-US" sz="1600" i="1" dirty="0"/>
              <a:t>):</a:t>
            </a:r>
            <a:r>
              <a:rPr lang="en-US" altLang="en-US" sz="1600" i="1" dirty="0">
                <a:effectLst>
                  <a:outerShdw blurRad="38100" dist="38100" dir="2700000" algn="tl">
                    <a:srgbClr val="000000">
                      <a:alpha val="43137"/>
                    </a:srgbClr>
                  </a:outerShdw>
                </a:effectLst>
                <a:latin typeface="Symbol" pitchFamily="18" charset="2"/>
              </a:rPr>
              <a:t> h</a:t>
            </a:r>
            <a:r>
              <a:rPr lang="en-US" altLang="en-US" sz="1600" dirty="0"/>
              <a:t> →</a:t>
            </a:r>
            <a:r>
              <a:rPr lang="en-US" altLang="en-US" sz="1600" i="1" dirty="0">
                <a:effectLst>
                  <a:outerShdw blurRad="38100" dist="38100" dir="2700000" algn="tl">
                    <a:srgbClr val="000000">
                      <a:alpha val="43137"/>
                    </a:srgbClr>
                  </a:outerShdw>
                </a:effectLst>
                <a:latin typeface="Symbol" pitchFamily="18" charset="2"/>
              </a:rPr>
              <a:t> </a:t>
            </a:r>
            <a:r>
              <a:rPr lang="en-US" altLang="en-US" sz="1600" i="1" dirty="0" err="1">
                <a:effectLst>
                  <a:outerShdw blurRad="38100" dist="38100" dir="2700000" algn="tl">
                    <a:srgbClr val="000000">
                      <a:alpha val="43137"/>
                    </a:srgbClr>
                  </a:outerShdw>
                </a:effectLst>
                <a:latin typeface="Symbol" pitchFamily="18" charset="2"/>
              </a:rPr>
              <a:t>p</a:t>
            </a:r>
            <a:r>
              <a:rPr lang="en-US" altLang="en-US" sz="1600" i="1" baseline="30000" dirty="0" err="1">
                <a:effectLst>
                  <a:outerShdw blurRad="38100" dist="38100" dir="2700000" algn="tl">
                    <a:srgbClr val="000000">
                      <a:alpha val="43137"/>
                    </a:srgbClr>
                  </a:outerShdw>
                </a:effectLst>
                <a:latin typeface="Symbol" pitchFamily="18" charset="2"/>
              </a:rPr>
              <a:t>o</a:t>
            </a:r>
            <a:r>
              <a:rPr lang="en-US" altLang="en-US" sz="1600" dirty="0"/>
              <a:t> </a:t>
            </a:r>
            <a:r>
              <a:rPr lang="en-US" altLang="en-US" sz="1600" i="1" dirty="0" err="1">
                <a:latin typeface="Brush Script MT" panose="03060802040406070304" pitchFamily="66" charset="0"/>
              </a:rPr>
              <a:t>l</a:t>
            </a:r>
            <a:r>
              <a:rPr lang="en-US" altLang="en-US" sz="1600" i="1" baseline="30000" dirty="0" err="1"/>
              <a:t>+</a:t>
            </a:r>
            <a:r>
              <a:rPr lang="en-US" altLang="en-US" sz="1600" i="1" dirty="0" err="1">
                <a:latin typeface="Brush Script MT" panose="03060802040406070304" pitchFamily="66" charset="0"/>
              </a:rPr>
              <a:t>l</a:t>
            </a:r>
            <a:r>
              <a:rPr lang="en-US" altLang="en-US" sz="1600" i="1" dirty="0">
                <a:latin typeface="Brush Script MT" panose="03060802040406070304" pitchFamily="66" charset="0"/>
              </a:rPr>
              <a:t> </a:t>
            </a:r>
            <a:r>
              <a:rPr lang="en-US" altLang="en-US" sz="1600" i="1" dirty="0"/>
              <a:t> </a:t>
            </a:r>
            <a:r>
              <a:rPr lang="en-US" altLang="en-US" sz="1600" b="1" i="1" dirty="0">
                <a:effectLst>
                  <a:outerShdw blurRad="38100" dist="38100" dir="2700000" algn="tl">
                    <a:srgbClr val="000000">
                      <a:alpha val="43137"/>
                    </a:srgbClr>
                  </a:outerShdw>
                </a:effectLst>
              </a:rPr>
              <a:t>and </a:t>
            </a:r>
            <a:r>
              <a:rPr lang="en-US" altLang="en-US" sz="1600" i="1" dirty="0">
                <a:effectLst>
                  <a:outerShdw blurRad="38100" dist="38100" dir="2700000" algn="tl">
                    <a:srgbClr val="000000">
                      <a:alpha val="43137"/>
                    </a:srgbClr>
                  </a:outerShdw>
                </a:effectLst>
                <a:latin typeface="Symbol" pitchFamily="18" charset="2"/>
              </a:rPr>
              <a:t>h </a:t>
            </a:r>
            <a:r>
              <a:rPr lang="en-US" altLang="en-US" sz="1600" i="1" dirty="0">
                <a:effectLst>
                  <a:outerShdw blurRad="38100" dist="38100" dir="2700000" algn="tl">
                    <a:srgbClr val="000000">
                      <a:alpha val="43137"/>
                    </a:srgbClr>
                  </a:outerShdw>
                </a:effectLst>
              </a:rPr>
              <a:t>→ </a:t>
            </a:r>
            <a:r>
              <a:rPr lang="en-US" altLang="en-US" sz="1600" i="1" dirty="0">
                <a:effectLst>
                  <a:outerShdw blurRad="38100" dist="38100" dir="2700000" algn="tl">
                    <a:srgbClr val="000000">
                      <a:alpha val="43137"/>
                    </a:srgbClr>
                  </a:outerShdw>
                </a:effectLst>
                <a:latin typeface="Symbol" pitchFamily="18" charset="2"/>
              </a:rPr>
              <a:t>3g</a:t>
            </a:r>
            <a:endParaRPr lang="en-US" altLang="en-US" sz="1600" i="1" dirty="0">
              <a:latin typeface="Brush Script MT" panose="03060802040406070304" pitchFamily="66" charset="0"/>
            </a:endParaRPr>
          </a:p>
          <a:p>
            <a:pPr lvl="1">
              <a:buClr>
                <a:srgbClr val="CC9900"/>
              </a:buClr>
              <a:buSzPct val="70000"/>
              <a:buFont typeface="Wingdings" pitchFamily="2" charset="2"/>
              <a:buChar char="q"/>
              <a:defRPr/>
            </a:pPr>
            <a:r>
              <a:rPr lang="en-US" sz="1600" i="1" dirty="0">
                <a:effectLst>
                  <a:outerShdw blurRad="38100" dist="38100" dir="2700000" algn="tl">
                    <a:srgbClr val="000000">
                      <a:alpha val="43137"/>
                    </a:srgbClr>
                  </a:outerShdw>
                </a:effectLst>
              </a:rPr>
              <a:t>T</a:t>
            </a:r>
            <a:r>
              <a:rPr lang="en-US" altLang="en-US" sz="1600" i="1" dirty="0">
                <a:effectLst>
                  <a:outerShdw blurRad="38100" dist="38100" dir="2700000" algn="tl">
                    <a:srgbClr val="000000">
                      <a:alpha val="43137"/>
                    </a:srgbClr>
                  </a:outerShdw>
                </a:effectLst>
              </a:rPr>
              <a:t>est of CP invariance via </a:t>
            </a:r>
            <a:r>
              <a:rPr lang="en-US" altLang="en-US" sz="1600" i="1" dirty="0">
                <a:effectLst>
                  <a:outerShdw blurRad="38100" dist="38100" dir="2700000" algn="tl">
                    <a:srgbClr val="000000">
                      <a:alpha val="43137"/>
                    </a:srgbClr>
                  </a:outerShdw>
                </a:effectLst>
                <a:latin typeface="Symbol" panose="05050102010706020507" pitchFamily="18" charset="2"/>
              </a:rPr>
              <a:t>m</a:t>
            </a:r>
            <a:r>
              <a:rPr lang="en-US" altLang="en-US" sz="1600" i="1" dirty="0">
                <a:effectLst>
                  <a:outerShdw blurRad="38100" dist="38100" dir="2700000" algn="tl">
                    <a:srgbClr val="000000">
                      <a:alpha val="43137"/>
                    </a:srgbClr>
                  </a:outerShdw>
                </a:effectLst>
              </a:rPr>
              <a:t>  longitudinal polarization: </a:t>
            </a:r>
            <a:r>
              <a:rPr lang="en-US" altLang="en-US" sz="1600" i="1" dirty="0">
                <a:effectLst>
                  <a:outerShdw blurRad="38100" dist="38100" dir="2700000" algn="tl">
                    <a:srgbClr val="000000">
                      <a:alpha val="43137"/>
                    </a:srgbClr>
                  </a:outerShdw>
                </a:effectLst>
                <a:latin typeface="Symbol" pitchFamily="18" charset="2"/>
              </a:rPr>
              <a:t>h</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dirty="0">
                <a:effectLst>
                  <a:outerShdw blurRad="38100" dist="38100" dir="2700000" algn="tl">
                    <a:srgbClr val="000000">
                      <a:alpha val="43137"/>
                    </a:srgbClr>
                  </a:outerShdw>
                </a:effectLst>
                <a:latin typeface="Symbol" pitchFamily="18" charset="2"/>
              </a:rPr>
              <a:t> </a:t>
            </a:r>
            <a:r>
              <a:rPr lang="en-US" altLang="en-US" sz="1600" i="1" baseline="30000" dirty="0"/>
              <a:t>–</a:t>
            </a:r>
            <a:r>
              <a:rPr lang="en-US" altLang="en-US" sz="1600" i="1" dirty="0">
                <a:effectLst>
                  <a:outerShdw blurRad="38100" dist="38100" dir="2700000" algn="tl">
                    <a:srgbClr val="000000">
                      <a:alpha val="43137"/>
                    </a:srgbClr>
                  </a:outerShdw>
                </a:effectLst>
              </a:rPr>
              <a:t> </a:t>
            </a:r>
            <a:endParaRPr lang="en-US" altLang="en-US" sz="1600" i="1" baseline="30000" dirty="0"/>
          </a:p>
          <a:p>
            <a:pPr lvl="1">
              <a:buClr>
                <a:srgbClr val="CC9900"/>
              </a:buClr>
              <a:buSzPct val="70000"/>
              <a:buFont typeface="Wingdings" pitchFamily="2" charset="2"/>
              <a:buChar char="q"/>
              <a:defRPr/>
            </a:pPr>
            <a:r>
              <a:rPr lang="en-US" altLang="en-US" sz="1600" i="1" dirty="0">
                <a:solidFill>
                  <a:srgbClr val="CCFF33"/>
                </a:solidFill>
                <a:effectLst>
                  <a:outerShdw blurRad="38100" dist="38100" dir="2700000" algn="tl">
                    <a:srgbClr val="000000">
                      <a:alpha val="43137"/>
                    </a:srgbClr>
                  </a:outerShdw>
                </a:effectLst>
              </a:rPr>
              <a:t>Test of CP invariance via </a:t>
            </a:r>
            <a:r>
              <a:rPr lang="en-US" altLang="en-US" sz="1600" i="1" dirty="0">
                <a:solidFill>
                  <a:srgbClr val="CCFF33"/>
                </a:solidFill>
                <a:effectLst>
                  <a:outerShdw blurRad="38100" dist="38100" dir="2700000" algn="tl">
                    <a:srgbClr val="000000">
                      <a:alpha val="43137"/>
                    </a:srgbClr>
                  </a:outerShdw>
                </a:effectLst>
                <a:latin typeface="Symbol" pitchFamily="18" charset="2"/>
              </a:rPr>
              <a:t>g* </a:t>
            </a:r>
            <a:r>
              <a:rPr lang="en-US" altLang="en-US" sz="1600" i="1" dirty="0">
                <a:solidFill>
                  <a:srgbClr val="CCFF33"/>
                </a:solidFill>
                <a:effectLst>
                  <a:outerShdw blurRad="38100" dist="38100" dir="2700000" algn="tl">
                    <a:srgbClr val="000000">
                      <a:alpha val="43137"/>
                    </a:srgbClr>
                  </a:outerShdw>
                </a:effectLst>
              </a:rPr>
              <a:t> polarization </a:t>
            </a:r>
            <a:r>
              <a:rPr lang="en-US" altLang="en-US" sz="1600" i="1" dirty="0" err="1">
                <a:solidFill>
                  <a:srgbClr val="CCFF33"/>
                </a:solidFill>
                <a:effectLst>
                  <a:outerShdw blurRad="38100" dist="38100" dir="2700000" algn="tl">
                    <a:srgbClr val="000000">
                      <a:alpha val="43137"/>
                    </a:srgbClr>
                  </a:outerShdw>
                </a:effectLst>
              </a:rPr>
              <a:t>studies:</a:t>
            </a:r>
            <a:r>
              <a:rPr lang="en-US" altLang="en-US" sz="1600" i="1" dirty="0" err="1">
                <a:solidFill>
                  <a:srgbClr val="CCFF33"/>
                </a:solidFill>
                <a:effectLst>
                  <a:outerShdw blurRad="38100" dist="38100" dir="2700000" algn="tl">
                    <a:srgbClr val="000000">
                      <a:alpha val="43137"/>
                    </a:srgbClr>
                  </a:outerShdw>
                </a:effectLst>
                <a:latin typeface="Symbol" pitchFamily="18" charset="2"/>
              </a:rPr>
              <a:t>h</a:t>
            </a:r>
            <a:r>
              <a:rPr lang="en-US" altLang="en-US" sz="1600" i="1" dirty="0">
                <a:solidFill>
                  <a:srgbClr val="CCFF33"/>
                </a:solidFill>
                <a:effectLst>
                  <a:outerShdw blurRad="38100" dist="38100" dir="2700000" algn="tl">
                    <a:srgbClr val="000000">
                      <a:alpha val="43137"/>
                    </a:srgbClr>
                  </a:outerShdw>
                </a:effectLst>
              </a:rPr>
              <a:t> </a:t>
            </a:r>
            <a:r>
              <a:rPr lang="en-US" altLang="en-US" sz="1600" dirty="0">
                <a:solidFill>
                  <a:srgbClr val="CCFF33"/>
                </a:solidFill>
              </a:rPr>
              <a:t>→ </a:t>
            </a:r>
            <a:r>
              <a:rPr lang="en-US" altLang="en-US" sz="1600" i="1" dirty="0" err="1">
                <a:solidFill>
                  <a:srgbClr val="CCFF33"/>
                </a:solidFill>
                <a:effectLst>
                  <a:outerShdw blurRad="38100" dist="38100" dir="2700000" algn="tl">
                    <a:srgbClr val="000000">
                      <a:alpha val="43137"/>
                    </a:srgbClr>
                  </a:outerShdw>
                </a:effectLst>
                <a:latin typeface="Symbol" pitchFamily="18" charset="2"/>
              </a:rPr>
              <a:t>p</a:t>
            </a:r>
            <a:r>
              <a:rPr lang="en-US" altLang="en-US" sz="1600" i="1" baseline="30000" dirty="0" err="1">
                <a:solidFill>
                  <a:srgbClr val="CCFF33"/>
                </a:solidFill>
              </a:rPr>
              <a:t>+</a:t>
            </a:r>
            <a:r>
              <a:rPr lang="en-US" altLang="en-US" sz="1600" i="1" dirty="0" err="1">
                <a:solidFill>
                  <a:srgbClr val="CCFF33"/>
                </a:solidFill>
                <a:effectLst>
                  <a:outerShdw blurRad="38100" dist="38100" dir="2700000" algn="tl">
                    <a:srgbClr val="000000">
                      <a:alpha val="43137"/>
                    </a:srgbClr>
                  </a:outerShdw>
                </a:effectLst>
                <a:latin typeface="Symbol" pitchFamily="18" charset="2"/>
              </a:rPr>
              <a:t>p</a:t>
            </a:r>
            <a:r>
              <a:rPr lang="en-US" altLang="en-US" sz="1600" i="1" dirty="0">
                <a:solidFill>
                  <a:srgbClr val="CCFF33"/>
                </a:solidFill>
                <a:effectLst>
                  <a:outerShdw blurRad="38100" dist="38100" dir="2700000" algn="tl">
                    <a:srgbClr val="000000">
                      <a:alpha val="43137"/>
                    </a:srgbClr>
                  </a:outerShdw>
                </a:effectLst>
                <a:latin typeface="Symbol" pitchFamily="18" charset="2"/>
              </a:rPr>
              <a:t> </a:t>
            </a:r>
            <a:r>
              <a:rPr lang="en-US" altLang="en-US" sz="1600" i="1" baseline="30000" dirty="0">
                <a:solidFill>
                  <a:srgbClr val="CCFF33"/>
                </a:solidFill>
              </a:rPr>
              <a:t>–</a:t>
            </a:r>
            <a:r>
              <a:rPr lang="en-US" altLang="en-US" sz="1600" i="1" dirty="0" err="1">
                <a:solidFill>
                  <a:srgbClr val="CCFF33"/>
                </a:solidFill>
                <a:effectLst>
                  <a:outerShdw blurRad="38100" dist="38100" dir="2700000" algn="tl">
                    <a:srgbClr val="000000">
                      <a:alpha val="43137"/>
                    </a:srgbClr>
                  </a:outerShdw>
                </a:effectLst>
              </a:rPr>
              <a:t>e</a:t>
            </a:r>
            <a:r>
              <a:rPr lang="en-US" altLang="en-US" sz="1600" i="1" baseline="30000" dirty="0" err="1">
                <a:solidFill>
                  <a:srgbClr val="CCFF33"/>
                </a:solidFill>
              </a:rPr>
              <a:t>+</a:t>
            </a:r>
            <a:r>
              <a:rPr lang="en-US" altLang="en-US" sz="1600" i="1" dirty="0" err="1">
                <a:solidFill>
                  <a:srgbClr val="CCFF33"/>
                </a:solidFill>
                <a:effectLst>
                  <a:outerShdw blurRad="38100" dist="38100" dir="2700000" algn="tl">
                    <a:srgbClr val="000000">
                      <a:alpha val="43137"/>
                    </a:srgbClr>
                  </a:outerShdw>
                </a:effectLst>
              </a:rPr>
              <a:t>e</a:t>
            </a:r>
            <a:r>
              <a:rPr lang="en-US" altLang="en-US" sz="1600" i="1" dirty="0">
                <a:solidFill>
                  <a:srgbClr val="CCFF33"/>
                </a:solidFill>
                <a:effectLst>
                  <a:outerShdw blurRad="38100" dist="38100" dir="2700000" algn="tl">
                    <a:srgbClr val="000000">
                      <a:alpha val="43137"/>
                    </a:srgbClr>
                  </a:outerShdw>
                </a:effectLst>
                <a:latin typeface="Symbol" pitchFamily="18" charset="2"/>
              </a:rPr>
              <a:t> </a:t>
            </a:r>
            <a:r>
              <a:rPr lang="en-US" altLang="en-US" sz="1600" i="1" baseline="30000" dirty="0">
                <a:solidFill>
                  <a:srgbClr val="CCFF33"/>
                </a:solidFill>
              </a:rPr>
              <a:t>–   </a:t>
            </a:r>
            <a:r>
              <a:rPr lang="en-US" altLang="en-US" sz="1600" i="1" dirty="0">
                <a:solidFill>
                  <a:srgbClr val="CCFF33"/>
                </a:solidFill>
                <a:effectLst>
                  <a:outerShdw blurRad="38100" dist="38100" dir="2700000" algn="tl">
                    <a:srgbClr val="000000">
                      <a:alpha val="43137"/>
                    </a:srgbClr>
                  </a:outerShdw>
                </a:effectLst>
              </a:rPr>
              <a:t>and  </a:t>
            </a:r>
            <a:r>
              <a:rPr lang="en-US" altLang="en-US" sz="1600" i="1" dirty="0">
                <a:solidFill>
                  <a:srgbClr val="CCFF33"/>
                </a:solidFill>
                <a:effectLst>
                  <a:outerShdw blurRad="38100" dist="38100" dir="2700000" algn="tl">
                    <a:srgbClr val="000000">
                      <a:alpha val="43137"/>
                    </a:srgbClr>
                  </a:outerShdw>
                </a:effectLst>
                <a:latin typeface="Symbol" pitchFamily="18" charset="2"/>
              </a:rPr>
              <a:t>h</a:t>
            </a:r>
            <a:r>
              <a:rPr lang="en-US" altLang="en-US" sz="1600" i="1" dirty="0">
                <a:solidFill>
                  <a:srgbClr val="CCFF33"/>
                </a:solidFill>
                <a:effectLst>
                  <a:outerShdw blurRad="38100" dist="38100" dir="2700000" algn="tl">
                    <a:srgbClr val="000000">
                      <a:alpha val="43137"/>
                    </a:srgbClr>
                  </a:outerShdw>
                </a:effectLst>
              </a:rPr>
              <a:t> </a:t>
            </a:r>
            <a:r>
              <a:rPr lang="en-US" altLang="en-US" sz="1600" dirty="0">
                <a:solidFill>
                  <a:srgbClr val="CCFF33"/>
                </a:solidFill>
              </a:rPr>
              <a:t>→ </a:t>
            </a:r>
            <a:r>
              <a:rPr lang="en-US" altLang="en-US" sz="1600" i="1" dirty="0" err="1">
                <a:solidFill>
                  <a:srgbClr val="CCFF33"/>
                </a:solidFill>
                <a:effectLst>
                  <a:outerShdw blurRad="38100" dist="38100" dir="2700000" algn="tl">
                    <a:srgbClr val="000000">
                      <a:alpha val="43137"/>
                    </a:srgbClr>
                  </a:outerShdw>
                </a:effectLst>
                <a:latin typeface="Symbol" pitchFamily="18" charset="2"/>
              </a:rPr>
              <a:t>p</a:t>
            </a:r>
            <a:r>
              <a:rPr lang="en-US" altLang="en-US" sz="1600" i="1" baseline="30000" dirty="0" err="1">
                <a:solidFill>
                  <a:srgbClr val="CCFF33"/>
                </a:solidFill>
              </a:rPr>
              <a:t>+</a:t>
            </a:r>
            <a:r>
              <a:rPr lang="en-US" altLang="en-US" sz="1600" i="1" dirty="0" err="1">
                <a:solidFill>
                  <a:srgbClr val="CCFF33"/>
                </a:solidFill>
                <a:effectLst>
                  <a:outerShdw blurRad="38100" dist="38100" dir="2700000" algn="tl">
                    <a:srgbClr val="000000">
                      <a:alpha val="43137"/>
                    </a:srgbClr>
                  </a:outerShdw>
                </a:effectLst>
                <a:latin typeface="Symbol" pitchFamily="18" charset="2"/>
              </a:rPr>
              <a:t>p</a:t>
            </a:r>
            <a:r>
              <a:rPr lang="en-US" altLang="en-US" sz="1600" i="1" dirty="0">
                <a:solidFill>
                  <a:srgbClr val="CCFF33"/>
                </a:solidFill>
                <a:effectLst>
                  <a:outerShdw blurRad="38100" dist="38100" dir="2700000" algn="tl">
                    <a:srgbClr val="000000">
                      <a:alpha val="43137"/>
                    </a:srgbClr>
                  </a:outerShdw>
                </a:effectLst>
                <a:latin typeface="Symbol" pitchFamily="18" charset="2"/>
              </a:rPr>
              <a:t> </a:t>
            </a:r>
            <a:r>
              <a:rPr lang="en-US" altLang="en-US" sz="1600" i="1" baseline="30000" dirty="0">
                <a:solidFill>
                  <a:srgbClr val="CCFF33"/>
                </a:solidFill>
              </a:rPr>
              <a:t>–</a:t>
            </a:r>
            <a:r>
              <a:rPr lang="en-US" altLang="en-US" sz="1600" i="1" dirty="0" err="1">
                <a:solidFill>
                  <a:srgbClr val="CCFF33"/>
                </a:solidFill>
                <a:effectLst>
                  <a:outerShdw blurRad="38100" dist="38100" dir="2700000" algn="tl">
                    <a:srgbClr val="000000">
                      <a:alpha val="43137"/>
                    </a:srgbClr>
                  </a:outerShdw>
                </a:effectLst>
                <a:latin typeface="Symbol" pitchFamily="18" charset="2"/>
              </a:rPr>
              <a:t>m</a:t>
            </a:r>
            <a:r>
              <a:rPr lang="en-US" altLang="en-US" sz="1600" i="1" baseline="30000" dirty="0" err="1">
                <a:solidFill>
                  <a:srgbClr val="CCFF33"/>
                </a:solidFill>
              </a:rPr>
              <a:t>+</a:t>
            </a:r>
            <a:r>
              <a:rPr lang="en-US" altLang="en-US" sz="1600" i="1" dirty="0" err="1">
                <a:solidFill>
                  <a:srgbClr val="CCFF33"/>
                </a:solidFill>
                <a:effectLst>
                  <a:outerShdw blurRad="38100" dist="38100" dir="2700000" algn="tl">
                    <a:srgbClr val="000000">
                      <a:alpha val="43137"/>
                    </a:srgbClr>
                  </a:outerShdw>
                </a:effectLst>
                <a:latin typeface="Symbol" pitchFamily="18" charset="2"/>
              </a:rPr>
              <a:t>m</a:t>
            </a:r>
            <a:r>
              <a:rPr lang="en-US" altLang="en-US" sz="1600" i="1" dirty="0">
                <a:solidFill>
                  <a:srgbClr val="CCFF33"/>
                </a:solidFill>
                <a:effectLst>
                  <a:outerShdw blurRad="38100" dist="38100" dir="2700000" algn="tl">
                    <a:srgbClr val="000000">
                      <a:alpha val="43137"/>
                    </a:srgbClr>
                  </a:outerShdw>
                </a:effectLst>
                <a:latin typeface="Symbol" pitchFamily="18" charset="2"/>
              </a:rPr>
              <a:t> </a:t>
            </a:r>
            <a:r>
              <a:rPr lang="en-US" altLang="en-US" sz="1600" i="1" baseline="30000" dirty="0">
                <a:solidFill>
                  <a:srgbClr val="CCFF33"/>
                </a:solidFill>
              </a:rPr>
              <a:t>–</a:t>
            </a:r>
            <a:r>
              <a:rPr lang="en-US" altLang="en-US" sz="1600" b="1" i="1" dirty="0">
                <a:solidFill>
                  <a:srgbClr val="CCFF33"/>
                </a:solidFill>
                <a:effectLst>
                  <a:outerShdw blurRad="38100" dist="38100" dir="2700000" algn="tl">
                    <a:srgbClr val="000000">
                      <a:alpha val="43137"/>
                    </a:srgbClr>
                  </a:outerShdw>
                </a:effectLst>
              </a:rPr>
              <a:t> </a:t>
            </a:r>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Test of CP invariance in angular correlation </a:t>
            </a:r>
            <a:r>
              <a:rPr lang="en-US" altLang="en-US" sz="1600" i="1" dirty="0" err="1">
                <a:effectLst>
                  <a:outerShdw blurRad="38100" dist="38100" dir="2700000" algn="tl">
                    <a:srgbClr val="000000">
                      <a:alpha val="43137"/>
                    </a:srgbClr>
                  </a:outerShdw>
                </a:effectLst>
              </a:rPr>
              <a:t>studies:</a:t>
            </a:r>
            <a:r>
              <a:rPr lang="en-US" altLang="en-US" sz="1600" i="1" dirty="0" err="1">
                <a:effectLst>
                  <a:outerShdw blurRad="38100" dist="38100" dir="2700000" algn="tl">
                    <a:srgbClr val="000000">
                      <a:alpha val="43137"/>
                    </a:srgbClr>
                  </a:outerShdw>
                </a:effectLst>
                <a:latin typeface="Symbol" pitchFamily="18" charset="2"/>
              </a:rPr>
              <a:t>h</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dirty="0">
                <a:effectLst>
                  <a:outerShdw blurRad="38100" dist="38100" dir="2700000" algn="tl">
                    <a:srgbClr val="000000">
                      <a:alpha val="43137"/>
                    </a:srgbClr>
                  </a:outerShdw>
                </a:effectLst>
                <a:latin typeface="Symbol" pitchFamily="18" charset="2"/>
              </a:rPr>
              <a:t> </a:t>
            </a:r>
            <a:r>
              <a:rPr lang="en-US" altLang="en-US" sz="1600" i="1" baseline="30000" dirty="0"/>
              <a:t>– </a:t>
            </a:r>
            <a:r>
              <a:rPr lang="en-US" altLang="en-US" sz="1600" i="1" dirty="0" err="1">
                <a:effectLst>
                  <a:outerShdw blurRad="38100" dist="38100" dir="2700000" algn="tl">
                    <a:srgbClr val="000000">
                      <a:alpha val="43137"/>
                    </a:srgbClr>
                  </a:outerShdw>
                </a:effectLst>
              </a:rPr>
              <a:t>e</a:t>
            </a:r>
            <a:r>
              <a:rPr lang="en-US" altLang="en-US" sz="1600" i="1" baseline="30000" dirty="0" err="1"/>
              <a:t>+</a:t>
            </a:r>
            <a:r>
              <a:rPr lang="en-US" altLang="en-US" sz="1600" i="1" dirty="0" err="1">
                <a:effectLst>
                  <a:outerShdw blurRad="38100" dist="38100" dir="2700000" algn="tl">
                    <a:srgbClr val="000000">
                      <a:alpha val="43137"/>
                    </a:srgbClr>
                  </a:outerShdw>
                </a:effectLst>
              </a:rPr>
              <a:t>e</a:t>
            </a:r>
            <a:r>
              <a:rPr lang="en-US" altLang="en-US" sz="1600" i="1" baseline="30000" dirty="0"/>
              <a:t>–  </a:t>
            </a:r>
            <a:r>
              <a:rPr lang="en-US" altLang="en-US" sz="1600" i="1" dirty="0">
                <a:effectLst>
                  <a:outerShdw blurRad="38100" dist="38100" dir="2700000" algn="tl">
                    <a:srgbClr val="000000">
                      <a:alpha val="43137"/>
                    </a:srgbClr>
                  </a:outerShdw>
                </a:effectLst>
              </a:rPr>
              <a:t>and</a:t>
            </a:r>
            <a:r>
              <a:rPr lang="en-US" altLang="en-US" sz="1600" i="1" dirty="0">
                <a:solidFill>
                  <a:srgbClr val="CCFF33"/>
                </a:solidFill>
                <a:effectLst>
                  <a:outerShdw blurRad="38100" dist="38100" dir="2700000" algn="tl">
                    <a:srgbClr val="000000">
                      <a:alpha val="43137"/>
                    </a:srgbClr>
                  </a:outerShdw>
                </a:effectLst>
              </a:rPr>
              <a:t> </a:t>
            </a:r>
            <a:r>
              <a:rPr lang="en-US" altLang="en-US" sz="1600" i="1" dirty="0">
                <a:effectLst>
                  <a:outerShdw blurRad="38100" dist="38100" dir="2700000" algn="tl">
                    <a:srgbClr val="000000">
                      <a:alpha val="43137"/>
                    </a:srgbClr>
                  </a:outerShdw>
                </a:effectLst>
                <a:latin typeface="Symbol" pitchFamily="18" charset="2"/>
              </a:rPr>
              <a:t>h</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err="1">
                <a:effectLst>
                  <a:outerShdw blurRad="38100" dist="38100" dir="2700000" algn="tl">
                    <a:srgbClr val="000000">
                      <a:alpha val="43137"/>
                    </a:srgbClr>
                  </a:outerShdw>
                </a:effectLst>
              </a:rPr>
              <a:t>l</a:t>
            </a:r>
            <a:r>
              <a:rPr lang="en-US" altLang="en-US" sz="1600" i="1" baseline="30000" dirty="0" err="1"/>
              <a:t>+</a:t>
            </a:r>
            <a:r>
              <a:rPr lang="en-US" altLang="en-US" sz="1600" i="1" dirty="0" err="1">
                <a:effectLst>
                  <a:outerShdw blurRad="38100" dist="38100" dir="2700000" algn="tl">
                    <a:srgbClr val="000000">
                      <a:alpha val="43137"/>
                    </a:srgbClr>
                  </a:outerShdw>
                </a:effectLst>
              </a:rPr>
              <a:t>l</a:t>
            </a:r>
            <a:r>
              <a:rPr lang="en-US" altLang="en-US" sz="1600" i="1" dirty="0">
                <a:effectLst>
                  <a:outerShdw blurRad="38100" dist="38100" dir="2700000" algn="tl">
                    <a:srgbClr val="000000">
                      <a:alpha val="43137"/>
                    </a:srgbClr>
                  </a:outerShdw>
                </a:effectLst>
                <a:latin typeface="Symbol" pitchFamily="18" charset="2"/>
              </a:rPr>
              <a:t> </a:t>
            </a:r>
            <a:r>
              <a:rPr lang="en-US" altLang="en-US" sz="1600" i="1" baseline="30000" dirty="0"/>
              <a:t>– </a:t>
            </a:r>
            <a:r>
              <a:rPr lang="en-US" altLang="en-US" sz="1600" i="1" dirty="0" err="1">
                <a:effectLst>
                  <a:outerShdw blurRad="38100" dist="38100" dir="2700000" algn="tl">
                    <a:srgbClr val="000000">
                      <a:alpha val="43137"/>
                    </a:srgbClr>
                  </a:outerShdw>
                </a:effectLst>
              </a:rPr>
              <a:t>l</a:t>
            </a:r>
            <a:r>
              <a:rPr lang="en-US" altLang="en-US" sz="1600" i="1" baseline="30000" dirty="0" err="1"/>
              <a:t>+</a:t>
            </a:r>
            <a:r>
              <a:rPr lang="en-US" altLang="en-US" sz="1600" i="1" dirty="0" err="1">
                <a:effectLst>
                  <a:outerShdw blurRad="38100" dist="38100" dir="2700000" algn="tl">
                    <a:srgbClr val="000000">
                      <a:alpha val="43137"/>
                    </a:srgbClr>
                  </a:outerShdw>
                </a:effectLst>
              </a:rPr>
              <a:t>l</a:t>
            </a:r>
            <a:r>
              <a:rPr lang="en-US" altLang="en-US" sz="1600" i="1" baseline="30000" dirty="0"/>
              <a:t>–</a:t>
            </a:r>
            <a:endParaRPr lang="en-US" altLang="en-US" sz="1600" b="1" i="1" dirty="0">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r>
              <a:rPr lang="en-US" sz="1600" i="1" dirty="0">
                <a:effectLst>
                  <a:outerShdw blurRad="38100" dist="38100" dir="2700000" algn="tl">
                    <a:srgbClr val="000000">
                      <a:alpha val="43137"/>
                    </a:srgbClr>
                  </a:outerShdw>
                </a:effectLst>
              </a:rPr>
              <a:t>T</a:t>
            </a:r>
            <a:r>
              <a:rPr lang="en-US" altLang="en-US" sz="1600" i="1" dirty="0">
                <a:effectLst>
                  <a:outerShdw blurRad="38100" dist="38100" dir="2700000" algn="tl">
                    <a:srgbClr val="000000">
                      <a:alpha val="43137"/>
                    </a:srgbClr>
                  </a:outerShdw>
                </a:effectLst>
              </a:rPr>
              <a:t>est of T invariance via </a:t>
            </a:r>
            <a:r>
              <a:rPr lang="en-US" altLang="en-US" sz="1600" i="1" dirty="0">
                <a:effectLst>
                  <a:outerShdw blurRad="38100" dist="38100" dir="2700000" algn="tl">
                    <a:srgbClr val="000000">
                      <a:alpha val="43137"/>
                    </a:srgbClr>
                  </a:outerShdw>
                </a:effectLst>
                <a:latin typeface="Symbol" panose="05050102010706020507" pitchFamily="18" charset="2"/>
              </a:rPr>
              <a:t>m</a:t>
            </a:r>
            <a:r>
              <a:rPr lang="en-US" altLang="en-US" sz="1600" i="1" dirty="0">
                <a:effectLst>
                  <a:outerShdw blurRad="38100" dist="38100" dir="2700000" algn="tl">
                    <a:srgbClr val="000000">
                      <a:alpha val="43137"/>
                    </a:srgbClr>
                  </a:outerShdw>
                </a:effectLst>
              </a:rPr>
              <a:t> transverse polarization: </a:t>
            </a:r>
            <a:r>
              <a:rPr lang="en-US" altLang="en-US" sz="1600" i="1" dirty="0">
                <a:effectLst>
                  <a:outerShdw blurRad="38100" dist="38100" dir="2700000" algn="tl">
                    <a:srgbClr val="000000">
                      <a:alpha val="43137"/>
                    </a:srgbClr>
                  </a:outerShdw>
                </a:effectLst>
                <a:latin typeface="Symbol" pitchFamily="18" charset="2"/>
              </a:rPr>
              <a:t>h</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err="1">
                <a:effectLst>
                  <a:outerShdw blurRad="38100" dist="38100" dir="2700000" algn="tl">
                    <a:srgbClr val="000000">
                      <a:alpha val="43137"/>
                    </a:srgbClr>
                  </a:outerShdw>
                </a:effectLst>
                <a:latin typeface="Symbol" pitchFamily="18" charset="2"/>
              </a:rPr>
              <a:t>p</a:t>
            </a:r>
            <a:r>
              <a:rPr lang="en-US" altLang="en-US" sz="1600" i="1" baseline="30000" dirty="0" err="1"/>
              <a:t>o</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dirty="0">
                <a:effectLst>
                  <a:outerShdw blurRad="38100" dist="38100" dir="2700000" algn="tl">
                    <a:srgbClr val="000000">
                      <a:alpha val="43137"/>
                    </a:srgbClr>
                  </a:outerShdw>
                </a:effectLst>
                <a:latin typeface="Symbol" pitchFamily="18" charset="2"/>
              </a:rPr>
              <a:t> </a:t>
            </a:r>
            <a:r>
              <a:rPr lang="en-US" altLang="en-US" sz="1600" i="1" baseline="30000" dirty="0"/>
              <a:t>–</a:t>
            </a:r>
            <a:r>
              <a:rPr lang="en-US" altLang="en-US" sz="1600" i="1" dirty="0">
                <a:effectLst>
                  <a:outerShdw blurRad="38100" dist="38100" dir="2700000" algn="tl">
                    <a:srgbClr val="000000">
                      <a:alpha val="43137"/>
                    </a:srgbClr>
                  </a:outerShdw>
                </a:effectLst>
              </a:rPr>
              <a:t> and </a:t>
            </a:r>
            <a:r>
              <a:rPr lang="en-US" altLang="en-US" sz="1600" i="1" dirty="0">
                <a:effectLst>
                  <a:outerShdw blurRad="38100" dist="38100" dir="2700000" algn="tl">
                    <a:srgbClr val="000000">
                      <a:alpha val="43137"/>
                    </a:srgbClr>
                  </a:outerShdw>
                </a:effectLst>
                <a:latin typeface="Symbol" pitchFamily="18" charset="2"/>
              </a:rPr>
              <a:t>h</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a:latin typeface="Symbol" pitchFamily="18" charset="2"/>
              </a:rPr>
              <a:t>g</a:t>
            </a:r>
            <a:r>
              <a:rPr lang="en-US" altLang="en-US" sz="1600" i="1" baseline="30000" dirty="0">
                <a:latin typeface="Symbol" pitchFamily="18" charset="2"/>
              </a:rPr>
              <a:t> </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dirty="0">
                <a:effectLst>
                  <a:outerShdw blurRad="38100" dist="38100" dir="2700000" algn="tl">
                    <a:srgbClr val="000000">
                      <a:alpha val="43137"/>
                    </a:srgbClr>
                  </a:outerShdw>
                </a:effectLst>
                <a:latin typeface="Symbol" pitchFamily="18" charset="2"/>
              </a:rPr>
              <a:t> </a:t>
            </a:r>
            <a:r>
              <a:rPr lang="en-US" altLang="en-US" sz="1600" i="1" baseline="30000" dirty="0"/>
              <a:t>–</a:t>
            </a:r>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CPT violation: </a:t>
            </a:r>
            <a:r>
              <a:rPr lang="en-US" altLang="en-US" sz="1600" i="1" dirty="0">
                <a:effectLst>
                  <a:outerShdw blurRad="38100" dist="38100" dir="2700000" algn="tl">
                    <a:srgbClr val="000000">
                      <a:alpha val="43137"/>
                    </a:srgbClr>
                  </a:outerShdw>
                </a:effectLst>
                <a:latin typeface="Symbol" pitchFamily="18" charset="2"/>
              </a:rPr>
              <a:t>m</a:t>
            </a:r>
            <a:r>
              <a:rPr lang="en-US" altLang="en-US" sz="1600" i="1" dirty="0">
                <a:effectLst>
                  <a:outerShdw blurRad="38100" dist="38100" dir="2700000" algn="tl">
                    <a:srgbClr val="000000">
                      <a:alpha val="43137"/>
                    </a:srgbClr>
                  </a:outerShdw>
                </a:effectLst>
              </a:rPr>
              <a:t>  </a:t>
            </a:r>
            <a:r>
              <a:rPr lang="en-US" altLang="en-US" sz="1600" i="1" dirty="0" err="1">
                <a:effectLst>
                  <a:outerShdw blurRad="38100" dist="38100" dir="2700000" algn="tl">
                    <a:srgbClr val="000000">
                      <a:alpha val="43137"/>
                    </a:srgbClr>
                  </a:outerShdw>
                </a:effectLst>
              </a:rPr>
              <a:t>polariz</a:t>
            </a:r>
            <a:r>
              <a:rPr lang="en-US" altLang="en-US" sz="1600" i="1" dirty="0">
                <a:effectLst>
                  <a:outerShdw blurRad="38100" dist="38100" dir="2700000" algn="tl">
                    <a:srgbClr val="000000">
                      <a:alpha val="43137"/>
                    </a:srgbClr>
                  </a:outerShdw>
                </a:effectLst>
              </a:rPr>
              <a:t>. in </a:t>
            </a:r>
            <a:r>
              <a:rPr lang="en-US" altLang="en-US" sz="1600" i="1" dirty="0">
                <a:effectLst>
                  <a:outerShdw blurRad="38100" dist="38100" dir="2700000" algn="tl">
                    <a:srgbClr val="000000">
                      <a:alpha val="43137"/>
                    </a:srgbClr>
                  </a:outerShdw>
                </a:effectLst>
                <a:latin typeface="Symbol" pitchFamily="18" charset="2"/>
              </a:rPr>
              <a:t>h </a:t>
            </a:r>
            <a:r>
              <a:rPr lang="en-US" altLang="en-US" sz="1600" dirty="0"/>
              <a:t>→ </a:t>
            </a:r>
            <a:r>
              <a:rPr lang="en-US" altLang="en-US" sz="1600" i="1" dirty="0" err="1">
                <a:effectLst>
                  <a:outerShdw blurRad="38100" dist="38100" dir="2700000" algn="tl">
                    <a:srgbClr val="000000">
                      <a:alpha val="43137"/>
                    </a:srgbClr>
                  </a:outerShdw>
                </a:effectLst>
                <a:latin typeface="Symbol" pitchFamily="18" charset="2"/>
              </a:rPr>
              <a:t>p</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n</a:t>
            </a:r>
            <a:r>
              <a:rPr lang="en-US" altLang="en-US" sz="1600" i="1" dirty="0">
                <a:effectLst>
                  <a:outerShdw blurRad="38100" dist="38100" dir="2700000" algn="tl">
                    <a:srgbClr val="000000">
                      <a:alpha val="43137"/>
                    </a:srgbClr>
                  </a:outerShdw>
                </a:effectLst>
                <a:latin typeface="Symbol" pitchFamily="18" charset="2"/>
              </a:rPr>
              <a:t> </a:t>
            </a:r>
            <a:r>
              <a:rPr lang="en-US" altLang="en-US" sz="1600" i="1" dirty="0">
                <a:effectLst>
                  <a:outerShdw blurRad="38100" dist="38100" dir="2700000" algn="tl">
                    <a:srgbClr val="000000">
                      <a:alpha val="43137"/>
                    </a:srgbClr>
                  </a:outerShdw>
                </a:effectLst>
              </a:rPr>
              <a:t>vs </a:t>
            </a:r>
            <a:r>
              <a:rPr lang="en-US" altLang="en-US" sz="1600" i="1" dirty="0">
                <a:effectLst>
                  <a:outerShdw blurRad="38100" dist="38100" dir="2700000" algn="tl">
                    <a:srgbClr val="000000">
                      <a:alpha val="43137"/>
                    </a:srgbClr>
                  </a:outerShdw>
                </a:effectLst>
                <a:latin typeface="Symbol" pitchFamily="18" charset="2"/>
              </a:rPr>
              <a:t>h </a:t>
            </a:r>
            <a:r>
              <a:rPr lang="en-US" altLang="en-US" sz="1600" dirty="0"/>
              <a:t>→ </a:t>
            </a:r>
            <a:r>
              <a:rPr lang="en-US" altLang="en-US" sz="1600" i="1" dirty="0" err="1">
                <a:effectLst>
                  <a:outerShdw blurRad="38100" dist="38100" dir="2700000" algn="tl">
                    <a:srgbClr val="000000">
                      <a:alpha val="43137"/>
                    </a:srgbClr>
                  </a:outerShdw>
                </a:effectLst>
                <a:latin typeface="Symbol" pitchFamily="18" charset="2"/>
              </a:rPr>
              <a:t>p</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n</a:t>
            </a:r>
            <a:r>
              <a:rPr lang="en-US" altLang="en-US" sz="1600" i="1" dirty="0">
                <a:effectLst>
                  <a:outerShdw blurRad="38100" dist="38100" dir="2700000" algn="tl">
                    <a:srgbClr val="000000">
                      <a:alpha val="43137"/>
                    </a:srgbClr>
                  </a:outerShdw>
                </a:effectLst>
              </a:rPr>
              <a:t>  and </a:t>
            </a:r>
            <a:r>
              <a:rPr lang="en-US" altLang="en-US" sz="1600" i="1" dirty="0">
                <a:latin typeface="Symbol" pitchFamily="18" charset="2"/>
              </a:rPr>
              <a:t>g</a:t>
            </a:r>
            <a:r>
              <a:rPr lang="en-US" altLang="en-US" sz="1600" i="1" dirty="0">
                <a:effectLst>
                  <a:outerShdw blurRad="38100" dist="38100" dir="2700000" algn="tl">
                    <a:srgbClr val="000000">
                      <a:alpha val="43137"/>
                    </a:srgbClr>
                  </a:outerShdw>
                </a:effectLst>
              </a:rPr>
              <a:t>  polarization in</a:t>
            </a:r>
            <a:r>
              <a:rPr lang="en-US" altLang="en-US" sz="1600" i="1" dirty="0">
                <a:effectLst>
                  <a:outerShdw blurRad="38100" dist="38100" dir="2700000" algn="tl">
                    <a:srgbClr val="000000">
                      <a:alpha val="43137"/>
                    </a:srgbClr>
                  </a:outerShdw>
                </a:effectLst>
                <a:latin typeface="Symbol" pitchFamily="18" charset="2"/>
              </a:rPr>
              <a:t> h</a:t>
            </a:r>
            <a:r>
              <a:rPr lang="en-US" altLang="en-US" sz="1600" dirty="0"/>
              <a:t> → </a:t>
            </a:r>
            <a:r>
              <a:rPr lang="en-US" altLang="en-US" sz="1600" i="1" dirty="0">
                <a:latin typeface="Symbol" pitchFamily="18" charset="2"/>
              </a:rPr>
              <a:t>g</a:t>
            </a:r>
            <a:r>
              <a:rPr lang="en-US" altLang="en-US" sz="1600" i="1" dirty="0"/>
              <a:t> </a:t>
            </a:r>
            <a:r>
              <a:rPr lang="en-US" altLang="en-US" sz="1600" i="1" dirty="0" err="1">
                <a:latin typeface="Symbol" pitchFamily="18" charset="2"/>
              </a:rPr>
              <a:t>g</a:t>
            </a:r>
            <a:r>
              <a:rPr lang="en-US" altLang="en-US" sz="1600" i="1" baseline="30000" dirty="0">
                <a:latin typeface="Symbol" pitchFamily="18" charset="2"/>
              </a:rPr>
              <a:t> </a:t>
            </a:r>
            <a:endParaRPr lang="en-US" altLang="en-US" sz="1600" i="1" dirty="0">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600" i="1" dirty="0">
              <a:solidFill>
                <a:srgbClr val="F5CD2D">
                  <a:lumMod val="40000"/>
                  <a:lumOff val="60000"/>
                </a:srgbClr>
              </a:solidFill>
              <a:latin typeface="Brush Script MT" panose="03060802040406070304" pitchFamily="66" charset="0"/>
            </a:endParaRPr>
          </a:p>
          <a:p>
            <a:pPr lvl="1">
              <a:buClr>
                <a:srgbClr val="CC9900"/>
              </a:buClr>
              <a:buSzPct val="70000"/>
              <a:buFont typeface="Wingdings" pitchFamily="2" charset="2"/>
              <a:buChar char="q"/>
              <a:defRPr/>
            </a:pPr>
            <a:endParaRPr lang="en-US" alt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600" i="1" dirty="0">
              <a:solidFill>
                <a:schemeClr val="accent4">
                  <a:lumMod val="40000"/>
                  <a:lumOff val="60000"/>
                </a:schemeClr>
              </a:solidFill>
              <a:latin typeface="Brush Script MT" panose="03060802040406070304" pitchFamily="66" charset="0"/>
            </a:endParaRPr>
          </a:p>
          <a:p>
            <a:endParaRPr lang="en-US"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5</a:t>
            </a:fld>
            <a:endParaRPr lang="it-IT"/>
          </a:p>
        </p:txBody>
      </p:sp>
      <p:sp>
        <p:nvSpPr>
          <p:cNvPr id="7" name="Date Placeholder 6"/>
          <p:cNvSpPr>
            <a:spLocks noGrp="1"/>
          </p:cNvSpPr>
          <p:nvPr>
            <p:ph type="dt" sz="half" idx="10"/>
          </p:nvPr>
        </p:nvSpPr>
        <p:spPr/>
        <p:txBody>
          <a:bodyPr/>
          <a:lstStyle/>
          <a:p>
            <a:pPr>
              <a:defRPr/>
            </a:pPr>
            <a:r>
              <a:rPr lang="en-US"/>
              <a:t>11/17/2017</a:t>
            </a:r>
            <a:endParaRPr lang="it-IT"/>
          </a:p>
        </p:txBody>
      </p:sp>
      <p:sp>
        <p:nvSpPr>
          <p:cNvPr id="8" name="Footer Placeholder 7"/>
          <p:cNvSpPr>
            <a:spLocks noGrp="1"/>
          </p:cNvSpPr>
          <p:nvPr>
            <p:ph type="ftr" sz="quarter" idx="11"/>
          </p:nvPr>
        </p:nvSpPr>
        <p:spPr/>
        <p:txBody>
          <a:bodyPr/>
          <a:lstStyle/>
          <a:p>
            <a:pPr>
              <a:defRPr/>
            </a:pPr>
            <a:r>
              <a:rPr lang="it-IT"/>
              <a:t>C. Gatto - INFN &amp; NIU</a:t>
            </a:r>
          </a:p>
        </p:txBody>
      </p:sp>
      <p:sp>
        <p:nvSpPr>
          <p:cNvPr id="9" name="Content Placeholder 2"/>
          <p:cNvSpPr txBox="1">
            <a:spLocks/>
          </p:cNvSpPr>
          <p:nvPr/>
        </p:nvSpPr>
        <p:spPr bwMode="auto">
          <a:xfrm>
            <a:off x="215516" y="4401108"/>
            <a:ext cx="83820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buClr>
                <a:srgbClr val="CC9900"/>
              </a:buClr>
              <a:buSzPct val="70000"/>
              <a:buFont typeface="Wingdings 2" pitchFamily="18" charset="2"/>
              <a:buNone/>
              <a:defRPr/>
            </a:pPr>
            <a:r>
              <a:rPr lang="en-US" altLang="en-US" sz="2000" i="1" dirty="0">
                <a:solidFill>
                  <a:schemeClr val="accent4">
                    <a:lumMod val="40000"/>
                    <a:lumOff val="60000"/>
                  </a:schemeClr>
                </a:solidFill>
                <a:effectLst>
                  <a:outerShdw blurRad="38100" dist="38100" dir="2700000" algn="tl">
                    <a:srgbClr val="000000">
                      <a:alpha val="43137"/>
                    </a:srgbClr>
                  </a:outerShdw>
                </a:effectLst>
              </a:rPr>
              <a:t>Other discrete symmetry violations</a:t>
            </a:r>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Lepton Flavor Violation: </a:t>
            </a:r>
            <a:r>
              <a:rPr lang="en-US" altLang="en-US" sz="1600" i="1" dirty="0">
                <a:effectLst>
                  <a:outerShdw blurRad="38100" dist="38100" dir="2700000" algn="tl">
                    <a:srgbClr val="000000">
                      <a:alpha val="43137"/>
                    </a:srgbClr>
                  </a:outerShdw>
                </a:effectLst>
                <a:latin typeface="Symbol" pitchFamily="18" charset="2"/>
              </a:rPr>
              <a:t>h</a:t>
            </a:r>
            <a:r>
              <a:rPr lang="en-US" altLang="en-US" sz="1600" dirty="0"/>
              <a:t>  → </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rPr>
              <a:t>e</a:t>
            </a:r>
            <a:r>
              <a:rPr lang="en-US" altLang="en-US" sz="1600" i="1" baseline="30000" dirty="0"/>
              <a:t> –</a:t>
            </a:r>
            <a:r>
              <a:rPr lang="en-US" altLang="en-US" sz="1600" i="1" dirty="0"/>
              <a:t> + c.c.</a:t>
            </a:r>
            <a:endParaRPr lang="en-US" altLang="en-US" sz="1600" i="1" dirty="0">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Double lepton Flavor Violation: </a:t>
            </a:r>
            <a:r>
              <a:rPr lang="en-US" altLang="en-US" sz="1600" i="1" dirty="0">
                <a:effectLst>
                  <a:outerShdw blurRad="38100" dist="38100" dir="2700000" algn="tl">
                    <a:srgbClr val="000000">
                      <a:alpha val="43137"/>
                    </a:srgbClr>
                  </a:outerShdw>
                </a:effectLst>
                <a:latin typeface="Symbol" pitchFamily="18" charset="2"/>
              </a:rPr>
              <a:t>h</a:t>
            </a:r>
            <a:r>
              <a:rPr lang="en-US" altLang="en-US" sz="1600" dirty="0"/>
              <a:t>  → </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rPr>
              <a:t>e</a:t>
            </a:r>
            <a:r>
              <a:rPr lang="en-US" altLang="en-US" sz="1600" i="1" baseline="30000" dirty="0"/>
              <a:t> – </a:t>
            </a:r>
            <a:r>
              <a:rPr lang="en-US" altLang="en-US" sz="1600" i="1" dirty="0">
                <a:effectLst>
                  <a:outerShdw blurRad="38100" dist="38100" dir="2700000" algn="tl">
                    <a:srgbClr val="000000">
                      <a:alpha val="43137"/>
                    </a:srgbClr>
                  </a:outerShdw>
                </a:effectLst>
              </a:rPr>
              <a:t>e</a:t>
            </a:r>
            <a:r>
              <a:rPr lang="en-US" altLang="en-US" sz="1600" i="1" baseline="30000" dirty="0"/>
              <a:t> – </a:t>
            </a:r>
            <a:r>
              <a:rPr lang="en-US" altLang="en-US" sz="1600" i="1" dirty="0"/>
              <a:t> + c.c.</a:t>
            </a:r>
            <a:endParaRPr lang="en-US" sz="1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762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noAutofit/>
          </a:bodyPr>
          <a:lstStyle/>
          <a:p>
            <a:r>
              <a:rPr lang="en-US" sz="2800" dirty="0"/>
              <a:t>BSM Physics Program (</a:t>
            </a:r>
            <a:r>
              <a:rPr lang="en-US" sz="2800" dirty="0">
                <a:latin typeface="Symbol" panose="05050102010706020507" pitchFamily="18" charset="2"/>
              </a:rPr>
              <a:t>h</a:t>
            </a:r>
            <a:r>
              <a:rPr lang="en-US" sz="2800" dirty="0"/>
              <a:t> and </a:t>
            </a:r>
            <a:r>
              <a:rPr lang="en-US" sz="2800" dirty="0">
                <a:latin typeface="Symbol" panose="05050102010706020507" pitchFamily="18" charset="2"/>
              </a:rPr>
              <a:t>h</a:t>
            </a:r>
            <a:r>
              <a:rPr lang="en-US" sz="2800" dirty="0"/>
              <a:t>’ factory)</a:t>
            </a:r>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6</a:t>
            </a:fld>
            <a:endParaRPr lang="it-IT"/>
          </a:p>
        </p:txBody>
      </p:sp>
      <p:sp>
        <p:nvSpPr>
          <p:cNvPr id="5" name="Content Placeholder 2"/>
          <p:cNvSpPr txBox="1">
            <a:spLocks/>
          </p:cNvSpPr>
          <p:nvPr/>
        </p:nvSpPr>
        <p:spPr bwMode="auto">
          <a:xfrm>
            <a:off x="222448" y="1052736"/>
            <a:ext cx="8382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buClr>
                <a:srgbClr val="CC9900"/>
              </a:buClr>
              <a:buSzPct val="70000"/>
              <a:buFont typeface="Wingdings 2" pitchFamily="18" charset="2"/>
              <a:buNone/>
              <a:defRPr/>
            </a:pPr>
            <a:r>
              <a:rPr lang="en-US" altLang="en-US" sz="2000" i="1" dirty="0">
                <a:solidFill>
                  <a:schemeClr val="accent4">
                    <a:lumMod val="40000"/>
                    <a:lumOff val="60000"/>
                  </a:schemeClr>
                </a:solidFill>
                <a:effectLst>
                  <a:outerShdw blurRad="38100" dist="38100" dir="2700000" algn="tl">
                    <a:srgbClr val="000000">
                      <a:alpha val="43137"/>
                    </a:srgbClr>
                  </a:outerShdw>
                </a:effectLst>
              </a:rPr>
              <a:t>New particles and forces searches</a:t>
            </a:r>
          </a:p>
          <a:p>
            <a:pPr lvl="1">
              <a:buClr>
                <a:srgbClr val="CC9900"/>
              </a:buClr>
              <a:buSzPct val="70000"/>
              <a:buFont typeface="Wingdings" pitchFamily="2" charset="2"/>
              <a:buChar char="q"/>
              <a:defRPr/>
            </a:pPr>
            <a:r>
              <a:rPr lang="en-US" sz="1600" i="1" dirty="0">
                <a:solidFill>
                  <a:srgbClr val="CCFF33"/>
                </a:solidFill>
                <a:effectLst>
                  <a:outerShdw blurRad="38100" dist="38100" dir="2700000" algn="tl">
                    <a:srgbClr val="000000">
                      <a:alpha val="43137"/>
                    </a:srgbClr>
                  </a:outerShdw>
                </a:effectLst>
              </a:rPr>
              <a:t>Scalar meson</a:t>
            </a:r>
            <a:r>
              <a:rPr lang="en-US" altLang="en-US" sz="1600" i="1" dirty="0">
                <a:solidFill>
                  <a:srgbClr val="CCFF33"/>
                </a:solidFill>
              </a:rPr>
              <a:t> searches (charged channel): </a:t>
            </a:r>
            <a:r>
              <a:rPr lang="en-US" altLang="en-US" sz="1600" i="1" dirty="0">
                <a:solidFill>
                  <a:srgbClr val="CCFF33"/>
                </a:solidFill>
                <a:effectLst>
                  <a:outerShdw blurRad="38100" dist="38100" dir="2700000" algn="tl">
                    <a:srgbClr val="000000">
                      <a:alpha val="43137"/>
                    </a:srgbClr>
                  </a:outerShdw>
                </a:effectLst>
                <a:latin typeface="Symbol" pitchFamily="18" charset="2"/>
              </a:rPr>
              <a:t>h</a:t>
            </a:r>
            <a:r>
              <a:rPr lang="en-US" altLang="en-US" sz="1600" i="1" dirty="0">
                <a:solidFill>
                  <a:srgbClr val="CCFF33"/>
                </a:solidFill>
                <a:effectLst>
                  <a:outerShdw blurRad="38100" dist="38100" dir="2700000" algn="tl">
                    <a:srgbClr val="000000">
                      <a:alpha val="43137"/>
                    </a:srgbClr>
                  </a:outerShdw>
                </a:effectLst>
              </a:rPr>
              <a:t> </a:t>
            </a:r>
            <a:r>
              <a:rPr lang="en-US" altLang="en-US" sz="1600" i="1" dirty="0">
                <a:solidFill>
                  <a:srgbClr val="CCFF33"/>
                </a:solidFill>
              </a:rPr>
              <a:t>→ </a:t>
            </a:r>
            <a:r>
              <a:rPr lang="en-US" altLang="en-US" sz="1600" i="1" dirty="0" err="1">
                <a:solidFill>
                  <a:srgbClr val="CCFF33"/>
                </a:solidFill>
                <a:effectLst>
                  <a:outerShdw blurRad="38100" dist="38100" dir="2700000" algn="tl">
                    <a:srgbClr val="000000">
                      <a:alpha val="43137"/>
                    </a:srgbClr>
                  </a:outerShdw>
                </a:effectLst>
                <a:latin typeface="Symbol" pitchFamily="18" charset="2"/>
              </a:rPr>
              <a:t>p</a:t>
            </a:r>
            <a:r>
              <a:rPr lang="en-US" altLang="en-US" sz="1600" i="1" baseline="30000" dirty="0" err="1">
                <a:solidFill>
                  <a:srgbClr val="CCFF33"/>
                </a:solidFill>
                <a:effectLst>
                  <a:outerShdw blurRad="38100" dist="38100" dir="2700000" algn="tl">
                    <a:srgbClr val="000000">
                      <a:alpha val="43137"/>
                    </a:srgbClr>
                  </a:outerShdw>
                </a:effectLst>
                <a:latin typeface="Symbol" pitchFamily="18" charset="2"/>
              </a:rPr>
              <a:t>o</a:t>
            </a:r>
            <a:r>
              <a:rPr lang="en-US" altLang="en-US" sz="1600" i="1" baseline="30000" dirty="0">
                <a:solidFill>
                  <a:srgbClr val="CCFF33"/>
                </a:solidFill>
                <a:latin typeface="Symbol" pitchFamily="18" charset="2"/>
              </a:rPr>
              <a:t> </a:t>
            </a:r>
            <a:r>
              <a:rPr lang="en-US" altLang="en-US" sz="1600" i="1" dirty="0">
                <a:solidFill>
                  <a:srgbClr val="CCFF33"/>
                </a:solidFill>
                <a:latin typeface="Symbol" pitchFamily="18" charset="2"/>
              </a:rPr>
              <a:t>H</a:t>
            </a:r>
            <a:r>
              <a:rPr lang="en-US" altLang="en-US" sz="1600" i="1" dirty="0">
                <a:solidFill>
                  <a:srgbClr val="CCFF33"/>
                </a:solidFill>
              </a:rPr>
              <a:t>    with   </a:t>
            </a:r>
            <a:r>
              <a:rPr lang="en-US" altLang="en-US" sz="1600" i="1" dirty="0" err="1">
                <a:solidFill>
                  <a:srgbClr val="CCFF33"/>
                </a:solidFill>
              </a:rPr>
              <a:t>H→</a:t>
            </a:r>
            <a:r>
              <a:rPr lang="en-US" altLang="en-US" sz="1600" i="1" dirty="0" err="1">
                <a:solidFill>
                  <a:srgbClr val="CCFF33"/>
                </a:solidFill>
                <a:effectLst>
                  <a:outerShdw blurRad="38100" dist="38100" dir="2700000" algn="tl">
                    <a:srgbClr val="000000">
                      <a:alpha val="43137"/>
                    </a:srgbClr>
                  </a:outerShdw>
                </a:effectLst>
              </a:rPr>
              <a:t>e</a:t>
            </a:r>
            <a:r>
              <a:rPr lang="en-US" altLang="en-US" sz="1600" i="1" baseline="30000" dirty="0" err="1">
                <a:solidFill>
                  <a:srgbClr val="CCFF33"/>
                </a:solidFill>
              </a:rPr>
              <a:t>+</a:t>
            </a:r>
            <a:r>
              <a:rPr lang="en-US" altLang="en-US" sz="1600" i="1" dirty="0" err="1">
                <a:solidFill>
                  <a:srgbClr val="CCFF33"/>
                </a:solidFill>
                <a:effectLst>
                  <a:outerShdw blurRad="38100" dist="38100" dir="2700000" algn="tl">
                    <a:srgbClr val="000000">
                      <a:alpha val="43137"/>
                    </a:srgbClr>
                  </a:outerShdw>
                </a:effectLst>
              </a:rPr>
              <a:t>e</a:t>
            </a:r>
            <a:r>
              <a:rPr lang="en-US" altLang="en-US" sz="1600" i="1" baseline="30000" dirty="0">
                <a:solidFill>
                  <a:srgbClr val="CCFF33"/>
                </a:solidFill>
              </a:rPr>
              <a:t>-</a:t>
            </a:r>
            <a:r>
              <a:rPr lang="en-US" altLang="en-US" sz="1600" i="1" dirty="0">
                <a:solidFill>
                  <a:srgbClr val="CCFF33"/>
                </a:solidFill>
              </a:rPr>
              <a:t> and </a:t>
            </a:r>
            <a:r>
              <a:rPr lang="en-US" altLang="en-US" sz="1600" i="1" dirty="0" err="1">
                <a:solidFill>
                  <a:srgbClr val="CCFF33"/>
                </a:solidFill>
              </a:rPr>
              <a:t>H→</a:t>
            </a:r>
            <a:r>
              <a:rPr lang="en-US" altLang="en-US" sz="1600" i="1" dirty="0" err="1">
                <a:solidFill>
                  <a:srgbClr val="CCFF33"/>
                </a:solidFill>
                <a:effectLst>
                  <a:outerShdw blurRad="38100" dist="38100" dir="2700000" algn="tl">
                    <a:srgbClr val="000000">
                      <a:alpha val="43137"/>
                    </a:srgbClr>
                  </a:outerShdw>
                </a:effectLst>
                <a:latin typeface="Symbol" panose="05050102010706020507" pitchFamily="18" charset="2"/>
              </a:rPr>
              <a:t>m</a:t>
            </a:r>
            <a:r>
              <a:rPr lang="en-US" altLang="en-US" sz="1600" i="1" baseline="30000" dirty="0" err="1">
                <a:solidFill>
                  <a:srgbClr val="CCFF33"/>
                </a:solidFill>
              </a:rPr>
              <a:t>+</a:t>
            </a:r>
            <a:r>
              <a:rPr lang="en-US" altLang="en-US" sz="1600" i="1" dirty="0" err="1">
                <a:solidFill>
                  <a:srgbClr val="CCFF33"/>
                </a:solidFill>
                <a:effectLst>
                  <a:outerShdw blurRad="38100" dist="38100" dir="2700000" algn="tl">
                    <a:srgbClr val="000000">
                      <a:alpha val="43137"/>
                    </a:srgbClr>
                  </a:outerShdw>
                </a:effectLst>
                <a:latin typeface="Symbol" panose="05050102010706020507" pitchFamily="18" charset="2"/>
              </a:rPr>
              <a:t>m</a:t>
            </a:r>
            <a:r>
              <a:rPr lang="en-US" altLang="en-US" sz="1600" i="1" baseline="30000" dirty="0">
                <a:solidFill>
                  <a:srgbClr val="CCFF33"/>
                </a:solidFill>
              </a:rPr>
              <a:t>-</a:t>
            </a:r>
          </a:p>
          <a:p>
            <a:pPr lvl="1">
              <a:buClr>
                <a:srgbClr val="CC9900"/>
              </a:buClr>
              <a:buSzPct val="70000"/>
              <a:buFont typeface="Wingdings" pitchFamily="2" charset="2"/>
              <a:buChar char="q"/>
              <a:defRPr/>
            </a:pPr>
            <a:r>
              <a:rPr lang="en-US" altLang="en-US" sz="1600" i="1" dirty="0">
                <a:solidFill>
                  <a:srgbClr val="CCFF33"/>
                </a:solidFill>
              </a:rPr>
              <a:t>Dark photon searches: </a:t>
            </a:r>
            <a:r>
              <a:rPr lang="en-US" altLang="en-US" sz="1600" i="1" dirty="0">
                <a:solidFill>
                  <a:srgbClr val="CCFF33"/>
                </a:solidFill>
                <a:effectLst>
                  <a:outerShdw blurRad="38100" dist="38100" dir="2700000" algn="tl">
                    <a:srgbClr val="000000">
                      <a:alpha val="43137"/>
                    </a:srgbClr>
                  </a:outerShdw>
                </a:effectLst>
                <a:latin typeface="Symbol" pitchFamily="18" charset="2"/>
              </a:rPr>
              <a:t>h</a:t>
            </a:r>
            <a:r>
              <a:rPr lang="en-US" altLang="en-US" sz="1600" i="1" dirty="0">
                <a:solidFill>
                  <a:srgbClr val="CCFF33"/>
                </a:solidFill>
                <a:effectLst>
                  <a:outerShdw blurRad="38100" dist="38100" dir="2700000" algn="tl">
                    <a:srgbClr val="000000">
                      <a:alpha val="43137"/>
                    </a:srgbClr>
                  </a:outerShdw>
                </a:effectLst>
              </a:rPr>
              <a:t> </a:t>
            </a:r>
            <a:r>
              <a:rPr lang="en-US" altLang="en-US" sz="1600" dirty="0">
                <a:solidFill>
                  <a:srgbClr val="CCFF33"/>
                </a:solidFill>
              </a:rPr>
              <a:t>→ </a:t>
            </a:r>
            <a:r>
              <a:rPr lang="en-US" altLang="en-US" sz="1600" i="1" dirty="0">
                <a:solidFill>
                  <a:srgbClr val="CCFF33"/>
                </a:solidFill>
                <a:latin typeface="Symbol" pitchFamily="18" charset="2"/>
              </a:rPr>
              <a:t>g</a:t>
            </a:r>
            <a:r>
              <a:rPr lang="en-US" altLang="en-US" sz="1600" i="1" baseline="30000" dirty="0">
                <a:solidFill>
                  <a:srgbClr val="CCFF33"/>
                </a:solidFill>
                <a:latin typeface="Symbol" pitchFamily="18" charset="2"/>
              </a:rPr>
              <a:t> </a:t>
            </a:r>
            <a:r>
              <a:rPr lang="en-US" altLang="en-US" sz="1600" i="1" dirty="0">
                <a:solidFill>
                  <a:srgbClr val="CCFF33"/>
                </a:solidFill>
                <a:latin typeface="Symbol" pitchFamily="18" charset="2"/>
              </a:rPr>
              <a:t>A</a:t>
            </a:r>
            <a:r>
              <a:rPr lang="en-US" altLang="en-US" sz="1600" i="1" baseline="30000" dirty="0">
                <a:solidFill>
                  <a:srgbClr val="CCFF33"/>
                </a:solidFill>
              </a:rPr>
              <a:t>’</a:t>
            </a:r>
            <a:r>
              <a:rPr lang="en-US" altLang="en-US" sz="1600" i="1" dirty="0">
                <a:solidFill>
                  <a:srgbClr val="CCFF33"/>
                </a:solidFill>
              </a:rPr>
              <a:t>   with </a:t>
            </a:r>
            <a:r>
              <a:rPr lang="en-US" altLang="en-US" sz="1600" i="1" dirty="0">
                <a:solidFill>
                  <a:srgbClr val="CCFF33"/>
                </a:solidFill>
                <a:latin typeface="Symbol" pitchFamily="18" charset="2"/>
              </a:rPr>
              <a:t>A</a:t>
            </a:r>
            <a:r>
              <a:rPr lang="en-US" altLang="en-US" sz="1600" i="1" baseline="30000" dirty="0">
                <a:solidFill>
                  <a:srgbClr val="CCFF33"/>
                </a:solidFill>
              </a:rPr>
              <a:t>’</a:t>
            </a:r>
            <a:r>
              <a:rPr lang="en-US" altLang="en-US" sz="1600" i="1" dirty="0">
                <a:solidFill>
                  <a:srgbClr val="CCFF33"/>
                </a:solidFill>
              </a:rPr>
              <a:t> </a:t>
            </a:r>
            <a:r>
              <a:rPr lang="en-US" altLang="en-US" sz="1600" dirty="0">
                <a:solidFill>
                  <a:srgbClr val="CCFF33"/>
                </a:solidFill>
              </a:rPr>
              <a:t>→ </a:t>
            </a:r>
            <a:r>
              <a:rPr lang="en-US" altLang="en-US" sz="1600" i="1" dirty="0" err="1">
                <a:solidFill>
                  <a:srgbClr val="CCFF33"/>
                </a:solidFill>
                <a:latin typeface="Brush Script MT" panose="03060802040406070304" pitchFamily="66" charset="0"/>
              </a:rPr>
              <a:t>l</a:t>
            </a:r>
            <a:r>
              <a:rPr lang="en-US" altLang="en-US" sz="1600" i="1" baseline="30000" dirty="0" err="1">
                <a:solidFill>
                  <a:srgbClr val="CCFF33"/>
                </a:solidFill>
              </a:rPr>
              <a:t>+</a:t>
            </a:r>
            <a:r>
              <a:rPr lang="en-US" altLang="en-US" sz="1600" i="1" dirty="0" err="1">
                <a:solidFill>
                  <a:srgbClr val="CCFF33"/>
                </a:solidFill>
                <a:latin typeface="Brush Script MT" panose="03060802040406070304" pitchFamily="66" charset="0"/>
              </a:rPr>
              <a:t>l</a:t>
            </a:r>
            <a:r>
              <a:rPr lang="en-US" altLang="en-US" sz="1600" i="1" baseline="30000" dirty="0">
                <a:solidFill>
                  <a:srgbClr val="CCFF33"/>
                </a:solidFill>
              </a:rPr>
              <a:t>-</a:t>
            </a:r>
          </a:p>
          <a:p>
            <a:pPr lvl="1">
              <a:buClr>
                <a:srgbClr val="CC9900"/>
              </a:buClr>
              <a:buSzPct val="70000"/>
              <a:buFont typeface="Wingdings" pitchFamily="2" charset="2"/>
              <a:buChar char="q"/>
              <a:defRPr/>
            </a:pPr>
            <a:r>
              <a:rPr lang="en-US" sz="1600" i="1" dirty="0" err="1">
                <a:solidFill>
                  <a:srgbClr val="CCFF33"/>
                </a:solidFill>
                <a:effectLst>
                  <a:outerShdw blurRad="38100" dist="38100" dir="2700000" algn="tl">
                    <a:srgbClr val="000000">
                      <a:alpha val="43137"/>
                    </a:srgbClr>
                  </a:outerShdw>
                </a:effectLst>
              </a:rPr>
              <a:t>Protophobic</a:t>
            </a:r>
            <a:r>
              <a:rPr lang="en-US" sz="1600" i="1" dirty="0">
                <a:solidFill>
                  <a:srgbClr val="CCFF33"/>
                </a:solidFill>
                <a:effectLst>
                  <a:outerShdw blurRad="38100" dist="38100" dir="2700000" algn="tl">
                    <a:srgbClr val="000000">
                      <a:alpha val="43137"/>
                    </a:srgbClr>
                  </a:outerShdw>
                </a:effectLst>
              </a:rPr>
              <a:t> fifth force</a:t>
            </a:r>
            <a:r>
              <a:rPr lang="en-US" altLang="en-US" sz="1600" i="1" dirty="0">
                <a:solidFill>
                  <a:srgbClr val="CCFF33"/>
                </a:solidFill>
              </a:rPr>
              <a:t> searches : </a:t>
            </a:r>
            <a:r>
              <a:rPr lang="en-US" altLang="en-US" sz="1600" i="1" dirty="0">
                <a:solidFill>
                  <a:srgbClr val="CCFF33"/>
                </a:solidFill>
                <a:effectLst>
                  <a:outerShdw blurRad="38100" dist="38100" dir="2700000" algn="tl">
                    <a:srgbClr val="000000">
                      <a:alpha val="43137"/>
                    </a:srgbClr>
                  </a:outerShdw>
                </a:effectLst>
                <a:latin typeface="Symbol" pitchFamily="18" charset="2"/>
              </a:rPr>
              <a:t>h</a:t>
            </a:r>
            <a:r>
              <a:rPr lang="en-US" altLang="en-US" sz="1600" i="1" dirty="0">
                <a:solidFill>
                  <a:srgbClr val="CCFF33"/>
                </a:solidFill>
                <a:effectLst>
                  <a:outerShdw blurRad="38100" dist="38100" dir="2700000" algn="tl">
                    <a:srgbClr val="000000">
                      <a:alpha val="43137"/>
                    </a:srgbClr>
                  </a:outerShdw>
                </a:effectLst>
              </a:rPr>
              <a:t> </a:t>
            </a:r>
            <a:r>
              <a:rPr lang="en-US" altLang="en-US" sz="1600" i="1" dirty="0">
                <a:solidFill>
                  <a:srgbClr val="CCFF33"/>
                </a:solidFill>
              </a:rPr>
              <a:t>→ </a:t>
            </a:r>
            <a:r>
              <a:rPr lang="en-US" altLang="en-US" sz="1600" i="1" dirty="0">
                <a:solidFill>
                  <a:srgbClr val="CCFF33"/>
                </a:solidFill>
                <a:latin typeface="Symbol" pitchFamily="18" charset="2"/>
              </a:rPr>
              <a:t>g</a:t>
            </a:r>
            <a:r>
              <a:rPr lang="en-US" altLang="en-US" sz="1600" i="1" baseline="30000" dirty="0">
                <a:solidFill>
                  <a:srgbClr val="CCFF33"/>
                </a:solidFill>
                <a:latin typeface="Symbol" pitchFamily="18" charset="2"/>
              </a:rPr>
              <a:t> </a:t>
            </a:r>
            <a:r>
              <a:rPr lang="en-US" altLang="en-US" sz="1600" i="1" dirty="0">
                <a:solidFill>
                  <a:srgbClr val="CCFF33"/>
                </a:solidFill>
              </a:rPr>
              <a:t>X</a:t>
            </a:r>
            <a:r>
              <a:rPr lang="en-US" altLang="en-US" sz="1600" i="1" baseline="-25000" dirty="0">
                <a:solidFill>
                  <a:srgbClr val="CCFF33"/>
                </a:solidFill>
              </a:rPr>
              <a:t>17</a:t>
            </a:r>
            <a:r>
              <a:rPr lang="en-US" altLang="en-US" sz="1600" i="1" dirty="0">
                <a:solidFill>
                  <a:srgbClr val="CCFF33"/>
                </a:solidFill>
              </a:rPr>
              <a:t> with X</a:t>
            </a:r>
            <a:r>
              <a:rPr lang="en-US" altLang="en-US" sz="1600" i="1" baseline="-25000" dirty="0">
                <a:solidFill>
                  <a:srgbClr val="CCFF33"/>
                </a:solidFill>
              </a:rPr>
              <a:t>17 </a:t>
            </a:r>
            <a:r>
              <a:rPr lang="en-US" altLang="en-US" sz="1600" i="1" dirty="0">
                <a:solidFill>
                  <a:srgbClr val="CCFF33"/>
                </a:solidFill>
              </a:rPr>
              <a:t>→ </a:t>
            </a:r>
            <a:r>
              <a:rPr lang="en-US" altLang="en-US" sz="1600" i="1" dirty="0" err="1">
                <a:solidFill>
                  <a:srgbClr val="CCFF33"/>
                </a:solidFill>
                <a:effectLst>
                  <a:outerShdw blurRad="38100" dist="38100" dir="2700000" algn="tl">
                    <a:srgbClr val="000000">
                      <a:alpha val="43137"/>
                    </a:srgbClr>
                  </a:outerShdw>
                </a:effectLst>
              </a:rPr>
              <a:t>e</a:t>
            </a:r>
            <a:r>
              <a:rPr lang="en-US" altLang="en-US" sz="1600" i="1" baseline="30000" dirty="0" err="1">
                <a:solidFill>
                  <a:srgbClr val="CCFF33"/>
                </a:solidFill>
              </a:rPr>
              <a:t>+</a:t>
            </a:r>
            <a:r>
              <a:rPr lang="en-US" altLang="en-US" sz="1600" i="1" dirty="0" err="1">
                <a:solidFill>
                  <a:srgbClr val="CCFF33"/>
                </a:solidFill>
                <a:effectLst>
                  <a:outerShdw blurRad="38100" dist="38100" dir="2700000" algn="tl">
                    <a:srgbClr val="000000">
                      <a:alpha val="43137"/>
                    </a:srgbClr>
                  </a:outerShdw>
                </a:effectLst>
              </a:rPr>
              <a:t>e</a:t>
            </a:r>
            <a:r>
              <a:rPr lang="en-US" altLang="en-US" sz="1600" i="1" baseline="30000" dirty="0">
                <a:solidFill>
                  <a:srgbClr val="CCFF33"/>
                </a:solidFill>
              </a:rPr>
              <a:t>-</a:t>
            </a:r>
            <a:endParaRPr lang="en-US" sz="1600" i="1" dirty="0">
              <a:solidFill>
                <a:srgbClr val="CCFF33"/>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r>
              <a:rPr lang="en-US" sz="1600" i="1" dirty="0">
                <a:effectLst>
                  <a:outerShdw blurRad="38100" dist="38100" dir="2700000" algn="tl">
                    <a:srgbClr val="000000">
                      <a:alpha val="43137"/>
                    </a:srgbClr>
                  </a:outerShdw>
                </a:effectLst>
              </a:rPr>
              <a:t>New </a:t>
            </a:r>
            <a:r>
              <a:rPr lang="en-US" sz="1600" i="1" dirty="0" err="1">
                <a:effectLst>
                  <a:outerShdw blurRad="38100" dist="38100" dir="2700000" algn="tl">
                    <a:srgbClr val="000000">
                      <a:alpha val="43137"/>
                    </a:srgbClr>
                  </a:outerShdw>
                </a:effectLst>
              </a:rPr>
              <a:t>leptophobic</a:t>
            </a:r>
            <a:r>
              <a:rPr lang="en-US" sz="1600" i="1" dirty="0">
                <a:effectLst>
                  <a:outerShdw blurRad="38100" dist="38100" dir="2700000" algn="tl">
                    <a:srgbClr val="000000">
                      <a:alpha val="43137"/>
                    </a:srgbClr>
                  </a:outerShdw>
                </a:effectLst>
              </a:rPr>
              <a:t> baryonic force</a:t>
            </a:r>
            <a:r>
              <a:rPr lang="en-US" altLang="en-US" sz="1600" i="1" dirty="0"/>
              <a:t> searches : </a:t>
            </a:r>
            <a:r>
              <a:rPr lang="en-US" altLang="en-US" sz="1600" i="1" dirty="0">
                <a:effectLst>
                  <a:outerShdw blurRad="38100" dist="38100" dir="2700000" algn="tl">
                    <a:srgbClr val="000000">
                      <a:alpha val="43137"/>
                    </a:srgbClr>
                  </a:outerShdw>
                </a:effectLst>
                <a:latin typeface="Symbol" pitchFamily="18" charset="2"/>
              </a:rPr>
              <a:t>h</a:t>
            </a:r>
            <a:r>
              <a:rPr lang="en-US" altLang="en-US" sz="1600" i="1" dirty="0">
                <a:effectLst>
                  <a:outerShdw blurRad="38100" dist="38100" dir="2700000" algn="tl">
                    <a:srgbClr val="000000">
                      <a:alpha val="43137"/>
                    </a:srgbClr>
                  </a:outerShdw>
                </a:effectLst>
              </a:rPr>
              <a:t> </a:t>
            </a:r>
            <a:r>
              <a:rPr lang="en-US" altLang="en-US" sz="1600" i="1" dirty="0"/>
              <a:t>→ </a:t>
            </a:r>
            <a:r>
              <a:rPr lang="en-US" altLang="en-US" sz="1600" i="1" dirty="0">
                <a:latin typeface="Symbol" pitchFamily="18" charset="2"/>
              </a:rPr>
              <a:t>g</a:t>
            </a:r>
            <a:r>
              <a:rPr lang="en-US" altLang="en-US" sz="1600" i="1" baseline="30000" dirty="0">
                <a:latin typeface="Symbol" pitchFamily="18" charset="2"/>
              </a:rPr>
              <a:t> </a:t>
            </a:r>
            <a:r>
              <a:rPr lang="en-US" altLang="en-US" sz="1600" i="1" dirty="0"/>
              <a:t>B with B→ </a:t>
            </a:r>
            <a:r>
              <a:rPr lang="en-US" altLang="en-US" sz="1600" i="1" dirty="0" err="1">
                <a:effectLst>
                  <a:outerShdw blurRad="38100" dist="38100" dir="2700000" algn="tl">
                    <a:srgbClr val="000000">
                      <a:alpha val="43137"/>
                    </a:srgbClr>
                  </a:outerShdw>
                </a:effectLst>
              </a:rPr>
              <a:t>e</a:t>
            </a:r>
            <a:r>
              <a:rPr lang="en-US" altLang="en-US" sz="1600" i="1" baseline="30000" dirty="0" err="1"/>
              <a:t>+</a:t>
            </a:r>
            <a:r>
              <a:rPr lang="en-US" altLang="en-US" sz="1600" i="1" dirty="0" err="1">
                <a:effectLst>
                  <a:outerShdw blurRad="38100" dist="38100" dir="2700000" algn="tl">
                    <a:srgbClr val="000000">
                      <a:alpha val="43137"/>
                    </a:srgbClr>
                  </a:outerShdw>
                </a:effectLst>
              </a:rPr>
              <a:t>e</a:t>
            </a:r>
            <a:r>
              <a:rPr lang="en-US" altLang="en-US" sz="1600" i="1" baseline="30000" dirty="0"/>
              <a:t>- </a:t>
            </a:r>
            <a:r>
              <a:rPr lang="en-US" altLang="en-US" sz="1600" i="1" dirty="0">
                <a:effectLst>
                  <a:outerShdw blurRad="38100" dist="38100" dir="2700000" algn="tl">
                    <a:srgbClr val="000000">
                      <a:alpha val="43137"/>
                    </a:srgbClr>
                  </a:outerShdw>
                </a:effectLst>
              </a:rPr>
              <a:t> </a:t>
            </a:r>
            <a:r>
              <a:rPr lang="en-US" altLang="en-US" sz="1600" i="1" dirty="0"/>
              <a:t> or B→ </a:t>
            </a:r>
            <a:r>
              <a:rPr lang="en-US" altLang="en-US" sz="1600" i="1" dirty="0">
                <a:latin typeface="Symbol" pitchFamily="18" charset="2"/>
              </a:rPr>
              <a:t>g</a:t>
            </a:r>
            <a:r>
              <a:rPr lang="en-US" altLang="en-US" sz="1600" i="1" baseline="30000" dirty="0">
                <a:latin typeface="Symbol" pitchFamily="18" charset="2"/>
              </a:rPr>
              <a:t> </a:t>
            </a:r>
            <a:r>
              <a:rPr lang="en-US" altLang="en-US" sz="1600" i="1" dirty="0" err="1">
                <a:effectLst>
                  <a:outerShdw blurRad="38100" dist="38100" dir="2700000" algn="tl">
                    <a:srgbClr val="000000">
                      <a:alpha val="43137"/>
                    </a:srgbClr>
                  </a:outerShdw>
                </a:effectLst>
                <a:latin typeface="Symbol" pitchFamily="18" charset="2"/>
              </a:rPr>
              <a:t>p</a:t>
            </a:r>
            <a:r>
              <a:rPr lang="en-US" altLang="en-US" sz="1600" i="1" baseline="30000" dirty="0" err="1">
                <a:effectLst>
                  <a:outerShdw blurRad="38100" dist="38100" dir="2700000" algn="tl">
                    <a:srgbClr val="000000">
                      <a:alpha val="43137"/>
                    </a:srgbClr>
                  </a:outerShdw>
                </a:effectLst>
                <a:latin typeface="Symbol" pitchFamily="18" charset="2"/>
              </a:rPr>
              <a:t>o</a:t>
            </a:r>
            <a:endParaRPr lang="en-US" sz="1600" i="1" dirty="0">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Indirect searches for dark photons, new gauge bosons, and </a:t>
            </a:r>
            <a:r>
              <a:rPr lang="en-US" altLang="en-US" sz="1600" i="1" dirty="0" err="1">
                <a:effectLst>
                  <a:outerShdw blurRad="38100" dist="38100" dir="2700000" algn="tl">
                    <a:srgbClr val="000000">
                      <a:alpha val="43137"/>
                    </a:srgbClr>
                  </a:outerShdw>
                </a:effectLst>
              </a:rPr>
              <a:t>leptoquark</a:t>
            </a:r>
            <a:r>
              <a:rPr lang="en-US" altLang="en-US" sz="1600" i="1" dirty="0">
                <a:effectLst>
                  <a:outerShdw blurRad="38100" dist="38100" dir="2700000" algn="tl">
                    <a:srgbClr val="000000">
                      <a:alpha val="43137"/>
                    </a:srgbClr>
                  </a:outerShdw>
                </a:effectLst>
              </a:rPr>
              <a:t>: </a:t>
            </a:r>
            <a:r>
              <a:rPr lang="en-US" altLang="en-US" sz="1600" i="1" dirty="0">
                <a:effectLst>
                  <a:outerShdw blurRad="38100" dist="38100" dir="2700000" algn="tl">
                    <a:srgbClr val="000000">
                      <a:alpha val="43137"/>
                    </a:srgbClr>
                  </a:outerShdw>
                </a:effectLst>
                <a:latin typeface="Symbol" pitchFamily="18" charset="2"/>
              </a:rPr>
              <a:t>h</a:t>
            </a:r>
            <a:r>
              <a:rPr lang="en-US" altLang="en-US" sz="1600" dirty="0"/>
              <a:t> → </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a:t>-</a:t>
            </a:r>
            <a:r>
              <a:rPr lang="en-US" altLang="en-US" sz="1600" i="1" dirty="0">
                <a:effectLst>
                  <a:outerShdw blurRad="38100" dist="38100" dir="2700000" algn="tl">
                    <a:srgbClr val="000000">
                      <a:alpha val="43137"/>
                    </a:srgbClr>
                  </a:outerShdw>
                </a:effectLst>
                <a:latin typeface="Symbol" pitchFamily="18" charset="2"/>
              </a:rPr>
              <a:t> </a:t>
            </a:r>
            <a:r>
              <a:rPr lang="en-US" altLang="en-US" sz="1600" i="1" dirty="0">
                <a:effectLst>
                  <a:outerShdw blurRad="38100" dist="38100" dir="2700000" algn="tl">
                    <a:srgbClr val="000000">
                      <a:alpha val="43137"/>
                    </a:srgbClr>
                  </a:outerShdw>
                </a:effectLst>
              </a:rPr>
              <a:t>and</a:t>
            </a:r>
            <a:r>
              <a:rPr lang="en-US" altLang="en-US" sz="1600" i="1" dirty="0">
                <a:effectLst>
                  <a:outerShdw blurRad="38100" dist="38100" dir="2700000" algn="tl">
                    <a:srgbClr val="000000">
                      <a:alpha val="43137"/>
                    </a:srgbClr>
                  </a:outerShdw>
                </a:effectLst>
                <a:latin typeface="Symbol" pitchFamily="18" charset="2"/>
              </a:rPr>
              <a:t> h</a:t>
            </a:r>
            <a:r>
              <a:rPr lang="en-US" altLang="en-US" sz="1600" dirty="0"/>
              <a:t> → </a:t>
            </a:r>
            <a:r>
              <a:rPr lang="en-US" altLang="en-US" sz="1600" i="1" dirty="0" err="1">
                <a:effectLst>
                  <a:outerShdw blurRad="38100" dist="38100" dir="2700000" algn="tl">
                    <a:srgbClr val="000000">
                      <a:alpha val="43137"/>
                    </a:srgbClr>
                  </a:outerShdw>
                </a:effectLst>
              </a:rPr>
              <a:t>e</a:t>
            </a:r>
            <a:r>
              <a:rPr lang="en-US" altLang="en-US" sz="1600" i="1" baseline="30000" dirty="0" err="1"/>
              <a:t>+</a:t>
            </a:r>
            <a:r>
              <a:rPr lang="en-US" altLang="en-US" sz="1600" i="1" dirty="0" err="1">
                <a:effectLst>
                  <a:outerShdw blurRad="38100" dist="38100" dir="2700000" algn="tl">
                    <a:srgbClr val="000000">
                      <a:alpha val="43137"/>
                    </a:srgbClr>
                  </a:outerShdw>
                </a:effectLst>
              </a:rPr>
              <a:t>e</a:t>
            </a:r>
            <a:r>
              <a:rPr lang="en-US" altLang="en-US" sz="1600" i="1" baseline="30000" dirty="0"/>
              <a:t>-</a:t>
            </a:r>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Search for true </a:t>
            </a:r>
            <a:r>
              <a:rPr lang="en-US" altLang="en-US" sz="1600" i="1" dirty="0" err="1">
                <a:effectLst>
                  <a:outerShdw blurRad="38100" dist="38100" dir="2700000" algn="tl">
                    <a:srgbClr val="000000">
                      <a:alpha val="43137"/>
                    </a:srgbClr>
                  </a:outerShdw>
                </a:effectLst>
              </a:rPr>
              <a:t>muonium</a:t>
            </a:r>
            <a:r>
              <a:rPr lang="en-US" altLang="en-US" sz="1600" i="1" dirty="0">
                <a:effectLst>
                  <a:outerShdw blurRad="38100" dist="38100" dir="2700000" algn="tl">
                    <a:srgbClr val="000000">
                      <a:alpha val="43137"/>
                    </a:srgbClr>
                  </a:outerShdw>
                </a:effectLst>
              </a:rPr>
              <a:t>: </a:t>
            </a:r>
            <a:r>
              <a:rPr lang="en-US" altLang="en-US" sz="1600" i="1" dirty="0">
                <a:effectLst>
                  <a:outerShdw blurRad="38100" dist="38100" dir="2700000" algn="tl">
                    <a:srgbClr val="000000">
                      <a:alpha val="43137"/>
                    </a:srgbClr>
                  </a:outerShdw>
                </a:effectLst>
                <a:latin typeface="Symbol" pitchFamily="18" charset="2"/>
              </a:rPr>
              <a:t>h</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a:latin typeface="Symbol" pitchFamily="18" charset="2"/>
              </a:rPr>
              <a:t>g</a:t>
            </a:r>
            <a:r>
              <a:rPr lang="en-US" altLang="en-US" sz="1600" i="1" baseline="30000" dirty="0">
                <a:latin typeface="Symbol" pitchFamily="18" charset="2"/>
              </a:rPr>
              <a:t> </a:t>
            </a:r>
            <a:r>
              <a:rPr lang="en-US" altLang="en-US" sz="1600" i="1" dirty="0">
                <a:latin typeface="Symbol" pitchFamily="18" charset="2"/>
              </a:rPr>
              <a:t>(</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dirty="0">
                <a:effectLst>
                  <a:outerShdw blurRad="38100" dist="38100" dir="2700000" algn="tl">
                    <a:srgbClr val="000000">
                      <a:alpha val="43137"/>
                    </a:srgbClr>
                  </a:outerShdw>
                </a:effectLst>
                <a:latin typeface="Symbol" pitchFamily="18" charset="2"/>
              </a:rPr>
              <a:t> </a:t>
            </a:r>
            <a:r>
              <a:rPr lang="en-US" altLang="en-US" sz="1600" i="1" baseline="30000" dirty="0"/>
              <a:t>–</a:t>
            </a:r>
            <a:r>
              <a:rPr lang="en-US" altLang="en-US" sz="1600" i="1" dirty="0">
                <a:effectLst>
                  <a:outerShdw blurRad="38100" dist="38100" dir="2700000" algn="tl">
                    <a:srgbClr val="000000">
                      <a:alpha val="43137"/>
                    </a:srgbClr>
                  </a:outerShdw>
                </a:effectLst>
              </a:rPr>
              <a:t> )|</a:t>
            </a:r>
            <a:r>
              <a:rPr lang="en-US" altLang="en-US" sz="1600" i="1" baseline="-25000" dirty="0">
                <a:effectLst>
                  <a:outerShdw blurRad="38100" dist="38100" dir="2700000" algn="tl">
                    <a:srgbClr val="000000">
                      <a:alpha val="43137"/>
                    </a:srgbClr>
                  </a:outerShdw>
                </a:effectLst>
              </a:rPr>
              <a:t>2M</a:t>
            </a:r>
            <a:r>
              <a:rPr lang="en-US" altLang="en-US" sz="1600" i="1" baseline="-44000" dirty="0">
                <a:effectLst>
                  <a:outerShdw blurRad="38100" dist="38100" dir="2700000" algn="tl">
                    <a:srgbClr val="000000">
                      <a:alpha val="43137"/>
                    </a:srgbClr>
                  </a:outerShdw>
                </a:effectLst>
                <a:latin typeface="Symbol" panose="05050102010706020507" pitchFamily="18" charset="2"/>
              </a:rPr>
              <a:t>m</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a:latin typeface="Symbol" pitchFamily="18" charset="2"/>
              </a:rPr>
              <a:t>g</a:t>
            </a:r>
            <a:r>
              <a:rPr lang="en-US" altLang="en-US" sz="1600" i="1" baseline="30000" dirty="0">
                <a:latin typeface="Symbol" pitchFamily="18" charset="2"/>
              </a:rPr>
              <a:t> </a:t>
            </a:r>
            <a:r>
              <a:rPr lang="en-US" altLang="en-US" sz="1600" i="1" dirty="0" err="1">
                <a:effectLst>
                  <a:outerShdw blurRad="38100" dist="38100" dir="2700000" algn="tl">
                    <a:srgbClr val="000000">
                      <a:alpha val="43137"/>
                    </a:srgbClr>
                  </a:outerShdw>
                </a:effectLst>
              </a:rPr>
              <a:t>e</a:t>
            </a:r>
            <a:r>
              <a:rPr lang="en-US" altLang="en-US" sz="1600" i="1" baseline="30000" dirty="0" err="1"/>
              <a:t>+</a:t>
            </a:r>
            <a:r>
              <a:rPr lang="en-US" altLang="en-US" sz="1600" i="1" dirty="0" err="1">
                <a:effectLst>
                  <a:outerShdw blurRad="38100" dist="38100" dir="2700000" algn="tl">
                    <a:srgbClr val="000000">
                      <a:alpha val="43137"/>
                    </a:srgbClr>
                  </a:outerShdw>
                </a:effectLst>
              </a:rPr>
              <a:t>e</a:t>
            </a:r>
            <a:r>
              <a:rPr lang="en-US" altLang="en-US" sz="1600" i="1" dirty="0">
                <a:effectLst>
                  <a:outerShdw blurRad="38100" dist="38100" dir="2700000" algn="tl">
                    <a:srgbClr val="000000">
                      <a:alpha val="43137"/>
                    </a:srgbClr>
                  </a:outerShdw>
                </a:effectLst>
              </a:rPr>
              <a:t> </a:t>
            </a:r>
            <a:r>
              <a:rPr lang="en-US" altLang="en-US" sz="1600" i="1" baseline="30000" dirty="0"/>
              <a:t>–</a:t>
            </a:r>
          </a:p>
          <a:p>
            <a:pPr lvl="1">
              <a:buClr>
                <a:srgbClr val="CC9900"/>
              </a:buClr>
              <a:buSzPct val="70000"/>
              <a:buFont typeface="Wingdings" pitchFamily="2" charset="2"/>
              <a:buChar char="q"/>
              <a:defRPr/>
            </a:pPr>
            <a:endParaRPr lang="en-US" alt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600" i="1" dirty="0">
              <a:solidFill>
                <a:schemeClr val="accent4">
                  <a:lumMod val="40000"/>
                  <a:lumOff val="60000"/>
                </a:schemeClr>
              </a:solidFill>
              <a:latin typeface="Brush Script MT" panose="03060802040406070304" pitchFamily="66" charset="0"/>
            </a:endParaRPr>
          </a:p>
          <a:p>
            <a:endParaRPr lang="en-US" dirty="0"/>
          </a:p>
        </p:txBody>
      </p:sp>
      <p:sp>
        <p:nvSpPr>
          <p:cNvPr id="7" name="Date Placeholder 6"/>
          <p:cNvSpPr>
            <a:spLocks noGrp="1"/>
          </p:cNvSpPr>
          <p:nvPr>
            <p:ph type="dt" sz="half" idx="10"/>
          </p:nvPr>
        </p:nvSpPr>
        <p:spPr/>
        <p:txBody>
          <a:bodyPr/>
          <a:lstStyle/>
          <a:p>
            <a:pPr>
              <a:defRPr/>
            </a:pPr>
            <a:r>
              <a:rPr lang="en-US"/>
              <a:t>11/17/2017</a:t>
            </a:r>
            <a:endParaRPr lang="it-IT"/>
          </a:p>
        </p:txBody>
      </p:sp>
      <p:sp>
        <p:nvSpPr>
          <p:cNvPr id="8" name="Footer Placeholder 7"/>
          <p:cNvSpPr>
            <a:spLocks noGrp="1"/>
          </p:cNvSpPr>
          <p:nvPr>
            <p:ph type="ftr" sz="quarter" idx="11"/>
          </p:nvPr>
        </p:nvSpPr>
        <p:spPr/>
        <p:txBody>
          <a:bodyPr/>
          <a:lstStyle/>
          <a:p>
            <a:pPr>
              <a:defRPr/>
            </a:pPr>
            <a:r>
              <a:rPr lang="it-IT"/>
              <a:t>C. Gatto - INFN &amp; NIU</a:t>
            </a:r>
          </a:p>
        </p:txBody>
      </p:sp>
      <p:sp>
        <p:nvSpPr>
          <p:cNvPr id="6" name="Content Placeholder 5"/>
          <p:cNvSpPr>
            <a:spLocks noGrp="1"/>
          </p:cNvSpPr>
          <p:nvPr>
            <p:ph idx="1"/>
          </p:nvPr>
        </p:nvSpPr>
        <p:spPr>
          <a:xfrm>
            <a:off x="457200" y="5164596"/>
            <a:ext cx="8229600" cy="1216732"/>
          </a:xfrm>
        </p:spPr>
        <p:txBody>
          <a:bodyPr/>
          <a:lstStyle/>
          <a:p>
            <a:endParaRPr lang="en-US" dirty="0"/>
          </a:p>
        </p:txBody>
      </p:sp>
      <p:sp>
        <p:nvSpPr>
          <p:cNvPr id="10" name="Content Placeholder 2"/>
          <p:cNvSpPr txBox="1">
            <a:spLocks/>
          </p:cNvSpPr>
          <p:nvPr/>
        </p:nvSpPr>
        <p:spPr bwMode="auto">
          <a:xfrm>
            <a:off x="188013" y="4005064"/>
            <a:ext cx="8229600" cy="118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spcBef>
                <a:spcPts val="0"/>
              </a:spcBef>
              <a:buClr>
                <a:srgbClr val="CC9900"/>
              </a:buClr>
              <a:buSzPct val="70000"/>
              <a:buFont typeface="Wingdings 2" pitchFamily="18" charset="2"/>
              <a:buNone/>
              <a:defRPr/>
            </a:pPr>
            <a:r>
              <a:rPr lang="en-US" altLang="en-US" sz="2000" i="1" dirty="0">
                <a:solidFill>
                  <a:schemeClr val="accent4">
                    <a:lumMod val="40000"/>
                    <a:lumOff val="60000"/>
                  </a:schemeClr>
                </a:solidFill>
                <a:effectLst>
                  <a:outerShdw blurRad="38100" dist="38100" dir="2700000" algn="tl">
                    <a:srgbClr val="000000">
                      <a:alpha val="43137"/>
                    </a:srgbClr>
                  </a:outerShdw>
                </a:effectLst>
              </a:rPr>
              <a:t>Other Precision Physics measurements</a:t>
            </a:r>
          </a:p>
          <a:p>
            <a:pPr lvl="1">
              <a:spcBef>
                <a:spcPts val="0"/>
              </a:spcBef>
              <a:buClr>
                <a:srgbClr val="CC9900"/>
              </a:buClr>
              <a:buSzPct val="70000"/>
              <a:buFont typeface="Wingdings" pitchFamily="2" charset="2"/>
              <a:buChar char="q"/>
              <a:defRPr/>
            </a:pPr>
            <a:r>
              <a:rPr lang="en-US" altLang="en-US" sz="1600" i="1" dirty="0">
                <a:solidFill>
                  <a:srgbClr val="CCFF33"/>
                </a:solidFill>
                <a:effectLst>
                  <a:outerShdw blurRad="38100" dist="38100" dir="2700000" algn="tl">
                    <a:srgbClr val="000000">
                      <a:alpha val="43137"/>
                    </a:srgbClr>
                  </a:outerShdw>
                </a:effectLst>
              </a:rPr>
              <a:t>Proton radius anomaly:</a:t>
            </a:r>
            <a:r>
              <a:rPr lang="en-US" altLang="en-US" sz="1600" b="1" i="1" dirty="0">
                <a:solidFill>
                  <a:srgbClr val="CCFF33"/>
                </a:solidFill>
                <a:effectLst>
                  <a:outerShdw blurRad="38100" dist="38100" dir="2700000" algn="tl">
                    <a:srgbClr val="000000">
                      <a:alpha val="43137"/>
                    </a:srgbClr>
                  </a:outerShdw>
                </a:effectLst>
              </a:rPr>
              <a:t> </a:t>
            </a:r>
            <a:r>
              <a:rPr lang="en-US" altLang="en-US" sz="1600" i="1" dirty="0">
                <a:solidFill>
                  <a:srgbClr val="CCFF33"/>
                </a:solidFill>
                <a:effectLst>
                  <a:outerShdw blurRad="38100" dist="38100" dir="2700000" algn="tl">
                    <a:srgbClr val="000000">
                      <a:alpha val="43137"/>
                    </a:srgbClr>
                  </a:outerShdw>
                </a:effectLst>
                <a:latin typeface="Symbol" pitchFamily="18" charset="2"/>
              </a:rPr>
              <a:t>h</a:t>
            </a:r>
            <a:r>
              <a:rPr lang="en-US" altLang="en-US" sz="1600" dirty="0">
                <a:solidFill>
                  <a:srgbClr val="CCFF33"/>
                </a:solidFill>
              </a:rPr>
              <a:t> → </a:t>
            </a:r>
            <a:r>
              <a:rPr lang="en-US" altLang="en-US" sz="1600" i="1" dirty="0">
                <a:solidFill>
                  <a:srgbClr val="CCFF33"/>
                </a:solidFill>
                <a:effectLst>
                  <a:outerShdw blurRad="38100" dist="38100" dir="2700000" algn="tl">
                    <a:srgbClr val="000000">
                      <a:alpha val="43137"/>
                    </a:srgbClr>
                  </a:outerShdw>
                </a:effectLst>
                <a:latin typeface="Symbol" pitchFamily="18" charset="2"/>
              </a:rPr>
              <a:t>g </a:t>
            </a:r>
            <a:r>
              <a:rPr lang="en-US" altLang="en-US" sz="1600" i="1" dirty="0" err="1">
                <a:solidFill>
                  <a:srgbClr val="CCFF33"/>
                </a:solidFill>
                <a:effectLst>
                  <a:outerShdw blurRad="38100" dist="38100" dir="2700000" algn="tl">
                    <a:srgbClr val="000000">
                      <a:alpha val="43137"/>
                    </a:srgbClr>
                  </a:outerShdw>
                </a:effectLst>
                <a:latin typeface="Symbol" pitchFamily="18" charset="2"/>
              </a:rPr>
              <a:t>m</a:t>
            </a:r>
            <a:r>
              <a:rPr lang="en-US" altLang="en-US" sz="1600" i="1" baseline="30000" dirty="0" err="1">
                <a:solidFill>
                  <a:srgbClr val="CCFF33"/>
                </a:solidFill>
              </a:rPr>
              <a:t>+</a:t>
            </a:r>
            <a:r>
              <a:rPr lang="en-US" altLang="en-US" sz="1600" i="1" dirty="0" err="1">
                <a:solidFill>
                  <a:srgbClr val="CCFF33"/>
                </a:solidFill>
                <a:effectLst>
                  <a:outerShdw blurRad="38100" dist="38100" dir="2700000" algn="tl">
                    <a:srgbClr val="000000">
                      <a:alpha val="43137"/>
                    </a:srgbClr>
                  </a:outerShdw>
                </a:effectLst>
                <a:latin typeface="Symbol" pitchFamily="18" charset="2"/>
              </a:rPr>
              <a:t>m</a:t>
            </a:r>
            <a:r>
              <a:rPr lang="en-US" altLang="en-US" sz="1600" i="1" dirty="0">
                <a:solidFill>
                  <a:srgbClr val="CCFF33"/>
                </a:solidFill>
                <a:effectLst>
                  <a:outerShdw blurRad="38100" dist="38100" dir="2700000" algn="tl">
                    <a:srgbClr val="000000">
                      <a:alpha val="43137"/>
                    </a:srgbClr>
                  </a:outerShdw>
                </a:effectLst>
                <a:latin typeface="Symbol" pitchFamily="18" charset="2"/>
              </a:rPr>
              <a:t> </a:t>
            </a:r>
            <a:r>
              <a:rPr lang="en-US" altLang="en-US" sz="1600" i="1" baseline="30000" dirty="0">
                <a:solidFill>
                  <a:srgbClr val="CCFF33"/>
                </a:solidFill>
              </a:rPr>
              <a:t>–</a:t>
            </a:r>
            <a:r>
              <a:rPr lang="en-US" altLang="en-US" sz="2800" i="1" dirty="0">
                <a:solidFill>
                  <a:srgbClr val="CCFF33"/>
                </a:solidFill>
                <a:effectLst>
                  <a:outerShdw blurRad="38100" dist="38100" dir="2700000" algn="tl">
                    <a:srgbClr val="000000">
                      <a:alpha val="43137"/>
                    </a:srgbClr>
                  </a:outerShdw>
                </a:effectLst>
                <a:latin typeface="Symbol" pitchFamily="18" charset="2"/>
              </a:rPr>
              <a:t> </a:t>
            </a:r>
            <a:r>
              <a:rPr lang="en-US" altLang="en-US" sz="1600" i="1" dirty="0">
                <a:solidFill>
                  <a:srgbClr val="CCFF33"/>
                </a:solidFill>
                <a:effectLst>
                  <a:outerShdw blurRad="38100" dist="38100" dir="2700000" algn="tl">
                    <a:srgbClr val="000000">
                      <a:alpha val="43137"/>
                    </a:srgbClr>
                  </a:outerShdw>
                </a:effectLst>
              </a:rPr>
              <a:t>vs   </a:t>
            </a:r>
            <a:r>
              <a:rPr lang="en-US" altLang="en-US" sz="1600" i="1" dirty="0">
                <a:solidFill>
                  <a:srgbClr val="CCFF33"/>
                </a:solidFill>
                <a:effectLst>
                  <a:outerShdw blurRad="38100" dist="38100" dir="2700000" algn="tl">
                    <a:srgbClr val="000000">
                      <a:alpha val="43137"/>
                    </a:srgbClr>
                  </a:outerShdw>
                </a:effectLst>
                <a:latin typeface="Symbol" pitchFamily="18" charset="2"/>
              </a:rPr>
              <a:t>h</a:t>
            </a:r>
            <a:r>
              <a:rPr lang="en-US" altLang="en-US" sz="1600" dirty="0">
                <a:solidFill>
                  <a:srgbClr val="CCFF33"/>
                </a:solidFill>
              </a:rPr>
              <a:t> → </a:t>
            </a:r>
            <a:r>
              <a:rPr lang="en-US" altLang="en-US" sz="1600" i="1" dirty="0">
                <a:solidFill>
                  <a:srgbClr val="CCFF33"/>
                </a:solidFill>
                <a:effectLst>
                  <a:outerShdw blurRad="38100" dist="38100" dir="2700000" algn="tl">
                    <a:srgbClr val="000000">
                      <a:alpha val="43137"/>
                    </a:srgbClr>
                  </a:outerShdw>
                </a:effectLst>
                <a:latin typeface="Symbol" pitchFamily="18" charset="2"/>
              </a:rPr>
              <a:t>g </a:t>
            </a:r>
            <a:r>
              <a:rPr lang="en-US" altLang="en-US" sz="1600" i="1" dirty="0" err="1">
                <a:solidFill>
                  <a:srgbClr val="CCFF33"/>
                </a:solidFill>
                <a:effectLst>
                  <a:outerShdw blurRad="38100" dist="38100" dir="2700000" algn="tl">
                    <a:srgbClr val="000000">
                      <a:alpha val="43137"/>
                    </a:srgbClr>
                  </a:outerShdw>
                </a:effectLst>
              </a:rPr>
              <a:t>e</a:t>
            </a:r>
            <a:r>
              <a:rPr lang="en-US" altLang="en-US" sz="1600" i="1" baseline="30000" dirty="0" err="1">
                <a:solidFill>
                  <a:srgbClr val="CCFF33"/>
                </a:solidFill>
              </a:rPr>
              <a:t>+</a:t>
            </a:r>
            <a:r>
              <a:rPr lang="en-US" altLang="en-US" sz="1600" i="1" dirty="0" err="1">
                <a:solidFill>
                  <a:srgbClr val="CCFF33"/>
                </a:solidFill>
                <a:effectLst>
                  <a:outerShdw blurRad="38100" dist="38100" dir="2700000" algn="tl">
                    <a:srgbClr val="000000">
                      <a:alpha val="43137"/>
                    </a:srgbClr>
                  </a:outerShdw>
                </a:effectLst>
              </a:rPr>
              <a:t>e</a:t>
            </a:r>
            <a:r>
              <a:rPr lang="en-US" altLang="en-US" sz="1600" i="1" baseline="30000" dirty="0">
                <a:solidFill>
                  <a:srgbClr val="CCFF33"/>
                </a:solidFill>
              </a:rPr>
              <a:t>-</a:t>
            </a:r>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All unseen </a:t>
            </a:r>
            <a:r>
              <a:rPr lang="en-US" altLang="en-US" sz="1600" i="1" dirty="0" err="1">
                <a:effectLst>
                  <a:outerShdw blurRad="38100" dist="38100" dir="2700000" algn="tl">
                    <a:srgbClr val="000000">
                      <a:alpha val="43137"/>
                    </a:srgbClr>
                  </a:outerShdw>
                </a:effectLst>
              </a:rPr>
              <a:t>leptonic</a:t>
            </a:r>
            <a:r>
              <a:rPr lang="en-US" altLang="en-US" sz="1600" i="1" dirty="0">
                <a:effectLst>
                  <a:outerShdw blurRad="38100" dist="38100" dir="2700000" algn="tl">
                    <a:srgbClr val="000000">
                      <a:alpha val="43137"/>
                    </a:srgbClr>
                  </a:outerShdw>
                </a:effectLst>
              </a:rPr>
              <a:t> decay mode of </a:t>
            </a:r>
            <a:r>
              <a:rPr lang="en-US" altLang="en-US" sz="1600" i="1" dirty="0">
                <a:effectLst>
                  <a:outerShdw blurRad="38100" dist="38100" dir="2700000" algn="tl">
                    <a:srgbClr val="000000">
                      <a:alpha val="43137"/>
                    </a:srgbClr>
                  </a:outerShdw>
                </a:effectLst>
                <a:latin typeface="Symbol" pitchFamily="18" charset="2"/>
              </a:rPr>
              <a:t>h</a:t>
            </a:r>
            <a:r>
              <a:rPr lang="en-US" altLang="en-US" sz="1600" dirty="0"/>
              <a:t> /</a:t>
            </a:r>
            <a:r>
              <a:rPr lang="en-US" altLang="en-US" sz="1600" i="1" dirty="0">
                <a:effectLst>
                  <a:outerShdw blurRad="38100" dist="38100" dir="2700000" algn="tl">
                    <a:srgbClr val="000000">
                      <a:alpha val="43137"/>
                    </a:srgbClr>
                  </a:outerShdw>
                </a:effectLst>
                <a:latin typeface="Symbol" pitchFamily="18" charset="2"/>
              </a:rPr>
              <a:t> h</a:t>
            </a:r>
            <a:r>
              <a:rPr lang="en-US" altLang="en-US" sz="1600" dirty="0"/>
              <a:t> </a:t>
            </a:r>
            <a:r>
              <a:rPr lang="en-US" altLang="en-US" sz="1600" i="1" dirty="0">
                <a:effectLst>
                  <a:outerShdw blurRad="38100" dist="38100" dir="2700000" algn="tl">
                    <a:srgbClr val="000000">
                      <a:alpha val="43137"/>
                    </a:srgbClr>
                  </a:outerShdw>
                </a:effectLst>
              </a:rPr>
              <a:t>‘ (SM predicts 10</a:t>
            </a:r>
            <a:r>
              <a:rPr lang="en-US" altLang="en-US" sz="1600" i="1" baseline="30000" dirty="0">
                <a:effectLst>
                  <a:outerShdw blurRad="38100" dist="38100" dir="2700000" algn="tl">
                    <a:srgbClr val="000000">
                      <a:alpha val="43137"/>
                    </a:srgbClr>
                  </a:outerShdw>
                </a:effectLst>
              </a:rPr>
              <a:t>-6</a:t>
            </a:r>
            <a:r>
              <a:rPr lang="en-US" altLang="en-US" sz="1600" i="1" dirty="0">
                <a:effectLst>
                  <a:outerShdw blurRad="38100" dist="38100" dir="2700000" algn="tl">
                    <a:srgbClr val="000000">
                      <a:alpha val="43137"/>
                    </a:srgbClr>
                  </a:outerShdw>
                </a:effectLst>
              </a:rPr>
              <a:t> -10</a:t>
            </a:r>
            <a:r>
              <a:rPr lang="en-US" altLang="en-US" sz="1600" i="1" baseline="30000" dirty="0">
                <a:effectLst>
                  <a:outerShdw blurRad="38100" dist="38100" dir="2700000" algn="tl">
                    <a:srgbClr val="000000">
                      <a:alpha val="43137"/>
                    </a:srgbClr>
                  </a:outerShdw>
                </a:effectLst>
              </a:rPr>
              <a:t>-9</a:t>
            </a:r>
            <a:r>
              <a:rPr lang="en-US" altLang="en-US" sz="1600" i="1" dirty="0">
                <a:effectLst>
                  <a:outerShdw blurRad="38100" dist="38100" dir="2700000" algn="tl">
                    <a:srgbClr val="000000">
                      <a:alpha val="43137"/>
                    </a:srgbClr>
                  </a:outerShdw>
                </a:effectLst>
              </a:rPr>
              <a:t>)</a:t>
            </a:r>
          </a:p>
          <a:p>
            <a:pPr lvl="1">
              <a:buClr>
                <a:srgbClr val="CC9900"/>
              </a:buClr>
              <a:buSzPct val="70000"/>
              <a:buFont typeface="Wingdings" pitchFamily="2" charset="2"/>
              <a:buChar char="q"/>
              <a:defRPr/>
            </a:pPr>
            <a:endParaRPr lang="en-US" altLang="en-US" sz="1600" i="1" dirty="0">
              <a:solidFill>
                <a:srgbClr val="F5CD2D">
                  <a:lumMod val="40000"/>
                  <a:lumOff val="60000"/>
                </a:srgbClr>
              </a:solidFill>
              <a:latin typeface="Brush Script MT" panose="03060802040406070304" pitchFamily="66" charset="0"/>
            </a:endParaRPr>
          </a:p>
          <a:p>
            <a:pPr lvl="1">
              <a:buClr>
                <a:srgbClr val="CC9900"/>
              </a:buClr>
              <a:buSzPct val="70000"/>
              <a:buFont typeface="Wingdings" pitchFamily="2" charset="2"/>
              <a:buChar char="q"/>
              <a:defRPr/>
            </a:pPr>
            <a:endParaRPr lang="en-US" alt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600" i="1" dirty="0">
              <a:solidFill>
                <a:schemeClr val="accent4">
                  <a:lumMod val="40000"/>
                  <a:lumOff val="60000"/>
                </a:schemeClr>
              </a:solidFill>
              <a:latin typeface="Brush Script MT" panose="03060802040406070304" pitchFamily="66" charset="0"/>
            </a:endParaRPr>
          </a:p>
          <a:p>
            <a:endParaRPr lang="en-US" dirty="0"/>
          </a:p>
        </p:txBody>
      </p:sp>
    </p:spTree>
    <p:extLst>
      <p:ext uri="{BB962C8B-B14F-4D97-AF65-F5344CB8AC3E}">
        <p14:creationId xmlns:p14="http://schemas.microsoft.com/office/powerpoint/2010/main" val="263875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noAutofit/>
          </a:bodyPr>
          <a:lstStyle/>
          <a:p>
            <a:r>
              <a:rPr lang="en-US" sz="2800" dirty="0"/>
              <a:t>BSM Physics Program (</a:t>
            </a:r>
            <a:r>
              <a:rPr lang="en-US" sz="2800" dirty="0">
                <a:latin typeface="Symbol" panose="05050102010706020507" pitchFamily="18" charset="2"/>
              </a:rPr>
              <a:t>h</a:t>
            </a:r>
            <a:r>
              <a:rPr lang="en-US" sz="2800" dirty="0"/>
              <a:t> and </a:t>
            </a:r>
            <a:r>
              <a:rPr lang="en-US" sz="2800" dirty="0">
                <a:latin typeface="Symbol" panose="05050102010706020507" pitchFamily="18" charset="2"/>
              </a:rPr>
              <a:t>h</a:t>
            </a:r>
            <a:r>
              <a:rPr lang="en-US" sz="2800" dirty="0"/>
              <a:t>’ factory)</a:t>
            </a:r>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7</a:t>
            </a:fld>
            <a:endParaRPr lang="it-IT"/>
          </a:p>
        </p:txBody>
      </p:sp>
      <p:sp>
        <p:nvSpPr>
          <p:cNvPr id="7" name="Date Placeholder 6"/>
          <p:cNvSpPr>
            <a:spLocks noGrp="1"/>
          </p:cNvSpPr>
          <p:nvPr>
            <p:ph type="dt" sz="half" idx="10"/>
          </p:nvPr>
        </p:nvSpPr>
        <p:spPr/>
        <p:txBody>
          <a:bodyPr/>
          <a:lstStyle/>
          <a:p>
            <a:pPr>
              <a:defRPr/>
            </a:pPr>
            <a:r>
              <a:rPr lang="en-US"/>
              <a:t>11/17/2017</a:t>
            </a:r>
            <a:endParaRPr lang="it-IT"/>
          </a:p>
        </p:txBody>
      </p:sp>
      <p:sp>
        <p:nvSpPr>
          <p:cNvPr id="8" name="Footer Placeholder 7"/>
          <p:cNvSpPr>
            <a:spLocks noGrp="1"/>
          </p:cNvSpPr>
          <p:nvPr>
            <p:ph type="ftr" sz="quarter" idx="11"/>
          </p:nvPr>
        </p:nvSpPr>
        <p:spPr/>
        <p:txBody>
          <a:bodyPr/>
          <a:lstStyle/>
          <a:p>
            <a:pPr>
              <a:defRPr/>
            </a:pPr>
            <a:r>
              <a:rPr lang="it-IT"/>
              <a:t>C. Gatto - INFN &amp; NIU</a:t>
            </a:r>
          </a:p>
        </p:txBody>
      </p:sp>
      <p:sp>
        <p:nvSpPr>
          <p:cNvPr id="9" name="Content Placeholder 2"/>
          <p:cNvSpPr txBox="1">
            <a:spLocks/>
          </p:cNvSpPr>
          <p:nvPr/>
        </p:nvSpPr>
        <p:spPr bwMode="auto">
          <a:xfrm>
            <a:off x="222448" y="1016732"/>
            <a:ext cx="838200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buClr>
                <a:srgbClr val="CC9900"/>
              </a:buClr>
              <a:buSzPct val="70000"/>
              <a:buFont typeface="Wingdings 2" pitchFamily="18" charset="2"/>
              <a:buNone/>
              <a:defRPr/>
            </a:pPr>
            <a:r>
              <a:rPr lang="en-US" altLang="en-US" sz="2000" i="1" dirty="0">
                <a:solidFill>
                  <a:schemeClr val="accent4">
                    <a:lumMod val="40000"/>
                    <a:lumOff val="60000"/>
                  </a:schemeClr>
                </a:solidFill>
                <a:effectLst>
                  <a:outerShdw blurRad="38100" dist="38100" dir="2700000" algn="tl">
                    <a:srgbClr val="000000">
                      <a:alpha val="43137"/>
                    </a:srgbClr>
                  </a:outerShdw>
                </a:effectLst>
              </a:rPr>
              <a:t>Non-</a:t>
            </a:r>
            <a:r>
              <a:rPr lang="en-US" altLang="en-US" sz="2000" i="1" dirty="0">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h/h</a:t>
            </a:r>
            <a:r>
              <a:rPr lang="en-US" altLang="en-US" sz="2000" i="1" dirty="0">
                <a:solidFill>
                  <a:schemeClr val="accent4">
                    <a:lumMod val="40000"/>
                    <a:lumOff val="60000"/>
                  </a:schemeClr>
                </a:solidFill>
                <a:effectLst>
                  <a:outerShdw blurRad="38100" dist="38100" dir="2700000" algn="tl">
                    <a:srgbClr val="000000">
                      <a:alpha val="43137"/>
                    </a:srgbClr>
                  </a:outerShdw>
                </a:effectLst>
              </a:rPr>
              <a:t>’ based BSM Physics</a:t>
            </a:r>
          </a:p>
          <a:p>
            <a:pPr lvl="1">
              <a:buClr>
                <a:srgbClr val="CC9900"/>
              </a:buClr>
              <a:buSzPct val="70000"/>
              <a:buFont typeface="Wingdings" pitchFamily="2" charset="2"/>
              <a:buChar char="q"/>
              <a:defRPr/>
            </a:pPr>
            <a:r>
              <a:rPr lang="en-US" altLang="en-US" sz="1600" i="1" dirty="0"/>
              <a:t>Dark photon and ALP searches in </a:t>
            </a:r>
            <a:r>
              <a:rPr lang="en-US" altLang="en-US" sz="1600" i="1" dirty="0" err="1"/>
              <a:t>Drell</a:t>
            </a:r>
            <a:r>
              <a:rPr lang="en-US" altLang="en-US" sz="1600" i="1" dirty="0"/>
              <a:t>-Yan processes: 	</a:t>
            </a:r>
            <a:r>
              <a:rPr lang="en-US" altLang="en-US" sz="1600" i="1" dirty="0" err="1"/>
              <a:t>qqbar</a:t>
            </a:r>
            <a:r>
              <a:rPr lang="en-US" altLang="en-US" sz="1600" b="1" i="1" dirty="0">
                <a:effectLst>
                  <a:outerShdw blurRad="38100" dist="38100" dir="2700000" algn="tl">
                    <a:srgbClr val="000000">
                      <a:alpha val="43137"/>
                    </a:srgbClr>
                  </a:outerShdw>
                </a:effectLst>
              </a:rPr>
              <a:t> </a:t>
            </a:r>
            <a:r>
              <a:rPr lang="en-US" altLang="en-US" sz="1600" dirty="0"/>
              <a:t>→ </a:t>
            </a:r>
            <a:r>
              <a:rPr lang="en-US" altLang="en-US" sz="1600" i="1" dirty="0"/>
              <a:t>A</a:t>
            </a:r>
            <a:r>
              <a:rPr lang="en-US" altLang="en-US" sz="1600" dirty="0"/>
              <a:t>’/a</a:t>
            </a:r>
            <a:r>
              <a:rPr lang="en-US" altLang="en-US" sz="1600" b="1" i="1" dirty="0">
                <a:effectLst>
                  <a:outerShdw blurRad="38100" dist="38100" dir="2700000" algn="tl">
                    <a:srgbClr val="000000">
                      <a:alpha val="43137"/>
                    </a:srgbClr>
                  </a:outerShdw>
                </a:effectLst>
              </a:rPr>
              <a:t> </a:t>
            </a:r>
            <a:r>
              <a:rPr lang="en-US" altLang="en-US" sz="1600" dirty="0"/>
              <a:t>→ </a:t>
            </a:r>
            <a:r>
              <a:rPr lang="en-US" altLang="en-US" sz="1600" b="1" i="1" dirty="0" err="1">
                <a:effectLst>
                  <a:outerShdw blurRad="38100" dist="38100" dir="2700000" algn="tl">
                    <a:srgbClr val="000000">
                      <a:alpha val="43137"/>
                    </a:srgbClr>
                  </a:outerShdw>
                </a:effectLst>
              </a:rPr>
              <a:t>l</a:t>
            </a:r>
            <a:r>
              <a:rPr lang="en-US" altLang="en-US" sz="1600" i="1" baseline="30000" dirty="0" err="1"/>
              <a:t>+</a:t>
            </a:r>
            <a:r>
              <a:rPr lang="en-US" altLang="en-US" sz="1600" b="1" i="1" dirty="0" err="1">
                <a:effectLst>
                  <a:outerShdw blurRad="38100" dist="38100" dir="2700000" algn="tl">
                    <a:srgbClr val="000000">
                      <a:alpha val="43137"/>
                    </a:srgbClr>
                  </a:outerShdw>
                </a:effectLst>
              </a:rPr>
              <a:t>l</a:t>
            </a:r>
            <a:r>
              <a:rPr lang="en-US" altLang="en-US" sz="1600" i="1" baseline="30000" dirty="0"/>
              <a:t>–</a:t>
            </a:r>
          </a:p>
          <a:p>
            <a:pPr lvl="1">
              <a:buClr>
                <a:srgbClr val="CC9900"/>
              </a:buClr>
              <a:buSzPct val="70000"/>
              <a:buFont typeface="Wingdings" pitchFamily="2" charset="2"/>
              <a:buChar char="q"/>
              <a:defRPr/>
            </a:pPr>
            <a:r>
              <a:rPr lang="en-US" altLang="en-US" sz="1600" i="1" dirty="0"/>
              <a:t>Dark photon and ALP searches in proton bremsstrahlung processes: p N</a:t>
            </a:r>
            <a:r>
              <a:rPr lang="en-US" altLang="en-US" sz="1600" b="1" i="1" dirty="0">
                <a:effectLst>
                  <a:outerShdw blurRad="38100" dist="38100" dir="2700000" algn="tl">
                    <a:srgbClr val="000000">
                      <a:alpha val="43137"/>
                    </a:srgbClr>
                  </a:outerShdw>
                </a:effectLst>
              </a:rPr>
              <a:t> </a:t>
            </a:r>
            <a:r>
              <a:rPr lang="en-US" altLang="en-US" sz="1600" dirty="0"/>
              <a:t>→ p N </a:t>
            </a:r>
            <a:r>
              <a:rPr lang="en-US" altLang="en-US" sz="1600" i="1" dirty="0"/>
              <a:t>A</a:t>
            </a:r>
            <a:r>
              <a:rPr lang="en-US" altLang="en-US" sz="1600" dirty="0"/>
              <a:t>’/a</a:t>
            </a:r>
            <a:r>
              <a:rPr lang="en-US" altLang="en-US" sz="1600" b="1" i="1" dirty="0">
                <a:effectLst>
                  <a:outerShdw blurRad="38100" dist="38100" dir="2700000" algn="tl">
                    <a:srgbClr val="000000">
                      <a:alpha val="43137"/>
                    </a:srgbClr>
                  </a:outerShdw>
                </a:effectLst>
              </a:rPr>
              <a:t> </a:t>
            </a:r>
            <a:r>
              <a:rPr lang="en-US" altLang="en-US" sz="1600" i="1" dirty="0">
                <a:effectLst>
                  <a:outerShdw blurRad="38100" dist="38100" dir="2700000" algn="tl">
                    <a:srgbClr val="000000">
                      <a:alpha val="43137"/>
                    </a:srgbClr>
                  </a:outerShdw>
                </a:effectLst>
              </a:rPr>
              <a:t>with</a:t>
            </a:r>
            <a:r>
              <a:rPr lang="en-US" altLang="en-US" sz="1600" b="1" i="1" dirty="0">
                <a:effectLst>
                  <a:outerShdw blurRad="38100" dist="38100" dir="2700000" algn="tl">
                    <a:srgbClr val="000000">
                      <a:alpha val="43137"/>
                    </a:srgbClr>
                  </a:outerShdw>
                </a:effectLst>
              </a:rPr>
              <a:t> </a:t>
            </a:r>
            <a:r>
              <a:rPr lang="en-US" altLang="en-US" sz="1600" i="1" dirty="0"/>
              <a:t>A</a:t>
            </a:r>
            <a:r>
              <a:rPr lang="en-US" altLang="en-US" sz="1600" dirty="0"/>
              <a:t>’/a → </a:t>
            </a:r>
            <a:r>
              <a:rPr lang="en-US" altLang="en-US" sz="1600" b="1" i="1" dirty="0" err="1">
                <a:effectLst>
                  <a:outerShdw blurRad="38100" dist="38100" dir="2700000" algn="tl">
                    <a:srgbClr val="000000">
                      <a:alpha val="43137"/>
                    </a:srgbClr>
                  </a:outerShdw>
                </a:effectLst>
              </a:rPr>
              <a:t>l</a:t>
            </a:r>
            <a:r>
              <a:rPr lang="en-US" altLang="en-US" sz="1600" i="1" baseline="30000" dirty="0" err="1"/>
              <a:t>+</a:t>
            </a:r>
            <a:r>
              <a:rPr lang="en-US" altLang="en-US" sz="1600" b="1" i="1" dirty="0" err="1">
                <a:effectLst>
                  <a:outerShdw blurRad="38100" dist="38100" dir="2700000" algn="tl">
                    <a:srgbClr val="000000">
                      <a:alpha val="43137"/>
                    </a:srgbClr>
                  </a:outerShdw>
                </a:effectLst>
              </a:rPr>
              <a:t>l</a:t>
            </a:r>
            <a:r>
              <a:rPr lang="en-US" altLang="en-US" sz="1600" i="1" baseline="30000" dirty="0"/>
              <a:t>–               </a:t>
            </a:r>
            <a:r>
              <a:rPr lang="en-US" altLang="en-US" sz="1600" i="1" dirty="0"/>
              <a:t>(</a:t>
            </a:r>
            <a:r>
              <a:rPr lang="de-DE" altLang="en-US" sz="1600" i="1" dirty="0"/>
              <a:t>J. Blümlein and J. Brunner</a:t>
            </a:r>
            <a:r>
              <a:rPr lang="en-US" altLang="en-US" sz="1600" i="1" dirty="0"/>
              <a:t>)</a:t>
            </a:r>
          </a:p>
          <a:p>
            <a:pPr lvl="1">
              <a:buClr>
                <a:srgbClr val="CC9900"/>
              </a:buClr>
              <a:buSzPct val="70000"/>
              <a:buFont typeface="Wingdings" pitchFamily="2" charset="2"/>
              <a:buChar char="q"/>
              <a:defRPr/>
            </a:pPr>
            <a:r>
              <a:rPr lang="en-US" altLang="en-US" sz="1600" i="1" dirty="0"/>
              <a:t>ALP’s searches in </a:t>
            </a:r>
            <a:r>
              <a:rPr lang="en-US" altLang="en-US" sz="1600" i="1" dirty="0" err="1"/>
              <a:t>Primakoff</a:t>
            </a:r>
            <a:r>
              <a:rPr lang="en-US" altLang="en-US" sz="1600" i="1" dirty="0"/>
              <a:t> processes: p Z</a:t>
            </a:r>
            <a:r>
              <a:rPr lang="en-US" altLang="en-US" sz="1600" b="1" i="1" dirty="0">
                <a:effectLst>
                  <a:outerShdw blurRad="38100" dist="38100" dir="2700000" algn="tl">
                    <a:srgbClr val="000000">
                      <a:alpha val="43137"/>
                    </a:srgbClr>
                  </a:outerShdw>
                </a:effectLst>
              </a:rPr>
              <a:t> </a:t>
            </a:r>
            <a:r>
              <a:rPr lang="en-US" altLang="en-US" sz="1600" dirty="0"/>
              <a:t>→ p Z a</a:t>
            </a:r>
            <a:r>
              <a:rPr lang="en-US" altLang="en-US" sz="1600" b="1" i="1" dirty="0">
                <a:effectLst>
                  <a:outerShdw blurRad="38100" dist="38100" dir="2700000" algn="tl">
                    <a:srgbClr val="000000">
                      <a:alpha val="43137"/>
                    </a:srgbClr>
                  </a:outerShdw>
                </a:effectLst>
              </a:rPr>
              <a:t> </a:t>
            </a:r>
            <a:r>
              <a:rPr lang="en-US" altLang="en-US" sz="1600" dirty="0"/>
              <a:t>→ </a:t>
            </a:r>
            <a:r>
              <a:rPr lang="en-US" altLang="en-US" sz="1600" b="1" i="1" dirty="0" err="1">
                <a:effectLst>
                  <a:outerShdw blurRad="38100" dist="38100" dir="2700000" algn="tl">
                    <a:srgbClr val="000000">
                      <a:alpha val="43137"/>
                    </a:srgbClr>
                  </a:outerShdw>
                </a:effectLst>
              </a:rPr>
              <a:t>l</a:t>
            </a:r>
            <a:r>
              <a:rPr lang="en-US" altLang="en-US" sz="1600" i="1" baseline="30000" dirty="0" err="1"/>
              <a:t>+</a:t>
            </a:r>
            <a:r>
              <a:rPr lang="en-US" altLang="en-US" sz="1600" b="1" i="1" dirty="0" err="1">
                <a:effectLst>
                  <a:outerShdw blurRad="38100" dist="38100" dir="2700000" algn="tl">
                    <a:srgbClr val="000000">
                      <a:alpha val="43137"/>
                    </a:srgbClr>
                  </a:outerShdw>
                </a:effectLst>
              </a:rPr>
              <a:t>l</a:t>
            </a:r>
            <a:r>
              <a:rPr lang="en-US" altLang="en-US" sz="1600" i="1" baseline="30000" dirty="0"/>
              <a:t>–               </a:t>
            </a:r>
            <a:r>
              <a:rPr lang="en-US" altLang="en-US" sz="1600" i="1" dirty="0"/>
              <a:t>(F. </a:t>
            </a:r>
            <a:r>
              <a:rPr lang="en-US" altLang="en-US" sz="1600" i="1" dirty="0" err="1"/>
              <a:t>Kahlhoefer</a:t>
            </a:r>
            <a:r>
              <a:rPr lang="en-US" altLang="en-US" sz="1600" i="1" dirty="0"/>
              <a:t>)</a:t>
            </a:r>
          </a:p>
          <a:p>
            <a:pPr lvl="1">
              <a:buClr>
                <a:srgbClr val="CC9900"/>
              </a:buClr>
              <a:buSzPct val="70000"/>
              <a:buFont typeface="Wingdings" pitchFamily="2" charset="2"/>
              <a:buChar char="q"/>
              <a:defRPr/>
            </a:pPr>
            <a:endParaRPr lang="en-US" altLang="en-US" sz="1600" i="1" dirty="0"/>
          </a:p>
          <a:p>
            <a:pPr lvl="1">
              <a:buClr>
                <a:srgbClr val="CC9900"/>
              </a:buClr>
              <a:buSzPct val="70000"/>
              <a:buFont typeface="Wingdings" pitchFamily="2" charset="2"/>
              <a:buChar char="q"/>
              <a:defRPr/>
            </a:pPr>
            <a:endParaRPr lang="en-US" altLang="en-US" sz="1600" i="1" dirty="0"/>
          </a:p>
          <a:p>
            <a:pPr lvl="1">
              <a:buClr>
                <a:srgbClr val="CC9900"/>
              </a:buClr>
              <a:buSzPct val="70000"/>
              <a:buFont typeface="Wingdings" pitchFamily="2" charset="2"/>
              <a:buChar char="q"/>
              <a:defRPr/>
            </a:pPr>
            <a:endParaRPr lang="en-US" altLang="en-US" sz="1600" i="1" dirty="0"/>
          </a:p>
          <a:p>
            <a:pPr lvl="1">
              <a:buClr>
                <a:srgbClr val="CC9900"/>
              </a:buClr>
              <a:buSzPct val="70000"/>
              <a:buFont typeface="Wingdings" pitchFamily="2" charset="2"/>
              <a:buChar char="q"/>
              <a:defRPr/>
            </a:pPr>
            <a:endParaRPr lang="en-US" altLang="en-US" sz="1600" i="1" dirty="0"/>
          </a:p>
          <a:p>
            <a:pPr lvl="1">
              <a:buClr>
                <a:srgbClr val="CC9900"/>
              </a:buClr>
              <a:buSzPct val="70000"/>
              <a:buFont typeface="Wingdings" pitchFamily="2" charset="2"/>
              <a:buChar char="q"/>
              <a:defRPr/>
            </a:pPr>
            <a:endParaRPr lang="en-US" altLang="en-US" sz="1600" i="1" dirty="0"/>
          </a:p>
          <a:p>
            <a:pPr lvl="1">
              <a:buClr>
                <a:srgbClr val="CC9900"/>
              </a:buClr>
              <a:buSzPct val="70000"/>
              <a:buFont typeface="Wingdings" pitchFamily="2" charset="2"/>
              <a:buChar char="q"/>
              <a:defRPr/>
            </a:pPr>
            <a:endParaRPr lang="en-US" altLang="en-US" sz="1600" i="1" dirty="0"/>
          </a:p>
          <a:p>
            <a:pPr lvl="1">
              <a:buClr>
                <a:srgbClr val="CC9900"/>
              </a:buClr>
              <a:buSzPct val="70000"/>
              <a:buFont typeface="Wingdings" pitchFamily="2" charset="2"/>
              <a:buChar char="q"/>
              <a:defRPr/>
            </a:pPr>
            <a:endParaRPr lang="en-US" altLang="en-US" sz="1600" i="1" dirty="0"/>
          </a:p>
          <a:p>
            <a:pPr lvl="1">
              <a:buClr>
                <a:srgbClr val="CC9900"/>
              </a:buClr>
              <a:buSzPct val="70000"/>
              <a:buFont typeface="Wingdings" pitchFamily="2" charset="2"/>
              <a:buChar char="q"/>
              <a:defRPr/>
            </a:pPr>
            <a:endParaRPr lang="en-US" altLang="en-US" sz="1600" i="1" dirty="0"/>
          </a:p>
          <a:p>
            <a:pPr lvl="1">
              <a:buClr>
                <a:srgbClr val="CC9900"/>
              </a:buClr>
              <a:buSzPct val="70000"/>
              <a:buFont typeface="Wingdings" pitchFamily="2" charset="2"/>
              <a:buChar char="q"/>
              <a:defRPr/>
            </a:pPr>
            <a:endParaRPr lang="en-US" altLang="en-US" sz="1600" i="1" dirty="0"/>
          </a:p>
          <a:p>
            <a:pPr lvl="1">
              <a:buClr>
                <a:srgbClr val="CC9900"/>
              </a:buClr>
              <a:buSzPct val="70000"/>
              <a:buFont typeface="Wingdings" pitchFamily="2" charset="2"/>
              <a:buChar char="q"/>
              <a:defRPr/>
            </a:pPr>
            <a:endParaRPr lang="en-US" altLang="en-US" sz="1600" i="1" dirty="0"/>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Charged pion and kaon decays: </a:t>
            </a:r>
            <a:r>
              <a:rPr lang="en-US" altLang="en-US" sz="1600" i="1" dirty="0">
                <a:effectLst>
                  <a:outerShdw blurRad="38100" dist="38100" dir="2700000" algn="tl">
                    <a:srgbClr val="000000">
                      <a:alpha val="43137"/>
                    </a:srgbClr>
                  </a:outerShdw>
                </a:effectLst>
                <a:latin typeface="Symbol" pitchFamily="18" charset="2"/>
              </a:rPr>
              <a:t>p</a:t>
            </a:r>
            <a:r>
              <a:rPr lang="en-US" altLang="en-US" sz="1600" i="1" dirty="0"/>
              <a:t>+</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n</a:t>
            </a:r>
            <a:r>
              <a:rPr lang="en-US" altLang="en-US" sz="1600" i="1" dirty="0">
                <a:effectLst>
                  <a:outerShdw blurRad="38100" dist="38100" dir="2700000" algn="tl">
                    <a:srgbClr val="000000">
                      <a:alpha val="43137"/>
                    </a:srgbClr>
                  </a:outerShdw>
                </a:effectLst>
                <a:latin typeface="Symbol" pitchFamily="18" charset="2"/>
              </a:rPr>
              <a:t> A</a:t>
            </a:r>
            <a:r>
              <a:rPr lang="en-US" altLang="en-US" sz="1600" dirty="0"/>
              <a:t>’ →</a:t>
            </a:r>
            <a:r>
              <a:rPr lang="en-US" altLang="en-US" sz="1600" i="1" dirty="0">
                <a:effectLst>
                  <a:outerShdw blurRad="38100" dist="38100" dir="2700000" algn="tl">
                    <a:srgbClr val="000000">
                      <a:alpha val="43137"/>
                    </a:srgbClr>
                  </a:outerShdw>
                </a:effectLst>
                <a:latin typeface="Symbol" pitchFamily="18" charset="2"/>
              </a:rPr>
              <a:t> </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n</a:t>
            </a:r>
            <a:r>
              <a:rPr lang="en-US" altLang="en-US" sz="1600" dirty="0"/>
              <a:t> </a:t>
            </a:r>
            <a:r>
              <a:rPr lang="en-US" altLang="en-US" sz="1600" i="1" dirty="0" err="1">
                <a:effectLst>
                  <a:outerShdw blurRad="38100" dist="38100" dir="2700000" algn="tl">
                    <a:srgbClr val="000000">
                      <a:alpha val="43137"/>
                    </a:srgbClr>
                  </a:outerShdw>
                </a:effectLst>
              </a:rPr>
              <a:t>e</a:t>
            </a:r>
            <a:r>
              <a:rPr lang="en-US" altLang="en-US" sz="1600" i="1" baseline="30000" dirty="0" err="1"/>
              <a:t>+</a:t>
            </a:r>
            <a:r>
              <a:rPr lang="en-US" altLang="en-US" sz="1600" i="1" dirty="0" err="1">
                <a:effectLst>
                  <a:outerShdw blurRad="38100" dist="38100" dir="2700000" algn="tl">
                    <a:srgbClr val="000000">
                      <a:alpha val="43137"/>
                    </a:srgbClr>
                  </a:outerShdw>
                </a:effectLst>
              </a:rPr>
              <a:t>e</a:t>
            </a:r>
            <a:r>
              <a:rPr lang="en-US" altLang="en-US" sz="1600" i="1" baseline="30000" dirty="0"/>
              <a:t>–</a:t>
            </a:r>
            <a:r>
              <a:rPr lang="en-US" altLang="en-US" sz="1600" i="1" dirty="0"/>
              <a:t> and </a:t>
            </a:r>
            <a:r>
              <a:rPr lang="en-US" altLang="en-US" sz="1600" i="1" dirty="0">
                <a:effectLst>
                  <a:outerShdw blurRad="38100" dist="38100" dir="2700000" algn="tl">
                    <a:srgbClr val="000000">
                      <a:alpha val="43137"/>
                    </a:srgbClr>
                  </a:outerShdw>
                </a:effectLst>
                <a:latin typeface="Symbol" pitchFamily="18" charset="2"/>
              </a:rPr>
              <a:t>K</a:t>
            </a:r>
            <a:r>
              <a:rPr lang="en-US" altLang="en-US" sz="1600" i="1" dirty="0"/>
              <a:t>+</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n</a:t>
            </a:r>
            <a:r>
              <a:rPr lang="en-US" altLang="en-US" sz="1600" i="1" dirty="0">
                <a:effectLst>
                  <a:outerShdw blurRad="38100" dist="38100" dir="2700000" algn="tl">
                    <a:srgbClr val="000000">
                      <a:alpha val="43137"/>
                    </a:srgbClr>
                  </a:outerShdw>
                </a:effectLst>
                <a:latin typeface="Symbol" pitchFamily="18" charset="2"/>
              </a:rPr>
              <a:t> A</a:t>
            </a:r>
            <a:r>
              <a:rPr lang="en-US" altLang="en-US" sz="1600" dirty="0"/>
              <a:t>’ →</a:t>
            </a:r>
            <a:r>
              <a:rPr lang="en-US" altLang="en-US" sz="1600" i="1" dirty="0">
                <a:effectLst>
                  <a:outerShdw blurRad="38100" dist="38100" dir="2700000" algn="tl">
                    <a:srgbClr val="000000">
                      <a:alpha val="43137"/>
                    </a:srgbClr>
                  </a:outerShdw>
                </a:effectLst>
                <a:latin typeface="Symbol" pitchFamily="18" charset="2"/>
              </a:rPr>
              <a:t> </a:t>
            </a:r>
            <a:r>
              <a:rPr lang="en-US" altLang="en-US" sz="1600" i="1" dirty="0" err="1">
                <a:effectLst>
                  <a:outerShdw blurRad="38100" dist="38100" dir="2700000" algn="tl">
                    <a:srgbClr val="000000">
                      <a:alpha val="43137"/>
                    </a:srgbClr>
                  </a:outerShdw>
                </a:effectLst>
                <a:latin typeface="Symbol" pitchFamily="18" charset="2"/>
              </a:rPr>
              <a:t>m</a:t>
            </a:r>
            <a:r>
              <a:rPr lang="en-US" altLang="en-US" sz="1600" i="1" baseline="30000" dirty="0" err="1"/>
              <a:t>+</a:t>
            </a:r>
            <a:r>
              <a:rPr lang="en-US" altLang="en-US" sz="1600" i="1" dirty="0" err="1">
                <a:effectLst>
                  <a:outerShdw blurRad="38100" dist="38100" dir="2700000" algn="tl">
                    <a:srgbClr val="000000">
                      <a:alpha val="43137"/>
                    </a:srgbClr>
                  </a:outerShdw>
                </a:effectLst>
                <a:latin typeface="Symbol" pitchFamily="18" charset="2"/>
              </a:rPr>
              <a:t>n</a:t>
            </a:r>
            <a:r>
              <a:rPr lang="en-US" altLang="en-US" sz="1600" dirty="0"/>
              <a:t> </a:t>
            </a:r>
            <a:r>
              <a:rPr lang="en-US" altLang="en-US" sz="1600" i="1" dirty="0" err="1">
                <a:effectLst>
                  <a:outerShdw blurRad="38100" dist="38100" dir="2700000" algn="tl">
                    <a:srgbClr val="000000">
                      <a:alpha val="43137"/>
                    </a:srgbClr>
                  </a:outerShdw>
                </a:effectLst>
              </a:rPr>
              <a:t>e</a:t>
            </a:r>
            <a:r>
              <a:rPr lang="en-US" altLang="en-US" sz="1600" i="1" baseline="30000" dirty="0" err="1"/>
              <a:t>+</a:t>
            </a:r>
            <a:r>
              <a:rPr lang="en-US" altLang="en-US" sz="1600" i="1" dirty="0" err="1">
                <a:effectLst>
                  <a:outerShdw blurRad="38100" dist="38100" dir="2700000" algn="tl">
                    <a:srgbClr val="000000">
                      <a:alpha val="43137"/>
                    </a:srgbClr>
                  </a:outerShdw>
                </a:effectLst>
              </a:rPr>
              <a:t>e</a:t>
            </a:r>
            <a:r>
              <a:rPr lang="en-US" altLang="en-US" sz="1600" i="1" baseline="30000" dirty="0"/>
              <a:t>–</a:t>
            </a:r>
          </a:p>
          <a:p>
            <a:pPr lvl="1">
              <a:buClr>
                <a:srgbClr val="CC9900"/>
              </a:buClr>
              <a:buSzPct val="70000"/>
              <a:buFont typeface="Wingdings" pitchFamily="2" charset="2"/>
              <a:buChar char="q"/>
              <a:defRPr/>
            </a:pPr>
            <a:r>
              <a:rPr lang="en-US" altLang="en-US" sz="1600" i="1" dirty="0">
                <a:effectLst>
                  <a:outerShdw blurRad="38100" dist="38100" dir="2700000" algn="tl">
                    <a:srgbClr val="000000">
                      <a:alpha val="43137"/>
                    </a:srgbClr>
                  </a:outerShdw>
                </a:effectLst>
              </a:rPr>
              <a:t>Neutral pion decay: </a:t>
            </a:r>
            <a:r>
              <a:rPr lang="en-US" altLang="en-US" sz="1600" i="1" dirty="0" err="1">
                <a:effectLst>
                  <a:outerShdw blurRad="38100" dist="38100" dir="2700000" algn="tl">
                    <a:srgbClr val="000000">
                      <a:alpha val="43137"/>
                    </a:srgbClr>
                  </a:outerShdw>
                </a:effectLst>
                <a:latin typeface="Symbol" pitchFamily="18" charset="2"/>
              </a:rPr>
              <a:t>p</a:t>
            </a:r>
            <a:r>
              <a:rPr lang="en-US" altLang="en-US" sz="1600" i="1" baseline="30000" dirty="0" err="1"/>
              <a:t>o</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err="1">
                <a:effectLst>
                  <a:outerShdw blurRad="38100" dist="38100" dir="2700000" algn="tl">
                    <a:srgbClr val="000000">
                      <a:alpha val="43137"/>
                    </a:srgbClr>
                  </a:outerShdw>
                </a:effectLst>
                <a:latin typeface="Symbol" pitchFamily="18" charset="2"/>
              </a:rPr>
              <a:t>g</a:t>
            </a:r>
            <a:r>
              <a:rPr lang="en-US" altLang="en-US" sz="1600" i="1" dirty="0" err="1"/>
              <a:t>A</a:t>
            </a:r>
            <a:r>
              <a:rPr lang="en-US" altLang="en-US" sz="1600" dirty="0"/>
              <a:t>’</a:t>
            </a:r>
            <a:r>
              <a:rPr lang="en-US" altLang="en-US" sz="1600" i="1" dirty="0">
                <a:effectLst>
                  <a:outerShdw blurRad="38100" dist="38100" dir="2700000" algn="tl">
                    <a:srgbClr val="000000">
                      <a:alpha val="43137"/>
                    </a:srgbClr>
                  </a:outerShdw>
                </a:effectLst>
              </a:rPr>
              <a:t> </a:t>
            </a:r>
            <a:r>
              <a:rPr lang="en-US" altLang="en-US" sz="1600" dirty="0"/>
              <a:t>→ </a:t>
            </a:r>
            <a:r>
              <a:rPr lang="en-US" altLang="en-US" sz="1600" i="1" dirty="0" err="1">
                <a:effectLst>
                  <a:outerShdw blurRad="38100" dist="38100" dir="2700000" algn="tl">
                    <a:srgbClr val="000000">
                      <a:alpha val="43137"/>
                    </a:srgbClr>
                  </a:outerShdw>
                </a:effectLst>
                <a:latin typeface="Symbol" pitchFamily="18" charset="2"/>
              </a:rPr>
              <a:t>g</a:t>
            </a:r>
            <a:r>
              <a:rPr lang="en-US" altLang="en-US" sz="1600" i="1" dirty="0" err="1">
                <a:effectLst>
                  <a:outerShdw blurRad="38100" dist="38100" dir="2700000" algn="tl">
                    <a:srgbClr val="000000">
                      <a:alpha val="43137"/>
                    </a:srgbClr>
                  </a:outerShdw>
                </a:effectLst>
              </a:rPr>
              <a:t>e</a:t>
            </a:r>
            <a:r>
              <a:rPr lang="en-US" altLang="en-US" sz="1600" i="1" baseline="30000" dirty="0" err="1"/>
              <a:t>+</a:t>
            </a:r>
            <a:r>
              <a:rPr lang="en-US" altLang="en-US" sz="1600" i="1" dirty="0" err="1">
                <a:effectLst>
                  <a:outerShdw blurRad="38100" dist="38100" dir="2700000" algn="tl">
                    <a:srgbClr val="000000">
                      <a:alpha val="43137"/>
                    </a:srgbClr>
                  </a:outerShdw>
                </a:effectLst>
              </a:rPr>
              <a:t>e</a:t>
            </a:r>
            <a:r>
              <a:rPr lang="en-US" altLang="en-US" sz="1600" i="1" baseline="30000" dirty="0"/>
              <a:t>–</a:t>
            </a:r>
          </a:p>
          <a:p>
            <a:pPr lvl="1">
              <a:buClr>
                <a:srgbClr val="CC9900"/>
              </a:buClr>
              <a:buSzPct val="70000"/>
              <a:buFont typeface="Symbol"/>
              <a:buChar char=" "/>
              <a:defRPr/>
            </a:pPr>
            <a:endParaRPr lang="en-US" altLang="en-US" sz="1600" i="1" dirty="0">
              <a:solidFill>
                <a:schemeClr val="accent4">
                  <a:lumMod val="40000"/>
                  <a:lumOff val="60000"/>
                </a:schemeClr>
              </a:solidFill>
              <a:effectLst>
                <a:outerShdw blurRad="38100" dist="38100" dir="2700000" algn="tl">
                  <a:srgbClr val="000000">
                    <a:alpha val="43137"/>
                  </a:srgbClr>
                </a:outerShdw>
              </a:effectLst>
            </a:endParaRPr>
          </a:p>
        </p:txBody>
      </p:sp>
      <p:grpSp>
        <p:nvGrpSpPr>
          <p:cNvPr id="3" name="Group 2"/>
          <p:cNvGrpSpPr/>
          <p:nvPr/>
        </p:nvGrpSpPr>
        <p:grpSpPr>
          <a:xfrm>
            <a:off x="1252648" y="2739492"/>
            <a:ext cx="6647311" cy="2201676"/>
            <a:chOff x="1252648" y="2564904"/>
            <a:chExt cx="6647311" cy="220167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48" y="2564904"/>
              <a:ext cx="6643152" cy="198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545124"/>
              <a:ext cx="4048039" cy="22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7929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8</a:t>
            </a:fld>
            <a:endParaRPr lang="it-IT"/>
          </a:p>
        </p:txBody>
      </p:sp>
      <p:sp>
        <p:nvSpPr>
          <p:cNvPr id="5" name="Content Placeholder 2"/>
          <p:cNvSpPr txBox="1">
            <a:spLocks/>
          </p:cNvSpPr>
          <p:nvPr/>
        </p:nvSpPr>
        <p:spPr bwMode="auto">
          <a:xfrm>
            <a:off x="179512" y="1916832"/>
            <a:ext cx="3924436"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spcBef>
                <a:spcPts val="600"/>
              </a:spcBef>
              <a:buClr>
                <a:srgbClr val="CC9900"/>
              </a:buClr>
              <a:buSzPct val="70000"/>
              <a:buFont typeface="Wingdings" pitchFamily="2" charset="2"/>
              <a:buChar char="q"/>
              <a:defRPr/>
            </a:pPr>
            <a:r>
              <a:rPr lang="en-US" altLang="en-US" sz="1600" i="1" dirty="0"/>
              <a:t>Nuclear models</a:t>
            </a:r>
          </a:p>
          <a:p>
            <a:pPr lvl="1">
              <a:spcBef>
                <a:spcPts val="600"/>
              </a:spcBef>
              <a:buClr>
                <a:srgbClr val="CC9900"/>
              </a:buClr>
              <a:buSzPct val="70000"/>
              <a:buFont typeface="Wingdings" pitchFamily="2" charset="2"/>
              <a:buChar char="q"/>
              <a:defRPr/>
            </a:pPr>
            <a:r>
              <a:rPr lang="en-US" altLang="en-US" sz="1600" i="1" dirty="0"/>
              <a:t>Chiral perturbation theory</a:t>
            </a:r>
          </a:p>
          <a:p>
            <a:pPr lvl="1">
              <a:spcBef>
                <a:spcPts val="600"/>
              </a:spcBef>
              <a:buClr>
                <a:srgbClr val="CC9900"/>
              </a:buClr>
              <a:buSzPct val="70000"/>
              <a:buFont typeface="Wingdings" pitchFamily="2" charset="2"/>
              <a:buChar char="q"/>
              <a:defRPr/>
            </a:pPr>
            <a:r>
              <a:rPr lang="en-US" altLang="en-US" sz="1600" i="1" dirty="0"/>
              <a:t>Non-perturbative QCD</a:t>
            </a:r>
          </a:p>
          <a:p>
            <a:pPr lvl="1">
              <a:spcBef>
                <a:spcPts val="600"/>
              </a:spcBef>
              <a:buClr>
                <a:srgbClr val="CC9900"/>
              </a:buClr>
              <a:buSzPct val="70000"/>
              <a:buFont typeface="Wingdings" pitchFamily="2" charset="2"/>
              <a:buChar char="q"/>
              <a:defRPr/>
            </a:pPr>
            <a:r>
              <a:rPr lang="en-US" altLang="en-US" sz="1600" i="1" dirty="0"/>
              <a:t>Isospin breaking due to the u-d quark mass difference</a:t>
            </a:r>
          </a:p>
          <a:p>
            <a:pPr lvl="1">
              <a:buClr>
                <a:srgbClr val="CC9900"/>
              </a:buClr>
              <a:buSzPct val="70000"/>
              <a:buFont typeface="Wingdings" pitchFamily="2" charset="2"/>
              <a:buChar char="q"/>
              <a:defRPr/>
            </a:pPr>
            <a:endParaRPr 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600" i="1" dirty="0">
              <a:solidFill>
                <a:schemeClr val="accent4">
                  <a:lumMod val="40000"/>
                  <a:lumOff val="60000"/>
                </a:schemeClr>
              </a:solidFill>
              <a:latin typeface="Brush Script MT" panose="03060802040406070304" pitchFamily="66" charset="0"/>
            </a:endParaRPr>
          </a:p>
          <a:p>
            <a:endParaRPr lang="en-US" dirty="0"/>
          </a:p>
        </p:txBody>
      </p:sp>
      <p:sp>
        <p:nvSpPr>
          <p:cNvPr id="7" name="Date Placeholder 6"/>
          <p:cNvSpPr>
            <a:spLocks noGrp="1"/>
          </p:cNvSpPr>
          <p:nvPr>
            <p:ph type="dt" sz="half" idx="10"/>
          </p:nvPr>
        </p:nvSpPr>
        <p:spPr/>
        <p:txBody>
          <a:bodyPr/>
          <a:lstStyle/>
          <a:p>
            <a:pPr>
              <a:defRPr/>
            </a:pPr>
            <a:r>
              <a:rPr lang="en-US"/>
              <a:t>11/17/2017</a:t>
            </a:r>
            <a:endParaRPr lang="it-IT"/>
          </a:p>
        </p:txBody>
      </p:sp>
      <p:sp>
        <p:nvSpPr>
          <p:cNvPr id="8" name="Footer Placeholder 7"/>
          <p:cNvSpPr>
            <a:spLocks noGrp="1"/>
          </p:cNvSpPr>
          <p:nvPr>
            <p:ph type="ftr" sz="quarter" idx="11"/>
          </p:nvPr>
        </p:nvSpPr>
        <p:spPr/>
        <p:txBody>
          <a:bodyPr/>
          <a:lstStyle/>
          <a:p>
            <a:pPr>
              <a:defRPr/>
            </a:pPr>
            <a:r>
              <a:rPr lang="it-IT"/>
              <a:t>C. Gatto - INFN &amp; NIU</a:t>
            </a:r>
          </a:p>
        </p:txBody>
      </p:sp>
      <p:sp>
        <p:nvSpPr>
          <p:cNvPr id="11" name="Content Placeholder 2"/>
          <p:cNvSpPr txBox="1">
            <a:spLocks/>
          </p:cNvSpPr>
          <p:nvPr/>
        </p:nvSpPr>
        <p:spPr bwMode="auto">
          <a:xfrm>
            <a:off x="3815916" y="1916832"/>
            <a:ext cx="5112568" cy="180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spcBef>
                <a:spcPts val="600"/>
              </a:spcBef>
              <a:buClr>
                <a:srgbClr val="CC9900"/>
              </a:buClr>
              <a:buSzPct val="70000"/>
              <a:buFont typeface="Wingdings" pitchFamily="2" charset="2"/>
              <a:buChar char="q"/>
              <a:defRPr/>
            </a:pPr>
            <a:r>
              <a:rPr lang="en-US" altLang="en-US" sz="1600" i="1" dirty="0"/>
              <a:t>Octet-singlet mixing angle</a:t>
            </a:r>
          </a:p>
          <a:p>
            <a:pPr lvl="1">
              <a:spcBef>
                <a:spcPts val="600"/>
              </a:spcBef>
              <a:buClr>
                <a:srgbClr val="CC9900"/>
              </a:buClr>
              <a:buSzPct val="70000"/>
              <a:buFont typeface="Wingdings" pitchFamily="2" charset="2"/>
              <a:buChar char="q"/>
              <a:defRPr/>
            </a:pPr>
            <a:r>
              <a:rPr lang="en-US" altLang="en-US" sz="1600" i="1" dirty="0"/>
              <a:t>ππ interactions</a:t>
            </a:r>
          </a:p>
          <a:p>
            <a:pPr lvl="1">
              <a:spcBef>
                <a:spcPts val="600"/>
              </a:spcBef>
              <a:buClr>
                <a:srgbClr val="CC9900"/>
              </a:buClr>
              <a:buSzPct val="70000"/>
              <a:buFont typeface="Wingdings" pitchFamily="2" charset="2"/>
              <a:buChar char="q"/>
              <a:defRPr/>
            </a:pPr>
            <a:r>
              <a:rPr lang="en-US" altLang="en-US" sz="1600" i="1" dirty="0"/>
              <a:t>Electromagnetic transition form-factors (important input for g-2)</a:t>
            </a:r>
          </a:p>
          <a:p>
            <a:pPr lvl="1">
              <a:spcBef>
                <a:spcPts val="600"/>
              </a:spcBef>
              <a:buClr>
                <a:srgbClr val="CC9900"/>
              </a:buClr>
              <a:buSzPct val="70000"/>
              <a:buFont typeface="Wingdings" pitchFamily="2" charset="2"/>
              <a:buChar char="q"/>
              <a:defRPr/>
            </a:pPr>
            <a:r>
              <a:rPr lang="en-US" altLang="en-US" sz="1600" i="1" dirty="0"/>
              <a:t>Lots of other </a:t>
            </a:r>
            <a:r>
              <a:rPr lang="en-US" altLang="en-US" sz="1600" i="1" dirty="0" err="1"/>
              <a:t>bread&amp;butter</a:t>
            </a:r>
            <a:r>
              <a:rPr lang="en-US" altLang="en-US" sz="1600" i="1" dirty="0"/>
              <a:t> physics</a:t>
            </a:r>
          </a:p>
          <a:p>
            <a:pPr lvl="1">
              <a:buClr>
                <a:srgbClr val="CC9900"/>
              </a:buClr>
              <a:buSzPct val="70000"/>
              <a:buFont typeface="Wingdings" pitchFamily="2" charset="2"/>
              <a:buChar char="q"/>
              <a:defRPr/>
            </a:pPr>
            <a:endParaRPr 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600" i="1" dirty="0">
              <a:solidFill>
                <a:schemeClr val="accent4">
                  <a:lumMod val="40000"/>
                  <a:lumOff val="60000"/>
                </a:schemeClr>
              </a:solidFill>
              <a:latin typeface="Brush Script MT" panose="03060802040406070304" pitchFamily="66" charset="0"/>
            </a:endParaRPr>
          </a:p>
          <a:p>
            <a:endParaRPr lang="en-US" dirty="0"/>
          </a:p>
        </p:txBody>
      </p:sp>
      <p:sp>
        <p:nvSpPr>
          <p:cNvPr id="12" name="Content Placeholder 2"/>
          <p:cNvSpPr txBox="1">
            <a:spLocks/>
          </p:cNvSpPr>
          <p:nvPr/>
        </p:nvSpPr>
        <p:spPr bwMode="auto">
          <a:xfrm>
            <a:off x="575556" y="1340768"/>
            <a:ext cx="8382000"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85788" lvl="1" indent="0" algn="ctr">
              <a:buClr>
                <a:srgbClr val="CC9900"/>
              </a:buClr>
              <a:buSzPct val="70000"/>
              <a:buNone/>
              <a:defRPr/>
            </a:pPr>
            <a:r>
              <a:rPr lang="en-US" altLang="en-US" sz="2000" i="1" dirty="0">
                <a:solidFill>
                  <a:schemeClr val="accent4">
                    <a:lumMod val="40000"/>
                    <a:lumOff val="60000"/>
                  </a:schemeClr>
                </a:solidFill>
                <a:effectLst>
                  <a:outerShdw blurRad="38100" dist="38100" dir="2700000" algn="tl">
                    <a:srgbClr val="000000">
                      <a:alpha val="43137"/>
                    </a:srgbClr>
                  </a:outerShdw>
                </a:effectLst>
              </a:rPr>
              <a:t>High precision studies on low energy physics</a:t>
            </a:r>
          </a:p>
          <a:p>
            <a:pPr lvl="1">
              <a:buClr>
                <a:srgbClr val="CC9900"/>
              </a:buClr>
              <a:buSzPct val="70000"/>
              <a:buFont typeface="Wingdings" pitchFamily="2" charset="2"/>
              <a:buChar char="q"/>
              <a:defRPr/>
            </a:pPr>
            <a:endParaRPr lang="en-US" sz="16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600" i="1" dirty="0">
              <a:solidFill>
                <a:schemeClr val="accent4">
                  <a:lumMod val="40000"/>
                  <a:lumOff val="60000"/>
                </a:schemeClr>
              </a:solidFill>
              <a:latin typeface="Brush Script MT" panose="03060802040406070304" pitchFamily="66" charset="0"/>
            </a:endParaRPr>
          </a:p>
          <a:p>
            <a:endParaRPr lang="en-US" dirty="0"/>
          </a:p>
        </p:txBody>
      </p:sp>
      <p:sp>
        <p:nvSpPr>
          <p:cNvPr id="3" name="Title 2"/>
          <p:cNvSpPr>
            <a:spLocks noGrp="1"/>
          </p:cNvSpPr>
          <p:nvPr>
            <p:ph type="title"/>
          </p:nvPr>
        </p:nvSpPr>
        <p:spPr/>
        <p:txBody>
          <a:bodyPr>
            <a:noAutofit/>
          </a:bodyPr>
          <a:lstStyle/>
          <a:p>
            <a:r>
              <a:rPr lang="en-US" sz="3200" dirty="0"/>
              <a:t>Non-BSM Physics Program </a:t>
            </a:r>
            <a:br>
              <a:rPr lang="en-US" sz="3200" dirty="0"/>
            </a:br>
            <a:r>
              <a:rPr lang="en-US" sz="3200" dirty="0"/>
              <a:t>(</a:t>
            </a:r>
            <a:r>
              <a:rPr lang="en-US" sz="3200" dirty="0">
                <a:latin typeface="Symbol" panose="05050102010706020507" pitchFamily="18" charset="2"/>
              </a:rPr>
              <a:t>h</a:t>
            </a:r>
            <a:r>
              <a:rPr lang="en-US" sz="3200" dirty="0"/>
              <a:t> and </a:t>
            </a:r>
            <a:r>
              <a:rPr lang="en-US" sz="3200" dirty="0">
                <a:latin typeface="Symbol" panose="05050102010706020507" pitchFamily="18" charset="2"/>
              </a:rPr>
              <a:t>h</a:t>
            </a:r>
            <a:r>
              <a:rPr lang="en-US" sz="3200" dirty="0"/>
              <a:t>’ factory)</a:t>
            </a:r>
            <a:br>
              <a:rPr lang="en-US" sz="3200" dirty="0"/>
            </a:br>
            <a:endParaRPr lang="en-US" sz="3200" dirty="0"/>
          </a:p>
        </p:txBody>
      </p:sp>
    </p:spTree>
    <p:extLst>
      <p:ext uri="{BB962C8B-B14F-4D97-AF65-F5344CB8AC3E}">
        <p14:creationId xmlns:p14="http://schemas.microsoft.com/office/powerpoint/2010/main" val="98268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611560" y="-76200"/>
            <a:ext cx="8352928" cy="1066800"/>
          </a:xfrm>
        </p:spPr>
        <p:txBody>
          <a:bodyPr>
            <a:noAutofit/>
          </a:bodyPr>
          <a:lstStyle/>
          <a:p>
            <a:pPr fontAlgn="auto">
              <a:spcAft>
                <a:spcPts val="0"/>
              </a:spcAft>
              <a:defRPr/>
            </a:pPr>
            <a:r>
              <a:rPr lang="it-IT" altLang="en-US" sz="3200" dirty="0"/>
              <a:t>REDTOP – Constraints on Dark photon </a:t>
            </a:r>
          </a:p>
        </p:txBody>
      </p:sp>
      <p:sp>
        <p:nvSpPr>
          <p:cNvPr id="512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E3879CDE-DA4D-4F0C-B01B-FBF683B57C0C}" type="slidenum">
              <a:rPr lang="it-IT" altLang="en-US" sz="1000" smtClean="0">
                <a:latin typeface="Arial" pitchFamily="34" charset="0"/>
              </a:rPr>
              <a:pPr eaLnBrk="1" hangingPunct="1">
                <a:spcBef>
                  <a:spcPct val="0"/>
                </a:spcBef>
                <a:buClrTx/>
                <a:buSzTx/>
                <a:buFontTx/>
                <a:buNone/>
              </a:pPr>
              <a:t>9</a:t>
            </a:fld>
            <a:endParaRPr lang="it-IT" altLang="en-US" sz="1000">
              <a:latin typeface="Arial" pitchFamily="34" charset="0"/>
            </a:endParaRPr>
          </a:p>
        </p:txBody>
      </p:sp>
      <p:sp>
        <p:nvSpPr>
          <p:cNvPr id="4100" name="Segnaposto contenuto 2"/>
          <p:cNvSpPr txBox="1">
            <a:spLocks/>
          </p:cNvSpPr>
          <p:nvPr/>
        </p:nvSpPr>
        <p:spPr bwMode="auto">
          <a:xfrm>
            <a:off x="304800" y="762000"/>
            <a:ext cx="8534400" cy="101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algn="ctr" eaLnBrk="1" hangingPunct="1">
              <a:buClr>
                <a:srgbClr val="CC9900"/>
              </a:buClr>
              <a:buSzPct val="70000"/>
              <a:buFont typeface="Wingdings" pitchFamily="2" charset="2"/>
              <a:buNone/>
              <a:defRPr/>
            </a:pPr>
            <a:r>
              <a:rPr lang="en-US" sz="2000" dirty="0"/>
              <a:t>Light sub-GeV dark matter, if assumed to be a thermal relic, requires annihilation channels through light mediators to avoid over-production in the early universe.</a:t>
            </a:r>
            <a:endParaRPr lang="en-US" altLang="en-US" sz="1600" dirty="0"/>
          </a:p>
          <a:p>
            <a:pPr lvl="1" eaLnBrk="1" hangingPunct="1">
              <a:buClr>
                <a:srgbClr val="CC9900"/>
              </a:buClr>
              <a:buSzPct val="70000"/>
              <a:buFont typeface="Wingdings" pitchFamily="2" charset="2"/>
              <a:buChar char="q"/>
              <a:defRPr/>
            </a:pPr>
            <a:endParaRPr lang="en-US" altLang="en-US" sz="1600" i="1" dirty="0"/>
          </a:p>
          <a:p>
            <a:pPr eaLnBrk="1" hangingPunct="1">
              <a:buFont typeface="Wingdings" pitchFamily="2" charset="2"/>
              <a:buNone/>
              <a:defRPr/>
            </a:pPr>
            <a:endParaRPr lang="it-IT" altLang="en-US" sz="1600" dirty="0"/>
          </a:p>
          <a:p>
            <a:pPr eaLnBrk="1" hangingPunct="1">
              <a:buFont typeface="Wingdings" pitchFamily="2" charset="2"/>
              <a:buNone/>
              <a:defRPr/>
            </a:pPr>
            <a:endParaRPr lang="it-IT" altLang="en-US" sz="1600" dirty="0"/>
          </a:p>
        </p:txBody>
      </p:sp>
      <p:sp>
        <p:nvSpPr>
          <p:cNvPr id="5" name="Slide Number Placeholder 3"/>
          <p:cNvSpPr txBox="1">
            <a:spLocks/>
          </p:cNvSpPr>
          <p:nvPr/>
        </p:nvSpPr>
        <p:spPr>
          <a:xfrm>
            <a:off x="7924800" y="6654800"/>
            <a:ext cx="762000" cy="365125"/>
          </a:xfrm>
          <a:prstGeom prst="rect">
            <a:avLst/>
          </a:prstGeom>
        </p:spPr>
        <p:txBody>
          <a:bodyPr vert="horz" lIns="0" rIns="0" anchor="b"/>
          <a:lstStyle>
            <a:defPPr>
              <a:defRPr lang="en-US"/>
            </a:defPPr>
            <a:lvl1pPr algn="r" rtl="0" eaLnBrk="1" fontAlgn="base" latinLnBrk="0" hangingPunct="1">
              <a:spcBef>
                <a:spcPct val="0"/>
              </a:spcBef>
              <a:spcAft>
                <a:spcPct val="0"/>
              </a:spcAft>
              <a:defRPr kumimoji="0" sz="1200" kern="1200">
                <a:solidFill>
                  <a:schemeClr val="tx1">
                    <a:shade val="50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19452CA0-F28C-4C28-903D-3574A3279F89}" type="slidenum">
              <a:rPr lang="it-IT" smtClean="0"/>
              <a:pPr>
                <a:defRPr/>
              </a:pPr>
              <a:t>9</a:t>
            </a:fld>
            <a:endParaRPr lang="it-IT"/>
          </a:p>
        </p:txBody>
      </p:sp>
      <p:sp>
        <p:nvSpPr>
          <p:cNvPr id="2" name="Date Placeholder 1"/>
          <p:cNvSpPr>
            <a:spLocks noGrp="1"/>
          </p:cNvSpPr>
          <p:nvPr>
            <p:ph type="dt" sz="half" idx="10"/>
          </p:nvPr>
        </p:nvSpPr>
        <p:spPr/>
        <p:txBody>
          <a:bodyPr/>
          <a:lstStyle/>
          <a:p>
            <a:pPr>
              <a:defRPr/>
            </a:pPr>
            <a:r>
              <a:rPr lang="en-US"/>
              <a:t>11/17/2017</a:t>
            </a:r>
            <a:endParaRPr lang="it-IT"/>
          </a:p>
        </p:txBody>
      </p:sp>
      <p:sp>
        <p:nvSpPr>
          <p:cNvPr id="3" name="Footer Placeholder 2"/>
          <p:cNvSpPr>
            <a:spLocks noGrp="1"/>
          </p:cNvSpPr>
          <p:nvPr>
            <p:ph type="ftr" sz="quarter" idx="11"/>
          </p:nvPr>
        </p:nvSpPr>
        <p:spPr/>
        <p:txBody>
          <a:bodyPr/>
          <a:lstStyle/>
          <a:p>
            <a:pPr>
              <a:defRPr/>
            </a:pPr>
            <a:r>
              <a:rPr lang="it-IT"/>
              <a:t>C. Gatto - INFN &amp; NIU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040" y="2816932"/>
            <a:ext cx="6379920" cy="392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6094512" y="6452100"/>
            <a:ext cx="2592288" cy="4059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Vector Portal</a:t>
            </a:r>
          </a:p>
        </p:txBody>
      </p:sp>
      <p:sp>
        <p:nvSpPr>
          <p:cNvPr id="4" name="Rounded Rectangular Callout 3"/>
          <p:cNvSpPr/>
          <p:nvPr/>
        </p:nvSpPr>
        <p:spPr>
          <a:xfrm>
            <a:off x="0" y="2672916"/>
            <a:ext cx="1691680" cy="1296144"/>
          </a:xfrm>
          <a:prstGeom prst="wedgeRoundRectCallout">
            <a:avLst>
              <a:gd name="adj1" fmla="val 176771"/>
              <a:gd name="adj2" fmla="val 96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Good sensitivity to </a:t>
            </a:r>
            <a:r>
              <a:rPr lang="en-US" sz="1200" b="1" dirty="0" err="1">
                <a:solidFill>
                  <a:schemeClr val="bg1"/>
                </a:solidFill>
              </a:rPr>
              <a:t>protophobic</a:t>
            </a:r>
            <a:r>
              <a:rPr lang="en-US" sz="1200" b="1" dirty="0">
                <a:solidFill>
                  <a:schemeClr val="bg1"/>
                </a:solidFill>
              </a:rPr>
              <a:t> vector mediator with M=17 MeV (Feng &amp; Gardner)</a:t>
            </a:r>
          </a:p>
        </p:txBody>
      </p:sp>
      <p:cxnSp>
        <p:nvCxnSpPr>
          <p:cNvPr id="12" name="Straight Arrow Connector 11"/>
          <p:cNvCxnSpPr/>
          <p:nvPr/>
        </p:nvCxnSpPr>
        <p:spPr>
          <a:xfrm>
            <a:off x="3887924" y="3248980"/>
            <a:ext cx="0" cy="29883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Segnaposto contenuto 2"/>
          <p:cNvSpPr txBox="1">
            <a:spLocks/>
          </p:cNvSpPr>
          <p:nvPr/>
        </p:nvSpPr>
        <p:spPr bwMode="auto">
          <a:xfrm>
            <a:off x="349386" y="1916832"/>
            <a:ext cx="8534400" cy="101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algn="ctr" eaLnBrk="1" hangingPunct="1">
              <a:buClr>
                <a:srgbClr val="CC9900"/>
              </a:buClr>
              <a:buSzPct val="70000"/>
              <a:buFont typeface="Wingdings" pitchFamily="2" charset="2"/>
              <a:buNone/>
              <a:defRPr/>
            </a:pPr>
            <a:r>
              <a:rPr lang="en-US" altLang="en-US" sz="2000" i="1" dirty="0">
                <a:solidFill>
                  <a:schemeClr val="accent4">
                    <a:lumMod val="40000"/>
                    <a:lumOff val="60000"/>
                  </a:schemeClr>
                </a:solidFill>
              </a:rPr>
              <a:t>Vector Portal: Dark photon</a:t>
            </a:r>
            <a:endParaRPr lang="en-US" altLang="en-US" sz="2000" b="1" i="1" dirty="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buClr>
                <a:srgbClr val="CC9900"/>
              </a:buClr>
              <a:buSzPct val="70000"/>
              <a:buFont typeface="Wingdings" pitchFamily="2" charset="2"/>
              <a:buNone/>
              <a:defRPr/>
            </a:pPr>
            <a:r>
              <a:rPr lang="en-US" altLang="en-US" sz="2000" b="1" i="1" dirty="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sz="2000" b="1" i="1" dirty="0">
                <a:solidFill>
                  <a:schemeClr val="accent4">
                    <a:lumMod val="40000"/>
                    <a:lumOff val="60000"/>
                  </a:schemeClr>
                </a:solidFill>
                <a:effectLst>
                  <a:outerShdw blurRad="38100" dist="38100" dir="2700000" algn="tl">
                    <a:srgbClr val="000000">
                      <a:alpha val="43137"/>
                    </a:srgbClr>
                  </a:outerShdw>
                </a:effectLst>
              </a:rPr>
              <a:t> </a:t>
            </a:r>
            <a:r>
              <a:rPr lang="en-US" altLang="en-US" sz="2000" dirty="0">
                <a:solidFill>
                  <a:schemeClr val="accent4">
                    <a:lumMod val="40000"/>
                    <a:lumOff val="60000"/>
                  </a:schemeClr>
                </a:solidFill>
              </a:rPr>
              <a:t>→ </a:t>
            </a:r>
            <a:r>
              <a:rPr lang="en-US" altLang="en-US" sz="2000" i="1" dirty="0">
                <a:solidFill>
                  <a:schemeClr val="accent4">
                    <a:lumMod val="40000"/>
                    <a:lumOff val="60000"/>
                  </a:schemeClr>
                </a:solidFill>
                <a:latin typeface="Symbol" pitchFamily="18" charset="2"/>
              </a:rPr>
              <a:t>g</a:t>
            </a:r>
            <a:r>
              <a:rPr lang="en-US" altLang="en-US" sz="2000" i="1" baseline="30000" dirty="0">
                <a:solidFill>
                  <a:schemeClr val="accent4">
                    <a:lumMod val="40000"/>
                    <a:lumOff val="60000"/>
                  </a:schemeClr>
                </a:solidFill>
                <a:latin typeface="Symbol" pitchFamily="18" charset="2"/>
              </a:rPr>
              <a:t> </a:t>
            </a:r>
            <a:r>
              <a:rPr lang="en-US" altLang="en-US" sz="2000" i="1" dirty="0">
                <a:solidFill>
                  <a:schemeClr val="accent4">
                    <a:lumMod val="40000"/>
                    <a:lumOff val="60000"/>
                  </a:schemeClr>
                </a:solidFill>
                <a:latin typeface="Symbol" pitchFamily="18" charset="2"/>
              </a:rPr>
              <a:t>A</a:t>
            </a:r>
            <a:r>
              <a:rPr lang="en-US" altLang="en-US" sz="2000" i="1" baseline="30000" dirty="0">
                <a:solidFill>
                  <a:schemeClr val="accent4">
                    <a:lumMod val="40000"/>
                    <a:lumOff val="60000"/>
                  </a:schemeClr>
                </a:solidFill>
              </a:rPr>
              <a:t>’</a:t>
            </a:r>
            <a:r>
              <a:rPr lang="en-US" altLang="en-US" sz="2000" i="1" dirty="0">
                <a:solidFill>
                  <a:schemeClr val="accent4">
                    <a:lumMod val="40000"/>
                    <a:lumOff val="60000"/>
                  </a:schemeClr>
                </a:solidFill>
              </a:rPr>
              <a:t> </a:t>
            </a:r>
            <a:r>
              <a:rPr lang="en-US" altLang="en-US" sz="2000" dirty="0">
                <a:solidFill>
                  <a:schemeClr val="accent4">
                    <a:lumMod val="40000"/>
                    <a:lumOff val="60000"/>
                  </a:schemeClr>
                </a:solidFill>
              </a:rPr>
              <a:t>→ </a:t>
            </a:r>
            <a:r>
              <a:rPr lang="en-US" altLang="en-US" sz="2000" i="1" dirty="0">
                <a:solidFill>
                  <a:schemeClr val="accent4">
                    <a:lumMod val="40000"/>
                    <a:lumOff val="60000"/>
                  </a:schemeClr>
                </a:solidFill>
                <a:latin typeface="Symbol" pitchFamily="18" charset="2"/>
              </a:rPr>
              <a:t>g</a:t>
            </a:r>
            <a:r>
              <a:rPr lang="en-US" altLang="en-US" sz="2000" i="1" dirty="0">
                <a:solidFill>
                  <a:schemeClr val="accent4">
                    <a:lumMod val="40000"/>
                    <a:lumOff val="60000"/>
                  </a:schemeClr>
                </a:solidFill>
              </a:rPr>
              <a:t> + </a:t>
            </a:r>
            <a:r>
              <a:rPr lang="en-US" altLang="en-US" sz="2000" i="1" dirty="0" err="1">
                <a:solidFill>
                  <a:schemeClr val="accent4">
                    <a:lumMod val="40000"/>
                    <a:lumOff val="60000"/>
                  </a:schemeClr>
                </a:solidFill>
                <a:latin typeface="Brush Script MT" panose="03060802040406070304" pitchFamily="66" charset="0"/>
              </a:rPr>
              <a:t>l</a:t>
            </a:r>
            <a:r>
              <a:rPr lang="en-US" altLang="en-US" sz="2000" i="1" baseline="30000" dirty="0" err="1">
                <a:solidFill>
                  <a:schemeClr val="accent4">
                    <a:lumMod val="40000"/>
                    <a:lumOff val="60000"/>
                  </a:schemeClr>
                </a:solidFill>
              </a:rPr>
              <a:t>+</a:t>
            </a:r>
            <a:r>
              <a:rPr lang="en-US" altLang="en-US" sz="2000" i="1" dirty="0" err="1">
                <a:solidFill>
                  <a:schemeClr val="accent4">
                    <a:lumMod val="40000"/>
                    <a:lumOff val="60000"/>
                  </a:schemeClr>
                </a:solidFill>
                <a:latin typeface="Brush Script MT" panose="03060802040406070304" pitchFamily="66" charset="0"/>
              </a:rPr>
              <a:t>l</a:t>
            </a:r>
            <a:r>
              <a:rPr lang="en-US" altLang="en-US" sz="2000" i="1" baseline="30000" dirty="0">
                <a:solidFill>
                  <a:schemeClr val="accent4">
                    <a:lumMod val="40000"/>
                    <a:lumOff val="60000"/>
                  </a:schemeClr>
                </a:solidFill>
              </a:rPr>
              <a:t>-</a:t>
            </a:r>
            <a:endParaRPr lang="en-US" altLang="en-US" b="1" i="1" dirty="0">
              <a:solidFill>
                <a:schemeClr val="accent4">
                  <a:lumMod val="40000"/>
                  <a:lumOff val="60000"/>
                </a:schemeClr>
              </a:solidFill>
              <a:effectLst>
                <a:outerShdw blurRad="38100" dist="38100" dir="2700000" algn="tl">
                  <a:srgbClr val="000000">
                    <a:alpha val="43137"/>
                  </a:srgbClr>
                </a:outerShdw>
              </a:effectLst>
            </a:endParaRPr>
          </a:p>
          <a:p>
            <a:pPr marL="441325" lvl="1" indent="0" eaLnBrk="1" hangingPunct="1">
              <a:buClr>
                <a:srgbClr val="CC9900"/>
              </a:buClr>
              <a:buSzPct val="70000"/>
              <a:buNone/>
              <a:defRPr/>
            </a:pPr>
            <a:endParaRPr lang="en-US" altLang="en-US" sz="1600" dirty="0"/>
          </a:p>
          <a:p>
            <a:pPr lvl="1" eaLnBrk="1" hangingPunct="1">
              <a:buClr>
                <a:srgbClr val="CC9900"/>
              </a:buClr>
              <a:buSzPct val="70000"/>
              <a:buFont typeface="Wingdings" pitchFamily="2" charset="2"/>
              <a:buChar char="q"/>
              <a:defRPr/>
            </a:pPr>
            <a:endParaRPr lang="en-US" altLang="en-US" sz="1600" i="1" dirty="0"/>
          </a:p>
          <a:p>
            <a:pPr eaLnBrk="1" hangingPunct="1">
              <a:buFont typeface="Wingdings" pitchFamily="2" charset="2"/>
              <a:buNone/>
              <a:defRPr/>
            </a:pPr>
            <a:endParaRPr lang="it-IT" altLang="en-US" sz="1600" dirty="0"/>
          </a:p>
          <a:p>
            <a:pPr eaLnBrk="1" hangingPunct="1">
              <a:buFont typeface="Wingdings" pitchFamily="2" charset="2"/>
              <a:buNone/>
              <a:defRPr/>
            </a:pPr>
            <a:endParaRPr lang="it-IT" altLang="en-US" sz="1600" dirty="0"/>
          </a:p>
        </p:txBody>
      </p:sp>
    </p:spTree>
    <p:extLst>
      <p:ext uri="{BB962C8B-B14F-4D97-AF65-F5344CB8AC3E}">
        <p14:creationId xmlns:p14="http://schemas.microsoft.com/office/powerpoint/2010/main" val="1608827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NAL20140921">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Uslhc">
  <a:themeElements>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Uslh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pDef>
    <a:lnDef>
      <a:spPr bwMode="auto">
        <a:noFill/>
        <a:ln w="381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lgn="l">
          <a:defRPr dirty="0" smtClean="0"/>
        </a:defPPr>
      </a:lstStyle>
    </a:txDef>
  </a:objectDefaults>
  <a:extraClrSchemeLst>
    <a:extraClrScheme>
      <a:clrScheme name="Uslh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lh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lh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lh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lh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lh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FNAL20140921</Template>
  <TotalTime>36631</TotalTime>
  <Words>3469</Words>
  <Application>Microsoft Office PowerPoint</Application>
  <PresentationFormat>On-screen Show (4:3)</PresentationFormat>
  <Paragraphs>664</Paragraphs>
  <Slides>38</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38</vt:i4>
      </vt:variant>
    </vt:vector>
  </HeadingPairs>
  <TitlesOfParts>
    <vt:vector size="54" baseType="lpstr">
      <vt:lpstr>Algerian</vt:lpstr>
      <vt:lpstr>Arial</vt:lpstr>
      <vt:lpstr>Book Antiqua</vt:lpstr>
      <vt:lpstr>Brush Script MT</vt:lpstr>
      <vt:lpstr>Calibri</vt:lpstr>
      <vt:lpstr>Cambria Math</vt:lpstr>
      <vt:lpstr>Geneva</vt:lpstr>
      <vt:lpstr>Helvetica</vt:lpstr>
      <vt:lpstr>Lucida Sans</vt:lpstr>
      <vt:lpstr>Symbol</vt:lpstr>
      <vt:lpstr>Times New Roman</vt:lpstr>
      <vt:lpstr>Wingdings</vt:lpstr>
      <vt:lpstr>Wingdings 2</vt:lpstr>
      <vt:lpstr>Wingdings 3</vt:lpstr>
      <vt:lpstr>FNAL20140921</vt:lpstr>
      <vt:lpstr>1_Uslhc</vt:lpstr>
      <vt:lpstr>The REDTOP experiment  </vt:lpstr>
      <vt:lpstr>The Physics Landscape for REDTOP</vt:lpstr>
      <vt:lpstr>REDTOP Key Points</vt:lpstr>
      <vt:lpstr>Why the h meson is special?</vt:lpstr>
      <vt:lpstr>BSM Physics Program (h and h’ factory)</vt:lpstr>
      <vt:lpstr>BSM Physics Program (h and h’ factory)</vt:lpstr>
      <vt:lpstr>BSM Physics Program (h and h’ factory)</vt:lpstr>
      <vt:lpstr>Non-BSM Physics Program  (h and h’ factory) </vt:lpstr>
      <vt:lpstr>REDTOP – Constraints on Dark photon </vt:lpstr>
      <vt:lpstr>REDTOP Constraints on a new baryonic force (courtesy of S. Tulin – U. York)</vt:lpstr>
      <vt:lpstr>Present &amp; Future h Samples</vt:lpstr>
      <vt:lpstr>Experimental Techniques</vt:lpstr>
      <vt:lpstr>Acceleration Scheme (M. Syphers)</vt:lpstr>
      <vt:lpstr>Accelerator Physics Issues</vt:lpstr>
      <vt:lpstr>REDTOP detector</vt:lpstr>
      <vt:lpstr>Charged Tracks Detection</vt:lpstr>
      <vt:lpstr>PID with ADRIANO @ 100MeV</vt:lpstr>
      <vt:lpstr>Trigger &amp; DAQ</vt:lpstr>
      <vt:lpstr>Some plots of invariant masses</vt:lpstr>
      <vt:lpstr> Physics/Detector Challanges– R&amp;D required</vt:lpstr>
      <vt:lpstr>Radiation loads on electronics and detector components</vt:lpstr>
      <vt:lpstr>Prospects</vt:lpstr>
      <vt:lpstr>PowerPoint Presentation</vt:lpstr>
      <vt:lpstr>Summary</vt:lpstr>
      <vt:lpstr>Backup slides</vt:lpstr>
      <vt:lpstr>REDTOP Running Phases</vt:lpstr>
      <vt:lpstr>Possible Intermediate Phases</vt:lpstr>
      <vt:lpstr>Beam Rquirements</vt:lpstr>
      <vt:lpstr>Ring Optics  through Deceleration  (J. Johnstone)</vt:lpstr>
      <vt:lpstr>The REDTOP Detector (baseline)</vt:lpstr>
      <vt:lpstr>Electron Detection</vt:lpstr>
      <vt:lpstr>Muon/pion Detection</vt:lpstr>
      <vt:lpstr>Software Frameworks</vt:lpstr>
      <vt:lpstr>Electrons and muons PID in ADRIANO (with shape analisys)</vt:lpstr>
      <vt:lpstr>Preliminary Detector Optimization</vt:lpstr>
      <vt:lpstr>Fast PID from ADRIANO2 for L1 trigger</vt:lpstr>
      <vt:lpstr>Detector R&amp;D: OTPC</vt:lpstr>
      <vt:lpstr>Detector R&amp;D: ADRIANO in T1015 Moving R&amp;D from FNAL to NIU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REDTOP Advanced Simulations</dc:title>
  <dc:creator>cvg</dc:creator>
  <cp:lastModifiedBy>Kayla Decker x 34402N</cp:lastModifiedBy>
  <cp:revision>1111</cp:revision>
  <cp:lastPrinted>2017-08-03T16:13:01Z</cp:lastPrinted>
  <dcterms:created xsi:type="dcterms:W3CDTF">2015-06-24T23:44:23Z</dcterms:created>
  <dcterms:modified xsi:type="dcterms:W3CDTF">2017-11-17T14:31:47Z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