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6" r:id="rId5"/>
    <p:sldId id="319" r:id="rId6"/>
    <p:sldId id="327" r:id="rId7"/>
    <p:sldId id="337" r:id="rId8"/>
    <p:sldId id="332" r:id="rId9"/>
    <p:sldId id="333" r:id="rId10"/>
    <p:sldId id="334" r:id="rId11"/>
    <p:sldId id="340" r:id="rId12"/>
    <p:sldId id="341" r:id="rId13"/>
    <p:sldId id="315" r:id="rId14"/>
    <p:sldId id="339" r:id="rId15"/>
    <p:sldId id="336" r:id="rId16"/>
    <p:sldId id="317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704" userDrawn="1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808" userDrawn="1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84" userDrawn="1">
          <p15:clr>
            <a:srgbClr val="A4A3A4"/>
          </p15:clr>
        </p15:guide>
        <p15:guide id="13" pos="4632">
          <p15:clr>
            <a:srgbClr val="A4A3A4"/>
          </p15:clr>
        </p15:guide>
        <p15:guide id="14" pos="44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E4E4E"/>
    <a:srgbClr val="404040"/>
    <a:srgbClr val="004C97"/>
    <a:srgbClr val="63666A"/>
    <a:srgbClr val="99D6EA"/>
    <a:srgbClr val="505050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 snapToObjects="1" showGuides="1">
      <p:cViewPr varScale="1">
        <p:scale>
          <a:sx n="123" d="100"/>
          <a:sy n="123" d="100"/>
        </p:scale>
        <p:origin x="221" y="77"/>
      </p:cViewPr>
      <p:guideLst>
        <p:guide orient="horz" pos="4142"/>
        <p:guide orient="horz" pos="3655"/>
        <p:guide orient="horz" pos="1704"/>
        <p:guide orient="horz" pos="688"/>
        <p:guide orient="horz" pos="2808"/>
        <p:guide orient="horz" pos="174"/>
        <p:guide orient="horz" pos="128"/>
        <p:guide pos="5621"/>
        <p:guide pos="136"/>
        <p:guide pos="589"/>
        <p:guide pos="3572"/>
        <p:guide pos="5184"/>
        <p:guide pos="4632"/>
        <p:guide pos="44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3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56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1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37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0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42638-A61B-4B29-972B-5D158C205C4A}"/>
              </a:ext>
            </a:extLst>
          </p:cNvPr>
          <p:cNvCxnSpPr/>
          <p:nvPr userDrawn="1"/>
        </p:nvCxnSpPr>
        <p:spPr>
          <a:xfrm>
            <a:off x="5574189" y="6360810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984F42-9028-4ABA-B3F2-11374FD21E4C}"/>
              </a:ext>
            </a:extLst>
          </p:cNvPr>
          <p:cNvSpPr txBox="1"/>
          <p:nvPr userDrawn="1"/>
        </p:nvSpPr>
        <p:spPr>
          <a:xfrm>
            <a:off x="5541484" y="5027249"/>
            <a:ext cx="338628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Helvetica"/>
                <a:cs typeface="Helvetica"/>
              </a:rPr>
              <a:t>In partnership with: 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UK/STFC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France/CEA/</a:t>
            </a:r>
            <a:r>
              <a:rPr lang="en-US" sz="16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Irfu</a:t>
            </a: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, CNRS/IN2P3 </a:t>
            </a:r>
            <a:endParaRPr lang="en-US" sz="1600" kern="1200" baseline="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9719" y="5004021"/>
            <a:ext cx="4941110" cy="1529241"/>
          </a:xfrm>
        </p:spPr>
        <p:txBody>
          <a:bodyPr/>
          <a:lstStyle/>
          <a:p>
            <a:r>
              <a:rPr lang="en-US" dirty="0"/>
              <a:t>Steve Dixon</a:t>
            </a:r>
          </a:p>
          <a:p>
            <a:r>
              <a:rPr lang="en-US" dirty="0"/>
              <a:t>PIP-II DOE Independent Project Review</a:t>
            </a:r>
          </a:p>
          <a:p>
            <a:r>
              <a:rPr lang="en-US" dirty="0"/>
              <a:t>12-14 December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9719" y="4000972"/>
            <a:ext cx="8667106" cy="1003049"/>
          </a:xfrm>
        </p:spPr>
        <p:txBody>
          <a:bodyPr>
            <a:normAutofit/>
          </a:bodyPr>
          <a:lstStyle/>
          <a:p>
            <a:r>
              <a:rPr lang="en-US" dirty="0"/>
              <a:t>WBS 121.5 – Conventional Facilities</a:t>
            </a:r>
          </a:p>
          <a:p>
            <a:r>
              <a:rPr lang="en-US" sz="1800" dirty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50681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5"/>
            <a:ext cx="8672513" cy="2261629"/>
          </a:xfrm>
        </p:spPr>
        <p:txBody>
          <a:bodyPr/>
          <a:lstStyle/>
          <a:p>
            <a:r>
              <a:rPr lang="en-US" dirty="0"/>
              <a:t>Broken the work into reasonable work packages;</a:t>
            </a:r>
          </a:p>
          <a:p>
            <a:pPr lvl="1"/>
            <a:r>
              <a:rPr lang="en-US" dirty="0"/>
              <a:t>Assumes funding will be available over a number of FYs;</a:t>
            </a:r>
          </a:p>
          <a:p>
            <a:pPr lvl="1"/>
            <a:r>
              <a:rPr lang="en-US" dirty="0"/>
              <a:t>Construction packages can be combined if funding changes;</a:t>
            </a:r>
          </a:p>
          <a:p>
            <a:pPr lvl="1"/>
            <a:r>
              <a:rPr lang="en-US" dirty="0"/>
              <a:t>Logical construction sequence;</a:t>
            </a: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33" y="3526751"/>
            <a:ext cx="4889917" cy="22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781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5"/>
            <a:ext cx="8672513" cy="4857309"/>
          </a:xfrm>
        </p:spPr>
        <p:txBody>
          <a:bodyPr/>
          <a:lstStyle/>
          <a:p>
            <a:r>
              <a:rPr lang="en-US" dirty="0"/>
              <a:t>“Design-bid-build” for construction packages;</a:t>
            </a:r>
          </a:p>
          <a:p>
            <a:pPr lvl="1"/>
            <a:r>
              <a:rPr lang="en-US" dirty="0"/>
              <a:t>Standard Fermilab procurement methods and requirements;</a:t>
            </a:r>
          </a:p>
          <a:p>
            <a:r>
              <a:rPr lang="en-US" dirty="0"/>
              <a:t>“</a:t>
            </a:r>
            <a:r>
              <a:rPr lang="en-US" i="1" dirty="0"/>
              <a:t>Conventional Facilities construction will primarily be accomplished through a number of competitively solicited, fixed price construction packages in order to achieve best value procurements.” </a:t>
            </a:r>
            <a:r>
              <a:rPr lang="en-US" sz="1800" dirty="0">
                <a:solidFill>
                  <a:srgbClr val="C00000"/>
                </a:solidFill>
              </a:rPr>
              <a:t>[1]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900355"/>
            <a:ext cx="76883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[1] – from Section 6 of PIP-II Assumptions Document in PIP-II-doc-144</a:t>
            </a:r>
          </a:p>
        </p:txBody>
      </p:sp>
    </p:spTree>
    <p:extLst>
      <p:ext uri="{BB962C8B-B14F-4D97-AF65-F5344CB8AC3E}">
        <p14:creationId xmlns:p14="http://schemas.microsoft.com/office/powerpoint/2010/main" val="254611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Experienced team with knowledge of Fermilab processes and procedures;</a:t>
            </a:r>
          </a:p>
          <a:p>
            <a:r>
              <a:rPr lang="en-US" dirty="0"/>
              <a:t>Work packages are assembled in a logical manner to provide a reasonable construction sequence with flexibility built in;</a:t>
            </a:r>
          </a:p>
          <a:p>
            <a:r>
              <a:rPr lang="en-US" dirty="0"/>
              <a:t>Design and Construction approach is based on standard Fermilab procedures;</a:t>
            </a:r>
          </a:p>
          <a:p>
            <a:r>
              <a:rPr lang="en-US" dirty="0"/>
              <a:t>Management team is ready for CD-1 approval.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2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8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4DD8B4-6BBE-4FB7-BF96-F184CB705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50" y="1092200"/>
            <a:ext cx="6057594" cy="43879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30BB4E81-89C9-4918-A412-A192762F339C}"/>
              </a:ext>
            </a:extLst>
          </p:cNvPr>
          <p:cNvSpPr/>
          <p:nvPr/>
        </p:nvSpPr>
        <p:spPr>
          <a:xfrm>
            <a:off x="168819" y="2705100"/>
            <a:ext cx="6518120" cy="765888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99" y="1092200"/>
            <a:ext cx="6935951" cy="47999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: Rounded Corners 9"/>
          <p:cNvSpPr/>
          <p:nvPr/>
        </p:nvSpPr>
        <p:spPr>
          <a:xfrm>
            <a:off x="2024128" y="3631955"/>
            <a:ext cx="2827266" cy="131388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5947043"/>
            <a:ext cx="6600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Chart from </a:t>
            </a:r>
            <a:r>
              <a:rPr lang="en-US" sz="1200" b="1" dirty="0">
                <a:solidFill>
                  <a:srgbClr val="C00000"/>
                </a:solidFill>
              </a:rPr>
              <a:t>PIP-II-doc-118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i="1" dirty="0">
                <a:solidFill>
                  <a:srgbClr val="C00000"/>
                </a:solidFill>
              </a:rPr>
              <a:t>PIP-II Management Roles, Responsibilities, Authorities, and Accountabilities</a:t>
            </a:r>
          </a:p>
        </p:txBody>
      </p:sp>
      <p:sp>
        <p:nvSpPr>
          <p:cNvPr id="22" name="Rectangle: Rounded Corners 21"/>
          <p:cNvSpPr/>
          <p:nvPr/>
        </p:nvSpPr>
        <p:spPr>
          <a:xfrm>
            <a:off x="3683874" y="4761311"/>
            <a:ext cx="1671081" cy="67365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63507" y="4366660"/>
            <a:ext cx="90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38567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99" y="1022985"/>
            <a:ext cx="7549824" cy="4979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Rectangle: Rounded Corners 21"/>
          <p:cNvSpPr/>
          <p:nvPr/>
        </p:nvSpPr>
        <p:spPr>
          <a:xfrm>
            <a:off x="5881837" y="1022985"/>
            <a:ext cx="1811655" cy="3701415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/>
          <p:cNvSpPr/>
          <p:nvPr/>
        </p:nvSpPr>
        <p:spPr>
          <a:xfrm>
            <a:off x="215900" y="3342969"/>
            <a:ext cx="1642398" cy="403122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93492" y="2000449"/>
            <a:ext cx="90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Level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3491" y="1207727"/>
            <a:ext cx="90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86868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1092199"/>
            <a:ext cx="6184900" cy="4644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28600" y="5947043"/>
            <a:ext cx="4179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From </a:t>
            </a:r>
            <a:r>
              <a:rPr lang="en-US" sz="1200" b="1" dirty="0">
                <a:solidFill>
                  <a:srgbClr val="C00000"/>
                </a:solidFill>
              </a:rPr>
              <a:t>PIP-II-doc-172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i="1" dirty="0">
                <a:solidFill>
                  <a:srgbClr val="C00000"/>
                </a:solidFill>
              </a:rPr>
              <a:t>Project Management Plan for PIP-II Project</a:t>
            </a:r>
          </a:p>
        </p:txBody>
      </p:sp>
    </p:spTree>
    <p:extLst>
      <p:ext uri="{BB962C8B-B14F-4D97-AF65-F5344CB8AC3E}">
        <p14:creationId xmlns:p14="http://schemas.microsoft.com/office/powerpoint/2010/main" val="419322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Management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1092199"/>
            <a:ext cx="5338632" cy="471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28600" y="5947043"/>
            <a:ext cx="4179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From </a:t>
            </a:r>
            <a:r>
              <a:rPr lang="en-US" sz="1200" b="1" dirty="0">
                <a:solidFill>
                  <a:srgbClr val="C00000"/>
                </a:solidFill>
              </a:rPr>
              <a:t>PIP-II-doc-172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i="1" dirty="0">
                <a:solidFill>
                  <a:srgbClr val="C00000"/>
                </a:solidFill>
              </a:rPr>
              <a:t>Project Management Plan for PIP-II Project</a:t>
            </a:r>
          </a:p>
        </p:txBody>
      </p:sp>
    </p:spTree>
    <p:extLst>
      <p:ext uri="{BB962C8B-B14F-4D97-AF65-F5344CB8AC3E}">
        <p14:creationId xmlns:p14="http://schemas.microsoft.com/office/powerpoint/2010/main" val="35691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3" y="1207843"/>
            <a:ext cx="8202863" cy="41067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116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3" y="1207843"/>
            <a:ext cx="8202863" cy="41067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: Rounded Corners 6"/>
          <p:cNvSpPr/>
          <p:nvPr/>
        </p:nvSpPr>
        <p:spPr>
          <a:xfrm>
            <a:off x="3018272" y="1945334"/>
            <a:ext cx="3021581" cy="1519761"/>
          </a:xfrm>
          <a:prstGeom prst="roundRect">
            <a:avLst/>
          </a:prstGeom>
          <a:noFill/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9419" y="3571423"/>
            <a:ext cx="8368393" cy="2677656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A/E team selected in February 2017;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Utilized standard Finance/Procurement procedures;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Selection Panel included PIP-II, Procurement, FESS/Engineering and ESH&amp;Q representatives;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Selected for Preliminary Design, Final Design and Construction Phase support;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0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Facilities Team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12/12/17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S. Dixon | Conventional Facilities | Management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73" y="1207843"/>
            <a:ext cx="8202863" cy="41067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: Rounded Corners 6"/>
          <p:cNvSpPr/>
          <p:nvPr/>
        </p:nvSpPr>
        <p:spPr>
          <a:xfrm>
            <a:off x="3470979" y="1463169"/>
            <a:ext cx="2115940" cy="179019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5415797"/>
            <a:ext cx="8586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Previous experience at Fermilab shown in 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Consultants with previous experience make up ~</a:t>
            </a:r>
            <a:r>
              <a:rPr lang="en-US" sz="2200" b="1" dirty="0">
                <a:solidFill>
                  <a:srgbClr val="C00000"/>
                </a:solidFill>
              </a:rPr>
              <a:t>85%</a:t>
            </a:r>
            <a:r>
              <a:rPr lang="en-US" sz="2200" dirty="0">
                <a:solidFill>
                  <a:srgbClr val="C00000"/>
                </a:solidFill>
              </a:rPr>
              <a:t> of project scope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3470979" y="1825210"/>
            <a:ext cx="2115940" cy="23826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/>
          <p:cNvSpPr/>
          <p:nvPr/>
        </p:nvSpPr>
        <p:spPr>
          <a:xfrm>
            <a:off x="3464759" y="2139485"/>
            <a:ext cx="2122160" cy="36543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/>
          <p:cNvSpPr/>
          <p:nvPr/>
        </p:nvSpPr>
        <p:spPr>
          <a:xfrm>
            <a:off x="3457546" y="2598113"/>
            <a:ext cx="2129373" cy="345646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/>
          <p:cNvSpPr/>
          <p:nvPr/>
        </p:nvSpPr>
        <p:spPr>
          <a:xfrm>
            <a:off x="3470979" y="3039561"/>
            <a:ext cx="2115940" cy="147875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585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B03382-2E78-4944-BB95-D9CE5573A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B6ABB5-8F35-4442-A096-1590B9304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2619A-EA3F-48C6-8353-0E1D78874E9E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11939</TotalTime>
  <Words>413</Words>
  <Application>Microsoft Office PowerPoint</Application>
  <PresentationFormat>On-screen Show (4:3)</PresentationFormat>
  <Paragraphs>85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Geneva</vt:lpstr>
      <vt:lpstr>Helvetica</vt:lpstr>
      <vt:lpstr>FermilabPartnerships_PPT_090915</vt:lpstr>
      <vt:lpstr>PowerPoint Presentation</vt:lpstr>
      <vt:lpstr>Charge Questions</vt:lpstr>
      <vt:lpstr>Conventional Facilities Management Structure</vt:lpstr>
      <vt:lpstr>Conventional Facilities Management Structure</vt:lpstr>
      <vt:lpstr>Conventional Facilities Management Structure</vt:lpstr>
      <vt:lpstr>Conventional Facilities Management Structure</vt:lpstr>
      <vt:lpstr>Conventional Facilities Team</vt:lpstr>
      <vt:lpstr>Conventional Facilities Team</vt:lpstr>
      <vt:lpstr>Conventional Facilities Team</vt:lpstr>
      <vt:lpstr>Approach</vt:lpstr>
      <vt:lpstr>Approach</vt:lpstr>
      <vt:lpstr>Summary</vt:lpstr>
      <vt:lpstr>Questions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 Kaducak</dc:creator>
  <cp:lastModifiedBy>Steven J. Dixon x8501 10086N</cp:lastModifiedBy>
  <cp:revision>175</cp:revision>
  <cp:lastPrinted>2014-01-20T19:40:21Z</cp:lastPrinted>
  <dcterms:created xsi:type="dcterms:W3CDTF">2017-04-21T15:07:14Z</dcterms:created>
  <dcterms:modified xsi:type="dcterms:W3CDTF">2017-11-29T16:39:53Z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