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 id="2147484122" r:id="rId5"/>
    <p:sldMasterId id="2147484124" r:id="rId6"/>
  </p:sldMasterIdLst>
  <p:notesMasterIdLst>
    <p:notesMasterId r:id="rId35"/>
  </p:notesMasterIdLst>
  <p:handoutMasterIdLst>
    <p:handoutMasterId r:id="rId36"/>
  </p:handoutMasterIdLst>
  <p:sldIdLst>
    <p:sldId id="365" r:id="rId7"/>
    <p:sldId id="319" r:id="rId8"/>
    <p:sldId id="296" r:id="rId9"/>
    <p:sldId id="327" r:id="rId10"/>
    <p:sldId id="336" r:id="rId11"/>
    <p:sldId id="337" r:id="rId12"/>
    <p:sldId id="354" r:id="rId13"/>
    <p:sldId id="355" r:id="rId14"/>
    <p:sldId id="338" r:id="rId15"/>
    <p:sldId id="339" r:id="rId16"/>
    <p:sldId id="340" r:id="rId17"/>
    <p:sldId id="368" r:id="rId18"/>
    <p:sldId id="369" r:id="rId19"/>
    <p:sldId id="344" r:id="rId20"/>
    <p:sldId id="345" r:id="rId21"/>
    <p:sldId id="346" r:id="rId22"/>
    <p:sldId id="347" r:id="rId23"/>
    <p:sldId id="312" r:id="rId24"/>
    <p:sldId id="372" r:id="rId25"/>
    <p:sldId id="373" r:id="rId26"/>
    <p:sldId id="324" r:id="rId27"/>
    <p:sldId id="360" r:id="rId28"/>
    <p:sldId id="361" r:id="rId29"/>
    <p:sldId id="362" r:id="rId30"/>
    <p:sldId id="363" r:id="rId31"/>
    <p:sldId id="374" r:id="rId32"/>
    <p:sldId id="350" r:id="rId33"/>
    <p:sldId id="317" r:id="rId34"/>
  </p:sldIdLst>
  <p:sldSz cx="9144000" cy="6858000" type="screen4x3"/>
  <p:notesSz cx="6858000" cy="9144000"/>
  <p:defaultTex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p:defaultTextStyle>
  <p:extLst>
    <p:ext uri="{EFAFB233-063F-42B5-8137-9DF3F51BA10A}">
      <p15:sldGuideLst xmlns:p15="http://schemas.microsoft.com/office/powerpoint/2012/main">
        <p15:guide id="1" orient="horz" pos="4142">
          <p15:clr>
            <a:srgbClr val="A4A3A4"/>
          </p15:clr>
        </p15:guide>
        <p15:guide id="2" orient="horz" pos="3655">
          <p15:clr>
            <a:srgbClr val="A4A3A4"/>
          </p15:clr>
        </p15:guide>
        <p15:guide id="3" orient="horz" pos="1698">
          <p15:clr>
            <a:srgbClr val="A4A3A4"/>
          </p15:clr>
        </p15:guide>
        <p15:guide id="4" orient="horz" pos="688">
          <p15:clr>
            <a:srgbClr val="A4A3A4"/>
          </p15:clr>
        </p15:guide>
        <p15:guide id="5" orient="horz" pos="2790">
          <p15:clr>
            <a:srgbClr val="A4A3A4"/>
          </p15:clr>
        </p15:guide>
        <p15:guide id="6" orient="horz" pos="174">
          <p15:clr>
            <a:srgbClr val="A4A3A4"/>
          </p15:clr>
        </p15:guide>
        <p15:guide id="7" orient="horz" pos="128">
          <p15:clr>
            <a:srgbClr val="A4A3A4"/>
          </p15:clr>
        </p15:guide>
        <p15:guide id="8" pos="5621">
          <p15:clr>
            <a:srgbClr val="A4A3A4"/>
          </p15:clr>
        </p15:guide>
        <p15:guide id="9" pos="136">
          <p15:clr>
            <a:srgbClr val="A4A3A4"/>
          </p15:clr>
        </p15:guide>
        <p15:guide id="10" pos="589">
          <p15:clr>
            <a:srgbClr val="A4A3A4"/>
          </p15:clr>
        </p15:guide>
        <p15:guide id="11" pos="3572">
          <p15:clr>
            <a:srgbClr val="A4A3A4"/>
          </p15:clr>
        </p15:guide>
        <p15:guide id="12" pos="5163">
          <p15:clr>
            <a:srgbClr val="A4A3A4"/>
          </p15:clr>
        </p15:guide>
        <p15:guide id="13" pos="4632">
          <p15:clr>
            <a:srgbClr val="A4A3A4"/>
          </p15:clr>
        </p15:guide>
        <p15:guide id="14" pos="4446">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E4E4E"/>
    <a:srgbClr val="404040"/>
    <a:srgbClr val="004C97"/>
    <a:srgbClr val="63666A"/>
    <a:srgbClr val="99D6EA"/>
    <a:srgbClr val="505050"/>
    <a:srgbClr val="A7A8AA"/>
    <a:srgbClr val="003087"/>
    <a:srgbClr val="0F2D62"/>
    <a:srgbClr val="80808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91" autoAdjust="0"/>
    <p:restoredTop sz="91348" autoAdjust="0"/>
  </p:normalViewPr>
  <p:slideViewPr>
    <p:cSldViewPr snapToGrid="0" snapToObjects="1" showGuides="1">
      <p:cViewPr varScale="1">
        <p:scale>
          <a:sx n="93" d="100"/>
          <a:sy n="93" d="100"/>
        </p:scale>
        <p:origin x="1114" y="67"/>
      </p:cViewPr>
      <p:guideLst>
        <p:guide orient="horz" pos="4142"/>
        <p:guide orient="horz" pos="3655"/>
        <p:guide orient="horz" pos="1698"/>
        <p:guide orient="horz" pos="688"/>
        <p:guide orient="horz" pos="2790"/>
        <p:guide orient="horz" pos="174"/>
        <p:guide orient="horz" pos="128"/>
        <p:guide pos="5621"/>
        <p:guide pos="136"/>
        <p:guide pos="589"/>
        <p:guide pos="3572"/>
        <p:guide pos="5163"/>
        <p:guide pos="4632"/>
        <p:guide pos="4446"/>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snapToObjects="1" showGuide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slide" Target="slides/slide28.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handoutMaster" Target="handoutMasters/handout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FB04DDC-DD6D-4D46-86F2-81B11B985A17}" type="doc">
      <dgm:prSet loTypeId="urn:microsoft.com/office/officeart/2005/8/layout/radial4" loCatId="relationship" qsTypeId="urn:microsoft.com/office/officeart/2005/8/quickstyle/simple1" qsCatId="simple" csTypeId="urn:microsoft.com/office/officeart/2005/8/colors/colorful5" csCatId="colorful" phldr="1"/>
      <dgm:spPr/>
      <dgm:t>
        <a:bodyPr/>
        <a:lstStyle/>
        <a:p>
          <a:endParaRPr lang="en-US"/>
        </a:p>
      </dgm:t>
    </dgm:pt>
    <dgm:pt modelId="{58558AA1-9397-439A-BC18-723DBDBEC3E1}">
      <dgm:prSet phldrT="[Text]"/>
      <dgm:spPr/>
      <dgm:t>
        <a:bodyPr/>
        <a:lstStyle/>
        <a:p>
          <a:r>
            <a:rPr lang="en-US" dirty="0"/>
            <a:t>WBS 121.3.17</a:t>
          </a:r>
        </a:p>
        <a:p>
          <a:r>
            <a:rPr lang="en-US" dirty="0" err="1"/>
            <a:t>Linac</a:t>
          </a:r>
          <a:r>
            <a:rPr lang="en-US" dirty="0"/>
            <a:t> Controls</a:t>
          </a:r>
        </a:p>
      </dgm:t>
    </dgm:pt>
    <dgm:pt modelId="{23761546-BAFB-4ECC-8454-89DA0AF02720}" type="parTrans" cxnId="{4E508B8E-8BE4-4BF4-85E1-2B20BF2028B1}">
      <dgm:prSet/>
      <dgm:spPr/>
      <dgm:t>
        <a:bodyPr/>
        <a:lstStyle/>
        <a:p>
          <a:endParaRPr lang="en-US"/>
        </a:p>
      </dgm:t>
    </dgm:pt>
    <dgm:pt modelId="{945A1720-A062-4A5B-9848-CB72B2021381}" type="sibTrans" cxnId="{4E508B8E-8BE4-4BF4-85E1-2B20BF2028B1}">
      <dgm:prSet/>
      <dgm:spPr/>
      <dgm:t>
        <a:bodyPr/>
        <a:lstStyle/>
        <a:p>
          <a:endParaRPr lang="en-US"/>
        </a:p>
      </dgm:t>
    </dgm:pt>
    <dgm:pt modelId="{A5515308-A172-4E57-9939-12C994D93D04}">
      <dgm:prSet phldrT="[Text]"/>
      <dgm:spPr/>
      <dgm:t>
        <a:bodyPr/>
        <a:lstStyle/>
        <a:p>
          <a:r>
            <a:rPr lang="en-US" dirty="0"/>
            <a:t>WBS 121.3.9/10</a:t>
          </a:r>
        </a:p>
        <a:p>
          <a:r>
            <a:rPr lang="en-US" dirty="0"/>
            <a:t>RF Integration/Power</a:t>
          </a:r>
          <a:br>
            <a:rPr lang="en-US" dirty="0"/>
          </a:br>
          <a:r>
            <a:rPr lang="en-US" dirty="0"/>
            <a:t>Technical &amp; Schedule</a:t>
          </a:r>
        </a:p>
      </dgm:t>
    </dgm:pt>
    <dgm:pt modelId="{73F8B81A-E23B-4EC6-814D-E450572C92CC}" type="parTrans" cxnId="{F8D7B3C4-8651-4F1B-950A-373FA8D8FF7C}">
      <dgm:prSet/>
      <dgm:spPr/>
      <dgm:t>
        <a:bodyPr/>
        <a:lstStyle/>
        <a:p>
          <a:endParaRPr lang="en-US"/>
        </a:p>
      </dgm:t>
    </dgm:pt>
    <dgm:pt modelId="{B5998792-D1B4-46F3-AC5C-7755C19720C5}" type="sibTrans" cxnId="{F8D7B3C4-8651-4F1B-950A-373FA8D8FF7C}">
      <dgm:prSet/>
      <dgm:spPr/>
      <dgm:t>
        <a:bodyPr/>
        <a:lstStyle/>
        <a:p>
          <a:endParaRPr lang="en-US"/>
        </a:p>
      </dgm:t>
    </dgm:pt>
    <dgm:pt modelId="{05C1FEC9-756C-471C-8A1C-CDE8F7100A2E}">
      <dgm:prSet phldrT="[Text]"/>
      <dgm:spPr/>
      <dgm:t>
        <a:bodyPr/>
        <a:lstStyle/>
        <a:p>
          <a:r>
            <a:rPr lang="en-US" dirty="0"/>
            <a:t>WBS 121.3.16</a:t>
          </a:r>
        </a:p>
        <a:p>
          <a:r>
            <a:rPr lang="en-US" dirty="0"/>
            <a:t>Beam Instrumentation</a:t>
          </a:r>
        </a:p>
        <a:p>
          <a:r>
            <a:rPr lang="en-US" dirty="0"/>
            <a:t>Technical &amp; Schedule</a:t>
          </a:r>
        </a:p>
      </dgm:t>
    </dgm:pt>
    <dgm:pt modelId="{63AD768B-E061-44B6-B066-688CF337FF67}" type="parTrans" cxnId="{CD925B4E-7DEF-4EDB-82A5-EE81F6A43AD4}">
      <dgm:prSet/>
      <dgm:spPr/>
      <dgm:t>
        <a:bodyPr/>
        <a:lstStyle/>
        <a:p>
          <a:endParaRPr lang="en-US"/>
        </a:p>
      </dgm:t>
    </dgm:pt>
    <dgm:pt modelId="{FE61EB52-8DE7-4995-8E5D-97DB77725235}" type="sibTrans" cxnId="{CD925B4E-7DEF-4EDB-82A5-EE81F6A43AD4}">
      <dgm:prSet/>
      <dgm:spPr/>
      <dgm:t>
        <a:bodyPr/>
        <a:lstStyle/>
        <a:p>
          <a:endParaRPr lang="en-US"/>
        </a:p>
      </dgm:t>
    </dgm:pt>
    <dgm:pt modelId="{816CE96B-AB1B-4191-A368-46F34BA14032}">
      <dgm:prSet phldrT="[Text]"/>
      <dgm:spPr/>
      <dgm:t>
        <a:bodyPr/>
        <a:lstStyle/>
        <a:p>
          <a:r>
            <a:rPr lang="en-US" dirty="0"/>
            <a:t>WBS 121.3.19</a:t>
          </a:r>
        </a:p>
        <a:p>
          <a:r>
            <a:rPr lang="en-US" dirty="0"/>
            <a:t>General Support Services</a:t>
          </a:r>
        </a:p>
        <a:p>
          <a:r>
            <a:rPr lang="en-US" dirty="0"/>
            <a:t>Schedule</a:t>
          </a:r>
        </a:p>
      </dgm:t>
    </dgm:pt>
    <dgm:pt modelId="{5AF53294-A0F1-4215-9D10-8DC6A8F9903E}" type="parTrans" cxnId="{B80AC5C1-22BB-406D-A6B9-86EF446E9C88}">
      <dgm:prSet/>
      <dgm:spPr/>
      <dgm:t>
        <a:bodyPr/>
        <a:lstStyle/>
        <a:p>
          <a:endParaRPr lang="en-US"/>
        </a:p>
      </dgm:t>
    </dgm:pt>
    <dgm:pt modelId="{FDAD5E0E-C376-4C62-ACB6-C226ECF24276}" type="sibTrans" cxnId="{B80AC5C1-22BB-406D-A6B9-86EF446E9C88}">
      <dgm:prSet/>
      <dgm:spPr/>
      <dgm:t>
        <a:bodyPr/>
        <a:lstStyle/>
        <a:p>
          <a:endParaRPr lang="en-US"/>
        </a:p>
      </dgm:t>
    </dgm:pt>
    <dgm:pt modelId="{E0DB9EF5-B064-4808-97A6-374AFA382C20}">
      <dgm:prSet/>
      <dgm:spPr/>
      <dgm:t>
        <a:bodyPr/>
        <a:lstStyle/>
        <a:p>
          <a:r>
            <a:rPr lang="en-US" dirty="0"/>
            <a:t>WBS 121.3.18</a:t>
          </a:r>
        </a:p>
        <a:p>
          <a:r>
            <a:rPr lang="en-US" dirty="0"/>
            <a:t>Vacuum</a:t>
          </a:r>
        </a:p>
        <a:p>
          <a:r>
            <a:rPr lang="en-US" dirty="0"/>
            <a:t>Technical &amp; Schedule</a:t>
          </a:r>
        </a:p>
        <a:p>
          <a:endParaRPr lang="en-US" dirty="0"/>
        </a:p>
      </dgm:t>
    </dgm:pt>
    <dgm:pt modelId="{068FE88C-E33A-4D5C-A1D7-D900FC62D719}" type="parTrans" cxnId="{11242984-DA1C-4040-B08B-FDA505B9DD14}">
      <dgm:prSet/>
      <dgm:spPr/>
      <dgm:t>
        <a:bodyPr/>
        <a:lstStyle/>
        <a:p>
          <a:endParaRPr lang="en-US"/>
        </a:p>
      </dgm:t>
    </dgm:pt>
    <dgm:pt modelId="{2C68B6EB-7796-4F38-9CB8-D47DDE8D7A89}" type="sibTrans" cxnId="{11242984-DA1C-4040-B08B-FDA505B9DD14}">
      <dgm:prSet/>
      <dgm:spPr/>
      <dgm:t>
        <a:bodyPr/>
        <a:lstStyle/>
        <a:p>
          <a:endParaRPr lang="en-US"/>
        </a:p>
      </dgm:t>
    </dgm:pt>
    <dgm:pt modelId="{256C0B61-4356-4E3D-81BE-7AEEAA3288A1}" type="pres">
      <dgm:prSet presAssocID="{1FB04DDC-DD6D-4D46-86F2-81B11B985A17}" presName="cycle" presStyleCnt="0">
        <dgm:presLayoutVars>
          <dgm:chMax val="1"/>
          <dgm:dir/>
          <dgm:animLvl val="ctr"/>
          <dgm:resizeHandles val="exact"/>
        </dgm:presLayoutVars>
      </dgm:prSet>
      <dgm:spPr/>
    </dgm:pt>
    <dgm:pt modelId="{B33CF0D9-DFA3-4EA2-A499-9B0AAF9B6A9A}" type="pres">
      <dgm:prSet presAssocID="{58558AA1-9397-439A-BC18-723DBDBEC3E1}" presName="centerShape" presStyleLbl="node0" presStyleIdx="0" presStyleCnt="1"/>
      <dgm:spPr/>
    </dgm:pt>
    <dgm:pt modelId="{C4DD0858-651D-459C-B7E7-E8AE7440AAEB}" type="pres">
      <dgm:prSet presAssocID="{73F8B81A-E23B-4EC6-814D-E450572C92CC}" presName="parTrans" presStyleLbl="bgSibTrans2D1" presStyleIdx="0" presStyleCnt="4"/>
      <dgm:spPr/>
    </dgm:pt>
    <dgm:pt modelId="{4E53E2C4-FF61-4375-8D61-0EC32A5028D6}" type="pres">
      <dgm:prSet presAssocID="{A5515308-A172-4E57-9939-12C994D93D04}" presName="node" presStyleLbl="node1" presStyleIdx="0" presStyleCnt="4">
        <dgm:presLayoutVars>
          <dgm:bulletEnabled val="1"/>
        </dgm:presLayoutVars>
      </dgm:prSet>
      <dgm:spPr/>
    </dgm:pt>
    <dgm:pt modelId="{4A16FED8-75AC-4F3F-A1CF-4A2420FA2966}" type="pres">
      <dgm:prSet presAssocID="{63AD768B-E061-44B6-B066-688CF337FF67}" presName="parTrans" presStyleLbl="bgSibTrans2D1" presStyleIdx="1" presStyleCnt="4"/>
      <dgm:spPr/>
    </dgm:pt>
    <dgm:pt modelId="{66A41A31-4C6A-4E91-AA33-CF887908DA9A}" type="pres">
      <dgm:prSet presAssocID="{05C1FEC9-756C-471C-8A1C-CDE8F7100A2E}" presName="node" presStyleLbl="node1" presStyleIdx="1" presStyleCnt="4">
        <dgm:presLayoutVars>
          <dgm:bulletEnabled val="1"/>
        </dgm:presLayoutVars>
      </dgm:prSet>
      <dgm:spPr/>
    </dgm:pt>
    <dgm:pt modelId="{2E7D659E-4FF4-41F5-9208-1DB6B8B95B3B}" type="pres">
      <dgm:prSet presAssocID="{5AF53294-A0F1-4215-9D10-8DC6A8F9903E}" presName="parTrans" presStyleLbl="bgSibTrans2D1" presStyleIdx="2" presStyleCnt="4"/>
      <dgm:spPr/>
    </dgm:pt>
    <dgm:pt modelId="{22EFD0B7-BC88-41F2-A563-C8586CE00168}" type="pres">
      <dgm:prSet presAssocID="{816CE96B-AB1B-4191-A368-46F34BA14032}" presName="node" presStyleLbl="node1" presStyleIdx="2" presStyleCnt="4">
        <dgm:presLayoutVars>
          <dgm:bulletEnabled val="1"/>
        </dgm:presLayoutVars>
      </dgm:prSet>
      <dgm:spPr/>
    </dgm:pt>
    <dgm:pt modelId="{4B6E5406-444E-42AE-94FB-9C21AD291D78}" type="pres">
      <dgm:prSet presAssocID="{068FE88C-E33A-4D5C-A1D7-D900FC62D719}" presName="parTrans" presStyleLbl="bgSibTrans2D1" presStyleIdx="3" presStyleCnt="4"/>
      <dgm:spPr/>
    </dgm:pt>
    <dgm:pt modelId="{6065FF16-B9FD-4274-B5E0-411145A36DE9}" type="pres">
      <dgm:prSet presAssocID="{E0DB9EF5-B064-4808-97A6-374AFA382C20}" presName="node" presStyleLbl="node1" presStyleIdx="3" presStyleCnt="4">
        <dgm:presLayoutVars>
          <dgm:bulletEnabled val="1"/>
        </dgm:presLayoutVars>
      </dgm:prSet>
      <dgm:spPr/>
    </dgm:pt>
  </dgm:ptLst>
  <dgm:cxnLst>
    <dgm:cxn modelId="{4D055631-36A8-4C9F-8A12-7AED24DE25FB}" type="presOf" srcId="{73F8B81A-E23B-4EC6-814D-E450572C92CC}" destId="{C4DD0858-651D-459C-B7E7-E8AE7440AAEB}" srcOrd="0" destOrd="0" presId="urn:microsoft.com/office/officeart/2005/8/layout/radial4"/>
    <dgm:cxn modelId="{E4647A38-5AF9-4011-B875-1995F238C41E}" type="presOf" srcId="{05C1FEC9-756C-471C-8A1C-CDE8F7100A2E}" destId="{66A41A31-4C6A-4E91-AA33-CF887908DA9A}" srcOrd="0" destOrd="0" presId="urn:microsoft.com/office/officeart/2005/8/layout/radial4"/>
    <dgm:cxn modelId="{8F8F4F39-9228-4B8E-9978-3C9349A6305A}" type="presOf" srcId="{5AF53294-A0F1-4215-9D10-8DC6A8F9903E}" destId="{2E7D659E-4FF4-41F5-9208-1DB6B8B95B3B}" srcOrd="0" destOrd="0" presId="urn:microsoft.com/office/officeart/2005/8/layout/radial4"/>
    <dgm:cxn modelId="{9BAFE041-FAFF-4B5F-A7F6-D4D9A2DA2DF2}" type="presOf" srcId="{068FE88C-E33A-4D5C-A1D7-D900FC62D719}" destId="{4B6E5406-444E-42AE-94FB-9C21AD291D78}" srcOrd="0" destOrd="0" presId="urn:microsoft.com/office/officeart/2005/8/layout/radial4"/>
    <dgm:cxn modelId="{1C9A9C49-5ADB-42FE-A2B1-AC11863B606A}" type="presOf" srcId="{1FB04DDC-DD6D-4D46-86F2-81B11B985A17}" destId="{256C0B61-4356-4E3D-81BE-7AEEAA3288A1}" srcOrd="0" destOrd="0" presId="urn:microsoft.com/office/officeart/2005/8/layout/radial4"/>
    <dgm:cxn modelId="{91F6084C-ECE6-4A63-8007-626E2B0F2F71}" type="presOf" srcId="{A5515308-A172-4E57-9939-12C994D93D04}" destId="{4E53E2C4-FF61-4375-8D61-0EC32A5028D6}" srcOrd="0" destOrd="0" presId="urn:microsoft.com/office/officeart/2005/8/layout/radial4"/>
    <dgm:cxn modelId="{CD925B4E-7DEF-4EDB-82A5-EE81F6A43AD4}" srcId="{58558AA1-9397-439A-BC18-723DBDBEC3E1}" destId="{05C1FEC9-756C-471C-8A1C-CDE8F7100A2E}" srcOrd="1" destOrd="0" parTransId="{63AD768B-E061-44B6-B066-688CF337FF67}" sibTransId="{FE61EB52-8DE7-4995-8E5D-97DB77725235}"/>
    <dgm:cxn modelId="{4AB4C055-17A9-4EB2-BA9D-FE1D89F95798}" type="presOf" srcId="{E0DB9EF5-B064-4808-97A6-374AFA382C20}" destId="{6065FF16-B9FD-4274-B5E0-411145A36DE9}" srcOrd="0" destOrd="0" presId="urn:microsoft.com/office/officeart/2005/8/layout/radial4"/>
    <dgm:cxn modelId="{11242984-DA1C-4040-B08B-FDA505B9DD14}" srcId="{58558AA1-9397-439A-BC18-723DBDBEC3E1}" destId="{E0DB9EF5-B064-4808-97A6-374AFA382C20}" srcOrd="3" destOrd="0" parTransId="{068FE88C-E33A-4D5C-A1D7-D900FC62D719}" sibTransId="{2C68B6EB-7796-4F38-9CB8-D47DDE8D7A89}"/>
    <dgm:cxn modelId="{F1136687-B10B-4D90-A8C5-76568D90354D}" type="presOf" srcId="{816CE96B-AB1B-4191-A368-46F34BA14032}" destId="{22EFD0B7-BC88-41F2-A563-C8586CE00168}" srcOrd="0" destOrd="0" presId="urn:microsoft.com/office/officeart/2005/8/layout/radial4"/>
    <dgm:cxn modelId="{4E508B8E-8BE4-4BF4-85E1-2B20BF2028B1}" srcId="{1FB04DDC-DD6D-4D46-86F2-81B11B985A17}" destId="{58558AA1-9397-439A-BC18-723DBDBEC3E1}" srcOrd="0" destOrd="0" parTransId="{23761546-BAFB-4ECC-8454-89DA0AF02720}" sibTransId="{945A1720-A062-4A5B-9848-CB72B2021381}"/>
    <dgm:cxn modelId="{7995C1BC-73EB-439E-869F-0AEBBF9DA8DA}" type="presOf" srcId="{58558AA1-9397-439A-BC18-723DBDBEC3E1}" destId="{B33CF0D9-DFA3-4EA2-A499-9B0AAF9B6A9A}" srcOrd="0" destOrd="0" presId="urn:microsoft.com/office/officeart/2005/8/layout/radial4"/>
    <dgm:cxn modelId="{B80AC5C1-22BB-406D-A6B9-86EF446E9C88}" srcId="{58558AA1-9397-439A-BC18-723DBDBEC3E1}" destId="{816CE96B-AB1B-4191-A368-46F34BA14032}" srcOrd="2" destOrd="0" parTransId="{5AF53294-A0F1-4215-9D10-8DC6A8F9903E}" sibTransId="{FDAD5E0E-C376-4C62-ACB6-C226ECF24276}"/>
    <dgm:cxn modelId="{F8D7B3C4-8651-4F1B-950A-373FA8D8FF7C}" srcId="{58558AA1-9397-439A-BC18-723DBDBEC3E1}" destId="{A5515308-A172-4E57-9939-12C994D93D04}" srcOrd="0" destOrd="0" parTransId="{73F8B81A-E23B-4EC6-814D-E450572C92CC}" sibTransId="{B5998792-D1B4-46F3-AC5C-7755C19720C5}"/>
    <dgm:cxn modelId="{1AC91FEF-C7B6-4CBD-B9CD-1CE708238627}" type="presOf" srcId="{63AD768B-E061-44B6-B066-688CF337FF67}" destId="{4A16FED8-75AC-4F3F-A1CF-4A2420FA2966}" srcOrd="0" destOrd="0" presId="urn:microsoft.com/office/officeart/2005/8/layout/radial4"/>
    <dgm:cxn modelId="{10304296-2896-4EA7-85F3-B3E77BEA583A}" type="presParOf" srcId="{256C0B61-4356-4E3D-81BE-7AEEAA3288A1}" destId="{B33CF0D9-DFA3-4EA2-A499-9B0AAF9B6A9A}" srcOrd="0" destOrd="0" presId="urn:microsoft.com/office/officeart/2005/8/layout/radial4"/>
    <dgm:cxn modelId="{28F3B704-FCD3-4953-8420-E56CBCE17D6D}" type="presParOf" srcId="{256C0B61-4356-4E3D-81BE-7AEEAA3288A1}" destId="{C4DD0858-651D-459C-B7E7-E8AE7440AAEB}" srcOrd="1" destOrd="0" presId="urn:microsoft.com/office/officeart/2005/8/layout/radial4"/>
    <dgm:cxn modelId="{A9D0AAA3-1D51-444E-B2E9-D5BED52FCDD1}" type="presParOf" srcId="{256C0B61-4356-4E3D-81BE-7AEEAA3288A1}" destId="{4E53E2C4-FF61-4375-8D61-0EC32A5028D6}" srcOrd="2" destOrd="0" presId="urn:microsoft.com/office/officeart/2005/8/layout/radial4"/>
    <dgm:cxn modelId="{5D63E6B1-F28A-4F27-8900-9D8231CA0358}" type="presParOf" srcId="{256C0B61-4356-4E3D-81BE-7AEEAA3288A1}" destId="{4A16FED8-75AC-4F3F-A1CF-4A2420FA2966}" srcOrd="3" destOrd="0" presId="urn:microsoft.com/office/officeart/2005/8/layout/radial4"/>
    <dgm:cxn modelId="{DDA7E917-2AE8-4E47-9DE9-4B9BD1A730D6}" type="presParOf" srcId="{256C0B61-4356-4E3D-81BE-7AEEAA3288A1}" destId="{66A41A31-4C6A-4E91-AA33-CF887908DA9A}" srcOrd="4" destOrd="0" presId="urn:microsoft.com/office/officeart/2005/8/layout/radial4"/>
    <dgm:cxn modelId="{EC676287-BA0A-48C6-98F2-63460EC5BDB4}" type="presParOf" srcId="{256C0B61-4356-4E3D-81BE-7AEEAA3288A1}" destId="{2E7D659E-4FF4-41F5-9208-1DB6B8B95B3B}" srcOrd="5" destOrd="0" presId="urn:microsoft.com/office/officeart/2005/8/layout/radial4"/>
    <dgm:cxn modelId="{A8A1DB6A-0538-4BF8-920E-9735F00604CE}" type="presParOf" srcId="{256C0B61-4356-4E3D-81BE-7AEEAA3288A1}" destId="{22EFD0B7-BC88-41F2-A563-C8586CE00168}" srcOrd="6" destOrd="0" presId="urn:microsoft.com/office/officeart/2005/8/layout/radial4"/>
    <dgm:cxn modelId="{0E2F3A0F-125A-48AC-B691-86E87FA982FC}" type="presParOf" srcId="{256C0B61-4356-4E3D-81BE-7AEEAA3288A1}" destId="{4B6E5406-444E-42AE-94FB-9C21AD291D78}" srcOrd="7" destOrd="0" presId="urn:microsoft.com/office/officeart/2005/8/layout/radial4"/>
    <dgm:cxn modelId="{D5D2673E-9A0F-4AE2-B697-D7B60AED6EB2}" type="presParOf" srcId="{256C0B61-4356-4E3D-81BE-7AEEAA3288A1}" destId="{6065FF16-B9FD-4274-B5E0-411145A36DE9}" srcOrd="8"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FB04DDC-DD6D-4D46-86F2-81B11B985A17}" type="doc">
      <dgm:prSet loTypeId="urn:microsoft.com/office/officeart/2005/8/layout/radial5" loCatId="relationship" qsTypeId="urn:microsoft.com/office/officeart/2005/8/quickstyle/simple2" qsCatId="simple" csTypeId="urn:microsoft.com/office/officeart/2005/8/colors/accent4_2" csCatId="accent4" phldr="1"/>
      <dgm:spPr/>
      <dgm:t>
        <a:bodyPr/>
        <a:lstStyle/>
        <a:p>
          <a:endParaRPr lang="en-US"/>
        </a:p>
      </dgm:t>
    </dgm:pt>
    <dgm:pt modelId="{58558AA1-9397-439A-BC18-723DBDBEC3E1}">
      <dgm:prSet phldrT="[Text]"/>
      <dgm:spPr/>
      <dgm:t>
        <a:bodyPr/>
        <a:lstStyle/>
        <a:p>
          <a:r>
            <a:rPr lang="en-US" dirty="0"/>
            <a:t>WBS 121.3.17</a:t>
          </a:r>
        </a:p>
        <a:p>
          <a:r>
            <a:rPr lang="en-US" dirty="0" err="1"/>
            <a:t>Linac</a:t>
          </a:r>
          <a:r>
            <a:rPr lang="en-US" dirty="0"/>
            <a:t> Controls</a:t>
          </a:r>
        </a:p>
      </dgm:t>
    </dgm:pt>
    <dgm:pt modelId="{23761546-BAFB-4ECC-8454-89DA0AF02720}" type="parTrans" cxnId="{4E508B8E-8BE4-4BF4-85E1-2B20BF2028B1}">
      <dgm:prSet/>
      <dgm:spPr/>
      <dgm:t>
        <a:bodyPr/>
        <a:lstStyle/>
        <a:p>
          <a:endParaRPr lang="en-US"/>
        </a:p>
      </dgm:t>
    </dgm:pt>
    <dgm:pt modelId="{945A1720-A062-4A5B-9848-CB72B2021381}" type="sibTrans" cxnId="{4E508B8E-8BE4-4BF4-85E1-2B20BF2028B1}">
      <dgm:prSet/>
      <dgm:spPr/>
      <dgm:t>
        <a:bodyPr/>
        <a:lstStyle/>
        <a:p>
          <a:endParaRPr lang="en-US"/>
        </a:p>
      </dgm:t>
    </dgm:pt>
    <dgm:pt modelId="{E0DB9EF5-B064-4808-97A6-374AFA382C20}">
      <dgm:prSet custT="1"/>
      <dgm:spPr/>
      <dgm:t>
        <a:bodyPr/>
        <a:lstStyle/>
        <a:p>
          <a:r>
            <a:rPr lang="en-US" sz="900" baseline="0" dirty="0"/>
            <a:t>WBS 121.3.17.4.6</a:t>
          </a:r>
        </a:p>
        <a:p>
          <a:r>
            <a:rPr lang="en-US" sz="900" baseline="0" dirty="0"/>
            <a:t>Timing System</a:t>
          </a:r>
        </a:p>
        <a:p>
          <a:r>
            <a:rPr lang="en-US" sz="900" baseline="0" dirty="0"/>
            <a:t>Technical &amp; Schedule</a:t>
          </a:r>
        </a:p>
      </dgm:t>
    </dgm:pt>
    <dgm:pt modelId="{068FE88C-E33A-4D5C-A1D7-D900FC62D719}" type="parTrans" cxnId="{11242984-DA1C-4040-B08B-FDA505B9DD14}">
      <dgm:prSet/>
      <dgm:spPr/>
      <dgm:t>
        <a:bodyPr/>
        <a:lstStyle/>
        <a:p>
          <a:endParaRPr lang="en-US"/>
        </a:p>
      </dgm:t>
    </dgm:pt>
    <dgm:pt modelId="{2C68B6EB-7796-4F38-9CB8-D47DDE8D7A89}" type="sibTrans" cxnId="{11242984-DA1C-4040-B08B-FDA505B9DD14}">
      <dgm:prSet/>
      <dgm:spPr/>
      <dgm:t>
        <a:bodyPr/>
        <a:lstStyle/>
        <a:p>
          <a:endParaRPr lang="en-US"/>
        </a:p>
      </dgm:t>
    </dgm:pt>
    <dgm:pt modelId="{95F7788F-EEAF-41F5-A2F5-0FFABDB59B02}">
      <dgm:prSet/>
      <dgm:spPr/>
      <dgm:t>
        <a:bodyPr/>
        <a:lstStyle/>
        <a:p>
          <a:r>
            <a:rPr lang="en-US" dirty="0"/>
            <a:t>WBS 121.3.17.4.7</a:t>
          </a:r>
        </a:p>
        <a:p>
          <a:r>
            <a:rPr lang="en-US" dirty="0"/>
            <a:t>MPS</a:t>
          </a:r>
        </a:p>
        <a:p>
          <a:r>
            <a:rPr lang="en-US" dirty="0"/>
            <a:t>Technical &amp; Schedule</a:t>
          </a:r>
        </a:p>
      </dgm:t>
    </dgm:pt>
    <dgm:pt modelId="{8449D770-3C65-4759-9096-1A2BAB60AF50}" type="parTrans" cxnId="{11C6FFA5-0551-4E3A-9C2D-32AE7F6DBB6D}">
      <dgm:prSet/>
      <dgm:spPr/>
      <dgm:t>
        <a:bodyPr/>
        <a:lstStyle/>
        <a:p>
          <a:endParaRPr lang="en-US"/>
        </a:p>
      </dgm:t>
    </dgm:pt>
    <dgm:pt modelId="{132DAEA3-E52B-4C37-9119-6857798454EA}" type="sibTrans" cxnId="{11C6FFA5-0551-4E3A-9C2D-32AE7F6DBB6D}">
      <dgm:prSet/>
      <dgm:spPr/>
      <dgm:t>
        <a:bodyPr/>
        <a:lstStyle/>
        <a:p>
          <a:endParaRPr lang="en-US"/>
        </a:p>
      </dgm:t>
    </dgm:pt>
    <dgm:pt modelId="{4B4EE2CC-1EA1-4854-A4EC-EC20417D2292}">
      <dgm:prSet custRadScaleRad="111663" custRadScaleInc="-4652"/>
      <dgm:spPr/>
      <dgm:t>
        <a:bodyPr/>
        <a:lstStyle/>
        <a:p>
          <a:endParaRPr lang="en-US"/>
        </a:p>
      </dgm:t>
    </dgm:pt>
    <dgm:pt modelId="{1EEDC67F-D8CD-4DA3-82BE-C910E183D47D}" type="parTrans" cxnId="{8C82F412-3A10-4335-91C7-71B1B3689C76}">
      <dgm:prSet custScaleX="148077" custScaleY="56201"/>
      <dgm:spPr>
        <a:prstGeom prst="leftRightArrow">
          <a:avLst/>
        </a:prstGeom>
      </dgm:spPr>
      <dgm:t>
        <a:bodyPr/>
        <a:lstStyle/>
        <a:p>
          <a:endParaRPr lang="en-US"/>
        </a:p>
      </dgm:t>
    </dgm:pt>
    <dgm:pt modelId="{E790F409-5D36-485A-8BAA-7AF43C18A940}" type="sibTrans" cxnId="{8C82F412-3A10-4335-91C7-71B1B3689C76}">
      <dgm:prSet/>
      <dgm:spPr/>
      <dgm:t>
        <a:bodyPr/>
        <a:lstStyle/>
        <a:p>
          <a:endParaRPr lang="en-US"/>
        </a:p>
      </dgm:t>
    </dgm:pt>
    <dgm:pt modelId="{92191771-14AE-41D2-983D-33A5D4803199}">
      <dgm:prSet custT="1"/>
      <dgm:spPr/>
      <dgm:t>
        <a:bodyPr/>
        <a:lstStyle/>
        <a:p>
          <a:r>
            <a:rPr lang="en-US" sz="900" dirty="0"/>
            <a:t>WBS 121.3.17.4.1</a:t>
          </a:r>
        </a:p>
        <a:p>
          <a:r>
            <a:rPr lang="en-US" sz="900" dirty="0"/>
            <a:t>Network</a:t>
          </a:r>
        </a:p>
        <a:p>
          <a:r>
            <a:rPr lang="en-US" sz="900" dirty="0"/>
            <a:t>Infrastructure</a:t>
          </a:r>
        </a:p>
        <a:p>
          <a:r>
            <a:rPr lang="en-US" sz="900" dirty="0"/>
            <a:t>Schedule</a:t>
          </a:r>
        </a:p>
      </dgm:t>
    </dgm:pt>
    <dgm:pt modelId="{F8993F42-A099-4848-A31B-0B34244142F6}" type="parTrans" cxnId="{1FA61F39-090C-4EBC-8629-9AC5EACCA51B}">
      <dgm:prSet/>
      <dgm:spPr/>
      <dgm:t>
        <a:bodyPr/>
        <a:lstStyle/>
        <a:p>
          <a:endParaRPr lang="en-US"/>
        </a:p>
      </dgm:t>
    </dgm:pt>
    <dgm:pt modelId="{04DEC77E-484B-4086-8F7F-9810982F1C2F}" type="sibTrans" cxnId="{1FA61F39-090C-4EBC-8629-9AC5EACCA51B}">
      <dgm:prSet/>
      <dgm:spPr/>
      <dgm:t>
        <a:bodyPr/>
        <a:lstStyle/>
        <a:p>
          <a:endParaRPr lang="en-US"/>
        </a:p>
      </dgm:t>
    </dgm:pt>
    <dgm:pt modelId="{C4EC0128-5204-4AE7-8C64-5A17DC282D4C}">
      <dgm:prSet custT="1"/>
      <dgm:spPr/>
      <dgm:t>
        <a:bodyPr/>
        <a:lstStyle/>
        <a:p>
          <a:r>
            <a:rPr lang="en-US" sz="900" dirty="0"/>
            <a:t>WBS 121.3.17.4.10</a:t>
          </a:r>
        </a:p>
        <a:p>
          <a:r>
            <a:rPr lang="en-US" sz="900" dirty="0"/>
            <a:t>Console &amp; Server Software</a:t>
          </a:r>
        </a:p>
        <a:p>
          <a:r>
            <a:rPr lang="en-US" sz="900" dirty="0"/>
            <a:t>Schedule</a:t>
          </a:r>
        </a:p>
      </dgm:t>
    </dgm:pt>
    <dgm:pt modelId="{28622FCB-3C35-4251-A0B8-1F17763FD1E2}" type="parTrans" cxnId="{CB13D44A-D4D4-430A-9DE3-E4F43BBCC0CD}">
      <dgm:prSet/>
      <dgm:spPr/>
      <dgm:t>
        <a:bodyPr/>
        <a:lstStyle/>
        <a:p>
          <a:endParaRPr lang="en-US"/>
        </a:p>
      </dgm:t>
    </dgm:pt>
    <dgm:pt modelId="{618B7A02-301D-4B73-87EA-EC853FF38A4D}" type="sibTrans" cxnId="{CB13D44A-D4D4-430A-9DE3-E4F43BBCC0CD}">
      <dgm:prSet/>
      <dgm:spPr/>
      <dgm:t>
        <a:bodyPr/>
        <a:lstStyle/>
        <a:p>
          <a:endParaRPr lang="en-US"/>
        </a:p>
      </dgm:t>
    </dgm:pt>
    <dgm:pt modelId="{29078BC4-8F13-49D6-A39F-E396AA06660B}" type="pres">
      <dgm:prSet presAssocID="{1FB04DDC-DD6D-4D46-86F2-81B11B985A17}" presName="Name0" presStyleCnt="0">
        <dgm:presLayoutVars>
          <dgm:chMax val="1"/>
          <dgm:dir/>
          <dgm:animLvl val="ctr"/>
          <dgm:resizeHandles val="exact"/>
        </dgm:presLayoutVars>
      </dgm:prSet>
      <dgm:spPr/>
    </dgm:pt>
    <dgm:pt modelId="{1C5C4720-E5DF-4845-9FC8-F68CAA292ADC}" type="pres">
      <dgm:prSet presAssocID="{58558AA1-9397-439A-BC18-723DBDBEC3E1}" presName="centerShape" presStyleLbl="node0" presStyleIdx="0" presStyleCnt="1"/>
      <dgm:spPr/>
    </dgm:pt>
    <dgm:pt modelId="{1CA454ED-AA89-4662-903F-B42CC9D8351C}" type="pres">
      <dgm:prSet presAssocID="{8449D770-3C65-4759-9096-1A2BAB60AF50}" presName="parTrans" presStyleLbl="sibTrans2D1" presStyleIdx="0" presStyleCnt="4" custScaleX="148077" custScaleY="56201"/>
      <dgm:spPr>
        <a:prstGeom prst="leftRightArrow">
          <a:avLst/>
        </a:prstGeom>
      </dgm:spPr>
    </dgm:pt>
    <dgm:pt modelId="{B2353B9B-44BC-424C-AE61-F37EF1455D70}" type="pres">
      <dgm:prSet presAssocID="{8449D770-3C65-4759-9096-1A2BAB60AF50}" presName="connectorText" presStyleLbl="sibTrans2D1" presStyleIdx="0" presStyleCnt="4"/>
      <dgm:spPr/>
    </dgm:pt>
    <dgm:pt modelId="{13DA1658-A01A-49D1-AAFE-ED518ED5EAE8}" type="pres">
      <dgm:prSet presAssocID="{95F7788F-EEAF-41F5-A2F5-0FFABDB59B02}" presName="node" presStyleLbl="node1" presStyleIdx="0" presStyleCnt="4" custScaleX="121667" custScaleY="116540" custRadScaleRad="100273" custRadScaleInc="4687">
        <dgm:presLayoutVars>
          <dgm:bulletEnabled val="1"/>
        </dgm:presLayoutVars>
      </dgm:prSet>
      <dgm:spPr/>
    </dgm:pt>
    <dgm:pt modelId="{576CE296-808C-413F-8CC1-55C7BA0905BE}" type="pres">
      <dgm:prSet presAssocID="{F8993F42-A099-4848-A31B-0B34244142F6}" presName="parTrans" presStyleLbl="sibTrans2D1" presStyleIdx="1" presStyleCnt="4" custScaleX="148077" custScaleY="56201"/>
      <dgm:spPr>
        <a:prstGeom prst="leftRightArrow">
          <a:avLst/>
        </a:prstGeom>
      </dgm:spPr>
    </dgm:pt>
    <dgm:pt modelId="{8BE29E01-5DDB-48EE-B08D-C387C996306A}" type="pres">
      <dgm:prSet presAssocID="{F8993F42-A099-4848-A31B-0B34244142F6}" presName="connectorText" presStyleLbl="sibTrans2D1" presStyleIdx="1" presStyleCnt="4"/>
      <dgm:spPr/>
    </dgm:pt>
    <dgm:pt modelId="{2144588E-73CE-44A2-B25C-3F3D76B5F62A}" type="pres">
      <dgm:prSet presAssocID="{92191771-14AE-41D2-983D-33A5D4803199}" presName="node" presStyleLbl="node1" presStyleIdx="1" presStyleCnt="4" custScaleX="123877" custScaleY="125784" custRadScaleRad="111663" custRadScaleInc="-4652">
        <dgm:presLayoutVars>
          <dgm:bulletEnabled val="1"/>
        </dgm:presLayoutVars>
      </dgm:prSet>
      <dgm:spPr/>
    </dgm:pt>
    <dgm:pt modelId="{6B40C6DF-95CC-42A0-8F2A-59C61372434D}" type="pres">
      <dgm:prSet presAssocID="{28622FCB-3C35-4251-A0B8-1F17763FD1E2}" presName="parTrans" presStyleLbl="sibTrans2D1" presStyleIdx="2" presStyleCnt="4" custScaleX="148077" custScaleY="56201"/>
      <dgm:spPr>
        <a:prstGeom prst="leftRightArrow">
          <a:avLst/>
        </a:prstGeom>
      </dgm:spPr>
    </dgm:pt>
    <dgm:pt modelId="{6CEF44CF-990D-46E1-82BC-97B5E684DEFE}" type="pres">
      <dgm:prSet presAssocID="{28622FCB-3C35-4251-A0B8-1F17763FD1E2}" presName="connectorText" presStyleLbl="sibTrans2D1" presStyleIdx="2" presStyleCnt="4"/>
      <dgm:spPr/>
    </dgm:pt>
    <dgm:pt modelId="{6130032A-9C2A-46C4-920D-152617050821}" type="pres">
      <dgm:prSet presAssocID="{C4EC0128-5204-4AE7-8C64-5A17DC282D4C}" presName="node" presStyleLbl="node1" presStyleIdx="2" presStyleCnt="4" custScaleX="136576" custScaleY="123546" custRadScaleRad="100431" custRadScaleInc="-3901">
        <dgm:presLayoutVars>
          <dgm:bulletEnabled val="1"/>
        </dgm:presLayoutVars>
      </dgm:prSet>
      <dgm:spPr/>
    </dgm:pt>
    <dgm:pt modelId="{EC24515E-5BBF-47B2-95AF-509549C05533}" type="pres">
      <dgm:prSet presAssocID="{068FE88C-E33A-4D5C-A1D7-D900FC62D719}" presName="parTrans" presStyleLbl="sibTrans2D1" presStyleIdx="3" presStyleCnt="4" custScaleX="148077" custScaleY="56201"/>
      <dgm:spPr>
        <a:prstGeom prst="leftRightArrow">
          <a:avLst/>
        </a:prstGeom>
      </dgm:spPr>
    </dgm:pt>
    <dgm:pt modelId="{7AF05FD8-032F-4A2A-B9F3-B28446E89721}" type="pres">
      <dgm:prSet presAssocID="{068FE88C-E33A-4D5C-A1D7-D900FC62D719}" presName="connectorText" presStyleLbl="sibTrans2D1" presStyleIdx="3" presStyleCnt="4"/>
      <dgm:spPr/>
    </dgm:pt>
    <dgm:pt modelId="{57A4EC26-6A49-4823-A7E8-896227415FD2}" type="pres">
      <dgm:prSet presAssocID="{E0DB9EF5-B064-4808-97A6-374AFA382C20}" presName="node" presStyleLbl="node1" presStyleIdx="3" presStyleCnt="4" custScaleX="129203" custScaleY="119480" custRadScaleRad="111663" custRadScaleInc="-4652">
        <dgm:presLayoutVars>
          <dgm:bulletEnabled val="1"/>
        </dgm:presLayoutVars>
      </dgm:prSet>
      <dgm:spPr/>
    </dgm:pt>
  </dgm:ptLst>
  <dgm:cxnLst>
    <dgm:cxn modelId="{04ACBB03-6E23-4819-8CE4-2A866CEA5C72}" type="presOf" srcId="{1FB04DDC-DD6D-4D46-86F2-81B11B985A17}" destId="{29078BC4-8F13-49D6-A39F-E396AA06660B}" srcOrd="0" destOrd="0" presId="urn:microsoft.com/office/officeart/2005/8/layout/radial5"/>
    <dgm:cxn modelId="{478EEC09-FBD3-4D88-9051-89BF480239AC}" type="presOf" srcId="{068FE88C-E33A-4D5C-A1D7-D900FC62D719}" destId="{EC24515E-5BBF-47B2-95AF-509549C05533}" srcOrd="0" destOrd="0" presId="urn:microsoft.com/office/officeart/2005/8/layout/radial5"/>
    <dgm:cxn modelId="{7FA20410-9F47-42BA-A607-0E54BD3207DC}" type="presOf" srcId="{28622FCB-3C35-4251-A0B8-1F17763FD1E2}" destId="{6CEF44CF-990D-46E1-82BC-97B5E684DEFE}" srcOrd="1" destOrd="0" presId="urn:microsoft.com/office/officeart/2005/8/layout/radial5"/>
    <dgm:cxn modelId="{8C82F412-3A10-4335-91C7-71B1B3689C76}" srcId="{1FB04DDC-DD6D-4D46-86F2-81B11B985A17}" destId="{4B4EE2CC-1EA1-4854-A4EC-EC20417D2292}" srcOrd="1" destOrd="0" parTransId="{1EEDC67F-D8CD-4DA3-82BE-C910E183D47D}" sibTransId="{E790F409-5D36-485A-8BAA-7AF43C18A940}"/>
    <dgm:cxn modelId="{0D0B6F17-C07F-4C1F-87B9-08B2CD566F6F}" type="presOf" srcId="{E0DB9EF5-B064-4808-97A6-374AFA382C20}" destId="{57A4EC26-6A49-4823-A7E8-896227415FD2}" srcOrd="0" destOrd="0" presId="urn:microsoft.com/office/officeart/2005/8/layout/radial5"/>
    <dgm:cxn modelId="{EF5B6228-F50D-4A68-BFAC-B12D33FDD5A3}" type="presOf" srcId="{92191771-14AE-41D2-983D-33A5D4803199}" destId="{2144588E-73CE-44A2-B25C-3F3D76B5F62A}" srcOrd="0" destOrd="0" presId="urn:microsoft.com/office/officeart/2005/8/layout/radial5"/>
    <dgm:cxn modelId="{1FA61F39-090C-4EBC-8629-9AC5EACCA51B}" srcId="{58558AA1-9397-439A-BC18-723DBDBEC3E1}" destId="{92191771-14AE-41D2-983D-33A5D4803199}" srcOrd="1" destOrd="0" parTransId="{F8993F42-A099-4848-A31B-0B34244142F6}" sibTransId="{04DEC77E-484B-4086-8F7F-9810982F1C2F}"/>
    <dgm:cxn modelId="{CB13D44A-D4D4-430A-9DE3-E4F43BBCC0CD}" srcId="{58558AA1-9397-439A-BC18-723DBDBEC3E1}" destId="{C4EC0128-5204-4AE7-8C64-5A17DC282D4C}" srcOrd="2" destOrd="0" parTransId="{28622FCB-3C35-4251-A0B8-1F17763FD1E2}" sibTransId="{618B7A02-301D-4B73-87EA-EC853FF38A4D}"/>
    <dgm:cxn modelId="{A9D0774B-BCC0-4065-A5B6-7191AAF223C9}" type="presOf" srcId="{068FE88C-E33A-4D5C-A1D7-D900FC62D719}" destId="{7AF05FD8-032F-4A2A-B9F3-B28446E89721}" srcOrd="1" destOrd="0" presId="urn:microsoft.com/office/officeart/2005/8/layout/radial5"/>
    <dgm:cxn modelId="{C78D0E6C-E919-4C95-B53F-3AFB66C2665A}" type="presOf" srcId="{C4EC0128-5204-4AE7-8C64-5A17DC282D4C}" destId="{6130032A-9C2A-46C4-920D-152617050821}" srcOrd="0" destOrd="0" presId="urn:microsoft.com/office/officeart/2005/8/layout/radial5"/>
    <dgm:cxn modelId="{CB41626C-A0B0-4AF7-BF2B-D28D09365C30}" type="presOf" srcId="{F8993F42-A099-4848-A31B-0B34244142F6}" destId="{576CE296-808C-413F-8CC1-55C7BA0905BE}" srcOrd="0" destOrd="0" presId="urn:microsoft.com/office/officeart/2005/8/layout/radial5"/>
    <dgm:cxn modelId="{AFA06F6D-384E-4B95-8268-B4BFA35968DB}" type="presOf" srcId="{8449D770-3C65-4759-9096-1A2BAB60AF50}" destId="{B2353B9B-44BC-424C-AE61-F37EF1455D70}" srcOrd="1" destOrd="0" presId="urn:microsoft.com/office/officeart/2005/8/layout/radial5"/>
    <dgm:cxn modelId="{643A7C4D-A06F-4C9B-8969-A644B584C9E6}" type="presOf" srcId="{58558AA1-9397-439A-BC18-723DBDBEC3E1}" destId="{1C5C4720-E5DF-4845-9FC8-F68CAA292ADC}" srcOrd="0" destOrd="0" presId="urn:microsoft.com/office/officeart/2005/8/layout/radial5"/>
    <dgm:cxn modelId="{5939D471-D85B-464C-A566-3B8919E9BBFC}" type="presOf" srcId="{28622FCB-3C35-4251-A0B8-1F17763FD1E2}" destId="{6B40C6DF-95CC-42A0-8F2A-59C61372434D}" srcOrd="0" destOrd="0" presId="urn:microsoft.com/office/officeart/2005/8/layout/radial5"/>
    <dgm:cxn modelId="{7D3C7E78-4426-412B-AB03-77B2B2C8CD04}" type="presOf" srcId="{F8993F42-A099-4848-A31B-0B34244142F6}" destId="{8BE29E01-5DDB-48EE-B08D-C387C996306A}" srcOrd="1" destOrd="0" presId="urn:microsoft.com/office/officeart/2005/8/layout/radial5"/>
    <dgm:cxn modelId="{11242984-DA1C-4040-B08B-FDA505B9DD14}" srcId="{58558AA1-9397-439A-BC18-723DBDBEC3E1}" destId="{E0DB9EF5-B064-4808-97A6-374AFA382C20}" srcOrd="3" destOrd="0" parTransId="{068FE88C-E33A-4D5C-A1D7-D900FC62D719}" sibTransId="{2C68B6EB-7796-4F38-9CB8-D47DDE8D7A89}"/>
    <dgm:cxn modelId="{4E508B8E-8BE4-4BF4-85E1-2B20BF2028B1}" srcId="{1FB04DDC-DD6D-4D46-86F2-81B11B985A17}" destId="{58558AA1-9397-439A-BC18-723DBDBEC3E1}" srcOrd="0" destOrd="0" parTransId="{23761546-BAFB-4ECC-8454-89DA0AF02720}" sibTransId="{945A1720-A062-4A5B-9848-CB72B2021381}"/>
    <dgm:cxn modelId="{11C6FFA5-0551-4E3A-9C2D-32AE7F6DBB6D}" srcId="{58558AA1-9397-439A-BC18-723DBDBEC3E1}" destId="{95F7788F-EEAF-41F5-A2F5-0FFABDB59B02}" srcOrd="0" destOrd="0" parTransId="{8449D770-3C65-4759-9096-1A2BAB60AF50}" sibTransId="{132DAEA3-E52B-4C37-9119-6857798454EA}"/>
    <dgm:cxn modelId="{FD6E34D1-7FAB-4134-BF13-C7FB791AC094}" type="presOf" srcId="{95F7788F-EEAF-41F5-A2F5-0FFABDB59B02}" destId="{13DA1658-A01A-49D1-AAFE-ED518ED5EAE8}" srcOrd="0" destOrd="0" presId="urn:microsoft.com/office/officeart/2005/8/layout/radial5"/>
    <dgm:cxn modelId="{07EDDAF5-9E14-4F71-8BA0-B6C414523996}" type="presOf" srcId="{8449D770-3C65-4759-9096-1A2BAB60AF50}" destId="{1CA454ED-AA89-4662-903F-B42CC9D8351C}" srcOrd="0" destOrd="0" presId="urn:microsoft.com/office/officeart/2005/8/layout/radial5"/>
    <dgm:cxn modelId="{AEF93AB8-94EF-4EED-A81E-7D18DF188B19}" type="presParOf" srcId="{29078BC4-8F13-49D6-A39F-E396AA06660B}" destId="{1C5C4720-E5DF-4845-9FC8-F68CAA292ADC}" srcOrd="0" destOrd="0" presId="urn:microsoft.com/office/officeart/2005/8/layout/radial5"/>
    <dgm:cxn modelId="{85B2041B-CCED-49C5-94E9-56FC420810FA}" type="presParOf" srcId="{29078BC4-8F13-49D6-A39F-E396AA06660B}" destId="{1CA454ED-AA89-4662-903F-B42CC9D8351C}" srcOrd="1" destOrd="0" presId="urn:microsoft.com/office/officeart/2005/8/layout/radial5"/>
    <dgm:cxn modelId="{DE4FF0DD-8AF9-47C7-B30A-4DF4AE4D8C88}" type="presParOf" srcId="{1CA454ED-AA89-4662-903F-B42CC9D8351C}" destId="{B2353B9B-44BC-424C-AE61-F37EF1455D70}" srcOrd="0" destOrd="0" presId="urn:microsoft.com/office/officeart/2005/8/layout/radial5"/>
    <dgm:cxn modelId="{2D247617-01FD-47A3-B934-F19B41A726AD}" type="presParOf" srcId="{29078BC4-8F13-49D6-A39F-E396AA06660B}" destId="{13DA1658-A01A-49D1-AAFE-ED518ED5EAE8}" srcOrd="2" destOrd="0" presId="urn:microsoft.com/office/officeart/2005/8/layout/radial5"/>
    <dgm:cxn modelId="{CBA899EC-3F93-456D-A305-9FF6B8A2AC63}" type="presParOf" srcId="{29078BC4-8F13-49D6-A39F-E396AA06660B}" destId="{576CE296-808C-413F-8CC1-55C7BA0905BE}" srcOrd="3" destOrd="0" presId="urn:microsoft.com/office/officeart/2005/8/layout/radial5"/>
    <dgm:cxn modelId="{EBD881E2-5A52-4D6A-94A2-91511FA3B117}" type="presParOf" srcId="{576CE296-808C-413F-8CC1-55C7BA0905BE}" destId="{8BE29E01-5DDB-48EE-B08D-C387C996306A}" srcOrd="0" destOrd="0" presId="urn:microsoft.com/office/officeart/2005/8/layout/radial5"/>
    <dgm:cxn modelId="{9EF5ACED-DBB5-4457-8320-FED14E4D0FE1}" type="presParOf" srcId="{29078BC4-8F13-49D6-A39F-E396AA06660B}" destId="{2144588E-73CE-44A2-B25C-3F3D76B5F62A}" srcOrd="4" destOrd="0" presId="urn:microsoft.com/office/officeart/2005/8/layout/radial5"/>
    <dgm:cxn modelId="{12DEFD70-5BB9-4B3C-A4BF-BA971624C5DB}" type="presParOf" srcId="{29078BC4-8F13-49D6-A39F-E396AA06660B}" destId="{6B40C6DF-95CC-42A0-8F2A-59C61372434D}" srcOrd="5" destOrd="0" presId="urn:microsoft.com/office/officeart/2005/8/layout/radial5"/>
    <dgm:cxn modelId="{5F860589-AA14-4335-B533-D102CF70A3F6}" type="presParOf" srcId="{6B40C6DF-95CC-42A0-8F2A-59C61372434D}" destId="{6CEF44CF-990D-46E1-82BC-97B5E684DEFE}" srcOrd="0" destOrd="0" presId="urn:microsoft.com/office/officeart/2005/8/layout/radial5"/>
    <dgm:cxn modelId="{03A27838-2173-46FA-828F-F8EF991302A5}" type="presParOf" srcId="{29078BC4-8F13-49D6-A39F-E396AA06660B}" destId="{6130032A-9C2A-46C4-920D-152617050821}" srcOrd="6" destOrd="0" presId="urn:microsoft.com/office/officeart/2005/8/layout/radial5"/>
    <dgm:cxn modelId="{5036A743-42F7-4B4E-A13A-9B4FC84C0D2A}" type="presParOf" srcId="{29078BC4-8F13-49D6-A39F-E396AA06660B}" destId="{EC24515E-5BBF-47B2-95AF-509549C05533}" srcOrd="7" destOrd="0" presId="urn:microsoft.com/office/officeart/2005/8/layout/radial5"/>
    <dgm:cxn modelId="{424E1B94-42AE-4012-ACF8-3228915F9762}" type="presParOf" srcId="{EC24515E-5BBF-47B2-95AF-509549C05533}" destId="{7AF05FD8-032F-4A2A-B9F3-B28446E89721}" srcOrd="0" destOrd="0" presId="urn:microsoft.com/office/officeart/2005/8/layout/radial5"/>
    <dgm:cxn modelId="{4FFEA041-7B9F-4A5D-8D4F-B8840788B9E5}" type="presParOf" srcId="{29078BC4-8F13-49D6-A39F-E396AA06660B}" destId="{57A4EC26-6A49-4823-A7E8-896227415FD2}" srcOrd="8" destOrd="0" presId="urn:microsoft.com/office/officeart/2005/8/layout/radial5"/>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3CF0D9-DFA3-4EA2-A499-9B0AAF9B6A9A}">
      <dsp:nvSpPr>
        <dsp:cNvPr id="0" name=""/>
        <dsp:cNvSpPr/>
      </dsp:nvSpPr>
      <dsp:spPr>
        <a:xfrm>
          <a:off x="1570170" y="1666019"/>
          <a:ext cx="1161495" cy="1161495"/>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WBS 121.3.17</a:t>
          </a:r>
        </a:p>
        <a:p>
          <a:pPr marL="0" lvl="0" indent="0" algn="ctr" defTabSz="577850">
            <a:lnSpc>
              <a:spcPct val="90000"/>
            </a:lnSpc>
            <a:spcBef>
              <a:spcPct val="0"/>
            </a:spcBef>
            <a:spcAft>
              <a:spcPct val="35000"/>
            </a:spcAft>
            <a:buNone/>
          </a:pPr>
          <a:r>
            <a:rPr lang="en-US" sz="1300" kern="1200" dirty="0" err="1"/>
            <a:t>Linac</a:t>
          </a:r>
          <a:r>
            <a:rPr lang="en-US" sz="1300" kern="1200" dirty="0"/>
            <a:t> Controls</a:t>
          </a:r>
        </a:p>
      </dsp:txBody>
      <dsp:txXfrm>
        <a:off x="1740267" y="1836116"/>
        <a:ext cx="821301" cy="821301"/>
      </dsp:txXfrm>
    </dsp:sp>
    <dsp:sp modelId="{C4DD0858-651D-459C-B7E7-E8AE7440AAEB}">
      <dsp:nvSpPr>
        <dsp:cNvPr id="0" name=""/>
        <dsp:cNvSpPr/>
      </dsp:nvSpPr>
      <dsp:spPr>
        <a:xfrm rot="11700000">
          <a:off x="535139" y="1784298"/>
          <a:ext cx="1015048" cy="331026"/>
        </a:xfrm>
        <a:prstGeom prst="lef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E53E2C4-FF61-4375-8D61-0EC32A5028D6}">
      <dsp:nvSpPr>
        <dsp:cNvPr id="0" name=""/>
        <dsp:cNvSpPr/>
      </dsp:nvSpPr>
      <dsp:spPr>
        <a:xfrm>
          <a:off x="722" y="1377086"/>
          <a:ext cx="1103420" cy="882736"/>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marL="0" lvl="0" indent="0" algn="ctr" defTabSz="400050">
            <a:lnSpc>
              <a:spcPct val="90000"/>
            </a:lnSpc>
            <a:spcBef>
              <a:spcPct val="0"/>
            </a:spcBef>
            <a:spcAft>
              <a:spcPct val="35000"/>
            </a:spcAft>
            <a:buNone/>
          </a:pPr>
          <a:r>
            <a:rPr lang="en-US" sz="900" kern="1200" dirty="0"/>
            <a:t>WBS 121.3.9/10</a:t>
          </a:r>
        </a:p>
        <a:p>
          <a:pPr marL="0" lvl="0" indent="0" algn="ctr" defTabSz="400050">
            <a:lnSpc>
              <a:spcPct val="90000"/>
            </a:lnSpc>
            <a:spcBef>
              <a:spcPct val="0"/>
            </a:spcBef>
            <a:spcAft>
              <a:spcPct val="35000"/>
            </a:spcAft>
            <a:buNone/>
          </a:pPr>
          <a:r>
            <a:rPr lang="en-US" sz="900" kern="1200" dirty="0"/>
            <a:t>RF Integration/Power</a:t>
          </a:r>
          <a:br>
            <a:rPr lang="en-US" sz="900" kern="1200" dirty="0"/>
          </a:br>
          <a:r>
            <a:rPr lang="en-US" sz="900" kern="1200" dirty="0"/>
            <a:t>Technical &amp; Schedule</a:t>
          </a:r>
        </a:p>
      </dsp:txBody>
      <dsp:txXfrm>
        <a:off x="26576" y="1402940"/>
        <a:ext cx="1051712" cy="831028"/>
      </dsp:txXfrm>
    </dsp:sp>
    <dsp:sp modelId="{4A16FED8-75AC-4F3F-A1CF-4A2420FA2966}">
      <dsp:nvSpPr>
        <dsp:cNvPr id="0" name=""/>
        <dsp:cNvSpPr/>
      </dsp:nvSpPr>
      <dsp:spPr>
        <a:xfrm rot="14700000">
          <a:off x="1158503" y="1041403"/>
          <a:ext cx="1015048" cy="331026"/>
        </a:xfrm>
        <a:prstGeom prst="leftArrow">
          <a:avLst>
            <a:gd name="adj1" fmla="val 60000"/>
            <a:gd name="adj2" fmla="val 50000"/>
          </a:avLst>
        </a:prstGeom>
        <a:solidFill>
          <a:schemeClr val="accent5">
            <a:hueOff val="-3838933"/>
            <a:satOff val="-33333"/>
            <a:lumOff val="-6405"/>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6A41A31-4C6A-4E91-AA33-CF887908DA9A}">
      <dsp:nvSpPr>
        <dsp:cNvPr id="0" name=""/>
        <dsp:cNvSpPr/>
      </dsp:nvSpPr>
      <dsp:spPr>
        <a:xfrm>
          <a:off x="899827" y="305574"/>
          <a:ext cx="1103420" cy="882736"/>
        </a:xfrm>
        <a:prstGeom prst="roundRect">
          <a:avLst>
            <a:gd name="adj" fmla="val 10000"/>
          </a:avLst>
        </a:prstGeom>
        <a:solidFill>
          <a:schemeClr val="accent5">
            <a:hueOff val="-3838933"/>
            <a:satOff val="-33333"/>
            <a:lumOff val="-640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marL="0" lvl="0" indent="0" algn="ctr" defTabSz="400050">
            <a:lnSpc>
              <a:spcPct val="90000"/>
            </a:lnSpc>
            <a:spcBef>
              <a:spcPct val="0"/>
            </a:spcBef>
            <a:spcAft>
              <a:spcPct val="35000"/>
            </a:spcAft>
            <a:buNone/>
          </a:pPr>
          <a:r>
            <a:rPr lang="en-US" sz="900" kern="1200" dirty="0"/>
            <a:t>WBS 121.3.16</a:t>
          </a:r>
        </a:p>
        <a:p>
          <a:pPr marL="0" lvl="0" indent="0" algn="ctr" defTabSz="400050">
            <a:lnSpc>
              <a:spcPct val="90000"/>
            </a:lnSpc>
            <a:spcBef>
              <a:spcPct val="0"/>
            </a:spcBef>
            <a:spcAft>
              <a:spcPct val="35000"/>
            </a:spcAft>
            <a:buNone/>
          </a:pPr>
          <a:r>
            <a:rPr lang="en-US" sz="900" kern="1200" dirty="0"/>
            <a:t>Beam Instrumentation</a:t>
          </a:r>
        </a:p>
        <a:p>
          <a:pPr marL="0" lvl="0" indent="0" algn="ctr" defTabSz="400050">
            <a:lnSpc>
              <a:spcPct val="90000"/>
            </a:lnSpc>
            <a:spcBef>
              <a:spcPct val="0"/>
            </a:spcBef>
            <a:spcAft>
              <a:spcPct val="35000"/>
            </a:spcAft>
            <a:buNone/>
          </a:pPr>
          <a:r>
            <a:rPr lang="en-US" sz="900" kern="1200" dirty="0"/>
            <a:t>Technical &amp; Schedule</a:t>
          </a:r>
        </a:p>
      </dsp:txBody>
      <dsp:txXfrm>
        <a:off x="925681" y="331428"/>
        <a:ext cx="1051712" cy="831028"/>
      </dsp:txXfrm>
    </dsp:sp>
    <dsp:sp modelId="{2E7D659E-4FF4-41F5-9208-1DB6B8B95B3B}">
      <dsp:nvSpPr>
        <dsp:cNvPr id="0" name=""/>
        <dsp:cNvSpPr/>
      </dsp:nvSpPr>
      <dsp:spPr>
        <a:xfrm rot="17700000">
          <a:off x="2128284" y="1041403"/>
          <a:ext cx="1015048" cy="331026"/>
        </a:xfrm>
        <a:prstGeom prst="leftArrow">
          <a:avLst>
            <a:gd name="adj1" fmla="val 60000"/>
            <a:gd name="adj2" fmla="val 50000"/>
          </a:avLst>
        </a:prstGeom>
        <a:solidFill>
          <a:schemeClr val="accent5">
            <a:hueOff val="-7677866"/>
            <a:satOff val="-66667"/>
            <a:lumOff val="-12811"/>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2EFD0B7-BC88-41F2-A563-C8586CE00168}">
      <dsp:nvSpPr>
        <dsp:cNvPr id="0" name=""/>
        <dsp:cNvSpPr/>
      </dsp:nvSpPr>
      <dsp:spPr>
        <a:xfrm>
          <a:off x="2298587" y="305574"/>
          <a:ext cx="1103420" cy="882736"/>
        </a:xfrm>
        <a:prstGeom prst="roundRect">
          <a:avLst>
            <a:gd name="adj" fmla="val 10000"/>
          </a:avLst>
        </a:prstGeom>
        <a:solidFill>
          <a:schemeClr val="accent5">
            <a:hueOff val="-7677866"/>
            <a:satOff val="-66667"/>
            <a:lumOff val="-1281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marL="0" lvl="0" indent="0" algn="ctr" defTabSz="400050">
            <a:lnSpc>
              <a:spcPct val="90000"/>
            </a:lnSpc>
            <a:spcBef>
              <a:spcPct val="0"/>
            </a:spcBef>
            <a:spcAft>
              <a:spcPct val="35000"/>
            </a:spcAft>
            <a:buNone/>
          </a:pPr>
          <a:r>
            <a:rPr lang="en-US" sz="900" kern="1200" dirty="0"/>
            <a:t>WBS 121.3.19</a:t>
          </a:r>
        </a:p>
        <a:p>
          <a:pPr marL="0" lvl="0" indent="0" algn="ctr" defTabSz="400050">
            <a:lnSpc>
              <a:spcPct val="90000"/>
            </a:lnSpc>
            <a:spcBef>
              <a:spcPct val="0"/>
            </a:spcBef>
            <a:spcAft>
              <a:spcPct val="35000"/>
            </a:spcAft>
            <a:buNone/>
          </a:pPr>
          <a:r>
            <a:rPr lang="en-US" sz="900" kern="1200" dirty="0"/>
            <a:t>General Support Services</a:t>
          </a:r>
        </a:p>
        <a:p>
          <a:pPr marL="0" lvl="0" indent="0" algn="ctr" defTabSz="400050">
            <a:lnSpc>
              <a:spcPct val="90000"/>
            </a:lnSpc>
            <a:spcBef>
              <a:spcPct val="0"/>
            </a:spcBef>
            <a:spcAft>
              <a:spcPct val="35000"/>
            </a:spcAft>
            <a:buNone/>
          </a:pPr>
          <a:r>
            <a:rPr lang="en-US" sz="900" kern="1200" dirty="0"/>
            <a:t>Schedule</a:t>
          </a:r>
        </a:p>
      </dsp:txBody>
      <dsp:txXfrm>
        <a:off x="2324441" y="331428"/>
        <a:ext cx="1051712" cy="831028"/>
      </dsp:txXfrm>
    </dsp:sp>
    <dsp:sp modelId="{4B6E5406-444E-42AE-94FB-9C21AD291D78}">
      <dsp:nvSpPr>
        <dsp:cNvPr id="0" name=""/>
        <dsp:cNvSpPr/>
      </dsp:nvSpPr>
      <dsp:spPr>
        <a:xfrm rot="20700000">
          <a:off x="2751647" y="1784298"/>
          <a:ext cx="1015048" cy="331026"/>
        </a:xfrm>
        <a:prstGeom prst="leftArrow">
          <a:avLst>
            <a:gd name="adj1" fmla="val 60000"/>
            <a:gd name="adj2" fmla="val 50000"/>
          </a:avLst>
        </a:prstGeom>
        <a:solidFill>
          <a:schemeClr val="accent5">
            <a:hueOff val="-11516798"/>
            <a:satOff val="-100000"/>
            <a:lumOff val="-19216"/>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065FF16-B9FD-4274-B5E0-411145A36DE9}">
      <dsp:nvSpPr>
        <dsp:cNvPr id="0" name=""/>
        <dsp:cNvSpPr/>
      </dsp:nvSpPr>
      <dsp:spPr>
        <a:xfrm>
          <a:off x="3197692" y="1377086"/>
          <a:ext cx="1103420" cy="882736"/>
        </a:xfrm>
        <a:prstGeom prst="roundRect">
          <a:avLst>
            <a:gd name="adj" fmla="val 10000"/>
          </a:avLst>
        </a:prstGeom>
        <a:solidFill>
          <a:schemeClr val="accent5">
            <a:hueOff val="-11516798"/>
            <a:satOff val="-100000"/>
            <a:lumOff val="-1921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marL="0" lvl="0" indent="0" algn="ctr" defTabSz="400050">
            <a:lnSpc>
              <a:spcPct val="90000"/>
            </a:lnSpc>
            <a:spcBef>
              <a:spcPct val="0"/>
            </a:spcBef>
            <a:spcAft>
              <a:spcPct val="35000"/>
            </a:spcAft>
            <a:buNone/>
          </a:pPr>
          <a:r>
            <a:rPr lang="en-US" sz="900" kern="1200" dirty="0"/>
            <a:t>WBS 121.3.18</a:t>
          </a:r>
        </a:p>
        <a:p>
          <a:pPr marL="0" lvl="0" indent="0" algn="ctr" defTabSz="400050">
            <a:lnSpc>
              <a:spcPct val="90000"/>
            </a:lnSpc>
            <a:spcBef>
              <a:spcPct val="0"/>
            </a:spcBef>
            <a:spcAft>
              <a:spcPct val="35000"/>
            </a:spcAft>
            <a:buNone/>
          </a:pPr>
          <a:r>
            <a:rPr lang="en-US" sz="900" kern="1200" dirty="0"/>
            <a:t>Vacuum</a:t>
          </a:r>
        </a:p>
        <a:p>
          <a:pPr marL="0" lvl="0" indent="0" algn="ctr" defTabSz="400050">
            <a:lnSpc>
              <a:spcPct val="90000"/>
            </a:lnSpc>
            <a:spcBef>
              <a:spcPct val="0"/>
            </a:spcBef>
            <a:spcAft>
              <a:spcPct val="35000"/>
            </a:spcAft>
            <a:buNone/>
          </a:pPr>
          <a:r>
            <a:rPr lang="en-US" sz="900" kern="1200" dirty="0"/>
            <a:t>Technical &amp; Schedule</a:t>
          </a:r>
        </a:p>
        <a:p>
          <a:pPr marL="0" lvl="0" indent="0" algn="ctr" defTabSz="400050">
            <a:lnSpc>
              <a:spcPct val="90000"/>
            </a:lnSpc>
            <a:spcBef>
              <a:spcPct val="0"/>
            </a:spcBef>
            <a:spcAft>
              <a:spcPct val="35000"/>
            </a:spcAft>
            <a:buNone/>
          </a:pPr>
          <a:endParaRPr lang="en-US" sz="900" kern="1200" dirty="0"/>
        </a:p>
      </dsp:txBody>
      <dsp:txXfrm>
        <a:off x="3223546" y="1402940"/>
        <a:ext cx="1051712" cy="83102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5C4720-E5DF-4845-9FC8-F68CAA292ADC}">
      <dsp:nvSpPr>
        <dsp:cNvPr id="0" name=""/>
        <dsp:cNvSpPr/>
      </dsp:nvSpPr>
      <dsp:spPr>
        <a:xfrm>
          <a:off x="2225203" y="1181690"/>
          <a:ext cx="724958" cy="724958"/>
        </a:xfrm>
        <a:prstGeom prst="ellipse">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n-US" sz="800" kern="1200" dirty="0"/>
            <a:t>WBS 121.3.17</a:t>
          </a:r>
        </a:p>
        <a:p>
          <a:pPr marL="0" lvl="0" indent="0" algn="ctr" defTabSz="355600">
            <a:lnSpc>
              <a:spcPct val="90000"/>
            </a:lnSpc>
            <a:spcBef>
              <a:spcPct val="0"/>
            </a:spcBef>
            <a:spcAft>
              <a:spcPct val="35000"/>
            </a:spcAft>
            <a:buNone/>
          </a:pPr>
          <a:r>
            <a:rPr lang="en-US" sz="800" kern="1200" dirty="0" err="1"/>
            <a:t>Linac</a:t>
          </a:r>
          <a:r>
            <a:rPr lang="en-US" sz="800" kern="1200" dirty="0"/>
            <a:t> Controls</a:t>
          </a:r>
        </a:p>
      </dsp:txBody>
      <dsp:txXfrm>
        <a:off x="2331371" y="1287858"/>
        <a:ext cx="512622" cy="512622"/>
      </dsp:txXfrm>
    </dsp:sp>
    <dsp:sp modelId="{1CA454ED-AA89-4662-903F-B42CC9D8351C}">
      <dsp:nvSpPr>
        <dsp:cNvPr id="0" name=""/>
        <dsp:cNvSpPr/>
      </dsp:nvSpPr>
      <dsp:spPr>
        <a:xfrm rot="16326808">
          <a:off x="2520239" y="1011393"/>
          <a:ext cx="169340" cy="131930"/>
        </a:xfrm>
        <a:prstGeom prst="leftRightArrow">
          <a:avLst/>
        </a:prstGeom>
        <a:solidFill>
          <a:schemeClr val="accent4">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266700">
            <a:lnSpc>
              <a:spcPct val="90000"/>
            </a:lnSpc>
            <a:spcBef>
              <a:spcPct val="0"/>
            </a:spcBef>
            <a:spcAft>
              <a:spcPct val="35000"/>
            </a:spcAft>
            <a:buNone/>
          </a:pPr>
          <a:endParaRPr lang="en-US" sz="600" kern="1200"/>
        </a:p>
      </dsp:txBody>
      <dsp:txXfrm>
        <a:off x="2539299" y="1057555"/>
        <a:ext cx="129761" cy="79158"/>
      </dsp:txXfrm>
    </dsp:sp>
    <dsp:sp modelId="{13DA1658-A01A-49D1-AAFE-ED518ED5EAE8}">
      <dsp:nvSpPr>
        <dsp:cNvPr id="0" name=""/>
        <dsp:cNvSpPr/>
      </dsp:nvSpPr>
      <dsp:spPr>
        <a:xfrm>
          <a:off x="2077210" y="-89441"/>
          <a:ext cx="1102543" cy="1056082"/>
        </a:xfrm>
        <a:prstGeom prst="ellipse">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n-US" sz="800" kern="1200" dirty="0"/>
            <a:t>WBS 121.3.17.4.7</a:t>
          </a:r>
        </a:p>
        <a:p>
          <a:pPr marL="0" lvl="0" indent="0" algn="ctr" defTabSz="355600">
            <a:lnSpc>
              <a:spcPct val="90000"/>
            </a:lnSpc>
            <a:spcBef>
              <a:spcPct val="0"/>
            </a:spcBef>
            <a:spcAft>
              <a:spcPct val="35000"/>
            </a:spcAft>
            <a:buNone/>
          </a:pPr>
          <a:r>
            <a:rPr lang="en-US" sz="800" kern="1200" dirty="0"/>
            <a:t>MPS</a:t>
          </a:r>
        </a:p>
        <a:p>
          <a:pPr marL="0" lvl="0" indent="0" algn="ctr" defTabSz="355600">
            <a:lnSpc>
              <a:spcPct val="90000"/>
            </a:lnSpc>
            <a:spcBef>
              <a:spcPct val="0"/>
            </a:spcBef>
            <a:spcAft>
              <a:spcPct val="35000"/>
            </a:spcAft>
            <a:buNone/>
          </a:pPr>
          <a:r>
            <a:rPr lang="en-US" sz="800" kern="1200" dirty="0"/>
            <a:t>Technical &amp; Schedule</a:t>
          </a:r>
        </a:p>
      </dsp:txBody>
      <dsp:txXfrm>
        <a:off x="2238674" y="65219"/>
        <a:ext cx="779615" cy="746762"/>
      </dsp:txXfrm>
    </dsp:sp>
    <dsp:sp modelId="{576CE296-808C-413F-8CC1-55C7BA0905BE}">
      <dsp:nvSpPr>
        <dsp:cNvPr id="0" name=""/>
        <dsp:cNvSpPr/>
      </dsp:nvSpPr>
      <dsp:spPr>
        <a:xfrm rot="21474396">
          <a:off x="2978592" y="1459458"/>
          <a:ext cx="243869" cy="131930"/>
        </a:xfrm>
        <a:prstGeom prst="leftRightArrow">
          <a:avLst/>
        </a:prstGeom>
        <a:solidFill>
          <a:schemeClr val="accent4">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266700">
            <a:lnSpc>
              <a:spcPct val="90000"/>
            </a:lnSpc>
            <a:spcBef>
              <a:spcPct val="0"/>
            </a:spcBef>
            <a:spcAft>
              <a:spcPct val="35000"/>
            </a:spcAft>
            <a:buNone/>
          </a:pPr>
          <a:endParaRPr lang="en-US" sz="600" kern="1200"/>
        </a:p>
      </dsp:txBody>
      <dsp:txXfrm>
        <a:off x="2978605" y="1486567"/>
        <a:ext cx="204290" cy="79158"/>
      </dsp:txXfrm>
    </dsp:sp>
    <dsp:sp modelId="{2144588E-73CE-44A2-B25C-3F3D76B5F62A}">
      <dsp:nvSpPr>
        <dsp:cNvPr id="0" name=""/>
        <dsp:cNvSpPr/>
      </dsp:nvSpPr>
      <dsp:spPr>
        <a:xfrm>
          <a:off x="3260086" y="929149"/>
          <a:ext cx="1122570" cy="1139851"/>
        </a:xfrm>
        <a:prstGeom prst="ellipse">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kern="1200" dirty="0"/>
            <a:t>WBS 121.3.17.4.1</a:t>
          </a:r>
        </a:p>
        <a:p>
          <a:pPr marL="0" lvl="0" indent="0" algn="ctr" defTabSz="400050">
            <a:lnSpc>
              <a:spcPct val="90000"/>
            </a:lnSpc>
            <a:spcBef>
              <a:spcPct val="0"/>
            </a:spcBef>
            <a:spcAft>
              <a:spcPct val="35000"/>
            </a:spcAft>
            <a:buNone/>
          </a:pPr>
          <a:r>
            <a:rPr lang="en-US" sz="900" kern="1200" dirty="0"/>
            <a:t>Network</a:t>
          </a:r>
        </a:p>
        <a:p>
          <a:pPr marL="0" lvl="0" indent="0" algn="ctr" defTabSz="400050">
            <a:lnSpc>
              <a:spcPct val="90000"/>
            </a:lnSpc>
            <a:spcBef>
              <a:spcPct val="0"/>
            </a:spcBef>
            <a:spcAft>
              <a:spcPct val="35000"/>
            </a:spcAft>
            <a:buNone/>
          </a:pPr>
          <a:r>
            <a:rPr lang="en-US" sz="900" kern="1200" dirty="0"/>
            <a:t>Infrastructure</a:t>
          </a:r>
        </a:p>
        <a:p>
          <a:pPr marL="0" lvl="0" indent="0" algn="ctr" defTabSz="400050">
            <a:lnSpc>
              <a:spcPct val="90000"/>
            </a:lnSpc>
            <a:spcBef>
              <a:spcPct val="0"/>
            </a:spcBef>
            <a:spcAft>
              <a:spcPct val="35000"/>
            </a:spcAft>
            <a:buNone/>
          </a:pPr>
          <a:r>
            <a:rPr lang="en-US" sz="900" kern="1200" dirty="0"/>
            <a:t>Schedule</a:t>
          </a:r>
        </a:p>
      </dsp:txBody>
      <dsp:txXfrm>
        <a:off x="3424483" y="1096076"/>
        <a:ext cx="793776" cy="805997"/>
      </dsp:txXfrm>
    </dsp:sp>
    <dsp:sp modelId="{6B40C6DF-95CC-42A0-8F2A-59C61372434D}">
      <dsp:nvSpPr>
        <dsp:cNvPr id="0" name=""/>
        <dsp:cNvSpPr/>
      </dsp:nvSpPr>
      <dsp:spPr>
        <a:xfrm rot="5294269">
          <a:off x="2529453" y="1929603"/>
          <a:ext cx="144232" cy="131930"/>
        </a:xfrm>
        <a:prstGeom prst="leftRightArrow">
          <a:avLst/>
        </a:prstGeom>
        <a:solidFill>
          <a:schemeClr val="accent4">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266700">
            <a:lnSpc>
              <a:spcPct val="90000"/>
            </a:lnSpc>
            <a:spcBef>
              <a:spcPct val="0"/>
            </a:spcBef>
            <a:spcAft>
              <a:spcPct val="35000"/>
            </a:spcAft>
            <a:buNone/>
          </a:pPr>
          <a:endParaRPr lang="en-US" sz="600" kern="1200"/>
        </a:p>
      </dsp:txBody>
      <dsp:txXfrm>
        <a:off x="2548634" y="1936209"/>
        <a:ext cx="104653" cy="79158"/>
      </dsp:txXfrm>
    </dsp:sp>
    <dsp:sp modelId="{6130032A-9C2A-46C4-920D-152617050821}">
      <dsp:nvSpPr>
        <dsp:cNvPr id="0" name=""/>
        <dsp:cNvSpPr/>
      </dsp:nvSpPr>
      <dsp:spPr>
        <a:xfrm>
          <a:off x="2002871" y="2089954"/>
          <a:ext cx="1237648" cy="1119570"/>
        </a:xfrm>
        <a:prstGeom prst="ellipse">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kern="1200" dirty="0"/>
            <a:t>WBS 121.3.17.4.10</a:t>
          </a:r>
        </a:p>
        <a:p>
          <a:pPr marL="0" lvl="0" indent="0" algn="ctr" defTabSz="400050">
            <a:lnSpc>
              <a:spcPct val="90000"/>
            </a:lnSpc>
            <a:spcBef>
              <a:spcPct val="0"/>
            </a:spcBef>
            <a:spcAft>
              <a:spcPct val="35000"/>
            </a:spcAft>
            <a:buNone/>
          </a:pPr>
          <a:r>
            <a:rPr lang="en-US" sz="900" kern="1200" dirty="0"/>
            <a:t>Console &amp; Server Software</a:t>
          </a:r>
        </a:p>
        <a:p>
          <a:pPr marL="0" lvl="0" indent="0" algn="ctr" defTabSz="400050">
            <a:lnSpc>
              <a:spcPct val="90000"/>
            </a:lnSpc>
            <a:spcBef>
              <a:spcPct val="0"/>
            </a:spcBef>
            <a:spcAft>
              <a:spcPct val="35000"/>
            </a:spcAft>
            <a:buNone/>
          </a:pPr>
          <a:r>
            <a:rPr lang="en-US" sz="900" kern="1200" dirty="0"/>
            <a:t>Schedule</a:t>
          </a:r>
        </a:p>
      </dsp:txBody>
      <dsp:txXfrm>
        <a:off x="2184120" y="2253911"/>
        <a:ext cx="875150" cy="791656"/>
      </dsp:txXfrm>
    </dsp:sp>
    <dsp:sp modelId="{EC24515E-5BBF-47B2-95AF-509549C05533}">
      <dsp:nvSpPr>
        <dsp:cNvPr id="0" name=""/>
        <dsp:cNvSpPr/>
      </dsp:nvSpPr>
      <dsp:spPr>
        <a:xfrm rot="10674396">
          <a:off x="1974001" y="1496524"/>
          <a:ext cx="224991" cy="131930"/>
        </a:xfrm>
        <a:prstGeom prst="leftRightArrow">
          <a:avLst/>
        </a:prstGeom>
        <a:solidFill>
          <a:schemeClr val="accent4">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266700">
            <a:lnSpc>
              <a:spcPct val="90000"/>
            </a:lnSpc>
            <a:spcBef>
              <a:spcPct val="0"/>
            </a:spcBef>
            <a:spcAft>
              <a:spcPct val="35000"/>
            </a:spcAft>
            <a:buNone/>
          </a:pPr>
          <a:endParaRPr lang="en-US" sz="600" kern="1200"/>
        </a:p>
      </dsp:txBody>
      <dsp:txXfrm rot="10800000">
        <a:off x="2013567" y="1522187"/>
        <a:ext cx="185412" cy="79158"/>
      </dsp:txXfrm>
    </dsp:sp>
    <dsp:sp modelId="{57A4EC26-6A49-4823-A7E8-896227415FD2}">
      <dsp:nvSpPr>
        <dsp:cNvPr id="0" name=""/>
        <dsp:cNvSpPr/>
      </dsp:nvSpPr>
      <dsp:spPr>
        <a:xfrm>
          <a:off x="768576" y="1047902"/>
          <a:ext cx="1170834" cy="1082724"/>
        </a:xfrm>
        <a:prstGeom prst="ellipse">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kern="1200" baseline="0" dirty="0"/>
            <a:t>WBS 121.3.17.4.6</a:t>
          </a:r>
        </a:p>
        <a:p>
          <a:pPr marL="0" lvl="0" indent="0" algn="ctr" defTabSz="400050">
            <a:lnSpc>
              <a:spcPct val="90000"/>
            </a:lnSpc>
            <a:spcBef>
              <a:spcPct val="0"/>
            </a:spcBef>
            <a:spcAft>
              <a:spcPct val="35000"/>
            </a:spcAft>
            <a:buNone/>
          </a:pPr>
          <a:r>
            <a:rPr lang="en-US" sz="900" kern="1200" baseline="0" dirty="0"/>
            <a:t>Timing System</a:t>
          </a:r>
        </a:p>
        <a:p>
          <a:pPr marL="0" lvl="0" indent="0" algn="ctr" defTabSz="400050">
            <a:lnSpc>
              <a:spcPct val="90000"/>
            </a:lnSpc>
            <a:spcBef>
              <a:spcPct val="0"/>
            </a:spcBef>
            <a:spcAft>
              <a:spcPct val="35000"/>
            </a:spcAft>
            <a:buNone/>
          </a:pPr>
          <a:r>
            <a:rPr lang="en-US" sz="900" kern="1200" baseline="0" dirty="0"/>
            <a:t>Technical &amp; Schedule</a:t>
          </a:r>
        </a:p>
      </dsp:txBody>
      <dsp:txXfrm>
        <a:off x="940041" y="1206463"/>
        <a:ext cx="827904" cy="765602"/>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Helvetica"/>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Helvetica" charset="0"/>
                <a:cs typeface="ＭＳ Ｐゴシック" charset="0"/>
              </a:defRPr>
            </a:lvl1pPr>
          </a:lstStyle>
          <a:p>
            <a:pPr>
              <a:defRPr/>
            </a:pPr>
            <a:fld id="{DBB872F3-6144-3148-BC13-C063BA20AE80}" type="datetimeFigureOut">
              <a:rPr lang="en-US"/>
              <a:pPr>
                <a:defRPr/>
              </a:pPr>
              <a:t>12/4/2017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Helvetica"/>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Helvetica" charset="0"/>
                <a:cs typeface="ＭＳ Ｐゴシック" charset="0"/>
              </a:defRPr>
            </a:lvl1pPr>
          </a:lstStyle>
          <a:p>
            <a:pPr>
              <a:defRPr/>
            </a:pPr>
            <a:fld id="{0ACDB0ED-0BEE-9846-B9EA-5C7BFF06289F}" type="slidenum">
              <a:rPr lang="en-US"/>
              <a:pPr>
                <a:defRPr/>
              </a:pPr>
              <a:t>‹#›</a:t>
            </a:fld>
            <a:endParaRPr lang="en-US"/>
          </a:p>
        </p:txBody>
      </p:sp>
    </p:spTree>
    <p:extLst>
      <p:ext uri="{BB962C8B-B14F-4D97-AF65-F5344CB8AC3E}">
        <p14:creationId xmlns:p14="http://schemas.microsoft.com/office/powerpoint/2010/main" val="142316456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Helvetica"/>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Helvetica" charset="0"/>
                <a:cs typeface="ＭＳ Ｐゴシック" charset="0"/>
              </a:defRPr>
            </a:lvl1pPr>
          </a:lstStyle>
          <a:p>
            <a:pPr>
              <a:defRPr/>
            </a:pPr>
            <a:fld id="{531CFD29-8380-B24A-89EC-384D8B8A981B}" type="datetimeFigureOut">
              <a:rPr lang="en-US"/>
              <a:pPr>
                <a:defRPr/>
              </a:pPr>
              <a:t>12/4/2017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Helvetica"/>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Helvetica" charset="0"/>
                <a:cs typeface="ＭＳ Ｐゴシック" charset="0"/>
              </a:defRPr>
            </a:lvl1pPr>
          </a:lstStyle>
          <a:p>
            <a:pPr>
              <a:defRPr/>
            </a:pPr>
            <a:fld id="{CAD08E57-B576-F641-BEA6-C3D752DF7F66}" type="slidenum">
              <a:rPr lang="en-US"/>
              <a:pPr>
                <a:defRPr/>
              </a:pPr>
              <a:t>‹#›</a:t>
            </a:fld>
            <a:endParaRPr lang="en-US"/>
          </a:p>
        </p:txBody>
      </p:sp>
    </p:spTree>
    <p:extLst>
      <p:ext uri="{BB962C8B-B14F-4D97-AF65-F5344CB8AC3E}">
        <p14:creationId xmlns:p14="http://schemas.microsoft.com/office/powerpoint/2010/main" val="1600640023"/>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Helvetica"/>
        <a:ea typeface="Geneva"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2pPr>
    <a:lvl3pPr marL="9144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3pPr>
    <a:lvl4pPr marL="13716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4pPr>
    <a:lvl5pPr marL="18288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AD08E57-B576-F641-BEA6-C3D752DF7F66}" type="slidenum">
              <a:rPr lang="en-US" smtClean="0"/>
              <a:pPr>
                <a:defRPr/>
              </a:pPr>
              <a:t>1</a:t>
            </a:fld>
            <a:endParaRPr lang="en-US"/>
          </a:p>
        </p:txBody>
      </p:sp>
    </p:spTree>
    <p:extLst>
      <p:ext uri="{BB962C8B-B14F-4D97-AF65-F5344CB8AC3E}">
        <p14:creationId xmlns:p14="http://schemas.microsoft.com/office/powerpoint/2010/main" val="25196221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AD08E57-B576-F641-BEA6-C3D752DF7F66}" type="slidenum">
              <a:rPr lang="en-US" smtClean="0"/>
              <a:pPr>
                <a:defRPr/>
              </a:pPr>
              <a:t>2</a:t>
            </a:fld>
            <a:endParaRPr lang="en-US"/>
          </a:p>
        </p:txBody>
      </p:sp>
    </p:spTree>
    <p:extLst>
      <p:ext uri="{BB962C8B-B14F-4D97-AF65-F5344CB8AC3E}">
        <p14:creationId xmlns:p14="http://schemas.microsoft.com/office/powerpoint/2010/main" val="14546819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AD08E57-B576-F641-BEA6-C3D752DF7F66}" type="slidenum">
              <a:rPr lang="en-US" smtClean="0"/>
              <a:pPr>
                <a:defRPr/>
              </a:pPr>
              <a:t>7</a:t>
            </a:fld>
            <a:endParaRPr lang="en-US"/>
          </a:p>
        </p:txBody>
      </p:sp>
    </p:spTree>
    <p:extLst>
      <p:ext uri="{BB962C8B-B14F-4D97-AF65-F5344CB8AC3E}">
        <p14:creationId xmlns:p14="http://schemas.microsoft.com/office/powerpoint/2010/main" val="8470655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AD08E57-B576-F641-BEA6-C3D752DF7F66}" type="slidenum">
              <a:rPr lang="en-US" smtClean="0"/>
              <a:pPr>
                <a:defRPr/>
              </a:pPr>
              <a:t>10</a:t>
            </a:fld>
            <a:endParaRPr lang="en-US"/>
          </a:p>
        </p:txBody>
      </p:sp>
    </p:spTree>
    <p:extLst>
      <p:ext uri="{BB962C8B-B14F-4D97-AF65-F5344CB8AC3E}">
        <p14:creationId xmlns:p14="http://schemas.microsoft.com/office/powerpoint/2010/main" val="39395924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AD08E57-B576-F641-BEA6-C3D752DF7F66}" type="slidenum">
              <a:rPr lang="en-US" smtClean="0"/>
              <a:pPr>
                <a:defRPr/>
              </a:pPr>
              <a:t>13</a:t>
            </a:fld>
            <a:endParaRPr lang="en-US"/>
          </a:p>
        </p:txBody>
      </p:sp>
    </p:spTree>
    <p:extLst>
      <p:ext uri="{BB962C8B-B14F-4D97-AF65-F5344CB8AC3E}">
        <p14:creationId xmlns:p14="http://schemas.microsoft.com/office/powerpoint/2010/main" val="30010535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AD08E57-B576-F641-BEA6-C3D752DF7F66}" type="slidenum">
              <a:rPr lang="en-US" smtClean="0"/>
              <a:pPr>
                <a:defRPr/>
              </a:pPr>
              <a:t>24</a:t>
            </a:fld>
            <a:endParaRPr lang="en-US"/>
          </a:p>
        </p:txBody>
      </p:sp>
    </p:spTree>
    <p:extLst>
      <p:ext uri="{BB962C8B-B14F-4D97-AF65-F5344CB8AC3E}">
        <p14:creationId xmlns:p14="http://schemas.microsoft.com/office/powerpoint/2010/main" val="81939786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Fermilab + Extra Logos Title">
    <p:spTree>
      <p:nvGrpSpPr>
        <p:cNvPr id="1" name=""/>
        <p:cNvGrpSpPr/>
        <p:nvPr/>
      </p:nvGrpSpPr>
      <p:grpSpPr>
        <a:xfrm>
          <a:off x="0" y="0"/>
          <a:ext cx="0" cy="0"/>
          <a:chOff x="0" y="0"/>
          <a:chExt cx="0" cy="0"/>
        </a:xfrm>
      </p:grpSpPr>
      <p:sp>
        <p:nvSpPr>
          <p:cNvPr id="24" name="Text Placeholder 23"/>
          <p:cNvSpPr>
            <a:spLocks noGrp="1"/>
          </p:cNvSpPr>
          <p:nvPr>
            <p:ph type="body" sz="quarter" idx="10"/>
          </p:nvPr>
        </p:nvSpPr>
        <p:spPr>
          <a:xfrm>
            <a:off x="219719" y="4963772"/>
            <a:ext cx="4941110"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Edit Master text styles</a:t>
            </a:r>
          </a:p>
        </p:txBody>
      </p:sp>
      <p:cxnSp>
        <p:nvCxnSpPr>
          <p:cNvPr id="16" name="Straight Connector 15"/>
          <p:cNvCxnSpPr/>
          <p:nvPr userDrawn="1"/>
        </p:nvCxnSpPr>
        <p:spPr>
          <a:xfrm>
            <a:off x="5670218" y="5977379"/>
            <a:ext cx="3257550" cy="0"/>
          </a:xfrm>
          <a:prstGeom prst="line">
            <a:avLst/>
          </a:prstGeom>
          <a:ln w="28575" cmpd="sng">
            <a:solidFill>
              <a:srgbClr val="99D6EA"/>
            </a:solidFill>
          </a:ln>
          <a:effectLst/>
        </p:spPr>
        <p:style>
          <a:lnRef idx="2">
            <a:schemeClr val="accent1"/>
          </a:lnRef>
          <a:fillRef idx="0">
            <a:schemeClr val="accent1"/>
          </a:fillRef>
          <a:effectRef idx="1">
            <a:schemeClr val="accent1"/>
          </a:effectRef>
          <a:fontRef idx="minor">
            <a:schemeClr val="tx1"/>
          </a:fontRef>
        </p:style>
      </p:cxnSp>
      <p:sp>
        <p:nvSpPr>
          <p:cNvPr id="3" name="Rectangle 2"/>
          <p:cNvSpPr/>
          <p:nvPr userDrawn="1"/>
        </p:nvSpPr>
        <p:spPr>
          <a:xfrm>
            <a:off x="-17762" y="-1"/>
            <a:ext cx="918972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Text Placeholder 24"/>
          <p:cNvSpPr>
            <a:spLocks noGrp="1"/>
          </p:cNvSpPr>
          <p:nvPr>
            <p:ph type="body" sz="quarter" idx="11"/>
          </p:nvPr>
        </p:nvSpPr>
        <p:spPr>
          <a:xfrm>
            <a:off x="219718" y="3951841"/>
            <a:ext cx="8667106" cy="1003049"/>
          </a:xfrm>
          <a:prstGeom prst="rect">
            <a:avLst/>
          </a:prstGeom>
        </p:spPr>
        <p:txBody>
          <a:bodyPr vert="horz" wrap="square" lIns="0" tIns="27432"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Edit Master text styles</a:t>
            </a:r>
          </a:p>
        </p:txBody>
      </p:sp>
      <p:sp>
        <p:nvSpPr>
          <p:cNvPr id="2" name="TextBox 1"/>
          <p:cNvSpPr txBox="1"/>
          <p:nvPr userDrawn="1"/>
        </p:nvSpPr>
        <p:spPr>
          <a:xfrm>
            <a:off x="5670218" y="5236572"/>
            <a:ext cx="3143723" cy="1107996"/>
          </a:xfrm>
          <a:prstGeom prst="rect">
            <a:avLst/>
          </a:prstGeom>
          <a:noFill/>
        </p:spPr>
        <p:txBody>
          <a:bodyPr wrap="square" lIns="0" tIns="0" rIns="0" bIns="0" rtlCol="0">
            <a:spAutoFit/>
          </a:bodyPr>
          <a:lstStyle/>
          <a:p>
            <a:pPr marL="0" marR="0" indent="0" algn="l" defTabSz="457200" rtl="0" eaLnBrk="1" fontAlgn="base" latinLnBrk="0" hangingPunct="1">
              <a:lnSpc>
                <a:spcPct val="100000"/>
              </a:lnSpc>
              <a:spcBef>
                <a:spcPct val="0"/>
              </a:spcBef>
              <a:spcAft>
                <a:spcPct val="0"/>
              </a:spcAft>
              <a:buClrTx/>
              <a:buSzTx/>
              <a:buFontTx/>
              <a:buNone/>
              <a:tabLst/>
              <a:defRPr/>
            </a:pPr>
            <a:r>
              <a:rPr lang="en-US" sz="1200" dirty="0">
                <a:latin typeface="Helvetica"/>
                <a:cs typeface="Helvetica"/>
              </a:rPr>
              <a:t>In partnership with: </a:t>
            </a:r>
          </a:p>
          <a:p>
            <a:pPr marL="0" marR="0" indent="0" algn="l" defTabSz="457200" rtl="0" eaLnBrk="1" fontAlgn="base" latinLnBrk="0" hangingPunct="1">
              <a:lnSpc>
                <a:spcPct val="100000"/>
              </a:lnSpc>
              <a:spcBef>
                <a:spcPct val="0"/>
              </a:spcBef>
              <a:spcAft>
                <a:spcPct val="0"/>
              </a:spcAft>
              <a:buClrTx/>
              <a:buSzTx/>
              <a:buFontTx/>
              <a:buNone/>
              <a:tabLst/>
              <a:defRPr/>
            </a:pPr>
            <a:r>
              <a:rPr lang="en-US" sz="1200" kern="1200" baseline="0" dirty="0">
                <a:solidFill>
                  <a:schemeClr val="tx1"/>
                </a:solidFill>
                <a:latin typeface="Helvetica"/>
                <a:ea typeface="Geneva" charset="0"/>
                <a:cs typeface="Helvetica"/>
              </a:rPr>
              <a:t>   India Institutes </a:t>
            </a:r>
            <a:r>
              <a:rPr lang="en-US" sz="1200" kern="1200" baseline="0" dirty="0" err="1">
                <a:solidFill>
                  <a:schemeClr val="tx1"/>
                </a:solidFill>
                <a:latin typeface="Helvetica"/>
                <a:ea typeface="Geneva" charset="0"/>
                <a:cs typeface="Helvetica"/>
              </a:rPr>
              <a:t>Fermilab</a:t>
            </a:r>
            <a:r>
              <a:rPr lang="en-US" sz="1200" kern="1200" baseline="0" dirty="0">
                <a:solidFill>
                  <a:schemeClr val="tx1"/>
                </a:solidFill>
                <a:latin typeface="Helvetica"/>
                <a:ea typeface="Geneva" charset="0"/>
                <a:cs typeface="Helvetica"/>
              </a:rPr>
              <a:t> Collaboration</a:t>
            </a:r>
          </a:p>
          <a:p>
            <a:pPr marL="0" marR="0" indent="0" algn="l" defTabSz="457200" rtl="0" eaLnBrk="1" fontAlgn="base" latinLnBrk="0" hangingPunct="1">
              <a:lnSpc>
                <a:spcPct val="100000"/>
              </a:lnSpc>
              <a:spcBef>
                <a:spcPct val="0"/>
              </a:spcBef>
              <a:spcAft>
                <a:spcPct val="0"/>
              </a:spcAft>
              <a:buClrTx/>
              <a:buSzTx/>
              <a:buFontTx/>
              <a:buNone/>
              <a:tabLst/>
              <a:defRPr/>
            </a:pPr>
            <a:r>
              <a:rPr lang="en-US" sz="1200" kern="1200" baseline="0" dirty="0">
                <a:solidFill>
                  <a:schemeClr val="tx1"/>
                </a:solidFill>
                <a:latin typeface="Helvetica"/>
                <a:ea typeface="Geneva" charset="0"/>
                <a:cs typeface="Helvetica"/>
              </a:rPr>
              <a:t>   </a:t>
            </a:r>
            <a:r>
              <a:rPr lang="en-US" sz="1200" kern="1200" baseline="0" dirty="0" err="1">
                <a:solidFill>
                  <a:schemeClr val="tx1"/>
                </a:solidFill>
                <a:latin typeface="Helvetica"/>
                <a:ea typeface="Geneva" charset="0"/>
                <a:cs typeface="Helvetica"/>
              </a:rPr>
              <a:t>Istituto</a:t>
            </a:r>
            <a:r>
              <a:rPr lang="en-US" sz="1200" kern="1200" baseline="0" dirty="0">
                <a:solidFill>
                  <a:schemeClr val="tx1"/>
                </a:solidFill>
                <a:latin typeface="Helvetica"/>
                <a:ea typeface="Geneva" charset="0"/>
                <a:cs typeface="Helvetica"/>
              </a:rPr>
              <a:t> Nazionale di </a:t>
            </a:r>
            <a:r>
              <a:rPr lang="en-US" sz="1200" kern="1200" baseline="0" dirty="0" err="1">
                <a:solidFill>
                  <a:schemeClr val="tx1"/>
                </a:solidFill>
                <a:latin typeface="Helvetica"/>
                <a:ea typeface="Geneva" charset="0"/>
                <a:cs typeface="Helvetica"/>
              </a:rPr>
              <a:t>Fisica</a:t>
            </a:r>
            <a:r>
              <a:rPr lang="en-US" sz="1200" kern="1200" baseline="0" dirty="0">
                <a:solidFill>
                  <a:schemeClr val="tx1"/>
                </a:solidFill>
                <a:latin typeface="Helvetica"/>
                <a:ea typeface="Geneva" charset="0"/>
                <a:cs typeface="Helvetica"/>
              </a:rPr>
              <a:t> </a:t>
            </a:r>
            <a:r>
              <a:rPr lang="en-US" sz="1200" kern="1200" baseline="0" dirty="0" err="1">
                <a:solidFill>
                  <a:schemeClr val="tx1"/>
                </a:solidFill>
                <a:latin typeface="Helvetica"/>
                <a:ea typeface="Geneva" charset="0"/>
                <a:cs typeface="Helvetica"/>
              </a:rPr>
              <a:t>Nucleare</a:t>
            </a:r>
            <a:endParaRPr lang="en-US" sz="1200" kern="1200" baseline="0" dirty="0">
              <a:solidFill>
                <a:schemeClr val="tx1"/>
              </a:solidFill>
              <a:latin typeface="Helvetica"/>
              <a:ea typeface="Geneva" charset="0"/>
              <a:cs typeface="Helvetica"/>
            </a:endParaRPr>
          </a:p>
          <a:p>
            <a:pPr marL="0" marR="0" indent="0" algn="l" defTabSz="457200" rtl="0" eaLnBrk="1" fontAlgn="base" latinLnBrk="0" hangingPunct="1">
              <a:lnSpc>
                <a:spcPct val="100000"/>
              </a:lnSpc>
              <a:spcBef>
                <a:spcPct val="0"/>
              </a:spcBef>
              <a:spcAft>
                <a:spcPct val="0"/>
              </a:spcAft>
              <a:buClrTx/>
              <a:buSzTx/>
              <a:buFontTx/>
              <a:buNone/>
              <a:tabLst/>
              <a:defRPr/>
            </a:pPr>
            <a:r>
              <a:rPr lang="en-US" sz="1200" kern="1200" baseline="0" dirty="0">
                <a:solidFill>
                  <a:schemeClr val="tx1"/>
                </a:solidFill>
                <a:latin typeface="Helvetica"/>
                <a:ea typeface="Geneva" charset="0"/>
                <a:cs typeface="Helvetica"/>
              </a:rPr>
              <a:t>   Science and Technology Facilities Council   </a:t>
            </a:r>
          </a:p>
          <a:p>
            <a:endParaRPr lang="en-US" dirty="0"/>
          </a:p>
        </p:txBody>
      </p:sp>
      <p:pic>
        <p:nvPicPr>
          <p:cNvPr id="33" name="Picture 32" descr="FermiLogoBar_DOE_KO_horiz.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761" y="288917"/>
            <a:ext cx="9010786" cy="301891"/>
          </a:xfrm>
          <a:prstGeom prst="rect">
            <a:avLst/>
          </a:prstGeom>
        </p:spPr>
      </p:pic>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197" y="874754"/>
            <a:ext cx="9161762" cy="3068205"/>
          </a:xfrm>
          <a:prstGeom prst="rect">
            <a:avLst/>
          </a:prstGeom>
        </p:spPr>
      </p:pic>
    </p:spTree>
    <p:extLst>
      <p:ext uri="{BB962C8B-B14F-4D97-AF65-F5344CB8AC3E}">
        <p14:creationId xmlns:p14="http://schemas.microsoft.com/office/powerpoint/2010/main" val="3447826856"/>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mp; Content">
    <p:bg>
      <p:bgPr>
        <a:solidFill>
          <a:schemeClr val="bg2">
            <a:alpha val="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465691"/>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
        <p:nvSpPr>
          <p:cNvPr id="3" name="Content Placeholder 2"/>
          <p:cNvSpPr>
            <a:spLocks noGrp="1"/>
          </p:cNvSpPr>
          <p:nvPr>
            <p:ph idx="1"/>
          </p:nvPr>
        </p:nvSpPr>
        <p:spPr>
          <a:xfrm>
            <a:off x="228600" y="1043046"/>
            <a:ext cx="8672513" cy="4987867"/>
          </a:xfrm>
          <a:prstGeom prst="rect">
            <a:avLst/>
          </a:prstGeom>
        </p:spPr>
        <p:txBody>
          <a:bodyPr lIns="0" tIns="0" rIns="0" bIns="0"/>
          <a:lstStyle>
            <a:lvl1pPr>
              <a:defRPr sz="2400">
                <a:solidFill>
                  <a:srgbClr val="404040"/>
                </a:solidFill>
              </a:defRPr>
            </a:lvl1pPr>
            <a:lvl2pPr>
              <a:defRPr sz="2200">
                <a:solidFill>
                  <a:srgbClr val="404040"/>
                </a:solidFill>
              </a:defRPr>
            </a:lvl2pPr>
            <a:lvl3pPr>
              <a:defRPr sz="2000">
                <a:solidFill>
                  <a:srgbClr val="404040"/>
                </a:solidFill>
              </a:defRPr>
            </a:lvl3pPr>
            <a:lvl4pPr>
              <a:defRPr sz="1800">
                <a:solidFill>
                  <a:srgbClr val="404040"/>
                </a:solidFill>
              </a:defRPr>
            </a:lvl4pPr>
            <a:lvl5pPr marL="2057400" indent="-228600">
              <a:buFont typeface="Arial"/>
              <a:buChar char="•"/>
              <a:defRPr sz="1800">
                <a:solidFill>
                  <a:srgbClr val="404040"/>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8" name="Straight Connector 7"/>
          <p:cNvCxnSpPr/>
          <p:nvPr userDrawn="1"/>
        </p:nvCxnSpPr>
        <p:spPr>
          <a:xfrm>
            <a:off x="228600" y="6315146"/>
            <a:ext cx="8677275" cy="0"/>
          </a:xfrm>
          <a:prstGeom prst="line">
            <a:avLst/>
          </a:prstGeom>
          <a:ln w="28575" cmpd="sng">
            <a:solidFill>
              <a:srgbClr val="99D6EA"/>
            </a:solidFill>
          </a:ln>
          <a:effectLst/>
        </p:spPr>
        <p:style>
          <a:lnRef idx="2">
            <a:schemeClr val="accent1"/>
          </a:lnRef>
          <a:fillRef idx="0">
            <a:schemeClr val="accent1"/>
          </a:fillRef>
          <a:effectRef idx="1">
            <a:schemeClr val="accent1"/>
          </a:effectRef>
          <a:fontRef idx="minor">
            <a:schemeClr val="tx1"/>
          </a:fontRef>
        </p:style>
      </p:cxnSp>
      <p:sp>
        <p:nvSpPr>
          <p:cNvPr id="10" name="Date Placeholder 3"/>
          <p:cNvSpPr>
            <a:spLocks noGrp="1"/>
          </p:cNvSpPr>
          <p:nvPr>
            <p:ph type="dt" sz="half" idx="2"/>
          </p:nvPr>
        </p:nvSpPr>
        <p:spPr>
          <a:xfrm>
            <a:off x="736826" y="6488272"/>
            <a:ext cx="919915" cy="24851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dirty="0"/>
              <a:t>12/12//2017 </a:t>
            </a:r>
          </a:p>
        </p:txBody>
      </p:sp>
      <p:sp>
        <p:nvSpPr>
          <p:cNvPr id="11" name="Footer Placeholder 4"/>
          <p:cNvSpPr>
            <a:spLocks noGrp="1"/>
          </p:cNvSpPr>
          <p:nvPr>
            <p:ph type="ftr" sz="quarter" idx="3"/>
          </p:nvPr>
        </p:nvSpPr>
        <p:spPr>
          <a:xfrm>
            <a:off x="1673558" y="6495482"/>
            <a:ext cx="5541561" cy="237285"/>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Jim Patrick | Linac Controls | RF Systems, Controls and Instrumentation</a:t>
            </a:r>
            <a:endParaRPr lang="en-US" b="1" dirty="0"/>
          </a:p>
        </p:txBody>
      </p:sp>
      <p:sp>
        <p:nvSpPr>
          <p:cNvPr id="12" name="Slide Number Placeholder 5"/>
          <p:cNvSpPr>
            <a:spLocks noGrp="1"/>
          </p:cNvSpPr>
          <p:nvPr>
            <p:ph type="sldNum" sz="quarter" idx="4"/>
          </p:nvPr>
        </p:nvSpPr>
        <p:spPr>
          <a:xfrm>
            <a:off x="222250" y="6495482"/>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59493" y="6355909"/>
            <a:ext cx="919915" cy="502091"/>
          </a:xfrm>
          <a:prstGeom prst="rect">
            <a:avLst/>
          </a:prstGeom>
        </p:spPr>
      </p:pic>
    </p:spTree>
    <p:extLst>
      <p:ext uri="{BB962C8B-B14F-4D97-AF65-F5344CB8AC3E}">
        <p14:creationId xmlns:p14="http://schemas.microsoft.com/office/powerpoint/2010/main" val="38377693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3" name="Text Placeholder 3"/>
          <p:cNvSpPr>
            <a:spLocks noGrp="1"/>
          </p:cNvSpPr>
          <p:nvPr>
            <p:ph type="body" sz="half" idx="12"/>
          </p:nvPr>
        </p:nvSpPr>
        <p:spPr>
          <a:xfrm>
            <a:off x="228600" y="4765101"/>
            <a:ext cx="4206240" cy="1265812"/>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3"/>
          <p:cNvSpPr>
            <a:spLocks noGrp="1"/>
          </p:cNvSpPr>
          <p:nvPr>
            <p:ph type="body" sz="half" idx="13"/>
          </p:nvPr>
        </p:nvSpPr>
        <p:spPr>
          <a:xfrm>
            <a:off x="4687970" y="4765101"/>
            <a:ext cx="4206240" cy="1265812"/>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Content Placeholder 2"/>
          <p:cNvSpPr>
            <a:spLocks noGrp="1"/>
          </p:cNvSpPr>
          <p:nvPr>
            <p:ph sz="half" idx="17"/>
          </p:nvPr>
        </p:nvSpPr>
        <p:spPr>
          <a:xfrm>
            <a:off x="228600" y="1043694"/>
            <a:ext cx="4206240" cy="3568701"/>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2"/>
          <p:cNvSpPr>
            <a:spLocks noGrp="1"/>
          </p:cNvSpPr>
          <p:nvPr>
            <p:ph sz="half" idx="18"/>
          </p:nvPr>
        </p:nvSpPr>
        <p:spPr>
          <a:xfrm>
            <a:off x="4687970" y="1043694"/>
            <a:ext cx="4206240" cy="3568701"/>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Date Placeholder 3"/>
          <p:cNvSpPr>
            <a:spLocks noGrp="1"/>
          </p:cNvSpPr>
          <p:nvPr>
            <p:ph type="dt" sz="half" idx="2"/>
          </p:nvPr>
        </p:nvSpPr>
        <p:spPr>
          <a:xfrm>
            <a:off x="736827" y="6495482"/>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12/12//2017 </a:t>
            </a:r>
            <a:endParaRPr lang="en-US" dirty="0"/>
          </a:p>
        </p:txBody>
      </p:sp>
      <p:sp>
        <p:nvSpPr>
          <p:cNvPr id="18" name="Footer Placeholder 4"/>
          <p:cNvSpPr>
            <a:spLocks noGrp="1"/>
          </p:cNvSpPr>
          <p:nvPr>
            <p:ph type="ftr" sz="quarter" idx="3"/>
          </p:nvPr>
        </p:nvSpPr>
        <p:spPr>
          <a:xfrm>
            <a:off x="1530601" y="6495482"/>
            <a:ext cx="5538537" cy="237285"/>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Jim Patrick | Linac Controls | RF Systems, Controls and Instrumentation</a:t>
            </a:r>
            <a:endParaRPr lang="en-US" b="1" dirty="0"/>
          </a:p>
        </p:txBody>
      </p:sp>
      <p:sp>
        <p:nvSpPr>
          <p:cNvPr id="20" name="Title 1"/>
          <p:cNvSpPr>
            <a:spLocks noGrp="1"/>
          </p:cNvSpPr>
          <p:nvPr>
            <p:ph type="title"/>
          </p:nvPr>
        </p:nvSpPr>
        <p:spPr>
          <a:xfrm>
            <a:off x="228600" y="465691"/>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
        <p:nvSpPr>
          <p:cNvPr id="10" name="Slide Number Placeholder 5"/>
          <p:cNvSpPr>
            <a:spLocks noGrp="1"/>
          </p:cNvSpPr>
          <p:nvPr>
            <p:ph type="sldNum" sz="quarter" idx="4"/>
          </p:nvPr>
        </p:nvSpPr>
        <p:spPr>
          <a:xfrm>
            <a:off x="222250" y="6495482"/>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59493" y="6355909"/>
            <a:ext cx="919915" cy="502091"/>
          </a:xfrm>
          <a:prstGeom prst="rect">
            <a:avLst/>
          </a:prstGeom>
        </p:spPr>
      </p:pic>
    </p:spTree>
    <p:extLst>
      <p:ext uri="{BB962C8B-B14F-4D97-AF65-F5344CB8AC3E}">
        <p14:creationId xmlns:p14="http://schemas.microsoft.com/office/powerpoint/2010/main" val="16450569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amp;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28600" y="1043693"/>
            <a:ext cx="3027894" cy="4994276"/>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Content Placeholder 2"/>
          <p:cNvSpPr>
            <a:spLocks noGrp="1"/>
          </p:cNvSpPr>
          <p:nvPr>
            <p:ph sz="half" idx="15"/>
          </p:nvPr>
        </p:nvSpPr>
        <p:spPr>
          <a:xfrm>
            <a:off x="3542712" y="1043694"/>
            <a:ext cx="5347605" cy="4994275"/>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6"/>
          </p:nvPr>
        </p:nvSpPr>
        <p:spPr/>
        <p:txBody>
          <a:bodyPr/>
          <a:lstStyle>
            <a:lvl1pPr>
              <a:defRPr sz="1200" smtClean="0"/>
            </a:lvl1pPr>
          </a:lstStyle>
          <a:p>
            <a:pPr>
              <a:defRPr/>
            </a:pPr>
            <a:r>
              <a:rPr lang="en-US"/>
              <a:t>12/12//2017 </a:t>
            </a:r>
            <a:endParaRPr lang="en-US" dirty="0"/>
          </a:p>
        </p:txBody>
      </p:sp>
      <p:sp>
        <p:nvSpPr>
          <p:cNvPr id="6" name="Footer Placeholder 4"/>
          <p:cNvSpPr>
            <a:spLocks noGrp="1"/>
          </p:cNvSpPr>
          <p:nvPr>
            <p:ph type="ftr" sz="quarter" idx="17"/>
          </p:nvPr>
        </p:nvSpPr>
        <p:spPr>
          <a:xfrm>
            <a:off x="1530601" y="6495482"/>
            <a:ext cx="5538537" cy="242873"/>
          </a:xfrm>
        </p:spPr>
        <p:txBody>
          <a:bodyPr/>
          <a:lstStyle>
            <a:lvl1pPr>
              <a:defRPr sz="1200" dirty="0" smtClean="0"/>
            </a:lvl1pPr>
          </a:lstStyle>
          <a:p>
            <a:pPr>
              <a:defRPr/>
            </a:pPr>
            <a:r>
              <a:rPr lang="en-US"/>
              <a:t>Jim Patrick | Linac Controls | RF Systems, Controls and Instrumentation</a:t>
            </a:r>
            <a:endParaRPr lang="en-US" b="1"/>
          </a:p>
        </p:txBody>
      </p:sp>
      <p:sp>
        <p:nvSpPr>
          <p:cNvPr id="7" name="Slide Number Placeholder 5"/>
          <p:cNvSpPr>
            <a:spLocks noGrp="1"/>
          </p:cNvSpPr>
          <p:nvPr>
            <p:ph type="sldNum" sz="quarter" idx="18"/>
          </p:nvPr>
        </p:nvSpPr>
        <p:spPr/>
        <p:txBody>
          <a:bodyPr/>
          <a:lstStyle>
            <a:lvl1pPr>
              <a:defRPr sz="1200" smtClean="0"/>
            </a:lvl1pPr>
          </a:lstStyle>
          <a:p>
            <a:pPr>
              <a:defRPr/>
            </a:pPr>
            <a:fld id="{979A04A2-726F-2143-A443-7788AF27176E}" type="slidenum">
              <a:rPr lang="en-US"/>
              <a:pPr>
                <a:defRPr/>
              </a:pPr>
              <a:t>‹#›</a:t>
            </a:fld>
            <a:endParaRPr lang="en-US" dirty="0"/>
          </a:p>
        </p:txBody>
      </p:sp>
      <p:sp>
        <p:nvSpPr>
          <p:cNvPr id="12" name="Title 1"/>
          <p:cNvSpPr>
            <a:spLocks noGrp="1"/>
          </p:cNvSpPr>
          <p:nvPr>
            <p:ph type="title"/>
          </p:nvPr>
        </p:nvSpPr>
        <p:spPr>
          <a:xfrm>
            <a:off x="228600" y="465691"/>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59493" y="6355909"/>
            <a:ext cx="919915" cy="502091"/>
          </a:xfrm>
          <a:prstGeom prst="rect">
            <a:avLst/>
          </a:prstGeom>
        </p:spPr>
      </p:pic>
    </p:spTree>
    <p:extLst>
      <p:ext uri="{BB962C8B-B14F-4D97-AF65-F5344CB8AC3E}">
        <p14:creationId xmlns:p14="http://schemas.microsoft.com/office/powerpoint/2010/main" val="12381050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icture &amp;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224073" y="1043694"/>
            <a:ext cx="8686800" cy="3695054"/>
          </a:xfrm>
          <a:prstGeom prst="rect">
            <a:avLst/>
          </a:prstGeom>
        </p:spPr>
        <p:txBody>
          <a:bodyPr lIns="0" tIns="0" rIns="0" bIns="0" rtlCol="0">
            <a:normAutofit/>
          </a:bodyPr>
          <a:lstStyle>
            <a:lvl1pPr marL="0" indent="0">
              <a:buNone/>
              <a:defRPr sz="1600">
                <a:solidFill>
                  <a:srgbClr val="50505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224073" y="4943005"/>
            <a:ext cx="8686800" cy="1091259"/>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3"/>
          <p:cNvSpPr>
            <a:spLocks noGrp="1"/>
          </p:cNvSpPr>
          <p:nvPr>
            <p:ph type="dt" sz="half" idx="10"/>
          </p:nvPr>
        </p:nvSpPr>
        <p:spPr/>
        <p:txBody>
          <a:bodyPr/>
          <a:lstStyle>
            <a:lvl1pPr>
              <a:defRPr sz="1200" smtClean="0"/>
            </a:lvl1pPr>
          </a:lstStyle>
          <a:p>
            <a:pPr>
              <a:defRPr/>
            </a:pPr>
            <a:r>
              <a:rPr lang="en-US"/>
              <a:t>12/12//2017 </a:t>
            </a:r>
            <a:endParaRPr lang="en-US" dirty="0"/>
          </a:p>
        </p:txBody>
      </p:sp>
      <p:sp>
        <p:nvSpPr>
          <p:cNvPr id="6" name="Footer Placeholder 4"/>
          <p:cNvSpPr>
            <a:spLocks noGrp="1"/>
          </p:cNvSpPr>
          <p:nvPr>
            <p:ph type="ftr" sz="quarter" idx="11"/>
          </p:nvPr>
        </p:nvSpPr>
        <p:spPr>
          <a:xfrm>
            <a:off x="1530601" y="6495482"/>
            <a:ext cx="5538537" cy="242873"/>
          </a:xfrm>
        </p:spPr>
        <p:txBody>
          <a:bodyPr/>
          <a:lstStyle>
            <a:lvl1pPr>
              <a:defRPr sz="1200" dirty="0" smtClean="0"/>
            </a:lvl1pPr>
          </a:lstStyle>
          <a:p>
            <a:pPr>
              <a:defRPr/>
            </a:pPr>
            <a:r>
              <a:rPr lang="en-US"/>
              <a:t>Jim Patrick | Linac Controls | RF Systems, Controls and Instrumentation</a:t>
            </a:r>
            <a:endParaRPr lang="en-US" b="1"/>
          </a:p>
        </p:txBody>
      </p:sp>
      <p:sp>
        <p:nvSpPr>
          <p:cNvPr id="7" name="Slide Number Placeholder 5"/>
          <p:cNvSpPr>
            <a:spLocks noGrp="1"/>
          </p:cNvSpPr>
          <p:nvPr>
            <p:ph type="sldNum" sz="quarter" idx="12"/>
          </p:nvPr>
        </p:nvSpPr>
        <p:spPr/>
        <p:txBody>
          <a:bodyPr/>
          <a:lstStyle>
            <a:lvl1pPr>
              <a:defRPr sz="1200" smtClean="0"/>
            </a:lvl1pPr>
          </a:lstStyle>
          <a:p>
            <a:pPr>
              <a:defRPr/>
            </a:pPr>
            <a:fld id="{64DF0CCB-7EA3-7341-A46D-36EC5E85EBD6}" type="slidenum">
              <a:rPr lang="en-US"/>
              <a:pPr>
                <a:defRPr/>
              </a:pPr>
              <a:t>‹#›</a:t>
            </a:fld>
            <a:endParaRPr lang="en-US" dirty="0"/>
          </a:p>
        </p:txBody>
      </p:sp>
      <p:sp>
        <p:nvSpPr>
          <p:cNvPr id="11" name="Title 1"/>
          <p:cNvSpPr>
            <a:spLocks noGrp="1"/>
          </p:cNvSpPr>
          <p:nvPr>
            <p:ph type="title"/>
          </p:nvPr>
        </p:nvSpPr>
        <p:spPr>
          <a:xfrm>
            <a:off x="224073" y="465691"/>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59493" y="6355909"/>
            <a:ext cx="919915" cy="502091"/>
          </a:xfrm>
          <a:prstGeom prst="rect">
            <a:avLst/>
          </a:prstGeom>
        </p:spPr>
      </p:pic>
    </p:spTree>
    <p:extLst>
      <p:ext uri="{BB962C8B-B14F-4D97-AF65-F5344CB8AC3E}">
        <p14:creationId xmlns:p14="http://schemas.microsoft.com/office/powerpoint/2010/main" val="22375133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r>
              <a:rPr lang="en-US"/>
              <a:t>12/12//2017 </a:t>
            </a:r>
            <a:endParaRPr lang="en-US" dirty="0"/>
          </a:p>
        </p:txBody>
      </p:sp>
      <p:sp>
        <p:nvSpPr>
          <p:cNvPr id="4" name="Footer Placeholder 3"/>
          <p:cNvSpPr>
            <a:spLocks noGrp="1"/>
          </p:cNvSpPr>
          <p:nvPr>
            <p:ph type="ftr" sz="quarter" idx="11"/>
          </p:nvPr>
        </p:nvSpPr>
        <p:spPr>
          <a:xfrm>
            <a:off x="1530601" y="6495482"/>
            <a:ext cx="5538537" cy="237285"/>
          </a:xfrm>
        </p:spPr>
        <p:txBody>
          <a:bodyPr/>
          <a:lstStyle/>
          <a:p>
            <a:pPr>
              <a:defRPr/>
            </a:pPr>
            <a:r>
              <a:rPr lang="en-US"/>
              <a:t>Jim Patrick | Linac Controls | RF Systems, Controls and Instrumentation</a:t>
            </a:r>
            <a:endParaRPr lang="en-US" b="1" dirty="0"/>
          </a:p>
        </p:txBody>
      </p:sp>
      <p:sp>
        <p:nvSpPr>
          <p:cNvPr id="5" name="Slide Number Placeholder 4"/>
          <p:cNvSpPr>
            <a:spLocks noGrp="1"/>
          </p:cNvSpPr>
          <p:nvPr>
            <p:ph type="sldNum" sz="quarter" idx="12"/>
          </p:nvPr>
        </p:nvSpPr>
        <p:spPr/>
        <p:txBody>
          <a:bodyPr/>
          <a:lstStyle/>
          <a:p>
            <a:pPr>
              <a:defRPr/>
            </a:pPr>
            <a:fld id="{148C009B-CB69-E04A-B9B3-34B26D69E9CF}" type="slidenum">
              <a:rPr lang="en-US" smtClean="0"/>
              <a:pPr>
                <a:defRPr/>
              </a:pPr>
              <a:t>‹#›</a:t>
            </a:fld>
            <a:endParaRPr lang="en-US" dirty="0"/>
          </a:p>
        </p:txBody>
      </p:sp>
      <p:sp>
        <p:nvSpPr>
          <p:cNvPr id="7" name="Picture Placeholder 6"/>
          <p:cNvSpPr>
            <a:spLocks noGrp="1"/>
          </p:cNvSpPr>
          <p:nvPr>
            <p:ph type="pic" sz="quarter" idx="13"/>
          </p:nvPr>
        </p:nvSpPr>
        <p:spPr>
          <a:xfrm>
            <a:off x="222250" y="468311"/>
            <a:ext cx="8675688" cy="5684865"/>
          </a:xfrm>
          <a:prstGeom prst="rect">
            <a:avLst/>
          </a:prstGeom>
        </p:spPr>
        <p:txBody>
          <a:bodyPr vert="horz"/>
          <a:lstStyle/>
          <a:p>
            <a:r>
              <a:rPr lang="en-US"/>
              <a:t>Click icon to add picture</a:t>
            </a:r>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59493" y="6355909"/>
            <a:ext cx="919915" cy="502091"/>
          </a:xfrm>
          <a:prstGeom prst="rect">
            <a:avLst/>
          </a:prstGeom>
        </p:spPr>
      </p:pic>
    </p:spTree>
    <p:extLst>
      <p:ext uri="{BB962C8B-B14F-4D97-AF65-F5344CB8AC3E}">
        <p14:creationId xmlns:p14="http://schemas.microsoft.com/office/powerpoint/2010/main" val="10882164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xtra Logos">
    <p:spTree>
      <p:nvGrpSpPr>
        <p:cNvPr id="1" name=""/>
        <p:cNvGrpSpPr/>
        <p:nvPr/>
      </p:nvGrpSpPr>
      <p:grpSpPr>
        <a:xfrm>
          <a:off x="0" y="0"/>
          <a:ext cx="0" cy="0"/>
          <a:chOff x="0" y="0"/>
          <a:chExt cx="0" cy="0"/>
        </a:xfrm>
      </p:grpSpPr>
      <p:sp>
        <p:nvSpPr>
          <p:cNvPr id="43" name="Picture Placeholder 14"/>
          <p:cNvSpPr>
            <a:spLocks noGrp="1"/>
          </p:cNvSpPr>
          <p:nvPr>
            <p:ph type="pic" sz="quarter" idx="19"/>
          </p:nvPr>
        </p:nvSpPr>
        <p:spPr>
          <a:xfrm>
            <a:off x="205694" y="2793713"/>
            <a:ext cx="1600200" cy="1600200"/>
          </a:xfrm>
          <a:prstGeom prst="rect">
            <a:avLst/>
          </a:prstGeom>
        </p:spPr>
        <p:txBody>
          <a:bodyPr vert="horz"/>
          <a:lstStyle>
            <a:lvl1pPr marL="0" indent="0">
              <a:buFontTx/>
              <a:buNone/>
              <a:defRPr sz="1400" baseline="0"/>
            </a:lvl1pPr>
          </a:lstStyle>
          <a:p>
            <a:r>
              <a:rPr lang="en-US"/>
              <a:t>Click icon to add picture</a:t>
            </a:r>
            <a:endParaRPr lang="en-US" dirty="0"/>
          </a:p>
        </p:txBody>
      </p:sp>
      <p:sp>
        <p:nvSpPr>
          <p:cNvPr id="44" name="Picture Placeholder 14"/>
          <p:cNvSpPr>
            <a:spLocks noGrp="1"/>
          </p:cNvSpPr>
          <p:nvPr>
            <p:ph type="pic" sz="quarter" idx="20"/>
          </p:nvPr>
        </p:nvSpPr>
        <p:spPr>
          <a:xfrm>
            <a:off x="1979425" y="2793713"/>
            <a:ext cx="1600200" cy="1600200"/>
          </a:xfrm>
          <a:prstGeom prst="rect">
            <a:avLst/>
          </a:prstGeom>
        </p:spPr>
        <p:txBody>
          <a:bodyPr vert="horz"/>
          <a:lstStyle>
            <a:lvl1pPr marL="0" indent="0">
              <a:buFontTx/>
              <a:buNone/>
              <a:defRPr sz="1400" baseline="0"/>
            </a:lvl1pPr>
          </a:lstStyle>
          <a:p>
            <a:r>
              <a:rPr lang="en-US"/>
              <a:t>Click icon to add picture</a:t>
            </a:r>
            <a:endParaRPr lang="en-US" dirty="0"/>
          </a:p>
        </p:txBody>
      </p:sp>
      <p:sp>
        <p:nvSpPr>
          <p:cNvPr id="45" name="Picture Placeholder 14"/>
          <p:cNvSpPr>
            <a:spLocks noGrp="1"/>
          </p:cNvSpPr>
          <p:nvPr>
            <p:ph type="pic" sz="quarter" idx="21"/>
          </p:nvPr>
        </p:nvSpPr>
        <p:spPr>
          <a:xfrm>
            <a:off x="3753205" y="2793713"/>
            <a:ext cx="1600200" cy="1600200"/>
          </a:xfrm>
          <a:prstGeom prst="rect">
            <a:avLst/>
          </a:prstGeom>
        </p:spPr>
        <p:txBody>
          <a:bodyPr vert="horz"/>
          <a:lstStyle>
            <a:lvl1pPr marL="0" indent="0">
              <a:buFontTx/>
              <a:buNone/>
              <a:defRPr sz="1400" baseline="0"/>
            </a:lvl1pPr>
          </a:lstStyle>
          <a:p>
            <a:r>
              <a:rPr lang="en-US"/>
              <a:t>Click icon to add picture</a:t>
            </a:r>
            <a:endParaRPr lang="en-US" dirty="0"/>
          </a:p>
        </p:txBody>
      </p:sp>
      <p:sp>
        <p:nvSpPr>
          <p:cNvPr id="46" name="Picture Placeholder 14"/>
          <p:cNvSpPr>
            <a:spLocks noGrp="1"/>
          </p:cNvSpPr>
          <p:nvPr>
            <p:ph type="pic" sz="quarter" idx="22"/>
          </p:nvPr>
        </p:nvSpPr>
        <p:spPr>
          <a:xfrm>
            <a:off x="5534456" y="2793713"/>
            <a:ext cx="1600200" cy="1600200"/>
          </a:xfrm>
          <a:prstGeom prst="rect">
            <a:avLst/>
          </a:prstGeom>
        </p:spPr>
        <p:txBody>
          <a:bodyPr vert="horz"/>
          <a:lstStyle>
            <a:lvl1pPr marL="0" indent="0">
              <a:buFontTx/>
              <a:buNone/>
              <a:defRPr sz="1400" baseline="0"/>
            </a:lvl1pPr>
          </a:lstStyle>
          <a:p>
            <a:r>
              <a:rPr lang="en-US"/>
              <a:t>Click icon to add picture</a:t>
            </a:r>
            <a:endParaRPr lang="en-US" dirty="0"/>
          </a:p>
        </p:txBody>
      </p:sp>
      <p:sp>
        <p:nvSpPr>
          <p:cNvPr id="47" name="Picture Placeholder 14"/>
          <p:cNvSpPr>
            <a:spLocks noGrp="1"/>
          </p:cNvSpPr>
          <p:nvPr>
            <p:ph type="pic" sz="quarter" idx="23"/>
          </p:nvPr>
        </p:nvSpPr>
        <p:spPr>
          <a:xfrm>
            <a:off x="7300765" y="2793713"/>
            <a:ext cx="1600200" cy="1600200"/>
          </a:xfrm>
          <a:prstGeom prst="rect">
            <a:avLst/>
          </a:prstGeom>
        </p:spPr>
        <p:txBody>
          <a:bodyPr vert="horz"/>
          <a:lstStyle>
            <a:lvl1pPr marL="0" indent="0">
              <a:buFontTx/>
              <a:buNone/>
              <a:defRPr sz="1400" baseline="0"/>
            </a:lvl1pPr>
          </a:lstStyle>
          <a:p>
            <a:r>
              <a:rPr lang="en-US"/>
              <a:t>Click icon to add picture</a:t>
            </a:r>
            <a:endParaRPr lang="en-US" dirty="0"/>
          </a:p>
        </p:txBody>
      </p:sp>
      <p:sp>
        <p:nvSpPr>
          <p:cNvPr id="11" name="Date Placeholder 10"/>
          <p:cNvSpPr>
            <a:spLocks noGrp="1"/>
          </p:cNvSpPr>
          <p:nvPr>
            <p:ph type="dt" sz="half" idx="10"/>
          </p:nvPr>
        </p:nvSpPr>
        <p:spPr/>
        <p:txBody>
          <a:bodyPr/>
          <a:lstStyle/>
          <a:p>
            <a:pPr>
              <a:defRPr/>
            </a:pPr>
            <a:r>
              <a:rPr lang="en-US"/>
              <a:t>12/12//2017 </a:t>
            </a:r>
            <a:endParaRPr lang="en-US" dirty="0"/>
          </a:p>
        </p:txBody>
      </p:sp>
      <p:sp>
        <p:nvSpPr>
          <p:cNvPr id="12" name="Footer Placeholder 11"/>
          <p:cNvSpPr>
            <a:spLocks noGrp="1"/>
          </p:cNvSpPr>
          <p:nvPr>
            <p:ph type="ftr" sz="quarter" idx="11"/>
          </p:nvPr>
        </p:nvSpPr>
        <p:spPr>
          <a:xfrm>
            <a:off x="1530601" y="6495482"/>
            <a:ext cx="5538537" cy="242873"/>
          </a:xfrm>
        </p:spPr>
        <p:txBody>
          <a:bodyPr/>
          <a:lstStyle/>
          <a:p>
            <a:pPr>
              <a:defRPr/>
            </a:pPr>
            <a:r>
              <a:rPr lang="en-US"/>
              <a:t>Jim Patrick | Linac Controls | RF Systems, Controls and Instrumentation</a:t>
            </a:r>
            <a:endParaRPr lang="en-US" b="1" dirty="0"/>
          </a:p>
        </p:txBody>
      </p:sp>
      <p:sp>
        <p:nvSpPr>
          <p:cNvPr id="13" name="Slide Number Placeholder 12"/>
          <p:cNvSpPr>
            <a:spLocks noGrp="1"/>
          </p:cNvSpPr>
          <p:nvPr>
            <p:ph type="sldNum" sz="quarter" idx="12"/>
          </p:nvPr>
        </p:nvSpPr>
        <p:spPr/>
        <p:txBody>
          <a:bodyPr/>
          <a:lstStyle/>
          <a:p>
            <a:pPr>
              <a:defRPr/>
            </a:pPr>
            <a:fld id="{148C009B-CB69-E04A-B9B3-34B26D69E9CF}" type="slidenum">
              <a:rPr lang="en-US" smtClean="0"/>
              <a:pPr>
                <a:defRPr/>
              </a:pPr>
              <a:t>‹#›</a:t>
            </a:fld>
            <a:endParaRPr lang="en-US" dirty="0"/>
          </a:p>
        </p:txBody>
      </p:sp>
      <p:sp>
        <p:nvSpPr>
          <p:cNvPr id="18" name="Picture Placeholder 14"/>
          <p:cNvSpPr>
            <a:spLocks noGrp="1"/>
          </p:cNvSpPr>
          <p:nvPr>
            <p:ph type="pic" sz="quarter" idx="14"/>
          </p:nvPr>
        </p:nvSpPr>
        <p:spPr>
          <a:xfrm>
            <a:off x="205694" y="1050328"/>
            <a:ext cx="1600200" cy="1600200"/>
          </a:xfrm>
          <a:prstGeom prst="rect">
            <a:avLst/>
          </a:prstGeom>
        </p:spPr>
        <p:txBody>
          <a:bodyPr vert="horz"/>
          <a:lstStyle>
            <a:lvl1pPr marL="0" indent="0">
              <a:buFontTx/>
              <a:buNone/>
              <a:defRPr sz="1400" baseline="0"/>
            </a:lvl1pPr>
          </a:lstStyle>
          <a:p>
            <a:r>
              <a:rPr lang="en-US"/>
              <a:t>Click icon to add picture</a:t>
            </a:r>
            <a:endParaRPr lang="en-US" dirty="0"/>
          </a:p>
        </p:txBody>
      </p:sp>
      <p:sp>
        <p:nvSpPr>
          <p:cNvPr id="19" name="Picture Placeholder 14"/>
          <p:cNvSpPr>
            <a:spLocks noGrp="1"/>
          </p:cNvSpPr>
          <p:nvPr>
            <p:ph type="pic" sz="quarter" idx="15"/>
          </p:nvPr>
        </p:nvSpPr>
        <p:spPr>
          <a:xfrm>
            <a:off x="1979425" y="1050328"/>
            <a:ext cx="1600200" cy="1600200"/>
          </a:xfrm>
          <a:prstGeom prst="rect">
            <a:avLst/>
          </a:prstGeom>
        </p:spPr>
        <p:txBody>
          <a:bodyPr vert="horz"/>
          <a:lstStyle>
            <a:lvl1pPr marL="0" indent="0">
              <a:buFontTx/>
              <a:buNone/>
              <a:defRPr sz="1400" baseline="0"/>
            </a:lvl1pPr>
          </a:lstStyle>
          <a:p>
            <a:r>
              <a:rPr lang="en-US"/>
              <a:t>Click icon to add picture</a:t>
            </a:r>
            <a:endParaRPr lang="en-US" dirty="0"/>
          </a:p>
        </p:txBody>
      </p:sp>
      <p:sp>
        <p:nvSpPr>
          <p:cNvPr id="20" name="Picture Placeholder 14"/>
          <p:cNvSpPr>
            <a:spLocks noGrp="1"/>
          </p:cNvSpPr>
          <p:nvPr>
            <p:ph type="pic" sz="quarter" idx="16"/>
          </p:nvPr>
        </p:nvSpPr>
        <p:spPr>
          <a:xfrm>
            <a:off x="3753205" y="1050328"/>
            <a:ext cx="1600200" cy="1600200"/>
          </a:xfrm>
          <a:prstGeom prst="rect">
            <a:avLst/>
          </a:prstGeom>
        </p:spPr>
        <p:txBody>
          <a:bodyPr vert="horz"/>
          <a:lstStyle>
            <a:lvl1pPr marL="0" indent="0">
              <a:buFontTx/>
              <a:buNone/>
              <a:defRPr sz="1400" baseline="0"/>
            </a:lvl1pPr>
          </a:lstStyle>
          <a:p>
            <a:r>
              <a:rPr lang="en-US"/>
              <a:t>Click icon to add picture</a:t>
            </a:r>
            <a:endParaRPr lang="en-US" dirty="0"/>
          </a:p>
        </p:txBody>
      </p:sp>
      <p:sp>
        <p:nvSpPr>
          <p:cNvPr id="21" name="Picture Placeholder 14"/>
          <p:cNvSpPr>
            <a:spLocks noGrp="1"/>
          </p:cNvSpPr>
          <p:nvPr>
            <p:ph type="pic" sz="quarter" idx="17"/>
          </p:nvPr>
        </p:nvSpPr>
        <p:spPr>
          <a:xfrm>
            <a:off x="5534456" y="1050328"/>
            <a:ext cx="1600200" cy="1600200"/>
          </a:xfrm>
          <a:prstGeom prst="rect">
            <a:avLst/>
          </a:prstGeom>
        </p:spPr>
        <p:txBody>
          <a:bodyPr vert="horz"/>
          <a:lstStyle>
            <a:lvl1pPr marL="0" indent="0">
              <a:buFontTx/>
              <a:buNone/>
              <a:defRPr sz="1400" baseline="0"/>
            </a:lvl1pPr>
          </a:lstStyle>
          <a:p>
            <a:r>
              <a:rPr lang="en-US"/>
              <a:t>Click icon to add picture</a:t>
            </a:r>
            <a:endParaRPr lang="en-US" dirty="0"/>
          </a:p>
        </p:txBody>
      </p:sp>
      <p:sp>
        <p:nvSpPr>
          <p:cNvPr id="26" name="Picture Placeholder 14"/>
          <p:cNvSpPr>
            <a:spLocks noGrp="1"/>
          </p:cNvSpPr>
          <p:nvPr>
            <p:ph type="pic" sz="quarter" idx="18"/>
          </p:nvPr>
        </p:nvSpPr>
        <p:spPr>
          <a:xfrm>
            <a:off x="7300765" y="1050328"/>
            <a:ext cx="1600200" cy="1600200"/>
          </a:xfrm>
          <a:prstGeom prst="rect">
            <a:avLst/>
          </a:prstGeom>
        </p:spPr>
        <p:txBody>
          <a:bodyPr vert="horz"/>
          <a:lstStyle>
            <a:lvl1pPr marL="0" indent="0">
              <a:buFontTx/>
              <a:buNone/>
              <a:defRPr sz="1400" baseline="0"/>
            </a:lvl1pPr>
          </a:lstStyle>
          <a:p>
            <a:r>
              <a:rPr lang="en-US"/>
              <a:t>Click icon to add picture</a:t>
            </a:r>
            <a:endParaRPr lang="en-US" dirty="0"/>
          </a:p>
        </p:txBody>
      </p:sp>
      <p:sp>
        <p:nvSpPr>
          <p:cNvPr id="49" name="Picture Placeholder 14"/>
          <p:cNvSpPr>
            <a:spLocks noGrp="1"/>
          </p:cNvSpPr>
          <p:nvPr>
            <p:ph type="pic" sz="quarter" idx="24"/>
          </p:nvPr>
        </p:nvSpPr>
        <p:spPr>
          <a:xfrm>
            <a:off x="205694" y="4526953"/>
            <a:ext cx="1600200" cy="1600200"/>
          </a:xfrm>
          <a:prstGeom prst="rect">
            <a:avLst/>
          </a:prstGeom>
        </p:spPr>
        <p:txBody>
          <a:bodyPr vert="horz"/>
          <a:lstStyle>
            <a:lvl1pPr marL="0" indent="0">
              <a:buFontTx/>
              <a:buNone/>
              <a:defRPr sz="1400" baseline="0"/>
            </a:lvl1pPr>
          </a:lstStyle>
          <a:p>
            <a:r>
              <a:rPr lang="en-US"/>
              <a:t>Click icon to add picture</a:t>
            </a:r>
            <a:endParaRPr lang="en-US" dirty="0"/>
          </a:p>
        </p:txBody>
      </p:sp>
      <p:sp>
        <p:nvSpPr>
          <p:cNvPr id="50" name="Picture Placeholder 14"/>
          <p:cNvSpPr>
            <a:spLocks noGrp="1"/>
          </p:cNvSpPr>
          <p:nvPr>
            <p:ph type="pic" sz="quarter" idx="25"/>
          </p:nvPr>
        </p:nvSpPr>
        <p:spPr>
          <a:xfrm>
            <a:off x="1979425" y="4526953"/>
            <a:ext cx="1600200" cy="1600200"/>
          </a:xfrm>
          <a:prstGeom prst="rect">
            <a:avLst/>
          </a:prstGeom>
        </p:spPr>
        <p:txBody>
          <a:bodyPr vert="horz"/>
          <a:lstStyle>
            <a:lvl1pPr marL="0" indent="0">
              <a:buFontTx/>
              <a:buNone/>
              <a:defRPr sz="1400" baseline="0"/>
            </a:lvl1pPr>
          </a:lstStyle>
          <a:p>
            <a:r>
              <a:rPr lang="en-US"/>
              <a:t>Click icon to add picture</a:t>
            </a:r>
            <a:endParaRPr lang="en-US" dirty="0"/>
          </a:p>
        </p:txBody>
      </p:sp>
      <p:sp>
        <p:nvSpPr>
          <p:cNvPr id="51" name="Picture Placeholder 14"/>
          <p:cNvSpPr>
            <a:spLocks noGrp="1"/>
          </p:cNvSpPr>
          <p:nvPr>
            <p:ph type="pic" sz="quarter" idx="26"/>
          </p:nvPr>
        </p:nvSpPr>
        <p:spPr>
          <a:xfrm>
            <a:off x="3753205" y="4526953"/>
            <a:ext cx="1600200" cy="1600200"/>
          </a:xfrm>
          <a:prstGeom prst="rect">
            <a:avLst/>
          </a:prstGeom>
        </p:spPr>
        <p:txBody>
          <a:bodyPr vert="horz"/>
          <a:lstStyle>
            <a:lvl1pPr marL="0" indent="0">
              <a:buFontTx/>
              <a:buNone/>
              <a:defRPr sz="1400" baseline="0"/>
            </a:lvl1pPr>
          </a:lstStyle>
          <a:p>
            <a:r>
              <a:rPr lang="en-US"/>
              <a:t>Click icon to add picture</a:t>
            </a:r>
            <a:endParaRPr lang="en-US" dirty="0"/>
          </a:p>
        </p:txBody>
      </p:sp>
      <p:sp>
        <p:nvSpPr>
          <p:cNvPr id="52" name="Picture Placeholder 14"/>
          <p:cNvSpPr>
            <a:spLocks noGrp="1"/>
          </p:cNvSpPr>
          <p:nvPr>
            <p:ph type="pic" sz="quarter" idx="27"/>
          </p:nvPr>
        </p:nvSpPr>
        <p:spPr>
          <a:xfrm>
            <a:off x="5534456" y="4526953"/>
            <a:ext cx="1600200" cy="1600200"/>
          </a:xfrm>
          <a:prstGeom prst="rect">
            <a:avLst/>
          </a:prstGeom>
        </p:spPr>
        <p:txBody>
          <a:bodyPr vert="horz"/>
          <a:lstStyle>
            <a:lvl1pPr marL="0" indent="0">
              <a:buFontTx/>
              <a:buNone/>
              <a:defRPr sz="1400" baseline="0"/>
            </a:lvl1pPr>
          </a:lstStyle>
          <a:p>
            <a:r>
              <a:rPr lang="en-US"/>
              <a:t>Click icon to add picture</a:t>
            </a:r>
            <a:endParaRPr lang="en-US" dirty="0"/>
          </a:p>
        </p:txBody>
      </p:sp>
      <p:sp>
        <p:nvSpPr>
          <p:cNvPr id="53" name="Picture Placeholder 14"/>
          <p:cNvSpPr>
            <a:spLocks noGrp="1"/>
          </p:cNvSpPr>
          <p:nvPr>
            <p:ph type="pic" sz="quarter" idx="28"/>
          </p:nvPr>
        </p:nvSpPr>
        <p:spPr>
          <a:xfrm>
            <a:off x="7300765" y="4526953"/>
            <a:ext cx="1600200" cy="1600200"/>
          </a:xfrm>
          <a:prstGeom prst="rect">
            <a:avLst/>
          </a:prstGeom>
        </p:spPr>
        <p:txBody>
          <a:bodyPr vert="horz"/>
          <a:lstStyle>
            <a:lvl1pPr marL="0" indent="0">
              <a:buFontTx/>
              <a:buNone/>
              <a:defRPr sz="1400" baseline="0"/>
            </a:lvl1pPr>
          </a:lstStyle>
          <a:p>
            <a:r>
              <a:rPr lang="en-US"/>
              <a:t>Click icon to add picture</a:t>
            </a:r>
            <a:endParaRPr lang="en-US" dirty="0"/>
          </a:p>
        </p:txBody>
      </p:sp>
      <p:sp>
        <p:nvSpPr>
          <p:cNvPr id="22" name="Title 1"/>
          <p:cNvSpPr>
            <a:spLocks noGrp="1"/>
          </p:cNvSpPr>
          <p:nvPr>
            <p:ph type="title"/>
          </p:nvPr>
        </p:nvSpPr>
        <p:spPr>
          <a:xfrm>
            <a:off x="228600" y="463790"/>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pic>
        <p:nvPicPr>
          <p:cNvPr id="23" name="Picture 2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59493" y="6355909"/>
            <a:ext cx="919915" cy="502091"/>
          </a:xfrm>
          <a:prstGeom prst="rect">
            <a:avLst/>
          </a:prstGeom>
        </p:spPr>
      </p:pic>
    </p:spTree>
    <p:extLst>
      <p:ext uri="{BB962C8B-B14F-4D97-AF65-F5344CB8AC3E}">
        <p14:creationId xmlns:p14="http://schemas.microsoft.com/office/powerpoint/2010/main" val="21666665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itle &amp; Content">
    <p:bg>
      <p:bgPr>
        <a:solidFill>
          <a:schemeClr val="bg2">
            <a:alpha val="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465691"/>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
        <p:nvSpPr>
          <p:cNvPr id="3" name="Content Placeholder 2"/>
          <p:cNvSpPr>
            <a:spLocks noGrp="1"/>
          </p:cNvSpPr>
          <p:nvPr>
            <p:ph idx="1"/>
          </p:nvPr>
        </p:nvSpPr>
        <p:spPr>
          <a:xfrm>
            <a:off x="228600" y="1043046"/>
            <a:ext cx="8672513" cy="4987867"/>
          </a:xfrm>
          <a:prstGeom prst="rect">
            <a:avLst/>
          </a:prstGeom>
        </p:spPr>
        <p:txBody>
          <a:bodyPr lIns="0" tIns="0" rIns="0" bIns="0"/>
          <a:lstStyle>
            <a:lvl1pPr>
              <a:defRPr sz="2400">
                <a:solidFill>
                  <a:srgbClr val="404040"/>
                </a:solidFill>
              </a:defRPr>
            </a:lvl1pPr>
            <a:lvl2pPr>
              <a:defRPr sz="2200">
                <a:solidFill>
                  <a:srgbClr val="404040"/>
                </a:solidFill>
              </a:defRPr>
            </a:lvl2pPr>
            <a:lvl3pPr>
              <a:defRPr sz="2000">
                <a:solidFill>
                  <a:srgbClr val="404040"/>
                </a:solidFill>
              </a:defRPr>
            </a:lvl3pPr>
            <a:lvl4pPr>
              <a:defRPr sz="1800">
                <a:solidFill>
                  <a:srgbClr val="404040"/>
                </a:solidFill>
              </a:defRPr>
            </a:lvl4pPr>
            <a:lvl5pPr marL="2057400" indent="-228600">
              <a:buFont typeface="Arial"/>
              <a:buChar char="•"/>
              <a:defRPr sz="1800">
                <a:solidFill>
                  <a:srgbClr val="404040"/>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8" name="Straight Connector 7"/>
          <p:cNvCxnSpPr/>
          <p:nvPr userDrawn="1"/>
        </p:nvCxnSpPr>
        <p:spPr>
          <a:xfrm>
            <a:off x="228600" y="6315146"/>
            <a:ext cx="8677275" cy="0"/>
          </a:xfrm>
          <a:prstGeom prst="line">
            <a:avLst/>
          </a:prstGeom>
          <a:ln w="28575" cmpd="sng">
            <a:solidFill>
              <a:srgbClr val="99D6EA"/>
            </a:solidFill>
          </a:ln>
          <a:effectLst/>
        </p:spPr>
        <p:style>
          <a:lnRef idx="2">
            <a:schemeClr val="accent1"/>
          </a:lnRef>
          <a:fillRef idx="0">
            <a:schemeClr val="accent1"/>
          </a:fillRef>
          <a:effectRef idx="1">
            <a:schemeClr val="accent1"/>
          </a:effectRef>
          <a:fontRef idx="minor">
            <a:schemeClr val="tx1"/>
          </a:fontRef>
        </p:style>
      </p:cxnSp>
      <p:sp>
        <p:nvSpPr>
          <p:cNvPr id="10" name="Date Placeholder 3"/>
          <p:cNvSpPr>
            <a:spLocks noGrp="1"/>
          </p:cNvSpPr>
          <p:nvPr>
            <p:ph type="dt" sz="half" idx="2"/>
          </p:nvPr>
        </p:nvSpPr>
        <p:spPr>
          <a:xfrm>
            <a:off x="736827" y="6495482"/>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4C97"/>
                </a:solidFill>
                <a:effectLst/>
                <a:uLnTx/>
                <a:uFillTx/>
                <a:latin typeface="Helvetica" charset="0"/>
              </a:rPr>
              <a:t>12/12//2017 </a:t>
            </a:r>
            <a:endParaRPr kumimoji="0" lang="en-US" sz="1200" b="0" i="0" u="none" strike="noStrike" kern="1200" cap="none" spc="0" normalizeH="0" baseline="0" noProof="0" dirty="0">
              <a:ln>
                <a:noFill/>
              </a:ln>
              <a:solidFill>
                <a:srgbClr val="004C97"/>
              </a:solidFill>
              <a:effectLst/>
              <a:uLnTx/>
              <a:uFillTx/>
              <a:latin typeface="Helvetica" charset="0"/>
            </a:endParaRPr>
          </a:p>
        </p:txBody>
      </p:sp>
      <p:sp>
        <p:nvSpPr>
          <p:cNvPr id="11" name="Footer Placeholder 4"/>
          <p:cNvSpPr>
            <a:spLocks noGrp="1"/>
          </p:cNvSpPr>
          <p:nvPr>
            <p:ph type="ftr" sz="quarter" idx="3"/>
          </p:nvPr>
        </p:nvSpPr>
        <p:spPr>
          <a:xfrm>
            <a:off x="1530602" y="6495482"/>
            <a:ext cx="5541561" cy="237285"/>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4C97"/>
                </a:solidFill>
                <a:effectLst/>
                <a:uLnTx/>
                <a:uFillTx/>
                <a:latin typeface="Helvetica"/>
                <a:ea typeface="ＭＳ Ｐゴシック" charset="0"/>
              </a:rPr>
              <a:t>Jim Patrick | Linac Controls | RF Systems, Controls and Instrumentation</a:t>
            </a:r>
            <a:endParaRPr kumimoji="0" lang="en-US" sz="1200" b="1" i="0" u="none" strike="noStrike" kern="1200" cap="none" spc="0" normalizeH="0" baseline="0" noProof="0" dirty="0">
              <a:ln>
                <a:noFill/>
              </a:ln>
              <a:solidFill>
                <a:srgbClr val="004C97"/>
              </a:solidFill>
              <a:effectLst/>
              <a:uLnTx/>
              <a:uFillTx/>
              <a:latin typeface="Helvetica"/>
              <a:ea typeface="ＭＳ Ｐゴシック" charset="0"/>
            </a:endParaRPr>
          </a:p>
        </p:txBody>
      </p:sp>
      <p:sp>
        <p:nvSpPr>
          <p:cNvPr id="12" name="Slide Number Placeholder 5"/>
          <p:cNvSpPr>
            <a:spLocks noGrp="1"/>
          </p:cNvSpPr>
          <p:nvPr>
            <p:ph type="sldNum" sz="quarter" idx="4"/>
          </p:nvPr>
        </p:nvSpPr>
        <p:spPr>
          <a:xfrm>
            <a:off x="222250" y="6495482"/>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fld id="{148C009B-CB69-E04A-B9B3-34B26D69E9CF}" type="slidenum">
              <a:rPr kumimoji="0" lang="en-US" sz="1200" b="0" i="0" u="none" strike="noStrike" kern="1200" cap="none" spc="0" normalizeH="0" baseline="0" noProof="0" smtClean="0">
                <a:ln>
                  <a:noFill/>
                </a:ln>
                <a:solidFill>
                  <a:srgbClr val="004C97"/>
                </a:solidFill>
                <a:effectLst/>
                <a:uLnTx/>
                <a:uFillTx/>
                <a:latin typeface="Helvetica" charset="0"/>
              </a:rPr>
              <a:pPr marL="0" marR="0" lvl="0" indent="0" algn="l" defTabSz="4572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dirty="0">
              <a:ln>
                <a:noFill/>
              </a:ln>
              <a:solidFill>
                <a:srgbClr val="004C97"/>
              </a:solidFill>
              <a:effectLst/>
              <a:uLnTx/>
              <a:uFillTx/>
              <a:latin typeface="Helvetica" charset="0"/>
            </a:endParaRP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59493" y="6355909"/>
            <a:ext cx="919915" cy="502091"/>
          </a:xfrm>
          <a:prstGeom prst="rect">
            <a:avLst/>
          </a:prstGeom>
        </p:spPr>
      </p:pic>
    </p:spTree>
    <p:extLst>
      <p:ext uri="{BB962C8B-B14F-4D97-AF65-F5344CB8AC3E}">
        <p14:creationId xmlns:p14="http://schemas.microsoft.com/office/powerpoint/2010/main" val="34545482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userDrawn="1">
  <p:cSld name="Fermilab + Extra Logos Title">
    <p:spTree>
      <p:nvGrpSpPr>
        <p:cNvPr id="1" name=""/>
        <p:cNvGrpSpPr/>
        <p:nvPr/>
      </p:nvGrpSpPr>
      <p:grpSpPr>
        <a:xfrm>
          <a:off x="0" y="0"/>
          <a:ext cx="0" cy="0"/>
          <a:chOff x="0" y="0"/>
          <a:chExt cx="0" cy="0"/>
        </a:xfrm>
      </p:grpSpPr>
      <p:sp>
        <p:nvSpPr>
          <p:cNvPr id="24" name="Text Placeholder 23"/>
          <p:cNvSpPr>
            <a:spLocks noGrp="1"/>
          </p:cNvSpPr>
          <p:nvPr>
            <p:ph type="body" sz="quarter" idx="10"/>
          </p:nvPr>
        </p:nvSpPr>
        <p:spPr>
          <a:xfrm>
            <a:off x="219719" y="4963772"/>
            <a:ext cx="4941110"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Edit Master text styles</a:t>
            </a:r>
          </a:p>
        </p:txBody>
      </p:sp>
      <p:cxnSp>
        <p:nvCxnSpPr>
          <p:cNvPr id="16" name="Straight Connector 15"/>
          <p:cNvCxnSpPr/>
          <p:nvPr userDrawn="1"/>
        </p:nvCxnSpPr>
        <p:spPr>
          <a:xfrm>
            <a:off x="5574189" y="6360810"/>
            <a:ext cx="3257550" cy="0"/>
          </a:xfrm>
          <a:prstGeom prst="line">
            <a:avLst/>
          </a:prstGeom>
          <a:ln w="28575" cmpd="sng">
            <a:solidFill>
              <a:srgbClr val="99D6EA"/>
            </a:solidFill>
          </a:ln>
          <a:effectLst/>
        </p:spPr>
        <p:style>
          <a:lnRef idx="2">
            <a:schemeClr val="accent1"/>
          </a:lnRef>
          <a:fillRef idx="0">
            <a:schemeClr val="accent1"/>
          </a:fillRef>
          <a:effectRef idx="1">
            <a:schemeClr val="accent1"/>
          </a:effectRef>
          <a:fontRef idx="minor">
            <a:schemeClr val="tx1"/>
          </a:fontRef>
        </p:style>
      </p:cxnSp>
      <p:sp>
        <p:nvSpPr>
          <p:cNvPr id="3" name="Rectangle 2"/>
          <p:cNvSpPr/>
          <p:nvPr userDrawn="1"/>
        </p:nvSpPr>
        <p:spPr>
          <a:xfrm>
            <a:off x="-17762" y="-1"/>
            <a:ext cx="918972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a:ea typeface="+mn-ea"/>
              <a:cs typeface="+mn-cs"/>
            </a:endParaRPr>
          </a:p>
        </p:txBody>
      </p:sp>
      <p:sp>
        <p:nvSpPr>
          <p:cNvPr id="25" name="Text Placeholder 24"/>
          <p:cNvSpPr>
            <a:spLocks noGrp="1"/>
          </p:cNvSpPr>
          <p:nvPr>
            <p:ph type="body" sz="quarter" idx="11"/>
          </p:nvPr>
        </p:nvSpPr>
        <p:spPr>
          <a:xfrm>
            <a:off x="219718" y="3951841"/>
            <a:ext cx="8667106" cy="1003049"/>
          </a:xfrm>
          <a:prstGeom prst="rect">
            <a:avLst/>
          </a:prstGeom>
        </p:spPr>
        <p:txBody>
          <a:bodyPr vert="horz" wrap="square" lIns="0" tIns="27432"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Edit Master text styles</a:t>
            </a:r>
          </a:p>
        </p:txBody>
      </p:sp>
      <p:pic>
        <p:nvPicPr>
          <p:cNvPr id="33" name="Picture 32" descr="FermiLogoBar_DOE_KO_horiz.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761" y="288917"/>
            <a:ext cx="9010786" cy="301891"/>
          </a:xfrm>
          <a:prstGeom prst="rect">
            <a:avLst/>
          </a:prstGeom>
        </p:spPr>
      </p:pic>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197" y="874754"/>
            <a:ext cx="9161762" cy="3068205"/>
          </a:xfrm>
          <a:prstGeom prst="rect">
            <a:avLst/>
          </a:prstGeom>
        </p:spPr>
      </p:pic>
      <p:sp>
        <p:nvSpPr>
          <p:cNvPr id="10" name="TextBox 9">
            <a:extLst>
              <a:ext uri="{FF2B5EF4-FFF2-40B4-BE49-F238E27FC236}">
                <a16:creationId xmlns:a16="http://schemas.microsoft.com/office/drawing/2014/main" id="{530E44DA-468D-4764-9AF0-0922B4266F82}"/>
              </a:ext>
            </a:extLst>
          </p:cNvPr>
          <p:cNvSpPr txBox="1"/>
          <p:nvPr userDrawn="1"/>
        </p:nvSpPr>
        <p:spPr>
          <a:xfrm>
            <a:off x="5541484" y="5027249"/>
            <a:ext cx="3386284" cy="1231106"/>
          </a:xfrm>
          <a:prstGeom prst="rect">
            <a:avLst/>
          </a:prstGeom>
          <a:noFill/>
        </p:spPr>
        <p:txBody>
          <a:bodyPr wrap="square" lIns="0" tIns="0" rIns="0" bIns="0"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4C97"/>
                </a:solidFill>
                <a:effectLst/>
                <a:uLnTx/>
                <a:uFillTx/>
                <a:latin typeface="Helvetica"/>
                <a:cs typeface="Helvetica"/>
              </a:rPr>
              <a:t>In partnership with: </a:t>
            </a:r>
          </a:p>
          <a:p>
            <a:pPr marL="109538" marR="0" lvl="0" indent="0" algn="l" defTabSz="4572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4C97"/>
                </a:solidFill>
                <a:effectLst/>
                <a:uLnTx/>
                <a:uFillTx/>
                <a:latin typeface="Helvetica"/>
                <a:ea typeface="Geneva" charset="0"/>
                <a:cs typeface="Helvetica"/>
              </a:rPr>
              <a:t>India/DAE</a:t>
            </a:r>
          </a:p>
          <a:p>
            <a:pPr marL="109538" marR="0" lvl="0" indent="0" algn="l" defTabSz="4572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4C97"/>
                </a:solidFill>
                <a:effectLst/>
                <a:uLnTx/>
                <a:uFillTx/>
                <a:latin typeface="Helvetica"/>
                <a:ea typeface="Geneva" charset="0"/>
                <a:cs typeface="Helvetica"/>
              </a:rPr>
              <a:t>Italy/INFN</a:t>
            </a:r>
          </a:p>
          <a:p>
            <a:pPr marL="109538" marR="0" lvl="0" indent="0" algn="l" defTabSz="4572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4C97"/>
                </a:solidFill>
                <a:effectLst/>
                <a:uLnTx/>
                <a:uFillTx/>
                <a:latin typeface="Helvetica"/>
                <a:ea typeface="Geneva" charset="0"/>
                <a:cs typeface="Helvetica"/>
              </a:rPr>
              <a:t>UK/STFC</a:t>
            </a:r>
          </a:p>
          <a:p>
            <a:pPr marL="109538" marR="0" lvl="0" indent="0" algn="l" defTabSz="4572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4C97"/>
                </a:solidFill>
                <a:effectLst/>
                <a:uLnTx/>
                <a:uFillTx/>
                <a:latin typeface="Helvetica"/>
                <a:ea typeface="Geneva" charset="0"/>
                <a:cs typeface="Helvetica"/>
              </a:rPr>
              <a:t>France/CEA/</a:t>
            </a:r>
            <a:r>
              <a:rPr kumimoji="0" lang="en-US" sz="1600" b="0" i="0" u="none" strike="noStrike" kern="1200" cap="none" spc="0" normalizeH="0" baseline="0" noProof="0" dirty="0" err="1">
                <a:ln>
                  <a:noFill/>
                </a:ln>
                <a:solidFill>
                  <a:srgbClr val="004C97"/>
                </a:solidFill>
                <a:effectLst/>
                <a:uLnTx/>
                <a:uFillTx/>
                <a:latin typeface="Helvetica"/>
                <a:ea typeface="Geneva" charset="0"/>
                <a:cs typeface="Helvetica"/>
              </a:rPr>
              <a:t>Irfu</a:t>
            </a:r>
            <a:r>
              <a:rPr kumimoji="0" lang="en-US" sz="1600" b="0" i="0" u="none" strike="noStrike" kern="1200" cap="none" spc="0" normalizeH="0" baseline="0" noProof="0" dirty="0">
                <a:ln>
                  <a:noFill/>
                </a:ln>
                <a:solidFill>
                  <a:srgbClr val="004C97"/>
                </a:solidFill>
                <a:effectLst/>
                <a:uLnTx/>
                <a:uFillTx/>
                <a:latin typeface="Helvetica"/>
                <a:ea typeface="Geneva" charset="0"/>
                <a:cs typeface="Helvetica"/>
              </a:rPr>
              <a:t>, CNRS/IN2P3 </a:t>
            </a:r>
            <a:endParaRPr kumimoji="0" lang="en-US" sz="1600" b="0" i="0" u="none" strike="noStrike" kern="1200" cap="none" spc="0" normalizeH="0" baseline="0" noProof="0" dirty="0">
              <a:ln>
                <a:noFill/>
              </a:ln>
              <a:solidFill>
                <a:srgbClr val="004C97"/>
              </a:solidFill>
              <a:effectLst/>
              <a:uLnTx/>
              <a:uFillTx/>
              <a:latin typeface="Helvetica"/>
              <a:cs typeface="Helvetica"/>
            </a:endParaRPr>
          </a:p>
        </p:txBody>
      </p:sp>
    </p:spTree>
    <p:extLst>
      <p:ext uri="{BB962C8B-B14F-4D97-AF65-F5344CB8AC3E}">
        <p14:creationId xmlns:p14="http://schemas.microsoft.com/office/powerpoint/2010/main" val="77233442"/>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8.xml"/><Relationship Id="rId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3.xml"/><Relationship Id="rId1" Type="http://schemas.openxmlformats.org/officeDocument/2006/relationships/slideLayout" Target="../slideLayouts/slideLayout9.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10" name="Date Placeholder 3"/>
          <p:cNvSpPr>
            <a:spLocks noGrp="1"/>
          </p:cNvSpPr>
          <p:nvPr>
            <p:ph type="dt" sz="half" idx="2"/>
          </p:nvPr>
        </p:nvSpPr>
        <p:spPr>
          <a:xfrm>
            <a:off x="736827" y="6495482"/>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12/12//2017 </a:t>
            </a:r>
            <a:endParaRPr lang="en-US" dirty="0"/>
          </a:p>
        </p:txBody>
      </p:sp>
      <p:sp>
        <p:nvSpPr>
          <p:cNvPr id="11" name="Footer Placeholder 4"/>
          <p:cNvSpPr>
            <a:spLocks noGrp="1"/>
          </p:cNvSpPr>
          <p:nvPr>
            <p:ph type="ftr" sz="quarter" idx="3"/>
          </p:nvPr>
        </p:nvSpPr>
        <p:spPr>
          <a:xfrm>
            <a:off x="1530601" y="6495482"/>
            <a:ext cx="7367337"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Jim Patrick | Linac Controls | RF Systems, Controls and Instrumentation</a:t>
            </a:r>
            <a:endParaRPr lang="en-US" b="1" dirty="0"/>
          </a:p>
        </p:txBody>
      </p:sp>
      <p:sp>
        <p:nvSpPr>
          <p:cNvPr id="13" name="Slide Number Placeholder 5"/>
          <p:cNvSpPr>
            <a:spLocks noGrp="1"/>
          </p:cNvSpPr>
          <p:nvPr>
            <p:ph type="sldNum" sz="quarter" idx="4"/>
          </p:nvPr>
        </p:nvSpPr>
        <p:spPr>
          <a:xfrm>
            <a:off x="222250" y="6495482"/>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cxnSp>
        <p:nvCxnSpPr>
          <p:cNvPr id="8" name="Straight Connector 7"/>
          <p:cNvCxnSpPr/>
          <p:nvPr/>
        </p:nvCxnSpPr>
        <p:spPr>
          <a:xfrm>
            <a:off x="214800" y="6315146"/>
            <a:ext cx="8704708" cy="0"/>
          </a:xfrm>
          <a:prstGeom prst="line">
            <a:avLst/>
          </a:prstGeom>
          <a:ln w="28575" cmpd="sng">
            <a:solidFill>
              <a:srgbClr val="99D6EA"/>
            </a:solidFill>
          </a:ln>
          <a:effectLst/>
        </p:spPr>
        <p:style>
          <a:lnRef idx="2">
            <a:schemeClr val="accent1"/>
          </a:lnRef>
          <a:fillRef idx="0">
            <a:schemeClr val="accent1"/>
          </a:fillRef>
          <a:effectRef idx="1">
            <a:schemeClr val="accent1"/>
          </a:effectRef>
          <a:fontRef idx="minor">
            <a:schemeClr val="tx1"/>
          </a:fontRef>
        </p:style>
      </p:cxnSp>
      <p:sp>
        <p:nvSpPr>
          <p:cNvPr id="24" name="Slide Number Placeholder 5"/>
          <p:cNvSpPr txBox="1">
            <a:spLocks/>
          </p:cNvSpPr>
          <p:nvPr/>
        </p:nvSpPr>
        <p:spPr>
          <a:xfrm>
            <a:off x="381001" y="6667500"/>
            <a:ext cx="414338" cy="237285"/>
          </a:xfrm>
          <a:prstGeom prst="rect">
            <a:avLst/>
          </a:prstGeom>
        </p:spPr>
        <p:txBody>
          <a:bodyPr vert="horz" wrap="square" lIns="0" tIns="0" rIns="0" bIns="0" numCol="1" anchor="t" anchorCtr="0" compatLnSpc="1">
            <a:prstTxWarp prst="textNoShape">
              <a:avLst/>
            </a:prstTxWarp>
          </a:bodyPr>
          <a:lstStyle>
            <a:defPPr>
              <a:defRPr lang="en-US"/>
            </a:defPPr>
            <a:lvl1pPr algn="l" defTabSz="457200" rtl="0" fontAlgn="base">
              <a:spcBef>
                <a:spcPct val="0"/>
              </a:spcBef>
              <a:spcAft>
                <a:spcPct val="0"/>
              </a:spcAft>
              <a:defRPr sz="1200" kern="1200" smtClean="0">
                <a:solidFill>
                  <a:srgbClr val="004C97"/>
                </a:solidFill>
                <a:latin typeface="Helvetica" charset="0"/>
                <a:ea typeface="Geneva" charset="0"/>
                <a:cs typeface="ＭＳ Ｐゴシック"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a:lstStyle>
          <a:p>
            <a:pPr>
              <a:defRPr/>
            </a:pPr>
            <a:endParaRPr lang="en-US" dirty="0"/>
          </a:p>
        </p:txBody>
      </p:sp>
      <p:grpSp>
        <p:nvGrpSpPr>
          <p:cNvPr id="12" name="Group 11"/>
          <p:cNvGrpSpPr>
            <a:grpSpLocks noChangeAspect="1"/>
          </p:cNvGrpSpPr>
          <p:nvPr/>
        </p:nvGrpSpPr>
        <p:grpSpPr>
          <a:xfrm>
            <a:off x="209721" y="136401"/>
            <a:ext cx="8723157" cy="197990"/>
            <a:chOff x="577653" y="6258863"/>
            <a:chExt cx="8320285" cy="188846"/>
          </a:xfrm>
        </p:grpSpPr>
        <p:cxnSp>
          <p:nvCxnSpPr>
            <p:cNvPr id="14" name="Straight Connector 13"/>
            <p:cNvCxnSpPr/>
            <p:nvPr userDrawn="1"/>
          </p:nvCxnSpPr>
          <p:spPr>
            <a:xfrm>
              <a:off x="577653" y="6351018"/>
              <a:ext cx="7213350" cy="6918"/>
            </a:xfrm>
            <a:prstGeom prst="line">
              <a:avLst/>
            </a:prstGeom>
            <a:ln w="76200" cmpd="sng">
              <a:solidFill>
                <a:srgbClr val="99D6EA"/>
              </a:solidFill>
            </a:ln>
            <a:effectLst/>
          </p:spPr>
          <p:style>
            <a:lnRef idx="2">
              <a:schemeClr val="accent1"/>
            </a:lnRef>
            <a:fillRef idx="0">
              <a:schemeClr val="accent1"/>
            </a:fillRef>
            <a:effectRef idx="1">
              <a:schemeClr val="accent1"/>
            </a:effectRef>
            <a:fontRef idx="minor">
              <a:schemeClr val="tx1"/>
            </a:fontRef>
          </p:style>
        </p:cxnSp>
        <p:pic>
          <p:nvPicPr>
            <p:cNvPr id="15" name="Picture 6" descr="FermiLogo_RGB_NALBlue.png"/>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7853781" y="6258863"/>
              <a:ext cx="1044157" cy="18884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pic>
        <p:nvPicPr>
          <p:cNvPr id="16" name="Picture 15"/>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7659493" y="6355909"/>
            <a:ext cx="919915" cy="502091"/>
          </a:xfrm>
          <a:prstGeom prst="rect">
            <a:avLst/>
          </a:prstGeom>
        </p:spPr>
      </p:pic>
    </p:spTree>
  </p:cSld>
  <p:clrMap bg1="lt1" tx1="dk1" bg2="lt2" tx2="dk2" accent1="accent1" accent2="accent2" accent3="accent3" accent4="accent4" accent5="accent5" accent6="accent6" hlink="hlink" folHlink="folHlink"/>
  <p:sldLayoutIdLst>
    <p:sldLayoutId id="2147484110" r:id="rId1"/>
    <p:sldLayoutId id="2147484098" r:id="rId2"/>
    <p:sldLayoutId id="2147484099" r:id="rId3"/>
    <p:sldLayoutId id="2147484100" r:id="rId4"/>
    <p:sldLayoutId id="2147484101" r:id="rId5"/>
    <p:sldLayoutId id="2147484121" r:id="rId6"/>
    <p:sldLayoutId id="2147484113" r:id="rId7"/>
  </p:sldLayoutIdLst>
  <p:hf hdr="0"/>
  <p:txStyles>
    <p:titleStyle>
      <a:lvl1pPr algn="l" defTabSz="457200" rtl="0" eaLnBrk="1" fontAlgn="base" hangingPunct="1">
        <a:spcBef>
          <a:spcPct val="0"/>
        </a:spcBef>
        <a:spcAft>
          <a:spcPct val="0"/>
        </a:spcAft>
        <a:defRPr sz="1700" b="1" kern="1200">
          <a:solidFill>
            <a:srgbClr val="074184"/>
          </a:solidFill>
          <a:latin typeface="Helvetica"/>
          <a:ea typeface="Geneva" charset="0"/>
          <a:cs typeface="ＭＳ Ｐゴシック" charset="0"/>
        </a:defRPr>
      </a:lvl1pPr>
      <a:lvl2pPr algn="l" defTabSz="457200" rtl="0" eaLnBrk="1" fontAlgn="base" hangingPunct="1">
        <a:spcBef>
          <a:spcPct val="0"/>
        </a:spcBef>
        <a:spcAft>
          <a:spcPct val="0"/>
        </a:spcAft>
        <a:defRPr sz="1700" b="1">
          <a:solidFill>
            <a:srgbClr val="074184"/>
          </a:solidFill>
          <a:latin typeface="Helvetica" charset="0"/>
          <a:ea typeface="Geneva" charset="0"/>
          <a:cs typeface="ＭＳ Ｐゴシック" charset="0"/>
        </a:defRPr>
      </a:lvl2pPr>
      <a:lvl3pPr algn="l" defTabSz="457200" rtl="0" eaLnBrk="1" fontAlgn="base" hangingPunct="1">
        <a:spcBef>
          <a:spcPct val="0"/>
        </a:spcBef>
        <a:spcAft>
          <a:spcPct val="0"/>
        </a:spcAft>
        <a:defRPr sz="1700" b="1">
          <a:solidFill>
            <a:srgbClr val="074184"/>
          </a:solidFill>
          <a:latin typeface="Helvetica" charset="0"/>
          <a:ea typeface="Geneva" charset="0"/>
          <a:cs typeface="ＭＳ Ｐゴシック" charset="0"/>
        </a:defRPr>
      </a:lvl3pPr>
      <a:lvl4pPr algn="l" defTabSz="457200" rtl="0" eaLnBrk="1" fontAlgn="base" hangingPunct="1">
        <a:spcBef>
          <a:spcPct val="0"/>
        </a:spcBef>
        <a:spcAft>
          <a:spcPct val="0"/>
        </a:spcAft>
        <a:defRPr sz="1700" b="1">
          <a:solidFill>
            <a:srgbClr val="074184"/>
          </a:solidFill>
          <a:latin typeface="Helvetica" charset="0"/>
          <a:ea typeface="Geneva" charset="0"/>
          <a:cs typeface="ＭＳ Ｐゴシック" charset="0"/>
        </a:defRPr>
      </a:lvl4pPr>
      <a:lvl5pPr algn="l" defTabSz="457200" rtl="0" eaLnBrk="1" fontAlgn="base" hangingPunct="1">
        <a:spcBef>
          <a:spcPct val="0"/>
        </a:spcBef>
        <a:spcAft>
          <a:spcPct val="0"/>
        </a:spcAft>
        <a:defRPr sz="1700" b="1">
          <a:solidFill>
            <a:srgbClr val="074184"/>
          </a:solidFill>
          <a:latin typeface="Helvetica" charset="0"/>
          <a:ea typeface="Geneva"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kern="1200">
          <a:solidFill>
            <a:srgbClr val="595959"/>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1600" kern="1200">
          <a:solidFill>
            <a:srgbClr val="595959"/>
          </a:solidFill>
          <a:latin typeface="Helvetica"/>
          <a:ea typeface="ＭＳ Ｐゴシック" charset="0"/>
          <a:cs typeface="ＭＳ Ｐゴシック" charset="0"/>
        </a:defRPr>
      </a:lvl2pPr>
      <a:lvl3pPr marL="1143000" indent="-228600" algn="l" defTabSz="457200" rtl="0" eaLnBrk="1" fontAlgn="base" hangingPunct="1">
        <a:spcBef>
          <a:spcPct val="20000"/>
        </a:spcBef>
        <a:spcAft>
          <a:spcPct val="0"/>
        </a:spcAft>
        <a:buFont typeface="Arial" charset="0"/>
        <a:buChar char="•"/>
        <a:defRPr sz="1400" kern="1200">
          <a:solidFill>
            <a:srgbClr val="595959"/>
          </a:solidFill>
          <a:latin typeface="Helvetica"/>
          <a:ea typeface="ＭＳ Ｐゴシック" charset="0"/>
          <a:cs typeface="ＭＳ Ｐゴシック" charset="0"/>
        </a:defRPr>
      </a:lvl3pPr>
      <a:lvl4pPr marL="1600200" indent="-228600" algn="l" defTabSz="457200" rtl="0" eaLnBrk="1" fontAlgn="base" hangingPunct="1">
        <a:spcBef>
          <a:spcPct val="20000"/>
        </a:spcBef>
        <a:spcAft>
          <a:spcPct val="0"/>
        </a:spcAft>
        <a:buFont typeface="Arial" charset="0"/>
        <a:buChar char="–"/>
        <a:defRPr sz="1200" kern="1200">
          <a:solidFill>
            <a:srgbClr val="595959"/>
          </a:solidFill>
          <a:latin typeface="Helvetica"/>
          <a:ea typeface="ＭＳ Ｐゴシック" charset="0"/>
          <a:cs typeface="ＭＳ Ｐゴシック" charset="0"/>
        </a:defRPr>
      </a:lvl4pPr>
      <a:lvl5pPr marL="2057400" indent="-228600" algn="l" defTabSz="457200" rtl="0" eaLnBrk="1" fontAlgn="base" hangingPunct="1">
        <a:spcBef>
          <a:spcPct val="20000"/>
        </a:spcBef>
        <a:spcAft>
          <a:spcPct val="0"/>
        </a:spcAft>
        <a:buFont typeface="Arial" charset="0"/>
        <a:buChar char="»"/>
        <a:defRPr sz="1200" kern="1200">
          <a:solidFill>
            <a:srgbClr val="595959"/>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10" name="Date Placeholder 3"/>
          <p:cNvSpPr>
            <a:spLocks noGrp="1"/>
          </p:cNvSpPr>
          <p:nvPr>
            <p:ph type="dt" sz="half" idx="2"/>
          </p:nvPr>
        </p:nvSpPr>
        <p:spPr>
          <a:xfrm>
            <a:off x="736827" y="6495482"/>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12/12//2017 </a:t>
            </a:r>
            <a:endParaRPr lang="en-US" dirty="0"/>
          </a:p>
        </p:txBody>
      </p:sp>
      <p:sp>
        <p:nvSpPr>
          <p:cNvPr id="11" name="Footer Placeholder 4"/>
          <p:cNvSpPr>
            <a:spLocks noGrp="1"/>
          </p:cNvSpPr>
          <p:nvPr>
            <p:ph type="ftr" sz="quarter" idx="3"/>
          </p:nvPr>
        </p:nvSpPr>
        <p:spPr>
          <a:xfrm>
            <a:off x="1530601" y="6495482"/>
            <a:ext cx="7367337"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Jim Patrick | Linac Controls | RF Systems, Controls and Instrumentation</a:t>
            </a:r>
            <a:endParaRPr lang="en-US" b="1" dirty="0"/>
          </a:p>
        </p:txBody>
      </p:sp>
      <p:sp>
        <p:nvSpPr>
          <p:cNvPr id="13" name="Slide Number Placeholder 5"/>
          <p:cNvSpPr>
            <a:spLocks noGrp="1"/>
          </p:cNvSpPr>
          <p:nvPr>
            <p:ph type="sldNum" sz="quarter" idx="4"/>
          </p:nvPr>
        </p:nvSpPr>
        <p:spPr>
          <a:xfrm>
            <a:off x="222250" y="6495482"/>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cxnSp>
        <p:nvCxnSpPr>
          <p:cNvPr id="8" name="Straight Connector 7"/>
          <p:cNvCxnSpPr/>
          <p:nvPr/>
        </p:nvCxnSpPr>
        <p:spPr>
          <a:xfrm>
            <a:off x="214800" y="6315146"/>
            <a:ext cx="8704708" cy="0"/>
          </a:xfrm>
          <a:prstGeom prst="line">
            <a:avLst/>
          </a:prstGeom>
          <a:ln w="28575" cmpd="sng">
            <a:solidFill>
              <a:srgbClr val="99D6EA"/>
            </a:solidFill>
          </a:ln>
          <a:effectLst/>
        </p:spPr>
        <p:style>
          <a:lnRef idx="2">
            <a:schemeClr val="accent1"/>
          </a:lnRef>
          <a:fillRef idx="0">
            <a:schemeClr val="accent1"/>
          </a:fillRef>
          <a:effectRef idx="1">
            <a:schemeClr val="accent1"/>
          </a:effectRef>
          <a:fontRef idx="minor">
            <a:schemeClr val="tx1"/>
          </a:fontRef>
        </p:style>
      </p:cxnSp>
      <p:sp>
        <p:nvSpPr>
          <p:cNvPr id="24" name="Slide Number Placeholder 5"/>
          <p:cNvSpPr txBox="1">
            <a:spLocks/>
          </p:cNvSpPr>
          <p:nvPr/>
        </p:nvSpPr>
        <p:spPr>
          <a:xfrm>
            <a:off x="381001" y="6667500"/>
            <a:ext cx="414338" cy="237285"/>
          </a:xfrm>
          <a:prstGeom prst="rect">
            <a:avLst/>
          </a:prstGeom>
        </p:spPr>
        <p:txBody>
          <a:bodyPr vert="horz" wrap="square" lIns="0" tIns="0" rIns="0" bIns="0" numCol="1" anchor="t" anchorCtr="0" compatLnSpc="1">
            <a:prstTxWarp prst="textNoShape">
              <a:avLst/>
            </a:prstTxWarp>
          </a:bodyPr>
          <a:lstStyle>
            <a:defPPr>
              <a:defRPr lang="en-US"/>
            </a:defPPr>
            <a:lvl1pPr algn="l" defTabSz="457200" rtl="0" fontAlgn="base">
              <a:spcBef>
                <a:spcPct val="0"/>
              </a:spcBef>
              <a:spcAft>
                <a:spcPct val="0"/>
              </a:spcAft>
              <a:defRPr sz="1200" kern="1200" smtClean="0">
                <a:solidFill>
                  <a:srgbClr val="004C97"/>
                </a:solidFill>
                <a:latin typeface="Helvetica" charset="0"/>
                <a:ea typeface="Geneva" charset="0"/>
                <a:cs typeface="ＭＳ Ｐゴシック"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a:lstStyle>
          <a:p>
            <a:pPr>
              <a:defRPr/>
            </a:pPr>
            <a:endParaRPr lang="en-US" dirty="0"/>
          </a:p>
        </p:txBody>
      </p:sp>
      <p:grpSp>
        <p:nvGrpSpPr>
          <p:cNvPr id="12" name="Group 11"/>
          <p:cNvGrpSpPr>
            <a:grpSpLocks noChangeAspect="1"/>
          </p:cNvGrpSpPr>
          <p:nvPr/>
        </p:nvGrpSpPr>
        <p:grpSpPr>
          <a:xfrm>
            <a:off x="209721" y="136401"/>
            <a:ext cx="8723157" cy="197990"/>
            <a:chOff x="577653" y="6258863"/>
            <a:chExt cx="8320285" cy="188846"/>
          </a:xfrm>
        </p:grpSpPr>
        <p:cxnSp>
          <p:nvCxnSpPr>
            <p:cNvPr id="14" name="Straight Connector 13"/>
            <p:cNvCxnSpPr/>
            <p:nvPr userDrawn="1"/>
          </p:nvCxnSpPr>
          <p:spPr>
            <a:xfrm>
              <a:off x="577653" y="6351018"/>
              <a:ext cx="7213350" cy="6918"/>
            </a:xfrm>
            <a:prstGeom prst="line">
              <a:avLst/>
            </a:prstGeom>
            <a:ln w="76200" cmpd="sng">
              <a:solidFill>
                <a:srgbClr val="99D6EA"/>
              </a:solidFill>
            </a:ln>
            <a:effectLst/>
          </p:spPr>
          <p:style>
            <a:lnRef idx="2">
              <a:schemeClr val="accent1"/>
            </a:lnRef>
            <a:fillRef idx="0">
              <a:schemeClr val="accent1"/>
            </a:fillRef>
            <a:effectRef idx="1">
              <a:schemeClr val="accent1"/>
            </a:effectRef>
            <a:fontRef idx="minor">
              <a:schemeClr val="tx1"/>
            </a:fontRef>
          </p:style>
        </p:cxnSp>
        <p:pic>
          <p:nvPicPr>
            <p:cNvPr id="15" name="Picture 6" descr="FermiLogo_RGB_NALBlue.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853781" y="6258863"/>
              <a:ext cx="1044157" cy="1888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pic>
        <p:nvPicPr>
          <p:cNvPr id="16" name="Picture 15"/>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659493" y="6355909"/>
            <a:ext cx="919915" cy="502091"/>
          </a:xfrm>
          <a:prstGeom prst="rect">
            <a:avLst/>
          </a:prstGeom>
        </p:spPr>
      </p:pic>
    </p:spTree>
    <p:extLst>
      <p:ext uri="{BB962C8B-B14F-4D97-AF65-F5344CB8AC3E}">
        <p14:creationId xmlns:p14="http://schemas.microsoft.com/office/powerpoint/2010/main" val="2883614612"/>
      </p:ext>
    </p:extLst>
  </p:cSld>
  <p:clrMap bg1="lt1" tx1="dk1" bg2="lt2" tx2="dk2" accent1="accent1" accent2="accent2" accent3="accent3" accent4="accent4" accent5="accent5" accent6="accent6" hlink="hlink" folHlink="folHlink"/>
  <p:sldLayoutIdLst>
    <p:sldLayoutId id="2147484123" r:id="rId1"/>
  </p:sldLayoutIdLst>
  <p:hf hdr="0"/>
  <p:txStyles>
    <p:titleStyle>
      <a:lvl1pPr algn="l" defTabSz="457200" rtl="0" eaLnBrk="1" fontAlgn="base" hangingPunct="1">
        <a:spcBef>
          <a:spcPct val="0"/>
        </a:spcBef>
        <a:spcAft>
          <a:spcPct val="0"/>
        </a:spcAft>
        <a:defRPr sz="1700" b="1" kern="1200">
          <a:solidFill>
            <a:srgbClr val="074184"/>
          </a:solidFill>
          <a:latin typeface="Helvetica"/>
          <a:ea typeface="Geneva" charset="0"/>
          <a:cs typeface="ＭＳ Ｐゴシック" charset="0"/>
        </a:defRPr>
      </a:lvl1pPr>
      <a:lvl2pPr algn="l" defTabSz="457200" rtl="0" eaLnBrk="1" fontAlgn="base" hangingPunct="1">
        <a:spcBef>
          <a:spcPct val="0"/>
        </a:spcBef>
        <a:spcAft>
          <a:spcPct val="0"/>
        </a:spcAft>
        <a:defRPr sz="1700" b="1">
          <a:solidFill>
            <a:srgbClr val="074184"/>
          </a:solidFill>
          <a:latin typeface="Helvetica" charset="0"/>
          <a:ea typeface="Geneva" charset="0"/>
          <a:cs typeface="ＭＳ Ｐゴシック" charset="0"/>
        </a:defRPr>
      </a:lvl2pPr>
      <a:lvl3pPr algn="l" defTabSz="457200" rtl="0" eaLnBrk="1" fontAlgn="base" hangingPunct="1">
        <a:spcBef>
          <a:spcPct val="0"/>
        </a:spcBef>
        <a:spcAft>
          <a:spcPct val="0"/>
        </a:spcAft>
        <a:defRPr sz="1700" b="1">
          <a:solidFill>
            <a:srgbClr val="074184"/>
          </a:solidFill>
          <a:latin typeface="Helvetica" charset="0"/>
          <a:ea typeface="Geneva" charset="0"/>
          <a:cs typeface="ＭＳ Ｐゴシック" charset="0"/>
        </a:defRPr>
      </a:lvl3pPr>
      <a:lvl4pPr algn="l" defTabSz="457200" rtl="0" eaLnBrk="1" fontAlgn="base" hangingPunct="1">
        <a:spcBef>
          <a:spcPct val="0"/>
        </a:spcBef>
        <a:spcAft>
          <a:spcPct val="0"/>
        </a:spcAft>
        <a:defRPr sz="1700" b="1">
          <a:solidFill>
            <a:srgbClr val="074184"/>
          </a:solidFill>
          <a:latin typeface="Helvetica" charset="0"/>
          <a:ea typeface="Geneva" charset="0"/>
          <a:cs typeface="ＭＳ Ｐゴシック" charset="0"/>
        </a:defRPr>
      </a:lvl4pPr>
      <a:lvl5pPr algn="l" defTabSz="457200" rtl="0" eaLnBrk="1" fontAlgn="base" hangingPunct="1">
        <a:spcBef>
          <a:spcPct val="0"/>
        </a:spcBef>
        <a:spcAft>
          <a:spcPct val="0"/>
        </a:spcAft>
        <a:defRPr sz="1700" b="1">
          <a:solidFill>
            <a:srgbClr val="074184"/>
          </a:solidFill>
          <a:latin typeface="Helvetica" charset="0"/>
          <a:ea typeface="Geneva"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kern="1200">
          <a:solidFill>
            <a:srgbClr val="595959"/>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1600" kern="1200">
          <a:solidFill>
            <a:srgbClr val="595959"/>
          </a:solidFill>
          <a:latin typeface="Helvetica"/>
          <a:ea typeface="ＭＳ Ｐゴシック" charset="0"/>
          <a:cs typeface="ＭＳ Ｐゴシック" charset="0"/>
        </a:defRPr>
      </a:lvl2pPr>
      <a:lvl3pPr marL="1143000" indent="-228600" algn="l" defTabSz="457200" rtl="0" eaLnBrk="1" fontAlgn="base" hangingPunct="1">
        <a:spcBef>
          <a:spcPct val="20000"/>
        </a:spcBef>
        <a:spcAft>
          <a:spcPct val="0"/>
        </a:spcAft>
        <a:buFont typeface="Arial" charset="0"/>
        <a:buChar char="•"/>
        <a:defRPr sz="1400" kern="1200">
          <a:solidFill>
            <a:srgbClr val="595959"/>
          </a:solidFill>
          <a:latin typeface="Helvetica"/>
          <a:ea typeface="ＭＳ Ｐゴシック" charset="0"/>
          <a:cs typeface="ＭＳ Ｐゴシック" charset="0"/>
        </a:defRPr>
      </a:lvl3pPr>
      <a:lvl4pPr marL="1600200" indent="-228600" algn="l" defTabSz="457200" rtl="0" eaLnBrk="1" fontAlgn="base" hangingPunct="1">
        <a:spcBef>
          <a:spcPct val="20000"/>
        </a:spcBef>
        <a:spcAft>
          <a:spcPct val="0"/>
        </a:spcAft>
        <a:buFont typeface="Arial" charset="0"/>
        <a:buChar char="–"/>
        <a:defRPr sz="1200" kern="1200">
          <a:solidFill>
            <a:srgbClr val="595959"/>
          </a:solidFill>
          <a:latin typeface="Helvetica"/>
          <a:ea typeface="ＭＳ Ｐゴシック" charset="0"/>
          <a:cs typeface="ＭＳ Ｐゴシック" charset="0"/>
        </a:defRPr>
      </a:lvl4pPr>
      <a:lvl5pPr marL="2057400" indent="-228600" algn="l" defTabSz="457200" rtl="0" eaLnBrk="1" fontAlgn="base" hangingPunct="1">
        <a:spcBef>
          <a:spcPct val="20000"/>
        </a:spcBef>
        <a:spcAft>
          <a:spcPct val="0"/>
        </a:spcAft>
        <a:buFont typeface="Arial" charset="0"/>
        <a:buChar char="»"/>
        <a:defRPr sz="1200" kern="1200">
          <a:solidFill>
            <a:srgbClr val="595959"/>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10" name="Date Placeholder 3"/>
          <p:cNvSpPr>
            <a:spLocks noGrp="1"/>
          </p:cNvSpPr>
          <p:nvPr>
            <p:ph type="dt" sz="half" idx="2"/>
          </p:nvPr>
        </p:nvSpPr>
        <p:spPr>
          <a:xfrm>
            <a:off x="736827" y="6495482"/>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12/12//2017 </a:t>
            </a:r>
            <a:endParaRPr lang="en-US" dirty="0"/>
          </a:p>
        </p:txBody>
      </p:sp>
      <p:sp>
        <p:nvSpPr>
          <p:cNvPr id="11" name="Footer Placeholder 4"/>
          <p:cNvSpPr>
            <a:spLocks noGrp="1"/>
          </p:cNvSpPr>
          <p:nvPr>
            <p:ph type="ftr" sz="quarter" idx="3"/>
          </p:nvPr>
        </p:nvSpPr>
        <p:spPr>
          <a:xfrm>
            <a:off x="1530601" y="6495482"/>
            <a:ext cx="7367337"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Jim Patrick | Linac Controls | RF Systems, Controls and Instrumentation</a:t>
            </a:r>
            <a:endParaRPr lang="en-US" b="1" dirty="0"/>
          </a:p>
        </p:txBody>
      </p:sp>
      <p:sp>
        <p:nvSpPr>
          <p:cNvPr id="13" name="Slide Number Placeholder 5"/>
          <p:cNvSpPr>
            <a:spLocks noGrp="1"/>
          </p:cNvSpPr>
          <p:nvPr>
            <p:ph type="sldNum" sz="quarter" idx="4"/>
          </p:nvPr>
        </p:nvSpPr>
        <p:spPr>
          <a:xfrm>
            <a:off x="222250" y="6495482"/>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cxnSp>
        <p:nvCxnSpPr>
          <p:cNvPr id="8" name="Straight Connector 7"/>
          <p:cNvCxnSpPr/>
          <p:nvPr/>
        </p:nvCxnSpPr>
        <p:spPr>
          <a:xfrm>
            <a:off x="214800" y="6315146"/>
            <a:ext cx="8704708" cy="0"/>
          </a:xfrm>
          <a:prstGeom prst="line">
            <a:avLst/>
          </a:prstGeom>
          <a:ln w="28575" cmpd="sng">
            <a:solidFill>
              <a:srgbClr val="99D6EA"/>
            </a:solidFill>
          </a:ln>
          <a:effectLst/>
        </p:spPr>
        <p:style>
          <a:lnRef idx="2">
            <a:schemeClr val="accent1"/>
          </a:lnRef>
          <a:fillRef idx="0">
            <a:schemeClr val="accent1"/>
          </a:fillRef>
          <a:effectRef idx="1">
            <a:schemeClr val="accent1"/>
          </a:effectRef>
          <a:fontRef idx="minor">
            <a:schemeClr val="tx1"/>
          </a:fontRef>
        </p:style>
      </p:cxnSp>
      <p:sp>
        <p:nvSpPr>
          <p:cNvPr id="24" name="Slide Number Placeholder 5"/>
          <p:cNvSpPr txBox="1">
            <a:spLocks/>
          </p:cNvSpPr>
          <p:nvPr/>
        </p:nvSpPr>
        <p:spPr>
          <a:xfrm>
            <a:off x="381001" y="6667500"/>
            <a:ext cx="414338" cy="237285"/>
          </a:xfrm>
          <a:prstGeom prst="rect">
            <a:avLst/>
          </a:prstGeom>
        </p:spPr>
        <p:txBody>
          <a:bodyPr vert="horz" wrap="square" lIns="0" tIns="0" rIns="0" bIns="0" numCol="1" anchor="t" anchorCtr="0" compatLnSpc="1">
            <a:prstTxWarp prst="textNoShape">
              <a:avLst/>
            </a:prstTxWarp>
          </a:bodyPr>
          <a:lstStyle>
            <a:defPPr>
              <a:defRPr lang="en-US"/>
            </a:defPPr>
            <a:lvl1pPr algn="l" defTabSz="457200" rtl="0" fontAlgn="base">
              <a:spcBef>
                <a:spcPct val="0"/>
              </a:spcBef>
              <a:spcAft>
                <a:spcPct val="0"/>
              </a:spcAft>
              <a:defRPr sz="1200" kern="1200" smtClean="0">
                <a:solidFill>
                  <a:srgbClr val="004C97"/>
                </a:solidFill>
                <a:latin typeface="Helvetica" charset="0"/>
                <a:ea typeface="Geneva" charset="0"/>
                <a:cs typeface="ＭＳ Ｐゴシック"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a:lstStyle>
          <a:p>
            <a:pPr>
              <a:defRPr/>
            </a:pPr>
            <a:endParaRPr lang="en-US" dirty="0"/>
          </a:p>
        </p:txBody>
      </p:sp>
      <p:grpSp>
        <p:nvGrpSpPr>
          <p:cNvPr id="12" name="Group 11"/>
          <p:cNvGrpSpPr>
            <a:grpSpLocks noChangeAspect="1"/>
          </p:cNvGrpSpPr>
          <p:nvPr/>
        </p:nvGrpSpPr>
        <p:grpSpPr>
          <a:xfrm>
            <a:off x="209721" y="136401"/>
            <a:ext cx="8723157" cy="197990"/>
            <a:chOff x="577653" y="6258863"/>
            <a:chExt cx="8320285" cy="188846"/>
          </a:xfrm>
        </p:grpSpPr>
        <p:cxnSp>
          <p:nvCxnSpPr>
            <p:cNvPr id="14" name="Straight Connector 13"/>
            <p:cNvCxnSpPr/>
            <p:nvPr userDrawn="1"/>
          </p:nvCxnSpPr>
          <p:spPr>
            <a:xfrm>
              <a:off x="577653" y="6351018"/>
              <a:ext cx="7213350" cy="6918"/>
            </a:xfrm>
            <a:prstGeom prst="line">
              <a:avLst/>
            </a:prstGeom>
            <a:ln w="76200" cmpd="sng">
              <a:solidFill>
                <a:srgbClr val="99D6EA"/>
              </a:solidFill>
            </a:ln>
            <a:effectLst/>
          </p:spPr>
          <p:style>
            <a:lnRef idx="2">
              <a:schemeClr val="accent1"/>
            </a:lnRef>
            <a:fillRef idx="0">
              <a:schemeClr val="accent1"/>
            </a:fillRef>
            <a:effectRef idx="1">
              <a:schemeClr val="accent1"/>
            </a:effectRef>
            <a:fontRef idx="minor">
              <a:schemeClr val="tx1"/>
            </a:fontRef>
          </p:style>
        </p:cxnSp>
        <p:pic>
          <p:nvPicPr>
            <p:cNvPr id="15" name="Picture 6" descr="FermiLogo_RGB_NALBlue.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853781" y="6258863"/>
              <a:ext cx="1044157" cy="1888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pic>
        <p:nvPicPr>
          <p:cNvPr id="16" name="Picture 15"/>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659493" y="6355909"/>
            <a:ext cx="919915" cy="502091"/>
          </a:xfrm>
          <a:prstGeom prst="rect">
            <a:avLst/>
          </a:prstGeom>
        </p:spPr>
      </p:pic>
    </p:spTree>
    <p:extLst>
      <p:ext uri="{BB962C8B-B14F-4D97-AF65-F5344CB8AC3E}">
        <p14:creationId xmlns:p14="http://schemas.microsoft.com/office/powerpoint/2010/main" val="3799134718"/>
      </p:ext>
    </p:extLst>
  </p:cSld>
  <p:clrMap bg1="lt1" tx1="dk1" bg2="lt2" tx2="dk2" accent1="accent1" accent2="accent2" accent3="accent3" accent4="accent4" accent5="accent5" accent6="accent6" hlink="hlink" folHlink="folHlink"/>
  <p:sldLayoutIdLst>
    <p:sldLayoutId id="2147484125" r:id="rId1"/>
  </p:sldLayoutIdLst>
  <p:hf hdr="0"/>
  <p:txStyles>
    <p:titleStyle>
      <a:lvl1pPr algn="l" defTabSz="457200" rtl="0" eaLnBrk="1" fontAlgn="base" hangingPunct="1">
        <a:spcBef>
          <a:spcPct val="0"/>
        </a:spcBef>
        <a:spcAft>
          <a:spcPct val="0"/>
        </a:spcAft>
        <a:defRPr sz="1700" b="1" kern="1200">
          <a:solidFill>
            <a:srgbClr val="074184"/>
          </a:solidFill>
          <a:latin typeface="Helvetica"/>
          <a:ea typeface="Geneva" charset="0"/>
          <a:cs typeface="ＭＳ Ｐゴシック" charset="0"/>
        </a:defRPr>
      </a:lvl1pPr>
      <a:lvl2pPr algn="l" defTabSz="457200" rtl="0" eaLnBrk="1" fontAlgn="base" hangingPunct="1">
        <a:spcBef>
          <a:spcPct val="0"/>
        </a:spcBef>
        <a:spcAft>
          <a:spcPct val="0"/>
        </a:spcAft>
        <a:defRPr sz="1700" b="1">
          <a:solidFill>
            <a:srgbClr val="074184"/>
          </a:solidFill>
          <a:latin typeface="Helvetica" charset="0"/>
          <a:ea typeface="Geneva" charset="0"/>
          <a:cs typeface="ＭＳ Ｐゴシック" charset="0"/>
        </a:defRPr>
      </a:lvl2pPr>
      <a:lvl3pPr algn="l" defTabSz="457200" rtl="0" eaLnBrk="1" fontAlgn="base" hangingPunct="1">
        <a:spcBef>
          <a:spcPct val="0"/>
        </a:spcBef>
        <a:spcAft>
          <a:spcPct val="0"/>
        </a:spcAft>
        <a:defRPr sz="1700" b="1">
          <a:solidFill>
            <a:srgbClr val="074184"/>
          </a:solidFill>
          <a:latin typeface="Helvetica" charset="0"/>
          <a:ea typeface="Geneva" charset="0"/>
          <a:cs typeface="ＭＳ Ｐゴシック" charset="0"/>
        </a:defRPr>
      </a:lvl3pPr>
      <a:lvl4pPr algn="l" defTabSz="457200" rtl="0" eaLnBrk="1" fontAlgn="base" hangingPunct="1">
        <a:spcBef>
          <a:spcPct val="0"/>
        </a:spcBef>
        <a:spcAft>
          <a:spcPct val="0"/>
        </a:spcAft>
        <a:defRPr sz="1700" b="1">
          <a:solidFill>
            <a:srgbClr val="074184"/>
          </a:solidFill>
          <a:latin typeface="Helvetica" charset="0"/>
          <a:ea typeface="Geneva" charset="0"/>
          <a:cs typeface="ＭＳ Ｐゴシック" charset="0"/>
        </a:defRPr>
      </a:lvl4pPr>
      <a:lvl5pPr algn="l" defTabSz="457200" rtl="0" eaLnBrk="1" fontAlgn="base" hangingPunct="1">
        <a:spcBef>
          <a:spcPct val="0"/>
        </a:spcBef>
        <a:spcAft>
          <a:spcPct val="0"/>
        </a:spcAft>
        <a:defRPr sz="1700" b="1">
          <a:solidFill>
            <a:srgbClr val="074184"/>
          </a:solidFill>
          <a:latin typeface="Helvetica" charset="0"/>
          <a:ea typeface="Geneva"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kern="1200">
          <a:solidFill>
            <a:srgbClr val="595959"/>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1600" kern="1200">
          <a:solidFill>
            <a:srgbClr val="595959"/>
          </a:solidFill>
          <a:latin typeface="Helvetica"/>
          <a:ea typeface="ＭＳ Ｐゴシック" charset="0"/>
          <a:cs typeface="ＭＳ Ｐゴシック" charset="0"/>
        </a:defRPr>
      </a:lvl2pPr>
      <a:lvl3pPr marL="1143000" indent="-228600" algn="l" defTabSz="457200" rtl="0" eaLnBrk="1" fontAlgn="base" hangingPunct="1">
        <a:spcBef>
          <a:spcPct val="20000"/>
        </a:spcBef>
        <a:spcAft>
          <a:spcPct val="0"/>
        </a:spcAft>
        <a:buFont typeface="Arial" charset="0"/>
        <a:buChar char="•"/>
        <a:defRPr sz="1400" kern="1200">
          <a:solidFill>
            <a:srgbClr val="595959"/>
          </a:solidFill>
          <a:latin typeface="Helvetica"/>
          <a:ea typeface="ＭＳ Ｐゴシック" charset="0"/>
          <a:cs typeface="ＭＳ Ｐゴシック" charset="0"/>
        </a:defRPr>
      </a:lvl3pPr>
      <a:lvl4pPr marL="1600200" indent="-228600" algn="l" defTabSz="457200" rtl="0" eaLnBrk="1" fontAlgn="base" hangingPunct="1">
        <a:spcBef>
          <a:spcPct val="20000"/>
        </a:spcBef>
        <a:spcAft>
          <a:spcPct val="0"/>
        </a:spcAft>
        <a:buFont typeface="Arial" charset="0"/>
        <a:buChar char="–"/>
        <a:defRPr sz="1200" kern="1200">
          <a:solidFill>
            <a:srgbClr val="595959"/>
          </a:solidFill>
          <a:latin typeface="Helvetica"/>
          <a:ea typeface="ＭＳ Ｐゴシック" charset="0"/>
          <a:cs typeface="ＭＳ Ｐゴシック" charset="0"/>
        </a:defRPr>
      </a:lvl4pPr>
      <a:lvl5pPr marL="2057400" indent="-228600" algn="l" defTabSz="457200" rtl="0" eaLnBrk="1" fontAlgn="base" hangingPunct="1">
        <a:spcBef>
          <a:spcPct val="20000"/>
        </a:spcBef>
        <a:spcAft>
          <a:spcPct val="0"/>
        </a:spcAft>
        <a:buFont typeface="Arial" charset="0"/>
        <a:buChar char="»"/>
        <a:defRPr sz="1200" kern="1200">
          <a:solidFill>
            <a:srgbClr val="595959"/>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8.xml"/><Relationship Id="rId5" Type="http://schemas.openxmlformats.org/officeDocument/2006/relationships/image" Target="../media/image15.png"/><Relationship Id="rId4" Type="http://schemas.openxmlformats.org/officeDocument/2006/relationships/image" Target="../media/image14.png"/></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219719" y="5004021"/>
            <a:ext cx="4941110" cy="1529241"/>
          </a:xfrm>
        </p:spPr>
        <p:txBody>
          <a:bodyPr/>
          <a:lstStyle/>
          <a:p>
            <a:r>
              <a:rPr lang="en-US" dirty="0"/>
              <a:t>Jim Patrick</a:t>
            </a:r>
          </a:p>
          <a:p>
            <a:r>
              <a:rPr lang="en-US" dirty="0"/>
              <a:t>PIP-II Independent Project Review</a:t>
            </a:r>
          </a:p>
          <a:p>
            <a:r>
              <a:rPr lang="en-US" dirty="0"/>
              <a:t>12-14 December 2017</a:t>
            </a:r>
          </a:p>
        </p:txBody>
      </p:sp>
      <p:sp>
        <p:nvSpPr>
          <p:cNvPr id="5" name="Text Placeholder 4"/>
          <p:cNvSpPr>
            <a:spLocks noGrp="1"/>
          </p:cNvSpPr>
          <p:nvPr>
            <p:ph type="body" sz="quarter" idx="11"/>
          </p:nvPr>
        </p:nvSpPr>
        <p:spPr>
          <a:xfrm>
            <a:off x="219719" y="4000972"/>
            <a:ext cx="8667106" cy="1003049"/>
          </a:xfrm>
        </p:spPr>
        <p:txBody>
          <a:bodyPr>
            <a:normAutofit/>
          </a:bodyPr>
          <a:lstStyle/>
          <a:p>
            <a:r>
              <a:rPr lang="en-US" dirty="0"/>
              <a:t>131.3.17 – </a:t>
            </a:r>
            <a:r>
              <a:rPr lang="en-US" dirty="0" err="1"/>
              <a:t>Linac</a:t>
            </a:r>
            <a:r>
              <a:rPr lang="en-US" dirty="0"/>
              <a:t> Controls</a:t>
            </a:r>
          </a:p>
          <a:p>
            <a:r>
              <a:rPr lang="en-US" sz="1800" dirty="0"/>
              <a:t>RF Systems</a:t>
            </a:r>
          </a:p>
        </p:txBody>
      </p:sp>
    </p:spTree>
    <p:extLst>
      <p:ext uri="{BB962C8B-B14F-4D97-AF65-F5344CB8AC3E}">
        <p14:creationId xmlns:p14="http://schemas.microsoft.com/office/powerpoint/2010/main" val="21018794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Conceptual Design – Machine Protection</a:t>
            </a:r>
          </a:p>
        </p:txBody>
      </p:sp>
      <p:sp>
        <p:nvSpPr>
          <p:cNvPr id="5" name="Footer Placeholder 4"/>
          <p:cNvSpPr>
            <a:spLocks noGrp="1"/>
          </p:cNvSpPr>
          <p:nvPr>
            <p:ph type="ftr" sz="quarter" idx="3"/>
          </p:nvPr>
        </p:nvSpPr>
        <p:spPr/>
        <p:txBody>
          <a:bodyPr/>
          <a:lstStyle/>
          <a:p>
            <a:pPr>
              <a:defRPr/>
            </a:pPr>
            <a:r>
              <a:rPr lang="en-US" dirty="0"/>
              <a:t>Jim Patrick | </a:t>
            </a:r>
            <a:r>
              <a:rPr lang="en-US" dirty="0" err="1"/>
              <a:t>Linac</a:t>
            </a:r>
            <a:r>
              <a:rPr lang="en-US" dirty="0"/>
              <a:t> Controls | RF Systems</a:t>
            </a:r>
            <a:endParaRPr lang="en-US" b="1" dirty="0"/>
          </a:p>
        </p:txBody>
      </p:sp>
      <p:sp>
        <p:nvSpPr>
          <p:cNvPr id="6" name="Slide Number Placeholder 5"/>
          <p:cNvSpPr>
            <a:spLocks noGrp="1"/>
          </p:cNvSpPr>
          <p:nvPr>
            <p:ph type="sldNum" sz="quarter" idx="4"/>
          </p:nvPr>
        </p:nvSpPr>
        <p:spPr/>
        <p:txBody>
          <a:bodyPr/>
          <a:lstStyle/>
          <a:p>
            <a:pPr>
              <a:defRPr/>
            </a:pPr>
            <a:fld id="{148C009B-CB69-E04A-B9B3-34B26D69E9CF}" type="slidenum">
              <a:rPr lang="en-US" smtClean="0"/>
              <a:pPr>
                <a:defRPr/>
              </a:pPr>
              <a:t>10</a:t>
            </a:fld>
            <a:endParaRPr lang="en-US" dirty="0"/>
          </a:p>
        </p:txBody>
      </p:sp>
      <p:sp>
        <p:nvSpPr>
          <p:cNvPr id="7" name="TextBox 6"/>
          <p:cNvSpPr txBox="1"/>
          <p:nvPr/>
        </p:nvSpPr>
        <p:spPr>
          <a:xfrm>
            <a:off x="7435781" y="425321"/>
            <a:ext cx="1567543" cy="461665"/>
          </a:xfrm>
          <a:prstGeom prst="rect">
            <a:avLst/>
          </a:prstGeom>
          <a:solidFill>
            <a:schemeClr val="tx1"/>
          </a:solidFill>
        </p:spPr>
        <p:txBody>
          <a:bodyPr wrap="square" rtlCol="0">
            <a:spAutoFit/>
          </a:bodyPr>
          <a:lstStyle/>
          <a:p>
            <a:r>
              <a:rPr lang="en-US" dirty="0">
                <a:solidFill>
                  <a:schemeClr val="bg1"/>
                </a:solidFill>
              </a:rPr>
              <a:t>Charge #2</a:t>
            </a:r>
          </a:p>
        </p:txBody>
      </p:sp>
      <p:sp>
        <p:nvSpPr>
          <p:cNvPr id="11" name="TextBox 7"/>
          <p:cNvSpPr txBox="1"/>
          <p:nvPr/>
        </p:nvSpPr>
        <p:spPr>
          <a:xfrm>
            <a:off x="222250" y="933938"/>
            <a:ext cx="8901404" cy="584775"/>
          </a:xfrm>
          <a:prstGeom prst="rect">
            <a:avLst/>
          </a:prstGeom>
          <a:noFill/>
        </p:spPr>
        <p:txBody>
          <a:bodyPr wrap="square" rtlCol="0">
            <a:spAutoFit/>
          </a:bodyPr>
          <a:lstStyle>
            <a:defPPr>
              <a:defRPr lang="en-US"/>
            </a:defPPr>
            <a:lvl1pPr algn="l" defTabSz="457200" rtl="0" fontAlgn="base">
              <a:spcBef>
                <a:spcPct val="0"/>
              </a:spcBef>
              <a:spcAft>
                <a:spcPct val="0"/>
              </a:spcAft>
              <a:defRPr sz="2400" kern="1200">
                <a:solidFill>
                  <a:schemeClr val="tx1"/>
                </a:solidFill>
                <a:latin typeface="Calibri" panose="020F0502020204030204" pitchFamily="34" charset="0"/>
                <a:ea typeface="Geneva" pitchFamily="121" charset="-128"/>
                <a:cs typeface="+mn-cs"/>
              </a:defRPr>
            </a:lvl1pPr>
            <a:lvl2pPr marL="457200" algn="l" defTabSz="457200" rtl="0" fontAlgn="base">
              <a:spcBef>
                <a:spcPct val="0"/>
              </a:spcBef>
              <a:spcAft>
                <a:spcPct val="0"/>
              </a:spcAft>
              <a:defRPr sz="2400" kern="1200">
                <a:solidFill>
                  <a:schemeClr val="tx1"/>
                </a:solidFill>
                <a:latin typeface="Calibri" panose="020F0502020204030204" pitchFamily="34" charset="0"/>
                <a:ea typeface="Geneva" pitchFamily="121" charset="-128"/>
                <a:cs typeface="+mn-cs"/>
              </a:defRPr>
            </a:lvl2pPr>
            <a:lvl3pPr marL="914400" algn="l" defTabSz="457200" rtl="0" fontAlgn="base">
              <a:spcBef>
                <a:spcPct val="0"/>
              </a:spcBef>
              <a:spcAft>
                <a:spcPct val="0"/>
              </a:spcAft>
              <a:defRPr sz="2400" kern="1200">
                <a:solidFill>
                  <a:schemeClr val="tx1"/>
                </a:solidFill>
                <a:latin typeface="Calibri" panose="020F0502020204030204" pitchFamily="34" charset="0"/>
                <a:ea typeface="Geneva" pitchFamily="121" charset="-128"/>
                <a:cs typeface="+mn-cs"/>
              </a:defRPr>
            </a:lvl3pPr>
            <a:lvl4pPr marL="1371600" algn="l" defTabSz="457200" rtl="0" fontAlgn="base">
              <a:spcBef>
                <a:spcPct val="0"/>
              </a:spcBef>
              <a:spcAft>
                <a:spcPct val="0"/>
              </a:spcAft>
              <a:defRPr sz="2400" kern="1200">
                <a:solidFill>
                  <a:schemeClr val="tx1"/>
                </a:solidFill>
                <a:latin typeface="Calibri" panose="020F0502020204030204" pitchFamily="34" charset="0"/>
                <a:ea typeface="Geneva" pitchFamily="121" charset="-128"/>
                <a:cs typeface="+mn-cs"/>
              </a:defRPr>
            </a:lvl4pPr>
            <a:lvl5pPr marL="1828800" algn="l" defTabSz="457200" rtl="0" fontAlgn="base">
              <a:spcBef>
                <a:spcPct val="0"/>
              </a:spcBef>
              <a:spcAft>
                <a:spcPct val="0"/>
              </a:spcAft>
              <a:defRPr sz="2400" kern="1200">
                <a:solidFill>
                  <a:schemeClr val="tx1"/>
                </a:solidFill>
                <a:latin typeface="Calibri" panose="020F0502020204030204" pitchFamily="34" charset="0"/>
                <a:ea typeface="Geneva" pitchFamily="121" charset="-128"/>
                <a:cs typeface="+mn-cs"/>
              </a:defRPr>
            </a:lvl5pPr>
            <a:lvl6pPr marL="2286000" algn="l" defTabSz="914400" rtl="0" eaLnBrk="1" latinLnBrk="0" hangingPunct="1">
              <a:defRPr sz="2400" kern="1200">
                <a:solidFill>
                  <a:schemeClr val="tx1"/>
                </a:solidFill>
                <a:latin typeface="Calibri" panose="020F0502020204030204" pitchFamily="34" charset="0"/>
                <a:ea typeface="Geneva" pitchFamily="121" charset="-128"/>
                <a:cs typeface="+mn-cs"/>
              </a:defRPr>
            </a:lvl6pPr>
            <a:lvl7pPr marL="2743200" algn="l" defTabSz="914400" rtl="0" eaLnBrk="1" latinLnBrk="0" hangingPunct="1">
              <a:defRPr sz="2400" kern="1200">
                <a:solidFill>
                  <a:schemeClr val="tx1"/>
                </a:solidFill>
                <a:latin typeface="Calibri" panose="020F0502020204030204" pitchFamily="34" charset="0"/>
                <a:ea typeface="Geneva" pitchFamily="121" charset="-128"/>
                <a:cs typeface="+mn-cs"/>
              </a:defRPr>
            </a:lvl7pPr>
            <a:lvl8pPr marL="3200400" algn="l" defTabSz="914400" rtl="0" eaLnBrk="1" latinLnBrk="0" hangingPunct="1">
              <a:defRPr sz="2400" kern="1200">
                <a:solidFill>
                  <a:schemeClr val="tx1"/>
                </a:solidFill>
                <a:latin typeface="Calibri" panose="020F0502020204030204" pitchFamily="34" charset="0"/>
                <a:ea typeface="Geneva" pitchFamily="121" charset="-128"/>
                <a:cs typeface="+mn-cs"/>
              </a:defRPr>
            </a:lvl8pPr>
            <a:lvl9pPr marL="3657600" algn="l" defTabSz="914400" rtl="0" eaLnBrk="1" latinLnBrk="0" hangingPunct="1">
              <a:defRPr sz="2400" kern="1200">
                <a:solidFill>
                  <a:schemeClr val="tx1"/>
                </a:solidFill>
                <a:latin typeface="Calibri" panose="020F0502020204030204" pitchFamily="34" charset="0"/>
                <a:ea typeface="Geneva" pitchFamily="121" charset="-128"/>
                <a:cs typeface="+mn-cs"/>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lang="en-US" sz="1600" dirty="0">
                <a:solidFill>
                  <a:srgbClr val="004C97"/>
                </a:solidFill>
                <a:latin typeface="Helvetica" panose="020B0604020202020204" pitchFamily="34" charset="0"/>
                <a:cs typeface="Helvetica" panose="020B0604020202020204" pitchFamily="34" charset="0"/>
              </a:rPr>
              <a:t>I</a:t>
            </a:r>
            <a:r>
              <a:rPr kumimoji="0" lang="en-US" sz="1600" b="0" i="0" u="none" strike="noStrike" kern="1200" cap="none" spc="0" normalizeH="0" baseline="0" noProof="0" dirty="0" err="1">
                <a:ln>
                  <a:noFill/>
                </a:ln>
                <a:solidFill>
                  <a:srgbClr val="004C97"/>
                </a:solidFill>
                <a:effectLst/>
                <a:uLnTx/>
                <a:uFillTx/>
                <a:latin typeface="Helvetica" panose="020B0604020202020204" pitchFamily="34" charset="0"/>
                <a:ea typeface="Geneva" pitchFamily="121" charset="-128"/>
                <a:cs typeface="Helvetica" panose="020B0604020202020204" pitchFamily="34" charset="0"/>
              </a:rPr>
              <a:t>nterfaces</a:t>
            </a:r>
            <a:r>
              <a:rPr kumimoji="0" lang="en-US" sz="1600" b="0" i="0" u="none" strike="noStrike" kern="1200" cap="none" spc="0" normalizeH="0" baseline="0" noProof="0" dirty="0">
                <a:ln>
                  <a:noFill/>
                </a:ln>
                <a:solidFill>
                  <a:srgbClr val="004C97"/>
                </a:solidFill>
                <a:effectLst/>
                <a:uLnTx/>
                <a:uFillTx/>
                <a:latin typeface="Helvetica" panose="020B0604020202020204" pitchFamily="34" charset="0"/>
                <a:ea typeface="Geneva" pitchFamily="121" charset="-128"/>
                <a:cs typeface="Helvetica" panose="020B0604020202020204" pitchFamily="34" charset="0"/>
              </a:rPr>
              <a:t> with the accelerator control system and machine timing system for configuration management, timing, and post mortem analysis.</a:t>
            </a:r>
          </a:p>
        </p:txBody>
      </p:sp>
      <p:sp>
        <p:nvSpPr>
          <p:cNvPr id="12" name="Date Placeholder 3"/>
          <p:cNvSpPr>
            <a:spLocks noGrp="1"/>
          </p:cNvSpPr>
          <p:nvPr>
            <p:ph type="dt" sz="half" idx="2"/>
          </p:nvPr>
        </p:nvSpPr>
        <p:spPr>
          <a:xfrm>
            <a:off x="736826" y="6495482"/>
            <a:ext cx="872166" cy="241300"/>
          </a:xfrm>
        </p:spPr>
        <p:txBody>
          <a:bodyPr/>
          <a:lstStyle/>
          <a:p>
            <a:pPr>
              <a:defRPr/>
            </a:pPr>
            <a:r>
              <a:rPr lang="en-US" dirty="0"/>
              <a:t>12/13/2017 </a:t>
            </a:r>
          </a:p>
        </p:txBody>
      </p:sp>
      <p:pic>
        <p:nvPicPr>
          <p:cNvPr id="3" name="Picture 2">
            <a:extLst>
              <a:ext uri="{FF2B5EF4-FFF2-40B4-BE49-F238E27FC236}">
                <a16:creationId xmlns:a16="http://schemas.microsoft.com/office/drawing/2014/main" id="{E607834E-5F1D-46B0-90DD-2E08EA7CC94F}"/>
              </a:ext>
            </a:extLst>
          </p:cNvPr>
          <p:cNvPicPr>
            <a:picLocks noChangeAspect="1"/>
          </p:cNvPicPr>
          <p:nvPr/>
        </p:nvPicPr>
        <p:blipFill>
          <a:blip r:embed="rId3"/>
          <a:stretch>
            <a:fillRect/>
          </a:stretch>
        </p:blipFill>
        <p:spPr>
          <a:xfrm>
            <a:off x="429418" y="1565665"/>
            <a:ext cx="7770307" cy="4606535"/>
          </a:xfrm>
          <a:prstGeom prst="rect">
            <a:avLst/>
          </a:prstGeom>
        </p:spPr>
      </p:pic>
    </p:spTree>
    <p:extLst>
      <p:ext uri="{BB962C8B-B14F-4D97-AF65-F5344CB8AC3E}">
        <p14:creationId xmlns:p14="http://schemas.microsoft.com/office/powerpoint/2010/main" val="26635007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Scope and Deliverables</a:t>
            </a:r>
          </a:p>
        </p:txBody>
      </p:sp>
      <p:sp>
        <p:nvSpPr>
          <p:cNvPr id="3" name="Content Placeholder 2"/>
          <p:cNvSpPr>
            <a:spLocks noGrp="1"/>
          </p:cNvSpPr>
          <p:nvPr>
            <p:ph idx="1"/>
          </p:nvPr>
        </p:nvSpPr>
        <p:spPr/>
        <p:txBody>
          <a:bodyPr/>
          <a:lstStyle/>
          <a:p>
            <a:r>
              <a:rPr lang="en-US" dirty="0"/>
              <a:t>Network Infrastructure</a:t>
            </a:r>
          </a:p>
          <a:p>
            <a:pPr lvl="1"/>
            <a:r>
              <a:rPr lang="en-US" dirty="0"/>
              <a:t>Central switch plus remote switches for field equipment</a:t>
            </a:r>
          </a:p>
          <a:p>
            <a:r>
              <a:rPr lang="en-US" dirty="0"/>
              <a:t>Computing Infrastructure</a:t>
            </a:r>
          </a:p>
          <a:p>
            <a:pPr lvl="1"/>
            <a:r>
              <a:rPr lang="en-US" dirty="0"/>
              <a:t>Consoles for </a:t>
            </a:r>
            <a:r>
              <a:rPr lang="en-US" dirty="0" err="1"/>
              <a:t>linac</a:t>
            </a:r>
            <a:r>
              <a:rPr lang="en-US" dirty="0"/>
              <a:t> area </a:t>
            </a:r>
          </a:p>
          <a:p>
            <a:pPr lvl="1"/>
            <a:r>
              <a:rPr lang="en-US" dirty="0"/>
              <a:t>Addition servers for central processes</a:t>
            </a:r>
          </a:p>
          <a:p>
            <a:r>
              <a:rPr lang="en-US" dirty="0"/>
              <a:t>Console and Server software</a:t>
            </a:r>
          </a:p>
          <a:p>
            <a:pPr lvl="1"/>
            <a:r>
              <a:rPr lang="en-US" dirty="0"/>
              <a:t>Updated application framework, data logging, and other infrastructure software</a:t>
            </a:r>
          </a:p>
          <a:p>
            <a:r>
              <a:rPr lang="en-US" dirty="0"/>
              <a:t>Application Software</a:t>
            </a:r>
          </a:p>
          <a:p>
            <a:pPr lvl="1"/>
            <a:r>
              <a:rPr lang="en-US" dirty="0"/>
              <a:t>High level software for control and monitoring</a:t>
            </a:r>
          </a:p>
          <a:p>
            <a:pPr lvl="1"/>
            <a:r>
              <a:rPr lang="en-US" dirty="0"/>
              <a:t>Drag and drop framework for basic things</a:t>
            </a:r>
          </a:p>
          <a:p>
            <a:pPr lvl="1"/>
            <a:r>
              <a:rPr lang="en-US" dirty="0"/>
              <a:t>Application framework for more complicated things</a:t>
            </a:r>
          </a:p>
          <a:p>
            <a:pPr lvl="1"/>
            <a:r>
              <a:rPr lang="en-US" dirty="0"/>
              <a:t>List in BOE document</a:t>
            </a:r>
          </a:p>
          <a:p>
            <a:endParaRPr lang="en-US" dirty="0"/>
          </a:p>
        </p:txBody>
      </p:sp>
      <p:sp>
        <p:nvSpPr>
          <p:cNvPr id="5" name="Footer Placeholder 4"/>
          <p:cNvSpPr>
            <a:spLocks noGrp="1"/>
          </p:cNvSpPr>
          <p:nvPr>
            <p:ph type="ftr" sz="quarter" idx="3"/>
          </p:nvPr>
        </p:nvSpPr>
        <p:spPr/>
        <p:txBody>
          <a:bodyPr/>
          <a:lstStyle/>
          <a:p>
            <a:pPr>
              <a:defRPr/>
            </a:pPr>
            <a:r>
              <a:rPr lang="en-US" dirty="0"/>
              <a:t>Jim Patrick | </a:t>
            </a:r>
            <a:r>
              <a:rPr lang="en-US" dirty="0" err="1"/>
              <a:t>Linac</a:t>
            </a:r>
            <a:r>
              <a:rPr lang="en-US" dirty="0"/>
              <a:t> Controls | RF Systems</a:t>
            </a:r>
            <a:endParaRPr lang="en-US" b="1" dirty="0"/>
          </a:p>
        </p:txBody>
      </p:sp>
      <p:sp>
        <p:nvSpPr>
          <p:cNvPr id="6" name="Slide Number Placeholder 5"/>
          <p:cNvSpPr>
            <a:spLocks noGrp="1"/>
          </p:cNvSpPr>
          <p:nvPr>
            <p:ph type="sldNum" sz="quarter" idx="4"/>
          </p:nvPr>
        </p:nvSpPr>
        <p:spPr/>
        <p:txBody>
          <a:bodyPr/>
          <a:lstStyle/>
          <a:p>
            <a:pPr>
              <a:defRPr/>
            </a:pPr>
            <a:fld id="{148C009B-CB69-E04A-B9B3-34B26D69E9CF}" type="slidenum">
              <a:rPr lang="en-US" smtClean="0"/>
              <a:pPr>
                <a:defRPr/>
              </a:pPr>
              <a:t>11</a:t>
            </a:fld>
            <a:endParaRPr lang="en-US" dirty="0"/>
          </a:p>
        </p:txBody>
      </p:sp>
      <p:sp>
        <p:nvSpPr>
          <p:cNvPr id="7" name="TextBox 6"/>
          <p:cNvSpPr txBox="1"/>
          <p:nvPr/>
        </p:nvSpPr>
        <p:spPr>
          <a:xfrm>
            <a:off x="7435781" y="425321"/>
            <a:ext cx="1567543" cy="461665"/>
          </a:xfrm>
          <a:prstGeom prst="rect">
            <a:avLst/>
          </a:prstGeom>
          <a:solidFill>
            <a:schemeClr val="tx1"/>
          </a:solidFill>
        </p:spPr>
        <p:txBody>
          <a:bodyPr wrap="square" rtlCol="0">
            <a:spAutoFit/>
          </a:bodyPr>
          <a:lstStyle/>
          <a:p>
            <a:r>
              <a:rPr lang="en-US" dirty="0">
                <a:solidFill>
                  <a:schemeClr val="bg1"/>
                </a:solidFill>
              </a:rPr>
              <a:t>Charge #2</a:t>
            </a:r>
          </a:p>
        </p:txBody>
      </p:sp>
      <p:sp>
        <p:nvSpPr>
          <p:cNvPr id="9" name="Date Placeholder 3"/>
          <p:cNvSpPr>
            <a:spLocks noGrp="1"/>
          </p:cNvSpPr>
          <p:nvPr>
            <p:ph type="dt" sz="half" idx="2"/>
          </p:nvPr>
        </p:nvSpPr>
        <p:spPr>
          <a:xfrm>
            <a:off x="736826" y="6495482"/>
            <a:ext cx="936732" cy="241300"/>
          </a:xfrm>
        </p:spPr>
        <p:txBody>
          <a:bodyPr/>
          <a:lstStyle/>
          <a:p>
            <a:pPr>
              <a:defRPr/>
            </a:pPr>
            <a:r>
              <a:rPr lang="en-US" dirty="0"/>
              <a:t>12/13/2017 </a:t>
            </a:r>
          </a:p>
        </p:txBody>
      </p:sp>
    </p:spTree>
    <p:extLst>
      <p:ext uri="{BB962C8B-B14F-4D97-AF65-F5344CB8AC3E}">
        <p14:creationId xmlns:p14="http://schemas.microsoft.com/office/powerpoint/2010/main" val="32759449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Scope and Deliverables</a:t>
            </a:r>
          </a:p>
        </p:txBody>
      </p:sp>
      <p:sp>
        <p:nvSpPr>
          <p:cNvPr id="3" name="Content Placeholder 2"/>
          <p:cNvSpPr>
            <a:spLocks noGrp="1"/>
          </p:cNvSpPr>
          <p:nvPr>
            <p:ph idx="1"/>
          </p:nvPr>
        </p:nvSpPr>
        <p:spPr>
          <a:xfrm>
            <a:off x="228600" y="1043046"/>
            <a:ext cx="8672513" cy="5913339"/>
          </a:xfrm>
        </p:spPr>
        <p:txBody>
          <a:bodyPr/>
          <a:lstStyle/>
          <a:p>
            <a:r>
              <a:rPr lang="en-US" dirty="0"/>
              <a:t>Front-End Systems</a:t>
            </a:r>
          </a:p>
          <a:p>
            <a:pPr lvl="1"/>
            <a:r>
              <a:rPr lang="en-US" dirty="0"/>
              <a:t>Both hardware and software</a:t>
            </a:r>
          </a:p>
          <a:p>
            <a:pPr lvl="1"/>
            <a:r>
              <a:rPr lang="en-US" dirty="0"/>
              <a:t>List in BOE document</a:t>
            </a:r>
          </a:p>
          <a:p>
            <a:r>
              <a:rPr lang="en-US" dirty="0"/>
              <a:t>PLC Based Controls</a:t>
            </a:r>
          </a:p>
          <a:p>
            <a:pPr lvl="1"/>
            <a:r>
              <a:rPr lang="en-US" dirty="0"/>
              <a:t>Vacuum, LCW, RAW controls matched to accelerator design</a:t>
            </a:r>
          </a:p>
          <a:p>
            <a:r>
              <a:rPr lang="en-US" dirty="0"/>
              <a:t>General Purpose DAQ</a:t>
            </a:r>
          </a:p>
          <a:p>
            <a:pPr lvl="1"/>
            <a:r>
              <a:rPr lang="en-US" dirty="0"/>
              <a:t>General purposed digitization/digital I/O for basic control, monitoring. Updated version of current Hotlink Rack Monitor</a:t>
            </a:r>
          </a:p>
          <a:p>
            <a:pPr lvl="1"/>
            <a:r>
              <a:rPr lang="en-US" dirty="0"/>
              <a:t>Dedicated power supply control for higher density systems</a:t>
            </a:r>
          </a:p>
          <a:p>
            <a:r>
              <a:rPr lang="en-US" dirty="0"/>
              <a:t>Motion Control</a:t>
            </a:r>
          </a:p>
          <a:p>
            <a:pPr lvl="1"/>
            <a:r>
              <a:rPr lang="en-US" dirty="0"/>
              <a:t>For collimators, scrapers, cavity tuners</a:t>
            </a:r>
          </a:p>
        </p:txBody>
      </p:sp>
      <p:sp>
        <p:nvSpPr>
          <p:cNvPr id="5" name="Footer Placeholder 4"/>
          <p:cNvSpPr>
            <a:spLocks noGrp="1"/>
          </p:cNvSpPr>
          <p:nvPr>
            <p:ph type="ftr" sz="quarter" idx="3"/>
          </p:nvPr>
        </p:nvSpPr>
        <p:spPr/>
        <p:txBody>
          <a:bodyPr/>
          <a:lstStyle/>
          <a:p>
            <a:pPr>
              <a:defRPr/>
            </a:pPr>
            <a:r>
              <a:rPr lang="en-US" dirty="0"/>
              <a:t>Jim Patrick | </a:t>
            </a:r>
            <a:r>
              <a:rPr lang="en-US" dirty="0" err="1"/>
              <a:t>Linac</a:t>
            </a:r>
            <a:r>
              <a:rPr lang="en-US" dirty="0"/>
              <a:t> Controls | RF Systems</a:t>
            </a:r>
            <a:endParaRPr lang="en-US" b="1" dirty="0"/>
          </a:p>
        </p:txBody>
      </p:sp>
      <p:sp>
        <p:nvSpPr>
          <p:cNvPr id="6" name="Slide Number Placeholder 5"/>
          <p:cNvSpPr>
            <a:spLocks noGrp="1"/>
          </p:cNvSpPr>
          <p:nvPr>
            <p:ph type="sldNum" sz="quarter" idx="4"/>
          </p:nvPr>
        </p:nvSpPr>
        <p:spPr/>
        <p:txBody>
          <a:bodyPr/>
          <a:lstStyle/>
          <a:p>
            <a:pPr>
              <a:defRPr/>
            </a:pPr>
            <a:fld id="{148C009B-CB69-E04A-B9B3-34B26D69E9CF}" type="slidenum">
              <a:rPr lang="en-US" smtClean="0"/>
              <a:pPr>
                <a:defRPr/>
              </a:pPr>
              <a:t>12</a:t>
            </a:fld>
            <a:endParaRPr lang="en-US" dirty="0"/>
          </a:p>
        </p:txBody>
      </p:sp>
      <p:sp>
        <p:nvSpPr>
          <p:cNvPr id="7" name="TextBox 6"/>
          <p:cNvSpPr txBox="1"/>
          <p:nvPr/>
        </p:nvSpPr>
        <p:spPr>
          <a:xfrm>
            <a:off x="7435781" y="425321"/>
            <a:ext cx="1567543" cy="461665"/>
          </a:xfrm>
          <a:prstGeom prst="rect">
            <a:avLst/>
          </a:prstGeom>
          <a:solidFill>
            <a:schemeClr val="tx1"/>
          </a:solidFill>
        </p:spPr>
        <p:txBody>
          <a:bodyPr wrap="square" rtlCol="0">
            <a:spAutoFit/>
          </a:bodyPr>
          <a:lstStyle/>
          <a:p>
            <a:r>
              <a:rPr lang="en-US" dirty="0">
                <a:solidFill>
                  <a:schemeClr val="bg1"/>
                </a:solidFill>
              </a:rPr>
              <a:t>Charge #2</a:t>
            </a:r>
          </a:p>
        </p:txBody>
      </p:sp>
      <p:sp>
        <p:nvSpPr>
          <p:cNvPr id="9" name="Date Placeholder 3"/>
          <p:cNvSpPr>
            <a:spLocks noGrp="1"/>
          </p:cNvSpPr>
          <p:nvPr>
            <p:ph type="dt" sz="half" idx="2"/>
          </p:nvPr>
        </p:nvSpPr>
        <p:spPr>
          <a:xfrm>
            <a:off x="736826" y="6495482"/>
            <a:ext cx="936732" cy="241300"/>
          </a:xfrm>
        </p:spPr>
        <p:txBody>
          <a:bodyPr/>
          <a:lstStyle/>
          <a:p>
            <a:pPr>
              <a:defRPr/>
            </a:pPr>
            <a:r>
              <a:rPr lang="en-US" dirty="0"/>
              <a:t>12/13/2017 </a:t>
            </a:r>
          </a:p>
        </p:txBody>
      </p:sp>
    </p:spTree>
    <p:extLst>
      <p:ext uri="{BB962C8B-B14F-4D97-AF65-F5344CB8AC3E}">
        <p14:creationId xmlns:p14="http://schemas.microsoft.com/office/powerpoint/2010/main" val="1809380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Scope and Deliverables</a:t>
            </a:r>
          </a:p>
        </p:txBody>
      </p:sp>
      <p:sp>
        <p:nvSpPr>
          <p:cNvPr id="3" name="Content Placeholder 2"/>
          <p:cNvSpPr>
            <a:spLocks noGrp="1"/>
          </p:cNvSpPr>
          <p:nvPr>
            <p:ph idx="1"/>
          </p:nvPr>
        </p:nvSpPr>
        <p:spPr>
          <a:xfrm>
            <a:off x="228600" y="1043046"/>
            <a:ext cx="8672513" cy="5913339"/>
          </a:xfrm>
        </p:spPr>
        <p:txBody>
          <a:bodyPr/>
          <a:lstStyle/>
          <a:p>
            <a:r>
              <a:rPr lang="en-US" dirty="0"/>
              <a:t>Timing</a:t>
            </a:r>
          </a:p>
          <a:p>
            <a:pPr lvl="1"/>
            <a:r>
              <a:rPr lang="en-US" dirty="0"/>
              <a:t>New central timing system (ACLK)</a:t>
            </a:r>
          </a:p>
          <a:p>
            <a:pPr lvl="1"/>
            <a:r>
              <a:rPr lang="en-US" dirty="0"/>
              <a:t>New </a:t>
            </a:r>
            <a:r>
              <a:rPr lang="en-US" dirty="0" err="1"/>
              <a:t>linac</a:t>
            </a:r>
            <a:r>
              <a:rPr lang="en-US" dirty="0"/>
              <a:t> timing system (LCLK) with distribution network to local hardware that needs it</a:t>
            </a:r>
          </a:p>
          <a:p>
            <a:r>
              <a:rPr lang="en-US" dirty="0"/>
              <a:t>Machine Protection</a:t>
            </a:r>
          </a:p>
          <a:p>
            <a:pPr lvl="1"/>
            <a:r>
              <a:rPr lang="en-US" dirty="0"/>
              <a:t>Dedicated instrumentation, interfaces to other instrumentation distributed through the </a:t>
            </a:r>
            <a:r>
              <a:rPr lang="en-US" dirty="0" err="1"/>
              <a:t>linac</a:t>
            </a:r>
            <a:endParaRPr lang="en-US" dirty="0"/>
          </a:p>
          <a:p>
            <a:pPr lvl="1"/>
            <a:r>
              <a:rPr lang="en-US" dirty="0"/>
              <a:t>Central system to process inputs and generate permit signal</a:t>
            </a:r>
          </a:p>
        </p:txBody>
      </p:sp>
      <p:sp>
        <p:nvSpPr>
          <p:cNvPr id="5" name="Footer Placeholder 4"/>
          <p:cNvSpPr>
            <a:spLocks noGrp="1"/>
          </p:cNvSpPr>
          <p:nvPr>
            <p:ph type="ftr" sz="quarter" idx="3"/>
          </p:nvPr>
        </p:nvSpPr>
        <p:spPr/>
        <p:txBody>
          <a:bodyPr/>
          <a:lstStyle/>
          <a:p>
            <a:pPr>
              <a:defRPr/>
            </a:pPr>
            <a:r>
              <a:rPr lang="en-US" dirty="0"/>
              <a:t>Jim Patrick | </a:t>
            </a:r>
            <a:r>
              <a:rPr lang="en-US" dirty="0" err="1"/>
              <a:t>Linac</a:t>
            </a:r>
            <a:r>
              <a:rPr lang="en-US" dirty="0"/>
              <a:t> Controls | RF Systems</a:t>
            </a:r>
            <a:endParaRPr lang="en-US" b="1" dirty="0"/>
          </a:p>
        </p:txBody>
      </p:sp>
      <p:sp>
        <p:nvSpPr>
          <p:cNvPr id="6" name="Slide Number Placeholder 5"/>
          <p:cNvSpPr>
            <a:spLocks noGrp="1"/>
          </p:cNvSpPr>
          <p:nvPr>
            <p:ph type="sldNum" sz="quarter" idx="4"/>
          </p:nvPr>
        </p:nvSpPr>
        <p:spPr/>
        <p:txBody>
          <a:bodyPr/>
          <a:lstStyle/>
          <a:p>
            <a:pPr>
              <a:defRPr/>
            </a:pPr>
            <a:fld id="{148C009B-CB69-E04A-B9B3-34B26D69E9CF}" type="slidenum">
              <a:rPr lang="en-US" smtClean="0"/>
              <a:pPr>
                <a:defRPr/>
              </a:pPr>
              <a:t>13</a:t>
            </a:fld>
            <a:endParaRPr lang="en-US" dirty="0"/>
          </a:p>
        </p:txBody>
      </p:sp>
      <p:sp>
        <p:nvSpPr>
          <p:cNvPr id="7" name="TextBox 6"/>
          <p:cNvSpPr txBox="1"/>
          <p:nvPr/>
        </p:nvSpPr>
        <p:spPr>
          <a:xfrm>
            <a:off x="7435781" y="425321"/>
            <a:ext cx="1567543" cy="461665"/>
          </a:xfrm>
          <a:prstGeom prst="rect">
            <a:avLst/>
          </a:prstGeom>
          <a:solidFill>
            <a:schemeClr val="tx1"/>
          </a:solidFill>
        </p:spPr>
        <p:txBody>
          <a:bodyPr wrap="square" rtlCol="0">
            <a:spAutoFit/>
          </a:bodyPr>
          <a:lstStyle/>
          <a:p>
            <a:r>
              <a:rPr lang="en-US" dirty="0">
                <a:solidFill>
                  <a:schemeClr val="bg1"/>
                </a:solidFill>
              </a:rPr>
              <a:t>Charge #2</a:t>
            </a:r>
          </a:p>
        </p:txBody>
      </p:sp>
      <p:sp>
        <p:nvSpPr>
          <p:cNvPr id="9" name="Date Placeholder 3"/>
          <p:cNvSpPr>
            <a:spLocks noGrp="1"/>
          </p:cNvSpPr>
          <p:nvPr>
            <p:ph type="dt" sz="half" idx="2"/>
          </p:nvPr>
        </p:nvSpPr>
        <p:spPr>
          <a:xfrm>
            <a:off x="736826" y="6495482"/>
            <a:ext cx="936732" cy="241300"/>
          </a:xfrm>
        </p:spPr>
        <p:txBody>
          <a:bodyPr/>
          <a:lstStyle/>
          <a:p>
            <a:pPr>
              <a:defRPr/>
            </a:pPr>
            <a:r>
              <a:rPr lang="en-US" dirty="0"/>
              <a:t>12/13/2017 </a:t>
            </a:r>
          </a:p>
        </p:txBody>
      </p:sp>
    </p:spTree>
    <p:extLst>
      <p:ext uri="{BB962C8B-B14F-4D97-AF65-F5344CB8AC3E}">
        <p14:creationId xmlns:p14="http://schemas.microsoft.com/office/powerpoint/2010/main" val="24084582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F99DFD76-82C2-463C-9D47-872E53E0F8ED}"/>
              </a:ext>
            </a:extLst>
          </p:cNvPr>
          <p:cNvSpPr>
            <a:spLocks noGrp="1"/>
          </p:cNvSpPr>
          <p:nvPr>
            <p:ph type="dt" sz="half" idx="2"/>
          </p:nvPr>
        </p:nvSpPr>
        <p:spPr/>
        <p:txBody>
          <a:bodyPr/>
          <a:lstStyle/>
          <a:p>
            <a:r>
              <a:rPr lang="en-US" altLang="en-US" dirty="0"/>
              <a:t> </a:t>
            </a:r>
          </a:p>
        </p:txBody>
      </p:sp>
      <p:sp>
        <p:nvSpPr>
          <p:cNvPr id="2" name="Title 1">
            <a:extLst>
              <a:ext uri="{FF2B5EF4-FFF2-40B4-BE49-F238E27FC236}">
                <a16:creationId xmlns:a16="http://schemas.microsoft.com/office/drawing/2014/main" id="{ABA08A10-F917-403D-941F-F8974A08B0C9}"/>
              </a:ext>
            </a:extLst>
          </p:cNvPr>
          <p:cNvSpPr>
            <a:spLocks noGrp="1"/>
          </p:cNvSpPr>
          <p:nvPr>
            <p:ph type="title"/>
          </p:nvPr>
        </p:nvSpPr>
        <p:spPr>
          <a:xfrm>
            <a:off x="228600" y="465691"/>
            <a:ext cx="5463746" cy="427877"/>
          </a:xfrm>
        </p:spPr>
        <p:txBody>
          <a:bodyPr/>
          <a:lstStyle/>
          <a:p>
            <a:r>
              <a:rPr lang="en-US" dirty="0"/>
              <a:t>Controls Interfaces</a:t>
            </a:r>
          </a:p>
        </p:txBody>
      </p:sp>
      <p:graphicFrame>
        <p:nvGraphicFramePr>
          <p:cNvPr id="3" name="Diagram 2">
            <a:extLst>
              <a:ext uri="{FF2B5EF4-FFF2-40B4-BE49-F238E27FC236}">
                <a16:creationId xmlns:a16="http://schemas.microsoft.com/office/drawing/2014/main" id="{650F981E-D905-4FF6-847F-987A77F9ED29}"/>
              </a:ext>
            </a:extLst>
          </p:cNvPr>
          <p:cNvGraphicFramePr/>
          <p:nvPr>
            <p:extLst>
              <p:ext uri="{D42A27DB-BD31-4B8C-83A1-F6EECF244321}">
                <p14:modId xmlns:p14="http://schemas.microsoft.com/office/powerpoint/2010/main" val="1499604508"/>
              </p:ext>
            </p:extLst>
          </p:nvPr>
        </p:nvGraphicFramePr>
        <p:xfrm>
          <a:off x="29880" y="1223896"/>
          <a:ext cx="4301836" cy="31330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TextBox 9">
            <a:extLst>
              <a:ext uri="{FF2B5EF4-FFF2-40B4-BE49-F238E27FC236}">
                <a16:creationId xmlns:a16="http://schemas.microsoft.com/office/drawing/2014/main" id="{D8FD264E-D7AE-478E-9AD8-EE33F2322D00}"/>
              </a:ext>
            </a:extLst>
          </p:cNvPr>
          <p:cNvSpPr txBox="1"/>
          <p:nvPr/>
        </p:nvSpPr>
        <p:spPr>
          <a:xfrm>
            <a:off x="236539" y="919381"/>
            <a:ext cx="4203382" cy="400110"/>
          </a:xfrm>
          <a:prstGeom prst="rect">
            <a:avLst/>
          </a:prstGeom>
          <a:noFill/>
        </p:spPr>
        <p:txBody>
          <a:bodyPr wrap="square" rtlCol="0">
            <a:spAutoFit/>
          </a:bodyPr>
          <a:lstStyle/>
          <a:p>
            <a:r>
              <a:rPr lang="en-US" sz="2000" dirty="0"/>
              <a:t>Top 4 systems this WBS interfaces to:</a:t>
            </a:r>
          </a:p>
        </p:txBody>
      </p:sp>
      <p:sp>
        <p:nvSpPr>
          <p:cNvPr id="12" name="TextBox 11">
            <a:extLst>
              <a:ext uri="{FF2B5EF4-FFF2-40B4-BE49-F238E27FC236}">
                <a16:creationId xmlns:a16="http://schemas.microsoft.com/office/drawing/2014/main" id="{9DF8B114-C5F0-4B9F-A308-96CFDD224B0A}"/>
              </a:ext>
            </a:extLst>
          </p:cNvPr>
          <p:cNvSpPr txBox="1"/>
          <p:nvPr/>
        </p:nvSpPr>
        <p:spPr>
          <a:xfrm>
            <a:off x="5134206" y="933534"/>
            <a:ext cx="3553345" cy="400110"/>
          </a:xfrm>
          <a:prstGeom prst="rect">
            <a:avLst/>
          </a:prstGeom>
          <a:noFill/>
        </p:spPr>
        <p:txBody>
          <a:bodyPr wrap="none" rtlCol="0">
            <a:spAutoFit/>
          </a:bodyPr>
          <a:lstStyle/>
          <a:p>
            <a:r>
              <a:rPr lang="en-US" sz="2000" dirty="0"/>
              <a:t>Top 4 interface within this WBS:</a:t>
            </a:r>
          </a:p>
        </p:txBody>
      </p:sp>
      <p:graphicFrame>
        <p:nvGraphicFramePr>
          <p:cNvPr id="14" name="Diagram 13">
            <a:extLst>
              <a:ext uri="{FF2B5EF4-FFF2-40B4-BE49-F238E27FC236}">
                <a16:creationId xmlns:a16="http://schemas.microsoft.com/office/drawing/2014/main" id="{CD0EE599-A580-4BCD-AE7E-ED626073931A}"/>
              </a:ext>
            </a:extLst>
          </p:cNvPr>
          <p:cNvGraphicFramePr/>
          <p:nvPr>
            <p:extLst>
              <p:ext uri="{D42A27DB-BD31-4B8C-83A1-F6EECF244321}">
                <p14:modId xmlns:p14="http://schemas.microsoft.com/office/powerpoint/2010/main" val="2892709576"/>
              </p:ext>
            </p:extLst>
          </p:nvPr>
        </p:nvGraphicFramePr>
        <p:xfrm>
          <a:off x="4053383" y="1467160"/>
          <a:ext cx="5151233" cy="312008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3" name="Rectangle 12">
            <a:extLst>
              <a:ext uri="{FF2B5EF4-FFF2-40B4-BE49-F238E27FC236}">
                <a16:creationId xmlns:a16="http://schemas.microsoft.com/office/drawing/2014/main" id="{F503BED0-0F4B-44C4-83F7-3C88A86437CE}"/>
              </a:ext>
            </a:extLst>
          </p:cNvPr>
          <p:cNvSpPr/>
          <p:nvPr/>
        </p:nvSpPr>
        <p:spPr>
          <a:xfrm>
            <a:off x="228600" y="4315138"/>
            <a:ext cx="4198362" cy="2176388"/>
          </a:xfrm>
          <a:prstGeom prst="rect">
            <a:avLst/>
          </a:prstGeom>
        </p:spPr>
        <p:txBody>
          <a:bodyPr wrap="square">
            <a:normAutofit fontScale="92500" lnSpcReduction="20000"/>
          </a:bodyPr>
          <a:lstStyle/>
          <a:p>
            <a:pPr marL="285750" lvl="2" indent="-285750">
              <a:buFont typeface="Arial" panose="020B0604020202020204" pitchFamily="34" charset="0"/>
              <a:buChar char="•"/>
            </a:pPr>
            <a:r>
              <a:rPr lang="en-US" sz="1800" dirty="0">
                <a:solidFill>
                  <a:srgbClr val="404040"/>
                </a:solidFill>
              </a:rPr>
              <a:t>Rack &amp; Cable Infrastructure needed for controls installation</a:t>
            </a:r>
          </a:p>
          <a:p>
            <a:pPr marL="285750" lvl="2" indent="-285750">
              <a:buFont typeface="Arial" panose="020B0604020202020204" pitchFamily="34" charset="0"/>
              <a:buChar char="•"/>
            </a:pPr>
            <a:r>
              <a:rPr lang="en-US" sz="1800" dirty="0">
                <a:solidFill>
                  <a:srgbClr val="404040"/>
                </a:solidFill>
              </a:rPr>
              <a:t>Timing specifications needed for RF, instrumentation, other things</a:t>
            </a:r>
          </a:p>
          <a:p>
            <a:pPr marL="285750" lvl="2" indent="-285750">
              <a:buFont typeface="Arial" panose="020B0604020202020204" pitchFamily="34" charset="0"/>
              <a:buChar char="•"/>
            </a:pPr>
            <a:r>
              <a:rPr lang="en-US" sz="1800" dirty="0">
                <a:solidFill>
                  <a:srgbClr val="404040"/>
                </a:solidFill>
              </a:rPr>
              <a:t>Machine Protection needs input/specs from subsystems. And MPS needed for beam commissioning</a:t>
            </a:r>
          </a:p>
          <a:p>
            <a:pPr marL="285750" lvl="2" indent="-285750">
              <a:buFont typeface="Arial" panose="020B0604020202020204" pitchFamily="34" charset="0"/>
              <a:buChar char="•"/>
            </a:pPr>
            <a:r>
              <a:rPr lang="en-US" sz="1800" dirty="0">
                <a:solidFill>
                  <a:srgbClr val="404040"/>
                </a:solidFill>
              </a:rPr>
              <a:t>Commissioning requires both subsystems and control system to be ready</a:t>
            </a:r>
          </a:p>
        </p:txBody>
      </p:sp>
      <p:sp>
        <p:nvSpPr>
          <p:cNvPr id="15" name="Rectangle 14">
            <a:extLst>
              <a:ext uri="{FF2B5EF4-FFF2-40B4-BE49-F238E27FC236}">
                <a16:creationId xmlns:a16="http://schemas.microsoft.com/office/drawing/2014/main" id="{02441841-3A52-432E-BE6B-E1263412F22A}"/>
              </a:ext>
            </a:extLst>
          </p:cNvPr>
          <p:cNvSpPr/>
          <p:nvPr/>
        </p:nvSpPr>
        <p:spPr>
          <a:xfrm>
            <a:off x="4592321" y="4720761"/>
            <a:ext cx="4198362" cy="1618970"/>
          </a:xfrm>
          <a:prstGeom prst="rect">
            <a:avLst/>
          </a:prstGeom>
        </p:spPr>
        <p:txBody>
          <a:bodyPr wrap="square">
            <a:normAutofit fontScale="92500" lnSpcReduction="20000"/>
          </a:bodyPr>
          <a:lstStyle/>
          <a:p>
            <a:pPr marL="285750" lvl="2" indent="-285750">
              <a:buFont typeface="Arial" panose="020B0604020202020204" pitchFamily="34" charset="0"/>
              <a:buChar char="•"/>
            </a:pPr>
            <a:r>
              <a:rPr lang="en-US" sz="1800" dirty="0">
                <a:solidFill>
                  <a:srgbClr val="404040"/>
                </a:solidFill>
              </a:rPr>
              <a:t>Network infrastructure needed for controls installation</a:t>
            </a:r>
          </a:p>
          <a:p>
            <a:pPr marL="285750" lvl="2" indent="-285750">
              <a:buFont typeface="Arial" panose="020B0604020202020204" pitchFamily="34" charset="0"/>
              <a:buChar char="•"/>
            </a:pPr>
            <a:r>
              <a:rPr lang="en-US" sz="1800" dirty="0">
                <a:solidFill>
                  <a:srgbClr val="404040"/>
                </a:solidFill>
              </a:rPr>
              <a:t>Timing specifications needed for design of RF, instrumentation, other things</a:t>
            </a:r>
          </a:p>
          <a:p>
            <a:pPr marL="285750" lvl="2" indent="-285750">
              <a:buFont typeface="Arial" panose="020B0604020202020204" pitchFamily="34" charset="0"/>
              <a:buChar char="•"/>
            </a:pPr>
            <a:r>
              <a:rPr lang="en-US" sz="1800" dirty="0">
                <a:solidFill>
                  <a:srgbClr val="404040"/>
                </a:solidFill>
              </a:rPr>
              <a:t>MPS specs may drive internal design</a:t>
            </a:r>
          </a:p>
          <a:p>
            <a:pPr marL="285750" lvl="2" indent="-285750">
              <a:buFont typeface="Arial" panose="020B0604020202020204" pitchFamily="34" charset="0"/>
              <a:buChar char="•"/>
            </a:pPr>
            <a:r>
              <a:rPr lang="en-US" sz="1800" dirty="0">
                <a:solidFill>
                  <a:srgbClr val="404040"/>
                </a:solidFill>
              </a:rPr>
              <a:t>Software infrastructure needed for general controls development</a:t>
            </a:r>
          </a:p>
        </p:txBody>
      </p:sp>
      <p:sp>
        <p:nvSpPr>
          <p:cNvPr id="16" name="Footer Placeholder 4">
            <a:extLst>
              <a:ext uri="{FF2B5EF4-FFF2-40B4-BE49-F238E27FC236}">
                <a16:creationId xmlns:a16="http://schemas.microsoft.com/office/drawing/2014/main" id="{6AA6FA14-ABFD-4D99-A6C5-A213D8D19D2C}"/>
              </a:ext>
            </a:extLst>
          </p:cNvPr>
          <p:cNvSpPr>
            <a:spLocks noGrp="1"/>
          </p:cNvSpPr>
          <p:nvPr>
            <p:ph type="ftr" sz="quarter" idx="3"/>
          </p:nvPr>
        </p:nvSpPr>
        <p:spPr>
          <a:xfrm>
            <a:off x="1560935" y="6473248"/>
            <a:ext cx="5541561" cy="237285"/>
          </a:xfrm>
        </p:spPr>
        <p:txBody>
          <a:bodyPr/>
          <a:lstStyle/>
          <a:p>
            <a:pPr>
              <a:defRPr/>
            </a:pPr>
            <a:r>
              <a:rPr lang="en-US" dirty="0"/>
              <a:t>Jim Patrick | </a:t>
            </a:r>
            <a:r>
              <a:rPr lang="en-US" dirty="0" err="1"/>
              <a:t>Linac</a:t>
            </a:r>
            <a:r>
              <a:rPr lang="en-US" dirty="0"/>
              <a:t> Controls | RF Systems</a:t>
            </a:r>
            <a:endParaRPr lang="en-US" b="1" dirty="0"/>
          </a:p>
        </p:txBody>
      </p:sp>
      <p:sp>
        <p:nvSpPr>
          <p:cNvPr id="17" name="Date Placeholder 3">
            <a:extLst>
              <a:ext uri="{FF2B5EF4-FFF2-40B4-BE49-F238E27FC236}">
                <a16:creationId xmlns:a16="http://schemas.microsoft.com/office/drawing/2014/main" id="{42CAECCD-0650-4255-A37E-24121B7D8FA6}"/>
              </a:ext>
            </a:extLst>
          </p:cNvPr>
          <p:cNvSpPr txBox="1">
            <a:spLocks/>
          </p:cNvSpPr>
          <p:nvPr/>
        </p:nvSpPr>
        <p:spPr>
          <a:xfrm>
            <a:off x="624203" y="6473248"/>
            <a:ext cx="936732" cy="241300"/>
          </a:xfrm>
          <a:prstGeom prst="rect">
            <a:avLst/>
          </a:prstGeom>
        </p:spPr>
        <p:txBody>
          <a:bodyPr vert="horz" wrap="square" lIns="0" tIns="0" rIns="0" bIns="0" numCol="1" anchor="t" anchorCtr="0" compatLnSpc="1">
            <a:prstTxWarp prst="textNoShape">
              <a:avLst/>
            </a:prstTxWarp>
          </a:bodyPr>
          <a:lstStyle>
            <a:defPPr>
              <a:defRPr lang="en-US"/>
            </a:defPPr>
            <a:lvl1pPr algn="l" defTabSz="457200" rtl="0" fontAlgn="base">
              <a:spcBef>
                <a:spcPct val="0"/>
              </a:spcBef>
              <a:spcAft>
                <a:spcPct val="0"/>
              </a:spcAft>
              <a:defRPr sz="1200" kern="1200" smtClean="0">
                <a:solidFill>
                  <a:srgbClr val="004C97"/>
                </a:solidFill>
                <a:latin typeface="Helvetica" charset="0"/>
                <a:ea typeface="Geneva" charset="0"/>
                <a:cs typeface="ＭＳ Ｐゴシック"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a:lstStyle>
          <a:p>
            <a:pPr>
              <a:defRPr/>
            </a:pPr>
            <a:r>
              <a:rPr lang="en-US" dirty="0"/>
              <a:t>12/13/2017 </a:t>
            </a:r>
          </a:p>
        </p:txBody>
      </p:sp>
      <p:sp>
        <p:nvSpPr>
          <p:cNvPr id="18" name="Slide Number Placeholder 5">
            <a:extLst>
              <a:ext uri="{FF2B5EF4-FFF2-40B4-BE49-F238E27FC236}">
                <a16:creationId xmlns:a16="http://schemas.microsoft.com/office/drawing/2014/main" id="{9CA67D6D-9017-48FD-85B2-AD5529471009}"/>
              </a:ext>
            </a:extLst>
          </p:cNvPr>
          <p:cNvSpPr>
            <a:spLocks noGrp="1"/>
          </p:cNvSpPr>
          <p:nvPr>
            <p:ph type="sldNum" sz="quarter" idx="4"/>
          </p:nvPr>
        </p:nvSpPr>
        <p:spPr>
          <a:xfrm>
            <a:off x="209865" y="6471339"/>
            <a:ext cx="414338" cy="237285"/>
          </a:xfrm>
        </p:spPr>
        <p:txBody>
          <a:bodyPr/>
          <a:lstStyle/>
          <a:p>
            <a:pPr>
              <a:defRPr/>
            </a:pPr>
            <a:fld id="{148C009B-CB69-E04A-B9B3-34B26D69E9CF}" type="slidenum">
              <a:rPr lang="en-US" smtClean="0"/>
              <a:pPr>
                <a:defRPr/>
              </a:pPr>
              <a:t>14</a:t>
            </a:fld>
            <a:endParaRPr lang="en-US" dirty="0"/>
          </a:p>
        </p:txBody>
      </p:sp>
      <p:sp>
        <p:nvSpPr>
          <p:cNvPr id="19" name="TextBox 18">
            <a:extLst>
              <a:ext uri="{FF2B5EF4-FFF2-40B4-BE49-F238E27FC236}">
                <a16:creationId xmlns:a16="http://schemas.microsoft.com/office/drawing/2014/main" id="{D1743B99-9A23-4968-A7CA-0A6988B0D499}"/>
              </a:ext>
            </a:extLst>
          </p:cNvPr>
          <p:cNvSpPr txBox="1"/>
          <p:nvPr/>
        </p:nvSpPr>
        <p:spPr>
          <a:xfrm>
            <a:off x="7435781" y="425321"/>
            <a:ext cx="1567543" cy="461665"/>
          </a:xfrm>
          <a:prstGeom prst="rect">
            <a:avLst/>
          </a:prstGeom>
          <a:solidFill>
            <a:schemeClr val="tx1"/>
          </a:solidFill>
        </p:spPr>
        <p:txBody>
          <a:bodyPr wrap="square" rtlCol="0">
            <a:spAutoFit/>
          </a:bodyPr>
          <a:lstStyle/>
          <a:p>
            <a:r>
              <a:rPr lang="en-US" dirty="0">
                <a:solidFill>
                  <a:schemeClr val="bg1"/>
                </a:solidFill>
              </a:rPr>
              <a:t>Charge #2</a:t>
            </a:r>
          </a:p>
        </p:txBody>
      </p:sp>
    </p:spTree>
    <p:extLst>
      <p:ext uri="{BB962C8B-B14F-4D97-AF65-F5344CB8AC3E}">
        <p14:creationId xmlns:p14="http://schemas.microsoft.com/office/powerpoint/2010/main" val="27909050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Progress to date</a:t>
            </a:r>
          </a:p>
        </p:txBody>
      </p:sp>
      <p:sp>
        <p:nvSpPr>
          <p:cNvPr id="3" name="Content Placeholder 2"/>
          <p:cNvSpPr>
            <a:spLocks noGrp="1"/>
          </p:cNvSpPr>
          <p:nvPr>
            <p:ph idx="1"/>
          </p:nvPr>
        </p:nvSpPr>
        <p:spPr/>
        <p:txBody>
          <a:bodyPr/>
          <a:lstStyle/>
          <a:p>
            <a:r>
              <a:rPr lang="en-US" dirty="0"/>
              <a:t>Primary effort has been PIP2IT</a:t>
            </a:r>
          </a:p>
          <a:p>
            <a:r>
              <a:rPr lang="en-US" dirty="0"/>
              <a:t>Routine beam operation through MEBT</a:t>
            </a:r>
          </a:p>
          <a:p>
            <a:r>
              <a:rPr lang="en-US" dirty="0"/>
              <a:t>Part of general complex control system</a:t>
            </a:r>
          </a:p>
          <a:p>
            <a:pPr lvl="1"/>
            <a:r>
              <a:rPr lang="en-US" dirty="0"/>
              <a:t>Newly developed machine protection system</a:t>
            </a:r>
          </a:p>
          <a:p>
            <a:pPr lvl="1"/>
            <a:r>
              <a:rPr lang="en-US" dirty="0"/>
              <a:t>Adaptation of current timing system</a:t>
            </a:r>
          </a:p>
          <a:p>
            <a:pPr lvl="2"/>
            <a:r>
              <a:rPr lang="en-US" dirty="0"/>
              <a:t>Parallel to/independent of main complex</a:t>
            </a:r>
          </a:p>
          <a:p>
            <a:r>
              <a:rPr lang="en-US" dirty="0"/>
              <a:t>Dedicated applications written</a:t>
            </a:r>
          </a:p>
          <a:p>
            <a:pPr lvl="1"/>
            <a:r>
              <a:rPr lang="en-US" dirty="0"/>
              <a:t>Basic status and control displays</a:t>
            </a:r>
          </a:p>
          <a:p>
            <a:pPr lvl="1"/>
            <a:r>
              <a:rPr lang="en-US" dirty="0"/>
              <a:t>Dedicated scan and measurement applications</a:t>
            </a:r>
          </a:p>
          <a:p>
            <a:r>
              <a:rPr lang="en-US" dirty="0"/>
              <a:t>Machine Protection System functional</a:t>
            </a:r>
          </a:p>
          <a:p>
            <a:pPr lvl="1"/>
            <a:r>
              <a:rPr lang="en-US" dirty="0"/>
              <a:t>Monitoring LEBT chopper and beam coming out</a:t>
            </a:r>
          </a:p>
          <a:p>
            <a:pPr lvl="1"/>
            <a:r>
              <a:rPr lang="en-US" dirty="0"/>
              <a:t>Monitoring beam transmission to the dump w/ring pickups</a:t>
            </a:r>
          </a:p>
          <a:p>
            <a:endParaRPr lang="en-US" dirty="0"/>
          </a:p>
          <a:p>
            <a:pPr lvl="1"/>
            <a:endParaRPr lang="en-US" dirty="0"/>
          </a:p>
          <a:p>
            <a:pPr marL="457200" lvl="1" indent="0">
              <a:buNone/>
            </a:pPr>
            <a:endParaRPr lang="en-US" dirty="0"/>
          </a:p>
        </p:txBody>
      </p:sp>
      <p:sp>
        <p:nvSpPr>
          <p:cNvPr id="5" name="Footer Placeholder 4"/>
          <p:cNvSpPr>
            <a:spLocks noGrp="1"/>
          </p:cNvSpPr>
          <p:nvPr>
            <p:ph type="ftr" sz="quarter" idx="3"/>
          </p:nvPr>
        </p:nvSpPr>
        <p:spPr/>
        <p:txBody>
          <a:bodyPr/>
          <a:lstStyle/>
          <a:p>
            <a:pPr>
              <a:defRPr/>
            </a:pPr>
            <a:r>
              <a:rPr lang="en-US" dirty="0"/>
              <a:t>Jim Patrick | </a:t>
            </a:r>
            <a:r>
              <a:rPr lang="en-US" dirty="0" err="1"/>
              <a:t>Linac</a:t>
            </a:r>
            <a:r>
              <a:rPr lang="en-US" dirty="0"/>
              <a:t> Controls | RF Systems</a:t>
            </a:r>
            <a:endParaRPr lang="en-US" b="1" dirty="0"/>
          </a:p>
        </p:txBody>
      </p:sp>
      <p:sp>
        <p:nvSpPr>
          <p:cNvPr id="6" name="Slide Number Placeholder 5"/>
          <p:cNvSpPr>
            <a:spLocks noGrp="1"/>
          </p:cNvSpPr>
          <p:nvPr>
            <p:ph type="sldNum" sz="quarter" idx="4"/>
          </p:nvPr>
        </p:nvSpPr>
        <p:spPr/>
        <p:txBody>
          <a:bodyPr/>
          <a:lstStyle/>
          <a:p>
            <a:pPr>
              <a:defRPr/>
            </a:pPr>
            <a:fld id="{148C009B-CB69-E04A-B9B3-34B26D69E9CF}" type="slidenum">
              <a:rPr lang="en-US" smtClean="0"/>
              <a:pPr>
                <a:defRPr/>
              </a:pPr>
              <a:t>15</a:t>
            </a:fld>
            <a:endParaRPr lang="en-US" dirty="0"/>
          </a:p>
        </p:txBody>
      </p:sp>
      <p:sp>
        <p:nvSpPr>
          <p:cNvPr id="7" name="TextBox 6"/>
          <p:cNvSpPr txBox="1"/>
          <p:nvPr/>
        </p:nvSpPr>
        <p:spPr>
          <a:xfrm>
            <a:off x="7215119" y="425321"/>
            <a:ext cx="1788205" cy="461665"/>
          </a:xfrm>
          <a:prstGeom prst="rect">
            <a:avLst/>
          </a:prstGeom>
          <a:solidFill>
            <a:schemeClr val="tx1"/>
          </a:solidFill>
        </p:spPr>
        <p:txBody>
          <a:bodyPr wrap="square" rtlCol="0">
            <a:spAutoFit/>
          </a:bodyPr>
          <a:lstStyle/>
          <a:p>
            <a:r>
              <a:rPr lang="en-US" dirty="0">
                <a:solidFill>
                  <a:schemeClr val="bg1"/>
                </a:solidFill>
              </a:rPr>
              <a:t>Charge #2,3</a:t>
            </a:r>
          </a:p>
        </p:txBody>
      </p:sp>
      <p:sp>
        <p:nvSpPr>
          <p:cNvPr id="8" name="Date Placeholder 3"/>
          <p:cNvSpPr>
            <a:spLocks noGrp="1"/>
          </p:cNvSpPr>
          <p:nvPr>
            <p:ph type="dt" sz="half" idx="2"/>
          </p:nvPr>
        </p:nvSpPr>
        <p:spPr>
          <a:xfrm>
            <a:off x="736826" y="6495482"/>
            <a:ext cx="872166" cy="241300"/>
          </a:xfrm>
        </p:spPr>
        <p:txBody>
          <a:bodyPr/>
          <a:lstStyle/>
          <a:p>
            <a:pPr>
              <a:defRPr/>
            </a:pPr>
            <a:r>
              <a:rPr lang="en-US" dirty="0"/>
              <a:t>12/13/2017 </a:t>
            </a:r>
          </a:p>
        </p:txBody>
      </p:sp>
    </p:spTree>
    <p:extLst>
      <p:ext uri="{BB962C8B-B14F-4D97-AF65-F5344CB8AC3E}">
        <p14:creationId xmlns:p14="http://schemas.microsoft.com/office/powerpoint/2010/main" val="25590576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736827" y="6495482"/>
            <a:ext cx="836996" cy="241300"/>
          </a:xfrm>
        </p:spPr>
        <p:txBody>
          <a:bodyPr/>
          <a:lstStyle/>
          <a:p>
            <a:pPr>
              <a:defRPr/>
            </a:pPr>
            <a:r>
              <a:rPr lang="en-US" dirty="0"/>
              <a:t>12/13/2017 </a:t>
            </a:r>
          </a:p>
        </p:txBody>
      </p:sp>
      <p:sp>
        <p:nvSpPr>
          <p:cNvPr id="5" name="Footer Placeholder 4"/>
          <p:cNvSpPr>
            <a:spLocks noGrp="1"/>
          </p:cNvSpPr>
          <p:nvPr>
            <p:ph type="ftr" sz="quarter" idx="11"/>
          </p:nvPr>
        </p:nvSpPr>
        <p:spPr>
          <a:xfrm>
            <a:off x="1798204" y="6505445"/>
            <a:ext cx="5538537" cy="242873"/>
          </a:xfrm>
        </p:spPr>
        <p:txBody>
          <a:bodyPr/>
          <a:lstStyle/>
          <a:p>
            <a:pPr>
              <a:defRPr/>
            </a:pPr>
            <a:r>
              <a:rPr lang="en-US" dirty="0"/>
              <a:t>Jim Patrick | </a:t>
            </a:r>
            <a:r>
              <a:rPr lang="en-US" dirty="0" err="1"/>
              <a:t>Linac</a:t>
            </a:r>
            <a:r>
              <a:rPr lang="en-US" dirty="0"/>
              <a:t> Controls | RF Systems</a:t>
            </a:r>
            <a:endParaRPr lang="en-US" b="1" dirty="0"/>
          </a:p>
        </p:txBody>
      </p:sp>
      <p:sp>
        <p:nvSpPr>
          <p:cNvPr id="6" name="Slide Number Placeholder 5"/>
          <p:cNvSpPr>
            <a:spLocks noGrp="1"/>
          </p:cNvSpPr>
          <p:nvPr>
            <p:ph type="sldNum" sz="quarter" idx="12"/>
          </p:nvPr>
        </p:nvSpPr>
        <p:spPr/>
        <p:txBody>
          <a:bodyPr/>
          <a:lstStyle/>
          <a:p>
            <a:pPr>
              <a:defRPr/>
            </a:pPr>
            <a:fld id="{64DF0CCB-7EA3-7341-A46D-36EC5E85EBD6}" type="slidenum">
              <a:rPr lang="en-US" smtClean="0"/>
              <a:pPr>
                <a:defRPr/>
              </a:pPr>
              <a:t>16</a:t>
            </a:fld>
            <a:endParaRPr lang="en-US" dirty="0"/>
          </a:p>
        </p:txBody>
      </p:sp>
      <p:sp>
        <p:nvSpPr>
          <p:cNvPr id="7" name="Title 6"/>
          <p:cNvSpPr>
            <a:spLocks noGrp="1"/>
          </p:cNvSpPr>
          <p:nvPr>
            <p:ph type="title"/>
          </p:nvPr>
        </p:nvSpPr>
        <p:spPr/>
        <p:txBody>
          <a:bodyPr/>
          <a:lstStyle/>
          <a:p>
            <a:r>
              <a:rPr lang="en-US" dirty="0"/>
              <a:t>PIP2IT Displays</a:t>
            </a:r>
          </a:p>
        </p:txBody>
      </p:sp>
      <p:pic>
        <p:nvPicPr>
          <p:cNvPr id="8" name="Picture Placeholder 9"/>
          <p:cNvPicPr>
            <a:picLocks noGrp="1" noChangeAspect="1"/>
          </p:cNvPicPr>
          <p:nvPr>
            <p:ph type="pic" idx="1"/>
          </p:nvPr>
        </p:nvPicPr>
        <p:blipFill>
          <a:blip r:embed="rId2"/>
          <a:srcRect t="5298" b="5298"/>
          <a:stretch>
            <a:fillRect/>
          </a:stretch>
        </p:blipFill>
        <p:spPr>
          <a:xfrm>
            <a:off x="222250" y="893568"/>
            <a:ext cx="6038066" cy="3643584"/>
          </a:xfrm>
          <a:prstGeom prst="rect">
            <a:avLst/>
          </a:prstGeom>
        </p:spPr>
      </p:pic>
      <p:pic>
        <p:nvPicPr>
          <p:cNvPr id="9" name="Picture Placeholder 2"/>
          <p:cNvPicPr>
            <a:picLocks noChangeAspect="1"/>
          </p:cNvPicPr>
          <p:nvPr/>
        </p:nvPicPr>
        <p:blipFill>
          <a:blip r:embed="rId3"/>
          <a:srcRect t="9209" b="9209"/>
          <a:stretch>
            <a:fillRect/>
          </a:stretch>
        </p:blipFill>
        <p:spPr>
          <a:xfrm>
            <a:off x="3426106" y="2892483"/>
            <a:ext cx="5484532" cy="3360679"/>
          </a:xfrm>
          <a:prstGeom prst="rect">
            <a:avLst/>
          </a:prstGeom>
        </p:spPr>
      </p:pic>
    </p:spTree>
    <p:extLst>
      <p:ext uri="{BB962C8B-B14F-4D97-AF65-F5344CB8AC3E}">
        <p14:creationId xmlns:p14="http://schemas.microsoft.com/office/powerpoint/2010/main" val="9867685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736826" y="6495482"/>
            <a:ext cx="894013" cy="241300"/>
          </a:xfrm>
        </p:spPr>
        <p:txBody>
          <a:bodyPr/>
          <a:lstStyle/>
          <a:p>
            <a:pPr>
              <a:defRPr/>
            </a:pPr>
            <a:r>
              <a:rPr lang="en-US" dirty="0"/>
              <a:t>12/13/2017 </a:t>
            </a:r>
          </a:p>
        </p:txBody>
      </p:sp>
      <p:sp>
        <p:nvSpPr>
          <p:cNvPr id="5" name="Footer Placeholder 4"/>
          <p:cNvSpPr>
            <a:spLocks noGrp="1"/>
          </p:cNvSpPr>
          <p:nvPr>
            <p:ph type="ftr" sz="quarter" idx="11"/>
          </p:nvPr>
        </p:nvSpPr>
        <p:spPr>
          <a:xfrm>
            <a:off x="1630840" y="6489894"/>
            <a:ext cx="5538537" cy="242873"/>
          </a:xfrm>
        </p:spPr>
        <p:txBody>
          <a:bodyPr/>
          <a:lstStyle/>
          <a:p>
            <a:pPr>
              <a:defRPr/>
            </a:pPr>
            <a:r>
              <a:rPr lang="en-US" dirty="0"/>
              <a:t>Jim Patrick | </a:t>
            </a:r>
            <a:r>
              <a:rPr lang="en-US" dirty="0" err="1"/>
              <a:t>Linac</a:t>
            </a:r>
            <a:r>
              <a:rPr lang="en-US" dirty="0"/>
              <a:t> Controls | RF Systems</a:t>
            </a:r>
            <a:endParaRPr lang="en-US" b="1" dirty="0"/>
          </a:p>
        </p:txBody>
      </p:sp>
      <p:sp>
        <p:nvSpPr>
          <p:cNvPr id="6" name="Slide Number Placeholder 5"/>
          <p:cNvSpPr>
            <a:spLocks noGrp="1"/>
          </p:cNvSpPr>
          <p:nvPr>
            <p:ph type="sldNum" sz="quarter" idx="12"/>
          </p:nvPr>
        </p:nvSpPr>
        <p:spPr/>
        <p:txBody>
          <a:bodyPr/>
          <a:lstStyle/>
          <a:p>
            <a:pPr>
              <a:defRPr/>
            </a:pPr>
            <a:fld id="{64DF0CCB-7EA3-7341-A46D-36EC5E85EBD6}" type="slidenum">
              <a:rPr lang="en-US" smtClean="0"/>
              <a:pPr>
                <a:defRPr/>
              </a:pPr>
              <a:t>17</a:t>
            </a:fld>
            <a:endParaRPr lang="en-US" dirty="0"/>
          </a:p>
        </p:txBody>
      </p:sp>
      <p:sp>
        <p:nvSpPr>
          <p:cNvPr id="7" name="Title 6"/>
          <p:cNvSpPr>
            <a:spLocks noGrp="1"/>
          </p:cNvSpPr>
          <p:nvPr>
            <p:ph type="title"/>
          </p:nvPr>
        </p:nvSpPr>
        <p:spPr/>
        <p:txBody>
          <a:bodyPr/>
          <a:lstStyle/>
          <a:p>
            <a:r>
              <a:rPr lang="en-US" dirty="0"/>
              <a:t>PIP2IT Scraper Scan Application</a:t>
            </a:r>
          </a:p>
        </p:txBody>
      </p:sp>
      <p:pic>
        <p:nvPicPr>
          <p:cNvPr id="8" name="Picture Placeholder 7"/>
          <p:cNvPicPr>
            <a:picLocks noGrp="1" noChangeAspect="1"/>
          </p:cNvPicPr>
          <p:nvPr>
            <p:ph type="pic" idx="1"/>
          </p:nvPr>
        </p:nvPicPr>
        <p:blipFill>
          <a:blip r:embed="rId2"/>
          <a:srcRect t="11131" b="11131"/>
          <a:stretch>
            <a:fillRect/>
          </a:stretch>
        </p:blipFill>
        <p:spPr>
          <a:xfrm>
            <a:off x="223838" y="1042988"/>
            <a:ext cx="8686800" cy="5241925"/>
          </a:xfrm>
          <a:prstGeom prst="rect">
            <a:avLst/>
          </a:prstGeom>
        </p:spPr>
      </p:pic>
      <p:pic>
        <p:nvPicPr>
          <p:cNvPr id="9" name="Picture 8"/>
          <p:cNvPicPr>
            <a:picLocks noChangeAspect="1"/>
          </p:cNvPicPr>
          <p:nvPr/>
        </p:nvPicPr>
        <p:blipFill>
          <a:blip r:embed="rId3"/>
          <a:stretch>
            <a:fillRect/>
          </a:stretch>
        </p:blipFill>
        <p:spPr>
          <a:xfrm>
            <a:off x="4151713" y="2430684"/>
            <a:ext cx="4759160" cy="3311140"/>
          </a:xfrm>
          <a:prstGeom prst="rect">
            <a:avLst/>
          </a:prstGeom>
        </p:spPr>
      </p:pic>
    </p:spTree>
    <p:extLst>
      <p:ext uri="{BB962C8B-B14F-4D97-AF65-F5344CB8AC3E}">
        <p14:creationId xmlns:p14="http://schemas.microsoft.com/office/powerpoint/2010/main" val="31708220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ESH&amp;Q</a:t>
            </a:r>
          </a:p>
        </p:txBody>
      </p:sp>
      <p:sp>
        <p:nvSpPr>
          <p:cNvPr id="3" name="Content Placeholder 2"/>
          <p:cNvSpPr>
            <a:spLocks noGrp="1"/>
          </p:cNvSpPr>
          <p:nvPr>
            <p:ph idx="1"/>
          </p:nvPr>
        </p:nvSpPr>
        <p:spPr/>
        <p:txBody>
          <a:bodyPr/>
          <a:lstStyle/>
          <a:p>
            <a:r>
              <a:rPr lang="en-US" dirty="0"/>
              <a:t>Quality Assurance and Control</a:t>
            </a:r>
          </a:p>
          <a:p>
            <a:pPr lvl="1"/>
            <a:r>
              <a:rPr lang="en-US" dirty="0"/>
              <a:t>Follow Project Quality Assurance Plan (</a:t>
            </a:r>
            <a:r>
              <a:rPr lang="en-US" dirty="0" err="1"/>
              <a:t>docdb</a:t>
            </a:r>
            <a:r>
              <a:rPr lang="en-US" dirty="0"/>
              <a:t> #142)</a:t>
            </a:r>
          </a:p>
          <a:p>
            <a:pPr lvl="1"/>
            <a:r>
              <a:rPr lang="en-US" dirty="0"/>
              <a:t>Communicate and work with vendors and collaborators</a:t>
            </a:r>
          </a:p>
          <a:p>
            <a:r>
              <a:rPr lang="en-US" dirty="0"/>
              <a:t>Primary issue is electrical safety</a:t>
            </a:r>
          </a:p>
          <a:p>
            <a:pPr lvl="0"/>
            <a:r>
              <a:rPr lang="en-US" dirty="0"/>
              <a:t>Electrical hazards associated with these systems are covered under the codes below:</a:t>
            </a:r>
          </a:p>
          <a:p>
            <a:pPr lvl="1"/>
            <a:r>
              <a:rPr lang="en-US" sz="2400" dirty="0"/>
              <a:t>National Electrical Code, NFPA 70 </a:t>
            </a:r>
          </a:p>
          <a:p>
            <a:pPr lvl="1"/>
            <a:r>
              <a:rPr lang="en-US" sz="2400" dirty="0"/>
              <a:t>OSHA 29 CFR, Part 1910, Subpart S, Electrical </a:t>
            </a:r>
          </a:p>
          <a:p>
            <a:pPr lvl="1"/>
            <a:r>
              <a:rPr lang="en-US" sz="2400" dirty="0" err="1"/>
              <a:t>Fermilab</a:t>
            </a:r>
            <a:r>
              <a:rPr lang="en-US" sz="2400" dirty="0"/>
              <a:t> ESH&amp;Q Manual, </a:t>
            </a:r>
            <a:r>
              <a:rPr lang="en-US" sz="2400" dirty="0" err="1"/>
              <a:t>Fermilab</a:t>
            </a:r>
            <a:r>
              <a:rPr lang="en-US" sz="2400" dirty="0"/>
              <a:t> Electrical Safety Program</a:t>
            </a:r>
          </a:p>
          <a:p>
            <a:pPr marL="0" indent="0">
              <a:buNone/>
            </a:pPr>
            <a:endParaRPr lang="en-US" dirty="0"/>
          </a:p>
        </p:txBody>
      </p:sp>
      <p:sp>
        <p:nvSpPr>
          <p:cNvPr id="4" name="Date Placeholder 3"/>
          <p:cNvSpPr>
            <a:spLocks noGrp="1"/>
          </p:cNvSpPr>
          <p:nvPr>
            <p:ph type="dt" sz="half" idx="2"/>
          </p:nvPr>
        </p:nvSpPr>
        <p:spPr/>
        <p:txBody>
          <a:bodyPr/>
          <a:lstStyle/>
          <a:p>
            <a:pPr>
              <a:defRPr/>
            </a:pPr>
            <a:r>
              <a:rPr lang="en-US" dirty="0"/>
              <a:t>12/13/2017 </a:t>
            </a:r>
          </a:p>
        </p:txBody>
      </p:sp>
      <p:sp>
        <p:nvSpPr>
          <p:cNvPr id="5" name="Footer Placeholder 4"/>
          <p:cNvSpPr>
            <a:spLocks noGrp="1"/>
          </p:cNvSpPr>
          <p:nvPr>
            <p:ph type="ftr" sz="quarter" idx="3"/>
          </p:nvPr>
        </p:nvSpPr>
        <p:spPr/>
        <p:txBody>
          <a:bodyPr/>
          <a:lstStyle/>
          <a:p>
            <a:pPr>
              <a:defRPr/>
            </a:pPr>
            <a:r>
              <a:rPr lang="en-US" dirty="0"/>
              <a:t>Jim Patrick | </a:t>
            </a:r>
            <a:r>
              <a:rPr lang="en-US" dirty="0" err="1"/>
              <a:t>Linac</a:t>
            </a:r>
            <a:r>
              <a:rPr lang="en-US" dirty="0"/>
              <a:t> Controls | RF Systems</a:t>
            </a:r>
            <a:endParaRPr lang="en-US" b="1" dirty="0"/>
          </a:p>
        </p:txBody>
      </p:sp>
      <p:sp>
        <p:nvSpPr>
          <p:cNvPr id="6" name="Slide Number Placeholder 5"/>
          <p:cNvSpPr>
            <a:spLocks noGrp="1"/>
          </p:cNvSpPr>
          <p:nvPr>
            <p:ph type="sldNum" sz="quarter" idx="4"/>
          </p:nvPr>
        </p:nvSpPr>
        <p:spPr/>
        <p:txBody>
          <a:bodyPr/>
          <a:lstStyle/>
          <a:p>
            <a:pPr>
              <a:defRPr/>
            </a:pPr>
            <a:fld id="{148C009B-CB69-E04A-B9B3-34B26D69E9CF}" type="slidenum">
              <a:rPr lang="en-US" smtClean="0"/>
              <a:pPr>
                <a:defRPr/>
              </a:pPr>
              <a:t>18</a:t>
            </a:fld>
            <a:endParaRPr lang="en-US" dirty="0"/>
          </a:p>
        </p:txBody>
      </p:sp>
      <p:sp>
        <p:nvSpPr>
          <p:cNvPr id="7" name="TextBox 6"/>
          <p:cNvSpPr txBox="1"/>
          <p:nvPr/>
        </p:nvSpPr>
        <p:spPr>
          <a:xfrm>
            <a:off x="7435781" y="425321"/>
            <a:ext cx="1567543" cy="461665"/>
          </a:xfrm>
          <a:prstGeom prst="rect">
            <a:avLst/>
          </a:prstGeom>
          <a:solidFill>
            <a:schemeClr val="tx1"/>
          </a:solidFill>
        </p:spPr>
        <p:txBody>
          <a:bodyPr wrap="square" rtlCol="0">
            <a:spAutoFit/>
          </a:bodyPr>
          <a:lstStyle/>
          <a:p>
            <a:r>
              <a:rPr lang="en-US" dirty="0">
                <a:solidFill>
                  <a:schemeClr val="bg1"/>
                </a:solidFill>
              </a:rPr>
              <a:t>Charge #5</a:t>
            </a:r>
          </a:p>
        </p:txBody>
      </p:sp>
    </p:spTree>
    <p:extLst>
      <p:ext uri="{BB962C8B-B14F-4D97-AF65-F5344CB8AC3E}">
        <p14:creationId xmlns:p14="http://schemas.microsoft.com/office/powerpoint/2010/main" val="19376275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65691"/>
            <a:ext cx="5084805" cy="427877"/>
          </a:xfrm>
        </p:spPr>
        <p:txBody>
          <a:bodyPr/>
          <a:lstStyle/>
          <a:p>
            <a:r>
              <a:rPr lang="en-US" dirty="0"/>
              <a:t>Risk: Controls</a:t>
            </a:r>
          </a:p>
        </p:txBody>
      </p:sp>
      <p:sp>
        <p:nvSpPr>
          <p:cNvPr id="3" name="Content Placeholder 2"/>
          <p:cNvSpPr>
            <a:spLocks noGrp="1"/>
          </p:cNvSpPr>
          <p:nvPr>
            <p:ph idx="1"/>
          </p:nvPr>
        </p:nvSpPr>
        <p:spPr>
          <a:xfrm>
            <a:off x="222250" y="1244927"/>
            <a:ext cx="8672513" cy="1308267"/>
          </a:xfrm>
        </p:spPr>
        <p:txBody>
          <a:bodyPr/>
          <a:lstStyle/>
          <a:p>
            <a:r>
              <a:rPr lang="en-US" dirty="0"/>
              <a:t>Machine Protection System Fails (Allows Beam Event)</a:t>
            </a:r>
          </a:p>
          <a:p>
            <a:r>
              <a:rPr lang="en-US" dirty="0"/>
              <a:t>Controls interface to existing complex</a:t>
            </a:r>
          </a:p>
          <a:p>
            <a:r>
              <a:rPr lang="en-US" dirty="0"/>
              <a:t>Internal interfaces to control system</a:t>
            </a:r>
          </a:p>
          <a:p>
            <a:endParaRPr lang="en-US" dirty="0"/>
          </a:p>
          <a:p>
            <a:pPr marL="0" indent="0">
              <a:buNone/>
            </a:pPr>
            <a:endParaRPr lang="en-US" dirty="0"/>
          </a:p>
        </p:txBody>
      </p:sp>
      <p:sp>
        <p:nvSpPr>
          <p:cNvPr id="4" name="Date Placeholder 3"/>
          <p:cNvSpPr>
            <a:spLocks noGrp="1"/>
          </p:cNvSpPr>
          <p:nvPr>
            <p:ph type="dt" sz="half" idx="2"/>
          </p:nvPr>
        </p:nvSpPr>
        <p:spPr/>
        <p:txBody>
          <a:bodyPr/>
          <a:lstStyle/>
          <a:p>
            <a:pPr>
              <a:defRPr/>
            </a:pPr>
            <a:r>
              <a:rPr lang="en-US" dirty="0"/>
              <a:t>12/23/2017</a:t>
            </a:r>
          </a:p>
        </p:txBody>
      </p:sp>
      <p:sp>
        <p:nvSpPr>
          <p:cNvPr id="5" name="Footer Placeholder 4"/>
          <p:cNvSpPr>
            <a:spLocks noGrp="1"/>
          </p:cNvSpPr>
          <p:nvPr>
            <p:ph type="ftr" sz="quarter" idx="3"/>
          </p:nvPr>
        </p:nvSpPr>
        <p:spPr/>
        <p:txBody>
          <a:bodyPr/>
          <a:lstStyle/>
          <a:p>
            <a:pPr>
              <a:defRPr/>
            </a:pPr>
            <a:r>
              <a:rPr lang="en-US" dirty="0"/>
              <a:t>Jim Patrick | </a:t>
            </a:r>
            <a:r>
              <a:rPr lang="en-US" dirty="0" err="1"/>
              <a:t>Linac</a:t>
            </a:r>
            <a:r>
              <a:rPr lang="en-US" dirty="0"/>
              <a:t> Controls | RF Systems</a:t>
            </a:r>
            <a:endParaRPr lang="en-US" b="1" dirty="0"/>
          </a:p>
        </p:txBody>
      </p:sp>
      <p:sp>
        <p:nvSpPr>
          <p:cNvPr id="6" name="Slide Number Placeholder 5"/>
          <p:cNvSpPr>
            <a:spLocks noGrp="1"/>
          </p:cNvSpPr>
          <p:nvPr>
            <p:ph type="sldNum" sz="quarter" idx="4"/>
          </p:nvPr>
        </p:nvSpPr>
        <p:spPr/>
        <p:txBody>
          <a:bodyPr/>
          <a:lstStyle/>
          <a:p>
            <a:pPr>
              <a:defRPr/>
            </a:pPr>
            <a:fld id="{148C009B-CB69-E04A-B9B3-34B26D69E9CF}" type="slidenum">
              <a:rPr lang="en-US" smtClean="0"/>
              <a:pPr>
                <a:defRPr/>
              </a:pPr>
              <a:t>19</a:t>
            </a:fld>
            <a:endParaRPr lang="en-US" dirty="0"/>
          </a:p>
        </p:txBody>
      </p:sp>
      <p:pic>
        <p:nvPicPr>
          <p:cNvPr id="8" name="Picture 7"/>
          <p:cNvPicPr>
            <a:picLocks noChangeAspect="1"/>
          </p:cNvPicPr>
          <p:nvPr/>
        </p:nvPicPr>
        <p:blipFill>
          <a:blip r:embed="rId2"/>
          <a:stretch>
            <a:fillRect/>
          </a:stretch>
        </p:blipFill>
        <p:spPr>
          <a:xfrm>
            <a:off x="429419" y="2904553"/>
            <a:ext cx="8191557" cy="1213600"/>
          </a:xfrm>
          <a:prstGeom prst="rect">
            <a:avLst/>
          </a:prstGeom>
        </p:spPr>
      </p:pic>
      <p:sp>
        <p:nvSpPr>
          <p:cNvPr id="9" name="TextBox 8">
            <a:extLst>
              <a:ext uri="{FF2B5EF4-FFF2-40B4-BE49-F238E27FC236}">
                <a16:creationId xmlns:a16="http://schemas.microsoft.com/office/drawing/2014/main" id="{46C26FF3-2CE6-4726-9C38-575A82221CCD}"/>
              </a:ext>
            </a:extLst>
          </p:cNvPr>
          <p:cNvSpPr txBox="1"/>
          <p:nvPr/>
        </p:nvSpPr>
        <p:spPr>
          <a:xfrm>
            <a:off x="7435781" y="425321"/>
            <a:ext cx="1567543" cy="461665"/>
          </a:xfrm>
          <a:prstGeom prst="rect">
            <a:avLst/>
          </a:prstGeom>
          <a:solidFill>
            <a:schemeClr val="tx1"/>
          </a:solidFill>
        </p:spPr>
        <p:txBody>
          <a:bodyPr wrap="square" rtlCol="0">
            <a:spAutoFit/>
          </a:bodyPr>
          <a:lstStyle/>
          <a:p>
            <a:r>
              <a:rPr lang="en-US" dirty="0">
                <a:solidFill>
                  <a:schemeClr val="bg1"/>
                </a:solidFill>
              </a:rPr>
              <a:t>Charge #3</a:t>
            </a:r>
          </a:p>
        </p:txBody>
      </p:sp>
    </p:spTree>
    <p:extLst>
      <p:ext uri="{BB962C8B-B14F-4D97-AF65-F5344CB8AC3E}">
        <p14:creationId xmlns:p14="http://schemas.microsoft.com/office/powerpoint/2010/main" val="7061547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Outline</a:t>
            </a:r>
          </a:p>
        </p:txBody>
      </p:sp>
      <p:sp>
        <p:nvSpPr>
          <p:cNvPr id="3" name="Content Placeholder 2"/>
          <p:cNvSpPr>
            <a:spLocks noGrp="1"/>
          </p:cNvSpPr>
          <p:nvPr>
            <p:ph idx="1"/>
          </p:nvPr>
        </p:nvSpPr>
        <p:spPr/>
        <p:txBody>
          <a:bodyPr>
            <a:normAutofit/>
          </a:bodyPr>
          <a:lstStyle/>
          <a:p>
            <a:r>
              <a:rPr lang="en-US" dirty="0"/>
              <a:t>Requirements</a:t>
            </a:r>
          </a:p>
          <a:p>
            <a:r>
              <a:rPr lang="en-US" dirty="0"/>
              <a:t>Conceptual Design, Maturity</a:t>
            </a:r>
          </a:p>
          <a:p>
            <a:r>
              <a:rPr lang="en-US" dirty="0"/>
              <a:t>Scope/Deliverables</a:t>
            </a:r>
          </a:p>
          <a:p>
            <a:r>
              <a:rPr lang="en-US" dirty="0"/>
              <a:t>Interfaces</a:t>
            </a:r>
          </a:p>
          <a:p>
            <a:r>
              <a:rPr lang="en-US" dirty="0"/>
              <a:t>Technical Progress to Date</a:t>
            </a:r>
          </a:p>
          <a:p>
            <a:r>
              <a:rPr lang="en-US" dirty="0"/>
              <a:t>ESH&amp;Q</a:t>
            </a:r>
          </a:p>
          <a:p>
            <a:r>
              <a:rPr lang="en-US" dirty="0"/>
              <a:t>Risk</a:t>
            </a:r>
          </a:p>
          <a:p>
            <a:r>
              <a:rPr lang="en-US" dirty="0"/>
              <a:t>Cost</a:t>
            </a:r>
          </a:p>
          <a:p>
            <a:r>
              <a:rPr lang="en-US" dirty="0"/>
              <a:t>Schedule</a:t>
            </a:r>
          </a:p>
          <a:p>
            <a:r>
              <a:rPr lang="en-US" dirty="0"/>
              <a:t>Summary</a:t>
            </a:r>
          </a:p>
        </p:txBody>
      </p:sp>
      <p:sp>
        <p:nvSpPr>
          <p:cNvPr id="4" name="Date Placeholder 3"/>
          <p:cNvSpPr>
            <a:spLocks noGrp="1"/>
          </p:cNvSpPr>
          <p:nvPr>
            <p:ph type="dt" sz="half" idx="2"/>
          </p:nvPr>
        </p:nvSpPr>
        <p:spPr/>
        <p:txBody>
          <a:bodyPr/>
          <a:lstStyle/>
          <a:p>
            <a:pPr>
              <a:defRPr/>
            </a:pPr>
            <a:r>
              <a:rPr lang="en-US" dirty="0"/>
              <a:t>12/13/2017 </a:t>
            </a:r>
          </a:p>
        </p:txBody>
      </p:sp>
      <p:sp>
        <p:nvSpPr>
          <p:cNvPr id="5" name="Footer Placeholder 4"/>
          <p:cNvSpPr>
            <a:spLocks noGrp="1"/>
          </p:cNvSpPr>
          <p:nvPr>
            <p:ph type="ftr" sz="quarter" idx="3"/>
          </p:nvPr>
        </p:nvSpPr>
        <p:spPr/>
        <p:txBody>
          <a:bodyPr/>
          <a:lstStyle/>
          <a:p>
            <a:pPr>
              <a:defRPr/>
            </a:pPr>
            <a:r>
              <a:rPr lang="en-US" dirty="0"/>
              <a:t>Jim Patrick | </a:t>
            </a:r>
            <a:r>
              <a:rPr lang="en-US" dirty="0" err="1"/>
              <a:t>Linac</a:t>
            </a:r>
            <a:r>
              <a:rPr lang="en-US" dirty="0"/>
              <a:t> Controls | RF Systems</a:t>
            </a:r>
            <a:endParaRPr lang="en-US" b="1" dirty="0"/>
          </a:p>
        </p:txBody>
      </p:sp>
      <p:sp>
        <p:nvSpPr>
          <p:cNvPr id="6" name="Slide Number Placeholder 5"/>
          <p:cNvSpPr>
            <a:spLocks noGrp="1"/>
          </p:cNvSpPr>
          <p:nvPr>
            <p:ph type="sldNum" sz="quarter" idx="4"/>
          </p:nvPr>
        </p:nvSpPr>
        <p:spPr/>
        <p:txBody>
          <a:bodyPr/>
          <a:lstStyle/>
          <a:p>
            <a:pPr>
              <a:defRPr/>
            </a:pPr>
            <a:fld id="{148C009B-CB69-E04A-B9B3-34B26D69E9CF}" type="slidenum">
              <a:rPr lang="en-US" smtClean="0"/>
              <a:pPr>
                <a:defRPr/>
              </a:pPr>
              <a:t>2</a:t>
            </a:fld>
            <a:endParaRPr lang="en-US" dirty="0"/>
          </a:p>
        </p:txBody>
      </p:sp>
    </p:spTree>
    <p:extLst>
      <p:ext uri="{BB962C8B-B14F-4D97-AF65-F5344CB8AC3E}">
        <p14:creationId xmlns:p14="http://schemas.microsoft.com/office/powerpoint/2010/main" val="9984679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599" y="465691"/>
            <a:ext cx="7284309" cy="756542"/>
          </a:xfrm>
        </p:spPr>
        <p:txBody>
          <a:bodyPr>
            <a:normAutofit fontScale="90000"/>
          </a:bodyPr>
          <a:lstStyle/>
          <a:p>
            <a:r>
              <a:rPr lang="en-US" dirty="0"/>
              <a:t>Risk Mitigation: Machine Protection System Fails (Allows Beam Event)</a:t>
            </a:r>
          </a:p>
        </p:txBody>
      </p:sp>
      <p:sp>
        <p:nvSpPr>
          <p:cNvPr id="3" name="Content Placeholder 2"/>
          <p:cNvSpPr>
            <a:spLocks noGrp="1"/>
          </p:cNvSpPr>
          <p:nvPr>
            <p:ph idx="1"/>
          </p:nvPr>
        </p:nvSpPr>
        <p:spPr>
          <a:xfrm>
            <a:off x="222250" y="1222233"/>
            <a:ext cx="8672513" cy="4987867"/>
          </a:xfrm>
        </p:spPr>
        <p:txBody>
          <a:bodyPr/>
          <a:lstStyle/>
          <a:p>
            <a:r>
              <a:rPr lang="en-US" dirty="0"/>
              <a:t>Mitigated by testing at PIP2IT</a:t>
            </a:r>
          </a:p>
          <a:p>
            <a:r>
              <a:rPr lang="en-US" dirty="0"/>
              <a:t>Currently being commissioned and debugged on warm front-end, where damage probability and cost is very low.</a:t>
            </a:r>
          </a:p>
          <a:p>
            <a:r>
              <a:rPr lang="en-US" dirty="0"/>
              <a:t>Will be verified with HWR and SSR1 cryomodule systems and interlocks with low duty, pulsed beam.</a:t>
            </a:r>
          </a:p>
          <a:p>
            <a:r>
              <a:rPr lang="en-US" dirty="0"/>
              <a:t>All aspects of the system will be tested at PIP2IT except for scaling to PIP-II device quantities and the interface to the rings complex.</a:t>
            </a:r>
          </a:p>
        </p:txBody>
      </p:sp>
      <p:sp>
        <p:nvSpPr>
          <p:cNvPr id="4" name="Date Placeholder 3"/>
          <p:cNvSpPr>
            <a:spLocks noGrp="1"/>
          </p:cNvSpPr>
          <p:nvPr>
            <p:ph type="dt" sz="half" idx="2"/>
          </p:nvPr>
        </p:nvSpPr>
        <p:spPr/>
        <p:txBody>
          <a:bodyPr/>
          <a:lstStyle/>
          <a:p>
            <a:pPr>
              <a:defRPr/>
            </a:pPr>
            <a:r>
              <a:rPr lang="en-US" dirty="0"/>
              <a:t>12/13/2017</a:t>
            </a:r>
          </a:p>
        </p:txBody>
      </p:sp>
      <p:sp>
        <p:nvSpPr>
          <p:cNvPr id="5" name="Footer Placeholder 4"/>
          <p:cNvSpPr>
            <a:spLocks noGrp="1"/>
          </p:cNvSpPr>
          <p:nvPr>
            <p:ph type="ftr" sz="quarter" idx="3"/>
          </p:nvPr>
        </p:nvSpPr>
        <p:spPr/>
        <p:txBody>
          <a:bodyPr/>
          <a:lstStyle/>
          <a:p>
            <a:pPr>
              <a:defRPr/>
            </a:pPr>
            <a:r>
              <a:rPr lang="en-US" dirty="0"/>
              <a:t>Jim Patrick | </a:t>
            </a:r>
            <a:r>
              <a:rPr lang="en-US" dirty="0" err="1"/>
              <a:t>Linac</a:t>
            </a:r>
            <a:r>
              <a:rPr lang="en-US" dirty="0"/>
              <a:t> Controls | RF Systems</a:t>
            </a:r>
            <a:endParaRPr lang="en-US" b="1" dirty="0"/>
          </a:p>
        </p:txBody>
      </p:sp>
      <p:sp>
        <p:nvSpPr>
          <p:cNvPr id="6" name="Slide Number Placeholder 5"/>
          <p:cNvSpPr>
            <a:spLocks noGrp="1"/>
          </p:cNvSpPr>
          <p:nvPr>
            <p:ph type="sldNum" sz="quarter" idx="4"/>
          </p:nvPr>
        </p:nvSpPr>
        <p:spPr/>
        <p:txBody>
          <a:bodyPr/>
          <a:lstStyle/>
          <a:p>
            <a:pPr>
              <a:defRPr/>
            </a:pPr>
            <a:fld id="{148C009B-CB69-E04A-B9B3-34B26D69E9CF}" type="slidenum">
              <a:rPr lang="en-US" smtClean="0"/>
              <a:pPr>
                <a:defRPr/>
              </a:pPr>
              <a:t>20</a:t>
            </a:fld>
            <a:endParaRPr lang="en-US" dirty="0"/>
          </a:p>
        </p:txBody>
      </p:sp>
      <p:sp>
        <p:nvSpPr>
          <p:cNvPr id="7" name="TextBox 6">
            <a:extLst>
              <a:ext uri="{FF2B5EF4-FFF2-40B4-BE49-F238E27FC236}">
                <a16:creationId xmlns:a16="http://schemas.microsoft.com/office/drawing/2014/main" id="{8B251182-2E69-449C-853C-CE6DDE4DDDD9}"/>
              </a:ext>
            </a:extLst>
          </p:cNvPr>
          <p:cNvSpPr txBox="1"/>
          <p:nvPr/>
        </p:nvSpPr>
        <p:spPr>
          <a:xfrm>
            <a:off x="7576457" y="455226"/>
            <a:ext cx="1567543" cy="461665"/>
          </a:xfrm>
          <a:prstGeom prst="rect">
            <a:avLst/>
          </a:prstGeom>
          <a:solidFill>
            <a:schemeClr val="tx1"/>
          </a:solidFill>
        </p:spPr>
        <p:txBody>
          <a:bodyPr wrap="square" rtlCol="0">
            <a:spAutoFit/>
          </a:bodyPr>
          <a:lstStyle/>
          <a:p>
            <a:r>
              <a:rPr lang="en-US" dirty="0">
                <a:solidFill>
                  <a:schemeClr val="bg1"/>
                </a:solidFill>
              </a:rPr>
              <a:t>Charge #3</a:t>
            </a:r>
          </a:p>
        </p:txBody>
      </p:sp>
    </p:spTree>
    <p:extLst>
      <p:ext uri="{BB962C8B-B14F-4D97-AF65-F5344CB8AC3E}">
        <p14:creationId xmlns:p14="http://schemas.microsoft.com/office/powerpoint/2010/main" val="25266475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BOE Summary</a:t>
            </a:r>
          </a:p>
        </p:txBody>
      </p:sp>
      <p:sp>
        <p:nvSpPr>
          <p:cNvPr id="4" name="Date Placeholder 3"/>
          <p:cNvSpPr>
            <a:spLocks noGrp="1"/>
          </p:cNvSpPr>
          <p:nvPr>
            <p:ph type="dt" sz="half" idx="2"/>
          </p:nvPr>
        </p:nvSpPr>
        <p:spPr/>
        <p:txBody>
          <a:bodyPr/>
          <a:lstStyle/>
          <a:p>
            <a:pPr>
              <a:defRPr/>
            </a:pPr>
            <a:r>
              <a:rPr lang="en-US" dirty="0"/>
              <a:t>12/13/2017 </a:t>
            </a:r>
          </a:p>
        </p:txBody>
      </p:sp>
      <p:sp>
        <p:nvSpPr>
          <p:cNvPr id="5" name="Footer Placeholder 4"/>
          <p:cNvSpPr>
            <a:spLocks noGrp="1"/>
          </p:cNvSpPr>
          <p:nvPr>
            <p:ph type="ftr" sz="quarter" idx="3"/>
          </p:nvPr>
        </p:nvSpPr>
        <p:spPr/>
        <p:txBody>
          <a:bodyPr/>
          <a:lstStyle/>
          <a:p>
            <a:pPr>
              <a:defRPr/>
            </a:pPr>
            <a:r>
              <a:rPr lang="en-US" dirty="0"/>
              <a:t>Jim Patrick | </a:t>
            </a:r>
            <a:r>
              <a:rPr lang="en-US" dirty="0" err="1"/>
              <a:t>Linac</a:t>
            </a:r>
            <a:r>
              <a:rPr lang="en-US" dirty="0"/>
              <a:t> Controls | RF Systems</a:t>
            </a:r>
            <a:endParaRPr lang="en-US" b="1" dirty="0"/>
          </a:p>
        </p:txBody>
      </p:sp>
      <p:sp>
        <p:nvSpPr>
          <p:cNvPr id="6" name="Slide Number Placeholder 5"/>
          <p:cNvSpPr>
            <a:spLocks noGrp="1"/>
          </p:cNvSpPr>
          <p:nvPr>
            <p:ph type="sldNum" sz="quarter" idx="4"/>
          </p:nvPr>
        </p:nvSpPr>
        <p:spPr/>
        <p:txBody>
          <a:bodyPr/>
          <a:lstStyle/>
          <a:p>
            <a:pPr>
              <a:defRPr/>
            </a:pPr>
            <a:fld id="{148C009B-CB69-E04A-B9B3-34B26D69E9CF}" type="slidenum">
              <a:rPr lang="en-US" smtClean="0"/>
              <a:pPr>
                <a:defRPr/>
              </a:pPr>
              <a:t>21</a:t>
            </a:fld>
            <a:endParaRPr lang="en-US" dirty="0"/>
          </a:p>
        </p:txBody>
      </p:sp>
      <p:sp>
        <p:nvSpPr>
          <p:cNvPr id="7" name="TextBox 6"/>
          <p:cNvSpPr txBox="1"/>
          <p:nvPr/>
        </p:nvSpPr>
        <p:spPr>
          <a:xfrm>
            <a:off x="7435781" y="425321"/>
            <a:ext cx="1567543" cy="461665"/>
          </a:xfrm>
          <a:prstGeom prst="rect">
            <a:avLst/>
          </a:prstGeom>
          <a:solidFill>
            <a:schemeClr val="tx1"/>
          </a:solidFill>
        </p:spPr>
        <p:txBody>
          <a:bodyPr wrap="square" rtlCol="0">
            <a:spAutoFit/>
          </a:bodyPr>
          <a:lstStyle/>
          <a:p>
            <a:r>
              <a:rPr lang="en-US" dirty="0">
                <a:solidFill>
                  <a:schemeClr val="bg1"/>
                </a:solidFill>
              </a:rPr>
              <a:t>Charge #3</a:t>
            </a:r>
          </a:p>
        </p:txBody>
      </p:sp>
      <p:graphicFrame>
        <p:nvGraphicFramePr>
          <p:cNvPr id="8" name="Table 7"/>
          <p:cNvGraphicFramePr>
            <a:graphicFrameLocks noGrp="1"/>
          </p:cNvGraphicFramePr>
          <p:nvPr>
            <p:extLst>
              <p:ext uri="{D42A27DB-BD31-4B8C-83A1-F6EECF244321}">
                <p14:modId xmlns:p14="http://schemas.microsoft.com/office/powerpoint/2010/main" val="2319876123"/>
              </p:ext>
            </p:extLst>
          </p:nvPr>
        </p:nvGraphicFramePr>
        <p:xfrm>
          <a:off x="1081548" y="1157976"/>
          <a:ext cx="6977134" cy="5059680"/>
        </p:xfrm>
        <a:graphic>
          <a:graphicData uri="http://schemas.openxmlformats.org/drawingml/2006/table">
            <a:tbl>
              <a:tblPr firstRow="1" bandRow="1">
                <a:tableStyleId>{5C22544A-7EE6-4342-B048-85BDC9FD1C3A}</a:tableStyleId>
              </a:tblPr>
              <a:tblGrid>
                <a:gridCol w="2025446">
                  <a:extLst>
                    <a:ext uri="{9D8B030D-6E8A-4147-A177-3AD203B41FA5}">
                      <a16:colId xmlns:a16="http://schemas.microsoft.com/office/drawing/2014/main" val="20000"/>
                    </a:ext>
                  </a:extLst>
                </a:gridCol>
                <a:gridCol w="3662814">
                  <a:extLst>
                    <a:ext uri="{9D8B030D-6E8A-4147-A177-3AD203B41FA5}">
                      <a16:colId xmlns:a16="http://schemas.microsoft.com/office/drawing/2014/main" val="20001"/>
                    </a:ext>
                  </a:extLst>
                </a:gridCol>
                <a:gridCol w="1288874">
                  <a:extLst>
                    <a:ext uri="{9D8B030D-6E8A-4147-A177-3AD203B41FA5}">
                      <a16:colId xmlns:a16="http://schemas.microsoft.com/office/drawing/2014/main" val="20002"/>
                    </a:ext>
                  </a:extLst>
                </a:gridCol>
              </a:tblGrid>
              <a:tr h="0">
                <a:tc>
                  <a:txBody>
                    <a:bodyPr/>
                    <a:lstStyle/>
                    <a:p>
                      <a:r>
                        <a:rPr lang="en-US" dirty="0"/>
                        <a:t>WBS Number</a:t>
                      </a:r>
                    </a:p>
                  </a:txBody>
                  <a:tcPr/>
                </a:tc>
                <a:tc>
                  <a:txBody>
                    <a:bodyPr/>
                    <a:lstStyle/>
                    <a:p>
                      <a:r>
                        <a:rPr lang="en-US" dirty="0"/>
                        <a:t>Title</a:t>
                      </a:r>
                    </a:p>
                  </a:txBody>
                  <a:tcPr/>
                </a:tc>
                <a:tc>
                  <a:txBody>
                    <a:bodyPr/>
                    <a:lstStyle/>
                    <a:p>
                      <a:r>
                        <a:rPr lang="en-US" dirty="0" err="1"/>
                        <a:t>Docdb</a:t>
                      </a:r>
                      <a:r>
                        <a:rPr lang="en-US" dirty="0"/>
                        <a:t> #</a:t>
                      </a:r>
                    </a:p>
                  </a:txBody>
                  <a:tcPr/>
                </a:tc>
                <a:extLst>
                  <a:ext uri="{0D108BD9-81ED-4DB2-BD59-A6C34878D82A}">
                    <a16:rowId xmlns:a16="http://schemas.microsoft.com/office/drawing/2014/main" val="10000"/>
                  </a:ext>
                </a:extLst>
              </a:tr>
              <a:tr h="0">
                <a:tc>
                  <a:txBody>
                    <a:bodyPr/>
                    <a:lstStyle/>
                    <a:p>
                      <a:r>
                        <a:rPr lang="en-US" sz="1600" dirty="0"/>
                        <a:t>121.3.17.3.1</a:t>
                      </a:r>
                    </a:p>
                  </a:txBody>
                  <a:tcPr/>
                </a:tc>
                <a:tc>
                  <a:txBody>
                    <a:bodyPr/>
                    <a:lstStyle/>
                    <a:p>
                      <a:r>
                        <a:rPr lang="en-US" sz="1600" dirty="0"/>
                        <a:t>PIP2IT General Controls</a:t>
                      </a:r>
                    </a:p>
                  </a:txBody>
                  <a:tcPr/>
                </a:tc>
                <a:tc>
                  <a:txBody>
                    <a:bodyPr/>
                    <a:lstStyle/>
                    <a:p>
                      <a:r>
                        <a:rPr lang="en-US" sz="1600" dirty="0"/>
                        <a:t>743</a:t>
                      </a:r>
                    </a:p>
                  </a:txBody>
                  <a:tcPr/>
                </a:tc>
                <a:extLst>
                  <a:ext uri="{0D108BD9-81ED-4DB2-BD59-A6C34878D82A}">
                    <a16:rowId xmlns:a16="http://schemas.microsoft.com/office/drawing/2014/main" val="10001"/>
                  </a:ext>
                </a:extLst>
              </a:tr>
              <a:tr h="0">
                <a:tc>
                  <a:txBody>
                    <a:bodyPr/>
                    <a:lstStyle/>
                    <a:p>
                      <a:r>
                        <a:rPr lang="en-US" sz="1600" dirty="0"/>
                        <a:t>121.3.17.3.2</a:t>
                      </a:r>
                    </a:p>
                  </a:txBody>
                  <a:tcPr/>
                </a:tc>
                <a:tc>
                  <a:txBody>
                    <a:bodyPr/>
                    <a:lstStyle/>
                    <a:p>
                      <a:r>
                        <a:rPr lang="en-US" sz="1600" dirty="0"/>
                        <a:t>PIP2IT Timing</a:t>
                      </a:r>
                    </a:p>
                  </a:txBody>
                  <a:tcPr/>
                </a:tc>
                <a:tc>
                  <a:txBody>
                    <a:bodyPr/>
                    <a:lstStyle/>
                    <a:p>
                      <a:r>
                        <a:rPr lang="en-US" sz="1600" dirty="0"/>
                        <a:t>749</a:t>
                      </a:r>
                    </a:p>
                  </a:txBody>
                  <a:tcPr/>
                </a:tc>
                <a:extLst>
                  <a:ext uri="{0D108BD9-81ED-4DB2-BD59-A6C34878D82A}">
                    <a16:rowId xmlns:a16="http://schemas.microsoft.com/office/drawing/2014/main" val="10002"/>
                  </a:ext>
                </a:extLst>
              </a:tr>
              <a:tr h="0">
                <a:tc>
                  <a:txBody>
                    <a:bodyPr/>
                    <a:lstStyle/>
                    <a:p>
                      <a:r>
                        <a:rPr lang="en-US" sz="1600" dirty="0"/>
                        <a:t>121.3.17.3.3</a:t>
                      </a:r>
                    </a:p>
                  </a:txBody>
                  <a:tcPr/>
                </a:tc>
                <a:tc>
                  <a:txBody>
                    <a:bodyPr/>
                    <a:lstStyle/>
                    <a:p>
                      <a:r>
                        <a:rPr lang="en-US" sz="1600" dirty="0"/>
                        <a:t>PIP2IT Machine Protection</a:t>
                      </a:r>
                    </a:p>
                  </a:txBody>
                  <a:tcPr/>
                </a:tc>
                <a:tc>
                  <a:txBody>
                    <a:bodyPr/>
                    <a:lstStyle/>
                    <a:p>
                      <a:r>
                        <a:rPr lang="en-US" sz="1600" dirty="0"/>
                        <a:t>752</a:t>
                      </a:r>
                    </a:p>
                  </a:txBody>
                  <a:tcPr/>
                </a:tc>
                <a:extLst>
                  <a:ext uri="{0D108BD9-81ED-4DB2-BD59-A6C34878D82A}">
                    <a16:rowId xmlns:a16="http://schemas.microsoft.com/office/drawing/2014/main" val="10003"/>
                  </a:ext>
                </a:extLst>
              </a:tr>
              <a:tr h="0">
                <a:tc>
                  <a:txBody>
                    <a:bodyPr/>
                    <a:lstStyle/>
                    <a:p>
                      <a:r>
                        <a:rPr lang="en-US" sz="1600" dirty="0"/>
                        <a:t>121.3.17.3.4</a:t>
                      </a:r>
                    </a:p>
                  </a:txBody>
                  <a:tcPr/>
                </a:tc>
                <a:tc>
                  <a:txBody>
                    <a:bodyPr/>
                    <a:lstStyle/>
                    <a:p>
                      <a:r>
                        <a:rPr lang="en-US" sz="1600" dirty="0"/>
                        <a:t>PIP2IT Application Software</a:t>
                      </a:r>
                    </a:p>
                  </a:txBody>
                  <a:tcPr/>
                </a:tc>
                <a:tc>
                  <a:txBody>
                    <a:bodyPr/>
                    <a:lstStyle/>
                    <a:p>
                      <a:r>
                        <a:rPr lang="en-US" sz="1600" dirty="0"/>
                        <a:t>755</a:t>
                      </a:r>
                    </a:p>
                  </a:txBody>
                  <a:tcPr/>
                </a:tc>
                <a:extLst>
                  <a:ext uri="{0D108BD9-81ED-4DB2-BD59-A6C34878D82A}">
                    <a16:rowId xmlns:a16="http://schemas.microsoft.com/office/drawing/2014/main" val="10004"/>
                  </a:ext>
                </a:extLst>
              </a:tr>
              <a:tr h="0">
                <a:tc>
                  <a:txBody>
                    <a:bodyPr/>
                    <a:lstStyle/>
                    <a:p>
                      <a:r>
                        <a:rPr lang="en-US" sz="1600" dirty="0"/>
                        <a:t>121.3.17.4.1</a:t>
                      </a:r>
                    </a:p>
                  </a:txBody>
                  <a:tcPr/>
                </a:tc>
                <a:tc>
                  <a:txBody>
                    <a:bodyPr/>
                    <a:lstStyle/>
                    <a:p>
                      <a:r>
                        <a:rPr lang="en-US" sz="1600" dirty="0"/>
                        <a:t>Network Infrastructure</a:t>
                      </a:r>
                    </a:p>
                  </a:txBody>
                  <a:tcPr/>
                </a:tc>
                <a:tc>
                  <a:txBody>
                    <a:bodyPr/>
                    <a:lstStyle/>
                    <a:p>
                      <a:r>
                        <a:rPr lang="en-US" sz="1600" dirty="0"/>
                        <a:t>758</a:t>
                      </a:r>
                    </a:p>
                  </a:txBody>
                  <a:tcPr/>
                </a:tc>
                <a:extLst>
                  <a:ext uri="{0D108BD9-81ED-4DB2-BD59-A6C34878D82A}">
                    <a16:rowId xmlns:a16="http://schemas.microsoft.com/office/drawing/2014/main" val="1845503020"/>
                  </a:ext>
                </a:extLst>
              </a:tr>
              <a:tr h="0">
                <a:tc>
                  <a:txBody>
                    <a:bodyPr/>
                    <a:lstStyle/>
                    <a:p>
                      <a:r>
                        <a:rPr lang="en-US" sz="1600" dirty="0"/>
                        <a:t>121.3.17.4.2</a:t>
                      </a:r>
                    </a:p>
                  </a:txBody>
                  <a:tcPr/>
                </a:tc>
                <a:tc>
                  <a:txBody>
                    <a:bodyPr/>
                    <a:lstStyle/>
                    <a:p>
                      <a:r>
                        <a:rPr lang="en-US" sz="1600" dirty="0"/>
                        <a:t>Computing Infrastructure</a:t>
                      </a:r>
                    </a:p>
                  </a:txBody>
                  <a:tcPr/>
                </a:tc>
                <a:tc>
                  <a:txBody>
                    <a:bodyPr/>
                    <a:lstStyle/>
                    <a:p>
                      <a:r>
                        <a:rPr lang="en-US" sz="1600" dirty="0"/>
                        <a:t>761</a:t>
                      </a:r>
                    </a:p>
                  </a:txBody>
                  <a:tcPr/>
                </a:tc>
                <a:extLst>
                  <a:ext uri="{0D108BD9-81ED-4DB2-BD59-A6C34878D82A}">
                    <a16:rowId xmlns:a16="http://schemas.microsoft.com/office/drawing/2014/main" val="1413915079"/>
                  </a:ext>
                </a:extLst>
              </a:tr>
              <a:tr h="0">
                <a:tc>
                  <a:txBody>
                    <a:bodyPr/>
                    <a:lstStyle/>
                    <a:p>
                      <a:r>
                        <a:rPr lang="en-US" sz="1600" dirty="0"/>
                        <a:t>121.3.17.4.3</a:t>
                      </a:r>
                    </a:p>
                  </a:txBody>
                  <a:tcPr/>
                </a:tc>
                <a:tc>
                  <a:txBody>
                    <a:bodyPr/>
                    <a:lstStyle/>
                    <a:p>
                      <a:r>
                        <a:rPr lang="en-US" sz="1600" dirty="0"/>
                        <a:t>PLC Based Controls</a:t>
                      </a:r>
                    </a:p>
                  </a:txBody>
                  <a:tcPr/>
                </a:tc>
                <a:tc>
                  <a:txBody>
                    <a:bodyPr/>
                    <a:lstStyle/>
                    <a:p>
                      <a:r>
                        <a:rPr lang="en-US" sz="1600" dirty="0"/>
                        <a:t>764</a:t>
                      </a:r>
                    </a:p>
                  </a:txBody>
                  <a:tcPr/>
                </a:tc>
                <a:extLst>
                  <a:ext uri="{0D108BD9-81ED-4DB2-BD59-A6C34878D82A}">
                    <a16:rowId xmlns:a16="http://schemas.microsoft.com/office/drawing/2014/main" val="1532700329"/>
                  </a:ext>
                </a:extLst>
              </a:tr>
              <a:tr h="0">
                <a:tc>
                  <a:txBody>
                    <a:bodyPr/>
                    <a:lstStyle/>
                    <a:p>
                      <a:r>
                        <a:rPr lang="en-US" sz="1600" dirty="0"/>
                        <a:t>121.3.17.4.4</a:t>
                      </a:r>
                    </a:p>
                  </a:txBody>
                  <a:tcPr/>
                </a:tc>
                <a:tc>
                  <a:txBody>
                    <a:bodyPr/>
                    <a:lstStyle/>
                    <a:p>
                      <a:r>
                        <a:rPr lang="en-US" sz="1600" dirty="0"/>
                        <a:t>General Purpose Data Acquisition</a:t>
                      </a:r>
                    </a:p>
                  </a:txBody>
                  <a:tcPr/>
                </a:tc>
                <a:tc>
                  <a:txBody>
                    <a:bodyPr/>
                    <a:lstStyle/>
                    <a:p>
                      <a:r>
                        <a:rPr lang="en-US" sz="1600" dirty="0"/>
                        <a:t>767</a:t>
                      </a:r>
                    </a:p>
                  </a:txBody>
                  <a:tcPr/>
                </a:tc>
                <a:extLst>
                  <a:ext uri="{0D108BD9-81ED-4DB2-BD59-A6C34878D82A}">
                    <a16:rowId xmlns:a16="http://schemas.microsoft.com/office/drawing/2014/main" val="3766232208"/>
                  </a:ext>
                </a:extLst>
              </a:tr>
              <a:tr h="0">
                <a:tc>
                  <a:txBody>
                    <a:bodyPr/>
                    <a:lstStyle/>
                    <a:p>
                      <a:r>
                        <a:rPr lang="en-US" sz="1600" dirty="0"/>
                        <a:t>121.3.17.4.5</a:t>
                      </a:r>
                    </a:p>
                  </a:txBody>
                  <a:tcPr/>
                </a:tc>
                <a:tc>
                  <a:txBody>
                    <a:bodyPr/>
                    <a:lstStyle/>
                    <a:p>
                      <a:r>
                        <a:rPr lang="en-US" sz="1600" dirty="0"/>
                        <a:t>Motion Controls Infrastructure</a:t>
                      </a:r>
                    </a:p>
                  </a:txBody>
                  <a:tcPr/>
                </a:tc>
                <a:tc>
                  <a:txBody>
                    <a:bodyPr/>
                    <a:lstStyle/>
                    <a:p>
                      <a:r>
                        <a:rPr lang="en-US" sz="1600" dirty="0"/>
                        <a:t>770</a:t>
                      </a:r>
                    </a:p>
                  </a:txBody>
                  <a:tcPr/>
                </a:tc>
                <a:extLst>
                  <a:ext uri="{0D108BD9-81ED-4DB2-BD59-A6C34878D82A}">
                    <a16:rowId xmlns:a16="http://schemas.microsoft.com/office/drawing/2014/main" val="86398174"/>
                  </a:ext>
                </a:extLst>
              </a:tr>
              <a:tr h="0">
                <a:tc>
                  <a:txBody>
                    <a:bodyPr/>
                    <a:lstStyle/>
                    <a:p>
                      <a:r>
                        <a:rPr lang="en-US" sz="1600" dirty="0"/>
                        <a:t>121.3.17.4.6</a:t>
                      </a:r>
                    </a:p>
                  </a:txBody>
                  <a:tcPr/>
                </a:tc>
                <a:tc>
                  <a:txBody>
                    <a:bodyPr/>
                    <a:lstStyle/>
                    <a:p>
                      <a:r>
                        <a:rPr lang="en-US" sz="1600" dirty="0"/>
                        <a:t>Timing System</a:t>
                      </a:r>
                    </a:p>
                  </a:txBody>
                  <a:tcPr/>
                </a:tc>
                <a:tc>
                  <a:txBody>
                    <a:bodyPr/>
                    <a:lstStyle/>
                    <a:p>
                      <a:r>
                        <a:rPr lang="en-US" sz="1600" dirty="0"/>
                        <a:t>771</a:t>
                      </a:r>
                    </a:p>
                  </a:txBody>
                  <a:tcPr/>
                </a:tc>
                <a:extLst>
                  <a:ext uri="{0D108BD9-81ED-4DB2-BD59-A6C34878D82A}">
                    <a16:rowId xmlns:a16="http://schemas.microsoft.com/office/drawing/2014/main" val="2683020403"/>
                  </a:ext>
                </a:extLst>
              </a:tr>
              <a:tr h="0">
                <a:tc>
                  <a:txBody>
                    <a:bodyPr/>
                    <a:lstStyle/>
                    <a:p>
                      <a:r>
                        <a:rPr lang="en-US" sz="1600" dirty="0"/>
                        <a:t>121.3.17.4.7</a:t>
                      </a:r>
                    </a:p>
                  </a:txBody>
                  <a:tcPr/>
                </a:tc>
                <a:tc>
                  <a:txBody>
                    <a:bodyPr/>
                    <a:lstStyle/>
                    <a:p>
                      <a:r>
                        <a:rPr lang="en-US" sz="1600" dirty="0"/>
                        <a:t>Machine Protection System</a:t>
                      </a:r>
                    </a:p>
                  </a:txBody>
                  <a:tcPr/>
                </a:tc>
                <a:tc>
                  <a:txBody>
                    <a:bodyPr/>
                    <a:lstStyle/>
                    <a:p>
                      <a:r>
                        <a:rPr lang="en-US" sz="1600" dirty="0"/>
                        <a:t>776</a:t>
                      </a:r>
                    </a:p>
                  </a:txBody>
                  <a:tcPr/>
                </a:tc>
                <a:extLst>
                  <a:ext uri="{0D108BD9-81ED-4DB2-BD59-A6C34878D82A}">
                    <a16:rowId xmlns:a16="http://schemas.microsoft.com/office/drawing/2014/main" val="910478220"/>
                  </a:ext>
                </a:extLst>
              </a:tr>
              <a:tr h="0">
                <a:tc>
                  <a:txBody>
                    <a:bodyPr/>
                    <a:lstStyle/>
                    <a:p>
                      <a:r>
                        <a:rPr lang="en-US" sz="1600" dirty="0"/>
                        <a:t>121.3.17.4.8</a:t>
                      </a:r>
                    </a:p>
                  </a:txBody>
                  <a:tcPr/>
                </a:tc>
                <a:tc>
                  <a:txBody>
                    <a:bodyPr/>
                    <a:lstStyle/>
                    <a:p>
                      <a:r>
                        <a:rPr lang="en-US" sz="1600" dirty="0"/>
                        <a:t>Front-end Systems</a:t>
                      </a:r>
                    </a:p>
                  </a:txBody>
                  <a:tcPr/>
                </a:tc>
                <a:tc>
                  <a:txBody>
                    <a:bodyPr/>
                    <a:lstStyle/>
                    <a:p>
                      <a:r>
                        <a:rPr lang="en-US" sz="1600" dirty="0"/>
                        <a:t>779</a:t>
                      </a:r>
                    </a:p>
                  </a:txBody>
                  <a:tcPr/>
                </a:tc>
                <a:extLst>
                  <a:ext uri="{0D108BD9-81ED-4DB2-BD59-A6C34878D82A}">
                    <a16:rowId xmlns:a16="http://schemas.microsoft.com/office/drawing/2014/main" val="2528070995"/>
                  </a:ext>
                </a:extLst>
              </a:tr>
              <a:tr h="0">
                <a:tc>
                  <a:txBody>
                    <a:bodyPr/>
                    <a:lstStyle/>
                    <a:p>
                      <a:r>
                        <a:rPr lang="en-US" sz="1600" dirty="0"/>
                        <a:t>121.3.17.4.9</a:t>
                      </a:r>
                    </a:p>
                  </a:txBody>
                  <a:tcPr/>
                </a:tc>
                <a:tc>
                  <a:txBody>
                    <a:bodyPr/>
                    <a:lstStyle/>
                    <a:p>
                      <a:r>
                        <a:rPr lang="en-US" sz="1600" dirty="0"/>
                        <a:t>Application Software</a:t>
                      </a:r>
                    </a:p>
                  </a:txBody>
                  <a:tcPr/>
                </a:tc>
                <a:tc>
                  <a:txBody>
                    <a:bodyPr/>
                    <a:lstStyle/>
                    <a:p>
                      <a:r>
                        <a:rPr lang="en-US" sz="1600" dirty="0"/>
                        <a:t>782</a:t>
                      </a:r>
                    </a:p>
                  </a:txBody>
                  <a:tcPr/>
                </a:tc>
                <a:extLst>
                  <a:ext uri="{0D108BD9-81ED-4DB2-BD59-A6C34878D82A}">
                    <a16:rowId xmlns:a16="http://schemas.microsoft.com/office/drawing/2014/main" val="220297328"/>
                  </a:ext>
                </a:extLst>
              </a:tr>
              <a:tr h="0">
                <a:tc>
                  <a:txBody>
                    <a:bodyPr/>
                    <a:lstStyle/>
                    <a:p>
                      <a:r>
                        <a:rPr lang="en-US" sz="1600" dirty="0"/>
                        <a:t>121.3.17.4.10</a:t>
                      </a:r>
                    </a:p>
                  </a:txBody>
                  <a:tcPr/>
                </a:tc>
                <a:tc>
                  <a:txBody>
                    <a:bodyPr/>
                    <a:lstStyle/>
                    <a:p>
                      <a:r>
                        <a:rPr lang="en-US" sz="1600" dirty="0"/>
                        <a:t>Console and Server Software</a:t>
                      </a:r>
                    </a:p>
                  </a:txBody>
                  <a:tcPr/>
                </a:tc>
                <a:tc>
                  <a:txBody>
                    <a:bodyPr/>
                    <a:lstStyle/>
                    <a:p>
                      <a:r>
                        <a:rPr lang="en-US" sz="1600" dirty="0"/>
                        <a:t>785</a:t>
                      </a:r>
                    </a:p>
                  </a:txBody>
                  <a:tcPr/>
                </a:tc>
                <a:extLst>
                  <a:ext uri="{0D108BD9-81ED-4DB2-BD59-A6C34878D82A}">
                    <a16:rowId xmlns:a16="http://schemas.microsoft.com/office/drawing/2014/main" val="3397772417"/>
                  </a:ext>
                </a:extLst>
              </a:tr>
            </a:tbl>
          </a:graphicData>
        </a:graphic>
      </p:graphicFrame>
    </p:spTree>
    <p:extLst>
      <p:ext uri="{BB962C8B-B14F-4D97-AF65-F5344CB8AC3E}">
        <p14:creationId xmlns:p14="http://schemas.microsoft.com/office/powerpoint/2010/main" val="13368173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Cost Summary</a:t>
            </a:r>
          </a:p>
        </p:txBody>
      </p:sp>
      <p:sp>
        <p:nvSpPr>
          <p:cNvPr id="7" name="TextBox 6"/>
          <p:cNvSpPr txBox="1"/>
          <p:nvPr/>
        </p:nvSpPr>
        <p:spPr>
          <a:xfrm>
            <a:off x="7435781" y="425321"/>
            <a:ext cx="1567543" cy="461665"/>
          </a:xfrm>
          <a:prstGeom prst="rect">
            <a:avLst/>
          </a:prstGeom>
          <a:solidFill>
            <a:schemeClr val="tx1"/>
          </a:solid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Calibri" charset="0"/>
              </a:rPr>
              <a:t>Charge #3</a:t>
            </a:r>
          </a:p>
        </p:txBody>
      </p:sp>
      <p:pic>
        <p:nvPicPr>
          <p:cNvPr id="3" name="Picture 2">
            <a:extLst>
              <a:ext uri="{FF2B5EF4-FFF2-40B4-BE49-F238E27FC236}">
                <a16:creationId xmlns:a16="http://schemas.microsoft.com/office/drawing/2014/main" id="{256D72CB-598A-491C-9085-9FF4C584A394}"/>
              </a:ext>
            </a:extLst>
          </p:cNvPr>
          <p:cNvPicPr>
            <a:picLocks noChangeAspect="1"/>
          </p:cNvPicPr>
          <p:nvPr/>
        </p:nvPicPr>
        <p:blipFill>
          <a:blip r:embed="rId2"/>
          <a:stretch>
            <a:fillRect/>
          </a:stretch>
        </p:blipFill>
        <p:spPr>
          <a:xfrm>
            <a:off x="228600" y="1192683"/>
            <a:ext cx="8579755" cy="1084234"/>
          </a:xfrm>
          <a:prstGeom prst="rect">
            <a:avLst/>
          </a:prstGeom>
        </p:spPr>
      </p:pic>
      <p:sp>
        <p:nvSpPr>
          <p:cNvPr id="10" name="TextBox 9">
            <a:extLst>
              <a:ext uri="{FF2B5EF4-FFF2-40B4-BE49-F238E27FC236}">
                <a16:creationId xmlns:a16="http://schemas.microsoft.com/office/drawing/2014/main" id="{4990F371-1FBF-4F09-BD7C-331907513946}"/>
              </a:ext>
            </a:extLst>
          </p:cNvPr>
          <p:cNvSpPr txBox="1"/>
          <p:nvPr/>
        </p:nvSpPr>
        <p:spPr>
          <a:xfrm>
            <a:off x="228600" y="2437284"/>
            <a:ext cx="5215255" cy="277495"/>
          </a:xfrm>
          <a:prstGeom prst="rect">
            <a:avLst/>
          </a:prstGeom>
          <a:noFill/>
        </p:spPr>
        <p:txBody>
          <a:bodyPr wrap="square" rtlCol="0">
            <a:sp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4E4E4E"/>
                </a:solidFill>
                <a:effectLst/>
                <a:uLnTx/>
                <a:uFillTx/>
                <a:latin typeface="Calibri" panose="020F0502020204030204" pitchFamily="34" charset="0"/>
                <a:ea typeface="Geneva"/>
                <a:cs typeface="Geneva"/>
              </a:rPr>
              <a:t>Full Burden + Esc = BOE + Escalation + Overhead</a:t>
            </a:r>
            <a:endParaRPr kumimoji="0" lang="en-US" sz="1200" b="0" i="0" u="none" strike="noStrike" kern="1200" cap="none" spc="0" normalizeH="0" baseline="0" noProof="0">
              <a:ln>
                <a:noFill/>
              </a:ln>
              <a:solidFill>
                <a:srgbClr val="004C97"/>
              </a:solidFill>
              <a:effectLst/>
              <a:uLnTx/>
              <a:uFillTx/>
              <a:latin typeface="Times New Roman" panose="02020603050405020304" pitchFamily="18" charset="0"/>
              <a:ea typeface="Times New Roman" panose="02020603050405020304" pitchFamily="18" charset="0"/>
            </a:endParaRPr>
          </a:p>
        </p:txBody>
      </p:sp>
      <p:sp>
        <p:nvSpPr>
          <p:cNvPr id="8" name="Date Placeholder 3">
            <a:extLst>
              <a:ext uri="{FF2B5EF4-FFF2-40B4-BE49-F238E27FC236}">
                <a16:creationId xmlns:a16="http://schemas.microsoft.com/office/drawing/2014/main" id="{4969C00E-DBB0-4AE3-9D4E-6C6615C0B807}"/>
              </a:ext>
            </a:extLst>
          </p:cNvPr>
          <p:cNvSpPr>
            <a:spLocks noGrp="1"/>
          </p:cNvSpPr>
          <p:nvPr>
            <p:ph type="dt" sz="half" idx="2"/>
          </p:nvPr>
        </p:nvSpPr>
        <p:spPr>
          <a:xfrm>
            <a:off x="736826" y="6488272"/>
            <a:ext cx="919915" cy="248510"/>
          </a:xfrm>
        </p:spPr>
        <p:txBody>
          <a:bodyPr/>
          <a:lstStyle/>
          <a:p>
            <a:pPr>
              <a:defRPr/>
            </a:pPr>
            <a:r>
              <a:rPr lang="en-US" dirty="0"/>
              <a:t>12/13/2017 </a:t>
            </a:r>
          </a:p>
        </p:txBody>
      </p:sp>
      <p:sp>
        <p:nvSpPr>
          <p:cNvPr id="11" name="Footer Placeholder 4">
            <a:extLst>
              <a:ext uri="{FF2B5EF4-FFF2-40B4-BE49-F238E27FC236}">
                <a16:creationId xmlns:a16="http://schemas.microsoft.com/office/drawing/2014/main" id="{48A06587-A282-47A2-A524-6A23BBD91B82}"/>
              </a:ext>
            </a:extLst>
          </p:cNvPr>
          <p:cNvSpPr>
            <a:spLocks noGrp="1"/>
          </p:cNvSpPr>
          <p:nvPr>
            <p:ph type="ftr" sz="quarter" idx="3"/>
          </p:nvPr>
        </p:nvSpPr>
        <p:spPr>
          <a:xfrm>
            <a:off x="1673558" y="6495482"/>
            <a:ext cx="5541561" cy="237285"/>
          </a:xfrm>
        </p:spPr>
        <p:txBody>
          <a:bodyPr/>
          <a:lstStyle/>
          <a:p>
            <a:pPr>
              <a:defRPr/>
            </a:pPr>
            <a:r>
              <a:rPr lang="en-US" dirty="0"/>
              <a:t>Jim Patrick | </a:t>
            </a:r>
            <a:r>
              <a:rPr lang="en-US" dirty="0" err="1"/>
              <a:t>Linac</a:t>
            </a:r>
            <a:r>
              <a:rPr lang="en-US" dirty="0"/>
              <a:t> Controls | RF Systems</a:t>
            </a:r>
            <a:endParaRPr lang="en-US" b="1" dirty="0"/>
          </a:p>
        </p:txBody>
      </p:sp>
      <p:sp>
        <p:nvSpPr>
          <p:cNvPr id="12" name="Slide Number Placeholder 5">
            <a:extLst>
              <a:ext uri="{FF2B5EF4-FFF2-40B4-BE49-F238E27FC236}">
                <a16:creationId xmlns:a16="http://schemas.microsoft.com/office/drawing/2014/main" id="{56280BC2-83BE-4250-9761-109F795AC4DD}"/>
              </a:ext>
            </a:extLst>
          </p:cNvPr>
          <p:cNvSpPr>
            <a:spLocks noGrp="1"/>
          </p:cNvSpPr>
          <p:nvPr>
            <p:ph type="sldNum" sz="quarter" idx="4"/>
          </p:nvPr>
        </p:nvSpPr>
        <p:spPr>
          <a:xfrm>
            <a:off x="222250" y="6495482"/>
            <a:ext cx="414338" cy="237285"/>
          </a:xfrm>
        </p:spPr>
        <p:txBody>
          <a:bodyPr/>
          <a:lstStyle/>
          <a:p>
            <a:pPr>
              <a:defRPr/>
            </a:pPr>
            <a:fld id="{148C009B-CB69-E04A-B9B3-34B26D69E9CF}" type="slidenum">
              <a:rPr lang="en-US" smtClean="0"/>
              <a:pPr>
                <a:defRPr/>
              </a:pPr>
              <a:t>22</a:t>
            </a:fld>
            <a:endParaRPr lang="en-US" dirty="0"/>
          </a:p>
        </p:txBody>
      </p:sp>
      <p:sp>
        <p:nvSpPr>
          <p:cNvPr id="4" name="Rectangle 3">
            <a:extLst>
              <a:ext uri="{FF2B5EF4-FFF2-40B4-BE49-F238E27FC236}">
                <a16:creationId xmlns:a16="http://schemas.microsoft.com/office/drawing/2014/main" id="{24FC4A0B-472E-4C47-8DE7-0044931AA22A}"/>
              </a:ext>
            </a:extLst>
          </p:cNvPr>
          <p:cNvSpPr/>
          <p:nvPr/>
        </p:nvSpPr>
        <p:spPr>
          <a:xfrm>
            <a:off x="5815914" y="2034746"/>
            <a:ext cx="955589" cy="242171"/>
          </a:xfrm>
          <a:prstGeom prst="rect">
            <a:avLst/>
          </a:prstGeom>
          <a:noFill/>
          <a:ln w="3810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324406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Cost Distribution and Estimate Quality</a:t>
            </a:r>
          </a:p>
        </p:txBody>
      </p:sp>
      <p:sp>
        <p:nvSpPr>
          <p:cNvPr id="7" name="TextBox 6"/>
          <p:cNvSpPr txBox="1"/>
          <p:nvPr/>
        </p:nvSpPr>
        <p:spPr>
          <a:xfrm>
            <a:off x="7435781" y="425321"/>
            <a:ext cx="1567543" cy="461665"/>
          </a:xfrm>
          <a:prstGeom prst="rect">
            <a:avLst/>
          </a:prstGeom>
          <a:solidFill>
            <a:schemeClr val="tx1"/>
          </a:solid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Calibri" charset="0"/>
              </a:rPr>
              <a:t>Charge #3</a:t>
            </a:r>
          </a:p>
        </p:txBody>
      </p:sp>
      <p:pic>
        <p:nvPicPr>
          <p:cNvPr id="8" name="Picture 7">
            <a:extLst>
              <a:ext uri="{FF2B5EF4-FFF2-40B4-BE49-F238E27FC236}">
                <a16:creationId xmlns:a16="http://schemas.microsoft.com/office/drawing/2014/main" id="{6BC7C9FE-CC50-4FDB-848C-E69149BB9ABA}"/>
              </a:ext>
            </a:extLst>
          </p:cNvPr>
          <p:cNvPicPr>
            <a:picLocks noChangeAspect="1"/>
          </p:cNvPicPr>
          <p:nvPr/>
        </p:nvPicPr>
        <p:blipFill>
          <a:blip r:embed="rId2"/>
          <a:stretch>
            <a:fillRect/>
          </a:stretch>
        </p:blipFill>
        <p:spPr>
          <a:xfrm>
            <a:off x="3028521" y="924938"/>
            <a:ext cx="2954443" cy="2372325"/>
          </a:xfrm>
          <a:prstGeom prst="rect">
            <a:avLst/>
          </a:prstGeom>
        </p:spPr>
      </p:pic>
      <p:pic>
        <p:nvPicPr>
          <p:cNvPr id="11" name="Picture 10">
            <a:extLst>
              <a:ext uri="{FF2B5EF4-FFF2-40B4-BE49-F238E27FC236}">
                <a16:creationId xmlns:a16="http://schemas.microsoft.com/office/drawing/2014/main" id="{AF5F4A2F-FB50-4711-8042-B6DB790B670D}"/>
              </a:ext>
            </a:extLst>
          </p:cNvPr>
          <p:cNvPicPr>
            <a:picLocks noChangeAspect="1"/>
          </p:cNvPicPr>
          <p:nvPr/>
        </p:nvPicPr>
        <p:blipFill>
          <a:blip r:embed="rId3"/>
          <a:stretch>
            <a:fillRect/>
          </a:stretch>
        </p:blipFill>
        <p:spPr>
          <a:xfrm>
            <a:off x="1745256" y="3393145"/>
            <a:ext cx="2831272" cy="2171977"/>
          </a:xfrm>
          <a:prstGeom prst="rect">
            <a:avLst/>
          </a:prstGeom>
        </p:spPr>
      </p:pic>
      <p:pic>
        <p:nvPicPr>
          <p:cNvPr id="12" name="Picture 11">
            <a:extLst>
              <a:ext uri="{FF2B5EF4-FFF2-40B4-BE49-F238E27FC236}">
                <a16:creationId xmlns:a16="http://schemas.microsoft.com/office/drawing/2014/main" id="{5341903C-72ED-4F51-8445-A2E30B3D3B87}"/>
              </a:ext>
            </a:extLst>
          </p:cNvPr>
          <p:cNvPicPr>
            <a:picLocks noChangeAspect="1"/>
          </p:cNvPicPr>
          <p:nvPr/>
        </p:nvPicPr>
        <p:blipFill>
          <a:blip r:embed="rId4"/>
          <a:stretch>
            <a:fillRect/>
          </a:stretch>
        </p:blipFill>
        <p:spPr>
          <a:xfrm>
            <a:off x="4615896" y="3393145"/>
            <a:ext cx="2945935" cy="2171977"/>
          </a:xfrm>
          <a:prstGeom prst="rect">
            <a:avLst/>
          </a:prstGeom>
        </p:spPr>
      </p:pic>
      <p:pic>
        <p:nvPicPr>
          <p:cNvPr id="13" name="Picture 12">
            <a:extLst>
              <a:ext uri="{FF2B5EF4-FFF2-40B4-BE49-F238E27FC236}">
                <a16:creationId xmlns:a16="http://schemas.microsoft.com/office/drawing/2014/main" id="{FC67D4C6-1A78-4BB8-842E-BFB42CEB39BA}"/>
              </a:ext>
            </a:extLst>
          </p:cNvPr>
          <p:cNvPicPr>
            <a:picLocks noChangeAspect="1"/>
          </p:cNvPicPr>
          <p:nvPr/>
        </p:nvPicPr>
        <p:blipFill>
          <a:blip r:embed="rId5"/>
          <a:stretch>
            <a:fillRect/>
          </a:stretch>
        </p:blipFill>
        <p:spPr>
          <a:xfrm>
            <a:off x="952186" y="5758106"/>
            <a:ext cx="7239627" cy="464860"/>
          </a:xfrm>
          <a:prstGeom prst="rect">
            <a:avLst/>
          </a:prstGeom>
        </p:spPr>
      </p:pic>
      <p:sp>
        <p:nvSpPr>
          <p:cNvPr id="9" name="Date Placeholder 3">
            <a:extLst>
              <a:ext uri="{FF2B5EF4-FFF2-40B4-BE49-F238E27FC236}">
                <a16:creationId xmlns:a16="http://schemas.microsoft.com/office/drawing/2014/main" id="{972D55CC-8FAF-49AF-9D16-5AB6F371DA80}"/>
              </a:ext>
            </a:extLst>
          </p:cNvPr>
          <p:cNvSpPr>
            <a:spLocks noGrp="1"/>
          </p:cNvSpPr>
          <p:nvPr>
            <p:ph type="dt" sz="half" idx="2"/>
          </p:nvPr>
        </p:nvSpPr>
        <p:spPr>
          <a:xfrm>
            <a:off x="736826" y="6488272"/>
            <a:ext cx="919915" cy="248510"/>
          </a:xfrm>
        </p:spPr>
        <p:txBody>
          <a:bodyPr/>
          <a:lstStyle/>
          <a:p>
            <a:pPr>
              <a:defRPr/>
            </a:pPr>
            <a:r>
              <a:rPr lang="en-US" dirty="0"/>
              <a:t>12/13/2017 </a:t>
            </a:r>
          </a:p>
        </p:txBody>
      </p:sp>
      <p:sp>
        <p:nvSpPr>
          <p:cNvPr id="10" name="Footer Placeholder 4">
            <a:extLst>
              <a:ext uri="{FF2B5EF4-FFF2-40B4-BE49-F238E27FC236}">
                <a16:creationId xmlns:a16="http://schemas.microsoft.com/office/drawing/2014/main" id="{F3647AA3-107E-4EA6-B1FB-91410B1C8B0E}"/>
              </a:ext>
            </a:extLst>
          </p:cNvPr>
          <p:cNvSpPr>
            <a:spLocks noGrp="1"/>
          </p:cNvSpPr>
          <p:nvPr>
            <p:ph type="ftr" sz="quarter" idx="3"/>
          </p:nvPr>
        </p:nvSpPr>
        <p:spPr>
          <a:xfrm>
            <a:off x="1673558" y="6495482"/>
            <a:ext cx="5541561" cy="237285"/>
          </a:xfrm>
        </p:spPr>
        <p:txBody>
          <a:bodyPr/>
          <a:lstStyle/>
          <a:p>
            <a:pPr>
              <a:defRPr/>
            </a:pPr>
            <a:r>
              <a:rPr lang="en-US" dirty="0"/>
              <a:t>Jim Patrick | </a:t>
            </a:r>
            <a:r>
              <a:rPr lang="en-US" dirty="0" err="1"/>
              <a:t>Linac</a:t>
            </a:r>
            <a:r>
              <a:rPr lang="en-US" dirty="0"/>
              <a:t> Controls | RF Systems</a:t>
            </a:r>
            <a:endParaRPr lang="en-US" b="1" dirty="0"/>
          </a:p>
        </p:txBody>
      </p:sp>
      <p:sp>
        <p:nvSpPr>
          <p:cNvPr id="14" name="Slide Number Placeholder 5">
            <a:extLst>
              <a:ext uri="{FF2B5EF4-FFF2-40B4-BE49-F238E27FC236}">
                <a16:creationId xmlns:a16="http://schemas.microsoft.com/office/drawing/2014/main" id="{A1347C17-15F8-4E95-9AD6-0FBDACF8F574}"/>
              </a:ext>
            </a:extLst>
          </p:cNvPr>
          <p:cNvSpPr>
            <a:spLocks noGrp="1"/>
          </p:cNvSpPr>
          <p:nvPr>
            <p:ph type="sldNum" sz="quarter" idx="4"/>
          </p:nvPr>
        </p:nvSpPr>
        <p:spPr>
          <a:xfrm>
            <a:off x="222250" y="6495482"/>
            <a:ext cx="414338" cy="237285"/>
          </a:xfrm>
        </p:spPr>
        <p:txBody>
          <a:bodyPr/>
          <a:lstStyle/>
          <a:p>
            <a:pPr>
              <a:defRPr/>
            </a:pPr>
            <a:fld id="{148C009B-CB69-E04A-B9B3-34B26D69E9CF}" type="slidenum">
              <a:rPr lang="en-US" smtClean="0"/>
              <a:pPr>
                <a:defRPr/>
              </a:pPr>
              <a:t>23</a:t>
            </a:fld>
            <a:endParaRPr lang="en-US" dirty="0"/>
          </a:p>
        </p:txBody>
      </p:sp>
    </p:spTree>
    <p:extLst>
      <p:ext uri="{BB962C8B-B14F-4D97-AF65-F5344CB8AC3E}">
        <p14:creationId xmlns:p14="http://schemas.microsoft.com/office/powerpoint/2010/main" val="14885861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Obligation Profile – P6 Base Cost Only</a:t>
            </a:r>
          </a:p>
        </p:txBody>
      </p:sp>
      <p:sp>
        <p:nvSpPr>
          <p:cNvPr id="3" name="Content Placeholder 2"/>
          <p:cNvSpPr>
            <a:spLocks noGrp="1"/>
          </p:cNvSpPr>
          <p:nvPr>
            <p:ph idx="1"/>
          </p:nvPr>
        </p:nvSpPr>
        <p:spPr>
          <a:xfrm>
            <a:off x="222250" y="5470497"/>
            <a:ext cx="8672513" cy="789625"/>
          </a:xfrm>
        </p:spPr>
        <p:txBody>
          <a:bodyPr/>
          <a:lstStyle/>
          <a:p>
            <a:pPr marL="0" indent="0">
              <a:buNone/>
            </a:pPr>
            <a:r>
              <a:rPr lang="en-US" sz="1400" dirty="0"/>
              <a:t>Labor dominates in later years – installation + software development</a:t>
            </a:r>
          </a:p>
          <a:p>
            <a:pPr marL="0" indent="0">
              <a:buNone/>
            </a:pPr>
            <a:r>
              <a:rPr lang="en-US" sz="1400" dirty="0"/>
              <a:t>Detailed schedule has not yet been made – currently planning package</a:t>
            </a:r>
          </a:p>
          <a:p>
            <a:pPr marL="0" indent="0">
              <a:buNone/>
            </a:pPr>
            <a:r>
              <a:rPr lang="en-US" sz="1400" dirty="0"/>
              <a:t>Resource leveling not done</a:t>
            </a:r>
          </a:p>
          <a:p>
            <a:pPr marL="0" indent="0">
              <a:buNone/>
            </a:pPr>
            <a:endParaRPr lang="en-US" sz="1400" dirty="0"/>
          </a:p>
        </p:txBody>
      </p:sp>
      <p:sp>
        <p:nvSpPr>
          <p:cNvPr id="7" name="TextBox 6"/>
          <p:cNvSpPr txBox="1"/>
          <p:nvPr/>
        </p:nvSpPr>
        <p:spPr>
          <a:xfrm>
            <a:off x="7435781" y="425321"/>
            <a:ext cx="1567543" cy="461665"/>
          </a:xfrm>
          <a:prstGeom prst="rect">
            <a:avLst/>
          </a:prstGeom>
          <a:solidFill>
            <a:schemeClr val="tx1"/>
          </a:solid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Calibri" charset="0"/>
              </a:rPr>
              <a:t>Charge #3</a:t>
            </a:r>
          </a:p>
        </p:txBody>
      </p:sp>
      <p:sp>
        <p:nvSpPr>
          <p:cNvPr id="12" name="TextBox 11"/>
          <p:cNvSpPr txBox="1"/>
          <p:nvPr/>
        </p:nvSpPr>
        <p:spPr>
          <a:xfrm>
            <a:off x="573443" y="5057758"/>
            <a:ext cx="7455877" cy="276999"/>
          </a:xfrm>
          <a:prstGeom prst="rect">
            <a:avLst/>
          </a:prstGeom>
          <a:no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4E4E4E"/>
                </a:solidFill>
                <a:effectLst/>
                <a:uLnTx/>
                <a:uFillTx/>
                <a:latin typeface="Calibri" charset="0"/>
              </a:rPr>
              <a:t>P6 Base Costs = BOE + Overheads + Escalation</a:t>
            </a:r>
          </a:p>
        </p:txBody>
      </p:sp>
      <p:pic>
        <p:nvPicPr>
          <p:cNvPr id="8" name="Picture 7">
            <a:extLst>
              <a:ext uri="{FF2B5EF4-FFF2-40B4-BE49-F238E27FC236}">
                <a16:creationId xmlns:a16="http://schemas.microsoft.com/office/drawing/2014/main" id="{B77AFA7D-6EE2-4AA2-97B1-DA0C8BB66F07}"/>
              </a:ext>
            </a:extLst>
          </p:cNvPr>
          <p:cNvPicPr>
            <a:picLocks noChangeAspect="1"/>
          </p:cNvPicPr>
          <p:nvPr/>
        </p:nvPicPr>
        <p:blipFill>
          <a:blip r:embed="rId3"/>
          <a:stretch>
            <a:fillRect/>
          </a:stretch>
        </p:blipFill>
        <p:spPr>
          <a:xfrm>
            <a:off x="636691" y="1023566"/>
            <a:ext cx="7870618" cy="4011516"/>
          </a:xfrm>
          <a:prstGeom prst="rect">
            <a:avLst/>
          </a:prstGeom>
        </p:spPr>
      </p:pic>
      <p:sp>
        <p:nvSpPr>
          <p:cNvPr id="9" name="Date Placeholder 3">
            <a:extLst>
              <a:ext uri="{FF2B5EF4-FFF2-40B4-BE49-F238E27FC236}">
                <a16:creationId xmlns:a16="http://schemas.microsoft.com/office/drawing/2014/main" id="{EF50CD6C-21AD-4B99-83AB-B85888602569}"/>
              </a:ext>
            </a:extLst>
          </p:cNvPr>
          <p:cNvSpPr>
            <a:spLocks noGrp="1"/>
          </p:cNvSpPr>
          <p:nvPr>
            <p:ph type="dt" sz="half" idx="2"/>
          </p:nvPr>
        </p:nvSpPr>
        <p:spPr>
          <a:xfrm>
            <a:off x="736826" y="6488272"/>
            <a:ext cx="919915" cy="248510"/>
          </a:xfrm>
        </p:spPr>
        <p:txBody>
          <a:bodyPr/>
          <a:lstStyle/>
          <a:p>
            <a:pPr>
              <a:defRPr/>
            </a:pPr>
            <a:r>
              <a:rPr lang="en-US" dirty="0"/>
              <a:t>12/13/2017 </a:t>
            </a:r>
          </a:p>
        </p:txBody>
      </p:sp>
      <p:sp>
        <p:nvSpPr>
          <p:cNvPr id="10" name="Footer Placeholder 4">
            <a:extLst>
              <a:ext uri="{FF2B5EF4-FFF2-40B4-BE49-F238E27FC236}">
                <a16:creationId xmlns:a16="http://schemas.microsoft.com/office/drawing/2014/main" id="{8F793E89-EF65-4E87-A225-800F57B45BD9}"/>
              </a:ext>
            </a:extLst>
          </p:cNvPr>
          <p:cNvSpPr>
            <a:spLocks noGrp="1"/>
          </p:cNvSpPr>
          <p:nvPr>
            <p:ph type="ftr" sz="quarter" idx="3"/>
          </p:nvPr>
        </p:nvSpPr>
        <p:spPr>
          <a:xfrm>
            <a:off x="1673558" y="6495482"/>
            <a:ext cx="5541561" cy="237285"/>
          </a:xfrm>
        </p:spPr>
        <p:txBody>
          <a:bodyPr/>
          <a:lstStyle/>
          <a:p>
            <a:pPr>
              <a:defRPr/>
            </a:pPr>
            <a:r>
              <a:rPr lang="en-US" dirty="0"/>
              <a:t>Jim Patrick | </a:t>
            </a:r>
            <a:r>
              <a:rPr lang="en-US" dirty="0" err="1"/>
              <a:t>Linac</a:t>
            </a:r>
            <a:r>
              <a:rPr lang="en-US" dirty="0"/>
              <a:t> Controls | RF Systems</a:t>
            </a:r>
            <a:endParaRPr lang="en-US" b="1" dirty="0"/>
          </a:p>
        </p:txBody>
      </p:sp>
      <p:sp>
        <p:nvSpPr>
          <p:cNvPr id="11" name="Slide Number Placeholder 5">
            <a:extLst>
              <a:ext uri="{FF2B5EF4-FFF2-40B4-BE49-F238E27FC236}">
                <a16:creationId xmlns:a16="http://schemas.microsoft.com/office/drawing/2014/main" id="{BA2CB26F-2006-49C8-AB99-4FF10D4F4453}"/>
              </a:ext>
            </a:extLst>
          </p:cNvPr>
          <p:cNvSpPr>
            <a:spLocks noGrp="1"/>
          </p:cNvSpPr>
          <p:nvPr>
            <p:ph type="sldNum" sz="quarter" idx="4"/>
          </p:nvPr>
        </p:nvSpPr>
        <p:spPr>
          <a:xfrm>
            <a:off x="222250" y="6495482"/>
            <a:ext cx="414338" cy="237285"/>
          </a:xfrm>
        </p:spPr>
        <p:txBody>
          <a:bodyPr/>
          <a:lstStyle/>
          <a:p>
            <a:pPr>
              <a:defRPr/>
            </a:pPr>
            <a:fld id="{148C009B-CB69-E04A-B9B3-34B26D69E9CF}" type="slidenum">
              <a:rPr lang="en-US" smtClean="0"/>
              <a:pPr>
                <a:defRPr/>
              </a:pPr>
              <a:t>24</a:t>
            </a:fld>
            <a:endParaRPr lang="en-US" dirty="0"/>
          </a:p>
        </p:txBody>
      </p:sp>
    </p:spTree>
    <p:extLst>
      <p:ext uri="{BB962C8B-B14F-4D97-AF65-F5344CB8AC3E}">
        <p14:creationId xmlns:p14="http://schemas.microsoft.com/office/powerpoint/2010/main" val="26957467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Labor Profile – P6 Hours/FTE</a:t>
            </a:r>
          </a:p>
        </p:txBody>
      </p:sp>
      <p:sp>
        <p:nvSpPr>
          <p:cNvPr id="3" name="Content Placeholder 2"/>
          <p:cNvSpPr>
            <a:spLocks noGrp="1"/>
          </p:cNvSpPr>
          <p:nvPr>
            <p:ph idx="1"/>
          </p:nvPr>
        </p:nvSpPr>
        <p:spPr>
          <a:xfrm>
            <a:off x="222250" y="4838082"/>
            <a:ext cx="8672513" cy="1456602"/>
          </a:xfrm>
        </p:spPr>
        <p:txBody>
          <a:bodyPr/>
          <a:lstStyle/>
          <a:p>
            <a:pPr marL="0" indent="0">
              <a:buNone/>
            </a:pPr>
            <a:r>
              <a:rPr lang="en-US" sz="1400" dirty="0"/>
              <a:t>Later years dominated by software development</a:t>
            </a:r>
          </a:p>
        </p:txBody>
      </p:sp>
      <p:sp>
        <p:nvSpPr>
          <p:cNvPr id="7" name="TextBox 6"/>
          <p:cNvSpPr txBox="1"/>
          <p:nvPr/>
        </p:nvSpPr>
        <p:spPr>
          <a:xfrm>
            <a:off x="7435781" y="425321"/>
            <a:ext cx="1567543" cy="461665"/>
          </a:xfrm>
          <a:prstGeom prst="rect">
            <a:avLst/>
          </a:prstGeom>
          <a:solidFill>
            <a:schemeClr val="tx1"/>
          </a:solid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Calibri" charset="0"/>
              </a:rPr>
              <a:t>Charge #3</a:t>
            </a:r>
          </a:p>
        </p:txBody>
      </p:sp>
      <p:pic>
        <p:nvPicPr>
          <p:cNvPr id="9" name="Picture 8">
            <a:extLst>
              <a:ext uri="{FF2B5EF4-FFF2-40B4-BE49-F238E27FC236}">
                <a16:creationId xmlns:a16="http://schemas.microsoft.com/office/drawing/2014/main" id="{AA3B466C-CCCA-44DF-A331-233258D8BAE5}"/>
              </a:ext>
            </a:extLst>
          </p:cNvPr>
          <p:cNvPicPr>
            <a:picLocks noChangeAspect="1"/>
          </p:cNvPicPr>
          <p:nvPr/>
        </p:nvPicPr>
        <p:blipFill>
          <a:blip r:embed="rId2"/>
          <a:stretch>
            <a:fillRect/>
          </a:stretch>
        </p:blipFill>
        <p:spPr>
          <a:xfrm>
            <a:off x="859214" y="1003335"/>
            <a:ext cx="7425572" cy="3724979"/>
          </a:xfrm>
          <a:prstGeom prst="rect">
            <a:avLst/>
          </a:prstGeom>
        </p:spPr>
      </p:pic>
      <p:sp>
        <p:nvSpPr>
          <p:cNvPr id="6" name="Date Placeholder 3">
            <a:extLst>
              <a:ext uri="{FF2B5EF4-FFF2-40B4-BE49-F238E27FC236}">
                <a16:creationId xmlns:a16="http://schemas.microsoft.com/office/drawing/2014/main" id="{EA86D951-E45B-4636-9931-5A872F872BCE}"/>
              </a:ext>
            </a:extLst>
          </p:cNvPr>
          <p:cNvSpPr>
            <a:spLocks noGrp="1"/>
          </p:cNvSpPr>
          <p:nvPr>
            <p:ph type="dt" sz="half" idx="2"/>
          </p:nvPr>
        </p:nvSpPr>
        <p:spPr>
          <a:xfrm>
            <a:off x="736826" y="6488272"/>
            <a:ext cx="919915" cy="248510"/>
          </a:xfrm>
        </p:spPr>
        <p:txBody>
          <a:bodyPr/>
          <a:lstStyle/>
          <a:p>
            <a:pPr>
              <a:defRPr/>
            </a:pPr>
            <a:r>
              <a:rPr lang="en-US" dirty="0"/>
              <a:t>12/13/2017 </a:t>
            </a:r>
          </a:p>
        </p:txBody>
      </p:sp>
      <p:sp>
        <p:nvSpPr>
          <p:cNvPr id="8" name="Footer Placeholder 4">
            <a:extLst>
              <a:ext uri="{FF2B5EF4-FFF2-40B4-BE49-F238E27FC236}">
                <a16:creationId xmlns:a16="http://schemas.microsoft.com/office/drawing/2014/main" id="{5B850B0A-F37C-4FE9-99D6-31A2581DCEF7}"/>
              </a:ext>
            </a:extLst>
          </p:cNvPr>
          <p:cNvSpPr>
            <a:spLocks noGrp="1"/>
          </p:cNvSpPr>
          <p:nvPr>
            <p:ph type="ftr" sz="quarter" idx="3"/>
          </p:nvPr>
        </p:nvSpPr>
        <p:spPr>
          <a:xfrm>
            <a:off x="1673558" y="6495482"/>
            <a:ext cx="5541561" cy="237285"/>
          </a:xfrm>
        </p:spPr>
        <p:txBody>
          <a:bodyPr/>
          <a:lstStyle/>
          <a:p>
            <a:pPr>
              <a:defRPr/>
            </a:pPr>
            <a:r>
              <a:rPr lang="en-US" dirty="0"/>
              <a:t>Jim Patrick | </a:t>
            </a:r>
            <a:r>
              <a:rPr lang="en-US" dirty="0" err="1"/>
              <a:t>Linac</a:t>
            </a:r>
            <a:r>
              <a:rPr lang="en-US" dirty="0"/>
              <a:t> Controls | RF Systems</a:t>
            </a:r>
            <a:endParaRPr lang="en-US" b="1" dirty="0"/>
          </a:p>
        </p:txBody>
      </p:sp>
      <p:sp>
        <p:nvSpPr>
          <p:cNvPr id="10" name="Slide Number Placeholder 5">
            <a:extLst>
              <a:ext uri="{FF2B5EF4-FFF2-40B4-BE49-F238E27FC236}">
                <a16:creationId xmlns:a16="http://schemas.microsoft.com/office/drawing/2014/main" id="{C9325E21-3D12-4E39-A94B-87DB3B71B7D3}"/>
              </a:ext>
            </a:extLst>
          </p:cNvPr>
          <p:cNvSpPr>
            <a:spLocks noGrp="1"/>
          </p:cNvSpPr>
          <p:nvPr>
            <p:ph type="sldNum" sz="quarter" idx="4"/>
          </p:nvPr>
        </p:nvSpPr>
        <p:spPr>
          <a:xfrm>
            <a:off x="222250" y="6495482"/>
            <a:ext cx="414338" cy="237285"/>
          </a:xfrm>
        </p:spPr>
        <p:txBody>
          <a:bodyPr/>
          <a:lstStyle/>
          <a:p>
            <a:pPr>
              <a:defRPr/>
            </a:pPr>
            <a:fld id="{148C009B-CB69-E04A-B9B3-34B26D69E9CF}" type="slidenum">
              <a:rPr lang="en-US" smtClean="0"/>
              <a:pPr>
                <a:defRPr/>
              </a:pPr>
              <a:t>25</a:t>
            </a:fld>
            <a:endParaRPr lang="en-US" dirty="0"/>
          </a:p>
        </p:txBody>
      </p:sp>
    </p:spTree>
    <p:extLst>
      <p:ext uri="{BB962C8B-B14F-4D97-AF65-F5344CB8AC3E}">
        <p14:creationId xmlns:p14="http://schemas.microsoft.com/office/powerpoint/2010/main" val="3247422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Schedule – Controls</a:t>
            </a:r>
          </a:p>
        </p:txBody>
      </p:sp>
      <p:sp>
        <p:nvSpPr>
          <p:cNvPr id="6" name="Slide Number Placeholder 5"/>
          <p:cNvSpPr>
            <a:spLocks noGrp="1"/>
          </p:cNvSpPr>
          <p:nvPr>
            <p:ph type="sldNum" sz="quarter" idx="4"/>
          </p:nvPr>
        </p:nvSpPr>
        <p:spPr/>
        <p:txBody>
          <a:bodyPr/>
          <a:lstStyle/>
          <a:p>
            <a:pPr>
              <a:defRPr/>
            </a:pPr>
            <a:fld id="{148C009B-CB69-E04A-B9B3-34B26D69E9CF}" type="slidenum">
              <a:rPr lang="en-US" smtClean="0"/>
              <a:pPr>
                <a:defRPr/>
              </a:pPr>
              <a:t>26</a:t>
            </a:fld>
            <a:endParaRPr lang="en-US" dirty="0"/>
          </a:p>
        </p:txBody>
      </p:sp>
      <p:pic>
        <p:nvPicPr>
          <p:cNvPr id="3" name="Picture 2"/>
          <p:cNvPicPr>
            <a:picLocks noChangeAspect="1"/>
          </p:cNvPicPr>
          <p:nvPr/>
        </p:nvPicPr>
        <p:blipFill>
          <a:blip r:embed="rId2"/>
          <a:stretch>
            <a:fillRect/>
          </a:stretch>
        </p:blipFill>
        <p:spPr>
          <a:xfrm>
            <a:off x="1139937" y="3719255"/>
            <a:ext cx="6796837" cy="2398884"/>
          </a:xfrm>
          <a:prstGeom prst="rect">
            <a:avLst/>
          </a:prstGeom>
        </p:spPr>
      </p:pic>
      <p:pic>
        <p:nvPicPr>
          <p:cNvPr id="8" name="Picture 7"/>
          <p:cNvPicPr>
            <a:picLocks noChangeAspect="1"/>
          </p:cNvPicPr>
          <p:nvPr/>
        </p:nvPicPr>
        <p:blipFill>
          <a:blip r:embed="rId3"/>
          <a:stretch>
            <a:fillRect/>
          </a:stretch>
        </p:blipFill>
        <p:spPr>
          <a:xfrm>
            <a:off x="954740" y="933938"/>
            <a:ext cx="6982034" cy="2624227"/>
          </a:xfrm>
          <a:prstGeom prst="rect">
            <a:avLst/>
          </a:prstGeom>
        </p:spPr>
      </p:pic>
      <p:sp>
        <p:nvSpPr>
          <p:cNvPr id="9" name="Date Placeholder 3">
            <a:extLst>
              <a:ext uri="{FF2B5EF4-FFF2-40B4-BE49-F238E27FC236}">
                <a16:creationId xmlns:a16="http://schemas.microsoft.com/office/drawing/2014/main" id="{BE8A2D76-2A1F-46B2-8D63-BEF610359598}"/>
              </a:ext>
            </a:extLst>
          </p:cNvPr>
          <p:cNvSpPr>
            <a:spLocks noGrp="1"/>
          </p:cNvSpPr>
          <p:nvPr>
            <p:ph type="dt" sz="half" idx="2"/>
          </p:nvPr>
        </p:nvSpPr>
        <p:spPr>
          <a:xfrm>
            <a:off x="736826" y="6488272"/>
            <a:ext cx="919915" cy="248510"/>
          </a:xfrm>
        </p:spPr>
        <p:txBody>
          <a:bodyPr/>
          <a:lstStyle/>
          <a:p>
            <a:pPr>
              <a:defRPr/>
            </a:pPr>
            <a:r>
              <a:rPr lang="en-US" dirty="0"/>
              <a:t>12/13/2017 </a:t>
            </a:r>
          </a:p>
        </p:txBody>
      </p:sp>
      <p:sp>
        <p:nvSpPr>
          <p:cNvPr id="11" name="Date Placeholder 3">
            <a:extLst>
              <a:ext uri="{FF2B5EF4-FFF2-40B4-BE49-F238E27FC236}">
                <a16:creationId xmlns:a16="http://schemas.microsoft.com/office/drawing/2014/main" id="{BA4B8D8F-1D4E-4C04-9CAD-8654DA6ADC8A}"/>
              </a:ext>
            </a:extLst>
          </p:cNvPr>
          <p:cNvSpPr txBox="1">
            <a:spLocks/>
          </p:cNvSpPr>
          <p:nvPr/>
        </p:nvSpPr>
        <p:spPr>
          <a:xfrm>
            <a:off x="736826" y="6488272"/>
            <a:ext cx="919915" cy="248510"/>
          </a:xfrm>
          <a:prstGeom prst="rect">
            <a:avLst/>
          </a:prstGeom>
        </p:spPr>
        <p:txBody>
          <a:bodyPr vert="horz" wrap="square" lIns="0" tIns="0" rIns="0" bIns="0" numCol="1" anchor="t" anchorCtr="0" compatLnSpc="1">
            <a:prstTxWarp prst="textNoShape">
              <a:avLst/>
            </a:prstTxWarp>
          </a:bodyPr>
          <a:lstStyle>
            <a:defPPr>
              <a:defRPr lang="en-US"/>
            </a:defPPr>
            <a:lvl1pPr algn="l" defTabSz="457200" rtl="0" fontAlgn="base">
              <a:spcBef>
                <a:spcPct val="0"/>
              </a:spcBef>
              <a:spcAft>
                <a:spcPct val="0"/>
              </a:spcAft>
              <a:defRPr sz="1200" kern="1200" smtClean="0">
                <a:solidFill>
                  <a:srgbClr val="004C97"/>
                </a:solidFill>
                <a:latin typeface="Helvetica" charset="0"/>
                <a:ea typeface="Geneva" charset="0"/>
                <a:cs typeface="ＭＳ Ｐゴシック"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a:lstStyle>
          <a:p>
            <a:pPr>
              <a:defRPr/>
            </a:pPr>
            <a:r>
              <a:rPr lang="en-US"/>
              <a:t>12/13/2017 </a:t>
            </a:r>
            <a:endParaRPr lang="en-US" dirty="0"/>
          </a:p>
        </p:txBody>
      </p:sp>
      <p:sp>
        <p:nvSpPr>
          <p:cNvPr id="12" name="Footer Placeholder 4">
            <a:extLst>
              <a:ext uri="{FF2B5EF4-FFF2-40B4-BE49-F238E27FC236}">
                <a16:creationId xmlns:a16="http://schemas.microsoft.com/office/drawing/2014/main" id="{519D7285-2EAF-41D3-83E1-4AC5C25784CB}"/>
              </a:ext>
            </a:extLst>
          </p:cNvPr>
          <p:cNvSpPr>
            <a:spLocks noGrp="1"/>
          </p:cNvSpPr>
          <p:nvPr>
            <p:ph type="ftr" sz="quarter" idx="3"/>
          </p:nvPr>
        </p:nvSpPr>
        <p:spPr>
          <a:xfrm>
            <a:off x="1756979" y="6488272"/>
            <a:ext cx="5541561" cy="237285"/>
          </a:xfrm>
        </p:spPr>
        <p:txBody>
          <a:bodyPr/>
          <a:lstStyle/>
          <a:p>
            <a:pPr>
              <a:defRPr/>
            </a:pPr>
            <a:r>
              <a:rPr lang="en-US" dirty="0"/>
              <a:t>Jim Patrick | </a:t>
            </a:r>
            <a:r>
              <a:rPr lang="en-US" dirty="0" err="1"/>
              <a:t>Linac</a:t>
            </a:r>
            <a:r>
              <a:rPr lang="en-US" dirty="0"/>
              <a:t> Controls | RF Systems</a:t>
            </a:r>
            <a:endParaRPr lang="en-US" b="1" dirty="0"/>
          </a:p>
        </p:txBody>
      </p:sp>
    </p:spTree>
    <p:extLst>
      <p:ext uri="{BB962C8B-B14F-4D97-AF65-F5344CB8AC3E}">
        <p14:creationId xmlns:p14="http://schemas.microsoft.com/office/powerpoint/2010/main" val="19734020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a:t>
            </a:r>
          </a:p>
        </p:txBody>
      </p:sp>
      <p:sp>
        <p:nvSpPr>
          <p:cNvPr id="3" name="Content Placeholder 2"/>
          <p:cNvSpPr>
            <a:spLocks noGrp="1"/>
          </p:cNvSpPr>
          <p:nvPr>
            <p:ph idx="1"/>
          </p:nvPr>
        </p:nvSpPr>
        <p:spPr/>
        <p:txBody>
          <a:bodyPr/>
          <a:lstStyle/>
          <a:p>
            <a:r>
              <a:rPr lang="en-US" dirty="0"/>
              <a:t>Plan is to incorporate PIP-II into the existing accelerator control system</a:t>
            </a:r>
          </a:p>
          <a:p>
            <a:r>
              <a:rPr lang="en-US" dirty="0"/>
              <a:t>Update and modernize components as needed</a:t>
            </a:r>
          </a:p>
          <a:p>
            <a:r>
              <a:rPr lang="en-US" dirty="0"/>
              <a:t>PIP2IT is operational using this model</a:t>
            </a:r>
          </a:p>
          <a:p>
            <a:r>
              <a:rPr lang="en-US" dirty="0"/>
              <a:t>Experience there will influence the final designs</a:t>
            </a:r>
          </a:p>
          <a:p>
            <a:r>
              <a:rPr lang="en-US" dirty="0"/>
              <a:t>Timing and Machine protection will be new systems</a:t>
            </a:r>
          </a:p>
          <a:p>
            <a:r>
              <a:rPr lang="en-US" dirty="0"/>
              <a:t>We are ready for CD-1 and look forward to your feedback</a:t>
            </a:r>
          </a:p>
          <a:p>
            <a:r>
              <a:rPr lang="en-US" dirty="0"/>
              <a:t>Thank you for your attention</a:t>
            </a:r>
          </a:p>
        </p:txBody>
      </p:sp>
      <p:sp>
        <p:nvSpPr>
          <p:cNvPr id="4" name="Date Placeholder 3"/>
          <p:cNvSpPr>
            <a:spLocks noGrp="1"/>
          </p:cNvSpPr>
          <p:nvPr>
            <p:ph type="dt" sz="half" idx="2"/>
          </p:nvPr>
        </p:nvSpPr>
        <p:spPr/>
        <p:txBody>
          <a:bodyPr/>
          <a:lstStyle/>
          <a:p>
            <a:pPr>
              <a:defRPr/>
            </a:pPr>
            <a:r>
              <a:rPr lang="en-US" dirty="0"/>
              <a:t>12/13/2017 </a:t>
            </a:r>
          </a:p>
        </p:txBody>
      </p:sp>
      <p:sp>
        <p:nvSpPr>
          <p:cNvPr id="5" name="Footer Placeholder 4"/>
          <p:cNvSpPr>
            <a:spLocks noGrp="1"/>
          </p:cNvSpPr>
          <p:nvPr>
            <p:ph type="ftr" sz="quarter" idx="3"/>
          </p:nvPr>
        </p:nvSpPr>
        <p:spPr/>
        <p:txBody>
          <a:bodyPr/>
          <a:lstStyle/>
          <a:p>
            <a:pPr>
              <a:defRPr/>
            </a:pPr>
            <a:r>
              <a:rPr lang="en-US" dirty="0"/>
              <a:t>Jim Patrick | </a:t>
            </a:r>
            <a:r>
              <a:rPr lang="en-US" dirty="0" err="1"/>
              <a:t>Linac</a:t>
            </a:r>
            <a:r>
              <a:rPr lang="en-US" dirty="0"/>
              <a:t> Controls | RF Systems</a:t>
            </a:r>
            <a:endParaRPr lang="en-US" b="1" dirty="0"/>
          </a:p>
        </p:txBody>
      </p:sp>
      <p:sp>
        <p:nvSpPr>
          <p:cNvPr id="6" name="Slide Number Placeholder 5"/>
          <p:cNvSpPr>
            <a:spLocks noGrp="1"/>
          </p:cNvSpPr>
          <p:nvPr>
            <p:ph type="sldNum" sz="quarter" idx="4"/>
          </p:nvPr>
        </p:nvSpPr>
        <p:spPr/>
        <p:txBody>
          <a:bodyPr/>
          <a:lstStyle/>
          <a:p>
            <a:pPr>
              <a:defRPr/>
            </a:pPr>
            <a:fld id="{148C009B-CB69-E04A-B9B3-34B26D69E9CF}" type="slidenum">
              <a:rPr lang="en-US" smtClean="0"/>
              <a:pPr>
                <a:defRPr/>
              </a:pPr>
              <a:t>27</a:t>
            </a:fld>
            <a:endParaRPr lang="en-US" dirty="0"/>
          </a:p>
        </p:txBody>
      </p:sp>
    </p:spTree>
    <p:extLst>
      <p:ext uri="{BB962C8B-B14F-4D97-AF65-F5344CB8AC3E}">
        <p14:creationId xmlns:p14="http://schemas.microsoft.com/office/powerpoint/2010/main" val="12095484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END</a:t>
            </a:r>
          </a:p>
        </p:txBody>
      </p:sp>
      <p:sp>
        <p:nvSpPr>
          <p:cNvPr id="4" name="Date Placeholder 3"/>
          <p:cNvSpPr>
            <a:spLocks noGrp="1"/>
          </p:cNvSpPr>
          <p:nvPr>
            <p:ph type="dt" sz="half" idx="2"/>
          </p:nvPr>
        </p:nvSpPr>
        <p:spPr/>
        <p:txBody>
          <a:bodyPr/>
          <a:lstStyle/>
          <a:p>
            <a:pPr>
              <a:defRPr/>
            </a:pPr>
            <a:r>
              <a:rPr lang="en-US" dirty="0"/>
              <a:t>12/13/2017 </a:t>
            </a:r>
          </a:p>
        </p:txBody>
      </p:sp>
      <p:sp>
        <p:nvSpPr>
          <p:cNvPr id="5" name="Footer Placeholder 4"/>
          <p:cNvSpPr>
            <a:spLocks noGrp="1"/>
          </p:cNvSpPr>
          <p:nvPr>
            <p:ph type="ftr" sz="quarter" idx="3"/>
          </p:nvPr>
        </p:nvSpPr>
        <p:spPr/>
        <p:txBody>
          <a:bodyPr/>
          <a:lstStyle/>
          <a:p>
            <a:pPr>
              <a:defRPr/>
            </a:pPr>
            <a:r>
              <a:rPr lang="en-US" dirty="0"/>
              <a:t>Jim Patrick | </a:t>
            </a:r>
            <a:r>
              <a:rPr lang="en-US" dirty="0" err="1"/>
              <a:t>Linac</a:t>
            </a:r>
            <a:r>
              <a:rPr lang="en-US" dirty="0"/>
              <a:t> Controls | RF Systems</a:t>
            </a:r>
            <a:endParaRPr lang="en-US" b="1" dirty="0"/>
          </a:p>
        </p:txBody>
      </p:sp>
      <p:sp>
        <p:nvSpPr>
          <p:cNvPr id="6" name="Slide Number Placeholder 5"/>
          <p:cNvSpPr>
            <a:spLocks noGrp="1"/>
          </p:cNvSpPr>
          <p:nvPr>
            <p:ph type="sldNum" sz="quarter" idx="4"/>
          </p:nvPr>
        </p:nvSpPr>
        <p:spPr/>
        <p:txBody>
          <a:bodyPr/>
          <a:lstStyle/>
          <a:p>
            <a:pPr>
              <a:defRPr/>
            </a:pPr>
            <a:fld id="{148C009B-CB69-E04A-B9B3-34B26D69E9CF}" type="slidenum">
              <a:rPr lang="en-US" smtClean="0"/>
              <a:pPr>
                <a:defRPr/>
              </a:pPr>
              <a:t>28</a:t>
            </a:fld>
            <a:endParaRPr lang="en-US" dirty="0"/>
          </a:p>
        </p:txBody>
      </p:sp>
    </p:spTree>
    <p:extLst>
      <p:ext uri="{BB962C8B-B14F-4D97-AF65-F5344CB8AC3E}">
        <p14:creationId xmlns:p14="http://schemas.microsoft.com/office/powerpoint/2010/main" val="19508857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About Me:</a:t>
            </a:r>
          </a:p>
        </p:txBody>
      </p:sp>
      <p:sp>
        <p:nvSpPr>
          <p:cNvPr id="3" name="Content Placeholder 2"/>
          <p:cNvSpPr>
            <a:spLocks noGrp="1"/>
          </p:cNvSpPr>
          <p:nvPr>
            <p:ph idx="1"/>
          </p:nvPr>
        </p:nvSpPr>
        <p:spPr/>
        <p:txBody>
          <a:bodyPr/>
          <a:lstStyle/>
          <a:p>
            <a:r>
              <a:rPr lang="en-US" dirty="0"/>
              <a:t>Role:</a:t>
            </a:r>
          </a:p>
          <a:p>
            <a:pPr lvl="1"/>
            <a:r>
              <a:rPr lang="en-US" dirty="0"/>
              <a:t>Level 3 Manager for PIP-II </a:t>
            </a:r>
            <a:r>
              <a:rPr lang="en-US" dirty="0" err="1"/>
              <a:t>Linac</a:t>
            </a:r>
            <a:r>
              <a:rPr lang="en-US" dirty="0"/>
              <a:t> Controls</a:t>
            </a:r>
          </a:p>
          <a:p>
            <a:endParaRPr lang="en-US" dirty="0"/>
          </a:p>
          <a:p>
            <a:r>
              <a:rPr lang="en-US" dirty="0"/>
              <a:t>Relevant Experience:</a:t>
            </a:r>
          </a:p>
          <a:p>
            <a:pPr lvl="1"/>
            <a:r>
              <a:rPr lang="en-US" dirty="0"/>
              <a:t>Head of Accelerator Controls Department since 2001</a:t>
            </a:r>
          </a:p>
          <a:p>
            <a:pPr lvl="1"/>
            <a:r>
              <a:rPr lang="en-US" dirty="0"/>
              <a:t>Previously head of CDF experiment data acquisition group</a:t>
            </a:r>
          </a:p>
          <a:p>
            <a:pPr lvl="1"/>
            <a:r>
              <a:rPr lang="en-US" dirty="0"/>
              <a:t>Scientist at </a:t>
            </a:r>
            <a:r>
              <a:rPr lang="en-US" dirty="0" err="1"/>
              <a:t>Fermilab</a:t>
            </a:r>
            <a:endParaRPr lang="en-US" dirty="0"/>
          </a:p>
        </p:txBody>
      </p:sp>
      <p:sp>
        <p:nvSpPr>
          <p:cNvPr id="4" name="Date Placeholder 3"/>
          <p:cNvSpPr>
            <a:spLocks noGrp="1"/>
          </p:cNvSpPr>
          <p:nvPr>
            <p:ph type="dt" sz="half" idx="2"/>
          </p:nvPr>
        </p:nvSpPr>
        <p:spPr/>
        <p:txBody>
          <a:bodyPr/>
          <a:lstStyle/>
          <a:p>
            <a:pPr>
              <a:defRPr/>
            </a:pPr>
            <a:r>
              <a:rPr lang="en-US" dirty="0"/>
              <a:t>12/13/2017 </a:t>
            </a:r>
          </a:p>
        </p:txBody>
      </p:sp>
      <p:sp>
        <p:nvSpPr>
          <p:cNvPr id="5" name="Footer Placeholder 4"/>
          <p:cNvSpPr>
            <a:spLocks noGrp="1"/>
          </p:cNvSpPr>
          <p:nvPr>
            <p:ph type="ftr" sz="quarter" idx="3"/>
          </p:nvPr>
        </p:nvSpPr>
        <p:spPr/>
        <p:txBody>
          <a:bodyPr/>
          <a:lstStyle/>
          <a:p>
            <a:pPr>
              <a:defRPr/>
            </a:pPr>
            <a:r>
              <a:rPr lang="en-US" dirty="0"/>
              <a:t>Jim Patrick | </a:t>
            </a:r>
            <a:r>
              <a:rPr lang="en-US" dirty="0" err="1"/>
              <a:t>Linac</a:t>
            </a:r>
            <a:r>
              <a:rPr lang="en-US" dirty="0"/>
              <a:t> Controls | RF Systems</a:t>
            </a:r>
            <a:endParaRPr lang="en-US" b="1" dirty="0"/>
          </a:p>
        </p:txBody>
      </p:sp>
      <p:sp>
        <p:nvSpPr>
          <p:cNvPr id="6" name="Slide Number Placeholder 5"/>
          <p:cNvSpPr>
            <a:spLocks noGrp="1"/>
          </p:cNvSpPr>
          <p:nvPr>
            <p:ph type="sldNum" sz="quarter" idx="4"/>
          </p:nvPr>
        </p:nvSpPr>
        <p:spPr/>
        <p:txBody>
          <a:bodyPr/>
          <a:lstStyle/>
          <a:p>
            <a:pPr>
              <a:defRPr/>
            </a:pPr>
            <a:fld id="{148C009B-CB69-E04A-B9B3-34B26D69E9CF}" type="slidenum">
              <a:rPr lang="en-US" smtClean="0"/>
              <a:pPr>
                <a:defRPr/>
              </a:pPr>
              <a:t>3</a:t>
            </a:fld>
            <a:endParaRPr lang="en-US" dirty="0"/>
          </a:p>
        </p:txBody>
      </p:sp>
    </p:spTree>
    <p:extLst>
      <p:ext uri="{BB962C8B-B14F-4D97-AF65-F5344CB8AC3E}">
        <p14:creationId xmlns:p14="http://schemas.microsoft.com/office/powerpoint/2010/main" val="19381582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Scope</a:t>
            </a:r>
          </a:p>
        </p:txBody>
      </p:sp>
      <p:sp>
        <p:nvSpPr>
          <p:cNvPr id="4" name="Date Placeholder 3"/>
          <p:cNvSpPr>
            <a:spLocks noGrp="1"/>
          </p:cNvSpPr>
          <p:nvPr>
            <p:ph type="dt" sz="half" idx="2"/>
          </p:nvPr>
        </p:nvSpPr>
        <p:spPr/>
        <p:txBody>
          <a:bodyPr/>
          <a:lstStyle/>
          <a:p>
            <a:pPr>
              <a:defRPr/>
            </a:pPr>
            <a:r>
              <a:rPr lang="en-US" dirty="0"/>
              <a:t>12/13/2017 </a:t>
            </a:r>
          </a:p>
        </p:txBody>
      </p:sp>
      <p:sp>
        <p:nvSpPr>
          <p:cNvPr id="5" name="Footer Placeholder 4"/>
          <p:cNvSpPr>
            <a:spLocks noGrp="1"/>
          </p:cNvSpPr>
          <p:nvPr>
            <p:ph type="ftr" sz="quarter" idx="3"/>
          </p:nvPr>
        </p:nvSpPr>
        <p:spPr/>
        <p:txBody>
          <a:bodyPr/>
          <a:lstStyle/>
          <a:p>
            <a:pPr>
              <a:defRPr/>
            </a:pPr>
            <a:r>
              <a:rPr lang="en-US" dirty="0"/>
              <a:t>Jim Patrick | </a:t>
            </a:r>
            <a:r>
              <a:rPr lang="en-US" dirty="0" err="1"/>
              <a:t>Linac</a:t>
            </a:r>
            <a:r>
              <a:rPr lang="en-US" dirty="0"/>
              <a:t> Controls | RF Systems</a:t>
            </a:r>
            <a:endParaRPr lang="en-US" b="1" dirty="0"/>
          </a:p>
        </p:txBody>
      </p:sp>
      <p:sp>
        <p:nvSpPr>
          <p:cNvPr id="6" name="Slide Number Placeholder 5"/>
          <p:cNvSpPr>
            <a:spLocks noGrp="1"/>
          </p:cNvSpPr>
          <p:nvPr>
            <p:ph type="sldNum" sz="quarter" idx="4"/>
          </p:nvPr>
        </p:nvSpPr>
        <p:spPr/>
        <p:txBody>
          <a:bodyPr/>
          <a:lstStyle/>
          <a:p>
            <a:pPr>
              <a:defRPr/>
            </a:pPr>
            <a:fld id="{148C009B-CB69-E04A-B9B3-34B26D69E9CF}" type="slidenum">
              <a:rPr lang="en-US" smtClean="0"/>
              <a:pPr>
                <a:defRPr/>
              </a:pPr>
              <a:t>4</a:t>
            </a:fld>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1123740843"/>
              </p:ext>
            </p:extLst>
          </p:nvPr>
        </p:nvGraphicFramePr>
        <p:xfrm>
          <a:off x="621506" y="1358137"/>
          <a:ext cx="7886700" cy="4276203"/>
        </p:xfrm>
        <a:graphic>
          <a:graphicData uri="http://schemas.openxmlformats.org/drawingml/2006/table">
            <a:tbl>
              <a:tblPr>
                <a:tableStyleId>{5C22544A-7EE6-4342-B048-85BDC9FD1C3A}</a:tableStyleId>
              </a:tblPr>
              <a:tblGrid>
                <a:gridCol w="4355241">
                  <a:extLst>
                    <a:ext uri="{9D8B030D-6E8A-4147-A177-3AD203B41FA5}">
                      <a16:colId xmlns:a16="http://schemas.microsoft.com/office/drawing/2014/main" val="20000"/>
                    </a:ext>
                  </a:extLst>
                </a:gridCol>
                <a:gridCol w="3531459">
                  <a:extLst>
                    <a:ext uri="{9D8B030D-6E8A-4147-A177-3AD203B41FA5}">
                      <a16:colId xmlns:a16="http://schemas.microsoft.com/office/drawing/2014/main" val="20001"/>
                    </a:ext>
                  </a:extLst>
                </a:gridCol>
              </a:tblGrid>
              <a:tr h="2904139">
                <a:tc>
                  <a:txBody>
                    <a:bodyPr/>
                    <a:lstStyle/>
                    <a:p>
                      <a:pPr algn="l" fontAlgn="t"/>
                      <a:r>
                        <a:rPr lang="en-US" sz="2000" u="none" strike="noStrike" dirty="0">
                          <a:effectLst/>
                        </a:rPr>
                        <a:t>121.3.17  </a:t>
                      </a:r>
                      <a:r>
                        <a:rPr lang="en-US" sz="2000" u="none" strike="noStrike" dirty="0" err="1">
                          <a:effectLst/>
                        </a:rPr>
                        <a:t>Linac</a:t>
                      </a:r>
                      <a:r>
                        <a:rPr lang="en-US" sz="2000" u="none" strike="noStrike" dirty="0">
                          <a:effectLst/>
                        </a:rPr>
                        <a:t> – Controls (C)</a:t>
                      </a:r>
                      <a:endParaRPr lang="en-US" sz="2000" b="0" i="0" u="none" strike="noStrike" dirty="0">
                        <a:solidFill>
                          <a:srgbClr val="002060"/>
                        </a:solidFill>
                        <a:effectLst/>
                        <a:latin typeface="Calibri" charset="0"/>
                      </a:endParaRPr>
                    </a:p>
                  </a:txBody>
                  <a:tcPr marL="9003" marR="9003" marT="9003" marB="0"/>
                </a:tc>
                <a:tc>
                  <a:txBody>
                    <a:bodyPr/>
                    <a:lstStyle/>
                    <a:p>
                      <a:pPr algn="l" fontAlgn="t"/>
                      <a:r>
                        <a:rPr lang="en-US" sz="2000" u="none" strike="noStrike" dirty="0">
                          <a:effectLst/>
                        </a:rPr>
                        <a:t>This WBS entry covers design, procurement, fabrications and testing of the control system for the </a:t>
                      </a:r>
                      <a:r>
                        <a:rPr lang="en-US" sz="2000" u="none" strike="noStrike" dirty="0" err="1">
                          <a:effectLst/>
                        </a:rPr>
                        <a:t>linac</a:t>
                      </a:r>
                      <a:r>
                        <a:rPr lang="en-US" sz="2000" u="none" strike="noStrike" dirty="0">
                          <a:effectLst/>
                        </a:rPr>
                        <a:t>, transfer line to the booster, and improvements in the rest of the complex necessary to meet the beam delivery goals. This includes the control system infrastructure, timing system, machine protection system, water and vacuum front-end systems, and associated software.</a:t>
                      </a:r>
                      <a:endParaRPr lang="en-US" sz="2000" b="0" i="0" u="none" strike="noStrike" dirty="0">
                        <a:solidFill>
                          <a:srgbClr val="000000"/>
                        </a:solidFill>
                        <a:effectLst/>
                        <a:latin typeface="Calibri" charset="0"/>
                      </a:endParaRPr>
                    </a:p>
                  </a:txBody>
                  <a:tcPr marL="9003" marR="9003" marT="9003" marB="0"/>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0512441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WBS L3 System Requirements</a:t>
            </a:r>
          </a:p>
        </p:txBody>
      </p:sp>
      <p:sp>
        <p:nvSpPr>
          <p:cNvPr id="3" name="Content Placeholder 2"/>
          <p:cNvSpPr>
            <a:spLocks noGrp="1"/>
          </p:cNvSpPr>
          <p:nvPr>
            <p:ph idx="1"/>
          </p:nvPr>
        </p:nvSpPr>
        <p:spPr/>
        <p:txBody>
          <a:bodyPr/>
          <a:lstStyle/>
          <a:p>
            <a:r>
              <a:rPr lang="en-US" dirty="0"/>
              <a:t>Control and monitor equipment for PIP-II </a:t>
            </a:r>
            <a:r>
              <a:rPr lang="en-US" dirty="0" err="1"/>
              <a:t>linac</a:t>
            </a:r>
            <a:endParaRPr lang="en-US" dirty="0"/>
          </a:p>
          <a:p>
            <a:pPr lvl="1"/>
            <a:r>
              <a:rPr lang="en-US" dirty="0"/>
              <a:t>With very high availability</a:t>
            </a:r>
          </a:p>
          <a:p>
            <a:pPr lvl="1"/>
            <a:r>
              <a:rPr lang="en-US" dirty="0"/>
              <a:t>Data acquisition, alarms, logging, save/restore, control and status user interfaces</a:t>
            </a:r>
          </a:p>
          <a:p>
            <a:r>
              <a:rPr lang="en-US" dirty="0"/>
              <a:t>Support 20 Hz pulsed operation</a:t>
            </a:r>
          </a:p>
          <a:p>
            <a:pPr lvl="1"/>
            <a:r>
              <a:rPr lang="en-US" dirty="0"/>
              <a:t>Implications for timing and machine protection</a:t>
            </a:r>
          </a:p>
          <a:p>
            <a:r>
              <a:rPr lang="en-US" dirty="0"/>
              <a:t>Interface to existing complex</a:t>
            </a:r>
          </a:p>
          <a:p>
            <a:pPr lvl="1"/>
            <a:r>
              <a:rPr lang="en-US" dirty="0"/>
              <a:t>Timing</a:t>
            </a:r>
          </a:p>
          <a:p>
            <a:pPr lvl="1"/>
            <a:r>
              <a:rPr lang="en-US" dirty="0"/>
              <a:t>Machine Protection</a:t>
            </a:r>
          </a:p>
          <a:p>
            <a:pPr lvl="1"/>
            <a:r>
              <a:rPr lang="en-US" dirty="0"/>
              <a:t>Data acquisition, alarms, logging, etc.</a:t>
            </a:r>
          </a:p>
          <a:p>
            <a:r>
              <a:rPr lang="en-US" dirty="0"/>
              <a:t>Scale is a moderate expansion to current complex</a:t>
            </a:r>
          </a:p>
          <a:p>
            <a:pPr marL="457200" lvl="1" indent="0">
              <a:buNone/>
            </a:pPr>
            <a:endParaRPr lang="en-US" dirty="0"/>
          </a:p>
        </p:txBody>
      </p:sp>
      <p:sp>
        <p:nvSpPr>
          <p:cNvPr id="5" name="Footer Placeholder 4"/>
          <p:cNvSpPr>
            <a:spLocks noGrp="1"/>
          </p:cNvSpPr>
          <p:nvPr>
            <p:ph type="ftr" sz="quarter" idx="3"/>
          </p:nvPr>
        </p:nvSpPr>
        <p:spPr/>
        <p:txBody>
          <a:bodyPr/>
          <a:lstStyle/>
          <a:p>
            <a:pPr>
              <a:defRPr/>
            </a:pPr>
            <a:r>
              <a:rPr lang="en-US" dirty="0"/>
              <a:t>Jim Patrick | </a:t>
            </a:r>
            <a:r>
              <a:rPr lang="en-US" dirty="0" err="1"/>
              <a:t>Linac</a:t>
            </a:r>
            <a:r>
              <a:rPr lang="en-US" dirty="0"/>
              <a:t> Controls | RF Systems</a:t>
            </a:r>
            <a:endParaRPr lang="en-US" b="1" dirty="0"/>
          </a:p>
        </p:txBody>
      </p:sp>
      <p:sp>
        <p:nvSpPr>
          <p:cNvPr id="6" name="Slide Number Placeholder 5"/>
          <p:cNvSpPr>
            <a:spLocks noGrp="1"/>
          </p:cNvSpPr>
          <p:nvPr>
            <p:ph type="sldNum" sz="quarter" idx="4"/>
          </p:nvPr>
        </p:nvSpPr>
        <p:spPr/>
        <p:txBody>
          <a:bodyPr/>
          <a:lstStyle/>
          <a:p>
            <a:pPr>
              <a:defRPr/>
            </a:pPr>
            <a:fld id="{148C009B-CB69-E04A-B9B3-34B26D69E9CF}" type="slidenum">
              <a:rPr lang="en-US" smtClean="0"/>
              <a:pPr>
                <a:defRPr/>
              </a:pPr>
              <a:t>5</a:t>
            </a:fld>
            <a:endParaRPr lang="en-US" dirty="0"/>
          </a:p>
        </p:txBody>
      </p:sp>
      <p:sp>
        <p:nvSpPr>
          <p:cNvPr id="7" name="TextBox 6"/>
          <p:cNvSpPr txBox="1"/>
          <p:nvPr/>
        </p:nvSpPr>
        <p:spPr>
          <a:xfrm>
            <a:off x="7435781" y="425321"/>
            <a:ext cx="1567543" cy="461665"/>
          </a:xfrm>
          <a:prstGeom prst="rect">
            <a:avLst/>
          </a:prstGeom>
          <a:solidFill>
            <a:schemeClr val="tx1"/>
          </a:solidFill>
        </p:spPr>
        <p:txBody>
          <a:bodyPr wrap="square" rtlCol="0">
            <a:spAutoFit/>
          </a:bodyPr>
          <a:lstStyle/>
          <a:p>
            <a:r>
              <a:rPr lang="en-US" dirty="0">
                <a:solidFill>
                  <a:schemeClr val="bg1"/>
                </a:solidFill>
              </a:rPr>
              <a:t>Charge #2</a:t>
            </a:r>
          </a:p>
        </p:txBody>
      </p:sp>
      <p:sp>
        <p:nvSpPr>
          <p:cNvPr id="9" name="Date Placeholder 3"/>
          <p:cNvSpPr>
            <a:spLocks noGrp="1"/>
          </p:cNvSpPr>
          <p:nvPr>
            <p:ph type="dt" sz="half" idx="2"/>
          </p:nvPr>
        </p:nvSpPr>
        <p:spPr>
          <a:xfrm>
            <a:off x="736826" y="6495482"/>
            <a:ext cx="872166" cy="241300"/>
          </a:xfrm>
        </p:spPr>
        <p:txBody>
          <a:bodyPr/>
          <a:lstStyle/>
          <a:p>
            <a:pPr>
              <a:defRPr/>
            </a:pPr>
            <a:r>
              <a:rPr lang="en-US" dirty="0"/>
              <a:t>12/13/2017 </a:t>
            </a:r>
          </a:p>
        </p:txBody>
      </p:sp>
    </p:spTree>
    <p:extLst>
      <p:ext uri="{BB962C8B-B14F-4D97-AF65-F5344CB8AC3E}">
        <p14:creationId xmlns:p14="http://schemas.microsoft.com/office/powerpoint/2010/main" val="25491280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Machine Protection Requirements</a:t>
            </a:r>
          </a:p>
        </p:txBody>
      </p:sp>
      <p:sp>
        <p:nvSpPr>
          <p:cNvPr id="3" name="Content Placeholder 2"/>
          <p:cNvSpPr>
            <a:spLocks noGrp="1"/>
          </p:cNvSpPr>
          <p:nvPr>
            <p:ph idx="1"/>
          </p:nvPr>
        </p:nvSpPr>
        <p:spPr/>
        <p:txBody>
          <a:bodyPr/>
          <a:lstStyle/>
          <a:p>
            <a:r>
              <a:rPr lang="en-US" dirty="0"/>
              <a:t>Manage beam intensity and permit limits of MPS devices</a:t>
            </a:r>
          </a:p>
          <a:p>
            <a:r>
              <a:rPr lang="en-US" dirty="0"/>
              <a:t>Provide a comprehensive overview of the machine state and readiness status to subsystems and the broader complex</a:t>
            </a:r>
          </a:p>
          <a:p>
            <a:r>
              <a:rPr lang="en-US" dirty="0"/>
              <a:t>Provide a global synchronization trigger on faults</a:t>
            </a:r>
          </a:p>
          <a:p>
            <a:r>
              <a:rPr lang="en-US" dirty="0"/>
              <a:t>Save data on trips and provide to control system on request</a:t>
            </a:r>
          </a:p>
          <a:p>
            <a:r>
              <a:rPr lang="en-US" dirty="0"/>
              <a:t>Provide high availability and fail-safe operation</a:t>
            </a:r>
          </a:p>
          <a:p>
            <a:r>
              <a:rPr lang="en-US" dirty="0"/>
              <a:t>FRS - Teamcenter ED0004250</a:t>
            </a:r>
          </a:p>
        </p:txBody>
      </p:sp>
      <p:sp>
        <p:nvSpPr>
          <p:cNvPr id="5" name="Footer Placeholder 4"/>
          <p:cNvSpPr>
            <a:spLocks noGrp="1"/>
          </p:cNvSpPr>
          <p:nvPr>
            <p:ph type="ftr" sz="quarter" idx="3"/>
          </p:nvPr>
        </p:nvSpPr>
        <p:spPr/>
        <p:txBody>
          <a:bodyPr/>
          <a:lstStyle/>
          <a:p>
            <a:pPr>
              <a:defRPr/>
            </a:pPr>
            <a:r>
              <a:rPr lang="en-US" dirty="0"/>
              <a:t>Jim Patrick | </a:t>
            </a:r>
            <a:r>
              <a:rPr lang="en-US" dirty="0" err="1"/>
              <a:t>Linac</a:t>
            </a:r>
            <a:r>
              <a:rPr lang="en-US" dirty="0"/>
              <a:t> Controls | RF Systems</a:t>
            </a:r>
            <a:endParaRPr lang="en-US" b="1" dirty="0"/>
          </a:p>
        </p:txBody>
      </p:sp>
      <p:sp>
        <p:nvSpPr>
          <p:cNvPr id="6" name="Slide Number Placeholder 5"/>
          <p:cNvSpPr>
            <a:spLocks noGrp="1"/>
          </p:cNvSpPr>
          <p:nvPr>
            <p:ph type="sldNum" sz="quarter" idx="4"/>
          </p:nvPr>
        </p:nvSpPr>
        <p:spPr/>
        <p:txBody>
          <a:bodyPr/>
          <a:lstStyle/>
          <a:p>
            <a:pPr>
              <a:defRPr/>
            </a:pPr>
            <a:fld id="{148C009B-CB69-E04A-B9B3-34B26D69E9CF}" type="slidenum">
              <a:rPr lang="en-US" smtClean="0"/>
              <a:pPr>
                <a:defRPr/>
              </a:pPr>
              <a:t>6</a:t>
            </a:fld>
            <a:endParaRPr lang="en-US" dirty="0"/>
          </a:p>
        </p:txBody>
      </p:sp>
      <p:sp>
        <p:nvSpPr>
          <p:cNvPr id="7" name="TextBox 6"/>
          <p:cNvSpPr txBox="1"/>
          <p:nvPr/>
        </p:nvSpPr>
        <p:spPr>
          <a:xfrm>
            <a:off x="7435781" y="425321"/>
            <a:ext cx="1567543" cy="461665"/>
          </a:xfrm>
          <a:prstGeom prst="rect">
            <a:avLst/>
          </a:prstGeom>
          <a:solidFill>
            <a:schemeClr val="tx1"/>
          </a:solidFill>
        </p:spPr>
        <p:txBody>
          <a:bodyPr wrap="square" rtlCol="0">
            <a:spAutoFit/>
          </a:bodyPr>
          <a:lstStyle/>
          <a:p>
            <a:r>
              <a:rPr lang="en-US" dirty="0">
                <a:solidFill>
                  <a:schemeClr val="bg1"/>
                </a:solidFill>
              </a:rPr>
              <a:t>Charge #2</a:t>
            </a:r>
          </a:p>
        </p:txBody>
      </p:sp>
      <p:sp>
        <p:nvSpPr>
          <p:cNvPr id="9" name="Date Placeholder 3"/>
          <p:cNvSpPr>
            <a:spLocks noGrp="1"/>
          </p:cNvSpPr>
          <p:nvPr>
            <p:ph type="dt" sz="half" idx="2"/>
          </p:nvPr>
        </p:nvSpPr>
        <p:spPr>
          <a:xfrm>
            <a:off x="736826" y="6495482"/>
            <a:ext cx="863374" cy="241300"/>
          </a:xfrm>
        </p:spPr>
        <p:txBody>
          <a:bodyPr/>
          <a:lstStyle/>
          <a:p>
            <a:pPr>
              <a:defRPr/>
            </a:pPr>
            <a:r>
              <a:rPr lang="en-US" dirty="0"/>
              <a:t>12/13/2017 </a:t>
            </a:r>
          </a:p>
        </p:txBody>
      </p:sp>
    </p:spTree>
    <p:extLst>
      <p:ext uri="{BB962C8B-B14F-4D97-AF65-F5344CB8AC3E}">
        <p14:creationId xmlns:p14="http://schemas.microsoft.com/office/powerpoint/2010/main" val="36743284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Conceptual Design – General Controls</a:t>
            </a:r>
          </a:p>
        </p:txBody>
      </p:sp>
      <p:sp>
        <p:nvSpPr>
          <p:cNvPr id="3" name="Content Placeholder 2"/>
          <p:cNvSpPr>
            <a:spLocks noGrp="1"/>
          </p:cNvSpPr>
          <p:nvPr>
            <p:ph idx="1"/>
          </p:nvPr>
        </p:nvSpPr>
        <p:spPr>
          <a:xfrm>
            <a:off x="228600" y="1043046"/>
            <a:ext cx="8672513" cy="5167749"/>
          </a:xfrm>
        </p:spPr>
        <p:txBody>
          <a:bodyPr>
            <a:normAutofit/>
          </a:bodyPr>
          <a:lstStyle/>
          <a:p>
            <a:r>
              <a:rPr lang="en-US" dirty="0"/>
              <a:t>Incorporate the PIP-II </a:t>
            </a:r>
            <a:r>
              <a:rPr lang="en-US" dirty="0" err="1"/>
              <a:t>Linac</a:t>
            </a:r>
            <a:r>
              <a:rPr lang="en-US" dirty="0"/>
              <a:t> in the existing control system</a:t>
            </a:r>
          </a:p>
          <a:p>
            <a:r>
              <a:rPr lang="en-US" dirty="0"/>
              <a:t>Enhance and modernize as needed</a:t>
            </a:r>
          </a:p>
          <a:p>
            <a:pPr lvl="1"/>
            <a:r>
              <a:rPr lang="en-US" dirty="0"/>
              <a:t>Both hardware and software</a:t>
            </a:r>
          </a:p>
          <a:p>
            <a:r>
              <a:rPr lang="en-US" dirty="0"/>
              <a:t>Unified system for the entire complex</a:t>
            </a:r>
          </a:p>
          <a:p>
            <a:r>
              <a:rPr lang="en-US" dirty="0"/>
              <a:t>Supports diverse simultaneous modes of operation</a:t>
            </a:r>
          </a:p>
          <a:p>
            <a:r>
              <a:rPr lang="en-US" dirty="0"/>
              <a:t>Should easily adapt to additional scale</a:t>
            </a:r>
          </a:p>
          <a:p>
            <a:r>
              <a:rPr lang="en-US" dirty="0"/>
              <a:t>Large investment and long experience</a:t>
            </a:r>
          </a:p>
          <a:p>
            <a:r>
              <a:rPr lang="en-US" dirty="0"/>
              <a:t>Very modular</a:t>
            </a:r>
          </a:p>
          <a:p>
            <a:pPr lvl="1"/>
            <a:r>
              <a:rPr lang="en-US" dirty="0"/>
              <a:t>Long history of adapting to new accelerators and beam lines</a:t>
            </a:r>
          </a:p>
          <a:p>
            <a:pPr lvl="1"/>
            <a:r>
              <a:rPr lang="en-US" dirty="0"/>
              <a:t>And upgrading components without disrupting operations</a:t>
            </a:r>
          </a:p>
          <a:p>
            <a:endParaRPr lang="en-US" dirty="0"/>
          </a:p>
        </p:txBody>
      </p:sp>
      <p:sp>
        <p:nvSpPr>
          <p:cNvPr id="5" name="Footer Placeholder 4"/>
          <p:cNvSpPr>
            <a:spLocks noGrp="1"/>
          </p:cNvSpPr>
          <p:nvPr>
            <p:ph type="ftr" sz="quarter" idx="3"/>
          </p:nvPr>
        </p:nvSpPr>
        <p:spPr/>
        <p:txBody>
          <a:bodyPr/>
          <a:lstStyle/>
          <a:p>
            <a:pPr>
              <a:defRPr/>
            </a:pPr>
            <a:r>
              <a:rPr lang="en-US" dirty="0"/>
              <a:t>Jim Patrick | </a:t>
            </a:r>
            <a:r>
              <a:rPr lang="en-US" dirty="0" err="1"/>
              <a:t>Linac</a:t>
            </a:r>
            <a:r>
              <a:rPr lang="en-US" dirty="0"/>
              <a:t> Controls | RF Systems</a:t>
            </a:r>
            <a:endParaRPr lang="en-US" b="1" dirty="0"/>
          </a:p>
        </p:txBody>
      </p:sp>
      <p:sp>
        <p:nvSpPr>
          <p:cNvPr id="6" name="Slide Number Placeholder 5"/>
          <p:cNvSpPr>
            <a:spLocks noGrp="1"/>
          </p:cNvSpPr>
          <p:nvPr>
            <p:ph type="sldNum" sz="quarter" idx="4"/>
          </p:nvPr>
        </p:nvSpPr>
        <p:spPr/>
        <p:txBody>
          <a:bodyPr/>
          <a:lstStyle/>
          <a:p>
            <a:pPr>
              <a:defRPr/>
            </a:pPr>
            <a:fld id="{148C009B-CB69-E04A-B9B3-34B26D69E9CF}" type="slidenum">
              <a:rPr lang="en-US" smtClean="0"/>
              <a:pPr>
                <a:defRPr/>
              </a:pPr>
              <a:t>7</a:t>
            </a:fld>
            <a:endParaRPr lang="en-US" dirty="0"/>
          </a:p>
        </p:txBody>
      </p:sp>
      <p:sp>
        <p:nvSpPr>
          <p:cNvPr id="7" name="TextBox 6"/>
          <p:cNvSpPr txBox="1"/>
          <p:nvPr/>
        </p:nvSpPr>
        <p:spPr>
          <a:xfrm>
            <a:off x="7435781" y="425321"/>
            <a:ext cx="1567543" cy="461665"/>
          </a:xfrm>
          <a:prstGeom prst="rect">
            <a:avLst/>
          </a:prstGeom>
          <a:solidFill>
            <a:schemeClr val="tx1"/>
          </a:solidFill>
        </p:spPr>
        <p:txBody>
          <a:bodyPr wrap="square" rtlCol="0">
            <a:spAutoFit/>
          </a:bodyPr>
          <a:lstStyle/>
          <a:p>
            <a:r>
              <a:rPr lang="en-US" dirty="0">
                <a:solidFill>
                  <a:schemeClr val="bg1"/>
                </a:solidFill>
              </a:rPr>
              <a:t>Charge #2</a:t>
            </a:r>
          </a:p>
        </p:txBody>
      </p:sp>
      <p:sp>
        <p:nvSpPr>
          <p:cNvPr id="9" name="Date Placeholder 3"/>
          <p:cNvSpPr>
            <a:spLocks noGrp="1"/>
          </p:cNvSpPr>
          <p:nvPr>
            <p:ph type="dt" sz="half" idx="2"/>
          </p:nvPr>
        </p:nvSpPr>
        <p:spPr>
          <a:xfrm>
            <a:off x="736826" y="6495482"/>
            <a:ext cx="936732" cy="241300"/>
          </a:xfrm>
        </p:spPr>
        <p:txBody>
          <a:bodyPr/>
          <a:lstStyle/>
          <a:p>
            <a:pPr>
              <a:defRPr/>
            </a:pPr>
            <a:r>
              <a:rPr lang="en-US" dirty="0"/>
              <a:t>12/13/2017 </a:t>
            </a:r>
          </a:p>
        </p:txBody>
      </p:sp>
    </p:spTree>
    <p:extLst>
      <p:ext uri="{BB962C8B-B14F-4D97-AF65-F5344CB8AC3E}">
        <p14:creationId xmlns:p14="http://schemas.microsoft.com/office/powerpoint/2010/main" val="17202496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Conceptual Design – General Controls</a:t>
            </a:r>
          </a:p>
        </p:txBody>
      </p:sp>
      <p:sp>
        <p:nvSpPr>
          <p:cNvPr id="5" name="Footer Placeholder 4"/>
          <p:cNvSpPr>
            <a:spLocks noGrp="1"/>
          </p:cNvSpPr>
          <p:nvPr>
            <p:ph type="ftr" sz="quarter" idx="3"/>
          </p:nvPr>
        </p:nvSpPr>
        <p:spPr/>
        <p:txBody>
          <a:bodyPr/>
          <a:lstStyle/>
          <a:p>
            <a:pPr>
              <a:defRPr/>
            </a:pPr>
            <a:r>
              <a:rPr lang="en-US" dirty="0"/>
              <a:t>Jim Patrick | </a:t>
            </a:r>
            <a:r>
              <a:rPr lang="en-US" dirty="0" err="1"/>
              <a:t>Linac</a:t>
            </a:r>
            <a:r>
              <a:rPr lang="en-US" dirty="0"/>
              <a:t> Controls | RF Systems</a:t>
            </a:r>
            <a:endParaRPr lang="en-US" b="1" dirty="0"/>
          </a:p>
        </p:txBody>
      </p:sp>
      <p:sp>
        <p:nvSpPr>
          <p:cNvPr id="6" name="Slide Number Placeholder 5"/>
          <p:cNvSpPr>
            <a:spLocks noGrp="1"/>
          </p:cNvSpPr>
          <p:nvPr>
            <p:ph type="sldNum" sz="quarter" idx="4"/>
          </p:nvPr>
        </p:nvSpPr>
        <p:spPr/>
        <p:txBody>
          <a:bodyPr/>
          <a:lstStyle/>
          <a:p>
            <a:pPr>
              <a:defRPr/>
            </a:pPr>
            <a:fld id="{148C009B-CB69-E04A-B9B3-34B26D69E9CF}" type="slidenum">
              <a:rPr lang="en-US" smtClean="0"/>
              <a:pPr>
                <a:defRPr/>
              </a:pPr>
              <a:t>8</a:t>
            </a:fld>
            <a:endParaRPr lang="en-US" dirty="0"/>
          </a:p>
        </p:txBody>
      </p:sp>
      <p:sp>
        <p:nvSpPr>
          <p:cNvPr id="7" name="TextBox 6"/>
          <p:cNvSpPr txBox="1"/>
          <p:nvPr/>
        </p:nvSpPr>
        <p:spPr>
          <a:xfrm>
            <a:off x="7435781" y="425321"/>
            <a:ext cx="1567543" cy="461665"/>
          </a:xfrm>
          <a:prstGeom prst="rect">
            <a:avLst/>
          </a:prstGeom>
          <a:solidFill>
            <a:schemeClr val="tx1"/>
          </a:solidFill>
        </p:spPr>
        <p:txBody>
          <a:bodyPr wrap="square" rtlCol="0">
            <a:spAutoFit/>
          </a:bodyPr>
          <a:lstStyle/>
          <a:p>
            <a:r>
              <a:rPr lang="en-US" dirty="0">
                <a:solidFill>
                  <a:schemeClr val="bg1"/>
                </a:solidFill>
              </a:rPr>
              <a:t>Charge #2</a:t>
            </a:r>
          </a:p>
        </p:txBody>
      </p:sp>
      <p:grpSp>
        <p:nvGrpSpPr>
          <p:cNvPr id="9" name="Group 8"/>
          <p:cNvGrpSpPr/>
          <p:nvPr/>
        </p:nvGrpSpPr>
        <p:grpSpPr>
          <a:xfrm>
            <a:off x="914400" y="1143000"/>
            <a:ext cx="7247467" cy="4800600"/>
            <a:chOff x="914400" y="1143000"/>
            <a:chExt cx="7247467" cy="4800600"/>
          </a:xfrm>
        </p:grpSpPr>
        <p:sp>
          <p:nvSpPr>
            <p:cNvPr id="10" name="Line 30"/>
            <p:cNvSpPr>
              <a:spLocks noChangeShapeType="1"/>
            </p:cNvSpPr>
            <p:nvPr/>
          </p:nvSpPr>
          <p:spPr bwMode="auto">
            <a:xfrm flipH="1">
              <a:off x="914400" y="3733800"/>
              <a:ext cx="72390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1" name="Group 10"/>
            <p:cNvGrpSpPr/>
            <p:nvPr/>
          </p:nvGrpSpPr>
          <p:grpSpPr>
            <a:xfrm>
              <a:off x="914400" y="1143000"/>
              <a:ext cx="7247467" cy="4800600"/>
              <a:chOff x="914400" y="1143000"/>
              <a:chExt cx="7247467" cy="4800600"/>
            </a:xfrm>
          </p:grpSpPr>
          <p:sp>
            <p:nvSpPr>
              <p:cNvPr id="12" name="AutoShape 3"/>
              <p:cNvSpPr>
                <a:spLocks noChangeArrowheads="1"/>
              </p:cNvSpPr>
              <p:nvPr/>
            </p:nvSpPr>
            <p:spPr bwMode="auto">
              <a:xfrm>
                <a:off x="1295400" y="1447800"/>
                <a:ext cx="1295400" cy="685800"/>
              </a:xfrm>
              <a:prstGeom prst="roundRect">
                <a:avLst>
                  <a:gd name="adj" fmla="val 16667"/>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107763" dir="189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600" dirty="0">
                    <a:latin typeface="Helvetica" panose="020B0604020202020204" pitchFamily="34" charset="0"/>
                  </a:rPr>
                  <a:t>Console</a:t>
                </a:r>
              </a:p>
              <a:p>
                <a:pPr algn="ctr"/>
                <a:r>
                  <a:rPr lang="en-US" altLang="en-US" sz="1600" dirty="0">
                    <a:latin typeface="Helvetica" panose="020B0604020202020204" pitchFamily="34" charset="0"/>
                  </a:rPr>
                  <a:t>Applications</a:t>
                </a:r>
              </a:p>
            </p:txBody>
          </p:sp>
          <p:sp>
            <p:nvSpPr>
              <p:cNvPr id="13" name="AutoShape 4"/>
              <p:cNvSpPr>
                <a:spLocks noChangeArrowheads="1"/>
              </p:cNvSpPr>
              <p:nvPr/>
            </p:nvSpPr>
            <p:spPr bwMode="auto">
              <a:xfrm>
                <a:off x="1295400" y="2667000"/>
                <a:ext cx="1295400" cy="685800"/>
              </a:xfrm>
              <a:prstGeom prst="roundRect">
                <a:avLst>
                  <a:gd name="adj" fmla="val 16667"/>
                </a:avLst>
              </a:prstGeom>
              <a:solidFill>
                <a:srgbClr val="FFCC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600" dirty="0">
                    <a:latin typeface="Helvetica" panose="020B0604020202020204" pitchFamily="34" charset="0"/>
                  </a:rPr>
                  <a:t>Central</a:t>
                </a:r>
                <a:br>
                  <a:rPr lang="en-US" altLang="en-US" sz="1600" dirty="0">
                    <a:latin typeface="Helvetica" panose="020B0604020202020204" pitchFamily="34" charset="0"/>
                  </a:rPr>
                </a:br>
                <a:r>
                  <a:rPr lang="en-US" altLang="en-US" sz="1600" dirty="0">
                    <a:latin typeface="Helvetica" panose="020B0604020202020204" pitchFamily="34" charset="0"/>
                  </a:rPr>
                  <a:t>Services</a:t>
                </a:r>
              </a:p>
            </p:txBody>
          </p:sp>
          <p:sp>
            <p:nvSpPr>
              <p:cNvPr id="14" name="AutoShape 5"/>
              <p:cNvSpPr>
                <a:spLocks noChangeArrowheads="1"/>
              </p:cNvSpPr>
              <p:nvPr/>
            </p:nvSpPr>
            <p:spPr bwMode="auto">
              <a:xfrm>
                <a:off x="4876800" y="4038600"/>
                <a:ext cx="1295400" cy="685800"/>
              </a:xfrm>
              <a:prstGeom prst="roundRect">
                <a:avLst>
                  <a:gd name="adj" fmla="val 16667"/>
                </a:avLst>
              </a:prstGeom>
              <a:solidFill>
                <a:srgbClr val="99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600" dirty="0">
                    <a:latin typeface="Helvetica" panose="020B0604020202020204" pitchFamily="34" charset="0"/>
                  </a:rPr>
                  <a:t>HRM/IRM	</a:t>
                </a:r>
              </a:p>
              <a:p>
                <a:pPr algn="ctr"/>
                <a:r>
                  <a:rPr lang="en-US" altLang="en-US" sz="1600" dirty="0">
                    <a:latin typeface="Helvetica" panose="020B0604020202020204" pitchFamily="34" charset="0"/>
                  </a:rPr>
                  <a:t>Front-Ends</a:t>
                </a:r>
              </a:p>
            </p:txBody>
          </p:sp>
          <p:sp>
            <p:nvSpPr>
              <p:cNvPr id="15" name="AutoShape 6"/>
              <p:cNvSpPr>
                <a:spLocks noChangeArrowheads="1"/>
              </p:cNvSpPr>
              <p:nvPr/>
            </p:nvSpPr>
            <p:spPr bwMode="auto">
              <a:xfrm>
                <a:off x="3124200" y="1447800"/>
                <a:ext cx="1295400" cy="685800"/>
              </a:xfrm>
              <a:prstGeom prst="roundRect">
                <a:avLst>
                  <a:gd name="adj" fmla="val 16667"/>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107763" dir="189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600">
                    <a:latin typeface="Helvetica" panose="020B0604020202020204" pitchFamily="34" charset="0"/>
                  </a:rPr>
                  <a:t>Java</a:t>
                </a:r>
              </a:p>
              <a:p>
                <a:pPr algn="ctr"/>
                <a:r>
                  <a:rPr lang="en-US" altLang="en-US" sz="1600">
                    <a:latin typeface="Helvetica" panose="020B0604020202020204" pitchFamily="34" charset="0"/>
                  </a:rPr>
                  <a:t>Applications</a:t>
                </a:r>
              </a:p>
            </p:txBody>
          </p:sp>
          <p:sp>
            <p:nvSpPr>
              <p:cNvPr id="16" name="AutoShape 7"/>
              <p:cNvSpPr>
                <a:spLocks noChangeArrowheads="1"/>
              </p:cNvSpPr>
              <p:nvPr/>
            </p:nvSpPr>
            <p:spPr bwMode="auto">
              <a:xfrm>
                <a:off x="4953000" y="1447800"/>
                <a:ext cx="1295400" cy="685800"/>
              </a:xfrm>
              <a:prstGeom prst="roundRect">
                <a:avLst>
                  <a:gd name="adj" fmla="val 16667"/>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107763" dir="189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600">
                    <a:latin typeface="Helvetica" panose="020B0604020202020204" pitchFamily="34" charset="0"/>
                  </a:rPr>
                  <a:t>Web</a:t>
                </a:r>
              </a:p>
              <a:p>
                <a:pPr algn="ctr"/>
                <a:r>
                  <a:rPr lang="en-US" altLang="en-US" sz="1600">
                    <a:latin typeface="Helvetica" panose="020B0604020202020204" pitchFamily="34" charset="0"/>
                  </a:rPr>
                  <a:t>Applications</a:t>
                </a:r>
              </a:p>
            </p:txBody>
          </p:sp>
          <p:sp>
            <p:nvSpPr>
              <p:cNvPr id="17" name="AutoShape 8"/>
              <p:cNvSpPr>
                <a:spLocks noChangeArrowheads="1"/>
              </p:cNvSpPr>
              <p:nvPr/>
            </p:nvSpPr>
            <p:spPr bwMode="auto">
              <a:xfrm>
                <a:off x="1295400" y="4038600"/>
                <a:ext cx="1295400" cy="685800"/>
              </a:xfrm>
              <a:prstGeom prst="roundRect">
                <a:avLst>
                  <a:gd name="adj" fmla="val 16667"/>
                </a:avLst>
              </a:prstGeom>
              <a:solidFill>
                <a:srgbClr val="99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600">
                    <a:latin typeface="Helvetica" panose="020B0604020202020204" pitchFamily="34" charset="0"/>
                  </a:rPr>
                  <a:t>MOOC</a:t>
                </a:r>
              </a:p>
              <a:p>
                <a:pPr algn="ctr"/>
                <a:r>
                  <a:rPr lang="en-US" altLang="en-US" sz="1600">
                    <a:latin typeface="Helvetica" panose="020B0604020202020204" pitchFamily="34" charset="0"/>
                  </a:rPr>
                  <a:t>Front-Ends</a:t>
                </a:r>
              </a:p>
            </p:txBody>
          </p:sp>
          <p:sp>
            <p:nvSpPr>
              <p:cNvPr id="18" name="AutoShape 9"/>
              <p:cNvSpPr>
                <a:spLocks noChangeArrowheads="1"/>
              </p:cNvSpPr>
              <p:nvPr/>
            </p:nvSpPr>
            <p:spPr bwMode="auto">
              <a:xfrm>
                <a:off x="3124200" y="4038600"/>
                <a:ext cx="1295400" cy="685800"/>
              </a:xfrm>
              <a:prstGeom prst="roundRect">
                <a:avLst>
                  <a:gd name="adj" fmla="val 16667"/>
                </a:avLst>
              </a:prstGeom>
              <a:solidFill>
                <a:srgbClr val="99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600" dirty="0">
                    <a:latin typeface="Helvetica" panose="020B0604020202020204" pitchFamily="34" charset="0"/>
                  </a:rPr>
                  <a:t>Erlang</a:t>
                </a:r>
              </a:p>
              <a:p>
                <a:pPr algn="ctr"/>
                <a:r>
                  <a:rPr lang="en-US" altLang="en-US" sz="1600" dirty="0">
                    <a:latin typeface="Helvetica" panose="020B0604020202020204" pitchFamily="34" charset="0"/>
                  </a:rPr>
                  <a:t>Front-Ends</a:t>
                </a:r>
              </a:p>
            </p:txBody>
          </p:sp>
          <p:sp>
            <p:nvSpPr>
              <p:cNvPr id="19" name="AutoShape 10"/>
              <p:cNvSpPr>
                <a:spLocks noChangeArrowheads="1"/>
              </p:cNvSpPr>
              <p:nvPr/>
            </p:nvSpPr>
            <p:spPr bwMode="auto">
              <a:xfrm>
                <a:off x="4876800" y="2667000"/>
                <a:ext cx="1295400" cy="685800"/>
              </a:xfrm>
              <a:prstGeom prst="roundRect">
                <a:avLst>
                  <a:gd name="adj" fmla="val 16667"/>
                </a:avLst>
              </a:prstGeom>
              <a:solidFill>
                <a:srgbClr val="FFCC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600">
                    <a:latin typeface="Helvetica" panose="020B0604020202020204" pitchFamily="34" charset="0"/>
                  </a:rPr>
                  <a:t>Open Access</a:t>
                </a:r>
              </a:p>
              <a:p>
                <a:pPr algn="ctr"/>
                <a:r>
                  <a:rPr lang="en-US" altLang="en-US" sz="1600">
                    <a:latin typeface="Helvetica" panose="020B0604020202020204" pitchFamily="34" charset="0"/>
                  </a:rPr>
                  <a:t>Clients</a:t>
                </a:r>
              </a:p>
            </p:txBody>
          </p:sp>
          <p:sp>
            <p:nvSpPr>
              <p:cNvPr id="20" name="Line 11"/>
              <p:cNvSpPr>
                <a:spLocks noChangeShapeType="1"/>
              </p:cNvSpPr>
              <p:nvPr/>
            </p:nvSpPr>
            <p:spPr bwMode="auto">
              <a:xfrm flipH="1">
                <a:off x="914400" y="2362200"/>
                <a:ext cx="72390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 name="Line 12"/>
              <p:cNvSpPr>
                <a:spLocks noChangeShapeType="1"/>
              </p:cNvSpPr>
              <p:nvPr/>
            </p:nvSpPr>
            <p:spPr bwMode="auto">
              <a:xfrm>
                <a:off x="1913467" y="1143000"/>
                <a:ext cx="0"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 name="Line 13"/>
              <p:cNvSpPr>
                <a:spLocks noChangeShapeType="1"/>
              </p:cNvSpPr>
              <p:nvPr/>
            </p:nvSpPr>
            <p:spPr bwMode="auto">
              <a:xfrm>
                <a:off x="3742267" y="1143000"/>
                <a:ext cx="0"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 name="Line 14"/>
              <p:cNvSpPr>
                <a:spLocks noChangeShapeType="1"/>
              </p:cNvSpPr>
              <p:nvPr/>
            </p:nvSpPr>
            <p:spPr bwMode="auto">
              <a:xfrm>
                <a:off x="5562600" y="1143000"/>
                <a:ext cx="0"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 name="Line 16"/>
              <p:cNvSpPr>
                <a:spLocks noChangeShapeType="1"/>
              </p:cNvSpPr>
              <p:nvPr/>
            </p:nvSpPr>
            <p:spPr bwMode="auto">
              <a:xfrm>
                <a:off x="3810000" y="2362200"/>
                <a:ext cx="0"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 name="Line 17"/>
              <p:cNvSpPr>
                <a:spLocks noChangeShapeType="1"/>
              </p:cNvSpPr>
              <p:nvPr/>
            </p:nvSpPr>
            <p:spPr bwMode="auto">
              <a:xfrm>
                <a:off x="5562600" y="2362200"/>
                <a:ext cx="0"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 name="Line 18"/>
              <p:cNvSpPr>
                <a:spLocks noChangeShapeType="1"/>
              </p:cNvSpPr>
              <p:nvPr/>
            </p:nvSpPr>
            <p:spPr bwMode="auto">
              <a:xfrm>
                <a:off x="1905000" y="3733800"/>
                <a:ext cx="0"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 name="Line 19"/>
              <p:cNvSpPr>
                <a:spLocks noChangeShapeType="1"/>
              </p:cNvSpPr>
              <p:nvPr/>
            </p:nvSpPr>
            <p:spPr bwMode="auto">
              <a:xfrm>
                <a:off x="3810000" y="3733800"/>
                <a:ext cx="0"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 name="Line 20"/>
              <p:cNvSpPr>
                <a:spLocks noChangeShapeType="1"/>
              </p:cNvSpPr>
              <p:nvPr/>
            </p:nvSpPr>
            <p:spPr bwMode="auto">
              <a:xfrm>
                <a:off x="5562600" y="3733800"/>
                <a:ext cx="0"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 name="AutoShape 22"/>
              <p:cNvSpPr>
                <a:spLocks noChangeArrowheads="1"/>
              </p:cNvSpPr>
              <p:nvPr/>
            </p:nvSpPr>
            <p:spPr bwMode="auto">
              <a:xfrm>
                <a:off x="1600200" y="5257800"/>
                <a:ext cx="1676400" cy="685800"/>
              </a:xfrm>
              <a:prstGeom prst="roundRect">
                <a:avLst>
                  <a:gd name="adj" fmla="val 16667"/>
                </a:avLst>
              </a:prstGeom>
              <a:solidFill>
                <a:srgbClr val="99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600">
                    <a:latin typeface="Helvetica" panose="020B0604020202020204" pitchFamily="34" charset="0"/>
                  </a:rPr>
                  <a:t>Field Hardware</a:t>
                </a:r>
              </a:p>
            </p:txBody>
          </p:sp>
          <p:sp>
            <p:nvSpPr>
              <p:cNvPr id="30" name="AutoShape 24"/>
              <p:cNvSpPr>
                <a:spLocks noChangeArrowheads="1"/>
              </p:cNvSpPr>
              <p:nvPr/>
            </p:nvSpPr>
            <p:spPr bwMode="auto">
              <a:xfrm>
                <a:off x="6705600" y="1447800"/>
                <a:ext cx="1295400" cy="685800"/>
              </a:xfrm>
              <a:prstGeom prst="roundRect">
                <a:avLst>
                  <a:gd name="adj" fmla="val 16667"/>
                </a:avLst>
              </a:prstGeom>
              <a:solidFill>
                <a:srgbClr val="FF7C8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600">
                    <a:latin typeface="Helvetica" panose="020B0604020202020204" pitchFamily="34" charset="0"/>
                  </a:rPr>
                  <a:t>Database</a:t>
                </a:r>
              </a:p>
            </p:txBody>
          </p:sp>
          <p:sp>
            <p:nvSpPr>
              <p:cNvPr id="31" name="Text Box 26"/>
              <p:cNvSpPr txBox="1">
                <a:spLocks noChangeArrowheads="1"/>
              </p:cNvSpPr>
              <p:nvPr/>
            </p:nvSpPr>
            <p:spPr bwMode="auto">
              <a:xfrm>
                <a:off x="3615634" y="5199984"/>
                <a:ext cx="3624133"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200" b="1" dirty="0">
                    <a:latin typeface="Helvetica" panose="020B0604020202020204" pitchFamily="34" charset="0"/>
                  </a:rPr>
                  <a:t>Ethernet, CAMAC, VME, PMC, IP, CIA, GPIB, …</a:t>
                </a:r>
              </a:p>
            </p:txBody>
          </p:sp>
          <p:sp>
            <p:nvSpPr>
              <p:cNvPr id="32" name="AutoShape 28"/>
              <p:cNvSpPr>
                <a:spLocks noChangeArrowheads="1"/>
              </p:cNvSpPr>
              <p:nvPr/>
            </p:nvSpPr>
            <p:spPr bwMode="auto">
              <a:xfrm>
                <a:off x="3124200" y="2667000"/>
                <a:ext cx="1295400" cy="685800"/>
              </a:xfrm>
              <a:prstGeom prst="roundRect">
                <a:avLst>
                  <a:gd name="adj" fmla="val 16667"/>
                </a:avLst>
              </a:prstGeom>
              <a:solidFill>
                <a:srgbClr val="FFCC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600">
                    <a:latin typeface="Helvetica" panose="020B0604020202020204" pitchFamily="34" charset="0"/>
                  </a:rPr>
                  <a:t>Servlets</a:t>
                </a:r>
              </a:p>
            </p:txBody>
          </p:sp>
          <p:sp>
            <p:nvSpPr>
              <p:cNvPr id="33" name="Line 31"/>
              <p:cNvSpPr>
                <a:spLocks noChangeShapeType="1"/>
              </p:cNvSpPr>
              <p:nvPr/>
            </p:nvSpPr>
            <p:spPr bwMode="auto">
              <a:xfrm>
                <a:off x="1905000" y="2362200"/>
                <a:ext cx="0"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 name="AutoShape 32"/>
              <p:cNvSpPr>
                <a:spLocks noChangeArrowheads="1"/>
              </p:cNvSpPr>
              <p:nvPr/>
            </p:nvSpPr>
            <p:spPr bwMode="auto">
              <a:xfrm>
                <a:off x="6705600" y="2667000"/>
                <a:ext cx="1295400" cy="685800"/>
              </a:xfrm>
              <a:prstGeom prst="roundRect">
                <a:avLst>
                  <a:gd name="adj" fmla="val 16667"/>
                </a:avLst>
              </a:prstGeom>
              <a:solidFill>
                <a:srgbClr val="FFCC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600">
                    <a:latin typeface="Helvetica" panose="020B0604020202020204" pitchFamily="34" charset="0"/>
                  </a:rPr>
                  <a:t>Consolidators</a:t>
                </a:r>
              </a:p>
            </p:txBody>
          </p:sp>
          <p:sp>
            <p:nvSpPr>
              <p:cNvPr id="35" name="Line 33"/>
              <p:cNvSpPr>
                <a:spLocks noChangeShapeType="1"/>
              </p:cNvSpPr>
              <p:nvPr/>
            </p:nvSpPr>
            <p:spPr bwMode="auto">
              <a:xfrm>
                <a:off x="7315200" y="2362200"/>
                <a:ext cx="0"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 name="Line 15"/>
              <p:cNvSpPr>
                <a:spLocks noChangeShapeType="1"/>
              </p:cNvSpPr>
              <p:nvPr/>
            </p:nvSpPr>
            <p:spPr bwMode="auto">
              <a:xfrm>
                <a:off x="914400" y="1143000"/>
                <a:ext cx="0" cy="25908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 name="Line 29"/>
              <p:cNvSpPr>
                <a:spLocks noChangeShapeType="1"/>
              </p:cNvSpPr>
              <p:nvPr/>
            </p:nvSpPr>
            <p:spPr bwMode="auto">
              <a:xfrm flipH="1">
                <a:off x="922867" y="1143000"/>
                <a:ext cx="72390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 name="Line 21"/>
              <p:cNvSpPr>
                <a:spLocks noChangeShapeType="1"/>
              </p:cNvSpPr>
              <p:nvPr/>
            </p:nvSpPr>
            <p:spPr bwMode="auto">
              <a:xfrm>
                <a:off x="2209800" y="4724400"/>
                <a:ext cx="0" cy="533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 name="Line 19"/>
              <p:cNvSpPr>
                <a:spLocks noChangeShapeType="1"/>
              </p:cNvSpPr>
              <p:nvPr/>
            </p:nvSpPr>
            <p:spPr bwMode="auto">
              <a:xfrm>
                <a:off x="3798277" y="4724400"/>
                <a:ext cx="0" cy="280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0" name="Line 19"/>
              <p:cNvSpPr>
                <a:spLocks noChangeShapeType="1"/>
              </p:cNvSpPr>
              <p:nvPr/>
            </p:nvSpPr>
            <p:spPr bwMode="auto">
              <a:xfrm rot="5400000">
                <a:off x="3440254" y="5471525"/>
                <a:ext cx="11725" cy="33903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grpSp>
      <p:sp>
        <p:nvSpPr>
          <p:cNvPr id="42" name="Date Placeholder 3"/>
          <p:cNvSpPr>
            <a:spLocks noGrp="1"/>
          </p:cNvSpPr>
          <p:nvPr>
            <p:ph type="dt" sz="half" idx="2"/>
          </p:nvPr>
        </p:nvSpPr>
        <p:spPr>
          <a:xfrm>
            <a:off x="736826" y="6495482"/>
            <a:ext cx="863373" cy="241300"/>
          </a:xfrm>
        </p:spPr>
        <p:txBody>
          <a:bodyPr/>
          <a:lstStyle/>
          <a:p>
            <a:pPr>
              <a:defRPr/>
            </a:pPr>
            <a:r>
              <a:rPr lang="en-US" dirty="0"/>
              <a:t>12/13/2017 </a:t>
            </a:r>
          </a:p>
        </p:txBody>
      </p:sp>
    </p:spTree>
    <p:extLst>
      <p:ext uri="{BB962C8B-B14F-4D97-AF65-F5344CB8AC3E}">
        <p14:creationId xmlns:p14="http://schemas.microsoft.com/office/powerpoint/2010/main" val="18626317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Conceptual Design - Timing</a:t>
            </a:r>
          </a:p>
        </p:txBody>
      </p:sp>
      <p:sp>
        <p:nvSpPr>
          <p:cNvPr id="5" name="Footer Placeholder 4"/>
          <p:cNvSpPr>
            <a:spLocks noGrp="1"/>
          </p:cNvSpPr>
          <p:nvPr>
            <p:ph type="ftr" sz="quarter" idx="3"/>
          </p:nvPr>
        </p:nvSpPr>
        <p:spPr/>
        <p:txBody>
          <a:bodyPr/>
          <a:lstStyle/>
          <a:p>
            <a:pPr>
              <a:defRPr/>
            </a:pPr>
            <a:r>
              <a:rPr lang="en-US" dirty="0"/>
              <a:t>Jim Patrick | </a:t>
            </a:r>
            <a:r>
              <a:rPr lang="en-US" dirty="0" err="1"/>
              <a:t>Linac</a:t>
            </a:r>
            <a:r>
              <a:rPr lang="en-US" dirty="0"/>
              <a:t> Controls | RF Systems</a:t>
            </a:r>
            <a:endParaRPr lang="en-US" b="1" dirty="0"/>
          </a:p>
        </p:txBody>
      </p:sp>
      <p:sp>
        <p:nvSpPr>
          <p:cNvPr id="6" name="Slide Number Placeholder 5"/>
          <p:cNvSpPr>
            <a:spLocks noGrp="1"/>
          </p:cNvSpPr>
          <p:nvPr>
            <p:ph type="sldNum" sz="quarter" idx="4"/>
          </p:nvPr>
        </p:nvSpPr>
        <p:spPr/>
        <p:txBody>
          <a:bodyPr/>
          <a:lstStyle/>
          <a:p>
            <a:pPr>
              <a:defRPr/>
            </a:pPr>
            <a:fld id="{148C009B-CB69-E04A-B9B3-34B26D69E9CF}" type="slidenum">
              <a:rPr lang="en-US" smtClean="0"/>
              <a:pPr>
                <a:defRPr/>
              </a:pPr>
              <a:t>9</a:t>
            </a:fld>
            <a:endParaRPr lang="en-US" dirty="0"/>
          </a:p>
        </p:txBody>
      </p:sp>
      <p:sp>
        <p:nvSpPr>
          <p:cNvPr id="7" name="TextBox 6"/>
          <p:cNvSpPr txBox="1"/>
          <p:nvPr/>
        </p:nvSpPr>
        <p:spPr>
          <a:xfrm>
            <a:off x="7435781" y="425321"/>
            <a:ext cx="1567543" cy="461665"/>
          </a:xfrm>
          <a:prstGeom prst="rect">
            <a:avLst/>
          </a:prstGeom>
          <a:solidFill>
            <a:schemeClr val="tx1"/>
          </a:solidFill>
        </p:spPr>
        <p:txBody>
          <a:bodyPr wrap="square" rtlCol="0">
            <a:spAutoFit/>
          </a:bodyPr>
          <a:lstStyle/>
          <a:p>
            <a:r>
              <a:rPr lang="en-US" dirty="0">
                <a:solidFill>
                  <a:schemeClr val="bg1"/>
                </a:solidFill>
              </a:rPr>
              <a:t>Charge #2</a:t>
            </a:r>
          </a:p>
        </p:txBody>
      </p:sp>
      <p:grpSp>
        <p:nvGrpSpPr>
          <p:cNvPr id="44" name="Group 43"/>
          <p:cNvGrpSpPr/>
          <p:nvPr/>
        </p:nvGrpSpPr>
        <p:grpSpPr>
          <a:xfrm>
            <a:off x="3849275" y="1495451"/>
            <a:ext cx="5033601" cy="3333508"/>
            <a:chOff x="3531665" y="1354238"/>
            <a:chExt cx="5033601" cy="3333508"/>
          </a:xfrm>
        </p:grpSpPr>
        <p:sp>
          <p:nvSpPr>
            <p:cNvPr id="10" name="Oval 9"/>
            <p:cNvSpPr/>
            <p:nvPr/>
          </p:nvSpPr>
          <p:spPr>
            <a:xfrm>
              <a:off x="3531665" y="3889093"/>
              <a:ext cx="1619070" cy="798653"/>
            </a:xfrm>
            <a:prstGeom prst="ellipse">
              <a:avLst/>
            </a:prstGeom>
            <a:solidFill>
              <a:srgbClr val="004C97"/>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t>Existing</a:t>
              </a:r>
            </a:p>
            <a:p>
              <a:pPr algn="ctr"/>
              <a:r>
                <a:rPr lang="en-US" sz="1200" dirty="0"/>
                <a:t>Accelerator</a:t>
              </a:r>
            </a:p>
            <a:p>
              <a:pPr algn="ctr"/>
              <a:r>
                <a:rPr lang="en-US" sz="1200" dirty="0"/>
                <a:t>Complex</a:t>
              </a:r>
            </a:p>
          </p:txBody>
        </p:sp>
        <p:sp>
          <p:nvSpPr>
            <p:cNvPr id="13" name="Oval 12"/>
            <p:cNvSpPr/>
            <p:nvPr/>
          </p:nvSpPr>
          <p:spPr>
            <a:xfrm>
              <a:off x="5999001" y="3889093"/>
              <a:ext cx="1632030" cy="751701"/>
            </a:xfrm>
            <a:prstGeom prst="ellipse">
              <a:avLst/>
            </a:prstGeom>
            <a:solidFill>
              <a:srgbClr val="004C97"/>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t>PIP-II </a:t>
              </a:r>
              <a:r>
                <a:rPr lang="en-US" sz="1200" dirty="0" err="1"/>
                <a:t>Linac</a:t>
              </a:r>
              <a:endParaRPr lang="en-US" sz="1200" dirty="0"/>
            </a:p>
          </p:txBody>
        </p:sp>
        <p:sp>
          <p:nvSpPr>
            <p:cNvPr id="14" name="Rectangle 13"/>
            <p:cNvSpPr/>
            <p:nvPr/>
          </p:nvSpPr>
          <p:spPr>
            <a:xfrm>
              <a:off x="4734046" y="1354238"/>
              <a:ext cx="1632030" cy="532435"/>
            </a:xfrm>
            <a:prstGeom prst="rect">
              <a:avLst/>
            </a:prstGeom>
            <a:solidFill>
              <a:schemeClr val="accent4"/>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t>Accelerator Clock</a:t>
              </a:r>
            </a:p>
            <a:p>
              <a:pPr algn="ctr"/>
              <a:r>
                <a:rPr lang="en-US" sz="1200" dirty="0"/>
                <a:t>(ACLK)</a:t>
              </a:r>
            </a:p>
          </p:txBody>
        </p:sp>
        <p:sp>
          <p:nvSpPr>
            <p:cNvPr id="15" name="Rectangle 14"/>
            <p:cNvSpPr/>
            <p:nvPr/>
          </p:nvSpPr>
          <p:spPr>
            <a:xfrm>
              <a:off x="3531665" y="2629770"/>
              <a:ext cx="1632030" cy="532435"/>
            </a:xfrm>
            <a:prstGeom prst="rect">
              <a:avLst/>
            </a:prstGeom>
            <a:solidFill>
              <a:schemeClr val="accent4"/>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t>TCLK</a:t>
              </a:r>
            </a:p>
          </p:txBody>
        </p:sp>
        <p:sp>
          <p:nvSpPr>
            <p:cNvPr id="16" name="Rectangle 15"/>
            <p:cNvSpPr/>
            <p:nvPr/>
          </p:nvSpPr>
          <p:spPr>
            <a:xfrm>
              <a:off x="5999001" y="2676723"/>
              <a:ext cx="1632030" cy="532435"/>
            </a:xfrm>
            <a:prstGeom prst="rect">
              <a:avLst/>
            </a:prstGeom>
            <a:solidFill>
              <a:schemeClr val="accent4"/>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err="1"/>
                <a:t>Linac</a:t>
              </a:r>
              <a:r>
                <a:rPr lang="en-US" sz="1200" dirty="0"/>
                <a:t> Clock</a:t>
              </a:r>
            </a:p>
            <a:p>
              <a:pPr algn="ctr"/>
              <a:r>
                <a:rPr lang="en-US" sz="1200" dirty="0"/>
                <a:t>(LCLK)</a:t>
              </a:r>
            </a:p>
          </p:txBody>
        </p:sp>
        <p:cxnSp>
          <p:nvCxnSpPr>
            <p:cNvPr id="18" name="Straight Connector 17"/>
            <p:cNvCxnSpPr/>
            <p:nvPr/>
          </p:nvCxnSpPr>
          <p:spPr>
            <a:xfrm>
              <a:off x="5163695" y="1886673"/>
              <a:ext cx="0" cy="359974"/>
            </a:xfrm>
            <a:prstGeom prst="line">
              <a:avLst/>
            </a:prstGeom>
            <a:ln>
              <a:solidFill>
                <a:srgbClr val="404040"/>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V="1">
              <a:off x="4347680" y="2233914"/>
              <a:ext cx="803055" cy="12733"/>
            </a:xfrm>
            <a:prstGeom prst="line">
              <a:avLst/>
            </a:prstGeom>
            <a:ln>
              <a:solidFill>
                <a:srgbClr val="404040"/>
              </a:solidFill>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p:nvPr/>
          </p:nvCxnSpPr>
          <p:spPr>
            <a:xfrm>
              <a:off x="4352081" y="2246647"/>
              <a:ext cx="0" cy="383123"/>
            </a:xfrm>
            <a:prstGeom prst="straightConnector1">
              <a:avLst/>
            </a:prstGeom>
            <a:ln>
              <a:solidFill>
                <a:srgbClr val="404040"/>
              </a:solidFill>
              <a:tailEnd type="triangle"/>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a:off x="5990742" y="1894968"/>
              <a:ext cx="0" cy="359974"/>
            </a:xfrm>
            <a:prstGeom prst="line">
              <a:avLst/>
            </a:prstGeom>
            <a:ln>
              <a:solidFill>
                <a:srgbClr val="404040"/>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flipV="1">
              <a:off x="5990742" y="2258030"/>
              <a:ext cx="803055" cy="12733"/>
            </a:xfrm>
            <a:prstGeom prst="line">
              <a:avLst/>
            </a:prstGeom>
            <a:ln>
              <a:solidFill>
                <a:srgbClr val="404040"/>
              </a:solidFill>
            </a:ln>
          </p:spPr>
          <p:style>
            <a:lnRef idx="2">
              <a:schemeClr val="accent1"/>
            </a:lnRef>
            <a:fillRef idx="0">
              <a:schemeClr val="accent1"/>
            </a:fillRef>
            <a:effectRef idx="1">
              <a:schemeClr val="accent1"/>
            </a:effectRef>
            <a:fontRef idx="minor">
              <a:schemeClr val="tx1"/>
            </a:fontRef>
          </p:style>
        </p:cxnSp>
        <p:cxnSp>
          <p:nvCxnSpPr>
            <p:cNvPr id="30" name="Straight Arrow Connector 29"/>
            <p:cNvCxnSpPr/>
            <p:nvPr/>
          </p:nvCxnSpPr>
          <p:spPr>
            <a:xfrm>
              <a:off x="6793797" y="2246647"/>
              <a:ext cx="0" cy="430076"/>
            </a:xfrm>
            <a:prstGeom prst="straightConnector1">
              <a:avLst/>
            </a:prstGeom>
            <a:ln>
              <a:solidFill>
                <a:srgbClr val="404040"/>
              </a:solidFill>
              <a:tailEnd type="triangle"/>
            </a:ln>
          </p:spPr>
          <p:style>
            <a:lnRef idx="2">
              <a:schemeClr val="accent1"/>
            </a:lnRef>
            <a:fillRef idx="0">
              <a:schemeClr val="accent1"/>
            </a:fillRef>
            <a:effectRef idx="1">
              <a:schemeClr val="accent1"/>
            </a:effectRef>
            <a:fontRef idx="minor">
              <a:schemeClr val="tx1"/>
            </a:fontRef>
          </p:style>
        </p:cxnSp>
        <p:cxnSp>
          <p:nvCxnSpPr>
            <p:cNvPr id="33" name="Straight Arrow Connector 32"/>
            <p:cNvCxnSpPr>
              <a:endCxn id="16" idx="3"/>
            </p:cNvCxnSpPr>
            <p:nvPr/>
          </p:nvCxnSpPr>
          <p:spPr>
            <a:xfrm flipH="1">
              <a:off x="7631031" y="2942940"/>
              <a:ext cx="934235" cy="1"/>
            </a:xfrm>
            <a:prstGeom prst="straightConnector1">
              <a:avLst/>
            </a:prstGeom>
            <a:ln>
              <a:solidFill>
                <a:srgbClr val="404040"/>
              </a:solidFill>
              <a:tailEnd type="triangle"/>
            </a:ln>
          </p:spPr>
          <p:style>
            <a:lnRef idx="2">
              <a:schemeClr val="accent1"/>
            </a:lnRef>
            <a:fillRef idx="0">
              <a:schemeClr val="accent1"/>
            </a:fillRef>
            <a:effectRef idx="1">
              <a:schemeClr val="accent1"/>
            </a:effectRef>
            <a:fontRef idx="minor">
              <a:schemeClr val="tx1"/>
            </a:fontRef>
          </p:style>
        </p:cxnSp>
        <p:cxnSp>
          <p:nvCxnSpPr>
            <p:cNvPr id="35" name="Straight Arrow Connector 34"/>
            <p:cNvCxnSpPr>
              <a:endCxn id="10" idx="0"/>
            </p:cNvCxnSpPr>
            <p:nvPr/>
          </p:nvCxnSpPr>
          <p:spPr>
            <a:xfrm flipH="1">
              <a:off x="4341200" y="3162205"/>
              <a:ext cx="6480" cy="726888"/>
            </a:xfrm>
            <a:prstGeom prst="straightConnector1">
              <a:avLst/>
            </a:prstGeom>
            <a:ln>
              <a:solidFill>
                <a:srgbClr val="404040"/>
              </a:solidFill>
              <a:tailEnd type="triangle"/>
            </a:ln>
          </p:spPr>
          <p:style>
            <a:lnRef idx="2">
              <a:schemeClr val="accent1"/>
            </a:lnRef>
            <a:fillRef idx="0">
              <a:schemeClr val="accent1"/>
            </a:fillRef>
            <a:effectRef idx="1">
              <a:schemeClr val="accent1"/>
            </a:effectRef>
            <a:fontRef idx="minor">
              <a:schemeClr val="tx1"/>
            </a:fontRef>
          </p:style>
        </p:cxnSp>
        <p:cxnSp>
          <p:nvCxnSpPr>
            <p:cNvPr id="38" name="Straight Arrow Connector 37"/>
            <p:cNvCxnSpPr>
              <a:stCxn id="16" idx="2"/>
            </p:cNvCxnSpPr>
            <p:nvPr/>
          </p:nvCxnSpPr>
          <p:spPr>
            <a:xfrm>
              <a:off x="6815016" y="3209158"/>
              <a:ext cx="0" cy="679935"/>
            </a:xfrm>
            <a:prstGeom prst="straightConnector1">
              <a:avLst/>
            </a:prstGeom>
            <a:ln>
              <a:solidFill>
                <a:srgbClr val="404040"/>
              </a:solidFill>
              <a:tailEnd type="triangle"/>
            </a:ln>
          </p:spPr>
          <p:style>
            <a:lnRef idx="2">
              <a:schemeClr val="accent1"/>
            </a:lnRef>
            <a:fillRef idx="0">
              <a:schemeClr val="accent1"/>
            </a:fillRef>
            <a:effectRef idx="1">
              <a:schemeClr val="accent1"/>
            </a:effectRef>
            <a:fontRef idx="minor">
              <a:schemeClr val="tx1"/>
            </a:fontRef>
          </p:style>
        </p:cxnSp>
        <p:sp>
          <p:nvSpPr>
            <p:cNvPr id="43" name="TextBox 42"/>
            <p:cNvSpPr txBox="1"/>
            <p:nvPr/>
          </p:nvSpPr>
          <p:spPr>
            <a:xfrm>
              <a:off x="7697472" y="2270763"/>
              <a:ext cx="704350" cy="646331"/>
            </a:xfrm>
            <a:prstGeom prst="rect">
              <a:avLst/>
            </a:prstGeom>
            <a:noFill/>
            <a:ln>
              <a:noFill/>
            </a:ln>
          </p:spPr>
          <p:txBody>
            <a:bodyPr wrap="square" rtlCol="0">
              <a:spAutoFit/>
            </a:bodyPr>
            <a:lstStyle/>
            <a:p>
              <a:r>
                <a:rPr lang="en-US" sz="1800" dirty="0" err="1">
                  <a:solidFill>
                    <a:srgbClr val="404040"/>
                  </a:solidFill>
                </a:rPr>
                <a:t>Linac</a:t>
              </a:r>
              <a:r>
                <a:rPr lang="en-US" sz="1800" dirty="0">
                  <a:solidFill>
                    <a:srgbClr val="404040"/>
                  </a:solidFill>
                </a:rPr>
                <a:t>   RF</a:t>
              </a:r>
            </a:p>
          </p:txBody>
        </p:sp>
      </p:grpSp>
      <p:sp>
        <p:nvSpPr>
          <p:cNvPr id="47" name="TextBox 46"/>
          <p:cNvSpPr txBox="1"/>
          <p:nvPr/>
        </p:nvSpPr>
        <p:spPr>
          <a:xfrm>
            <a:off x="138896" y="1215342"/>
            <a:ext cx="3714781" cy="3046988"/>
          </a:xfrm>
          <a:prstGeom prst="rect">
            <a:avLst/>
          </a:prstGeom>
          <a:noFill/>
        </p:spPr>
        <p:txBody>
          <a:bodyPr wrap="square" rtlCol="0">
            <a:spAutoFit/>
          </a:bodyPr>
          <a:lstStyle/>
          <a:p>
            <a:r>
              <a:rPr lang="en-US" sz="1600" dirty="0">
                <a:solidFill>
                  <a:srgbClr val="404040"/>
                </a:solidFill>
                <a:latin typeface="Helvetica" panose="020B0604020202020204" pitchFamily="34" charset="0"/>
                <a:cs typeface="Helvetica" panose="020B0604020202020204" pitchFamily="34" charset="0"/>
              </a:rPr>
              <a:t>New global accelerator clock ACLK</a:t>
            </a:r>
          </a:p>
          <a:p>
            <a:r>
              <a:rPr lang="en-US" sz="1600" dirty="0">
                <a:solidFill>
                  <a:srgbClr val="404040"/>
                </a:solidFill>
                <a:latin typeface="Helvetica" panose="020B0604020202020204" pitchFamily="34" charset="0"/>
                <a:cs typeface="Helvetica" panose="020B0604020202020204" pitchFamily="34" charset="0"/>
              </a:rPr>
              <a:t>  Event + data payload</a:t>
            </a:r>
          </a:p>
          <a:p>
            <a:r>
              <a:rPr lang="en-US" sz="1600" dirty="0">
                <a:solidFill>
                  <a:srgbClr val="404040"/>
                </a:solidFill>
                <a:latin typeface="Helvetica" panose="020B0604020202020204" pitchFamily="34" charset="0"/>
                <a:cs typeface="Helvetica" panose="020B0604020202020204" pitchFamily="34" charset="0"/>
              </a:rPr>
              <a:t>  1 GHz link</a:t>
            </a:r>
          </a:p>
          <a:p>
            <a:r>
              <a:rPr lang="en-US" sz="1600" dirty="0">
                <a:solidFill>
                  <a:srgbClr val="404040"/>
                </a:solidFill>
                <a:latin typeface="Helvetica" panose="020B0604020202020204" pitchFamily="34" charset="0"/>
                <a:cs typeface="Helvetica" panose="020B0604020202020204" pitchFamily="34" charset="0"/>
              </a:rPr>
              <a:t>  Support 20 Hz pulsed operation</a:t>
            </a:r>
          </a:p>
          <a:p>
            <a:pPr lvl="1"/>
            <a:r>
              <a:rPr lang="en-US" sz="1600" dirty="0">
                <a:solidFill>
                  <a:srgbClr val="404040"/>
                </a:solidFill>
                <a:latin typeface="Helvetica" panose="020B0604020202020204" pitchFamily="34" charset="0"/>
                <a:cs typeface="Helvetica" panose="020B0604020202020204" pitchFamily="34" charset="0"/>
              </a:rPr>
              <a:t>Current complex based on 15 Hz</a:t>
            </a:r>
          </a:p>
          <a:p>
            <a:endParaRPr lang="en-US" sz="1600" dirty="0">
              <a:solidFill>
                <a:srgbClr val="404040"/>
              </a:solidFill>
              <a:latin typeface="Helvetica" panose="020B0604020202020204" pitchFamily="34" charset="0"/>
              <a:cs typeface="Helvetica" panose="020B0604020202020204" pitchFamily="34" charset="0"/>
            </a:endParaRPr>
          </a:p>
          <a:p>
            <a:r>
              <a:rPr lang="en-US" sz="1600" dirty="0">
                <a:solidFill>
                  <a:srgbClr val="404040"/>
                </a:solidFill>
                <a:latin typeface="Helvetica" panose="020B0604020202020204" pitchFamily="34" charset="0"/>
                <a:cs typeface="Helvetica" panose="020B0604020202020204" pitchFamily="34" charset="0"/>
              </a:rPr>
              <a:t>Generates TCLK to service existing complex</a:t>
            </a:r>
          </a:p>
          <a:p>
            <a:r>
              <a:rPr lang="en-US" sz="1600" dirty="0">
                <a:solidFill>
                  <a:srgbClr val="404040"/>
                </a:solidFill>
                <a:latin typeface="Helvetica" panose="020B0604020202020204" pitchFamily="34" charset="0"/>
                <a:cs typeface="Helvetica" panose="020B0604020202020204" pitchFamily="34" charset="0"/>
              </a:rPr>
              <a:t>  8 bit event only</a:t>
            </a:r>
          </a:p>
          <a:p>
            <a:endParaRPr lang="en-US" sz="1600" dirty="0">
              <a:solidFill>
                <a:srgbClr val="404040"/>
              </a:solidFill>
              <a:latin typeface="Helvetica" panose="020B0604020202020204" pitchFamily="34" charset="0"/>
              <a:cs typeface="Helvetica" panose="020B0604020202020204" pitchFamily="34" charset="0"/>
            </a:endParaRPr>
          </a:p>
          <a:p>
            <a:r>
              <a:rPr lang="en-US" sz="1600" dirty="0">
                <a:solidFill>
                  <a:srgbClr val="404040"/>
                </a:solidFill>
                <a:latin typeface="Helvetica" panose="020B0604020202020204" pitchFamily="34" charset="0"/>
                <a:cs typeface="Helvetica" panose="020B0604020202020204" pitchFamily="34" charset="0"/>
              </a:rPr>
              <a:t>Generates LCLK to service PIP-II </a:t>
            </a:r>
            <a:r>
              <a:rPr lang="en-US" sz="1600" dirty="0" err="1">
                <a:solidFill>
                  <a:srgbClr val="404040"/>
                </a:solidFill>
                <a:latin typeface="Helvetica" panose="020B0604020202020204" pitchFamily="34" charset="0"/>
                <a:cs typeface="Helvetica" panose="020B0604020202020204" pitchFamily="34" charset="0"/>
              </a:rPr>
              <a:t>linac</a:t>
            </a:r>
            <a:endParaRPr lang="en-US" sz="1600" dirty="0">
              <a:solidFill>
                <a:srgbClr val="404040"/>
              </a:solidFill>
              <a:latin typeface="Helvetica" panose="020B0604020202020204" pitchFamily="34" charset="0"/>
              <a:cs typeface="Helvetica" panose="020B0604020202020204" pitchFamily="34" charset="0"/>
            </a:endParaRPr>
          </a:p>
          <a:p>
            <a:r>
              <a:rPr lang="en-US" sz="1600" dirty="0">
                <a:solidFill>
                  <a:srgbClr val="404040"/>
                </a:solidFill>
                <a:latin typeface="Helvetica" panose="020B0604020202020204" pitchFamily="34" charset="0"/>
                <a:cs typeface="Helvetica" panose="020B0604020202020204" pitchFamily="34" charset="0"/>
              </a:rPr>
              <a:t>  Synchronized with RF</a:t>
            </a:r>
          </a:p>
        </p:txBody>
      </p:sp>
      <p:sp>
        <p:nvSpPr>
          <p:cNvPr id="26" name="Date Placeholder 3"/>
          <p:cNvSpPr>
            <a:spLocks noGrp="1"/>
          </p:cNvSpPr>
          <p:nvPr>
            <p:ph type="dt" sz="half" idx="2"/>
          </p:nvPr>
        </p:nvSpPr>
        <p:spPr>
          <a:xfrm>
            <a:off x="736826" y="6495482"/>
            <a:ext cx="936732" cy="241300"/>
          </a:xfrm>
        </p:spPr>
        <p:txBody>
          <a:bodyPr/>
          <a:lstStyle/>
          <a:p>
            <a:pPr>
              <a:defRPr/>
            </a:pPr>
            <a:r>
              <a:rPr lang="en-US" dirty="0"/>
              <a:t>12/13/2017 </a:t>
            </a:r>
          </a:p>
        </p:txBody>
      </p:sp>
    </p:spTree>
    <p:extLst>
      <p:ext uri="{BB962C8B-B14F-4D97-AF65-F5344CB8AC3E}">
        <p14:creationId xmlns:p14="http://schemas.microsoft.com/office/powerpoint/2010/main" val="2290005004"/>
      </p:ext>
    </p:extLst>
  </p:cSld>
  <p:clrMapOvr>
    <a:masterClrMapping/>
  </p:clrMapOvr>
</p:sld>
</file>

<file path=ppt/theme/theme1.xml><?xml version="1.0" encoding="utf-8"?>
<a:theme xmlns:a="http://schemas.openxmlformats.org/drawingml/2006/main" name="FermilabPartnerships_PPT_090915">
  <a:themeElements>
    <a:clrScheme name="Fermilab">
      <a:dk1>
        <a:srgbClr val="004C97"/>
      </a:dk1>
      <a:lt1>
        <a:srgbClr val="FFFFFF"/>
      </a:lt1>
      <a:dk2>
        <a:srgbClr val="004C97"/>
      </a:dk2>
      <a:lt2>
        <a:srgbClr val="FFFFFF"/>
      </a:lt2>
      <a:accent1>
        <a:srgbClr val="99D6EA"/>
      </a:accent1>
      <a:accent2>
        <a:srgbClr val="DB720C"/>
      </a:accent2>
      <a:accent3>
        <a:srgbClr val="519A24"/>
      </a:accent3>
      <a:accent4>
        <a:srgbClr val="AF272F"/>
      </a:accent4>
      <a:accent5>
        <a:srgbClr val="00B5E2"/>
      </a:accent5>
      <a:accent6>
        <a:srgbClr val="404040"/>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FermilabPartnerships_PPT_090915">
  <a:themeElements>
    <a:clrScheme name="Fermilab">
      <a:dk1>
        <a:srgbClr val="004C97"/>
      </a:dk1>
      <a:lt1>
        <a:srgbClr val="FFFFFF"/>
      </a:lt1>
      <a:dk2>
        <a:srgbClr val="004C97"/>
      </a:dk2>
      <a:lt2>
        <a:srgbClr val="FFFFFF"/>
      </a:lt2>
      <a:accent1>
        <a:srgbClr val="99D6EA"/>
      </a:accent1>
      <a:accent2>
        <a:srgbClr val="DB720C"/>
      </a:accent2>
      <a:accent3>
        <a:srgbClr val="519A24"/>
      </a:accent3>
      <a:accent4>
        <a:srgbClr val="AF272F"/>
      </a:accent4>
      <a:accent5>
        <a:srgbClr val="00B5E2"/>
      </a:accent5>
      <a:accent6>
        <a:srgbClr val="404040"/>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FermilabPartnerships_PPT_090915">
  <a:themeElements>
    <a:clrScheme name="Fermilab">
      <a:dk1>
        <a:srgbClr val="004C97"/>
      </a:dk1>
      <a:lt1>
        <a:srgbClr val="FFFFFF"/>
      </a:lt1>
      <a:dk2>
        <a:srgbClr val="004C97"/>
      </a:dk2>
      <a:lt2>
        <a:srgbClr val="FFFFFF"/>
      </a:lt2>
      <a:accent1>
        <a:srgbClr val="99D6EA"/>
      </a:accent1>
      <a:accent2>
        <a:srgbClr val="DB720C"/>
      </a:accent2>
      <a:accent3>
        <a:srgbClr val="519A24"/>
      </a:accent3>
      <a:accent4>
        <a:srgbClr val="AF272F"/>
      </a:accent4>
      <a:accent5>
        <a:srgbClr val="00B5E2"/>
      </a:accent5>
      <a:accent6>
        <a:srgbClr val="404040"/>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43D17A152F8CA44A95588D9440E0A03" ma:contentTypeVersion="3" ma:contentTypeDescription="Create a new document." ma:contentTypeScope="" ma:versionID="a2ac3a4fb08969989250a758a5950be2">
  <xsd:schema xmlns:xsd="http://www.w3.org/2001/XMLSchema" xmlns:xs="http://www.w3.org/2001/XMLSchema" xmlns:p="http://schemas.microsoft.com/office/2006/metadata/properties" xmlns:ns1="http://schemas.microsoft.com/sharepoint/v3" targetNamespace="http://schemas.microsoft.com/office/2006/metadata/properties" ma:root="true" ma:fieldsID="bc46782115e7dfa4fabf0fe74a7b6865"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9CB6ABB5-8F35-4442-A096-1590B930434D}">
  <ds:schemaRefs>
    <ds:schemaRef ds:uri="http://schemas.microsoft.com/sharepoint/v3/contenttype/forms"/>
  </ds:schemaRefs>
</ds:datastoreItem>
</file>

<file path=customXml/itemProps2.xml><?xml version="1.0" encoding="utf-8"?>
<ds:datastoreItem xmlns:ds="http://schemas.openxmlformats.org/officeDocument/2006/customXml" ds:itemID="{4CB03382-2E78-4944-BB95-D9CE5573A4B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F92619A-EA3F-48C6-8353-0E1D78874E9E}">
  <ds:schemaRefs>
    <ds:schemaRef ds:uri="http://purl.org/dc/elements/1.1/"/>
    <ds:schemaRef ds:uri="http://schemas.microsoft.com/office/2006/documentManagement/types"/>
    <ds:schemaRef ds:uri="http://schemas.microsoft.com/office/2006/metadata/properties"/>
    <ds:schemaRef ds:uri="http://schemas.openxmlformats.org/package/2006/metadata/core-properties"/>
    <ds:schemaRef ds:uri="http://www.w3.org/XML/1998/namespace"/>
    <ds:schemaRef ds:uri="http://purl.org/dc/dcmitype/"/>
    <ds:schemaRef ds:uri="http://schemas.microsoft.com/sharepoint/v3"/>
    <ds:schemaRef ds:uri="http://purl.org/dc/term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FNAL_Partnership_PowerPoint_4x3_100716</Template>
  <TotalTime>13593</TotalTime>
  <Words>1579</Words>
  <Application>Microsoft Office PowerPoint</Application>
  <PresentationFormat>On-screen Show (4:3)</PresentationFormat>
  <Paragraphs>379</Paragraphs>
  <Slides>28</Slides>
  <Notes>6</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28</vt:i4>
      </vt:variant>
    </vt:vector>
  </HeadingPairs>
  <TitlesOfParts>
    <vt:vector size="37" baseType="lpstr">
      <vt:lpstr>ＭＳ Ｐゴシック</vt:lpstr>
      <vt:lpstr>Arial</vt:lpstr>
      <vt:lpstr>Calibri</vt:lpstr>
      <vt:lpstr>Geneva</vt:lpstr>
      <vt:lpstr>Helvetica</vt:lpstr>
      <vt:lpstr>Times New Roman</vt:lpstr>
      <vt:lpstr>FermilabPartnerships_PPT_090915</vt:lpstr>
      <vt:lpstr>1_FermilabPartnerships_PPT_090915</vt:lpstr>
      <vt:lpstr>2_FermilabPartnerships_PPT_090915</vt:lpstr>
      <vt:lpstr>PowerPoint Presentation</vt:lpstr>
      <vt:lpstr>Outline</vt:lpstr>
      <vt:lpstr>About Me:</vt:lpstr>
      <vt:lpstr>Scope</vt:lpstr>
      <vt:lpstr>WBS L3 System Requirements</vt:lpstr>
      <vt:lpstr>Machine Protection Requirements</vt:lpstr>
      <vt:lpstr>Conceptual Design – General Controls</vt:lpstr>
      <vt:lpstr>Conceptual Design – General Controls</vt:lpstr>
      <vt:lpstr>Conceptual Design - Timing</vt:lpstr>
      <vt:lpstr>Conceptual Design – Machine Protection</vt:lpstr>
      <vt:lpstr>Scope and Deliverables</vt:lpstr>
      <vt:lpstr>Scope and Deliverables</vt:lpstr>
      <vt:lpstr>Scope and Deliverables</vt:lpstr>
      <vt:lpstr>Controls Interfaces</vt:lpstr>
      <vt:lpstr>Progress to date</vt:lpstr>
      <vt:lpstr>PIP2IT Displays</vt:lpstr>
      <vt:lpstr>PIP2IT Scraper Scan Application</vt:lpstr>
      <vt:lpstr>ESH&amp;Q</vt:lpstr>
      <vt:lpstr>Risk: Controls</vt:lpstr>
      <vt:lpstr>Risk Mitigation: Machine Protection System Fails (Allows Beam Event)</vt:lpstr>
      <vt:lpstr>BOE Summary</vt:lpstr>
      <vt:lpstr>Cost Summary</vt:lpstr>
      <vt:lpstr>Cost Distribution and Estimate Quality</vt:lpstr>
      <vt:lpstr>Obligation Profile – P6 Base Cost Only</vt:lpstr>
      <vt:lpstr>Labor Profile – P6 Hours/FTE</vt:lpstr>
      <vt:lpstr>Schedule – Controls</vt:lpstr>
      <vt:lpstr>Summary</vt:lpstr>
      <vt:lpstr>END</vt:lpstr>
    </vt:vector>
  </TitlesOfParts>
  <Company>Sandbox Studio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Marc L Kaducak</dc:creator>
  <cp:lastModifiedBy>James F Patrick</cp:lastModifiedBy>
  <cp:revision>193</cp:revision>
  <cp:lastPrinted>2014-01-20T19:40:21Z</cp:lastPrinted>
  <dcterms:created xsi:type="dcterms:W3CDTF">2017-04-21T15:07:14Z</dcterms:created>
  <dcterms:modified xsi:type="dcterms:W3CDTF">2017-12-04T14:44:55Z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0x010100243D17A152F8CA44A95588D9440E0A03</vt:lpwstr>
  </property>
</Properties>
</file>