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86" r:id="rId5"/>
    <p:sldId id="340" r:id="rId6"/>
    <p:sldId id="339" r:id="rId7"/>
    <p:sldId id="338" r:id="rId8"/>
    <p:sldId id="397" r:id="rId9"/>
    <p:sldId id="342" r:id="rId10"/>
    <p:sldId id="343" r:id="rId11"/>
    <p:sldId id="344" r:id="rId12"/>
    <p:sldId id="346" r:id="rId13"/>
    <p:sldId id="345" r:id="rId14"/>
    <p:sldId id="351" r:id="rId15"/>
    <p:sldId id="352" r:id="rId16"/>
    <p:sldId id="353" r:id="rId17"/>
    <p:sldId id="354" r:id="rId18"/>
    <p:sldId id="355" r:id="rId19"/>
    <p:sldId id="356" r:id="rId20"/>
    <p:sldId id="359" r:id="rId21"/>
    <p:sldId id="361" r:id="rId22"/>
    <p:sldId id="362" r:id="rId23"/>
    <p:sldId id="363" r:id="rId24"/>
    <p:sldId id="364" r:id="rId25"/>
    <p:sldId id="365" r:id="rId26"/>
    <p:sldId id="396" r:id="rId27"/>
    <p:sldId id="394" r:id="rId28"/>
    <p:sldId id="395" r:id="rId29"/>
    <p:sldId id="324" r:id="rId30"/>
    <p:sldId id="374" r:id="rId31"/>
    <p:sldId id="375" r:id="rId32"/>
    <p:sldId id="376" r:id="rId33"/>
    <p:sldId id="377" r:id="rId34"/>
    <p:sldId id="398" r:id="rId35"/>
    <p:sldId id="380" r:id="rId36"/>
    <p:sldId id="317" r:id="rId37"/>
    <p:sldId id="399"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4FF84"/>
    <a:srgbClr val="FFFF00"/>
    <a:srgbClr val="4E4E4E"/>
    <a:srgbClr val="ED7D31"/>
    <a:srgbClr val="4472C4"/>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9456" autoAdjust="0"/>
  </p:normalViewPr>
  <p:slideViewPr>
    <p:cSldViewPr snapToGrid="0" snapToObjects="1" showGuides="1">
      <p:cViewPr varScale="1">
        <p:scale>
          <a:sx n="95" d="100"/>
          <a:sy n="95" d="100"/>
        </p:scale>
        <p:origin x="1641" y="98"/>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3" d="2"/>
        <a:sy n="3" d="2"/>
      </p:scale>
      <p:origin x="0" y="0"/>
    </p:cViewPr>
  </p:notesTextViewPr>
  <p:sorterViewPr>
    <p:cViewPr>
      <p:scale>
        <a:sx n="90" d="100"/>
        <a:sy n="90" d="100"/>
      </p:scale>
      <p:origin x="0" y="-4298"/>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4DDC-DD6D-4D46-86F2-81B11B985A17}"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58558AA1-9397-439A-BC18-723DBDBEC3E1}">
      <dgm:prSet phldrT="[Text]" custT="1"/>
      <dgm:spPr/>
      <dgm:t>
        <a:bodyPr/>
        <a:lstStyle/>
        <a:p>
          <a:r>
            <a:rPr lang="en-US" sz="1400" dirty="0"/>
            <a:t>WBS 121.3.16</a:t>
          </a:r>
        </a:p>
        <a:p>
          <a:r>
            <a:rPr lang="en-US" sz="1400" dirty="0"/>
            <a:t>Beam Instrumentation</a:t>
          </a:r>
        </a:p>
      </dgm:t>
    </dgm:pt>
    <dgm:pt modelId="{23761546-BAFB-4ECC-8454-89DA0AF02720}" type="parTrans" cxnId="{4E508B8E-8BE4-4BF4-85E1-2B20BF2028B1}">
      <dgm:prSet/>
      <dgm:spPr/>
      <dgm:t>
        <a:bodyPr/>
        <a:lstStyle/>
        <a:p>
          <a:endParaRPr lang="en-US" sz="1600"/>
        </a:p>
      </dgm:t>
    </dgm:pt>
    <dgm:pt modelId="{945A1720-A062-4A5B-9848-CB72B2021381}" type="sibTrans" cxnId="{4E508B8E-8BE4-4BF4-85E1-2B20BF2028B1}">
      <dgm:prSet/>
      <dgm:spPr/>
      <dgm:t>
        <a:bodyPr/>
        <a:lstStyle/>
        <a:p>
          <a:endParaRPr lang="en-US" sz="1600"/>
        </a:p>
      </dgm:t>
    </dgm:pt>
    <dgm:pt modelId="{A5515308-A172-4E57-9939-12C994D93D04}">
      <dgm:prSet phldrT="[Text]" custT="1"/>
      <dgm:spPr/>
      <dgm:t>
        <a:bodyPr/>
        <a:lstStyle/>
        <a:p>
          <a:r>
            <a:rPr lang="en-US" sz="1100" dirty="0"/>
            <a:t>WBS 121.3.17</a:t>
          </a:r>
        </a:p>
        <a:p>
          <a:r>
            <a:rPr lang="en-US" sz="1100" dirty="0"/>
            <a:t>Linac - Controls</a:t>
          </a:r>
        </a:p>
        <a:p>
          <a:r>
            <a:rPr lang="en-US" sz="1100" dirty="0"/>
            <a:t>If the control system is not complete we will not be able to fully test the instrumentation</a:t>
          </a:r>
        </a:p>
      </dgm:t>
    </dgm:pt>
    <dgm:pt modelId="{73F8B81A-E23B-4EC6-814D-E450572C92CC}" type="parTrans" cxnId="{F8D7B3C4-8651-4F1B-950A-373FA8D8FF7C}">
      <dgm:prSet/>
      <dgm:spPr/>
      <dgm:t>
        <a:bodyPr/>
        <a:lstStyle/>
        <a:p>
          <a:endParaRPr lang="en-US" sz="1600"/>
        </a:p>
      </dgm:t>
    </dgm:pt>
    <dgm:pt modelId="{B5998792-D1B4-46F3-AC5C-7755C19720C5}" type="sibTrans" cxnId="{F8D7B3C4-8651-4F1B-950A-373FA8D8FF7C}">
      <dgm:prSet/>
      <dgm:spPr/>
      <dgm:t>
        <a:bodyPr/>
        <a:lstStyle/>
        <a:p>
          <a:endParaRPr lang="en-US" sz="1600"/>
        </a:p>
      </dgm:t>
    </dgm:pt>
    <dgm:pt modelId="{816CE96B-AB1B-4191-A368-46F34BA14032}">
      <dgm:prSet phldrT="[Text]" custT="1"/>
      <dgm:spPr/>
      <dgm:t>
        <a:bodyPr/>
        <a:lstStyle/>
        <a:p>
          <a:r>
            <a:rPr lang="en-US" sz="1100" dirty="0"/>
            <a:t>WBS 121.3.18</a:t>
          </a:r>
        </a:p>
        <a:p>
          <a:r>
            <a:rPr lang="en-US" sz="1100" dirty="0"/>
            <a:t>Linac - Vacuum System</a:t>
          </a:r>
        </a:p>
        <a:p>
          <a:r>
            <a:rPr lang="en-US" sz="1100" dirty="0"/>
            <a:t>Without a viable vacuum system, beam instrumentation cannot operate</a:t>
          </a:r>
        </a:p>
      </dgm:t>
    </dgm:pt>
    <dgm:pt modelId="{5AF53294-A0F1-4215-9D10-8DC6A8F9903E}" type="parTrans" cxnId="{B80AC5C1-22BB-406D-A6B9-86EF446E9C88}">
      <dgm:prSet/>
      <dgm:spPr/>
      <dgm:t>
        <a:bodyPr/>
        <a:lstStyle/>
        <a:p>
          <a:endParaRPr lang="en-US" sz="1600"/>
        </a:p>
      </dgm:t>
    </dgm:pt>
    <dgm:pt modelId="{FDAD5E0E-C376-4C62-ACB6-C226ECF24276}" type="sibTrans" cxnId="{B80AC5C1-22BB-406D-A6B9-86EF446E9C88}">
      <dgm:prSet/>
      <dgm:spPr/>
      <dgm:t>
        <a:bodyPr/>
        <a:lstStyle/>
        <a:p>
          <a:endParaRPr lang="en-US" sz="1600"/>
        </a:p>
      </dgm:t>
    </dgm:pt>
    <dgm:pt modelId="{E0DB9EF5-B064-4808-97A6-374AFA382C20}">
      <dgm:prSet custT="1"/>
      <dgm:spPr/>
      <dgm:t>
        <a:bodyPr/>
        <a:lstStyle/>
        <a:p>
          <a:r>
            <a:rPr lang="en-US" sz="1100" dirty="0"/>
            <a:t>WBS 121.3.5,6</a:t>
          </a:r>
        </a:p>
        <a:p>
          <a:r>
            <a:rPr lang="en-US" sz="1100" dirty="0" err="1"/>
            <a:t>Linac</a:t>
          </a:r>
          <a:r>
            <a:rPr lang="en-US" sz="1100" dirty="0"/>
            <a:t>- SSR1,SSR2</a:t>
          </a:r>
        </a:p>
        <a:p>
          <a:r>
            <a:rPr lang="en-US" sz="1100" dirty="0"/>
            <a:t>Delays in delivery of </a:t>
          </a:r>
          <a:r>
            <a:rPr lang="en-US" sz="1100" dirty="0" err="1"/>
            <a:t>cryo</a:t>
          </a:r>
          <a:r>
            <a:rPr lang="en-US" sz="1100" dirty="0"/>
            <a:t> modules will delay final installation and commissioning of beam instrumentation</a:t>
          </a:r>
        </a:p>
      </dgm:t>
    </dgm:pt>
    <dgm:pt modelId="{068FE88C-E33A-4D5C-A1D7-D900FC62D719}" type="parTrans" cxnId="{11242984-DA1C-4040-B08B-FDA505B9DD14}">
      <dgm:prSet/>
      <dgm:spPr/>
      <dgm:t>
        <a:bodyPr/>
        <a:lstStyle/>
        <a:p>
          <a:endParaRPr lang="en-US" sz="1600"/>
        </a:p>
      </dgm:t>
    </dgm:pt>
    <dgm:pt modelId="{2C68B6EB-7796-4F38-9CB8-D47DDE8D7A89}" type="sibTrans" cxnId="{11242984-DA1C-4040-B08B-FDA505B9DD14}">
      <dgm:prSet/>
      <dgm:spPr/>
      <dgm:t>
        <a:bodyPr/>
        <a:lstStyle/>
        <a:p>
          <a:endParaRPr lang="en-US" sz="1600"/>
        </a:p>
      </dgm:t>
    </dgm:pt>
    <dgm:pt modelId="{B3B6EDCC-AF7C-41FA-846D-9F201415530A}">
      <dgm:prSet/>
      <dgm:spPr/>
      <dgm:t>
        <a:bodyPr/>
        <a:lstStyle/>
        <a:p>
          <a:endParaRPr lang="en-US" sz="1600" dirty="0"/>
        </a:p>
      </dgm:t>
    </dgm:pt>
    <dgm:pt modelId="{E921BB51-78BB-4EC7-9E22-C28AACC3DF5A}" type="parTrans" cxnId="{E84604BA-9595-470C-8154-6D8DDE29FDBA}">
      <dgm:prSet/>
      <dgm:spPr/>
      <dgm:t>
        <a:bodyPr/>
        <a:lstStyle/>
        <a:p>
          <a:endParaRPr lang="en-US" sz="1600"/>
        </a:p>
      </dgm:t>
    </dgm:pt>
    <dgm:pt modelId="{1CE6136A-B265-4299-A4FE-60F8A8907892}" type="sibTrans" cxnId="{E84604BA-9595-470C-8154-6D8DDE29FDBA}">
      <dgm:prSet/>
      <dgm:spPr/>
      <dgm:t>
        <a:bodyPr/>
        <a:lstStyle/>
        <a:p>
          <a:endParaRPr lang="en-US" sz="1600"/>
        </a:p>
      </dgm:t>
    </dgm:pt>
    <dgm:pt modelId="{256C0B61-4356-4E3D-81BE-7AEEAA3288A1}" type="pres">
      <dgm:prSet presAssocID="{1FB04DDC-DD6D-4D46-86F2-81B11B985A17}" presName="cycle" presStyleCnt="0">
        <dgm:presLayoutVars>
          <dgm:chMax val="1"/>
          <dgm:dir/>
          <dgm:animLvl val="ctr"/>
          <dgm:resizeHandles val="exact"/>
        </dgm:presLayoutVars>
      </dgm:prSet>
      <dgm:spPr/>
    </dgm:pt>
    <dgm:pt modelId="{B33CF0D9-DFA3-4EA2-A499-9B0AAF9B6A9A}" type="pres">
      <dgm:prSet presAssocID="{58558AA1-9397-439A-BC18-723DBDBEC3E1}" presName="centerShape" presStyleLbl="node0" presStyleIdx="0" presStyleCnt="1" custScaleX="133876" custScaleY="82122" custLinFactNeighborX="-821" custLinFactNeighborY="-457"/>
      <dgm:spPr/>
    </dgm:pt>
    <dgm:pt modelId="{C4DD0858-651D-459C-B7E7-E8AE7440AAEB}" type="pres">
      <dgm:prSet presAssocID="{73F8B81A-E23B-4EC6-814D-E450572C92CC}" presName="parTrans" presStyleLbl="bgSibTrans2D1" presStyleIdx="0" presStyleCnt="3"/>
      <dgm:spPr/>
    </dgm:pt>
    <dgm:pt modelId="{4E53E2C4-FF61-4375-8D61-0EC32A5028D6}" type="pres">
      <dgm:prSet presAssocID="{A5515308-A172-4E57-9939-12C994D93D04}" presName="node" presStyleLbl="node1" presStyleIdx="0" presStyleCnt="3" custScaleY="151079" custRadScaleRad="111312" custRadScaleInc="12076">
        <dgm:presLayoutVars>
          <dgm:bulletEnabled val="1"/>
        </dgm:presLayoutVars>
      </dgm:prSet>
      <dgm:spPr/>
    </dgm:pt>
    <dgm:pt modelId="{2E7D659E-4FF4-41F5-9208-1DB6B8B95B3B}" type="pres">
      <dgm:prSet presAssocID="{5AF53294-A0F1-4215-9D10-8DC6A8F9903E}" presName="parTrans" presStyleLbl="bgSibTrans2D1" presStyleIdx="1" presStyleCnt="3"/>
      <dgm:spPr/>
    </dgm:pt>
    <dgm:pt modelId="{22EFD0B7-BC88-41F2-A563-C8586CE00168}" type="pres">
      <dgm:prSet presAssocID="{816CE96B-AB1B-4191-A368-46F34BA14032}" presName="node" presStyleLbl="node1" presStyleIdx="1" presStyleCnt="3" custScaleY="143359">
        <dgm:presLayoutVars>
          <dgm:bulletEnabled val="1"/>
        </dgm:presLayoutVars>
      </dgm:prSet>
      <dgm:spPr/>
    </dgm:pt>
    <dgm:pt modelId="{4B6E5406-444E-42AE-94FB-9C21AD291D78}" type="pres">
      <dgm:prSet presAssocID="{068FE88C-E33A-4D5C-A1D7-D900FC62D719}" presName="parTrans" presStyleLbl="bgSibTrans2D1" presStyleIdx="2" presStyleCnt="3"/>
      <dgm:spPr/>
    </dgm:pt>
    <dgm:pt modelId="{6065FF16-B9FD-4274-B5E0-411145A36DE9}" type="pres">
      <dgm:prSet presAssocID="{E0DB9EF5-B064-4808-97A6-374AFA382C20}" presName="node" presStyleLbl="node1" presStyleIdx="2" presStyleCnt="3" custScaleY="183619" custRadScaleRad="110960" custRadScaleInc="-12413">
        <dgm:presLayoutVars>
          <dgm:bulletEnabled val="1"/>
        </dgm:presLayoutVars>
      </dgm:prSet>
      <dgm:spPr/>
    </dgm:pt>
  </dgm:ptLst>
  <dgm:cxnLst>
    <dgm:cxn modelId="{321B0A02-D57F-5B45-9F75-5938AFE1770E}" type="presOf" srcId="{5AF53294-A0F1-4215-9D10-8DC6A8F9903E}" destId="{2E7D659E-4FF4-41F5-9208-1DB6B8B95B3B}" srcOrd="0" destOrd="0" presId="urn:microsoft.com/office/officeart/2005/8/layout/radial4"/>
    <dgm:cxn modelId="{5E553C2D-7707-6247-8FA0-DE0F8A650F04}" type="presOf" srcId="{58558AA1-9397-439A-BC18-723DBDBEC3E1}" destId="{B33CF0D9-DFA3-4EA2-A499-9B0AAF9B6A9A}" srcOrd="0" destOrd="0" presId="urn:microsoft.com/office/officeart/2005/8/layout/radial4"/>
    <dgm:cxn modelId="{CD5AA941-4732-3E42-BD34-D6DC91863719}" type="presOf" srcId="{73F8B81A-E23B-4EC6-814D-E450572C92CC}" destId="{C4DD0858-651D-459C-B7E7-E8AE7440AAEB}" srcOrd="0" destOrd="0" presId="urn:microsoft.com/office/officeart/2005/8/layout/radial4"/>
    <dgm:cxn modelId="{2DE9217A-0489-C543-8A75-A3E720CEB63A}" type="presOf" srcId="{816CE96B-AB1B-4191-A368-46F34BA14032}" destId="{22EFD0B7-BC88-41F2-A563-C8586CE00168}" srcOrd="0" destOrd="0" presId="urn:microsoft.com/office/officeart/2005/8/layout/radial4"/>
    <dgm:cxn modelId="{11242984-DA1C-4040-B08B-FDA505B9DD14}" srcId="{58558AA1-9397-439A-BC18-723DBDBEC3E1}" destId="{E0DB9EF5-B064-4808-97A6-374AFA382C20}" srcOrd="2" destOrd="0" parTransId="{068FE88C-E33A-4D5C-A1D7-D900FC62D719}" sibTransId="{2C68B6EB-7796-4F38-9CB8-D47DDE8D7A89}"/>
    <dgm:cxn modelId="{4E508B8E-8BE4-4BF4-85E1-2B20BF2028B1}" srcId="{1FB04DDC-DD6D-4D46-86F2-81B11B985A17}" destId="{58558AA1-9397-439A-BC18-723DBDBEC3E1}" srcOrd="0" destOrd="0" parTransId="{23761546-BAFB-4ECC-8454-89DA0AF02720}" sibTransId="{945A1720-A062-4A5B-9848-CB72B2021381}"/>
    <dgm:cxn modelId="{1E22C291-CAE9-E547-B7E7-F57B845DA08A}" type="presOf" srcId="{E0DB9EF5-B064-4808-97A6-374AFA382C20}" destId="{6065FF16-B9FD-4274-B5E0-411145A36DE9}" srcOrd="0" destOrd="0" presId="urn:microsoft.com/office/officeart/2005/8/layout/radial4"/>
    <dgm:cxn modelId="{E84604BA-9595-470C-8154-6D8DDE29FDBA}" srcId="{1FB04DDC-DD6D-4D46-86F2-81B11B985A17}" destId="{B3B6EDCC-AF7C-41FA-846D-9F201415530A}" srcOrd="1" destOrd="0" parTransId="{E921BB51-78BB-4EC7-9E22-C28AACC3DF5A}" sibTransId="{1CE6136A-B265-4299-A4FE-60F8A8907892}"/>
    <dgm:cxn modelId="{92DDF7BC-40F5-B44A-A2D4-DF961657581B}" type="presOf" srcId="{A5515308-A172-4E57-9939-12C994D93D04}" destId="{4E53E2C4-FF61-4375-8D61-0EC32A5028D6}" srcOrd="0" destOrd="0" presId="urn:microsoft.com/office/officeart/2005/8/layout/radial4"/>
    <dgm:cxn modelId="{B80AC5C1-22BB-406D-A6B9-86EF446E9C88}" srcId="{58558AA1-9397-439A-BC18-723DBDBEC3E1}" destId="{816CE96B-AB1B-4191-A368-46F34BA14032}" srcOrd="1" destOrd="0" parTransId="{5AF53294-A0F1-4215-9D10-8DC6A8F9903E}" sibTransId="{FDAD5E0E-C376-4C62-ACB6-C226ECF24276}"/>
    <dgm:cxn modelId="{C8D1CBC3-5B22-0D4A-8CC9-7BA36E26D4CF}" type="presOf" srcId="{068FE88C-E33A-4D5C-A1D7-D900FC62D719}" destId="{4B6E5406-444E-42AE-94FB-9C21AD291D78}" srcOrd="0" destOrd="0" presId="urn:microsoft.com/office/officeart/2005/8/layout/radial4"/>
    <dgm:cxn modelId="{F8D7B3C4-8651-4F1B-950A-373FA8D8FF7C}" srcId="{58558AA1-9397-439A-BC18-723DBDBEC3E1}" destId="{A5515308-A172-4E57-9939-12C994D93D04}" srcOrd="0" destOrd="0" parTransId="{73F8B81A-E23B-4EC6-814D-E450572C92CC}" sibTransId="{B5998792-D1B4-46F3-AC5C-7755C19720C5}"/>
    <dgm:cxn modelId="{1C8BB4E6-4A80-6F4A-B4EA-A82BC87F17B6}" type="presOf" srcId="{1FB04DDC-DD6D-4D46-86F2-81B11B985A17}" destId="{256C0B61-4356-4E3D-81BE-7AEEAA3288A1}" srcOrd="0" destOrd="0" presId="urn:microsoft.com/office/officeart/2005/8/layout/radial4"/>
    <dgm:cxn modelId="{FD7027A8-721E-5444-A34D-A63BADB40DBF}" type="presParOf" srcId="{256C0B61-4356-4E3D-81BE-7AEEAA3288A1}" destId="{B33CF0D9-DFA3-4EA2-A499-9B0AAF9B6A9A}" srcOrd="0" destOrd="0" presId="urn:microsoft.com/office/officeart/2005/8/layout/radial4"/>
    <dgm:cxn modelId="{C02F07DA-9763-AE4B-AE0D-C9ACBB08CE18}" type="presParOf" srcId="{256C0B61-4356-4E3D-81BE-7AEEAA3288A1}" destId="{C4DD0858-651D-459C-B7E7-E8AE7440AAEB}" srcOrd="1" destOrd="0" presId="urn:microsoft.com/office/officeart/2005/8/layout/radial4"/>
    <dgm:cxn modelId="{8E491A5C-D043-2D44-AB50-DCA36527C118}" type="presParOf" srcId="{256C0B61-4356-4E3D-81BE-7AEEAA3288A1}" destId="{4E53E2C4-FF61-4375-8D61-0EC32A5028D6}" srcOrd="2" destOrd="0" presId="urn:microsoft.com/office/officeart/2005/8/layout/radial4"/>
    <dgm:cxn modelId="{36AB449D-3B15-E34A-8443-28653C1CA595}" type="presParOf" srcId="{256C0B61-4356-4E3D-81BE-7AEEAA3288A1}" destId="{2E7D659E-4FF4-41F5-9208-1DB6B8B95B3B}" srcOrd="3" destOrd="0" presId="urn:microsoft.com/office/officeart/2005/8/layout/radial4"/>
    <dgm:cxn modelId="{47DD8CCD-FB6E-374E-B755-3EAE28367F6B}" type="presParOf" srcId="{256C0B61-4356-4E3D-81BE-7AEEAA3288A1}" destId="{22EFD0B7-BC88-41F2-A563-C8586CE00168}" srcOrd="4" destOrd="0" presId="urn:microsoft.com/office/officeart/2005/8/layout/radial4"/>
    <dgm:cxn modelId="{F24E89A2-4504-6247-BF9B-1A18BB836E88}" type="presParOf" srcId="{256C0B61-4356-4E3D-81BE-7AEEAA3288A1}" destId="{4B6E5406-444E-42AE-94FB-9C21AD291D78}" srcOrd="5" destOrd="0" presId="urn:microsoft.com/office/officeart/2005/8/layout/radial4"/>
    <dgm:cxn modelId="{954D3AE2-67E7-114C-93CC-DB41666A681F}" type="presParOf" srcId="{256C0B61-4356-4E3D-81BE-7AEEAA3288A1}" destId="{6065FF16-B9FD-4274-B5E0-411145A36DE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04DDC-DD6D-4D46-86F2-81B11B985A17}" type="doc">
      <dgm:prSet loTypeId="urn:microsoft.com/office/officeart/2005/8/layout/radial5" loCatId="relationship" qsTypeId="urn:microsoft.com/office/officeart/2005/8/quickstyle/simple3" qsCatId="simple" csTypeId="urn:microsoft.com/office/officeart/2005/8/colors/colorful5" csCatId="colorful" phldr="1"/>
      <dgm:spPr/>
      <dgm:t>
        <a:bodyPr/>
        <a:lstStyle/>
        <a:p>
          <a:endParaRPr lang="en-US"/>
        </a:p>
      </dgm:t>
    </dgm:pt>
    <dgm:pt modelId="{58558AA1-9397-439A-BC18-723DBDBEC3E1}">
      <dgm:prSet phldrT="[Text]" custT="1"/>
      <dgm:spPr/>
      <dgm:t>
        <a:bodyPr/>
        <a:lstStyle/>
        <a:p>
          <a:r>
            <a:rPr lang="en-US" sz="1400" dirty="0"/>
            <a:t>WBS 121.3.16 Beam Instrumentation</a:t>
          </a:r>
        </a:p>
      </dgm:t>
    </dgm:pt>
    <dgm:pt modelId="{23761546-BAFB-4ECC-8454-89DA0AF02720}" type="parTrans" cxnId="{4E508B8E-8BE4-4BF4-85E1-2B20BF2028B1}">
      <dgm:prSet/>
      <dgm:spPr/>
      <dgm:t>
        <a:bodyPr/>
        <a:lstStyle/>
        <a:p>
          <a:endParaRPr lang="en-US" sz="1100"/>
        </a:p>
      </dgm:t>
    </dgm:pt>
    <dgm:pt modelId="{945A1720-A062-4A5B-9848-CB72B2021381}" type="sibTrans" cxnId="{4E508B8E-8BE4-4BF4-85E1-2B20BF2028B1}">
      <dgm:prSet/>
      <dgm:spPr/>
      <dgm:t>
        <a:bodyPr/>
        <a:lstStyle/>
        <a:p>
          <a:endParaRPr lang="en-US" sz="1100"/>
        </a:p>
      </dgm:t>
    </dgm:pt>
    <dgm:pt modelId="{41F38537-DE63-4DEE-ACF8-35DDAB17169E}">
      <dgm:prSet custT="1"/>
      <dgm:spPr/>
      <dgm:t>
        <a:bodyPr/>
        <a:lstStyle/>
        <a:p>
          <a:r>
            <a:rPr lang="en-US" sz="1100" dirty="0"/>
            <a:t>WBS 121.3.10 – RF Integration</a:t>
          </a:r>
        </a:p>
      </dgm:t>
    </dgm:pt>
    <dgm:pt modelId="{34A96D43-82B7-4F2D-B28C-CD9166019D93}" type="parTrans" cxnId="{04E4DEC3-D888-4051-AB9A-3B5656CFFDA8}">
      <dgm:prSet/>
      <dgm:spPr/>
      <dgm:t>
        <a:bodyPr/>
        <a:lstStyle/>
        <a:p>
          <a:endParaRPr lang="en-US" sz="1100" dirty="0"/>
        </a:p>
      </dgm:t>
    </dgm:pt>
    <dgm:pt modelId="{3C17B40A-5271-460C-85CE-E3AC2FCA257B}" type="sibTrans" cxnId="{04E4DEC3-D888-4051-AB9A-3B5656CFFDA8}">
      <dgm:prSet/>
      <dgm:spPr/>
      <dgm:t>
        <a:bodyPr/>
        <a:lstStyle/>
        <a:p>
          <a:endParaRPr lang="en-US" sz="1100"/>
        </a:p>
      </dgm:t>
    </dgm:pt>
    <dgm:pt modelId="{92DB2E66-2A77-4385-91E2-B4E081E11F7C}">
      <dgm:prSet custT="1"/>
      <dgm:spPr/>
      <dgm:t>
        <a:bodyPr/>
        <a:lstStyle/>
        <a:p>
          <a:r>
            <a:rPr lang="en-US" sz="1100" dirty="0"/>
            <a:t>WBS 121.3.4 – Half-wave resonator</a:t>
          </a:r>
        </a:p>
      </dgm:t>
    </dgm:pt>
    <dgm:pt modelId="{9B68B797-0507-434A-94F5-6D5EE8312ED7}" type="parTrans" cxnId="{5C492420-440C-424E-AA70-F49A8ADCC169}">
      <dgm:prSet/>
      <dgm:spPr/>
      <dgm:t>
        <a:bodyPr/>
        <a:lstStyle/>
        <a:p>
          <a:endParaRPr lang="en-US" sz="1100"/>
        </a:p>
      </dgm:t>
    </dgm:pt>
    <dgm:pt modelId="{6D2E9BEB-3F91-4252-BA27-2DF2547F9E4C}" type="sibTrans" cxnId="{5C492420-440C-424E-AA70-F49A8ADCC169}">
      <dgm:prSet/>
      <dgm:spPr/>
      <dgm:t>
        <a:bodyPr/>
        <a:lstStyle/>
        <a:p>
          <a:endParaRPr lang="en-US" sz="1100"/>
        </a:p>
      </dgm:t>
    </dgm:pt>
    <dgm:pt modelId="{C4EC0128-5204-4AE7-8C64-5A17DC282D4C}">
      <dgm:prSet custT="1"/>
      <dgm:spPr/>
      <dgm:t>
        <a:bodyPr/>
        <a:lstStyle/>
        <a:p>
          <a:r>
            <a:rPr lang="en-US" sz="1100" dirty="0"/>
            <a:t>WBS 121.3.3 – Warm front end</a:t>
          </a:r>
        </a:p>
      </dgm:t>
    </dgm:pt>
    <dgm:pt modelId="{618B7A02-301D-4B73-87EA-EC853FF38A4D}" type="sibTrans" cxnId="{CB13D44A-D4D4-430A-9DE3-E4F43BBCC0CD}">
      <dgm:prSet/>
      <dgm:spPr/>
      <dgm:t>
        <a:bodyPr/>
        <a:lstStyle/>
        <a:p>
          <a:endParaRPr lang="en-US" sz="1100"/>
        </a:p>
      </dgm:t>
    </dgm:pt>
    <dgm:pt modelId="{28622FCB-3C35-4251-A0B8-1F17763FD1E2}" type="parTrans" cxnId="{CB13D44A-D4D4-430A-9DE3-E4F43BBCC0CD}">
      <dgm:prSet/>
      <dgm:spPr/>
      <dgm:t>
        <a:bodyPr/>
        <a:lstStyle/>
        <a:p>
          <a:endParaRPr lang="en-US" sz="1100"/>
        </a:p>
      </dgm:t>
    </dgm:pt>
    <dgm:pt modelId="{1B753A01-6C25-4734-89D5-506F37D2F7CF}" type="pres">
      <dgm:prSet presAssocID="{1FB04DDC-DD6D-4D46-86F2-81B11B985A17}" presName="Name0" presStyleCnt="0">
        <dgm:presLayoutVars>
          <dgm:chMax val="1"/>
          <dgm:dir/>
          <dgm:animLvl val="ctr"/>
          <dgm:resizeHandles val="exact"/>
        </dgm:presLayoutVars>
      </dgm:prSet>
      <dgm:spPr/>
    </dgm:pt>
    <dgm:pt modelId="{3E7306C2-396E-4480-8E16-8E7393A16B98}" type="pres">
      <dgm:prSet presAssocID="{58558AA1-9397-439A-BC18-723DBDBEC3E1}" presName="centerShape" presStyleLbl="node0" presStyleIdx="0" presStyleCnt="1" custScaleX="154750" custScaleY="71650" custLinFactNeighborX="0" custLinFactNeighborY="-3853"/>
      <dgm:spPr/>
    </dgm:pt>
    <dgm:pt modelId="{2C9CF287-8DFF-4AFC-B3F6-6B69D5963491}" type="pres">
      <dgm:prSet presAssocID="{34A96D43-82B7-4F2D-B28C-CD9166019D93}" presName="parTrans" presStyleLbl="sibTrans2D1" presStyleIdx="0" presStyleCnt="3"/>
      <dgm:spPr/>
    </dgm:pt>
    <dgm:pt modelId="{2F15B320-43AB-45B3-A0D0-B3ADAFDB9E02}" type="pres">
      <dgm:prSet presAssocID="{34A96D43-82B7-4F2D-B28C-CD9166019D93}" presName="connectorText" presStyleLbl="sibTrans2D1" presStyleIdx="0" presStyleCnt="3"/>
      <dgm:spPr/>
    </dgm:pt>
    <dgm:pt modelId="{B8F71474-9C1F-4003-B1D0-64959FF4C7C6}" type="pres">
      <dgm:prSet presAssocID="{41F38537-DE63-4DEE-ACF8-35DDAB17169E}" presName="node" presStyleLbl="node1" presStyleIdx="0" presStyleCnt="3">
        <dgm:presLayoutVars>
          <dgm:bulletEnabled val="1"/>
        </dgm:presLayoutVars>
      </dgm:prSet>
      <dgm:spPr/>
    </dgm:pt>
    <dgm:pt modelId="{48502F0E-33B9-4AD6-835B-A1425529EA11}" type="pres">
      <dgm:prSet presAssocID="{28622FCB-3C35-4251-A0B8-1F17763FD1E2}" presName="parTrans" presStyleLbl="sibTrans2D1" presStyleIdx="1" presStyleCnt="3"/>
      <dgm:spPr/>
    </dgm:pt>
    <dgm:pt modelId="{2193E4D1-57DB-4261-9E3A-5814C4B22772}" type="pres">
      <dgm:prSet presAssocID="{28622FCB-3C35-4251-A0B8-1F17763FD1E2}" presName="connectorText" presStyleLbl="sibTrans2D1" presStyleIdx="1" presStyleCnt="3"/>
      <dgm:spPr/>
    </dgm:pt>
    <dgm:pt modelId="{5E65C4C8-1406-40D0-9F17-342DCA3660BA}" type="pres">
      <dgm:prSet presAssocID="{C4EC0128-5204-4AE7-8C64-5A17DC282D4C}" presName="node" presStyleLbl="node1" presStyleIdx="1" presStyleCnt="3">
        <dgm:presLayoutVars>
          <dgm:bulletEnabled val="1"/>
        </dgm:presLayoutVars>
      </dgm:prSet>
      <dgm:spPr/>
    </dgm:pt>
    <dgm:pt modelId="{A0038486-7533-4079-A8DF-29C56A9A123E}" type="pres">
      <dgm:prSet presAssocID="{9B68B797-0507-434A-94F5-6D5EE8312ED7}" presName="parTrans" presStyleLbl="sibTrans2D1" presStyleIdx="2" presStyleCnt="3"/>
      <dgm:spPr/>
    </dgm:pt>
    <dgm:pt modelId="{50E54122-54CB-4DB7-B017-2B903605E7F1}" type="pres">
      <dgm:prSet presAssocID="{9B68B797-0507-434A-94F5-6D5EE8312ED7}" presName="connectorText" presStyleLbl="sibTrans2D1" presStyleIdx="2" presStyleCnt="3"/>
      <dgm:spPr/>
    </dgm:pt>
    <dgm:pt modelId="{585BF2AB-BE91-4CAB-93B2-FB7AE9BD0D82}" type="pres">
      <dgm:prSet presAssocID="{92DB2E66-2A77-4385-91E2-B4E081E11F7C}" presName="node" presStyleLbl="node1" presStyleIdx="2" presStyleCnt="3">
        <dgm:presLayoutVars>
          <dgm:bulletEnabled val="1"/>
        </dgm:presLayoutVars>
      </dgm:prSet>
      <dgm:spPr/>
    </dgm:pt>
  </dgm:ptLst>
  <dgm:cxnLst>
    <dgm:cxn modelId="{06ED6C0E-9F1E-43F3-A29E-E4747CEB1045}" type="presOf" srcId="{9B68B797-0507-434A-94F5-6D5EE8312ED7}" destId="{50E54122-54CB-4DB7-B017-2B903605E7F1}" srcOrd="1" destOrd="0" presId="urn:microsoft.com/office/officeart/2005/8/layout/radial5"/>
    <dgm:cxn modelId="{5C492420-440C-424E-AA70-F49A8ADCC169}" srcId="{58558AA1-9397-439A-BC18-723DBDBEC3E1}" destId="{92DB2E66-2A77-4385-91E2-B4E081E11F7C}" srcOrd="2" destOrd="0" parTransId="{9B68B797-0507-434A-94F5-6D5EE8312ED7}" sibTransId="{6D2E9BEB-3F91-4252-BA27-2DF2547F9E4C}"/>
    <dgm:cxn modelId="{67EB1227-8C35-4B1B-8CFA-15E2F7434646}" type="presOf" srcId="{58558AA1-9397-439A-BC18-723DBDBEC3E1}" destId="{3E7306C2-396E-4480-8E16-8E7393A16B98}" srcOrd="0" destOrd="0" presId="urn:microsoft.com/office/officeart/2005/8/layout/radial5"/>
    <dgm:cxn modelId="{CB13D44A-D4D4-430A-9DE3-E4F43BBCC0CD}" srcId="{58558AA1-9397-439A-BC18-723DBDBEC3E1}" destId="{C4EC0128-5204-4AE7-8C64-5A17DC282D4C}" srcOrd="1" destOrd="0" parTransId="{28622FCB-3C35-4251-A0B8-1F17763FD1E2}" sibTransId="{618B7A02-301D-4B73-87EA-EC853FF38A4D}"/>
    <dgm:cxn modelId="{EF12DE4D-3F97-45E1-AA29-C5CC308D4222}" type="presOf" srcId="{92DB2E66-2A77-4385-91E2-B4E081E11F7C}" destId="{585BF2AB-BE91-4CAB-93B2-FB7AE9BD0D82}" srcOrd="0" destOrd="0" presId="urn:microsoft.com/office/officeart/2005/8/layout/radial5"/>
    <dgm:cxn modelId="{4E508B8E-8BE4-4BF4-85E1-2B20BF2028B1}" srcId="{1FB04DDC-DD6D-4D46-86F2-81B11B985A17}" destId="{58558AA1-9397-439A-BC18-723DBDBEC3E1}" srcOrd="0" destOrd="0" parTransId="{23761546-BAFB-4ECC-8454-89DA0AF02720}" sibTransId="{945A1720-A062-4A5B-9848-CB72B2021381}"/>
    <dgm:cxn modelId="{A0BBA1A1-A508-4F2F-965B-28A05EC34D8D}" type="presOf" srcId="{9B68B797-0507-434A-94F5-6D5EE8312ED7}" destId="{A0038486-7533-4079-A8DF-29C56A9A123E}" srcOrd="0" destOrd="0" presId="urn:microsoft.com/office/officeart/2005/8/layout/radial5"/>
    <dgm:cxn modelId="{D62A41A2-9EB1-4D78-94FF-671D0E303205}" type="presOf" srcId="{28622FCB-3C35-4251-A0B8-1F17763FD1E2}" destId="{48502F0E-33B9-4AD6-835B-A1425529EA11}" srcOrd="0" destOrd="0" presId="urn:microsoft.com/office/officeart/2005/8/layout/radial5"/>
    <dgm:cxn modelId="{94F784AF-8A22-47CF-A76D-6E594132DE5B}" type="presOf" srcId="{1FB04DDC-DD6D-4D46-86F2-81B11B985A17}" destId="{1B753A01-6C25-4734-89D5-506F37D2F7CF}" srcOrd="0" destOrd="0" presId="urn:microsoft.com/office/officeart/2005/8/layout/radial5"/>
    <dgm:cxn modelId="{BBE58BB5-E895-4CC9-A4E3-CFA9FFA075EC}" type="presOf" srcId="{C4EC0128-5204-4AE7-8C64-5A17DC282D4C}" destId="{5E65C4C8-1406-40D0-9F17-342DCA3660BA}" srcOrd="0" destOrd="0" presId="urn:microsoft.com/office/officeart/2005/8/layout/radial5"/>
    <dgm:cxn modelId="{1F82DDBD-EEEB-4BF7-86C0-F1D351743E18}" type="presOf" srcId="{34A96D43-82B7-4F2D-B28C-CD9166019D93}" destId="{2C9CF287-8DFF-4AFC-B3F6-6B69D5963491}" srcOrd="0" destOrd="0" presId="urn:microsoft.com/office/officeart/2005/8/layout/radial5"/>
    <dgm:cxn modelId="{5BF886C2-CB55-4BF0-9C03-2B1EA1E82AF1}" type="presOf" srcId="{34A96D43-82B7-4F2D-B28C-CD9166019D93}" destId="{2F15B320-43AB-45B3-A0D0-B3ADAFDB9E02}" srcOrd="1" destOrd="0" presId="urn:microsoft.com/office/officeart/2005/8/layout/radial5"/>
    <dgm:cxn modelId="{04E4DEC3-D888-4051-AB9A-3B5656CFFDA8}" srcId="{58558AA1-9397-439A-BC18-723DBDBEC3E1}" destId="{41F38537-DE63-4DEE-ACF8-35DDAB17169E}" srcOrd="0" destOrd="0" parTransId="{34A96D43-82B7-4F2D-B28C-CD9166019D93}" sibTransId="{3C17B40A-5271-460C-85CE-E3AC2FCA257B}"/>
    <dgm:cxn modelId="{621C09EE-35B8-48E5-A6BB-BDC420E8908D}" type="presOf" srcId="{28622FCB-3C35-4251-A0B8-1F17763FD1E2}" destId="{2193E4D1-57DB-4261-9E3A-5814C4B22772}" srcOrd="1" destOrd="0" presId="urn:microsoft.com/office/officeart/2005/8/layout/radial5"/>
    <dgm:cxn modelId="{B27FF5F4-F9E6-4321-B45B-6690911F30E5}" type="presOf" srcId="{41F38537-DE63-4DEE-ACF8-35DDAB17169E}" destId="{B8F71474-9C1F-4003-B1D0-64959FF4C7C6}" srcOrd="0" destOrd="0" presId="urn:microsoft.com/office/officeart/2005/8/layout/radial5"/>
    <dgm:cxn modelId="{7A9A94FF-0014-4268-81C9-0EA8EDECED0A}" type="presParOf" srcId="{1B753A01-6C25-4734-89D5-506F37D2F7CF}" destId="{3E7306C2-396E-4480-8E16-8E7393A16B98}" srcOrd="0" destOrd="0" presId="urn:microsoft.com/office/officeart/2005/8/layout/radial5"/>
    <dgm:cxn modelId="{BAA31B88-2B14-4834-9DFA-B389FA2A2EEB}" type="presParOf" srcId="{1B753A01-6C25-4734-89D5-506F37D2F7CF}" destId="{2C9CF287-8DFF-4AFC-B3F6-6B69D5963491}" srcOrd="1" destOrd="0" presId="urn:microsoft.com/office/officeart/2005/8/layout/radial5"/>
    <dgm:cxn modelId="{31F51FD1-D7AE-4663-8F83-764524287D52}" type="presParOf" srcId="{2C9CF287-8DFF-4AFC-B3F6-6B69D5963491}" destId="{2F15B320-43AB-45B3-A0D0-B3ADAFDB9E02}" srcOrd="0" destOrd="0" presId="urn:microsoft.com/office/officeart/2005/8/layout/radial5"/>
    <dgm:cxn modelId="{8AFC3BB6-0A9D-42F7-83E3-3A27F2826F24}" type="presParOf" srcId="{1B753A01-6C25-4734-89D5-506F37D2F7CF}" destId="{B8F71474-9C1F-4003-B1D0-64959FF4C7C6}" srcOrd="2" destOrd="0" presId="urn:microsoft.com/office/officeart/2005/8/layout/radial5"/>
    <dgm:cxn modelId="{0A9C60BE-F9A1-47A6-830F-D6C09A977DD6}" type="presParOf" srcId="{1B753A01-6C25-4734-89D5-506F37D2F7CF}" destId="{48502F0E-33B9-4AD6-835B-A1425529EA11}" srcOrd="3" destOrd="0" presId="urn:microsoft.com/office/officeart/2005/8/layout/radial5"/>
    <dgm:cxn modelId="{C24FBDB5-B056-4131-80F2-B927129998B3}" type="presParOf" srcId="{48502F0E-33B9-4AD6-835B-A1425529EA11}" destId="{2193E4D1-57DB-4261-9E3A-5814C4B22772}" srcOrd="0" destOrd="0" presId="urn:microsoft.com/office/officeart/2005/8/layout/radial5"/>
    <dgm:cxn modelId="{208ABBAD-382A-47D3-A956-177AC51D0C98}" type="presParOf" srcId="{1B753A01-6C25-4734-89D5-506F37D2F7CF}" destId="{5E65C4C8-1406-40D0-9F17-342DCA3660BA}" srcOrd="4" destOrd="0" presId="urn:microsoft.com/office/officeart/2005/8/layout/radial5"/>
    <dgm:cxn modelId="{29F48E23-85CB-4D07-BB3A-2759954BD676}" type="presParOf" srcId="{1B753A01-6C25-4734-89D5-506F37D2F7CF}" destId="{A0038486-7533-4079-A8DF-29C56A9A123E}" srcOrd="5" destOrd="0" presId="urn:microsoft.com/office/officeart/2005/8/layout/radial5"/>
    <dgm:cxn modelId="{77A61197-6EA8-4DF1-84A7-8BC2725AD8DC}" type="presParOf" srcId="{A0038486-7533-4079-A8DF-29C56A9A123E}" destId="{50E54122-54CB-4DB7-B017-2B903605E7F1}" srcOrd="0" destOrd="0" presId="urn:microsoft.com/office/officeart/2005/8/layout/radial5"/>
    <dgm:cxn modelId="{621008FB-A112-4517-A899-98A8C14CF9BD}" type="presParOf" srcId="{1B753A01-6C25-4734-89D5-506F37D2F7CF}" destId="{585BF2AB-BE91-4CAB-93B2-FB7AE9BD0D82}" srcOrd="6"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CF0D9-DFA3-4EA2-A499-9B0AAF9B6A9A}">
      <dsp:nvSpPr>
        <dsp:cNvPr id="0" name=""/>
        <dsp:cNvSpPr/>
      </dsp:nvSpPr>
      <dsp:spPr>
        <a:xfrm>
          <a:off x="1205739" y="2060825"/>
          <a:ext cx="1808514" cy="110937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WBS 121.3.16</a:t>
          </a:r>
        </a:p>
        <a:p>
          <a:pPr marL="0" lvl="0" indent="0" algn="ctr" defTabSz="622300">
            <a:lnSpc>
              <a:spcPct val="90000"/>
            </a:lnSpc>
            <a:spcBef>
              <a:spcPct val="0"/>
            </a:spcBef>
            <a:spcAft>
              <a:spcPct val="35000"/>
            </a:spcAft>
            <a:buNone/>
          </a:pPr>
          <a:r>
            <a:rPr lang="en-US" sz="1400" kern="1200" dirty="0"/>
            <a:t>Beam Instrumentation</a:t>
          </a:r>
        </a:p>
      </dsp:txBody>
      <dsp:txXfrm>
        <a:off x="1470590" y="2223289"/>
        <a:ext cx="1278812" cy="784448"/>
      </dsp:txXfrm>
    </dsp:sp>
    <dsp:sp modelId="{C4DD0858-651D-459C-B7E7-E8AE7440AAEB}">
      <dsp:nvSpPr>
        <dsp:cNvPr id="0" name=""/>
        <dsp:cNvSpPr/>
      </dsp:nvSpPr>
      <dsp:spPr>
        <a:xfrm rot="13357872">
          <a:off x="477570" y="1491903"/>
          <a:ext cx="1241917" cy="385003"/>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E53E2C4-FF61-4375-8D61-0EC32A5028D6}">
      <dsp:nvSpPr>
        <dsp:cNvPr id="0" name=""/>
        <dsp:cNvSpPr/>
      </dsp:nvSpPr>
      <dsp:spPr>
        <a:xfrm>
          <a:off x="0" y="488298"/>
          <a:ext cx="1283343" cy="1551090"/>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WBS 121.3.17</a:t>
          </a:r>
        </a:p>
        <a:p>
          <a:pPr marL="0" lvl="0" indent="0" algn="ctr" defTabSz="488950">
            <a:lnSpc>
              <a:spcPct val="90000"/>
            </a:lnSpc>
            <a:spcBef>
              <a:spcPct val="0"/>
            </a:spcBef>
            <a:spcAft>
              <a:spcPct val="35000"/>
            </a:spcAft>
            <a:buNone/>
          </a:pPr>
          <a:r>
            <a:rPr lang="en-US" sz="1100" kern="1200" dirty="0"/>
            <a:t>Linac - Controls</a:t>
          </a:r>
        </a:p>
        <a:p>
          <a:pPr marL="0" lvl="0" indent="0" algn="ctr" defTabSz="488950">
            <a:lnSpc>
              <a:spcPct val="90000"/>
            </a:lnSpc>
            <a:spcBef>
              <a:spcPct val="0"/>
            </a:spcBef>
            <a:spcAft>
              <a:spcPct val="35000"/>
            </a:spcAft>
            <a:buNone/>
          </a:pPr>
          <a:r>
            <a:rPr lang="en-US" sz="1100" kern="1200" dirty="0"/>
            <a:t>If the control system is not complete we will not be able to fully test the instrumentation</a:t>
          </a:r>
        </a:p>
      </dsp:txBody>
      <dsp:txXfrm>
        <a:off x="37588" y="525886"/>
        <a:ext cx="1208167" cy="1475914"/>
      </dsp:txXfrm>
    </dsp:sp>
    <dsp:sp modelId="{2E7D659E-4FF4-41F5-9208-1DB6B8B95B3B}">
      <dsp:nvSpPr>
        <dsp:cNvPr id="0" name=""/>
        <dsp:cNvSpPr/>
      </dsp:nvSpPr>
      <dsp:spPr>
        <a:xfrm rot="16256963">
          <a:off x="1536100" y="1205215"/>
          <a:ext cx="1188153" cy="385003"/>
        </a:xfrm>
        <a:prstGeom prst="leftArrow">
          <a:avLst>
            <a:gd name="adj1" fmla="val 60000"/>
            <a:gd name="adj2" fmla="val 50000"/>
          </a:avLst>
        </a:prstGeom>
        <a:gradFill rotWithShape="0">
          <a:gsLst>
            <a:gs pos="0">
              <a:schemeClr val="accent5">
                <a:hueOff val="-5758399"/>
                <a:satOff val="-50000"/>
                <a:lumOff val="-9608"/>
                <a:alphaOff val="0"/>
                <a:tint val="50000"/>
                <a:satMod val="300000"/>
              </a:schemeClr>
            </a:gs>
            <a:gs pos="35000">
              <a:schemeClr val="accent5">
                <a:hueOff val="-5758399"/>
                <a:satOff val="-50000"/>
                <a:lumOff val="-9608"/>
                <a:alphaOff val="0"/>
                <a:tint val="37000"/>
                <a:satMod val="300000"/>
              </a:schemeClr>
            </a:gs>
            <a:gs pos="100000">
              <a:schemeClr val="accent5">
                <a:hueOff val="-5758399"/>
                <a:satOff val="-50000"/>
                <a:lumOff val="-960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EFD0B7-BC88-41F2-A563-C8586CE00168}">
      <dsp:nvSpPr>
        <dsp:cNvPr id="0" name=""/>
        <dsp:cNvSpPr/>
      </dsp:nvSpPr>
      <dsp:spPr>
        <a:xfrm>
          <a:off x="1498348" y="67806"/>
          <a:ext cx="1283343" cy="1471830"/>
        </a:xfrm>
        <a:prstGeom prst="roundRect">
          <a:avLst>
            <a:gd name="adj" fmla="val 10000"/>
          </a:avLst>
        </a:prstGeom>
        <a:gradFill rotWithShape="0">
          <a:gsLst>
            <a:gs pos="0">
              <a:schemeClr val="accent5">
                <a:hueOff val="-5758399"/>
                <a:satOff val="-50000"/>
                <a:lumOff val="-9608"/>
                <a:alphaOff val="0"/>
                <a:tint val="50000"/>
                <a:satMod val="300000"/>
              </a:schemeClr>
            </a:gs>
            <a:gs pos="35000">
              <a:schemeClr val="accent5">
                <a:hueOff val="-5758399"/>
                <a:satOff val="-50000"/>
                <a:lumOff val="-9608"/>
                <a:alphaOff val="0"/>
                <a:tint val="37000"/>
                <a:satMod val="300000"/>
              </a:schemeClr>
            </a:gs>
            <a:gs pos="100000">
              <a:schemeClr val="accent5">
                <a:hueOff val="-5758399"/>
                <a:satOff val="-50000"/>
                <a:lumOff val="-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WBS 121.3.18</a:t>
          </a:r>
        </a:p>
        <a:p>
          <a:pPr marL="0" lvl="0" indent="0" algn="ctr" defTabSz="488950">
            <a:lnSpc>
              <a:spcPct val="90000"/>
            </a:lnSpc>
            <a:spcBef>
              <a:spcPct val="0"/>
            </a:spcBef>
            <a:spcAft>
              <a:spcPct val="35000"/>
            </a:spcAft>
            <a:buNone/>
          </a:pPr>
          <a:r>
            <a:rPr lang="en-US" sz="1100" kern="1200" dirty="0"/>
            <a:t>Linac - Vacuum System</a:t>
          </a:r>
        </a:p>
        <a:p>
          <a:pPr marL="0" lvl="0" indent="0" algn="ctr" defTabSz="488950">
            <a:lnSpc>
              <a:spcPct val="90000"/>
            </a:lnSpc>
            <a:spcBef>
              <a:spcPct val="0"/>
            </a:spcBef>
            <a:spcAft>
              <a:spcPct val="35000"/>
            </a:spcAft>
            <a:buNone/>
          </a:pPr>
          <a:r>
            <a:rPr lang="en-US" sz="1100" kern="1200" dirty="0"/>
            <a:t>Without a viable vacuum system, beam instrumentation cannot operate</a:t>
          </a:r>
        </a:p>
      </dsp:txBody>
      <dsp:txXfrm>
        <a:off x="1535936" y="105394"/>
        <a:ext cx="1208167" cy="1396654"/>
      </dsp:txXfrm>
    </dsp:sp>
    <dsp:sp modelId="{4B6E5406-444E-42AE-94FB-9C21AD291D78}">
      <dsp:nvSpPr>
        <dsp:cNvPr id="0" name=""/>
        <dsp:cNvSpPr/>
      </dsp:nvSpPr>
      <dsp:spPr>
        <a:xfrm rot="19108063">
          <a:off x="2519864" y="1494034"/>
          <a:ext cx="1277917" cy="385003"/>
        </a:xfrm>
        <a:prstGeom prst="leftArrow">
          <a:avLst>
            <a:gd name="adj1" fmla="val 60000"/>
            <a:gd name="adj2" fmla="val 50000"/>
          </a:avLst>
        </a:prstGeom>
        <a:gradFill rotWithShape="0">
          <a:gsLst>
            <a:gs pos="0">
              <a:schemeClr val="accent5">
                <a:hueOff val="-11516798"/>
                <a:satOff val="-100000"/>
                <a:lumOff val="-19216"/>
                <a:alphaOff val="0"/>
                <a:tint val="50000"/>
                <a:satMod val="300000"/>
              </a:schemeClr>
            </a:gs>
            <a:gs pos="35000">
              <a:schemeClr val="accent5">
                <a:hueOff val="-11516798"/>
                <a:satOff val="-100000"/>
                <a:lumOff val="-19216"/>
                <a:alphaOff val="0"/>
                <a:tint val="37000"/>
                <a:satMod val="300000"/>
              </a:schemeClr>
            </a:gs>
            <a:gs pos="100000">
              <a:schemeClr val="accent5">
                <a:hueOff val="-11516798"/>
                <a:satOff val="-100000"/>
                <a:lumOff val="-1921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065FF16-B9FD-4274-B5E0-411145A36DE9}">
      <dsp:nvSpPr>
        <dsp:cNvPr id="0" name=""/>
        <dsp:cNvSpPr/>
      </dsp:nvSpPr>
      <dsp:spPr>
        <a:xfrm>
          <a:off x="2995465" y="320294"/>
          <a:ext cx="1283343" cy="1885170"/>
        </a:xfrm>
        <a:prstGeom prst="roundRect">
          <a:avLst>
            <a:gd name="adj" fmla="val 10000"/>
          </a:avLst>
        </a:prstGeom>
        <a:gradFill rotWithShape="0">
          <a:gsLst>
            <a:gs pos="0">
              <a:schemeClr val="accent5">
                <a:hueOff val="-11516798"/>
                <a:satOff val="-100000"/>
                <a:lumOff val="-19216"/>
                <a:alphaOff val="0"/>
                <a:tint val="50000"/>
                <a:satMod val="300000"/>
              </a:schemeClr>
            </a:gs>
            <a:gs pos="35000">
              <a:schemeClr val="accent5">
                <a:hueOff val="-11516798"/>
                <a:satOff val="-100000"/>
                <a:lumOff val="-19216"/>
                <a:alphaOff val="0"/>
                <a:tint val="37000"/>
                <a:satMod val="300000"/>
              </a:schemeClr>
            </a:gs>
            <a:gs pos="100000">
              <a:schemeClr val="accent5">
                <a:hueOff val="-11516798"/>
                <a:satOff val="-100000"/>
                <a:lumOff val="-192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WBS 121.3.5,6</a:t>
          </a:r>
        </a:p>
        <a:p>
          <a:pPr marL="0" lvl="0" indent="0" algn="ctr" defTabSz="488950">
            <a:lnSpc>
              <a:spcPct val="90000"/>
            </a:lnSpc>
            <a:spcBef>
              <a:spcPct val="0"/>
            </a:spcBef>
            <a:spcAft>
              <a:spcPct val="35000"/>
            </a:spcAft>
            <a:buNone/>
          </a:pPr>
          <a:r>
            <a:rPr lang="en-US" sz="1100" kern="1200" dirty="0" err="1"/>
            <a:t>Linac</a:t>
          </a:r>
          <a:r>
            <a:rPr lang="en-US" sz="1100" kern="1200" dirty="0"/>
            <a:t>- SSR1,SSR2</a:t>
          </a:r>
        </a:p>
        <a:p>
          <a:pPr marL="0" lvl="0" indent="0" algn="ctr" defTabSz="488950">
            <a:lnSpc>
              <a:spcPct val="90000"/>
            </a:lnSpc>
            <a:spcBef>
              <a:spcPct val="0"/>
            </a:spcBef>
            <a:spcAft>
              <a:spcPct val="35000"/>
            </a:spcAft>
            <a:buNone/>
          </a:pPr>
          <a:r>
            <a:rPr lang="en-US" sz="1100" kern="1200" dirty="0"/>
            <a:t>Delays in delivery of </a:t>
          </a:r>
          <a:r>
            <a:rPr lang="en-US" sz="1100" kern="1200" dirty="0" err="1"/>
            <a:t>cryo</a:t>
          </a:r>
          <a:r>
            <a:rPr lang="en-US" sz="1100" kern="1200" dirty="0"/>
            <a:t> modules will delay final installation and commissioning of beam instrumentation</a:t>
          </a:r>
        </a:p>
      </dsp:txBody>
      <dsp:txXfrm>
        <a:off x="3033053" y="357882"/>
        <a:ext cx="1208167" cy="1809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306C2-396E-4480-8E16-8E7393A16B98}">
      <dsp:nvSpPr>
        <dsp:cNvPr id="0" name=""/>
        <dsp:cNvSpPr/>
      </dsp:nvSpPr>
      <dsp:spPr>
        <a:xfrm>
          <a:off x="1402952" y="1824967"/>
          <a:ext cx="1964503" cy="90957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WBS 121.3.16 Beam Instrumentation</a:t>
          </a:r>
        </a:p>
      </dsp:txBody>
      <dsp:txXfrm>
        <a:off x="1690647" y="1958171"/>
        <a:ext cx="1389113" cy="643166"/>
      </dsp:txXfrm>
    </dsp:sp>
    <dsp:sp modelId="{2C9CF287-8DFF-4AFC-B3F6-6B69D5963491}">
      <dsp:nvSpPr>
        <dsp:cNvPr id="0" name=""/>
        <dsp:cNvSpPr/>
      </dsp:nvSpPr>
      <dsp:spPr>
        <a:xfrm rot="16200000">
          <a:off x="2238648" y="1340932"/>
          <a:ext cx="293111" cy="431619"/>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282615" y="1471223"/>
        <a:ext cx="205178" cy="258971"/>
      </dsp:txXfrm>
    </dsp:sp>
    <dsp:sp modelId="{B8F71474-9C1F-4003-B1D0-64959FF4C7C6}">
      <dsp:nvSpPr>
        <dsp:cNvPr id="0" name=""/>
        <dsp:cNvSpPr/>
      </dsp:nvSpPr>
      <dsp:spPr>
        <a:xfrm>
          <a:off x="1750469" y="2457"/>
          <a:ext cx="1269468" cy="1269468"/>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WBS 121.3.10 – RF Integration</a:t>
          </a:r>
        </a:p>
      </dsp:txBody>
      <dsp:txXfrm>
        <a:off x="1936378" y="188366"/>
        <a:ext cx="897650" cy="897650"/>
      </dsp:txXfrm>
    </dsp:sp>
    <dsp:sp modelId="{48502F0E-33B9-4AD6-835B-A1425529EA11}">
      <dsp:nvSpPr>
        <dsp:cNvPr id="0" name=""/>
        <dsp:cNvSpPr/>
      </dsp:nvSpPr>
      <dsp:spPr>
        <a:xfrm rot="2020606">
          <a:off x="3021078" y="2583676"/>
          <a:ext cx="288228" cy="431619"/>
        </a:xfrm>
        <a:prstGeom prst="rightArrow">
          <a:avLst>
            <a:gd name="adj1" fmla="val 60000"/>
            <a:gd name="adj2" fmla="val 50000"/>
          </a:avLst>
        </a:prstGeom>
        <a:gradFill rotWithShape="0">
          <a:gsLst>
            <a:gs pos="0">
              <a:schemeClr val="accent5">
                <a:hueOff val="-5758399"/>
                <a:satOff val="-50000"/>
                <a:lumOff val="-9608"/>
                <a:alphaOff val="0"/>
                <a:tint val="50000"/>
                <a:satMod val="300000"/>
              </a:schemeClr>
            </a:gs>
            <a:gs pos="35000">
              <a:schemeClr val="accent5">
                <a:hueOff val="-5758399"/>
                <a:satOff val="-50000"/>
                <a:lumOff val="-9608"/>
                <a:alphaOff val="0"/>
                <a:tint val="37000"/>
                <a:satMod val="300000"/>
              </a:schemeClr>
            </a:gs>
            <a:gs pos="100000">
              <a:schemeClr val="accent5">
                <a:hueOff val="-5758399"/>
                <a:satOff val="-50000"/>
                <a:lumOff val="-960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028334" y="2646026"/>
        <a:ext cx="201760" cy="258971"/>
      </dsp:txXfrm>
    </dsp:sp>
    <dsp:sp modelId="{5E65C4C8-1406-40D0-9F17-342DCA3660BA}">
      <dsp:nvSpPr>
        <dsp:cNvPr id="0" name=""/>
        <dsp:cNvSpPr/>
      </dsp:nvSpPr>
      <dsp:spPr>
        <a:xfrm>
          <a:off x="3291740" y="2672017"/>
          <a:ext cx="1269468" cy="1269468"/>
        </a:xfrm>
        <a:prstGeom prst="ellipse">
          <a:avLst/>
        </a:prstGeom>
        <a:gradFill rotWithShape="0">
          <a:gsLst>
            <a:gs pos="0">
              <a:schemeClr val="accent5">
                <a:hueOff val="-5758399"/>
                <a:satOff val="-50000"/>
                <a:lumOff val="-9608"/>
                <a:alphaOff val="0"/>
                <a:tint val="50000"/>
                <a:satMod val="300000"/>
              </a:schemeClr>
            </a:gs>
            <a:gs pos="35000">
              <a:schemeClr val="accent5">
                <a:hueOff val="-5758399"/>
                <a:satOff val="-50000"/>
                <a:lumOff val="-9608"/>
                <a:alphaOff val="0"/>
                <a:tint val="37000"/>
                <a:satMod val="300000"/>
              </a:schemeClr>
            </a:gs>
            <a:gs pos="100000">
              <a:schemeClr val="accent5">
                <a:hueOff val="-5758399"/>
                <a:satOff val="-50000"/>
                <a:lumOff val="-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WBS 121.3.3 – Warm front end</a:t>
          </a:r>
        </a:p>
      </dsp:txBody>
      <dsp:txXfrm>
        <a:off x="3477649" y="2857926"/>
        <a:ext cx="897650" cy="897650"/>
      </dsp:txXfrm>
    </dsp:sp>
    <dsp:sp modelId="{A0038486-7533-4079-A8DF-29C56A9A123E}">
      <dsp:nvSpPr>
        <dsp:cNvPr id="0" name=""/>
        <dsp:cNvSpPr/>
      </dsp:nvSpPr>
      <dsp:spPr>
        <a:xfrm rot="8779394">
          <a:off x="1461100" y="2583676"/>
          <a:ext cx="288228" cy="431619"/>
        </a:xfrm>
        <a:prstGeom prst="rightArrow">
          <a:avLst>
            <a:gd name="adj1" fmla="val 60000"/>
            <a:gd name="adj2" fmla="val 50000"/>
          </a:avLst>
        </a:prstGeom>
        <a:gradFill rotWithShape="0">
          <a:gsLst>
            <a:gs pos="0">
              <a:schemeClr val="accent5">
                <a:hueOff val="-11516798"/>
                <a:satOff val="-100000"/>
                <a:lumOff val="-19216"/>
                <a:alphaOff val="0"/>
                <a:tint val="50000"/>
                <a:satMod val="300000"/>
              </a:schemeClr>
            </a:gs>
            <a:gs pos="35000">
              <a:schemeClr val="accent5">
                <a:hueOff val="-11516798"/>
                <a:satOff val="-100000"/>
                <a:lumOff val="-19216"/>
                <a:alphaOff val="0"/>
                <a:tint val="37000"/>
                <a:satMod val="300000"/>
              </a:schemeClr>
            </a:gs>
            <a:gs pos="100000">
              <a:schemeClr val="accent5">
                <a:hueOff val="-11516798"/>
                <a:satOff val="-100000"/>
                <a:lumOff val="-1921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1540312" y="2646026"/>
        <a:ext cx="201760" cy="258971"/>
      </dsp:txXfrm>
    </dsp:sp>
    <dsp:sp modelId="{585BF2AB-BE91-4CAB-93B2-FB7AE9BD0D82}">
      <dsp:nvSpPr>
        <dsp:cNvPr id="0" name=""/>
        <dsp:cNvSpPr/>
      </dsp:nvSpPr>
      <dsp:spPr>
        <a:xfrm>
          <a:off x="209198" y="2672017"/>
          <a:ext cx="1269468" cy="1269468"/>
        </a:xfrm>
        <a:prstGeom prst="ellipse">
          <a:avLst/>
        </a:prstGeom>
        <a:gradFill rotWithShape="0">
          <a:gsLst>
            <a:gs pos="0">
              <a:schemeClr val="accent5">
                <a:hueOff val="-11516798"/>
                <a:satOff val="-100000"/>
                <a:lumOff val="-19216"/>
                <a:alphaOff val="0"/>
                <a:tint val="50000"/>
                <a:satMod val="300000"/>
              </a:schemeClr>
            </a:gs>
            <a:gs pos="35000">
              <a:schemeClr val="accent5">
                <a:hueOff val="-11516798"/>
                <a:satOff val="-100000"/>
                <a:lumOff val="-19216"/>
                <a:alphaOff val="0"/>
                <a:tint val="37000"/>
                <a:satMod val="300000"/>
              </a:schemeClr>
            </a:gs>
            <a:gs pos="100000">
              <a:schemeClr val="accent5">
                <a:hueOff val="-11516798"/>
                <a:satOff val="-100000"/>
                <a:lumOff val="-192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WBS 121.3.4 – Half-wave resonator</a:t>
          </a:r>
        </a:p>
      </dsp:txBody>
      <dsp:txXfrm>
        <a:off x="395107" y="2857926"/>
        <a:ext cx="897650" cy="89765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17</a:t>
            </a:fld>
            <a:endParaRPr lang="en-US"/>
          </a:p>
        </p:txBody>
      </p:sp>
    </p:spTree>
    <p:extLst>
      <p:ext uri="{BB962C8B-B14F-4D97-AF65-F5344CB8AC3E}">
        <p14:creationId xmlns:p14="http://schemas.microsoft.com/office/powerpoint/2010/main" val="27637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22</a:t>
            </a:fld>
            <a:endParaRPr lang="en-US"/>
          </a:p>
        </p:txBody>
      </p:sp>
    </p:spTree>
    <p:extLst>
      <p:ext uri="{BB962C8B-B14F-4D97-AF65-F5344CB8AC3E}">
        <p14:creationId xmlns:p14="http://schemas.microsoft.com/office/powerpoint/2010/main" val="338989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27</a:t>
            </a:fld>
            <a:endParaRPr lang="en-US"/>
          </a:p>
        </p:txBody>
      </p:sp>
    </p:spTree>
    <p:extLst>
      <p:ext uri="{BB962C8B-B14F-4D97-AF65-F5344CB8AC3E}">
        <p14:creationId xmlns:p14="http://schemas.microsoft.com/office/powerpoint/2010/main" val="130897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29</a:t>
            </a:fld>
            <a:endParaRPr lang="en-US"/>
          </a:p>
        </p:txBody>
      </p:sp>
    </p:spTree>
    <p:extLst>
      <p:ext uri="{BB962C8B-B14F-4D97-AF65-F5344CB8AC3E}">
        <p14:creationId xmlns:p14="http://schemas.microsoft.com/office/powerpoint/2010/main" val="1517606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 y="874754"/>
            <a:ext cx="9235440" cy="3092879"/>
          </a:xfrm>
          <a:prstGeom prst="rect">
            <a:avLst/>
          </a:prstGeom>
        </p:spPr>
      </p:pic>
      <p:sp>
        <p:nvSpPr>
          <p:cNvPr id="9" name="TextBox 8">
            <a:extLst>
              <a:ext uri="{FF2B5EF4-FFF2-40B4-BE49-F238E27FC236}">
                <a16:creationId xmlns:a16="http://schemas.microsoft.com/office/drawing/2014/main" id="{0A4BC5D7-1E6F-4E6C-8A0C-61767FD7E92B}"/>
              </a:ext>
            </a:extLst>
          </p:cNvPr>
          <p:cNvSpPr txBox="1"/>
          <p:nvPr userDrawn="1"/>
        </p:nvSpPr>
        <p:spPr>
          <a:xfrm>
            <a:off x="5412012" y="497862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8062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12/13/2017</a:t>
            </a:r>
            <a:endParaRPr lang="en-US" dirty="0"/>
          </a:p>
        </p:txBody>
      </p:sp>
      <p:sp>
        <p:nvSpPr>
          <p:cNvPr id="11" name="Footer Placeholder 4"/>
          <p:cNvSpPr>
            <a:spLocks noGrp="1"/>
          </p:cNvSpPr>
          <p:nvPr>
            <p:ph type="ftr" sz="quarter" idx="3"/>
          </p:nvPr>
        </p:nvSpPr>
        <p:spPr>
          <a:xfrm>
            <a:off x="162585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 McCrory | Beam Instrumentation | RF Systems</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83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79377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12/13/2017</a:t>
            </a:r>
            <a:endParaRPr lang="en-US" dirty="0"/>
          </a:p>
        </p:txBody>
      </p:sp>
      <p:sp>
        <p:nvSpPr>
          <p:cNvPr id="18" name="Footer Placeholder 4"/>
          <p:cNvSpPr>
            <a:spLocks noGrp="1"/>
          </p:cNvSpPr>
          <p:nvPr>
            <p:ph type="ftr" sz="quarter" idx="3"/>
          </p:nvPr>
        </p:nvSpPr>
        <p:spPr>
          <a:xfrm>
            <a:off x="1699404" y="6495482"/>
            <a:ext cx="5369734"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 McCrory | Beam Instrumentation | RF Systems</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6" y="6495482"/>
            <a:ext cx="798675" cy="241300"/>
          </a:xfrm>
        </p:spPr>
        <p:txBody>
          <a:bodyPr/>
          <a:lstStyle>
            <a:lvl1pPr>
              <a:defRPr sz="1200" smtClean="0"/>
            </a:lvl1pPr>
          </a:lstStyle>
          <a:p>
            <a:pPr>
              <a:defRPr/>
            </a:pPr>
            <a:r>
              <a:rPr lang="en-US"/>
              <a:t>12/13/2017</a:t>
            </a:r>
            <a:endParaRPr lang="en-US" dirty="0"/>
          </a:p>
        </p:txBody>
      </p:sp>
      <p:sp>
        <p:nvSpPr>
          <p:cNvPr id="6" name="Footer Placeholder 4"/>
          <p:cNvSpPr>
            <a:spLocks noGrp="1"/>
          </p:cNvSpPr>
          <p:nvPr>
            <p:ph type="ftr" sz="quarter" idx="17"/>
          </p:nvPr>
        </p:nvSpPr>
        <p:spPr>
          <a:xfrm>
            <a:off x="1742547" y="6495482"/>
            <a:ext cx="5788313" cy="242873"/>
          </a:xfrm>
        </p:spPr>
        <p:txBody>
          <a:bodyPr/>
          <a:lstStyle>
            <a:lvl1pPr>
              <a:defRPr sz="1200" dirty="0" smtClean="0"/>
            </a:lvl1pPr>
          </a:lstStyle>
          <a:p>
            <a:pPr>
              <a:defRPr/>
            </a:pPr>
            <a:r>
              <a:rPr lang="en-US"/>
              <a:t>E. McCrory | Beam Instrumentation | RF Systems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736826" y="6495482"/>
            <a:ext cx="850433" cy="241300"/>
          </a:xfrm>
        </p:spPr>
        <p:txBody>
          <a:bodyPr/>
          <a:lstStyle>
            <a:lvl1pPr>
              <a:defRPr sz="1200" smtClean="0"/>
            </a:lvl1pPr>
          </a:lstStyle>
          <a:p>
            <a:pPr>
              <a:defRPr/>
            </a:pPr>
            <a:r>
              <a:rPr lang="en-US"/>
              <a:t>12/13/2017</a:t>
            </a:r>
            <a:endParaRPr lang="en-US" dirty="0"/>
          </a:p>
        </p:txBody>
      </p:sp>
      <p:sp>
        <p:nvSpPr>
          <p:cNvPr id="6" name="Footer Placeholder 4"/>
          <p:cNvSpPr>
            <a:spLocks noGrp="1"/>
          </p:cNvSpPr>
          <p:nvPr>
            <p:ph type="ftr" sz="quarter" idx="11"/>
          </p:nvPr>
        </p:nvSpPr>
        <p:spPr>
          <a:xfrm>
            <a:off x="1742535" y="6495482"/>
            <a:ext cx="5667555" cy="242873"/>
          </a:xfrm>
        </p:spPr>
        <p:txBody>
          <a:bodyPr/>
          <a:lstStyle>
            <a:lvl1pPr>
              <a:defRPr sz="1200" dirty="0" smtClean="0"/>
            </a:lvl1pPr>
          </a:lstStyle>
          <a:p>
            <a:pPr>
              <a:defRPr/>
            </a:pPr>
            <a:r>
              <a:rPr lang="en-US"/>
              <a:t>E. McCrory | Beam Instrumentation | RF Systems</a:t>
            </a: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6" y="6495482"/>
            <a:ext cx="807301" cy="241300"/>
          </a:xfrm>
        </p:spPr>
        <p:txBody>
          <a:bodyPr/>
          <a:lstStyle/>
          <a:p>
            <a:pPr>
              <a:defRPr/>
            </a:pPr>
            <a:r>
              <a:rPr lang="en-US"/>
              <a:t>12/13/2017</a:t>
            </a:r>
            <a:endParaRPr lang="en-US" dirty="0"/>
          </a:p>
        </p:txBody>
      </p:sp>
      <p:sp>
        <p:nvSpPr>
          <p:cNvPr id="4" name="Footer Placeholder 3"/>
          <p:cNvSpPr>
            <a:spLocks noGrp="1"/>
          </p:cNvSpPr>
          <p:nvPr>
            <p:ph type="ftr" sz="quarter" idx="11"/>
          </p:nvPr>
        </p:nvSpPr>
        <p:spPr>
          <a:xfrm>
            <a:off x="1664897" y="6495482"/>
            <a:ext cx="5788325" cy="237285"/>
          </a:xfrm>
        </p:spPr>
        <p:txBody>
          <a:bodyPr/>
          <a:lstStyle>
            <a:lvl1pPr>
              <a:defRPr/>
            </a:lvl1pPr>
          </a:lstStyle>
          <a:p>
            <a:pPr>
              <a:defRPr/>
            </a:pPr>
            <a:r>
              <a:rPr lang="en-US"/>
              <a:t>E. McCrory | Beam Instrumentation | RF Systems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6827" y="6495482"/>
            <a:ext cx="824554" cy="241300"/>
          </a:xfrm>
        </p:spPr>
        <p:txBody>
          <a:bodyPr/>
          <a:lstStyle/>
          <a:p>
            <a:pPr>
              <a:defRPr/>
            </a:pPr>
            <a:r>
              <a:rPr lang="en-US"/>
              <a:t>12/13/2017</a:t>
            </a:r>
            <a:endParaRPr lang="en-US" dirty="0"/>
          </a:p>
        </p:txBody>
      </p:sp>
      <p:sp>
        <p:nvSpPr>
          <p:cNvPr id="12" name="Footer Placeholder 11"/>
          <p:cNvSpPr>
            <a:spLocks noGrp="1"/>
          </p:cNvSpPr>
          <p:nvPr>
            <p:ph type="ftr" sz="quarter" idx="11"/>
          </p:nvPr>
        </p:nvSpPr>
        <p:spPr>
          <a:xfrm>
            <a:off x="1805894" y="6495482"/>
            <a:ext cx="5630076" cy="242873"/>
          </a:xfrm>
        </p:spPr>
        <p:txBody>
          <a:bodyPr/>
          <a:lstStyle>
            <a:lvl1pPr>
              <a:defRPr/>
            </a:lvl1pPr>
          </a:lstStyle>
          <a:p>
            <a:pPr>
              <a:defRPr/>
            </a:pPr>
            <a:r>
              <a:rPr lang="en-US"/>
              <a:t>E. McCrory | Beam Instrumentation | RF Systems</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80382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12/13/2017</a:t>
            </a:r>
            <a:endParaRPr lang="en-US" dirty="0"/>
          </a:p>
        </p:txBody>
      </p:sp>
      <p:sp>
        <p:nvSpPr>
          <p:cNvPr id="11" name="Footer Placeholder 4"/>
          <p:cNvSpPr>
            <a:spLocks noGrp="1"/>
          </p:cNvSpPr>
          <p:nvPr>
            <p:ph type="ftr" sz="quarter" idx="3"/>
          </p:nvPr>
        </p:nvSpPr>
        <p:spPr>
          <a:xfrm>
            <a:off x="1699404" y="6495482"/>
            <a:ext cx="719853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 McCrory | Beam Instrumentation | RF Systems</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122" r:id="rId3"/>
    <p:sldLayoutId id="2147484099" r:id="rId4"/>
    <p:sldLayoutId id="2147484100" r:id="rId5"/>
    <p:sldLayoutId id="2147484101" r:id="rId6"/>
    <p:sldLayoutId id="2147484121" r:id="rId7"/>
    <p:sldLayoutId id="2147484113" r:id="rId8"/>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Vic Scarpine / Elliott McCrory </a:t>
            </a:r>
          </a:p>
          <a:p>
            <a:r>
              <a:rPr lang="en-US" dirty="0"/>
              <a:t>PIP-II Independent Project Review</a:t>
            </a:r>
          </a:p>
          <a:p>
            <a:r>
              <a:rPr lang="en-US" dirty="0"/>
              <a:t>12-14 December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pPr lvl="0"/>
            <a:r>
              <a:rPr lang="en-US" dirty="0"/>
              <a:t>121.3.16 Linac - Beam Instrumentation</a:t>
            </a:r>
          </a:p>
          <a:p>
            <a:pPr lvl="0"/>
            <a:r>
              <a:rPr lang="en-US" sz="1800" dirty="0"/>
              <a:t>Breakout Session:  RF Systems, Controls, and Instrumentation</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4D166-76D9-4F8C-B7A4-5B9C2B723086}"/>
              </a:ext>
            </a:extLst>
          </p:cNvPr>
          <p:cNvSpPr>
            <a:spLocks noGrp="1"/>
          </p:cNvSpPr>
          <p:nvPr>
            <p:ph sz="half" idx="17"/>
          </p:nvPr>
        </p:nvSpPr>
        <p:spPr>
          <a:xfrm>
            <a:off x="228600" y="1043694"/>
            <a:ext cx="4206240" cy="5154805"/>
          </a:xfrm>
        </p:spPr>
        <p:txBody>
          <a:bodyPr/>
          <a:lstStyle/>
          <a:p>
            <a:r>
              <a:rPr lang="en-US" dirty="0">
                <a:solidFill>
                  <a:srgbClr val="4E4E4E"/>
                </a:solidFill>
              </a:rPr>
              <a:t>Beam Position Monitors</a:t>
            </a:r>
          </a:p>
          <a:p>
            <a:pPr lvl="1"/>
            <a:r>
              <a:rPr lang="en-US" sz="1800" dirty="0">
                <a:solidFill>
                  <a:srgbClr val="4E4E4E"/>
                </a:solidFill>
              </a:rPr>
              <a:t>4-button BPM vacuum pickup </a:t>
            </a:r>
          </a:p>
          <a:p>
            <a:pPr lvl="2"/>
            <a:r>
              <a:rPr lang="en-US" sz="1600" dirty="0">
                <a:solidFill>
                  <a:srgbClr val="4E4E4E"/>
                </a:solidFill>
              </a:rPr>
              <a:t>Separate designs for warm and cold BPMs</a:t>
            </a:r>
          </a:p>
          <a:p>
            <a:pPr lvl="1"/>
            <a:r>
              <a:rPr lang="en-US" sz="1800" dirty="0">
                <a:solidFill>
                  <a:srgbClr val="4E4E4E"/>
                </a:solidFill>
              </a:rPr>
              <a:t>Electronics </a:t>
            </a:r>
          </a:p>
          <a:p>
            <a:pPr lvl="2"/>
            <a:r>
              <a:rPr lang="en-US" sz="1600" dirty="0">
                <a:solidFill>
                  <a:srgbClr val="4E4E4E"/>
                </a:solidFill>
              </a:rPr>
              <a:t>Analog transition boards </a:t>
            </a:r>
          </a:p>
          <a:p>
            <a:pPr lvl="2"/>
            <a:r>
              <a:rPr lang="en-US" sz="1600" dirty="0">
                <a:solidFill>
                  <a:srgbClr val="4E4E4E"/>
                </a:solidFill>
              </a:rPr>
              <a:t>FPGA-controlled digitizers for signal analysis </a:t>
            </a:r>
          </a:p>
          <a:p>
            <a:pPr lvl="1"/>
            <a:r>
              <a:rPr lang="en-US" sz="1800" dirty="0">
                <a:solidFill>
                  <a:srgbClr val="4E4E4E"/>
                </a:solidFill>
              </a:rPr>
              <a:t>Bunch-by-bunch position measurement for four of the MEBT BPMs </a:t>
            </a:r>
          </a:p>
          <a:p>
            <a:pPr lvl="2"/>
            <a:r>
              <a:rPr lang="en-US" sz="1600" dirty="0">
                <a:solidFill>
                  <a:srgbClr val="4E4E4E"/>
                </a:solidFill>
              </a:rPr>
              <a:t>Utilize oscilloscopes for signal acquisition</a:t>
            </a:r>
          </a:p>
          <a:p>
            <a:endParaRPr lang="en-US" dirty="0">
              <a:solidFill>
                <a:srgbClr val="4E4E4E"/>
              </a:solidFill>
            </a:endParaRPr>
          </a:p>
        </p:txBody>
      </p:sp>
      <p:sp>
        <p:nvSpPr>
          <p:cNvPr id="10" name="Content Placeholder 9">
            <a:extLst>
              <a:ext uri="{FF2B5EF4-FFF2-40B4-BE49-F238E27FC236}">
                <a16:creationId xmlns:a16="http://schemas.microsoft.com/office/drawing/2014/main" id="{BC77B491-1E16-4780-9E8C-AC4407577679}"/>
              </a:ext>
            </a:extLst>
          </p:cNvPr>
          <p:cNvSpPr>
            <a:spLocks noGrp="1"/>
          </p:cNvSpPr>
          <p:nvPr>
            <p:ph sz="half" idx="18"/>
          </p:nvPr>
        </p:nvSpPr>
        <p:spPr>
          <a:xfrm>
            <a:off x="4687970" y="1043694"/>
            <a:ext cx="4206240" cy="5154805"/>
          </a:xfrm>
        </p:spPr>
        <p:txBody>
          <a:bodyPr/>
          <a:lstStyle/>
          <a:p>
            <a:r>
              <a:rPr lang="en-US" dirty="0">
                <a:solidFill>
                  <a:srgbClr val="4E4E4E"/>
                </a:solidFill>
              </a:rPr>
              <a:t>Beam Loss Monitors</a:t>
            </a:r>
          </a:p>
          <a:p>
            <a:pPr lvl="1"/>
            <a:r>
              <a:rPr lang="en-US" sz="1800" dirty="0">
                <a:solidFill>
                  <a:srgbClr val="4E4E4E"/>
                </a:solidFill>
              </a:rPr>
              <a:t>Pickups </a:t>
            </a:r>
          </a:p>
          <a:p>
            <a:pPr lvl="2"/>
            <a:r>
              <a:rPr lang="en-US" sz="1600" dirty="0">
                <a:solidFill>
                  <a:srgbClr val="4E4E4E"/>
                </a:solidFill>
              </a:rPr>
              <a:t>Ionization beam loss monitors </a:t>
            </a:r>
          </a:p>
          <a:p>
            <a:pPr lvl="2"/>
            <a:r>
              <a:rPr lang="en-US" sz="1600" dirty="0">
                <a:solidFill>
                  <a:srgbClr val="4E4E4E"/>
                </a:solidFill>
              </a:rPr>
              <a:t>Fast PMT-based beam loss monitors </a:t>
            </a:r>
          </a:p>
          <a:p>
            <a:pPr lvl="2"/>
            <a:r>
              <a:rPr lang="en-US" sz="1600" dirty="0">
                <a:solidFill>
                  <a:srgbClr val="4E4E4E"/>
                </a:solidFill>
              </a:rPr>
              <a:t>Neutron detectors</a:t>
            </a:r>
          </a:p>
          <a:p>
            <a:pPr lvl="1"/>
            <a:r>
              <a:rPr lang="en-US" sz="1800" dirty="0">
                <a:solidFill>
                  <a:srgbClr val="4E4E4E"/>
                </a:solidFill>
              </a:rPr>
              <a:t>Electronics </a:t>
            </a:r>
          </a:p>
          <a:p>
            <a:pPr lvl="2"/>
            <a:r>
              <a:rPr lang="en-US" sz="1600" dirty="0">
                <a:solidFill>
                  <a:srgbClr val="4E4E4E"/>
                </a:solidFill>
              </a:rPr>
              <a:t>Analog transition boards </a:t>
            </a:r>
          </a:p>
          <a:p>
            <a:pPr lvl="2"/>
            <a:r>
              <a:rPr lang="en-US" sz="1600" dirty="0">
                <a:solidFill>
                  <a:srgbClr val="4E4E4E"/>
                </a:solidFill>
              </a:rPr>
              <a:t>VME-based FPGA-controlled digitizers for signal analysis </a:t>
            </a:r>
          </a:p>
          <a:p>
            <a:pPr lvl="2"/>
            <a:r>
              <a:rPr lang="en-US" sz="1600" dirty="0">
                <a:solidFill>
                  <a:srgbClr val="4E4E4E"/>
                </a:solidFill>
              </a:rPr>
              <a:t>Supported with software</a:t>
            </a:r>
          </a:p>
          <a:p>
            <a:pPr lvl="3"/>
            <a:r>
              <a:rPr lang="en-US" sz="1400" dirty="0">
                <a:solidFill>
                  <a:srgbClr val="4E4E4E"/>
                </a:solidFill>
              </a:rPr>
              <a:t>FPGA firmware </a:t>
            </a:r>
          </a:p>
          <a:p>
            <a:pPr lvl="3"/>
            <a:r>
              <a:rPr lang="en-US" sz="1400" dirty="0">
                <a:solidFill>
                  <a:srgbClr val="4E4E4E"/>
                </a:solidFill>
              </a:rPr>
              <a:t>Front-end controller interfaces to the ACNET control system</a:t>
            </a:r>
          </a:p>
          <a:p>
            <a:pPr lvl="4"/>
            <a:r>
              <a:rPr lang="en-US" sz="1200" dirty="0">
                <a:solidFill>
                  <a:srgbClr val="4E4E4E"/>
                </a:solidFill>
              </a:rPr>
              <a:t>Accelerator Controls </a:t>
            </a:r>
            <a:r>
              <a:rPr lang="en-US" sz="1200" dirty="0" err="1">
                <a:solidFill>
                  <a:srgbClr val="4E4E4E"/>
                </a:solidFill>
              </a:rPr>
              <a:t>NETwork</a:t>
            </a:r>
            <a:endParaRPr lang="en-US" sz="1200" dirty="0">
              <a:solidFill>
                <a:srgbClr val="4E4E4E"/>
              </a:solidFill>
            </a:endParaRPr>
          </a:p>
          <a:p>
            <a:endParaRPr lang="en-US" sz="3600" dirty="0">
              <a:solidFill>
                <a:srgbClr val="4E4E4E"/>
              </a:solidFill>
            </a:endParaRPr>
          </a:p>
        </p:txBody>
      </p:sp>
      <p:sp>
        <p:nvSpPr>
          <p:cNvPr id="4" name="Date Placeholder 3">
            <a:extLst>
              <a:ext uri="{FF2B5EF4-FFF2-40B4-BE49-F238E27FC236}">
                <a16:creationId xmlns:a16="http://schemas.microsoft.com/office/drawing/2014/main" id="{3B21430A-4737-4A06-B87E-C85A0D473B2D}"/>
              </a:ext>
            </a:extLst>
          </p:cNvPr>
          <p:cNvSpPr>
            <a:spLocks noGrp="1"/>
          </p:cNvSpPr>
          <p:nvPr>
            <p:ph type="dt" sz="half" idx="2"/>
          </p:nvPr>
        </p:nvSpPr>
        <p:spPr/>
        <p:txBody>
          <a:bodyPr/>
          <a:lstStyle/>
          <a:p>
            <a:pPr>
              <a:defRPr/>
            </a:pPr>
            <a:r>
              <a:rPr lang="en-US"/>
              <a:t>12/13/2017</a:t>
            </a:r>
            <a:endParaRPr lang="en-US" dirty="0"/>
          </a:p>
        </p:txBody>
      </p:sp>
      <p:sp>
        <p:nvSpPr>
          <p:cNvPr id="2" name="Title 1">
            <a:extLst>
              <a:ext uri="{FF2B5EF4-FFF2-40B4-BE49-F238E27FC236}">
                <a16:creationId xmlns:a16="http://schemas.microsoft.com/office/drawing/2014/main" id="{E960EF57-D3AA-4677-841A-7394955E6FE8}"/>
              </a:ext>
            </a:extLst>
          </p:cNvPr>
          <p:cNvSpPr>
            <a:spLocks noGrp="1"/>
          </p:cNvSpPr>
          <p:nvPr>
            <p:ph type="title"/>
          </p:nvPr>
        </p:nvSpPr>
        <p:spPr/>
        <p:txBody>
          <a:bodyPr/>
          <a:lstStyle/>
          <a:p>
            <a:r>
              <a:rPr lang="en-US" dirty="0"/>
              <a:t>Conceptual Design – BPM &amp; BLM</a:t>
            </a:r>
          </a:p>
        </p:txBody>
      </p:sp>
      <p:sp>
        <p:nvSpPr>
          <p:cNvPr id="6" name="Slide Number Placeholder 5">
            <a:extLst>
              <a:ext uri="{FF2B5EF4-FFF2-40B4-BE49-F238E27FC236}">
                <a16:creationId xmlns:a16="http://schemas.microsoft.com/office/drawing/2014/main" id="{A06F8C22-E605-482B-95E1-0510595598EE}"/>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a:extLst>
              <a:ext uri="{FF2B5EF4-FFF2-40B4-BE49-F238E27FC236}">
                <a16:creationId xmlns:a16="http://schemas.microsoft.com/office/drawing/2014/main" id="{56D6675E-B354-47AA-8B40-4E2B0C0869A6}"/>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
        <p:nvSpPr>
          <p:cNvPr id="12" name="Footer Placeholder 4">
            <a:extLst>
              <a:ext uri="{FF2B5EF4-FFF2-40B4-BE49-F238E27FC236}">
                <a16:creationId xmlns:a16="http://schemas.microsoft.com/office/drawing/2014/main" id="{2F8C3F75-67C1-44FF-84D2-62A4ED2267DA}"/>
              </a:ext>
            </a:extLst>
          </p:cNvPr>
          <p:cNvSpPr>
            <a:spLocks noGrp="1"/>
          </p:cNvSpPr>
          <p:nvPr>
            <p:ph type="ftr" sz="quarter" idx="3"/>
          </p:nvPr>
        </p:nvSpPr>
        <p:spPr>
          <a:xfrm>
            <a:off x="1625852" y="6495482"/>
            <a:ext cx="5541561" cy="237285"/>
          </a:xfrm>
        </p:spPr>
        <p:txBody>
          <a:bodyPr/>
          <a:lstStyle/>
          <a:p>
            <a:pPr>
              <a:defRPr/>
            </a:pPr>
            <a:r>
              <a:rPr lang="en-US"/>
              <a:t>E. McCrory | Beam Instrumentation | RF Systems</a:t>
            </a:r>
            <a:endParaRPr lang="en-US" b="1" dirty="0"/>
          </a:p>
        </p:txBody>
      </p:sp>
      <p:sp>
        <p:nvSpPr>
          <p:cNvPr id="13" name="TextBox 12">
            <a:extLst>
              <a:ext uri="{FF2B5EF4-FFF2-40B4-BE49-F238E27FC236}">
                <a16:creationId xmlns:a16="http://schemas.microsoft.com/office/drawing/2014/main" id="{3DCFD69A-FAE3-476D-B0B2-1F238E99AF7D}"/>
              </a:ext>
            </a:extLst>
          </p:cNvPr>
          <p:cNvSpPr txBox="1"/>
          <p:nvPr/>
        </p:nvSpPr>
        <p:spPr>
          <a:xfrm>
            <a:off x="429419" y="5561084"/>
            <a:ext cx="2002279" cy="523220"/>
          </a:xfrm>
          <a:prstGeom prst="rect">
            <a:avLst/>
          </a:prstGeom>
          <a:noFill/>
        </p:spPr>
        <p:txBody>
          <a:bodyPr wrap="none" rtlCol="0">
            <a:spAutoFit/>
          </a:bodyPr>
          <a:lstStyle/>
          <a:p>
            <a:r>
              <a:rPr lang="en-US" sz="2800" dirty="0"/>
              <a:t>Very Mature</a:t>
            </a:r>
          </a:p>
        </p:txBody>
      </p:sp>
    </p:spTree>
    <p:extLst>
      <p:ext uri="{BB962C8B-B14F-4D97-AF65-F5344CB8AC3E}">
        <p14:creationId xmlns:p14="http://schemas.microsoft.com/office/powerpoint/2010/main" val="52541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EF57-D3AA-4677-841A-7394955E6FE8}"/>
              </a:ext>
            </a:extLst>
          </p:cNvPr>
          <p:cNvSpPr>
            <a:spLocks noGrp="1"/>
          </p:cNvSpPr>
          <p:nvPr>
            <p:ph type="title"/>
          </p:nvPr>
        </p:nvSpPr>
        <p:spPr>
          <a:xfrm>
            <a:off x="228600" y="465691"/>
            <a:ext cx="7008962" cy="518978"/>
          </a:xfrm>
        </p:spPr>
        <p:txBody>
          <a:bodyPr/>
          <a:lstStyle/>
          <a:p>
            <a:r>
              <a:rPr lang="en-US" dirty="0"/>
              <a:t>Conceptual Design – Beam profiles (1/2)</a:t>
            </a:r>
          </a:p>
        </p:txBody>
      </p:sp>
      <p:sp>
        <p:nvSpPr>
          <p:cNvPr id="3" name="Content Placeholder 2">
            <a:extLst>
              <a:ext uri="{FF2B5EF4-FFF2-40B4-BE49-F238E27FC236}">
                <a16:creationId xmlns:a16="http://schemas.microsoft.com/office/drawing/2014/main" id="{5864D166-76D9-4F8C-B7A4-5B9C2B723086}"/>
              </a:ext>
            </a:extLst>
          </p:cNvPr>
          <p:cNvSpPr>
            <a:spLocks noGrp="1"/>
          </p:cNvSpPr>
          <p:nvPr>
            <p:ph idx="1"/>
          </p:nvPr>
        </p:nvSpPr>
        <p:spPr>
          <a:xfrm>
            <a:off x="228600" y="1052424"/>
            <a:ext cx="8672513" cy="4978490"/>
          </a:xfrm>
        </p:spPr>
        <p:txBody>
          <a:bodyPr/>
          <a:lstStyle/>
          <a:p>
            <a:r>
              <a:rPr lang="en-US" dirty="0"/>
              <a:t>Transverse beam profiles</a:t>
            </a:r>
          </a:p>
          <a:p>
            <a:pPr lvl="1"/>
            <a:r>
              <a:rPr lang="en-US" sz="2000" dirty="0"/>
              <a:t>Wire-based transverse profile monitor</a:t>
            </a:r>
          </a:p>
          <a:p>
            <a:pPr lvl="2"/>
            <a:r>
              <a:rPr lang="en-US" sz="1600" dirty="0"/>
              <a:t>Two-wire secondary emission monitors</a:t>
            </a:r>
          </a:p>
          <a:p>
            <a:pPr lvl="2"/>
            <a:r>
              <a:rPr lang="en-US" sz="1600" dirty="0"/>
              <a:t>Linear motion actuators and FPGA-based signal processing electronics</a:t>
            </a:r>
          </a:p>
          <a:p>
            <a:pPr lvl="2"/>
            <a:r>
              <a:rPr lang="en-US" sz="1600" dirty="0"/>
              <a:t>Installed into warm MEBT and transfer beamline</a:t>
            </a:r>
          </a:p>
          <a:p>
            <a:pPr lvl="2"/>
            <a:endParaRPr lang="en-US" sz="1600" dirty="0"/>
          </a:p>
          <a:p>
            <a:pPr lvl="1"/>
            <a:r>
              <a:rPr lang="en-US" sz="2000" dirty="0"/>
              <a:t>Laser-based transverse beam profile monitor</a:t>
            </a:r>
          </a:p>
          <a:p>
            <a:pPr lvl="2"/>
            <a:r>
              <a:rPr lang="en-US" sz="1600" dirty="0"/>
              <a:t>Installed in </a:t>
            </a:r>
            <a:r>
              <a:rPr lang="en-US" sz="1600" u="sng" dirty="0"/>
              <a:t>cold section</a:t>
            </a:r>
            <a:r>
              <a:rPr lang="en-US" sz="1600" dirty="0"/>
              <a:t> of SC Linac</a:t>
            </a:r>
          </a:p>
          <a:p>
            <a:pPr lvl="2"/>
            <a:r>
              <a:rPr lang="en-US" sz="1600" dirty="0"/>
              <a:t>Single laser source located in a laser room, outside of the beam enclosure and near the ion source.</a:t>
            </a:r>
          </a:p>
          <a:p>
            <a:pPr lvl="2"/>
            <a:r>
              <a:rPr lang="en-US" sz="1600" u="sng" dirty="0"/>
              <a:t>Enclosed line transports laser light </a:t>
            </a:r>
            <a:r>
              <a:rPr lang="en-US" sz="1600" dirty="0"/>
              <a:t>from the laser room via fiber optics or free-space to each laser transverse profile monitor locations </a:t>
            </a:r>
          </a:p>
          <a:p>
            <a:pPr lvl="2"/>
            <a:r>
              <a:rPr lang="en-US" sz="1600" dirty="0"/>
              <a:t>Laser monitor will include a light-tight optics box with required optics and motion to provide the required laser scanning across the beam, as well as electron collection to measure the profile</a:t>
            </a:r>
          </a:p>
          <a:p>
            <a:endParaRPr lang="en-US" sz="2000" dirty="0"/>
          </a:p>
        </p:txBody>
      </p:sp>
      <p:sp>
        <p:nvSpPr>
          <p:cNvPr id="4" name="Date Placeholder 3">
            <a:extLst>
              <a:ext uri="{FF2B5EF4-FFF2-40B4-BE49-F238E27FC236}">
                <a16:creationId xmlns:a16="http://schemas.microsoft.com/office/drawing/2014/main" id="{3B21430A-4737-4A06-B87E-C85A0D473B2D}"/>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031DE90D-BFD3-4F3F-AE2E-6291379D9BC5}"/>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06F8C22-E605-482B-95E1-0510595598EE}"/>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TextBox 6">
            <a:extLst>
              <a:ext uri="{FF2B5EF4-FFF2-40B4-BE49-F238E27FC236}">
                <a16:creationId xmlns:a16="http://schemas.microsoft.com/office/drawing/2014/main" id="{56D6675E-B354-47AA-8B40-4E2B0C0869A6}"/>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
        <p:nvSpPr>
          <p:cNvPr id="8" name="TextBox 7">
            <a:extLst>
              <a:ext uri="{FF2B5EF4-FFF2-40B4-BE49-F238E27FC236}">
                <a16:creationId xmlns:a16="http://schemas.microsoft.com/office/drawing/2014/main" id="{2D2B7683-C9BF-4648-B98A-94EE25FDB38A}"/>
              </a:ext>
            </a:extLst>
          </p:cNvPr>
          <p:cNvSpPr txBox="1"/>
          <p:nvPr/>
        </p:nvSpPr>
        <p:spPr>
          <a:xfrm>
            <a:off x="6830219" y="1449237"/>
            <a:ext cx="2002279" cy="523220"/>
          </a:xfrm>
          <a:prstGeom prst="rect">
            <a:avLst/>
          </a:prstGeom>
          <a:noFill/>
        </p:spPr>
        <p:txBody>
          <a:bodyPr wrap="none" rtlCol="0">
            <a:spAutoFit/>
          </a:bodyPr>
          <a:lstStyle/>
          <a:p>
            <a:r>
              <a:rPr lang="en-US" sz="2800" dirty="0"/>
              <a:t>Very Mature</a:t>
            </a:r>
          </a:p>
        </p:txBody>
      </p:sp>
    </p:spTree>
    <p:extLst>
      <p:ext uri="{BB962C8B-B14F-4D97-AF65-F5344CB8AC3E}">
        <p14:creationId xmlns:p14="http://schemas.microsoft.com/office/powerpoint/2010/main" val="367056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EF57-D3AA-4677-841A-7394955E6FE8}"/>
              </a:ext>
            </a:extLst>
          </p:cNvPr>
          <p:cNvSpPr>
            <a:spLocks noGrp="1"/>
          </p:cNvSpPr>
          <p:nvPr>
            <p:ph type="title"/>
          </p:nvPr>
        </p:nvSpPr>
        <p:spPr>
          <a:xfrm>
            <a:off x="228600" y="465691"/>
            <a:ext cx="7008962" cy="518978"/>
          </a:xfrm>
        </p:spPr>
        <p:txBody>
          <a:bodyPr/>
          <a:lstStyle/>
          <a:p>
            <a:r>
              <a:rPr lang="en-US" dirty="0"/>
              <a:t>Conceptual Design – Beam profiles (2/2)</a:t>
            </a:r>
          </a:p>
        </p:txBody>
      </p:sp>
      <p:sp>
        <p:nvSpPr>
          <p:cNvPr id="3" name="Content Placeholder 2">
            <a:extLst>
              <a:ext uri="{FF2B5EF4-FFF2-40B4-BE49-F238E27FC236}">
                <a16:creationId xmlns:a16="http://schemas.microsoft.com/office/drawing/2014/main" id="{5864D166-76D9-4F8C-B7A4-5B9C2B723086}"/>
              </a:ext>
            </a:extLst>
          </p:cNvPr>
          <p:cNvSpPr>
            <a:spLocks noGrp="1"/>
          </p:cNvSpPr>
          <p:nvPr>
            <p:ph idx="1"/>
          </p:nvPr>
        </p:nvSpPr>
        <p:spPr>
          <a:xfrm>
            <a:off x="228600" y="1328468"/>
            <a:ext cx="8672513" cy="4702446"/>
          </a:xfrm>
        </p:spPr>
        <p:txBody>
          <a:bodyPr/>
          <a:lstStyle/>
          <a:p>
            <a:r>
              <a:rPr lang="en-US" dirty="0"/>
              <a:t>Transverse emittance monitor systems</a:t>
            </a:r>
          </a:p>
          <a:p>
            <a:pPr lvl="1"/>
            <a:r>
              <a:rPr lang="en-US" dirty="0"/>
              <a:t>LEBT and MEBT - Allison-style emittance scanners</a:t>
            </a:r>
          </a:p>
          <a:p>
            <a:pPr lvl="2"/>
            <a:r>
              <a:rPr lang="en-US" dirty="0">
                <a:solidFill>
                  <a:schemeClr val="accent6"/>
                </a:solidFill>
              </a:rPr>
              <a:t>PC-based data acquisition and controls</a:t>
            </a:r>
          </a:p>
          <a:p>
            <a:pPr lvl="2"/>
            <a:r>
              <a:rPr lang="en-US" dirty="0">
                <a:solidFill>
                  <a:schemeClr val="accent6"/>
                </a:solidFill>
              </a:rPr>
              <a:t>Very mature</a:t>
            </a:r>
            <a:endParaRPr lang="en-US" dirty="0"/>
          </a:p>
          <a:p>
            <a:pPr lvl="1"/>
            <a:r>
              <a:rPr lang="en-US" dirty="0"/>
              <a:t>Transfer line - laser-based emittance scanner</a:t>
            </a:r>
          </a:p>
          <a:p>
            <a:pPr lvl="2"/>
            <a:r>
              <a:rPr lang="en-US" dirty="0"/>
              <a:t>Similar to existing system at Spallation Neutron Source (SNS)</a:t>
            </a:r>
          </a:p>
        </p:txBody>
      </p:sp>
      <p:sp>
        <p:nvSpPr>
          <p:cNvPr id="4" name="Date Placeholder 3">
            <a:extLst>
              <a:ext uri="{FF2B5EF4-FFF2-40B4-BE49-F238E27FC236}">
                <a16:creationId xmlns:a16="http://schemas.microsoft.com/office/drawing/2014/main" id="{3B21430A-4737-4A06-B87E-C85A0D473B2D}"/>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031DE90D-BFD3-4F3F-AE2E-6291379D9BC5}"/>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06F8C22-E605-482B-95E1-0510595598EE}"/>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7" name="TextBox 6">
            <a:extLst>
              <a:ext uri="{FF2B5EF4-FFF2-40B4-BE49-F238E27FC236}">
                <a16:creationId xmlns:a16="http://schemas.microsoft.com/office/drawing/2014/main" id="{56D6675E-B354-47AA-8B40-4E2B0C0869A6}"/>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85560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DD275B-2F54-4172-A4B9-D3CCB5799583}"/>
              </a:ext>
            </a:extLst>
          </p:cNvPr>
          <p:cNvSpPr/>
          <p:nvPr/>
        </p:nvSpPr>
        <p:spPr>
          <a:xfrm>
            <a:off x="502920" y="1134171"/>
            <a:ext cx="8147304" cy="4644837"/>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r>
              <a:rPr lang="en-US" sz="1200" i="1" dirty="0">
                <a:solidFill>
                  <a:srgbClr val="4E4E4E"/>
                </a:solidFill>
              </a:rPr>
              <a:t>Summary</a:t>
            </a:r>
          </a:p>
        </p:txBody>
      </p:sp>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a:xfrm>
            <a:off x="923027" y="1417320"/>
            <a:ext cx="7315718" cy="4462272"/>
          </a:xfrm>
        </p:spPr>
        <p:txBody>
          <a:bodyPr/>
          <a:lstStyle/>
          <a:p>
            <a:r>
              <a:rPr lang="en-US" dirty="0">
                <a:solidFill>
                  <a:srgbClr val="000000"/>
                </a:solidFill>
              </a:rPr>
              <a:t>Beam position</a:t>
            </a:r>
          </a:p>
          <a:p>
            <a:r>
              <a:rPr lang="en-US" dirty="0">
                <a:solidFill>
                  <a:srgbClr val="000000"/>
                </a:solidFill>
              </a:rPr>
              <a:t>Beam loss</a:t>
            </a:r>
          </a:p>
          <a:p>
            <a:r>
              <a:rPr lang="en-US" dirty="0">
                <a:solidFill>
                  <a:srgbClr val="000000"/>
                </a:solidFill>
              </a:rPr>
              <a:t>Beam profiles</a:t>
            </a:r>
          </a:p>
          <a:p>
            <a:endParaRPr lang="en-US" dirty="0">
              <a:solidFill>
                <a:srgbClr val="000000"/>
              </a:solidFill>
            </a:endParaRPr>
          </a:p>
          <a:p>
            <a:r>
              <a:rPr lang="en-US" i="1" dirty="0">
                <a:solidFill>
                  <a:srgbClr val="000000"/>
                </a:solidFill>
              </a:rPr>
              <a:t>Total: 3 slides</a:t>
            </a:r>
          </a:p>
          <a:p>
            <a:endParaRPr lang="en-US" i="1" dirty="0">
              <a:solidFill>
                <a:srgbClr val="000000"/>
              </a:solidFill>
            </a:endParaRPr>
          </a:p>
          <a:p>
            <a:r>
              <a:rPr lang="en-US" dirty="0">
                <a:solidFill>
                  <a:srgbClr val="000000"/>
                </a:solidFill>
              </a:rPr>
              <a:t>We believe there is an excellent opportunity for DAE to supply several of the BI deliverables</a:t>
            </a:r>
          </a:p>
          <a:p>
            <a:pPr lvl="1"/>
            <a:r>
              <a:rPr lang="en-US" dirty="0">
                <a:solidFill>
                  <a:srgbClr val="000000"/>
                </a:solidFill>
              </a:rPr>
              <a:t>Agreement finalized before CD-2</a:t>
            </a:r>
          </a:p>
          <a:p>
            <a:pPr lvl="1"/>
            <a:endParaRPr lang="en-US" dirty="0">
              <a:solidFill>
                <a:srgbClr val="000000"/>
              </a:solidFill>
            </a:endParaRP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75020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 – Beam position</a:t>
            </a:r>
          </a:p>
        </p:txBody>
      </p:sp>
      <p:sp>
        <p:nvSpPr>
          <p:cNvPr id="3" name="Content Placeholder 2"/>
          <p:cNvSpPr>
            <a:spLocks noGrp="1"/>
          </p:cNvSpPr>
          <p:nvPr>
            <p:ph idx="1"/>
          </p:nvPr>
        </p:nvSpPr>
        <p:spPr/>
        <p:txBody>
          <a:bodyPr/>
          <a:lstStyle/>
          <a:p>
            <a:r>
              <a:rPr lang="en-US" dirty="0"/>
              <a:t>Deliverables:</a:t>
            </a:r>
          </a:p>
          <a:p>
            <a:pPr lvl="1"/>
            <a:r>
              <a:rPr lang="en-US" dirty="0"/>
              <a:t>Beam position monitor pickups</a:t>
            </a:r>
          </a:p>
          <a:p>
            <a:pPr lvl="2"/>
            <a:r>
              <a:rPr lang="en-US" dirty="0"/>
              <a:t>89 warm 4-button pickups</a:t>
            </a:r>
          </a:p>
          <a:p>
            <a:pPr lvl="2"/>
            <a:r>
              <a:rPr lang="en-US" dirty="0"/>
              <a:t>37 cold 4-plate pickups in HWR, SSR1 and SSR2</a:t>
            </a:r>
          </a:p>
          <a:p>
            <a:pPr lvl="1"/>
            <a:r>
              <a:rPr lang="en-US" dirty="0"/>
              <a:t>Signal processing electronics, crates and cables</a:t>
            </a:r>
          </a:p>
          <a:p>
            <a:pPr lvl="1"/>
            <a:r>
              <a:rPr lang="en-US" dirty="0"/>
              <a:t>Fermilab provides </a:t>
            </a:r>
          </a:p>
          <a:p>
            <a:pPr lvl="2"/>
            <a:r>
              <a:rPr lang="en-US" dirty="0"/>
              <a:t>All cold BPMs </a:t>
            </a:r>
          </a:p>
          <a:p>
            <a:pPr lvl="2"/>
            <a:r>
              <a:rPr lang="en-US" dirty="0"/>
              <a:t>12 MEBT 4-button BPMs </a:t>
            </a:r>
          </a:p>
          <a:p>
            <a:pPr lvl="1"/>
            <a:r>
              <a:rPr lang="en-US" dirty="0">
                <a:solidFill>
                  <a:schemeClr val="accent6"/>
                </a:solidFill>
              </a:rPr>
              <a:t>We plan to have DAE provide</a:t>
            </a:r>
          </a:p>
          <a:p>
            <a:pPr lvl="2"/>
            <a:r>
              <a:rPr lang="en-US" dirty="0">
                <a:solidFill>
                  <a:schemeClr val="accent6"/>
                </a:solidFill>
              </a:rPr>
              <a:t>R&amp;D prototype signal processing electronics</a:t>
            </a:r>
          </a:p>
          <a:p>
            <a:pPr lvl="2"/>
            <a:r>
              <a:rPr lang="en-US" dirty="0">
                <a:solidFill>
                  <a:schemeClr val="accent6"/>
                </a:solidFill>
              </a:rPr>
              <a:t>78 4-button warm BPM for construction</a:t>
            </a:r>
          </a:p>
          <a:p>
            <a:pPr lvl="2"/>
            <a:r>
              <a:rPr lang="en-US" dirty="0">
                <a:solidFill>
                  <a:schemeClr val="accent6"/>
                </a:solidFill>
              </a:rPr>
              <a:t>512 channels of analog and digital electronics for construction</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a:xfrm>
            <a:off x="1625852" y="6495482"/>
            <a:ext cx="5541561" cy="237285"/>
          </a:xfrm>
        </p:spPr>
        <p:txBody>
          <a:bodyPr/>
          <a:lstStyle/>
          <a:p>
            <a:pPr>
              <a:defRPr/>
            </a:pPr>
            <a:r>
              <a:rPr lang="en-US"/>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352167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 – Beam loss</a:t>
            </a:r>
          </a:p>
        </p:txBody>
      </p:sp>
      <p:sp>
        <p:nvSpPr>
          <p:cNvPr id="3" name="Content Placeholder 2"/>
          <p:cNvSpPr>
            <a:spLocks noGrp="1"/>
          </p:cNvSpPr>
          <p:nvPr>
            <p:ph idx="1"/>
          </p:nvPr>
        </p:nvSpPr>
        <p:spPr/>
        <p:txBody>
          <a:bodyPr/>
          <a:lstStyle/>
          <a:p>
            <a:r>
              <a:rPr lang="en-US" dirty="0"/>
              <a:t>Deliverables:</a:t>
            </a:r>
          </a:p>
          <a:p>
            <a:pPr lvl="1"/>
            <a:r>
              <a:rPr lang="en-US" dirty="0"/>
              <a:t>Beam loss monitor pickups</a:t>
            </a:r>
          </a:p>
          <a:p>
            <a:pPr lvl="2"/>
            <a:r>
              <a:rPr lang="en-US" dirty="0"/>
              <a:t>115 ionization chamber pickups</a:t>
            </a:r>
          </a:p>
          <a:p>
            <a:pPr lvl="2"/>
            <a:r>
              <a:rPr lang="en-US" dirty="0"/>
              <a:t>115 PMT-based scintillator pickups</a:t>
            </a:r>
          </a:p>
          <a:p>
            <a:pPr lvl="2"/>
            <a:r>
              <a:rPr lang="en-US" dirty="0"/>
              <a:t>25 neutron detectors</a:t>
            </a:r>
          </a:p>
          <a:p>
            <a:pPr lvl="1"/>
            <a:r>
              <a:rPr lang="en-US" dirty="0"/>
              <a:t>Signal processing electronics, crates and cables </a:t>
            </a:r>
          </a:p>
          <a:p>
            <a:pPr lvl="1"/>
            <a:r>
              <a:rPr lang="en-US" dirty="0">
                <a:solidFill>
                  <a:schemeClr val="accent6"/>
                </a:solidFill>
              </a:rPr>
              <a:t>We plan to have DAE </a:t>
            </a:r>
            <a:r>
              <a:rPr lang="en-US" dirty="0"/>
              <a:t>provide</a:t>
            </a:r>
          </a:p>
          <a:p>
            <a:pPr lvl="2"/>
            <a:r>
              <a:rPr lang="en-US" dirty="0"/>
              <a:t>115 assembled and tested ionization loss monitor detectors</a:t>
            </a:r>
            <a:endParaRPr lang="en-US" sz="3200" dirty="0"/>
          </a:p>
          <a:p>
            <a:pPr lvl="2"/>
            <a:r>
              <a:rPr lang="en-US" dirty="0"/>
              <a:t>115 assembled and tested PMT-based fast loss monitor detectors</a:t>
            </a:r>
            <a:endParaRPr lang="en-US" sz="3200" dirty="0"/>
          </a:p>
          <a:p>
            <a:pPr lvl="2"/>
            <a:r>
              <a:rPr lang="en-US" dirty="0"/>
              <a:t>25 assembled and tested neutron detectors</a:t>
            </a:r>
            <a:endParaRPr lang="en-US" sz="3200" dirty="0"/>
          </a:p>
          <a:p>
            <a:pPr lvl="2"/>
            <a:r>
              <a:rPr lang="en-US" dirty="0"/>
              <a:t>Analog and digital DAQ electronics, electronic crates and software to support basic operation of above loss monitor detectors</a:t>
            </a:r>
            <a:endParaRPr lang="en-US" sz="3200" dirty="0"/>
          </a:p>
          <a:p>
            <a:pPr lvl="2"/>
            <a:r>
              <a:rPr lang="en-US" dirty="0"/>
              <a:t>HV power supplies to operate above list of loss monitor detectors</a:t>
            </a:r>
          </a:p>
          <a:p>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76309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 – Beam profiles</a:t>
            </a:r>
          </a:p>
        </p:txBody>
      </p:sp>
      <p:sp>
        <p:nvSpPr>
          <p:cNvPr id="3" name="Content Placeholder 2"/>
          <p:cNvSpPr>
            <a:spLocks noGrp="1"/>
          </p:cNvSpPr>
          <p:nvPr>
            <p:ph idx="1"/>
          </p:nvPr>
        </p:nvSpPr>
        <p:spPr/>
        <p:txBody>
          <a:bodyPr/>
          <a:lstStyle/>
          <a:p>
            <a:r>
              <a:rPr lang="en-US" dirty="0"/>
              <a:t>Deliverables:</a:t>
            </a:r>
          </a:p>
          <a:p>
            <a:pPr lvl="1"/>
            <a:r>
              <a:rPr lang="en-US" sz="2000" dirty="0"/>
              <a:t>Beam profile monitors</a:t>
            </a:r>
          </a:p>
          <a:p>
            <a:pPr lvl="2"/>
            <a:r>
              <a:rPr lang="en-US" sz="1800" dirty="0"/>
              <a:t>16 laser-wire transverse profile monitors</a:t>
            </a:r>
          </a:p>
          <a:p>
            <a:pPr lvl="2"/>
            <a:r>
              <a:rPr lang="en-US" sz="1800" dirty="0"/>
              <a:t>4 wire scanner transverse profile monitors</a:t>
            </a:r>
          </a:p>
          <a:p>
            <a:pPr lvl="2"/>
            <a:r>
              <a:rPr lang="en-US" sz="1800" dirty="0"/>
              <a:t>4 transverse emittance scanners </a:t>
            </a:r>
          </a:p>
          <a:p>
            <a:pPr lvl="1"/>
            <a:r>
              <a:rPr lang="en-US" sz="2000" dirty="0"/>
              <a:t>Signal processing electronics, crates and cables</a:t>
            </a:r>
          </a:p>
          <a:p>
            <a:pPr lvl="1"/>
            <a:r>
              <a:rPr lang="en-US" sz="2000" dirty="0"/>
              <a:t>Fermilab</a:t>
            </a:r>
          </a:p>
          <a:p>
            <a:pPr lvl="2"/>
            <a:r>
              <a:rPr lang="en-US" sz="1800" dirty="0"/>
              <a:t>Provides all beam profile monitors </a:t>
            </a:r>
          </a:p>
          <a:p>
            <a:pPr lvl="2"/>
            <a:r>
              <a:rPr lang="en-US" sz="1800" dirty="0"/>
              <a:t>Tests Allison emittance scanners (LEBT and MEBT) at PIP2IT</a:t>
            </a:r>
          </a:p>
          <a:p>
            <a:pPr lvl="2"/>
            <a:r>
              <a:rPr lang="en-US" sz="1800" dirty="0"/>
              <a:t>Prototypes wire profile monitor and laser wire profile monitor at PIP2IT</a:t>
            </a:r>
          </a:p>
          <a:p>
            <a:pPr lvl="2"/>
            <a:r>
              <a:rPr lang="en-US" sz="1800" dirty="0"/>
              <a:t>Prototype MEBT laser-based longitudinal profile monitor at PIP2IT</a:t>
            </a:r>
          </a:p>
          <a:p>
            <a:pPr lvl="1"/>
            <a:endParaRPr lang="en-US" sz="2400"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142965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382A-A649-48DC-8019-2A78730BD954}"/>
              </a:ext>
            </a:extLst>
          </p:cNvPr>
          <p:cNvSpPr>
            <a:spLocks noGrp="1"/>
          </p:cNvSpPr>
          <p:nvPr>
            <p:ph type="title"/>
          </p:nvPr>
        </p:nvSpPr>
        <p:spPr/>
        <p:txBody>
          <a:bodyPr/>
          <a:lstStyle/>
          <a:p>
            <a:r>
              <a:rPr lang="en-US" dirty="0"/>
              <a:t>Interfaces</a:t>
            </a:r>
          </a:p>
        </p:txBody>
      </p:sp>
      <p:sp>
        <p:nvSpPr>
          <p:cNvPr id="4" name="Date Placeholder 3">
            <a:extLst>
              <a:ext uri="{FF2B5EF4-FFF2-40B4-BE49-F238E27FC236}">
                <a16:creationId xmlns:a16="http://schemas.microsoft.com/office/drawing/2014/main" id="{8F2A0CEE-7C3D-4488-BEEE-EA34048491C5}"/>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A47D0564-2280-4FEA-BDCF-0E3E961031A6}"/>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30DF28D9-A6E5-45D6-ACEC-9D5F914FD4BB}"/>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7" name="Diagram 6">
            <a:extLst>
              <a:ext uri="{FF2B5EF4-FFF2-40B4-BE49-F238E27FC236}">
                <a16:creationId xmlns:a16="http://schemas.microsoft.com/office/drawing/2014/main" id="{D6DA7B8E-2E77-4CEA-80FE-D289D9E6BB2E}"/>
              </a:ext>
            </a:extLst>
          </p:cNvPr>
          <p:cNvGraphicFramePr/>
          <p:nvPr>
            <p:extLst>
              <p:ext uri="{D42A27DB-BD31-4B8C-83A1-F6EECF244321}">
                <p14:modId xmlns:p14="http://schemas.microsoft.com/office/powerpoint/2010/main" val="1785087183"/>
              </p:ext>
            </p:extLst>
          </p:nvPr>
        </p:nvGraphicFramePr>
        <p:xfrm>
          <a:off x="116591" y="911757"/>
          <a:ext cx="4280041" cy="325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A54E5EFB-73FA-494E-9C7B-935C364A6BE1}"/>
              </a:ext>
            </a:extLst>
          </p:cNvPr>
          <p:cNvGraphicFramePr/>
          <p:nvPr>
            <p:extLst>
              <p:ext uri="{D42A27DB-BD31-4B8C-83A1-F6EECF244321}">
                <p14:modId xmlns:p14="http://schemas.microsoft.com/office/powerpoint/2010/main" val="1407830844"/>
              </p:ext>
            </p:extLst>
          </p:nvPr>
        </p:nvGraphicFramePr>
        <p:xfrm>
          <a:off x="4068324" y="1691173"/>
          <a:ext cx="4770408" cy="39439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FA8B1A2A-8531-4127-BA4B-3736DF963CD4}"/>
              </a:ext>
            </a:extLst>
          </p:cNvPr>
          <p:cNvSpPr txBox="1"/>
          <p:nvPr/>
        </p:nvSpPr>
        <p:spPr>
          <a:xfrm>
            <a:off x="4925374" y="5758662"/>
            <a:ext cx="3385491" cy="461665"/>
          </a:xfrm>
          <a:prstGeom prst="rect">
            <a:avLst/>
          </a:prstGeom>
          <a:noFill/>
        </p:spPr>
        <p:txBody>
          <a:bodyPr wrap="square" rtlCol="0">
            <a:spAutoFit/>
          </a:bodyPr>
          <a:lstStyle/>
          <a:p>
            <a:pPr algn="ctr"/>
            <a:r>
              <a:rPr lang="en-US" sz="1200" dirty="0"/>
              <a:t>Many systems will rely on proper beam instrumentation for commissioning and operations.</a:t>
            </a:r>
          </a:p>
        </p:txBody>
      </p:sp>
      <p:sp>
        <p:nvSpPr>
          <p:cNvPr id="13" name="TextBox 12">
            <a:extLst>
              <a:ext uri="{FF2B5EF4-FFF2-40B4-BE49-F238E27FC236}">
                <a16:creationId xmlns:a16="http://schemas.microsoft.com/office/drawing/2014/main" id="{11EBD318-D2F9-4813-BF80-9B8CB2EF4BA0}"/>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2599595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970672-4B2C-4F77-AC56-30CD8D7D594D}"/>
              </a:ext>
            </a:extLst>
          </p:cNvPr>
          <p:cNvSpPr/>
          <p:nvPr/>
        </p:nvSpPr>
        <p:spPr>
          <a:xfrm>
            <a:off x="502920" y="1134171"/>
            <a:ext cx="8147304" cy="4644837"/>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r>
              <a:rPr lang="en-US" sz="1200" i="1" dirty="0">
                <a:solidFill>
                  <a:srgbClr val="4E4E4E"/>
                </a:solidFill>
              </a:rPr>
              <a:t>Summary</a:t>
            </a:r>
          </a:p>
        </p:txBody>
      </p:sp>
      <p:sp>
        <p:nvSpPr>
          <p:cNvPr id="2" name="Title 1">
            <a:extLst>
              <a:ext uri="{FF2B5EF4-FFF2-40B4-BE49-F238E27FC236}">
                <a16:creationId xmlns:a16="http://schemas.microsoft.com/office/drawing/2014/main" id="{A714E0EB-C3D1-464A-9F95-3613BBDD45D3}"/>
              </a:ext>
            </a:extLst>
          </p:cNvPr>
          <p:cNvSpPr>
            <a:spLocks noGrp="1"/>
          </p:cNvSpPr>
          <p:nvPr>
            <p:ph type="title"/>
          </p:nvPr>
        </p:nvSpPr>
        <p:spPr/>
        <p:txBody>
          <a:bodyPr/>
          <a:lstStyle/>
          <a:p>
            <a:r>
              <a:rPr lang="en-US" dirty="0"/>
              <a:t>Technical Progress to date</a:t>
            </a:r>
          </a:p>
        </p:txBody>
      </p:sp>
      <p:sp>
        <p:nvSpPr>
          <p:cNvPr id="3" name="Content Placeholder 2">
            <a:extLst>
              <a:ext uri="{FF2B5EF4-FFF2-40B4-BE49-F238E27FC236}">
                <a16:creationId xmlns:a16="http://schemas.microsoft.com/office/drawing/2014/main" id="{CDA78BCB-1EF8-4113-8B75-EF7F895FA023}"/>
              </a:ext>
            </a:extLst>
          </p:cNvPr>
          <p:cNvSpPr>
            <a:spLocks noGrp="1"/>
          </p:cNvSpPr>
          <p:nvPr>
            <p:ph idx="1"/>
          </p:nvPr>
        </p:nvSpPr>
        <p:spPr>
          <a:xfrm>
            <a:off x="841249" y="1472184"/>
            <a:ext cx="7626096" cy="4407408"/>
          </a:xfrm>
        </p:spPr>
        <p:txBody>
          <a:bodyPr/>
          <a:lstStyle/>
          <a:p>
            <a:r>
              <a:rPr lang="en-US" sz="2000" dirty="0">
                <a:solidFill>
                  <a:srgbClr val="000000"/>
                </a:solidFill>
              </a:rPr>
              <a:t>Significant BI work has been completed for the PIP2IT project.  This work is directly applicable to PIP-II</a:t>
            </a:r>
          </a:p>
          <a:p>
            <a:endParaRPr lang="en-US" sz="2000" dirty="0">
              <a:solidFill>
                <a:srgbClr val="000000"/>
              </a:solidFill>
            </a:endParaRPr>
          </a:p>
          <a:p>
            <a:r>
              <a:rPr lang="en-US" sz="2000" dirty="0">
                <a:solidFill>
                  <a:srgbClr val="000000"/>
                </a:solidFill>
              </a:rPr>
              <a:t>Systems covered here:</a:t>
            </a:r>
          </a:p>
          <a:p>
            <a:pPr lvl="1"/>
            <a:r>
              <a:rPr lang="en-US" sz="1800" dirty="0">
                <a:solidFill>
                  <a:srgbClr val="000000"/>
                </a:solidFill>
              </a:rPr>
              <a:t>Beam current</a:t>
            </a:r>
          </a:p>
          <a:p>
            <a:pPr lvl="1"/>
            <a:r>
              <a:rPr lang="en-US" sz="1800" dirty="0">
                <a:solidFill>
                  <a:srgbClr val="000000"/>
                </a:solidFill>
              </a:rPr>
              <a:t>BPM</a:t>
            </a:r>
          </a:p>
          <a:p>
            <a:pPr lvl="1"/>
            <a:r>
              <a:rPr lang="en-US" sz="1800" dirty="0">
                <a:solidFill>
                  <a:srgbClr val="000000"/>
                </a:solidFill>
              </a:rPr>
              <a:t>Transverse emittance</a:t>
            </a:r>
          </a:p>
          <a:p>
            <a:pPr lvl="1"/>
            <a:r>
              <a:rPr lang="en-US" sz="1800" i="1" dirty="0">
                <a:solidFill>
                  <a:srgbClr val="000000"/>
                </a:solidFill>
              </a:rPr>
              <a:t>Total: 3 slides</a:t>
            </a:r>
          </a:p>
          <a:p>
            <a:endParaRPr lang="en-US" sz="2000" dirty="0">
              <a:solidFill>
                <a:srgbClr val="000000"/>
              </a:solidFill>
            </a:endParaRPr>
          </a:p>
          <a:p>
            <a:r>
              <a:rPr lang="en-US" sz="2000" dirty="0">
                <a:solidFill>
                  <a:srgbClr val="000000"/>
                </a:solidFill>
              </a:rPr>
              <a:t>Our team is already functioning well at this early stage</a:t>
            </a:r>
          </a:p>
          <a:p>
            <a:r>
              <a:rPr lang="en-US" sz="2000" dirty="0">
                <a:solidFill>
                  <a:srgbClr val="000000"/>
                </a:solidFill>
              </a:rPr>
              <a:t>Our design is on track</a:t>
            </a:r>
          </a:p>
        </p:txBody>
      </p:sp>
      <p:sp>
        <p:nvSpPr>
          <p:cNvPr id="4" name="Date Placeholder 3">
            <a:extLst>
              <a:ext uri="{FF2B5EF4-FFF2-40B4-BE49-F238E27FC236}">
                <a16:creationId xmlns:a16="http://schemas.microsoft.com/office/drawing/2014/main" id="{14606ABB-A6F2-4D16-988C-2EAA4E543540}"/>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7032E1F8-2082-4866-96DD-A2C5B3E1E58E}"/>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4EB33F6-C2DC-414C-B8B1-3212B2A02E2F}"/>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TextBox 6">
            <a:extLst>
              <a:ext uri="{FF2B5EF4-FFF2-40B4-BE49-F238E27FC236}">
                <a16:creationId xmlns:a16="http://schemas.microsoft.com/office/drawing/2014/main" id="{44C9EEAC-2F36-4C17-BB31-8104A16B0F3E}"/>
              </a:ext>
            </a:extLst>
          </p:cNvPr>
          <p:cNvSpPr txBox="1"/>
          <p:nvPr/>
        </p:nvSpPr>
        <p:spPr>
          <a:xfrm>
            <a:off x="7292051" y="436896"/>
            <a:ext cx="1711273" cy="461665"/>
          </a:xfrm>
          <a:prstGeom prst="rect">
            <a:avLst/>
          </a:prstGeom>
          <a:solidFill>
            <a:schemeClr val="tx1"/>
          </a:solidFill>
        </p:spPr>
        <p:txBody>
          <a:bodyPr wrap="square" rtlCol="0">
            <a:spAutoFit/>
          </a:bodyPr>
          <a:lstStyle/>
          <a:p>
            <a:r>
              <a:rPr lang="en-US" dirty="0">
                <a:solidFill>
                  <a:schemeClr val="bg1"/>
                </a:solidFill>
              </a:rPr>
              <a:t>Charge #2,3</a:t>
            </a:r>
          </a:p>
        </p:txBody>
      </p:sp>
    </p:spTree>
    <p:extLst>
      <p:ext uri="{BB962C8B-B14F-4D97-AF65-F5344CB8AC3E}">
        <p14:creationId xmlns:p14="http://schemas.microsoft.com/office/powerpoint/2010/main" val="169226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0EB-C3D1-464A-9F95-3613BBDD45D3}"/>
              </a:ext>
            </a:extLst>
          </p:cNvPr>
          <p:cNvSpPr>
            <a:spLocks noGrp="1"/>
          </p:cNvSpPr>
          <p:nvPr>
            <p:ph type="title"/>
          </p:nvPr>
        </p:nvSpPr>
        <p:spPr/>
        <p:txBody>
          <a:bodyPr/>
          <a:lstStyle/>
          <a:p>
            <a:r>
              <a:rPr lang="en-US" dirty="0"/>
              <a:t>Tech. Prog. to date – Beam current</a:t>
            </a:r>
          </a:p>
        </p:txBody>
      </p:sp>
      <p:sp>
        <p:nvSpPr>
          <p:cNvPr id="3" name="Content Placeholder 2">
            <a:extLst>
              <a:ext uri="{FF2B5EF4-FFF2-40B4-BE49-F238E27FC236}">
                <a16:creationId xmlns:a16="http://schemas.microsoft.com/office/drawing/2014/main" id="{CDA78BCB-1EF8-4113-8B75-EF7F895FA023}"/>
              </a:ext>
            </a:extLst>
          </p:cNvPr>
          <p:cNvSpPr>
            <a:spLocks noGrp="1"/>
          </p:cNvSpPr>
          <p:nvPr>
            <p:ph idx="1"/>
          </p:nvPr>
        </p:nvSpPr>
        <p:spPr>
          <a:xfrm>
            <a:off x="228600" y="1043046"/>
            <a:ext cx="5784011" cy="4987867"/>
          </a:xfrm>
        </p:spPr>
        <p:txBody>
          <a:bodyPr/>
          <a:lstStyle/>
          <a:p>
            <a:r>
              <a:rPr lang="en-US" dirty="0"/>
              <a:t>Installation and testing of current measurements at PIP2IT</a:t>
            </a:r>
          </a:p>
          <a:p>
            <a:pPr marL="614363" lvl="1" indent="-214313"/>
            <a:r>
              <a:rPr lang="en-US" dirty="0">
                <a:solidFill>
                  <a:schemeClr val="accent6"/>
                </a:solidFill>
              </a:rPr>
              <a:t>PIP2IT LEBT – DCCT and Toroid</a:t>
            </a:r>
          </a:p>
          <a:p>
            <a:pPr marL="614363" lvl="1" indent="-214313"/>
            <a:r>
              <a:rPr lang="en-US" dirty="0">
                <a:solidFill>
                  <a:schemeClr val="accent6"/>
                </a:solidFill>
              </a:rPr>
              <a:t>PIP2IT MEBT – Toroids, Faraday cup dump, ring pickups, wall current monitor and EIP (scrapers)</a:t>
            </a:r>
          </a:p>
          <a:p>
            <a:pPr marL="214313" indent="-214313"/>
            <a:r>
              <a:rPr lang="en-US" dirty="0"/>
              <a:t>Utilize FPGA-based 8-channel, 125 MHz, 14 bit digitizer cards</a:t>
            </a:r>
          </a:p>
          <a:p>
            <a:pPr marL="614363" lvl="1" indent="-214313"/>
            <a:r>
              <a:rPr lang="en-US" dirty="0"/>
              <a:t>Integrates with MPS</a:t>
            </a:r>
          </a:p>
          <a:p>
            <a:pPr marL="214313" indent="-214313"/>
            <a:r>
              <a:rPr lang="en-US" dirty="0"/>
              <a:t>Analog transition/bias cards</a:t>
            </a:r>
          </a:p>
          <a:p>
            <a:pPr marL="557213" lvl="1" indent="-214313"/>
            <a:r>
              <a:rPr lang="en-US" dirty="0">
                <a:solidFill>
                  <a:schemeClr val="accent6"/>
                </a:solidFill>
              </a:rPr>
              <a:t>Bias up to +100 volts</a:t>
            </a:r>
          </a:p>
          <a:p>
            <a:endParaRPr lang="en-US" dirty="0"/>
          </a:p>
        </p:txBody>
      </p:sp>
      <p:sp>
        <p:nvSpPr>
          <p:cNvPr id="4" name="Date Placeholder 3">
            <a:extLst>
              <a:ext uri="{FF2B5EF4-FFF2-40B4-BE49-F238E27FC236}">
                <a16:creationId xmlns:a16="http://schemas.microsoft.com/office/drawing/2014/main" id="{14606ABB-A6F2-4D16-988C-2EAA4E543540}"/>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7032E1F8-2082-4866-96DD-A2C5B3E1E58E}"/>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4EB33F6-C2DC-414C-B8B1-3212B2A02E2F}"/>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8" name="Content Placeholder 7">
            <a:extLst>
              <a:ext uri="{FF2B5EF4-FFF2-40B4-BE49-F238E27FC236}">
                <a16:creationId xmlns:a16="http://schemas.microsoft.com/office/drawing/2014/main" id="{8AC5F410-FCD4-49EE-A20F-6FC719E21CDE}"/>
              </a:ext>
            </a:extLst>
          </p:cNvPr>
          <p:cNvPicPr>
            <a:picLocks noChangeAspect="1"/>
          </p:cNvPicPr>
          <p:nvPr/>
        </p:nvPicPr>
        <p:blipFill>
          <a:blip r:embed="rId2"/>
          <a:stretch>
            <a:fillRect/>
          </a:stretch>
        </p:blipFill>
        <p:spPr>
          <a:xfrm>
            <a:off x="5975784" y="1070214"/>
            <a:ext cx="2939616" cy="5787786"/>
          </a:xfrm>
          <a:prstGeom prst="rect">
            <a:avLst/>
          </a:prstGeom>
          <a:ln>
            <a:solidFill>
              <a:srgbClr val="000000"/>
            </a:solidFill>
          </a:ln>
        </p:spPr>
      </p:pic>
      <p:pic>
        <p:nvPicPr>
          <p:cNvPr id="9" name="Picture 8">
            <a:extLst>
              <a:ext uri="{FF2B5EF4-FFF2-40B4-BE49-F238E27FC236}">
                <a16:creationId xmlns:a16="http://schemas.microsoft.com/office/drawing/2014/main" id="{FBE016DF-4FC8-4CDC-A547-F3C8F52F5CD5}"/>
              </a:ext>
            </a:extLst>
          </p:cNvPr>
          <p:cNvPicPr>
            <a:picLocks noChangeAspect="1"/>
          </p:cNvPicPr>
          <p:nvPr/>
        </p:nvPicPr>
        <p:blipFill rotWithShape="1">
          <a:blip r:embed="rId3"/>
          <a:srcRect r="20913"/>
          <a:stretch/>
        </p:blipFill>
        <p:spPr>
          <a:xfrm>
            <a:off x="4625953" y="3824096"/>
            <a:ext cx="1875431" cy="2908671"/>
          </a:xfrm>
          <a:prstGeom prst="rect">
            <a:avLst/>
          </a:prstGeom>
          <a:ln>
            <a:solidFill>
              <a:srgbClr val="000000"/>
            </a:solidFill>
          </a:ln>
        </p:spPr>
      </p:pic>
      <p:sp>
        <p:nvSpPr>
          <p:cNvPr id="10" name="TextBox 9">
            <a:extLst>
              <a:ext uri="{FF2B5EF4-FFF2-40B4-BE49-F238E27FC236}">
                <a16:creationId xmlns:a16="http://schemas.microsoft.com/office/drawing/2014/main" id="{91567234-316F-4D75-9B06-A32FD755519E}"/>
              </a:ext>
            </a:extLst>
          </p:cNvPr>
          <p:cNvSpPr txBox="1"/>
          <p:nvPr/>
        </p:nvSpPr>
        <p:spPr>
          <a:xfrm>
            <a:off x="7292051" y="436896"/>
            <a:ext cx="1711273" cy="461665"/>
          </a:xfrm>
          <a:prstGeom prst="rect">
            <a:avLst/>
          </a:prstGeom>
          <a:solidFill>
            <a:schemeClr val="tx1"/>
          </a:solidFill>
        </p:spPr>
        <p:txBody>
          <a:bodyPr wrap="square" rtlCol="0">
            <a:spAutoFit/>
          </a:bodyPr>
          <a:lstStyle/>
          <a:p>
            <a:r>
              <a:rPr lang="en-US" dirty="0">
                <a:solidFill>
                  <a:schemeClr val="bg1"/>
                </a:solidFill>
              </a:rPr>
              <a:t>Charge #2,3</a:t>
            </a:r>
          </a:p>
        </p:txBody>
      </p:sp>
    </p:spTree>
    <p:extLst>
      <p:ext uri="{BB962C8B-B14F-4D97-AF65-F5344CB8AC3E}">
        <p14:creationId xmlns:p14="http://schemas.microsoft.com/office/powerpoint/2010/main" val="58138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3D909-B2B1-4414-977C-700A0B5D14DA}"/>
              </a:ext>
            </a:extLst>
          </p:cNvPr>
          <p:cNvSpPr/>
          <p:nvPr/>
        </p:nvSpPr>
        <p:spPr>
          <a:xfrm>
            <a:off x="502920" y="1134171"/>
            <a:ext cx="8147304" cy="4644837"/>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endParaRPr lang="en-US" sz="1400" i="1" dirty="0">
              <a:solidFill>
                <a:srgbClr val="4E4E4E"/>
              </a:solidFill>
            </a:endParaRPr>
          </a:p>
        </p:txBody>
      </p:sp>
      <p:sp>
        <p:nvSpPr>
          <p:cNvPr id="2" name="Title 1">
            <a:extLst>
              <a:ext uri="{FF2B5EF4-FFF2-40B4-BE49-F238E27FC236}">
                <a16:creationId xmlns:a16="http://schemas.microsoft.com/office/drawing/2014/main" id="{76FA697B-737C-491B-BDBF-C331F8DB6E8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7349232-3876-4B81-843C-E4232F0E9686}"/>
              </a:ext>
            </a:extLst>
          </p:cNvPr>
          <p:cNvSpPr>
            <a:spLocks noGrp="1"/>
          </p:cNvSpPr>
          <p:nvPr>
            <p:ph idx="1"/>
          </p:nvPr>
        </p:nvSpPr>
        <p:spPr>
          <a:xfrm>
            <a:off x="736826" y="1234755"/>
            <a:ext cx="8164287" cy="4388490"/>
          </a:xfrm>
        </p:spPr>
        <p:txBody>
          <a:bodyPr/>
          <a:lstStyle/>
          <a:p>
            <a:r>
              <a:rPr lang="en-US" dirty="0">
                <a:solidFill>
                  <a:srgbClr val="000000"/>
                </a:solidFill>
              </a:rPr>
              <a:t>Requirements</a:t>
            </a:r>
          </a:p>
          <a:p>
            <a:r>
              <a:rPr lang="en-US" dirty="0">
                <a:solidFill>
                  <a:srgbClr val="000000"/>
                </a:solidFill>
              </a:rPr>
              <a:t>Conceptual Design, Maturity</a:t>
            </a:r>
          </a:p>
          <a:p>
            <a:r>
              <a:rPr lang="en-US" dirty="0">
                <a:solidFill>
                  <a:srgbClr val="000000"/>
                </a:solidFill>
              </a:rPr>
              <a:t>Scope/Deliverables</a:t>
            </a:r>
          </a:p>
          <a:p>
            <a:r>
              <a:rPr lang="en-US" dirty="0">
                <a:solidFill>
                  <a:srgbClr val="000000"/>
                </a:solidFill>
              </a:rPr>
              <a:t>Interfaces</a:t>
            </a:r>
          </a:p>
          <a:p>
            <a:r>
              <a:rPr lang="en-US" dirty="0">
                <a:solidFill>
                  <a:srgbClr val="000000"/>
                </a:solidFill>
              </a:rPr>
              <a:t>Technical Progress to Date</a:t>
            </a:r>
          </a:p>
          <a:p>
            <a:r>
              <a:rPr lang="en-US" dirty="0">
                <a:solidFill>
                  <a:srgbClr val="000000"/>
                </a:solidFill>
              </a:rPr>
              <a:t>ESH&amp;Q</a:t>
            </a:r>
          </a:p>
          <a:p>
            <a:r>
              <a:rPr lang="en-US" dirty="0">
                <a:solidFill>
                  <a:srgbClr val="000000"/>
                </a:solidFill>
              </a:rPr>
              <a:t>Risk</a:t>
            </a:r>
          </a:p>
          <a:p>
            <a:r>
              <a:rPr lang="en-US" dirty="0">
                <a:solidFill>
                  <a:srgbClr val="000000"/>
                </a:solidFill>
              </a:rPr>
              <a:t>Cost</a:t>
            </a:r>
          </a:p>
          <a:p>
            <a:r>
              <a:rPr lang="en-US" dirty="0">
                <a:solidFill>
                  <a:srgbClr val="000000"/>
                </a:solidFill>
              </a:rPr>
              <a:t>Schedule</a:t>
            </a:r>
          </a:p>
          <a:p>
            <a:r>
              <a:rPr lang="en-US" dirty="0">
                <a:solidFill>
                  <a:srgbClr val="000000"/>
                </a:solidFill>
              </a:rPr>
              <a:t>Summary</a:t>
            </a:r>
          </a:p>
        </p:txBody>
      </p:sp>
      <p:sp>
        <p:nvSpPr>
          <p:cNvPr id="4" name="Date Placeholder 3">
            <a:extLst>
              <a:ext uri="{FF2B5EF4-FFF2-40B4-BE49-F238E27FC236}">
                <a16:creationId xmlns:a16="http://schemas.microsoft.com/office/drawing/2014/main" id="{815D4A20-1919-4C37-805F-7161A8E6C903}"/>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2A1E2A32-1655-4179-B756-21138682B114}"/>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06E955E0-FCD0-44A4-9FCF-EC575BE6AF54}"/>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422173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0EB-C3D1-464A-9F95-3613BBDD45D3}"/>
              </a:ext>
            </a:extLst>
          </p:cNvPr>
          <p:cNvSpPr>
            <a:spLocks noGrp="1"/>
          </p:cNvSpPr>
          <p:nvPr>
            <p:ph type="title"/>
          </p:nvPr>
        </p:nvSpPr>
        <p:spPr/>
        <p:txBody>
          <a:bodyPr/>
          <a:lstStyle/>
          <a:p>
            <a:r>
              <a:rPr lang="en-US" dirty="0"/>
              <a:t>Tech. Prog. to date – Beam position</a:t>
            </a:r>
          </a:p>
        </p:txBody>
      </p:sp>
      <p:sp>
        <p:nvSpPr>
          <p:cNvPr id="3" name="Content Placeholder 2">
            <a:extLst>
              <a:ext uri="{FF2B5EF4-FFF2-40B4-BE49-F238E27FC236}">
                <a16:creationId xmlns:a16="http://schemas.microsoft.com/office/drawing/2014/main" id="{CDA78BCB-1EF8-4113-8B75-EF7F895FA023}"/>
              </a:ext>
            </a:extLst>
          </p:cNvPr>
          <p:cNvSpPr>
            <a:spLocks noGrp="1"/>
          </p:cNvSpPr>
          <p:nvPr>
            <p:ph idx="1"/>
          </p:nvPr>
        </p:nvSpPr>
        <p:spPr>
          <a:xfrm>
            <a:off x="228601" y="1043046"/>
            <a:ext cx="5922034" cy="4987867"/>
          </a:xfrm>
        </p:spPr>
        <p:txBody>
          <a:bodyPr/>
          <a:lstStyle/>
          <a:p>
            <a:r>
              <a:rPr lang="en-US" dirty="0"/>
              <a:t>Installation and testing of BPMs in PIP2IT MEBT</a:t>
            </a:r>
          </a:p>
          <a:p>
            <a:pPr lvl="1"/>
            <a:r>
              <a:rPr lang="en-US" dirty="0"/>
              <a:t>4-button BPMs attached to quad magnet</a:t>
            </a:r>
          </a:p>
          <a:p>
            <a:pPr lvl="1"/>
            <a:r>
              <a:rPr lang="en-US" dirty="0"/>
              <a:t>DAQ with FPGA-based electronics for CW and pulsed beam</a:t>
            </a:r>
          </a:p>
          <a:p>
            <a:pPr lvl="1">
              <a:spcBef>
                <a:spcPts val="450"/>
              </a:spcBef>
            </a:pPr>
            <a:r>
              <a:rPr lang="en-US" dirty="0"/>
              <a:t>Analog filter &amp; amp boards</a:t>
            </a:r>
          </a:p>
          <a:p>
            <a:pPr lvl="1">
              <a:spcBef>
                <a:spcPts val="450"/>
              </a:spcBef>
            </a:pPr>
            <a:r>
              <a:rPr lang="en-US" dirty="0"/>
              <a:t>8 channel, 14 bit, 125 MSPS boards</a:t>
            </a:r>
          </a:p>
        </p:txBody>
      </p:sp>
      <p:sp>
        <p:nvSpPr>
          <p:cNvPr id="4" name="Date Placeholder 3">
            <a:extLst>
              <a:ext uri="{FF2B5EF4-FFF2-40B4-BE49-F238E27FC236}">
                <a16:creationId xmlns:a16="http://schemas.microsoft.com/office/drawing/2014/main" id="{14606ABB-A6F2-4D16-988C-2EAA4E543540}"/>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7032E1F8-2082-4866-96DD-A2C5B3E1E58E}"/>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4EB33F6-C2DC-414C-B8B1-3212B2A02E2F}"/>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8" name="Picture 7">
            <a:extLst>
              <a:ext uri="{FF2B5EF4-FFF2-40B4-BE49-F238E27FC236}">
                <a16:creationId xmlns:a16="http://schemas.microsoft.com/office/drawing/2014/main" id="{17BF8528-CD0C-44DC-9EDA-0E7E630FF313}"/>
              </a:ext>
            </a:extLst>
          </p:cNvPr>
          <p:cNvPicPr>
            <a:picLocks noChangeAspect="1"/>
          </p:cNvPicPr>
          <p:nvPr/>
        </p:nvPicPr>
        <p:blipFill rotWithShape="1">
          <a:blip r:embed="rId2"/>
          <a:srcRect t="12285" r="8228" b="13047"/>
          <a:stretch/>
        </p:blipFill>
        <p:spPr>
          <a:xfrm>
            <a:off x="6400800" y="943416"/>
            <a:ext cx="2716448" cy="2822439"/>
          </a:xfrm>
          <a:prstGeom prst="rect">
            <a:avLst/>
          </a:prstGeom>
        </p:spPr>
      </p:pic>
      <p:pic>
        <p:nvPicPr>
          <p:cNvPr id="9" name="Picture 8">
            <a:extLst>
              <a:ext uri="{FF2B5EF4-FFF2-40B4-BE49-F238E27FC236}">
                <a16:creationId xmlns:a16="http://schemas.microsoft.com/office/drawing/2014/main" id="{6B330A03-8C08-4BCA-9AFE-D15EF1661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229" y="3678547"/>
            <a:ext cx="2252439" cy="3003252"/>
          </a:xfrm>
          <a:prstGeom prst="rect">
            <a:avLst/>
          </a:prstGeom>
        </p:spPr>
      </p:pic>
      <p:pic>
        <p:nvPicPr>
          <p:cNvPr id="10" name="Picture 9">
            <a:extLst>
              <a:ext uri="{FF2B5EF4-FFF2-40B4-BE49-F238E27FC236}">
                <a16:creationId xmlns:a16="http://schemas.microsoft.com/office/drawing/2014/main" id="{B5BB09F2-DF8E-4CED-A074-99BEA0971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938" y="3838497"/>
            <a:ext cx="2976230" cy="2551054"/>
          </a:xfrm>
          <a:prstGeom prst="rect">
            <a:avLst/>
          </a:prstGeom>
        </p:spPr>
      </p:pic>
      <p:pic>
        <p:nvPicPr>
          <p:cNvPr id="11" name="Picture 10">
            <a:extLst>
              <a:ext uri="{FF2B5EF4-FFF2-40B4-BE49-F238E27FC236}">
                <a16:creationId xmlns:a16="http://schemas.microsoft.com/office/drawing/2014/main" id="{B2822BA1-63D7-4202-8065-F403AA8DA98D}"/>
              </a:ext>
            </a:extLst>
          </p:cNvPr>
          <p:cNvPicPr>
            <a:picLocks noChangeAspect="1"/>
          </p:cNvPicPr>
          <p:nvPr/>
        </p:nvPicPr>
        <p:blipFill>
          <a:blip r:embed="rId5"/>
          <a:stretch>
            <a:fillRect/>
          </a:stretch>
        </p:blipFill>
        <p:spPr>
          <a:xfrm>
            <a:off x="380040" y="4005002"/>
            <a:ext cx="2396837" cy="2452904"/>
          </a:xfrm>
          <a:prstGeom prst="rect">
            <a:avLst/>
          </a:prstGeom>
        </p:spPr>
      </p:pic>
      <p:sp>
        <p:nvSpPr>
          <p:cNvPr id="12" name="TextBox 11">
            <a:extLst>
              <a:ext uri="{FF2B5EF4-FFF2-40B4-BE49-F238E27FC236}">
                <a16:creationId xmlns:a16="http://schemas.microsoft.com/office/drawing/2014/main" id="{3616A184-9628-4DD3-9391-E103AD701585}"/>
              </a:ext>
            </a:extLst>
          </p:cNvPr>
          <p:cNvSpPr txBox="1"/>
          <p:nvPr/>
        </p:nvSpPr>
        <p:spPr>
          <a:xfrm>
            <a:off x="470695" y="3767371"/>
            <a:ext cx="1718997" cy="400110"/>
          </a:xfrm>
          <a:prstGeom prst="rect">
            <a:avLst/>
          </a:prstGeom>
          <a:noFill/>
        </p:spPr>
        <p:txBody>
          <a:bodyPr wrap="none" rtlCol="0">
            <a:spAutoFit/>
          </a:bodyPr>
          <a:lstStyle/>
          <a:p>
            <a:r>
              <a:rPr lang="en-US" sz="2000" dirty="0"/>
              <a:t>4-buttom BPM</a:t>
            </a:r>
          </a:p>
        </p:txBody>
      </p:sp>
      <p:cxnSp>
        <p:nvCxnSpPr>
          <p:cNvPr id="13" name="Straight Arrow Connector 12">
            <a:extLst>
              <a:ext uri="{FF2B5EF4-FFF2-40B4-BE49-F238E27FC236}">
                <a16:creationId xmlns:a16="http://schemas.microsoft.com/office/drawing/2014/main" id="{6E4964BC-9C50-4D8E-985E-DC6FD76F8848}"/>
              </a:ext>
            </a:extLst>
          </p:cNvPr>
          <p:cNvCxnSpPr>
            <a:cxnSpLocks/>
          </p:cNvCxnSpPr>
          <p:nvPr/>
        </p:nvCxnSpPr>
        <p:spPr>
          <a:xfrm flipV="1">
            <a:off x="2340543" y="4914906"/>
            <a:ext cx="2087510" cy="131184"/>
          </a:xfrm>
          <a:prstGeom prst="straightConnector1">
            <a:avLst/>
          </a:prstGeom>
          <a:ln w="57150">
            <a:solidFill>
              <a:srgbClr val="FFFF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E88277-95EC-41F7-B4FC-5E1A2A949043}"/>
              </a:ext>
            </a:extLst>
          </p:cNvPr>
          <p:cNvCxnSpPr>
            <a:cxnSpLocks/>
          </p:cNvCxnSpPr>
          <p:nvPr/>
        </p:nvCxnSpPr>
        <p:spPr>
          <a:xfrm flipV="1">
            <a:off x="5567206" y="3027079"/>
            <a:ext cx="1560935" cy="474017"/>
          </a:xfrm>
          <a:prstGeom prst="straightConnector1">
            <a:avLst/>
          </a:prstGeom>
          <a:ln w="38100">
            <a:solidFill>
              <a:srgbClr val="FF00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C0E3A0-3E24-4A56-AEB0-6308785BAB86}"/>
              </a:ext>
            </a:extLst>
          </p:cNvPr>
          <p:cNvCxnSpPr>
            <a:cxnSpLocks/>
          </p:cNvCxnSpPr>
          <p:nvPr/>
        </p:nvCxnSpPr>
        <p:spPr>
          <a:xfrm flipV="1">
            <a:off x="4523232" y="1705569"/>
            <a:ext cx="2901696" cy="1432467"/>
          </a:xfrm>
          <a:prstGeom prst="straightConnector1">
            <a:avLst/>
          </a:prstGeom>
          <a:ln w="38100">
            <a:solidFill>
              <a:srgbClr val="FF00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BA1A94-0396-4ADF-B904-EA1C756C0E2D}"/>
              </a:ext>
            </a:extLst>
          </p:cNvPr>
          <p:cNvCxnSpPr>
            <a:cxnSpLocks/>
          </p:cNvCxnSpPr>
          <p:nvPr/>
        </p:nvCxnSpPr>
        <p:spPr>
          <a:xfrm>
            <a:off x="5626239" y="4646047"/>
            <a:ext cx="1463040" cy="169158"/>
          </a:xfrm>
          <a:prstGeom prst="straightConnector1">
            <a:avLst/>
          </a:prstGeom>
          <a:ln w="57150">
            <a:solidFill>
              <a:srgbClr val="FFFF00"/>
            </a:solidFill>
            <a:tailEnd type="triangle"/>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BA35C-A207-4C90-B658-7AEA29EE2517}"/>
              </a:ext>
            </a:extLst>
          </p:cNvPr>
          <p:cNvSpPr txBox="1"/>
          <p:nvPr/>
        </p:nvSpPr>
        <p:spPr>
          <a:xfrm>
            <a:off x="7292051" y="436896"/>
            <a:ext cx="1711273" cy="461665"/>
          </a:xfrm>
          <a:prstGeom prst="rect">
            <a:avLst/>
          </a:prstGeom>
          <a:solidFill>
            <a:schemeClr val="tx1"/>
          </a:solidFill>
        </p:spPr>
        <p:txBody>
          <a:bodyPr wrap="square" rtlCol="0">
            <a:spAutoFit/>
          </a:bodyPr>
          <a:lstStyle/>
          <a:p>
            <a:r>
              <a:rPr lang="en-US" dirty="0">
                <a:solidFill>
                  <a:schemeClr val="bg1"/>
                </a:solidFill>
              </a:rPr>
              <a:t>Charge #2,3</a:t>
            </a:r>
          </a:p>
        </p:txBody>
      </p:sp>
    </p:spTree>
    <p:extLst>
      <p:ext uri="{BB962C8B-B14F-4D97-AF65-F5344CB8AC3E}">
        <p14:creationId xmlns:p14="http://schemas.microsoft.com/office/powerpoint/2010/main" val="407577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0EB-C3D1-464A-9F95-3613BBDD45D3}"/>
              </a:ext>
            </a:extLst>
          </p:cNvPr>
          <p:cNvSpPr>
            <a:spLocks noGrp="1"/>
          </p:cNvSpPr>
          <p:nvPr>
            <p:ph type="title"/>
          </p:nvPr>
        </p:nvSpPr>
        <p:spPr/>
        <p:txBody>
          <a:bodyPr/>
          <a:lstStyle/>
          <a:p>
            <a:r>
              <a:rPr lang="en-US" sz="2400" dirty="0"/>
              <a:t>Tech. Prog. to date – Transverse emittance</a:t>
            </a:r>
          </a:p>
        </p:txBody>
      </p:sp>
      <p:sp>
        <p:nvSpPr>
          <p:cNvPr id="3" name="Content Placeholder 2">
            <a:extLst>
              <a:ext uri="{FF2B5EF4-FFF2-40B4-BE49-F238E27FC236}">
                <a16:creationId xmlns:a16="http://schemas.microsoft.com/office/drawing/2014/main" id="{CDA78BCB-1EF8-4113-8B75-EF7F895FA023}"/>
              </a:ext>
            </a:extLst>
          </p:cNvPr>
          <p:cNvSpPr>
            <a:spLocks noGrp="1"/>
          </p:cNvSpPr>
          <p:nvPr>
            <p:ph idx="1"/>
          </p:nvPr>
        </p:nvSpPr>
        <p:spPr>
          <a:xfrm>
            <a:off x="228601" y="1043046"/>
            <a:ext cx="5646814" cy="4987867"/>
          </a:xfrm>
        </p:spPr>
        <p:txBody>
          <a:bodyPr/>
          <a:lstStyle/>
          <a:p>
            <a:r>
              <a:rPr lang="en-US" dirty="0"/>
              <a:t>Installation and testing of emittance scanners in PIP2IT LEBT and MEBT</a:t>
            </a:r>
          </a:p>
          <a:p>
            <a:pPr lvl="1"/>
            <a:r>
              <a:rPr lang="en-US" dirty="0"/>
              <a:t>Water-cooled Allison-style scanners</a:t>
            </a:r>
          </a:p>
          <a:p>
            <a:pPr lvl="1"/>
            <a:r>
              <a:rPr lang="en-US" dirty="0"/>
              <a:t>PC-based DAQ and motion control</a:t>
            </a:r>
          </a:p>
          <a:p>
            <a:endParaRPr lang="en-US" dirty="0"/>
          </a:p>
        </p:txBody>
      </p:sp>
      <p:sp>
        <p:nvSpPr>
          <p:cNvPr id="4" name="Date Placeholder 3">
            <a:extLst>
              <a:ext uri="{FF2B5EF4-FFF2-40B4-BE49-F238E27FC236}">
                <a16:creationId xmlns:a16="http://schemas.microsoft.com/office/drawing/2014/main" id="{14606ABB-A6F2-4D16-988C-2EAA4E543540}"/>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7032E1F8-2082-4866-96DD-A2C5B3E1E58E}"/>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4EB33F6-C2DC-414C-B8B1-3212B2A02E2F}"/>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8" name="Picture 7">
            <a:extLst>
              <a:ext uri="{FF2B5EF4-FFF2-40B4-BE49-F238E27FC236}">
                <a16:creationId xmlns:a16="http://schemas.microsoft.com/office/drawing/2014/main" id="{250A3113-673F-4B03-A57E-19EC0D2AFAA8}"/>
              </a:ext>
            </a:extLst>
          </p:cNvPr>
          <p:cNvPicPr>
            <a:picLocks noChangeAspect="1"/>
          </p:cNvPicPr>
          <p:nvPr/>
        </p:nvPicPr>
        <p:blipFill>
          <a:blip r:embed="rId2"/>
          <a:stretch>
            <a:fillRect/>
          </a:stretch>
        </p:blipFill>
        <p:spPr>
          <a:xfrm>
            <a:off x="6154296" y="927356"/>
            <a:ext cx="2462997" cy="2664183"/>
          </a:xfrm>
          <a:prstGeom prst="rect">
            <a:avLst/>
          </a:prstGeom>
        </p:spPr>
      </p:pic>
      <p:pic>
        <p:nvPicPr>
          <p:cNvPr id="9" name="Picture 8">
            <a:extLst>
              <a:ext uri="{FF2B5EF4-FFF2-40B4-BE49-F238E27FC236}">
                <a16:creationId xmlns:a16="http://schemas.microsoft.com/office/drawing/2014/main" id="{8EB187D9-AC30-431D-B81E-DBD778527E78}"/>
              </a:ext>
            </a:extLst>
          </p:cNvPr>
          <p:cNvPicPr>
            <a:picLocks noChangeAspect="1"/>
          </p:cNvPicPr>
          <p:nvPr/>
        </p:nvPicPr>
        <p:blipFill>
          <a:blip r:embed="rId3"/>
          <a:stretch>
            <a:fillRect/>
          </a:stretch>
        </p:blipFill>
        <p:spPr>
          <a:xfrm>
            <a:off x="3572256" y="2955554"/>
            <a:ext cx="1999487" cy="3314536"/>
          </a:xfrm>
          <a:prstGeom prst="rect">
            <a:avLst/>
          </a:prstGeom>
        </p:spPr>
      </p:pic>
      <p:pic>
        <p:nvPicPr>
          <p:cNvPr id="10" name="Picture 9">
            <a:extLst>
              <a:ext uri="{FF2B5EF4-FFF2-40B4-BE49-F238E27FC236}">
                <a16:creationId xmlns:a16="http://schemas.microsoft.com/office/drawing/2014/main" id="{AD91ABBD-7483-434D-9F69-C0C73D0BB077}"/>
              </a:ext>
            </a:extLst>
          </p:cNvPr>
          <p:cNvPicPr>
            <a:picLocks noChangeAspect="1"/>
          </p:cNvPicPr>
          <p:nvPr/>
        </p:nvPicPr>
        <p:blipFill>
          <a:blip r:embed="rId4"/>
          <a:stretch>
            <a:fillRect/>
          </a:stretch>
        </p:blipFill>
        <p:spPr>
          <a:xfrm>
            <a:off x="764899" y="2953347"/>
            <a:ext cx="2503686" cy="3331677"/>
          </a:xfrm>
          <a:prstGeom prst="rect">
            <a:avLst/>
          </a:prstGeom>
        </p:spPr>
      </p:pic>
      <p:pic>
        <p:nvPicPr>
          <p:cNvPr id="11" name="Picture 10">
            <a:extLst>
              <a:ext uri="{FF2B5EF4-FFF2-40B4-BE49-F238E27FC236}">
                <a16:creationId xmlns:a16="http://schemas.microsoft.com/office/drawing/2014/main" id="{61C056F6-68C8-4F55-BBE7-C7E59070875B}"/>
              </a:ext>
            </a:extLst>
          </p:cNvPr>
          <p:cNvPicPr>
            <a:picLocks noChangeAspect="1"/>
          </p:cNvPicPr>
          <p:nvPr/>
        </p:nvPicPr>
        <p:blipFill>
          <a:blip r:embed="rId5"/>
          <a:stretch>
            <a:fillRect/>
          </a:stretch>
        </p:blipFill>
        <p:spPr>
          <a:xfrm>
            <a:off x="5875414" y="3707230"/>
            <a:ext cx="3066312" cy="2683023"/>
          </a:xfrm>
          <a:prstGeom prst="rect">
            <a:avLst/>
          </a:prstGeom>
        </p:spPr>
      </p:pic>
      <p:sp>
        <p:nvSpPr>
          <p:cNvPr id="12" name="TextBox 11">
            <a:extLst>
              <a:ext uri="{FF2B5EF4-FFF2-40B4-BE49-F238E27FC236}">
                <a16:creationId xmlns:a16="http://schemas.microsoft.com/office/drawing/2014/main" id="{9B90BCBC-4FD1-4CD8-AD82-61DD9F610791}"/>
              </a:ext>
            </a:extLst>
          </p:cNvPr>
          <p:cNvSpPr txBox="1"/>
          <p:nvPr/>
        </p:nvSpPr>
        <p:spPr>
          <a:xfrm>
            <a:off x="7292051" y="436896"/>
            <a:ext cx="1711273" cy="461665"/>
          </a:xfrm>
          <a:prstGeom prst="rect">
            <a:avLst/>
          </a:prstGeom>
          <a:solidFill>
            <a:schemeClr val="tx1"/>
          </a:solidFill>
        </p:spPr>
        <p:txBody>
          <a:bodyPr wrap="square" rtlCol="0">
            <a:spAutoFit/>
          </a:bodyPr>
          <a:lstStyle/>
          <a:p>
            <a:r>
              <a:rPr lang="en-US" dirty="0">
                <a:solidFill>
                  <a:schemeClr val="bg1"/>
                </a:solidFill>
              </a:rPr>
              <a:t>Charge #2,3</a:t>
            </a:r>
          </a:p>
        </p:txBody>
      </p:sp>
    </p:spTree>
    <p:extLst>
      <p:ext uri="{BB962C8B-B14F-4D97-AF65-F5344CB8AC3E}">
        <p14:creationId xmlns:p14="http://schemas.microsoft.com/office/powerpoint/2010/main" val="392329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AD28-FCD2-4478-9DA5-667DBFD2FA42}"/>
              </a:ext>
            </a:extLst>
          </p:cNvPr>
          <p:cNvSpPr>
            <a:spLocks noGrp="1"/>
          </p:cNvSpPr>
          <p:nvPr>
            <p:ph type="title"/>
          </p:nvPr>
        </p:nvSpPr>
        <p:spPr/>
        <p:txBody>
          <a:bodyPr/>
          <a:lstStyle/>
          <a:p>
            <a:r>
              <a:rPr lang="en-US" dirty="0"/>
              <a:t>ESH&amp;Q</a:t>
            </a:r>
          </a:p>
        </p:txBody>
      </p:sp>
      <p:sp>
        <p:nvSpPr>
          <p:cNvPr id="3" name="Content Placeholder 2">
            <a:extLst>
              <a:ext uri="{FF2B5EF4-FFF2-40B4-BE49-F238E27FC236}">
                <a16:creationId xmlns:a16="http://schemas.microsoft.com/office/drawing/2014/main" id="{B14BF94C-A520-4450-A7B4-CD08FDC23283}"/>
              </a:ext>
            </a:extLst>
          </p:cNvPr>
          <p:cNvSpPr>
            <a:spLocks noGrp="1"/>
          </p:cNvSpPr>
          <p:nvPr>
            <p:ph idx="1"/>
          </p:nvPr>
        </p:nvSpPr>
        <p:spPr>
          <a:xfrm>
            <a:off x="214313" y="996696"/>
            <a:ext cx="8672513" cy="5166360"/>
          </a:xfrm>
        </p:spPr>
        <p:txBody>
          <a:bodyPr/>
          <a:lstStyle/>
          <a:p>
            <a:r>
              <a:rPr lang="en-US" sz="2000" dirty="0">
                <a:solidFill>
                  <a:srgbClr val="4E4E4E"/>
                </a:solidFill>
              </a:rPr>
              <a:t>Project team is committed to construct PIP-II in a safe, environmentally respectful, and cost efficient manner that meets our stakeholders’ needs </a:t>
            </a:r>
          </a:p>
          <a:p>
            <a:endParaRPr lang="en-US" sz="2000" dirty="0">
              <a:solidFill>
                <a:srgbClr val="4E4E4E"/>
              </a:solidFill>
            </a:endParaRPr>
          </a:p>
          <a:p>
            <a:r>
              <a:rPr lang="en-US" sz="2000" dirty="0">
                <a:solidFill>
                  <a:srgbClr val="4E4E4E"/>
                </a:solidFill>
              </a:rPr>
              <a:t>Safety is an essential element in all work we do</a:t>
            </a:r>
          </a:p>
          <a:p>
            <a:pPr lvl="1"/>
            <a:r>
              <a:rPr lang="en-US" sz="2000" dirty="0">
                <a:solidFill>
                  <a:srgbClr val="4E4E4E"/>
                </a:solidFill>
              </a:rPr>
              <a:t>Project Integrated Safety Management Plan (</a:t>
            </a:r>
            <a:r>
              <a:rPr lang="en-US" sz="2000" dirty="0" err="1">
                <a:solidFill>
                  <a:srgbClr val="4E4E4E"/>
                </a:solidFill>
              </a:rPr>
              <a:t>docdb</a:t>
            </a:r>
            <a:r>
              <a:rPr lang="en-US" sz="2000" dirty="0">
                <a:solidFill>
                  <a:srgbClr val="4E4E4E"/>
                </a:solidFill>
              </a:rPr>
              <a:t> #141)</a:t>
            </a:r>
          </a:p>
          <a:p>
            <a:pPr lvl="1"/>
            <a:r>
              <a:rPr lang="en-US" sz="2000" dirty="0">
                <a:solidFill>
                  <a:srgbClr val="4E4E4E"/>
                </a:solidFill>
              </a:rPr>
              <a:t>Laboratory and DOE standards and practices</a:t>
            </a:r>
          </a:p>
          <a:p>
            <a:pPr lvl="2"/>
            <a:r>
              <a:rPr lang="en-US" sz="1800" dirty="0">
                <a:solidFill>
                  <a:srgbClr val="4E4E4E"/>
                </a:solidFill>
              </a:rPr>
              <a:t>Fermi Radiological Control Manual</a:t>
            </a:r>
          </a:p>
          <a:p>
            <a:pPr lvl="2"/>
            <a:r>
              <a:rPr lang="en-US" sz="1800" dirty="0">
                <a:solidFill>
                  <a:srgbClr val="4E4E4E"/>
                </a:solidFill>
              </a:rPr>
              <a:t>Fermi ES&amp;H Manual</a:t>
            </a:r>
          </a:p>
          <a:p>
            <a:r>
              <a:rPr lang="en-US" sz="2000" dirty="0">
                <a:solidFill>
                  <a:srgbClr val="4E4E4E"/>
                </a:solidFill>
              </a:rPr>
              <a:t>Quality Assurance and Control</a:t>
            </a:r>
          </a:p>
          <a:p>
            <a:pPr lvl="1"/>
            <a:r>
              <a:rPr lang="en-US" sz="2000" dirty="0">
                <a:solidFill>
                  <a:srgbClr val="4E4E4E"/>
                </a:solidFill>
              </a:rPr>
              <a:t>Project Quality Assurance Plan (</a:t>
            </a:r>
            <a:r>
              <a:rPr lang="en-US" sz="2000" dirty="0" err="1">
                <a:solidFill>
                  <a:srgbClr val="4E4E4E"/>
                </a:solidFill>
              </a:rPr>
              <a:t>docdb</a:t>
            </a:r>
            <a:r>
              <a:rPr lang="en-US" sz="2000" dirty="0">
                <a:solidFill>
                  <a:srgbClr val="4E4E4E"/>
                </a:solidFill>
              </a:rPr>
              <a:t> #142)</a:t>
            </a:r>
          </a:p>
          <a:p>
            <a:pPr lvl="1"/>
            <a:endParaRPr lang="en-US" sz="2000" dirty="0">
              <a:solidFill>
                <a:srgbClr val="4E4E4E"/>
              </a:solidFill>
            </a:endParaRPr>
          </a:p>
          <a:p>
            <a:pPr lvl="0"/>
            <a:r>
              <a:rPr lang="en-US" sz="2000" dirty="0">
                <a:solidFill>
                  <a:srgbClr val="4E4E4E"/>
                </a:solidFill>
              </a:rPr>
              <a:t>Lasers present a unique hazard </a:t>
            </a:r>
          </a:p>
          <a:p>
            <a:pPr lvl="1"/>
            <a:r>
              <a:rPr lang="en-US" sz="1800" dirty="0">
                <a:solidFill>
                  <a:srgbClr val="4E4E4E"/>
                </a:solidFill>
              </a:rPr>
              <a:t>Covered under safety documents:</a:t>
            </a:r>
          </a:p>
          <a:p>
            <a:pPr lvl="2"/>
            <a:r>
              <a:rPr lang="en-US" sz="1600" dirty="0">
                <a:solidFill>
                  <a:srgbClr val="4E4E4E"/>
                </a:solidFill>
              </a:rPr>
              <a:t>Fermilab FESHM 4260 – Lasers</a:t>
            </a:r>
          </a:p>
          <a:p>
            <a:pPr lvl="2"/>
            <a:r>
              <a:rPr lang="en-US" sz="1600" dirty="0">
                <a:solidFill>
                  <a:srgbClr val="4E4E4E"/>
                </a:solidFill>
              </a:rPr>
              <a:t>ANSI Z136.1 – Safe Use of Lasers</a:t>
            </a:r>
          </a:p>
          <a:p>
            <a:pPr marL="0" indent="0">
              <a:buNone/>
            </a:pPr>
            <a:endParaRPr lang="en-US" dirty="0">
              <a:solidFill>
                <a:srgbClr val="4E4E4E"/>
              </a:solidFill>
            </a:endParaRPr>
          </a:p>
        </p:txBody>
      </p:sp>
      <p:sp>
        <p:nvSpPr>
          <p:cNvPr id="4" name="Date Placeholder 3">
            <a:extLst>
              <a:ext uri="{FF2B5EF4-FFF2-40B4-BE49-F238E27FC236}">
                <a16:creationId xmlns:a16="http://schemas.microsoft.com/office/drawing/2014/main" id="{BE15AF00-05D5-4A1A-AEB5-DBFEE4095A9C}"/>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08334F97-609E-49A6-A9AC-7E2E4EA821CC}"/>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9E67A56F-F34C-4D3E-9057-36D4720BAB6B}"/>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TextBox 6">
            <a:extLst>
              <a:ext uri="{FF2B5EF4-FFF2-40B4-BE49-F238E27FC236}">
                <a16:creationId xmlns:a16="http://schemas.microsoft.com/office/drawing/2014/main" id="{DD3EB96C-CFED-4082-A2B6-CF6A990D2FBF}"/>
              </a:ext>
            </a:extLst>
          </p:cNvPr>
          <p:cNvSpPr txBox="1"/>
          <p:nvPr/>
        </p:nvSpPr>
        <p:spPr>
          <a:xfrm>
            <a:off x="7292051" y="436896"/>
            <a:ext cx="1711273" cy="461665"/>
          </a:xfrm>
          <a:prstGeom prst="rect">
            <a:avLst/>
          </a:prstGeom>
          <a:solidFill>
            <a:schemeClr val="tx1"/>
          </a:solidFill>
        </p:spPr>
        <p:txBody>
          <a:bodyPr wrap="square" rtlCol="0">
            <a:spAutoFit/>
          </a:bodyPr>
          <a:lstStyle/>
          <a:p>
            <a:pPr algn="ctr"/>
            <a:r>
              <a:rPr lang="en-US" dirty="0">
                <a:solidFill>
                  <a:schemeClr val="bg1"/>
                </a:solidFill>
              </a:rPr>
              <a:t>Charge #5</a:t>
            </a:r>
          </a:p>
        </p:txBody>
      </p:sp>
    </p:spTree>
    <p:extLst>
      <p:ext uri="{BB962C8B-B14F-4D97-AF65-F5344CB8AC3E}">
        <p14:creationId xmlns:p14="http://schemas.microsoft.com/office/powerpoint/2010/main" val="287229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0C7D-A67C-476B-A1FF-37E52F462552}"/>
              </a:ext>
            </a:extLst>
          </p:cNvPr>
          <p:cNvSpPr>
            <a:spLocks noGrp="1"/>
          </p:cNvSpPr>
          <p:nvPr>
            <p:ph type="title"/>
          </p:nvPr>
        </p:nvSpPr>
        <p:spPr/>
        <p:txBody>
          <a:bodyPr/>
          <a:lstStyle/>
          <a:p>
            <a:r>
              <a:rPr lang="en-US" dirty="0"/>
              <a:t>Preparing for CD-2</a:t>
            </a:r>
          </a:p>
        </p:txBody>
      </p:sp>
      <p:sp>
        <p:nvSpPr>
          <p:cNvPr id="3" name="Content Placeholder 2">
            <a:extLst>
              <a:ext uri="{FF2B5EF4-FFF2-40B4-BE49-F238E27FC236}">
                <a16:creationId xmlns:a16="http://schemas.microsoft.com/office/drawing/2014/main" id="{8F3F1006-3CBE-4115-B6F2-6ACA90F6BFAA}"/>
              </a:ext>
            </a:extLst>
          </p:cNvPr>
          <p:cNvSpPr>
            <a:spLocks noGrp="1"/>
          </p:cNvSpPr>
          <p:nvPr>
            <p:ph idx="1"/>
          </p:nvPr>
        </p:nvSpPr>
        <p:spPr>
          <a:xfrm>
            <a:off x="228600" y="1188720"/>
            <a:ext cx="8672513" cy="4842193"/>
          </a:xfrm>
        </p:spPr>
        <p:txBody>
          <a:bodyPr/>
          <a:lstStyle/>
          <a:p>
            <a:r>
              <a:rPr lang="en-US" dirty="0"/>
              <a:t>Finalize all agreements for international deliverables.</a:t>
            </a:r>
          </a:p>
          <a:p>
            <a:r>
              <a:rPr lang="en-US" dirty="0"/>
              <a:t>Finalize functional interfaces between other subsystems </a:t>
            </a:r>
          </a:p>
          <a:p>
            <a:pPr lvl="1"/>
            <a:r>
              <a:rPr lang="en-US" dirty="0"/>
              <a:t>For example</a:t>
            </a:r>
            <a:r>
              <a:rPr lang="en-US"/>
              <a:t>, Controls and MPS</a:t>
            </a:r>
            <a:endParaRPr lang="en-US" dirty="0"/>
          </a:p>
          <a:p>
            <a:r>
              <a:rPr lang="en-US" dirty="0"/>
              <a:t>Complete the development of a work package from the current planning package</a:t>
            </a:r>
          </a:p>
          <a:p>
            <a:endParaRPr lang="en-US" dirty="0"/>
          </a:p>
        </p:txBody>
      </p:sp>
      <p:sp>
        <p:nvSpPr>
          <p:cNvPr id="4" name="Date Placeholder 3">
            <a:extLst>
              <a:ext uri="{FF2B5EF4-FFF2-40B4-BE49-F238E27FC236}">
                <a16:creationId xmlns:a16="http://schemas.microsoft.com/office/drawing/2014/main" id="{37695262-7081-4899-A585-0B51D4E9E9E0}"/>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257013E3-C479-4288-8CC3-E77FB2554A21}"/>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791B04E-B1AE-4958-A771-A7D0FCB4C66E}"/>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TextBox 6">
            <a:extLst>
              <a:ext uri="{FF2B5EF4-FFF2-40B4-BE49-F238E27FC236}">
                <a16:creationId xmlns:a16="http://schemas.microsoft.com/office/drawing/2014/main" id="{23FEA581-6BD3-4C9F-83BF-34C9E81ED7AA}"/>
              </a:ext>
            </a:extLst>
          </p:cNvPr>
          <p:cNvSpPr txBox="1"/>
          <p:nvPr/>
        </p:nvSpPr>
        <p:spPr>
          <a:xfrm>
            <a:off x="7315201" y="425321"/>
            <a:ext cx="1688124" cy="461665"/>
          </a:xfrm>
          <a:prstGeom prst="rect">
            <a:avLst/>
          </a:prstGeom>
          <a:solidFill>
            <a:schemeClr val="tx1"/>
          </a:solidFill>
        </p:spPr>
        <p:txBody>
          <a:bodyPr wrap="square" rtlCol="0">
            <a:spAutoFit/>
          </a:bodyPr>
          <a:lstStyle/>
          <a:p>
            <a:pPr algn="ctr"/>
            <a:r>
              <a:rPr lang="en-US" dirty="0">
                <a:solidFill>
                  <a:schemeClr val="bg1"/>
                </a:solidFill>
              </a:rPr>
              <a:t>Charge #3,4</a:t>
            </a:r>
          </a:p>
        </p:txBody>
      </p:sp>
    </p:spTree>
    <p:extLst>
      <p:ext uri="{BB962C8B-B14F-4D97-AF65-F5344CB8AC3E}">
        <p14:creationId xmlns:p14="http://schemas.microsoft.com/office/powerpoint/2010/main" val="315573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Instrumentation</a:t>
            </a:r>
          </a:p>
        </p:txBody>
      </p:sp>
      <p:sp>
        <p:nvSpPr>
          <p:cNvPr id="3" name="Content Placeholder 2"/>
          <p:cNvSpPr>
            <a:spLocks noGrp="1"/>
          </p:cNvSpPr>
          <p:nvPr>
            <p:ph idx="1"/>
          </p:nvPr>
        </p:nvSpPr>
        <p:spPr>
          <a:xfrm>
            <a:off x="228600" y="1351805"/>
            <a:ext cx="8672513" cy="1094511"/>
          </a:xfrm>
        </p:spPr>
        <p:txBody>
          <a:bodyPr/>
          <a:lstStyle/>
          <a:p>
            <a:r>
              <a:rPr lang="en-US" dirty="0"/>
              <a:t>Choice of laser profiling technology (Transverse Profile)</a:t>
            </a:r>
          </a:p>
          <a:p>
            <a:r>
              <a:rPr lang="en-US" dirty="0"/>
              <a:t>Integration of instrumentation into MPS</a:t>
            </a:r>
          </a:p>
          <a:p>
            <a:pPr marL="0" indent="0">
              <a:buNone/>
            </a:pPr>
            <a:endParaRPr lang="en-US" dirty="0"/>
          </a:p>
        </p:txBody>
      </p:sp>
      <p:sp>
        <p:nvSpPr>
          <p:cNvPr id="4" name="Date Placeholder 3"/>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Geneva" charset="0"/>
              </a:rPr>
              <a:t>12/13/2017</a:t>
            </a:r>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Footer Placeholder 4"/>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E. McCrory | Beam Instrumentation | RF Systems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pic>
        <p:nvPicPr>
          <p:cNvPr id="7" name="Picture 6"/>
          <p:cNvPicPr>
            <a:picLocks noChangeAspect="1"/>
          </p:cNvPicPr>
          <p:nvPr/>
        </p:nvPicPr>
        <p:blipFill>
          <a:blip r:embed="rId2"/>
          <a:stretch>
            <a:fillRect/>
          </a:stretch>
        </p:blipFill>
        <p:spPr>
          <a:xfrm>
            <a:off x="91440" y="2594631"/>
            <a:ext cx="8961120" cy="1316619"/>
          </a:xfrm>
          <a:prstGeom prst="rect">
            <a:avLst/>
          </a:prstGeom>
        </p:spPr>
      </p:pic>
      <p:sp>
        <p:nvSpPr>
          <p:cNvPr id="9" name="TextBox 8">
            <a:extLst>
              <a:ext uri="{FF2B5EF4-FFF2-40B4-BE49-F238E27FC236}">
                <a16:creationId xmlns:a16="http://schemas.microsoft.com/office/drawing/2014/main" id="{32BF6231-603F-4F54-9005-6515A26FC639}"/>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p:spTree>
    <p:extLst>
      <p:ext uri="{BB962C8B-B14F-4D97-AF65-F5344CB8AC3E}">
        <p14:creationId xmlns:p14="http://schemas.microsoft.com/office/powerpoint/2010/main" val="284732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427674"/>
            <a:ext cx="8693150" cy="706182"/>
          </a:xfrm>
        </p:spPr>
        <p:txBody>
          <a:bodyPr>
            <a:noAutofit/>
          </a:bodyPr>
          <a:lstStyle/>
          <a:p>
            <a:r>
              <a:rPr lang="en-US" dirty="0"/>
              <a:t>Risk Mitigation: </a:t>
            </a:r>
            <a:br>
              <a:rPr lang="en-US" sz="2400" dirty="0"/>
            </a:br>
            <a:r>
              <a:rPr lang="en-US" sz="2000" dirty="0"/>
              <a:t>Choice of laser profiling technology (Transverse Profile)</a:t>
            </a:r>
            <a:endParaRPr lang="en-US" sz="2400" dirty="0"/>
          </a:p>
        </p:txBody>
      </p:sp>
      <p:sp>
        <p:nvSpPr>
          <p:cNvPr id="3" name="Content Placeholder 2"/>
          <p:cNvSpPr>
            <a:spLocks noGrp="1"/>
          </p:cNvSpPr>
          <p:nvPr>
            <p:ph idx="1"/>
          </p:nvPr>
        </p:nvSpPr>
        <p:spPr>
          <a:xfrm>
            <a:off x="222250" y="1246909"/>
            <a:ext cx="8672513" cy="5034979"/>
          </a:xfrm>
        </p:spPr>
        <p:txBody>
          <a:bodyPr/>
          <a:lstStyle/>
          <a:p>
            <a:r>
              <a:rPr lang="en-US" dirty="0"/>
              <a:t>Two options for laser profiling: </a:t>
            </a:r>
          </a:p>
          <a:p>
            <a:pPr lvl="1"/>
            <a:r>
              <a:rPr lang="en-US" sz="2000" dirty="0"/>
              <a:t>Low-power lasers </a:t>
            </a:r>
          </a:p>
          <a:p>
            <a:pPr lvl="2"/>
            <a:r>
              <a:rPr lang="en-US" sz="1800" dirty="0"/>
              <a:t>Preferred choice</a:t>
            </a:r>
          </a:p>
          <a:p>
            <a:pPr lvl="2"/>
            <a:r>
              <a:rPr lang="en-US" sz="1800" dirty="0"/>
              <a:t>But needs beam measurements as proof of operation</a:t>
            </a:r>
          </a:p>
          <a:p>
            <a:pPr lvl="1"/>
            <a:r>
              <a:rPr lang="en-US" sz="2000" dirty="0"/>
              <a:t>High-power lasers</a:t>
            </a:r>
          </a:p>
          <a:p>
            <a:pPr lvl="2"/>
            <a:r>
              <a:rPr lang="en-US" sz="1800" dirty="0"/>
              <a:t>Has been demonstrated at SNS </a:t>
            </a:r>
          </a:p>
          <a:p>
            <a:pPr lvl="2"/>
            <a:r>
              <a:rPr lang="en-US" sz="1800" dirty="0"/>
              <a:t>But …</a:t>
            </a:r>
          </a:p>
          <a:p>
            <a:pPr lvl="3"/>
            <a:r>
              <a:rPr lang="en-US" sz="1600" dirty="0"/>
              <a:t>More complicated </a:t>
            </a:r>
          </a:p>
          <a:p>
            <a:pPr lvl="3"/>
            <a:r>
              <a:rPr lang="en-US" sz="1600" dirty="0"/>
              <a:t>Possible damage from laser</a:t>
            </a:r>
          </a:p>
          <a:p>
            <a:pPr lvl="3"/>
            <a:endParaRPr lang="en-US" dirty="0"/>
          </a:p>
          <a:p>
            <a:r>
              <a:rPr lang="en-US" sz="2000" dirty="0"/>
              <a:t>Plan to test low-power option with beam at PIP2IT</a:t>
            </a:r>
          </a:p>
          <a:p>
            <a:pPr lvl="1"/>
            <a:r>
              <a:rPr lang="en-US" sz="2000" dirty="0"/>
              <a:t>If unsuccessful then fall back to high-power option for PIP-II</a:t>
            </a:r>
          </a:p>
          <a:p>
            <a:r>
              <a:rPr lang="en-US" sz="2000" dirty="0"/>
              <a:t>Laser profiling PIP-II infrastructure allows for possibility of either laser option as final choice</a:t>
            </a:r>
          </a:p>
        </p:txBody>
      </p:sp>
      <p:sp>
        <p:nvSpPr>
          <p:cNvPr id="4" name="Date Placeholder 3"/>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ea typeface="Geneva" charset="0"/>
              </a:rPr>
              <a:t>12/13/2017</a:t>
            </a:r>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Footer Placeholder 4"/>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E. McCrory | Beam Instrumentation | RF Systems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8" name="TextBox 7">
            <a:extLst>
              <a:ext uri="{FF2B5EF4-FFF2-40B4-BE49-F238E27FC236}">
                <a16:creationId xmlns:a16="http://schemas.microsoft.com/office/drawing/2014/main" id="{DC284BE7-7030-4AA5-9549-1DF9DF4542E6}"/>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E79D647D-057D-4B10-960A-FC1E51BABA41}"/>
                  </a:ext>
                </a:extLst>
              </p:cNvPr>
              <p:cNvGraphicFramePr>
                <a:graphicFrameLocks noChangeAspect="1"/>
              </p:cNvGraphicFramePr>
              <p:nvPr>
                <p:extLst>
                  <p:ext uri="{D42A27DB-BD31-4B8C-83A1-F6EECF244321}">
                    <p14:modId xmlns:p14="http://schemas.microsoft.com/office/powerpoint/2010/main" val="1698894633"/>
                  </p:ext>
                </p:extLst>
              </p:nvPr>
            </p:nvGraphicFramePr>
            <p:xfrm>
              <a:off x="7167413" y="3078598"/>
              <a:ext cx="1828800" cy="1371600"/>
            </p:xfrm>
            <a:graphic>
              <a:graphicData uri="http://schemas.microsoft.com/office/powerpoint/2016/slidezoom">
                <pslz:sldZm>
                  <pslz:sldZmObj sldId="399" cId="3441979001">
                    <pslz:zmPr id="{63CA079F-AB72-4DDD-8BD5-571E12BEFD10}" returnToParent="0" transitionDur="1000">
                      <p166:blipFill xmlns:p166="http://schemas.microsoft.com/office/powerpoint/2016/6/main">
                        <a:blip r:embed="rId2"/>
                        <a:stretch>
                          <a:fillRect/>
                        </a:stretch>
                      </p166:blipFill>
                      <p166:spPr xmlns:p166="http://schemas.microsoft.com/office/powerpoint/2016/6/main">
                        <a:xfrm>
                          <a:off x="0" y="0"/>
                          <a:ext cx="1828800" cy="1371600"/>
                        </a:xfrm>
                        <a:prstGeom prst="rect">
                          <a:avLst/>
                        </a:prstGeom>
                        <a:ln>
                          <a:solidFill>
                            <a:srgbClr val="FF0000"/>
                          </a:solidFill>
                        </a:ln>
                      </p166:spPr>
                    </pslz:zmPr>
                  </pslz:sldZmObj>
                </pslz:sldZm>
              </a:graphicData>
            </a:graphic>
          </p:graphicFrame>
        </mc:Choice>
        <mc:Fallback xmlns="">
          <p:pic>
            <p:nvPicPr>
              <p:cNvPr id="11" name="Slide Zoom 10">
                <a:hlinkClick r:id="rId3" action="ppaction://hlinksldjump"/>
                <a:extLst>
                  <a:ext uri="{FF2B5EF4-FFF2-40B4-BE49-F238E27FC236}">
                    <a16:creationId xmlns:a16="http://schemas.microsoft.com/office/drawing/2014/main" id="{E79D647D-057D-4B10-960A-FC1E51BABA41}"/>
                  </a:ext>
                </a:extLst>
              </p:cNvPr>
              <p:cNvPicPr>
                <a:picLocks noGrp="1" noRot="1" noChangeAspect="1" noMove="1" noResize="1" noEditPoints="1" noAdjustHandles="1" noChangeArrowheads="1" noChangeShapeType="1"/>
              </p:cNvPicPr>
              <p:nvPr/>
            </p:nvPicPr>
            <p:blipFill>
              <a:blip r:embed="rId4"/>
              <a:stretch>
                <a:fillRect/>
              </a:stretch>
            </p:blipFill>
            <p:spPr>
              <a:xfrm>
                <a:off x="7167413" y="3078598"/>
                <a:ext cx="1828800" cy="1371600"/>
              </a:xfrm>
              <a:prstGeom prst="rect">
                <a:avLst/>
              </a:prstGeom>
              <a:ln>
                <a:solidFill>
                  <a:srgbClr val="FF0000"/>
                </a:solidFill>
              </a:ln>
            </p:spPr>
          </p:pic>
        </mc:Fallback>
      </mc:AlternateContent>
    </p:spTree>
    <p:extLst>
      <p:ext uri="{BB962C8B-B14F-4D97-AF65-F5344CB8AC3E}">
        <p14:creationId xmlns:p14="http://schemas.microsoft.com/office/powerpoint/2010/main" val="343728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BOE Summary</a:t>
            </a:r>
          </a:p>
        </p:txBody>
      </p:sp>
      <p:sp>
        <p:nvSpPr>
          <p:cNvPr id="3" name="Content Placeholder 2"/>
          <p:cNvSpPr>
            <a:spLocks noGrp="1"/>
          </p:cNvSpPr>
          <p:nvPr>
            <p:ph idx="1"/>
          </p:nvPr>
        </p:nvSpPr>
        <p:spPr>
          <a:xfrm>
            <a:off x="228600" y="3562598"/>
            <a:ext cx="8672513" cy="2468316"/>
          </a:xfrm>
        </p:spPr>
        <p:txBody>
          <a:bodyPr/>
          <a:lstStyle/>
          <a:p>
            <a:r>
              <a:rPr lang="en-US" dirty="0"/>
              <a:t>Content</a:t>
            </a:r>
          </a:p>
          <a:p>
            <a:pPr lvl="1"/>
            <a:endParaRPr lang="en-US" dirty="0">
              <a:solidFill>
                <a:srgbClr val="FF0000"/>
              </a:solidFill>
            </a:endParaRPr>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graphicFrame>
        <p:nvGraphicFramePr>
          <p:cNvPr id="9" name="Table 8">
            <a:extLst>
              <a:ext uri="{FF2B5EF4-FFF2-40B4-BE49-F238E27FC236}">
                <a16:creationId xmlns:a16="http://schemas.microsoft.com/office/drawing/2014/main" id="{13D2A8A1-F5CE-4483-A42D-7E5CA4E4E865}"/>
              </a:ext>
            </a:extLst>
          </p:cNvPr>
          <p:cNvGraphicFramePr>
            <a:graphicFrameLocks noGrp="1"/>
          </p:cNvGraphicFramePr>
          <p:nvPr>
            <p:extLst>
              <p:ext uri="{D42A27DB-BD31-4B8C-83A1-F6EECF244321}">
                <p14:modId xmlns:p14="http://schemas.microsoft.com/office/powerpoint/2010/main" val="2057395302"/>
              </p:ext>
            </p:extLst>
          </p:nvPr>
        </p:nvGraphicFramePr>
        <p:xfrm>
          <a:off x="236539" y="1665470"/>
          <a:ext cx="8678861" cy="3134360"/>
        </p:xfrm>
        <a:graphic>
          <a:graphicData uri="http://schemas.openxmlformats.org/drawingml/2006/table">
            <a:tbl>
              <a:tblPr firstRow="1" bandRow="1">
                <a:tableStyleId>{5C22544A-7EE6-4342-B048-85BDC9FD1C3A}</a:tableStyleId>
              </a:tblPr>
              <a:tblGrid>
                <a:gridCol w="1514623">
                  <a:extLst>
                    <a:ext uri="{9D8B030D-6E8A-4147-A177-3AD203B41FA5}">
                      <a16:colId xmlns:a16="http://schemas.microsoft.com/office/drawing/2014/main" val="20000"/>
                    </a:ext>
                  </a:extLst>
                </a:gridCol>
                <a:gridCol w="5960853">
                  <a:extLst>
                    <a:ext uri="{9D8B030D-6E8A-4147-A177-3AD203B41FA5}">
                      <a16:colId xmlns:a16="http://schemas.microsoft.com/office/drawing/2014/main" val="20001"/>
                    </a:ext>
                  </a:extLst>
                </a:gridCol>
                <a:gridCol w="1203385">
                  <a:extLst>
                    <a:ext uri="{9D8B030D-6E8A-4147-A177-3AD203B41FA5}">
                      <a16:colId xmlns:a16="http://schemas.microsoft.com/office/drawing/2014/main" val="20002"/>
                    </a:ext>
                  </a:extLst>
                </a:gridCol>
              </a:tblGrid>
              <a:tr h="370840">
                <a:tc>
                  <a:txBody>
                    <a:bodyPr/>
                    <a:lstStyle/>
                    <a:p>
                      <a:r>
                        <a:rPr lang="en-US" dirty="0">
                          <a:solidFill>
                            <a:srgbClr val="4E4E4E"/>
                          </a:solidFill>
                        </a:rPr>
                        <a:t>WBS </a:t>
                      </a:r>
                      <a:r>
                        <a:rPr lang="en-US" dirty="0" err="1">
                          <a:solidFill>
                            <a:srgbClr val="4E4E4E"/>
                          </a:solidFill>
                        </a:rPr>
                        <a:t>Num</a:t>
                      </a:r>
                      <a:endParaRPr lang="en-US" dirty="0">
                        <a:solidFill>
                          <a:srgbClr val="4E4E4E"/>
                        </a:solidFill>
                      </a:endParaRPr>
                    </a:p>
                  </a:txBody>
                  <a:tcPr anchor="ctr"/>
                </a:tc>
                <a:tc>
                  <a:txBody>
                    <a:bodyPr/>
                    <a:lstStyle/>
                    <a:p>
                      <a:r>
                        <a:rPr lang="en-US" dirty="0">
                          <a:solidFill>
                            <a:srgbClr val="4E4E4E"/>
                          </a:solidFill>
                        </a:rPr>
                        <a:t>Title</a:t>
                      </a:r>
                    </a:p>
                  </a:txBody>
                  <a:tcPr anchor="ctr"/>
                </a:tc>
                <a:tc>
                  <a:txBody>
                    <a:bodyPr/>
                    <a:lstStyle/>
                    <a:p>
                      <a:r>
                        <a:rPr lang="en-US" dirty="0">
                          <a:solidFill>
                            <a:srgbClr val="4E4E4E"/>
                          </a:solidFill>
                        </a:rPr>
                        <a:t>PIP2</a:t>
                      </a:r>
                    </a:p>
                    <a:p>
                      <a:r>
                        <a:rPr lang="en-US" dirty="0" err="1">
                          <a:solidFill>
                            <a:srgbClr val="4E4E4E"/>
                          </a:solidFill>
                        </a:rPr>
                        <a:t>DocDb</a:t>
                      </a:r>
                      <a:r>
                        <a:rPr lang="en-US" dirty="0">
                          <a:solidFill>
                            <a:srgbClr val="4E4E4E"/>
                          </a:solidFill>
                        </a:rPr>
                        <a:t> #</a:t>
                      </a:r>
                    </a:p>
                  </a:txBody>
                  <a:tcPr anchor="ctr"/>
                </a:tc>
                <a:extLst>
                  <a:ext uri="{0D108BD9-81ED-4DB2-BD59-A6C34878D82A}">
                    <a16:rowId xmlns:a16="http://schemas.microsoft.com/office/drawing/2014/main" val="10000"/>
                  </a:ext>
                </a:extLst>
              </a:tr>
              <a:tr h="370840">
                <a:tc>
                  <a:txBody>
                    <a:bodyPr/>
                    <a:lstStyle/>
                    <a:p>
                      <a:r>
                        <a:rPr lang="en-US" dirty="0"/>
                        <a:t>121.3.16.2</a:t>
                      </a:r>
                    </a:p>
                  </a:txBody>
                  <a:tcPr/>
                </a:tc>
                <a:tc>
                  <a:txBody>
                    <a:bodyPr/>
                    <a:lstStyle/>
                    <a:p>
                      <a:r>
                        <a:rPr lang="en-US" dirty="0"/>
                        <a:t>Linac - BI - Project Management and Coordination</a:t>
                      </a:r>
                    </a:p>
                  </a:txBody>
                  <a:tcPr/>
                </a:tc>
                <a:tc>
                  <a:txBody>
                    <a:bodyPr/>
                    <a:lstStyle/>
                    <a:p>
                      <a:pPr algn="ctr"/>
                      <a:r>
                        <a:rPr lang="en-US" dirty="0"/>
                        <a:t>650</a:t>
                      </a:r>
                    </a:p>
                  </a:txBody>
                  <a:tcPr anchor="ctr"/>
                </a:tc>
                <a:extLst>
                  <a:ext uri="{0D108BD9-81ED-4DB2-BD59-A6C34878D82A}">
                    <a16:rowId xmlns:a16="http://schemas.microsoft.com/office/drawing/2014/main" val="660595056"/>
                  </a:ext>
                </a:extLst>
              </a:tr>
              <a:tr h="370840">
                <a:tc>
                  <a:txBody>
                    <a:bodyPr/>
                    <a:lstStyle/>
                    <a:p>
                      <a:r>
                        <a:rPr lang="en-US" dirty="0"/>
                        <a:t>121.3.16.3</a:t>
                      </a:r>
                    </a:p>
                  </a:txBody>
                  <a:tcPr/>
                </a:tc>
                <a:tc>
                  <a:txBody>
                    <a:bodyPr/>
                    <a:lstStyle/>
                    <a:p>
                      <a:r>
                        <a:rPr lang="en-US" dirty="0"/>
                        <a:t>Linac - BI - Beam Position Monitor System</a:t>
                      </a:r>
                    </a:p>
                  </a:txBody>
                  <a:tcPr/>
                </a:tc>
                <a:tc>
                  <a:txBody>
                    <a:bodyPr/>
                    <a:lstStyle/>
                    <a:p>
                      <a:pPr algn="ctr"/>
                      <a:r>
                        <a:rPr lang="en-US" dirty="0"/>
                        <a:t>653</a:t>
                      </a:r>
                    </a:p>
                  </a:txBody>
                  <a:tcPr anchor="ctr"/>
                </a:tc>
                <a:extLst>
                  <a:ext uri="{0D108BD9-81ED-4DB2-BD59-A6C34878D82A}">
                    <a16:rowId xmlns:a16="http://schemas.microsoft.com/office/drawing/2014/main" val="10001"/>
                  </a:ext>
                </a:extLst>
              </a:tr>
              <a:tr h="370840">
                <a:tc>
                  <a:txBody>
                    <a:bodyPr/>
                    <a:lstStyle/>
                    <a:p>
                      <a:r>
                        <a:rPr lang="en-US" dirty="0"/>
                        <a:t>121.3.16.4</a:t>
                      </a:r>
                    </a:p>
                  </a:txBody>
                  <a:tcPr/>
                </a:tc>
                <a:tc>
                  <a:txBody>
                    <a:bodyPr/>
                    <a:lstStyle/>
                    <a:p>
                      <a:r>
                        <a:rPr lang="en-US" dirty="0"/>
                        <a:t>Linac - BI - Beam Current Monitor System</a:t>
                      </a:r>
                    </a:p>
                  </a:txBody>
                  <a:tcPr/>
                </a:tc>
                <a:tc>
                  <a:txBody>
                    <a:bodyPr/>
                    <a:lstStyle/>
                    <a:p>
                      <a:pPr algn="ctr"/>
                      <a:r>
                        <a:rPr lang="en-US" dirty="0"/>
                        <a:t>656</a:t>
                      </a:r>
                    </a:p>
                  </a:txBody>
                  <a:tcPr anchor="ctr"/>
                </a:tc>
                <a:extLst>
                  <a:ext uri="{0D108BD9-81ED-4DB2-BD59-A6C34878D82A}">
                    <a16:rowId xmlns:a16="http://schemas.microsoft.com/office/drawing/2014/main" val="10002"/>
                  </a:ext>
                </a:extLst>
              </a:tr>
              <a:tr h="370840">
                <a:tc>
                  <a:txBody>
                    <a:bodyPr/>
                    <a:lstStyle/>
                    <a:p>
                      <a:r>
                        <a:rPr lang="en-US" dirty="0"/>
                        <a:t>121.3.16.5</a:t>
                      </a:r>
                    </a:p>
                  </a:txBody>
                  <a:tcPr/>
                </a:tc>
                <a:tc>
                  <a:txBody>
                    <a:bodyPr/>
                    <a:lstStyle/>
                    <a:p>
                      <a:r>
                        <a:rPr lang="en-US" dirty="0"/>
                        <a:t>Linac - BI - Beam Loss Monitor System</a:t>
                      </a:r>
                    </a:p>
                  </a:txBody>
                  <a:tcPr/>
                </a:tc>
                <a:tc>
                  <a:txBody>
                    <a:bodyPr/>
                    <a:lstStyle/>
                    <a:p>
                      <a:pPr algn="ctr"/>
                      <a:r>
                        <a:rPr lang="en-US" dirty="0"/>
                        <a:t>659</a:t>
                      </a:r>
                    </a:p>
                  </a:txBody>
                  <a:tcPr anchor="ctr"/>
                </a:tc>
                <a:extLst>
                  <a:ext uri="{0D108BD9-81ED-4DB2-BD59-A6C34878D82A}">
                    <a16:rowId xmlns:a16="http://schemas.microsoft.com/office/drawing/2014/main" val="10003"/>
                  </a:ext>
                </a:extLst>
              </a:tr>
              <a:tr h="370840">
                <a:tc>
                  <a:txBody>
                    <a:bodyPr/>
                    <a:lstStyle/>
                    <a:p>
                      <a:r>
                        <a:rPr lang="en-US" dirty="0"/>
                        <a:t>121.3.16.6.1</a:t>
                      </a:r>
                    </a:p>
                  </a:txBody>
                  <a:tcPr/>
                </a:tc>
                <a:tc>
                  <a:txBody>
                    <a:bodyPr/>
                    <a:lstStyle/>
                    <a:p>
                      <a:r>
                        <a:rPr lang="en-US" dirty="0"/>
                        <a:t>Linac - BI - </a:t>
                      </a:r>
                      <a:r>
                        <a:rPr lang="en-US" dirty="0" err="1"/>
                        <a:t>BProMS</a:t>
                      </a:r>
                      <a:r>
                        <a:rPr lang="en-US" dirty="0"/>
                        <a:t> - Transverse Profile Monitor System</a:t>
                      </a:r>
                    </a:p>
                  </a:txBody>
                  <a:tcPr/>
                </a:tc>
                <a:tc>
                  <a:txBody>
                    <a:bodyPr/>
                    <a:lstStyle/>
                    <a:p>
                      <a:pPr algn="ctr"/>
                      <a:r>
                        <a:rPr lang="en-US" dirty="0"/>
                        <a:t>662</a:t>
                      </a:r>
                    </a:p>
                  </a:txBody>
                  <a:tcPr anchor="ctr"/>
                </a:tc>
                <a:extLst>
                  <a:ext uri="{0D108BD9-81ED-4DB2-BD59-A6C34878D82A}">
                    <a16:rowId xmlns:a16="http://schemas.microsoft.com/office/drawing/2014/main" val="10004"/>
                  </a:ext>
                </a:extLst>
              </a:tr>
              <a:tr h="370840">
                <a:tc>
                  <a:txBody>
                    <a:bodyPr/>
                    <a:lstStyle/>
                    <a:p>
                      <a:r>
                        <a:rPr lang="en-US" dirty="0"/>
                        <a:t>121.3.16.6.2</a:t>
                      </a:r>
                    </a:p>
                  </a:txBody>
                  <a:tcPr/>
                </a:tc>
                <a:tc>
                  <a:txBody>
                    <a:bodyPr/>
                    <a:lstStyle/>
                    <a:p>
                      <a:r>
                        <a:rPr lang="en-US" dirty="0"/>
                        <a:t>Linac - BI - </a:t>
                      </a:r>
                      <a:r>
                        <a:rPr lang="en-US" dirty="0" err="1"/>
                        <a:t>BProMS</a:t>
                      </a:r>
                      <a:r>
                        <a:rPr lang="en-US" dirty="0"/>
                        <a:t> - Transverse Emittance Monitor System</a:t>
                      </a:r>
                    </a:p>
                  </a:txBody>
                  <a:tcPr/>
                </a:tc>
                <a:tc>
                  <a:txBody>
                    <a:bodyPr/>
                    <a:lstStyle/>
                    <a:p>
                      <a:pPr algn="ctr"/>
                      <a:r>
                        <a:rPr lang="en-US" dirty="0"/>
                        <a:t>668</a:t>
                      </a:r>
                    </a:p>
                  </a:txBody>
                  <a:tcPr anchor="ctr"/>
                </a:tc>
                <a:extLst>
                  <a:ext uri="{0D108BD9-81ED-4DB2-BD59-A6C34878D82A}">
                    <a16:rowId xmlns:a16="http://schemas.microsoft.com/office/drawing/2014/main" val="1636209744"/>
                  </a:ext>
                </a:extLst>
              </a:tr>
            </a:tbl>
          </a:graphicData>
        </a:graphic>
      </p:graphicFrame>
      <p:sp>
        <p:nvSpPr>
          <p:cNvPr id="11" name="TextBox 10">
            <a:extLst>
              <a:ext uri="{FF2B5EF4-FFF2-40B4-BE49-F238E27FC236}">
                <a16:creationId xmlns:a16="http://schemas.microsoft.com/office/drawing/2014/main" id="{9B817B9E-E178-45BD-83B6-59BA60E108C3}"/>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p:spTree>
    <p:extLst>
      <p:ext uri="{BB962C8B-B14F-4D97-AF65-F5344CB8AC3E}">
        <p14:creationId xmlns:p14="http://schemas.microsoft.com/office/powerpoint/2010/main" val="1336817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p:pic>
        <p:nvPicPr>
          <p:cNvPr id="3" name="Picture 2">
            <a:extLst>
              <a:ext uri="{FF2B5EF4-FFF2-40B4-BE49-F238E27FC236}">
                <a16:creationId xmlns:a16="http://schemas.microsoft.com/office/drawing/2014/main" id="{C1C4FD30-9591-4A04-8F9A-25C235D846AA}"/>
              </a:ext>
            </a:extLst>
          </p:cNvPr>
          <p:cNvPicPr>
            <a:picLocks noChangeAspect="1"/>
          </p:cNvPicPr>
          <p:nvPr/>
        </p:nvPicPr>
        <p:blipFill>
          <a:blip r:embed="rId3"/>
          <a:stretch>
            <a:fillRect/>
          </a:stretch>
        </p:blipFill>
        <p:spPr>
          <a:xfrm>
            <a:off x="45720" y="1313249"/>
            <a:ext cx="9052560" cy="1576505"/>
          </a:xfrm>
          <a:prstGeom prst="rect">
            <a:avLst/>
          </a:prstGeom>
        </p:spPr>
      </p:pic>
      <p:sp>
        <p:nvSpPr>
          <p:cNvPr id="10" name="Footer Placeholder 4">
            <a:extLst>
              <a:ext uri="{FF2B5EF4-FFF2-40B4-BE49-F238E27FC236}">
                <a16:creationId xmlns:a16="http://schemas.microsoft.com/office/drawing/2014/main" id="{2C20A801-70A0-40BE-BB28-02667FFD7E40}"/>
              </a:ext>
            </a:extLst>
          </p:cNvPr>
          <p:cNvSpPr>
            <a:spLocks noGrp="1"/>
          </p:cNvSpPr>
          <p:nvPr>
            <p:ph type="ftr" sz="quarter" idx="3"/>
          </p:nvPr>
        </p:nvSpPr>
        <p:spPr>
          <a:xfrm>
            <a:off x="1625852" y="6495482"/>
            <a:ext cx="5541561" cy="237285"/>
          </a:xfrm>
        </p:spPr>
        <p:txBody>
          <a:bodyPr/>
          <a:lstStyle/>
          <a:p>
            <a:pPr>
              <a:defRPr/>
            </a:pPr>
            <a:r>
              <a:rPr lang="en-US"/>
              <a:t>E. McCrory | Beam Instrumentation | RF Systems</a:t>
            </a:r>
            <a:endParaRPr lang="en-US" b="1" dirty="0"/>
          </a:p>
        </p:txBody>
      </p:sp>
      <p:sp>
        <p:nvSpPr>
          <p:cNvPr id="11" name="Date Placeholder 3">
            <a:extLst>
              <a:ext uri="{FF2B5EF4-FFF2-40B4-BE49-F238E27FC236}">
                <a16:creationId xmlns:a16="http://schemas.microsoft.com/office/drawing/2014/main" id="{10304338-CD20-4868-B443-1F4F67BA9FDC}"/>
              </a:ext>
            </a:extLst>
          </p:cNvPr>
          <p:cNvSpPr>
            <a:spLocks noGrp="1"/>
          </p:cNvSpPr>
          <p:nvPr>
            <p:ph type="dt" sz="half" idx="2"/>
          </p:nvPr>
        </p:nvSpPr>
        <p:spPr>
          <a:xfrm>
            <a:off x="736826" y="6495482"/>
            <a:ext cx="806223" cy="241300"/>
          </a:xfrm>
        </p:spPr>
        <p:txBody>
          <a:bodyPr/>
          <a:lstStyle/>
          <a:p>
            <a:pPr>
              <a:defRPr/>
            </a:pPr>
            <a:r>
              <a:rPr lang="en-US"/>
              <a:t>12/13/2017</a:t>
            </a:r>
            <a:endParaRPr lang="en-US" dirty="0"/>
          </a:p>
        </p:txBody>
      </p:sp>
      <p:sp>
        <p:nvSpPr>
          <p:cNvPr id="4" name="TextBox 3">
            <a:extLst>
              <a:ext uri="{FF2B5EF4-FFF2-40B4-BE49-F238E27FC236}">
                <a16:creationId xmlns:a16="http://schemas.microsoft.com/office/drawing/2014/main" id="{C12A5E67-89B5-4E86-B77C-557B4494AE29}"/>
              </a:ext>
            </a:extLst>
          </p:cNvPr>
          <p:cNvSpPr txBox="1"/>
          <p:nvPr/>
        </p:nvSpPr>
        <p:spPr>
          <a:xfrm>
            <a:off x="320040" y="2922488"/>
            <a:ext cx="4186915" cy="338554"/>
          </a:xfrm>
          <a:prstGeom prst="rect">
            <a:avLst/>
          </a:prstGeom>
          <a:noFill/>
        </p:spPr>
        <p:txBody>
          <a:bodyPr wrap="none" rtlCol="0">
            <a:spAutoFit/>
          </a:bodyPr>
          <a:lstStyle/>
          <a:p>
            <a:r>
              <a:rPr lang="en-US" sz="1600" dirty="0">
                <a:solidFill>
                  <a:srgbClr val="000000"/>
                </a:solidFill>
              </a:rPr>
              <a:t>Full Burden + Esc = BOE + Escalation + Overhead</a:t>
            </a:r>
          </a:p>
        </p:txBody>
      </p:sp>
      <p:sp>
        <p:nvSpPr>
          <p:cNvPr id="5" name="Rectangle 4">
            <a:extLst>
              <a:ext uri="{FF2B5EF4-FFF2-40B4-BE49-F238E27FC236}">
                <a16:creationId xmlns:a16="http://schemas.microsoft.com/office/drawing/2014/main" id="{CE8ED37A-A53C-4F16-A081-C2624EFD0FF6}"/>
              </a:ext>
            </a:extLst>
          </p:cNvPr>
          <p:cNvSpPr/>
          <p:nvPr/>
        </p:nvSpPr>
        <p:spPr>
          <a:xfrm>
            <a:off x="4068661" y="1334937"/>
            <a:ext cx="251669" cy="200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3B8AA8-FFD1-418A-A04F-221F90184B1F}"/>
              </a:ext>
            </a:extLst>
          </p:cNvPr>
          <p:cNvSpPr/>
          <p:nvPr/>
        </p:nvSpPr>
        <p:spPr>
          <a:xfrm>
            <a:off x="6089904" y="2650466"/>
            <a:ext cx="905256" cy="239287"/>
          </a:xfrm>
          <a:prstGeom prst="rect">
            <a:avLst/>
          </a:prstGeom>
          <a:solidFill>
            <a:srgbClr val="FFFF00">
              <a:alpha val="25098"/>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429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Drivers and Estimate Maturity</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p:pic>
        <p:nvPicPr>
          <p:cNvPr id="14" name="Picture 13">
            <a:extLst>
              <a:ext uri="{FF2B5EF4-FFF2-40B4-BE49-F238E27FC236}">
                <a16:creationId xmlns:a16="http://schemas.microsoft.com/office/drawing/2014/main" id="{29CEB281-C566-4B8A-84A4-DB6E22D4802F}"/>
              </a:ext>
            </a:extLst>
          </p:cNvPr>
          <p:cNvPicPr>
            <a:picLocks noChangeAspect="1"/>
          </p:cNvPicPr>
          <p:nvPr/>
        </p:nvPicPr>
        <p:blipFill>
          <a:blip r:embed="rId2"/>
          <a:stretch>
            <a:fillRect/>
          </a:stretch>
        </p:blipFill>
        <p:spPr>
          <a:xfrm>
            <a:off x="952187" y="5820685"/>
            <a:ext cx="7239627" cy="464860"/>
          </a:xfrm>
          <a:prstGeom prst="rect">
            <a:avLst/>
          </a:prstGeom>
        </p:spPr>
      </p:pic>
      <p:sp>
        <p:nvSpPr>
          <p:cNvPr id="13" name="Footer Placeholder 4">
            <a:extLst>
              <a:ext uri="{FF2B5EF4-FFF2-40B4-BE49-F238E27FC236}">
                <a16:creationId xmlns:a16="http://schemas.microsoft.com/office/drawing/2014/main" id="{64FEA2E5-4905-4CF5-A1FD-569796212D1B}"/>
              </a:ext>
            </a:extLst>
          </p:cNvPr>
          <p:cNvSpPr>
            <a:spLocks noGrp="1"/>
          </p:cNvSpPr>
          <p:nvPr>
            <p:ph type="ftr" sz="quarter" idx="3"/>
          </p:nvPr>
        </p:nvSpPr>
        <p:spPr>
          <a:xfrm>
            <a:off x="1625852" y="6495482"/>
            <a:ext cx="5541561" cy="237285"/>
          </a:xfrm>
        </p:spPr>
        <p:txBody>
          <a:bodyPr/>
          <a:lstStyle/>
          <a:p>
            <a:pPr>
              <a:defRPr/>
            </a:pPr>
            <a:r>
              <a:rPr lang="en-US"/>
              <a:t>E. McCrory | Beam Instrumentation | RF Systems</a:t>
            </a:r>
            <a:endParaRPr lang="en-US" b="1" dirty="0"/>
          </a:p>
        </p:txBody>
      </p:sp>
      <p:sp>
        <p:nvSpPr>
          <p:cNvPr id="15" name="Date Placeholder 3">
            <a:extLst>
              <a:ext uri="{FF2B5EF4-FFF2-40B4-BE49-F238E27FC236}">
                <a16:creationId xmlns:a16="http://schemas.microsoft.com/office/drawing/2014/main" id="{67946B29-2603-498D-A680-D504767129DE}"/>
              </a:ext>
            </a:extLst>
          </p:cNvPr>
          <p:cNvSpPr>
            <a:spLocks noGrp="1"/>
          </p:cNvSpPr>
          <p:nvPr>
            <p:ph type="dt" sz="half" idx="2"/>
          </p:nvPr>
        </p:nvSpPr>
        <p:spPr>
          <a:xfrm>
            <a:off x="736826" y="6495482"/>
            <a:ext cx="806223" cy="241300"/>
          </a:xfrm>
        </p:spPr>
        <p:txBody>
          <a:bodyPr/>
          <a:lstStyle/>
          <a:p>
            <a:pPr>
              <a:defRPr/>
            </a:pPr>
            <a:r>
              <a:rPr lang="en-US"/>
              <a:t>12/13/2017</a:t>
            </a:r>
            <a:endParaRPr lang="en-US" dirty="0"/>
          </a:p>
        </p:txBody>
      </p:sp>
      <p:pic>
        <p:nvPicPr>
          <p:cNvPr id="16" name="Picture 15">
            <a:extLst>
              <a:ext uri="{FF2B5EF4-FFF2-40B4-BE49-F238E27FC236}">
                <a16:creationId xmlns:a16="http://schemas.microsoft.com/office/drawing/2014/main" id="{25B858FC-40C5-4BA5-8D33-79D22539F2E5}"/>
              </a:ext>
            </a:extLst>
          </p:cNvPr>
          <p:cNvPicPr>
            <a:picLocks noChangeAspect="1"/>
          </p:cNvPicPr>
          <p:nvPr/>
        </p:nvPicPr>
        <p:blipFill rotWithShape="1">
          <a:blip r:embed="rId3"/>
          <a:srcRect l="22763" t="3029" r="24197" b="77507"/>
          <a:stretch/>
        </p:blipFill>
        <p:spPr>
          <a:xfrm>
            <a:off x="1873840" y="1622124"/>
            <a:ext cx="1691235" cy="498352"/>
          </a:xfrm>
          <a:prstGeom prst="rect">
            <a:avLst/>
          </a:prstGeom>
          <a:ln>
            <a:noFill/>
          </a:ln>
          <a:effectLst/>
        </p:spPr>
      </p:pic>
      <p:pic>
        <p:nvPicPr>
          <p:cNvPr id="8" name="Picture 7">
            <a:extLst>
              <a:ext uri="{FF2B5EF4-FFF2-40B4-BE49-F238E27FC236}">
                <a16:creationId xmlns:a16="http://schemas.microsoft.com/office/drawing/2014/main" id="{D4576673-E837-4C70-868A-525378F6B7BB}"/>
              </a:ext>
            </a:extLst>
          </p:cNvPr>
          <p:cNvPicPr>
            <a:picLocks noChangeAspect="1"/>
          </p:cNvPicPr>
          <p:nvPr/>
        </p:nvPicPr>
        <p:blipFill rotWithShape="1">
          <a:blip r:embed="rId3"/>
          <a:srcRect l="9778" t="21857" r="30836" b="6677"/>
          <a:stretch/>
        </p:blipFill>
        <p:spPr>
          <a:xfrm>
            <a:off x="3507898" y="886986"/>
            <a:ext cx="2128205" cy="2056496"/>
          </a:xfrm>
          <a:prstGeom prst="rect">
            <a:avLst/>
          </a:prstGeom>
          <a:ln>
            <a:noFill/>
          </a:ln>
          <a:effectLst/>
        </p:spPr>
      </p:pic>
      <p:grpSp>
        <p:nvGrpSpPr>
          <p:cNvPr id="3" name="Group 2">
            <a:extLst>
              <a:ext uri="{FF2B5EF4-FFF2-40B4-BE49-F238E27FC236}">
                <a16:creationId xmlns:a16="http://schemas.microsoft.com/office/drawing/2014/main" id="{8EA85F20-E8D9-41BA-B2B3-BA26A1771FEA}"/>
              </a:ext>
            </a:extLst>
          </p:cNvPr>
          <p:cNvGrpSpPr>
            <a:grpSpLocks noChangeAspect="1"/>
          </p:cNvGrpSpPr>
          <p:nvPr/>
        </p:nvGrpSpPr>
        <p:grpSpPr>
          <a:xfrm>
            <a:off x="4847160" y="2894605"/>
            <a:ext cx="3932345" cy="2961498"/>
            <a:chOff x="5005989" y="3090104"/>
            <a:chExt cx="3526196" cy="2655622"/>
          </a:xfrm>
        </p:grpSpPr>
        <p:pic>
          <p:nvPicPr>
            <p:cNvPr id="9" name="Picture 8">
              <a:extLst>
                <a:ext uri="{FF2B5EF4-FFF2-40B4-BE49-F238E27FC236}">
                  <a16:creationId xmlns:a16="http://schemas.microsoft.com/office/drawing/2014/main" id="{938118F1-58F8-4AAE-A6D8-7A8BEED9969B}"/>
                </a:ext>
              </a:extLst>
            </p:cNvPr>
            <p:cNvPicPr>
              <a:picLocks noChangeAspect="1"/>
            </p:cNvPicPr>
            <p:nvPr/>
          </p:nvPicPr>
          <p:blipFill rotWithShape="1">
            <a:blip r:embed="rId4"/>
            <a:srcRect t="20394"/>
            <a:stretch/>
          </p:blipFill>
          <p:spPr>
            <a:xfrm>
              <a:off x="5005989" y="3422962"/>
              <a:ext cx="3526196" cy="2322764"/>
            </a:xfrm>
            <a:prstGeom prst="rect">
              <a:avLst/>
            </a:prstGeom>
            <a:ln>
              <a:noFill/>
            </a:ln>
            <a:effectLst/>
          </p:spPr>
        </p:pic>
        <p:pic>
          <p:nvPicPr>
            <p:cNvPr id="17" name="Picture 16">
              <a:extLst>
                <a:ext uri="{FF2B5EF4-FFF2-40B4-BE49-F238E27FC236}">
                  <a16:creationId xmlns:a16="http://schemas.microsoft.com/office/drawing/2014/main" id="{F9B3606E-A256-4C78-AD32-ED381AAC8D04}"/>
                </a:ext>
              </a:extLst>
            </p:cNvPr>
            <p:cNvPicPr>
              <a:picLocks noChangeAspect="1"/>
            </p:cNvPicPr>
            <p:nvPr/>
          </p:nvPicPr>
          <p:blipFill rotWithShape="1">
            <a:blip r:embed="rId4"/>
            <a:srcRect t="-283" b="88659"/>
            <a:stretch/>
          </p:blipFill>
          <p:spPr>
            <a:xfrm>
              <a:off x="5005989" y="3090104"/>
              <a:ext cx="3526196" cy="339159"/>
            </a:xfrm>
            <a:prstGeom prst="rect">
              <a:avLst/>
            </a:prstGeom>
            <a:ln>
              <a:noFill/>
            </a:ln>
            <a:effectLst/>
          </p:spPr>
        </p:pic>
      </p:grpSp>
      <p:grpSp>
        <p:nvGrpSpPr>
          <p:cNvPr id="4" name="Group 3">
            <a:extLst>
              <a:ext uri="{FF2B5EF4-FFF2-40B4-BE49-F238E27FC236}">
                <a16:creationId xmlns:a16="http://schemas.microsoft.com/office/drawing/2014/main" id="{AE49162C-C1FA-4304-B68B-FAA2DE354506}"/>
              </a:ext>
            </a:extLst>
          </p:cNvPr>
          <p:cNvGrpSpPr>
            <a:grpSpLocks noChangeAspect="1"/>
          </p:cNvGrpSpPr>
          <p:nvPr/>
        </p:nvGrpSpPr>
        <p:grpSpPr>
          <a:xfrm>
            <a:off x="312621" y="2930023"/>
            <a:ext cx="4345734" cy="2926080"/>
            <a:chOff x="436660" y="3104449"/>
            <a:chExt cx="4034080" cy="2716236"/>
          </a:xfrm>
        </p:grpSpPr>
        <p:pic>
          <p:nvPicPr>
            <p:cNvPr id="12" name="Picture 11">
              <a:extLst>
                <a:ext uri="{FF2B5EF4-FFF2-40B4-BE49-F238E27FC236}">
                  <a16:creationId xmlns:a16="http://schemas.microsoft.com/office/drawing/2014/main" id="{48F3EBD4-8A58-4AE7-9A5A-851B39DBAB55}"/>
                </a:ext>
              </a:extLst>
            </p:cNvPr>
            <p:cNvPicPr>
              <a:picLocks noChangeAspect="1"/>
            </p:cNvPicPr>
            <p:nvPr/>
          </p:nvPicPr>
          <p:blipFill rotWithShape="1">
            <a:blip r:embed="rId5"/>
            <a:srcRect t="17866" b="1"/>
            <a:stretch/>
          </p:blipFill>
          <p:spPr>
            <a:xfrm>
              <a:off x="436661" y="3437233"/>
              <a:ext cx="4034079" cy="2383452"/>
            </a:xfrm>
            <a:prstGeom prst="rect">
              <a:avLst/>
            </a:prstGeom>
            <a:ln>
              <a:noFill/>
            </a:ln>
            <a:effectLst/>
          </p:spPr>
        </p:pic>
        <p:pic>
          <p:nvPicPr>
            <p:cNvPr id="18" name="Picture 17">
              <a:extLst>
                <a:ext uri="{FF2B5EF4-FFF2-40B4-BE49-F238E27FC236}">
                  <a16:creationId xmlns:a16="http://schemas.microsoft.com/office/drawing/2014/main" id="{1F5B5858-D31B-4421-BF97-4FE7A282DA38}"/>
                </a:ext>
              </a:extLst>
            </p:cNvPr>
            <p:cNvPicPr>
              <a:picLocks noChangeAspect="1"/>
            </p:cNvPicPr>
            <p:nvPr/>
          </p:nvPicPr>
          <p:blipFill rotWithShape="1">
            <a:blip r:embed="rId5"/>
            <a:srcRect b="88504"/>
            <a:stretch/>
          </p:blipFill>
          <p:spPr>
            <a:xfrm>
              <a:off x="436660" y="3104449"/>
              <a:ext cx="4034079" cy="333584"/>
            </a:xfrm>
            <a:prstGeom prst="rect">
              <a:avLst/>
            </a:prstGeom>
            <a:ln>
              <a:noFill/>
            </a:ln>
            <a:effectLst/>
          </p:spPr>
        </p:pic>
      </p:grpSp>
      <p:sp>
        <p:nvSpPr>
          <p:cNvPr id="10" name="Oval 9">
            <a:extLst>
              <a:ext uri="{FF2B5EF4-FFF2-40B4-BE49-F238E27FC236}">
                <a16:creationId xmlns:a16="http://schemas.microsoft.com/office/drawing/2014/main" id="{1D104F39-EEC9-4FBF-90EB-AF638D1E1254}"/>
              </a:ext>
            </a:extLst>
          </p:cNvPr>
          <p:cNvSpPr/>
          <p:nvPr/>
        </p:nvSpPr>
        <p:spPr>
          <a:xfrm>
            <a:off x="3658971" y="1473381"/>
            <a:ext cx="665664" cy="558783"/>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3A45AB-20B5-43A6-9F40-8366E086C440}"/>
              </a:ext>
            </a:extLst>
          </p:cNvPr>
          <p:cNvSpPr txBox="1"/>
          <p:nvPr/>
        </p:nvSpPr>
        <p:spPr>
          <a:xfrm>
            <a:off x="3592961" y="1518945"/>
            <a:ext cx="1005404" cy="523220"/>
          </a:xfrm>
          <a:prstGeom prst="rect">
            <a:avLst/>
          </a:prstGeom>
          <a:noFill/>
        </p:spPr>
        <p:txBody>
          <a:bodyPr wrap="none" rtlCol="0">
            <a:spAutoFit/>
          </a:bodyPr>
          <a:lstStyle/>
          <a:p>
            <a:pPr algn="ctr"/>
            <a:r>
              <a:rPr lang="en-US" sz="1400" dirty="0">
                <a:solidFill>
                  <a:srgbClr val="000000"/>
                </a:solidFill>
              </a:rPr>
              <a:t>Material,</a:t>
            </a:r>
          </a:p>
          <a:p>
            <a:pPr algn="ctr"/>
            <a:r>
              <a:rPr lang="en-US" sz="1400" dirty="0">
                <a:solidFill>
                  <a:srgbClr val="000000"/>
                </a:solidFill>
              </a:rPr>
              <a:t>$4,597,560</a:t>
            </a:r>
          </a:p>
        </p:txBody>
      </p:sp>
      <p:sp>
        <p:nvSpPr>
          <p:cNvPr id="20" name="Oval 19">
            <a:extLst>
              <a:ext uri="{FF2B5EF4-FFF2-40B4-BE49-F238E27FC236}">
                <a16:creationId xmlns:a16="http://schemas.microsoft.com/office/drawing/2014/main" id="{16CEE59C-80B6-429D-9FFF-527364C74BC0}"/>
              </a:ext>
            </a:extLst>
          </p:cNvPr>
          <p:cNvSpPr/>
          <p:nvPr/>
        </p:nvSpPr>
        <p:spPr>
          <a:xfrm>
            <a:off x="4752601" y="1687075"/>
            <a:ext cx="665664" cy="558783"/>
          </a:xfrm>
          <a:prstGeom prst="ellipse">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D6A7D7-9A52-4CBE-9472-9C4887F08007}"/>
              </a:ext>
            </a:extLst>
          </p:cNvPr>
          <p:cNvSpPr txBox="1"/>
          <p:nvPr/>
        </p:nvSpPr>
        <p:spPr>
          <a:xfrm>
            <a:off x="4415897" y="1821481"/>
            <a:ext cx="1005404" cy="523220"/>
          </a:xfrm>
          <a:prstGeom prst="rect">
            <a:avLst/>
          </a:prstGeom>
          <a:noFill/>
        </p:spPr>
        <p:txBody>
          <a:bodyPr wrap="none" rtlCol="0">
            <a:spAutoFit/>
          </a:bodyPr>
          <a:lstStyle/>
          <a:p>
            <a:pPr algn="ctr"/>
            <a:r>
              <a:rPr lang="en-US" sz="1400" dirty="0">
                <a:solidFill>
                  <a:schemeClr val="bg1"/>
                </a:solidFill>
              </a:rPr>
              <a:t>Labor,</a:t>
            </a:r>
          </a:p>
          <a:p>
            <a:pPr algn="ctr"/>
            <a:r>
              <a:rPr lang="en-US" sz="1400" dirty="0">
                <a:solidFill>
                  <a:schemeClr val="bg1"/>
                </a:solidFill>
              </a:rPr>
              <a:t>$5,861,732</a:t>
            </a:r>
          </a:p>
        </p:txBody>
      </p:sp>
      <p:sp>
        <p:nvSpPr>
          <p:cNvPr id="23" name="Oval 22">
            <a:extLst>
              <a:ext uri="{FF2B5EF4-FFF2-40B4-BE49-F238E27FC236}">
                <a16:creationId xmlns:a16="http://schemas.microsoft.com/office/drawing/2014/main" id="{DD03BA33-FA37-4F41-AA5C-8D6F92E8699B}"/>
              </a:ext>
            </a:extLst>
          </p:cNvPr>
          <p:cNvSpPr/>
          <p:nvPr/>
        </p:nvSpPr>
        <p:spPr>
          <a:xfrm>
            <a:off x="6404645" y="4538913"/>
            <a:ext cx="665664" cy="558783"/>
          </a:xfrm>
          <a:prstGeom prst="ellipse">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91F4863-E412-4DAD-834C-FF44437A1552}"/>
              </a:ext>
            </a:extLst>
          </p:cNvPr>
          <p:cNvSpPr txBox="1"/>
          <p:nvPr/>
        </p:nvSpPr>
        <p:spPr>
          <a:xfrm>
            <a:off x="6266589" y="4393690"/>
            <a:ext cx="744113" cy="369332"/>
          </a:xfrm>
          <a:prstGeom prst="rect">
            <a:avLst/>
          </a:prstGeom>
          <a:noFill/>
        </p:spPr>
        <p:txBody>
          <a:bodyPr wrap="none" rtlCol="0">
            <a:spAutoFit/>
          </a:bodyPr>
          <a:lstStyle/>
          <a:p>
            <a:pPr algn="ctr"/>
            <a:r>
              <a:rPr lang="en-US" sz="900" dirty="0">
                <a:solidFill>
                  <a:schemeClr val="bg1"/>
                </a:solidFill>
              </a:rPr>
              <a:t>Conceptual,</a:t>
            </a:r>
          </a:p>
          <a:p>
            <a:pPr algn="ctr"/>
            <a:r>
              <a:rPr lang="en-US" sz="900" dirty="0">
                <a:solidFill>
                  <a:schemeClr val="bg1"/>
                </a:solidFill>
              </a:rPr>
              <a:t>$3,696,142</a:t>
            </a:r>
          </a:p>
        </p:txBody>
      </p:sp>
      <p:cxnSp>
        <p:nvCxnSpPr>
          <p:cNvPr id="24" name="Straight Arrow Connector 23">
            <a:extLst>
              <a:ext uri="{FF2B5EF4-FFF2-40B4-BE49-F238E27FC236}">
                <a16:creationId xmlns:a16="http://schemas.microsoft.com/office/drawing/2014/main" id="{DE6DA49C-DF39-443C-BE9D-7173EDDCAE13}"/>
              </a:ext>
            </a:extLst>
          </p:cNvPr>
          <p:cNvCxnSpPr>
            <a:cxnSpLocks/>
          </p:cNvCxnSpPr>
          <p:nvPr/>
        </p:nvCxnSpPr>
        <p:spPr>
          <a:xfrm>
            <a:off x="5446084" y="2434656"/>
            <a:ext cx="454707" cy="479619"/>
          </a:xfrm>
          <a:prstGeom prst="straightConnector1">
            <a:avLst/>
          </a:prstGeom>
          <a:ln>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28CC2A7-29A4-4373-801E-EDAFD6A80922}"/>
              </a:ext>
            </a:extLst>
          </p:cNvPr>
          <p:cNvCxnSpPr/>
          <p:nvPr/>
        </p:nvCxnSpPr>
        <p:spPr>
          <a:xfrm flipH="1">
            <a:off x="3230325" y="2502634"/>
            <a:ext cx="480475" cy="434903"/>
          </a:xfrm>
          <a:prstGeom prst="straightConnector1">
            <a:avLst/>
          </a:prstGeom>
          <a:ln>
            <a:solidFill>
              <a:srgbClr val="ED7D3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031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Obligation </a:t>
            </a:r>
            <a:r>
              <a:rPr lang="en-US" dirty="0"/>
              <a:t>Profile – P6 Base Cost Only</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p:pic>
        <p:nvPicPr>
          <p:cNvPr id="3" name="Picture 2">
            <a:extLst>
              <a:ext uri="{FF2B5EF4-FFF2-40B4-BE49-F238E27FC236}">
                <a16:creationId xmlns:a16="http://schemas.microsoft.com/office/drawing/2014/main" id="{39B556DE-9052-4590-B01B-C253C75ADD5F}"/>
              </a:ext>
            </a:extLst>
          </p:cNvPr>
          <p:cNvPicPr>
            <a:picLocks noChangeAspect="1"/>
          </p:cNvPicPr>
          <p:nvPr/>
        </p:nvPicPr>
        <p:blipFill>
          <a:blip r:embed="rId3"/>
          <a:stretch>
            <a:fillRect/>
          </a:stretch>
        </p:blipFill>
        <p:spPr>
          <a:xfrm>
            <a:off x="0" y="1008124"/>
            <a:ext cx="9144000" cy="4660535"/>
          </a:xfrm>
          <a:prstGeom prst="rect">
            <a:avLst/>
          </a:prstGeom>
        </p:spPr>
      </p:pic>
      <p:sp>
        <p:nvSpPr>
          <p:cNvPr id="8" name="TextBox 9">
            <a:extLst>
              <a:ext uri="{FF2B5EF4-FFF2-40B4-BE49-F238E27FC236}">
                <a16:creationId xmlns:a16="http://schemas.microsoft.com/office/drawing/2014/main" id="{64A6E1E5-0836-4466-A780-A17419CA93C8}"/>
              </a:ext>
            </a:extLst>
          </p:cNvPr>
          <p:cNvSpPr txBox="1"/>
          <p:nvPr/>
        </p:nvSpPr>
        <p:spPr>
          <a:xfrm>
            <a:off x="636588" y="5694810"/>
            <a:ext cx="7239635" cy="523220"/>
          </a:xfrm>
          <a:prstGeom prst="rect">
            <a:avLst/>
          </a:prstGeom>
          <a:noFill/>
        </p:spPr>
        <p:txBody>
          <a:bodyPr wrap="square" rtlCol="0">
            <a:spAutoFit/>
          </a:bodyPr>
          <a:lstStyle/>
          <a:p>
            <a:pPr marL="0" marR="0" fontAlgn="base">
              <a:spcBef>
                <a:spcPts val="0"/>
              </a:spcBef>
              <a:spcAft>
                <a:spcPts val="0"/>
              </a:spcAft>
            </a:pPr>
            <a:r>
              <a:rPr lang="en-US" sz="1400" kern="1200" dirty="0">
                <a:solidFill>
                  <a:srgbClr val="4E4E4E"/>
                </a:solidFill>
                <a:effectLst/>
                <a:latin typeface="Calibri" panose="020F0502020204030204" pitchFamily="34" charset="0"/>
                <a:ea typeface="Geneva"/>
                <a:cs typeface="Geneva"/>
              </a:rPr>
              <a:t>Costs = BOE + Overheads + Escalation</a:t>
            </a:r>
          </a:p>
          <a:p>
            <a:pPr marL="0" marR="0" fontAlgn="base">
              <a:spcBef>
                <a:spcPts val="0"/>
              </a:spcBef>
              <a:spcAft>
                <a:spcPts val="0"/>
              </a:spcAft>
            </a:pPr>
            <a:r>
              <a:rPr lang="en-US" sz="1400" dirty="0">
                <a:solidFill>
                  <a:srgbClr val="4E4E4E"/>
                </a:solidFill>
                <a:latin typeface="Calibri" panose="020F0502020204030204" pitchFamily="34" charset="0"/>
                <a:ea typeface="Times New Roman" panose="02020603050405020304" pitchFamily="18" charset="0"/>
              </a:rPr>
              <a:t>FY22 jump is when we have the authority to purchase the materials we need.</a:t>
            </a:r>
            <a:endParaRPr lang="en-US" sz="1400" dirty="0">
              <a:effectLst/>
              <a:latin typeface="Times New Roman" panose="02020603050405020304" pitchFamily="18" charset="0"/>
              <a:ea typeface="Times New Roman" panose="02020603050405020304" pitchFamily="18" charset="0"/>
            </a:endParaRPr>
          </a:p>
        </p:txBody>
      </p:sp>
      <p:sp>
        <p:nvSpPr>
          <p:cNvPr id="9" name="Footer Placeholder 4">
            <a:extLst>
              <a:ext uri="{FF2B5EF4-FFF2-40B4-BE49-F238E27FC236}">
                <a16:creationId xmlns:a16="http://schemas.microsoft.com/office/drawing/2014/main" id="{50AF2FA3-F860-4010-98BE-6EB7EA63C45D}"/>
              </a:ext>
            </a:extLst>
          </p:cNvPr>
          <p:cNvSpPr>
            <a:spLocks noGrp="1"/>
          </p:cNvSpPr>
          <p:nvPr>
            <p:ph type="ftr" sz="quarter" idx="3"/>
          </p:nvPr>
        </p:nvSpPr>
        <p:spPr>
          <a:xfrm>
            <a:off x="1625852" y="6495482"/>
            <a:ext cx="5541561" cy="237285"/>
          </a:xfrm>
        </p:spPr>
        <p:txBody>
          <a:bodyPr/>
          <a:lstStyle/>
          <a:p>
            <a:pPr>
              <a:defRPr/>
            </a:pPr>
            <a:r>
              <a:rPr lang="en-US"/>
              <a:t>E. McCrory | Beam Instrumentation | RF Systems</a:t>
            </a:r>
            <a:endParaRPr lang="en-US" b="1" dirty="0"/>
          </a:p>
        </p:txBody>
      </p:sp>
    </p:spTree>
    <p:extLst>
      <p:ext uri="{BB962C8B-B14F-4D97-AF65-F5344CB8AC3E}">
        <p14:creationId xmlns:p14="http://schemas.microsoft.com/office/powerpoint/2010/main" val="309576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11D3-9618-4631-9257-C5DFDD6A14DF}"/>
              </a:ext>
            </a:extLst>
          </p:cNvPr>
          <p:cNvSpPr>
            <a:spLocks noGrp="1"/>
          </p:cNvSpPr>
          <p:nvPr>
            <p:ph type="title"/>
          </p:nvPr>
        </p:nvSpPr>
        <p:spPr/>
        <p:txBody>
          <a:bodyPr/>
          <a:lstStyle/>
          <a:p>
            <a:r>
              <a:rPr lang="en-US" dirty="0"/>
              <a:t>About Dr. Scarpine</a:t>
            </a:r>
          </a:p>
        </p:txBody>
      </p:sp>
      <p:sp>
        <p:nvSpPr>
          <p:cNvPr id="3" name="Content Placeholder 2">
            <a:extLst>
              <a:ext uri="{FF2B5EF4-FFF2-40B4-BE49-F238E27FC236}">
                <a16:creationId xmlns:a16="http://schemas.microsoft.com/office/drawing/2014/main" id="{966BE5F6-F946-4E34-9131-45213E35C538}"/>
              </a:ext>
            </a:extLst>
          </p:cNvPr>
          <p:cNvSpPr>
            <a:spLocks noGrp="1"/>
          </p:cNvSpPr>
          <p:nvPr>
            <p:ph idx="1"/>
          </p:nvPr>
        </p:nvSpPr>
        <p:spPr>
          <a:xfrm>
            <a:off x="228600" y="1250830"/>
            <a:ext cx="8672513" cy="4780083"/>
          </a:xfrm>
        </p:spPr>
        <p:txBody>
          <a:bodyPr/>
          <a:lstStyle/>
          <a:p>
            <a:pPr marL="0" indent="0">
              <a:buNone/>
            </a:pPr>
            <a:r>
              <a:rPr lang="en-US" sz="2800" dirty="0">
                <a:solidFill>
                  <a:srgbClr val="000000"/>
                </a:solidFill>
              </a:rPr>
              <a:t>Victor Scarpine, PIP-II Beam Instrumentation, Level 3</a:t>
            </a:r>
          </a:p>
          <a:p>
            <a:pPr lvl="1"/>
            <a:r>
              <a:rPr lang="en-US" sz="2400" dirty="0">
                <a:solidFill>
                  <a:srgbClr val="000000"/>
                </a:solidFill>
              </a:rPr>
              <a:t>L3 Manager for PIP-II Linac beam instrumentation</a:t>
            </a:r>
          </a:p>
          <a:p>
            <a:r>
              <a:rPr lang="en-US" sz="2000" dirty="0"/>
              <a:t>Relevant experience</a:t>
            </a:r>
          </a:p>
          <a:p>
            <a:pPr lvl="1"/>
            <a:r>
              <a:rPr lang="en-US" sz="1800" dirty="0"/>
              <a:t>Accelerator Division Application Physicist III</a:t>
            </a:r>
          </a:p>
          <a:p>
            <a:pPr lvl="1"/>
            <a:r>
              <a:rPr lang="en-US" sz="1800" dirty="0"/>
              <a:t>15 years experience in development and operation of beam instrumentation</a:t>
            </a:r>
          </a:p>
          <a:p>
            <a:pPr lvl="2"/>
            <a:r>
              <a:rPr lang="en-US" sz="1600" dirty="0"/>
              <a:t>Development of HINS front-end beam instrumentation</a:t>
            </a:r>
          </a:p>
          <a:p>
            <a:pPr lvl="2"/>
            <a:r>
              <a:rPr lang="en-US" sz="1600" dirty="0"/>
              <a:t>Development of Fermilab RFQ commissioning beam instrumentation</a:t>
            </a:r>
          </a:p>
          <a:p>
            <a:pPr lvl="2"/>
            <a:r>
              <a:rPr lang="en-US" sz="1600" dirty="0"/>
              <a:t>Development of PIP2IT beam instrumentation</a:t>
            </a:r>
          </a:p>
          <a:p>
            <a:endParaRPr lang="en-US" dirty="0"/>
          </a:p>
        </p:txBody>
      </p:sp>
      <p:sp>
        <p:nvSpPr>
          <p:cNvPr id="4" name="Date Placeholder 3">
            <a:extLst>
              <a:ext uri="{FF2B5EF4-FFF2-40B4-BE49-F238E27FC236}">
                <a16:creationId xmlns:a16="http://schemas.microsoft.com/office/drawing/2014/main" id="{E15CAA4B-A75C-49C6-937A-CDB372E1BC29}"/>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B5C62E2C-0DB7-45EF-BC19-35C3385FBEDC}"/>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216AC129-7B3F-4411-A956-93667CFA2A6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384296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 – P6 Hours/FTE</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#3</a:t>
            </a:r>
          </a:p>
        </p:txBody>
      </p:sp>
      <p:pic>
        <p:nvPicPr>
          <p:cNvPr id="3" name="Picture 2">
            <a:extLst>
              <a:ext uri="{FF2B5EF4-FFF2-40B4-BE49-F238E27FC236}">
                <a16:creationId xmlns:a16="http://schemas.microsoft.com/office/drawing/2014/main" id="{AC8AF34B-025B-467B-AAE4-0576332CA44C}"/>
              </a:ext>
            </a:extLst>
          </p:cNvPr>
          <p:cNvPicPr>
            <a:picLocks noChangeAspect="1"/>
          </p:cNvPicPr>
          <p:nvPr/>
        </p:nvPicPr>
        <p:blipFill>
          <a:blip r:embed="rId2"/>
          <a:stretch>
            <a:fillRect/>
          </a:stretch>
        </p:blipFill>
        <p:spPr>
          <a:xfrm>
            <a:off x="0" y="1154722"/>
            <a:ext cx="9144000" cy="4587014"/>
          </a:xfrm>
          <a:prstGeom prst="rect">
            <a:avLst/>
          </a:prstGeom>
        </p:spPr>
      </p:pic>
      <p:sp>
        <p:nvSpPr>
          <p:cNvPr id="8" name="Footer Placeholder 4">
            <a:extLst>
              <a:ext uri="{FF2B5EF4-FFF2-40B4-BE49-F238E27FC236}">
                <a16:creationId xmlns:a16="http://schemas.microsoft.com/office/drawing/2014/main" id="{BB88C8E9-40C1-4A1E-A44C-C6B2DC85F48F}"/>
              </a:ext>
            </a:extLst>
          </p:cNvPr>
          <p:cNvSpPr>
            <a:spLocks noGrp="1"/>
          </p:cNvSpPr>
          <p:nvPr>
            <p:ph type="ftr" sz="quarter" idx="3"/>
          </p:nvPr>
        </p:nvSpPr>
        <p:spPr>
          <a:xfrm>
            <a:off x="1625852" y="6495482"/>
            <a:ext cx="5541561" cy="237285"/>
          </a:xfrm>
        </p:spPr>
        <p:txBody>
          <a:bodyPr/>
          <a:lstStyle/>
          <a:p>
            <a:pPr>
              <a:defRPr/>
            </a:pPr>
            <a:r>
              <a:rPr lang="en-US"/>
              <a:t>E. McCrory | Beam Instrumentation | RF Systems</a:t>
            </a:r>
            <a:endParaRPr lang="en-US" b="1" dirty="0"/>
          </a:p>
        </p:txBody>
      </p:sp>
      <p:sp>
        <p:nvSpPr>
          <p:cNvPr id="9" name="Date Placeholder 3">
            <a:extLst>
              <a:ext uri="{FF2B5EF4-FFF2-40B4-BE49-F238E27FC236}">
                <a16:creationId xmlns:a16="http://schemas.microsoft.com/office/drawing/2014/main" id="{E64235A2-63E8-47E8-8A52-7406738BDD58}"/>
              </a:ext>
            </a:extLst>
          </p:cNvPr>
          <p:cNvSpPr>
            <a:spLocks noGrp="1"/>
          </p:cNvSpPr>
          <p:nvPr>
            <p:ph type="dt" sz="half" idx="2"/>
          </p:nvPr>
        </p:nvSpPr>
        <p:spPr>
          <a:xfrm>
            <a:off x="736826" y="6495482"/>
            <a:ext cx="806223" cy="241300"/>
          </a:xfrm>
        </p:spPr>
        <p:txBody>
          <a:bodyPr/>
          <a:lstStyle/>
          <a:p>
            <a:pPr>
              <a:defRPr/>
            </a:pPr>
            <a:r>
              <a:rPr lang="en-US"/>
              <a:t>12/13/2017</a:t>
            </a:r>
            <a:endParaRPr lang="en-US" dirty="0"/>
          </a:p>
        </p:txBody>
      </p:sp>
    </p:spTree>
    <p:extLst>
      <p:ext uri="{BB962C8B-B14F-4D97-AF65-F5344CB8AC3E}">
        <p14:creationId xmlns:p14="http://schemas.microsoft.com/office/powerpoint/2010/main" val="282016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 Beam Instrumentation</a:t>
            </a:r>
          </a:p>
        </p:txBody>
      </p:sp>
      <p:sp>
        <p:nvSpPr>
          <p:cNvPr id="4" name="Date Placeholder 3"/>
          <p:cNvSpPr>
            <a:spLocks noGrp="1"/>
          </p:cNvSpPr>
          <p:nvPr>
            <p:ph type="dt" sz="half" idx="2"/>
          </p:nvPr>
        </p:nvSpPr>
        <p:spPr/>
        <p:txBody>
          <a:bodyPr/>
          <a:lstStyle/>
          <a:p>
            <a:pPr>
              <a:defRPr/>
            </a:pPr>
            <a:r>
              <a:rPr lang="en-US" dirty="0"/>
              <a:t>12/13/2017</a:t>
            </a:r>
          </a:p>
        </p:txBody>
      </p:sp>
      <p:sp>
        <p:nvSpPr>
          <p:cNvPr id="5" name="Footer Placeholder 4"/>
          <p:cNvSpPr>
            <a:spLocks noGrp="1"/>
          </p:cNvSpPr>
          <p:nvPr>
            <p:ph type="ftr" sz="quarter" idx="3"/>
          </p:nvPr>
        </p:nvSpPr>
        <p:spPr/>
        <p:txBody>
          <a:bodyPr/>
          <a:lstStyle/>
          <a:p>
            <a:pPr>
              <a:defRPr/>
            </a:pPr>
            <a:r>
              <a:rPr lang="en-US" dirty="0"/>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pic>
        <p:nvPicPr>
          <p:cNvPr id="3" name="Picture 2"/>
          <p:cNvPicPr>
            <a:picLocks noChangeAspect="1"/>
          </p:cNvPicPr>
          <p:nvPr/>
        </p:nvPicPr>
        <p:blipFill rotWithShape="1">
          <a:blip r:embed="rId2"/>
          <a:srcRect l="3166" r="3061"/>
          <a:stretch/>
        </p:blipFill>
        <p:spPr>
          <a:xfrm>
            <a:off x="45720" y="958040"/>
            <a:ext cx="9052560" cy="3470485"/>
          </a:xfrm>
          <a:prstGeom prst="rect">
            <a:avLst/>
          </a:prstGeom>
          <a:ln>
            <a:solidFill>
              <a:srgbClr val="000000"/>
            </a:solidFill>
          </a:ln>
        </p:spPr>
      </p:pic>
      <p:pic>
        <p:nvPicPr>
          <p:cNvPr id="8" name="Picture 7"/>
          <p:cNvPicPr>
            <a:picLocks noChangeAspect="1"/>
          </p:cNvPicPr>
          <p:nvPr/>
        </p:nvPicPr>
        <p:blipFill>
          <a:blip r:embed="rId3"/>
          <a:stretch>
            <a:fillRect/>
          </a:stretch>
        </p:blipFill>
        <p:spPr>
          <a:xfrm>
            <a:off x="432875" y="4436183"/>
            <a:ext cx="7225356" cy="2421817"/>
          </a:xfrm>
          <a:prstGeom prst="rect">
            <a:avLst/>
          </a:prstGeom>
          <a:ln>
            <a:solidFill>
              <a:srgbClr val="000000"/>
            </a:solidFill>
          </a:ln>
        </p:spPr>
      </p:pic>
      <p:sp>
        <p:nvSpPr>
          <p:cNvPr id="7" name="TextBox 6">
            <a:extLst>
              <a:ext uri="{FF2B5EF4-FFF2-40B4-BE49-F238E27FC236}">
                <a16:creationId xmlns:a16="http://schemas.microsoft.com/office/drawing/2014/main" id="{BC950604-1D49-4FFC-8BF1-0ACF53FEC0D4}"/>
              </a:ext>
            </a:extLst>
          </p:cNvPr>
          <p:cNvSpPr txBox="1"/>
          <p:nvPr/>
        </p:nvSpPr>
        <p:spPr>
          <a:xfrm>
            <a:off x="398019" y="1002792"/>
            <a:ext cx="928459" cy="307777"/>
          </a:xfrm>
          <a:prstGeom prst="rect">
            <a:avLst/>
          </a:prstGeom>
          <a:noFill/>
        </p:spPr>
        <p:txBody>
          <a:bodyPr wrap="none" rtlCol="0">
            <a:spAutoFit/>
          </a:bodyPr>
          <a:lstStyle/>
          <a:p>
            <a:pPr algn="ctr"/>
            <a:r>
              <a:rPr lang="en-US" sz="1400" dirty="0">
                <a:solidFill>
                  <a:srgbClr val="000000"/>
                </a:solidFill>
              </a:rPr>
              <a:t>Activity ID</a:t>
            </a:r>
          </a:p>
        </p:txBody>
      </p:sp>
      <p:sp>
        <p:nvSpPr>
          <p:cNvPr id="9" name="TextBox 8">
            <a:extLst>
              <a:ext uri="{FF2B5EF4-FFF2-40B4-BE49-F238E27FC236}">
                <a16:creationId xmlns:a16="http://schemas.microsoft.com/office/drawing/2014/main" id="{CF295DA8-1B0D-46B9-B2B1-DFABF6E0F5D1}"/>
              </a:ext>
            </a:extLst>
          </p:cNvPr>
          <p:cNvSpPr txBox="1"/>
          <p:nvPr/>
        </p:nvSpPr>
        <p:spPr>
          <a:xfrm>
            <a:off x="1880257" y="1002792"/>
            <a:ext cx="1207383" cy="307777"/>
          </a:xfrm>
          <a:prstGeom prst="rect">
            <a:avLst/>
          </a:prstGeom>
          <a:solidFill>
            <a:srgbClr val="84FF84"/>
          </a:solidFill>
        </p:spPr>
        <p:txBody>
          <a:bodyPr wrap="none" rtlCol="0">
            <a:spAutoFit/>
          </a:bodyPr>
          <a:lstStyle/>
          <a:p>
            <a:pPr algn="ctr"/>
            <a:r>
              <a:rPr lang="en-US" sz="1400" dirty="0">
                <a:solidFill>
                  <a:srgbClr val="000000"/>
                </a:solidFill>
              </a:rPr>
              <a:t>Activity Name</a:t>
            </a:r>
          </a:p>
        </p:txBody>
      </p:sp>
      <p:sp>
        <p:nvSpPr>
          <p:cNvPr id="10" name="Rectangle 9">
            <a:extLst>
              <a:ext uri="{FF2B5EF4-FFF2-40B4-BE49-F238E27FC236}">
                <a16:creationId xmlns:a16="http://schemas.microsoft.com/office/drawing/2014/main" id="{43B0ED50-893C-468E-9A53-0D4C516B5029}"/>
              </a:ext>
            </a:extLst>
          </p:cNvPr>
          <p:cNvSpPr/>
          <p:nvPr/>
        </p:nvSpPr>
        <p:spPr>
          <a:xfrm>
            <a:off x="46774" y="1002792"/>
            <a:ext cx="331237" cy="140208"/>
          </a:xfrm>
          <a:prstGeom prst="rect">
            <a:avLst/>
          </a:prstGeom>
          <a:solidFill>
            <a:srgbClr val="84FF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C25FFD-8E02-4033-A8C4-29CAF19C6FFA}"/>
              </a:ext>
            </a:extLst>
          </p:cNvPr>
          <p:cNvSpPr/>
          <p:nvPr/>
        </p:nvSpPr>
        <p:spPr>
          <a:xfrm>
            <a:off x="1691089" y="1002221"/>
            <a:ext cx="226745" cy="116881"/>
          </a:xfrm>
          <a:prstGeom prst="rect">
            <a:avLst/>
          </a:prstGeom>
          <a:solidFill>
            <a:srgbClr val="84FF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1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F8A2-9C7B-43E8-B615-919FF03646C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CCC989E-B490-4A4A-BB2F-A4252F104E81}"/>
              </a:ext>
            </a:extLst>
          </p:cNvPr>
          <p:cNvSpPr>
            <a:spLocks noGrp="1"/>
          </p:cNvSpPr>
          <p:nvPr>
            <p:ph idx="1"/>
          </p:nvPr>
        </p:nvSpPr>
        <p:spPr/>
        <p:txBody>
          <a:bodyPr/>
          <a:lstStyle/>
          <a:p>
            <a:r>
              <a:rPr lang="en-US" dirty="0"/>
              <a:t>Instrumentation plan for PIP-II proceeding</a:t>
            </a:r>
          </a:p>
          <a:p>
            <a:r>
              <a:rPr lang="en-US" dirty="0"/>
              <a:t>Most systems </a:t>
            </a:r>
            <a:r>
              <a:rPr lang="en-US"/>
              <a:t>are fully-prototyped</a:t>
            </a:r>
            <a:endParaRPr lang="en-US" dirty="0"/>
          </a:p>
          <a:p>
            <a:r>
              <a:rPr lang="en-US" dirty="0"/>
              <a:t>All conceptual designs based on well tested technology</a:t>
            </a:r>
          </a:p>
          <a:p>
            <a:r>
              <a:rPr lang="en-US" dirty="0"/>
              <a:t>Conceptual design to final design appears fairly straight forward</a:t>
            </a:r>
          </a:p>
          <a:p>
            <a:r>
              <a:rPr lang="en-US" dirty="0"/>
              <a:t>Many instrumentation systems being tested at PIP2IT</a:t>
            </a:r>
          </a:p>
          <a:p>
            <a:pPr lvl="1"/>
            <a:r>
              <a:rPr lang="en-US" dirty="0"/>
              <a:t>Testing at PIP2IT invaluable to instrumentation development</a:t>
            </a:r>
          </a:p>
          <a:p>
            <a:pPr lvl="1"/>
            <a:r>
              <a:rPr lang="en-US" dirty="0"/>
              <a:t>Risk items being addressed at PIP2IT</a:t>
            </a:r>
          </a:p>
          <a:p>
            <a:r>
              <a:rPr lang="en-US" dirty="0"/>
              <a:t>We are ready for CD-1 and look forward to your feedback</a:t>
            </a:r>
          </a:p>
          <a:p>
            <a:endParaRPr lang="en-US" dirty="0"/>
          </a:p>
        </p:txBody>
      </p:sp>
      <p:sp>
        <p:nvSpPr>
          <p:cNvPr id="4" name="Date Placeholder 3">
            <a:extLst>
              <a:ext uri="{FF2B5EF4-FFF2-40B4-BE49-F238E27FC236}">
                <a16:creationId xmlns:a16="http://schemas.microsoft.com/office/drawing/2014/main" id="{DCFCCE9B-D80B-4342-A96A-EAAC4EC5D594}"/>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FCA6CC6F-9C7B-4608-BE91-1DA83B9D95B7}"/>
              </a:ext>
            </a:extLst>
          </p:cNvPr>
          <p:cNvSpPr>
            <a:spLocks noGrp="1"/>
          </p:cNvSpPr>
          <p:nvPr>
            <p:ph type="ftr" sz="quarter" idx="3"/>
          </p:nvPr>
        </p:nvSpPr>
        <p:spPr/>
        <p:txBody>
          <a:bodyPr/>
          <a:lstStyle/>
          <a:p>
            <a:pPr>
              <a:defRPr/>
            </a:pPr>
            <a:r>
              <a:rPr lang="en-US" dirty="0"/>
              <a:t>E. McCrory | Beam Instrumentation | RF Systems</a:t>
            </a:r>
            <a:endParaRPr lang="en-US" b="1" dirty="0"/>
          </a:p>
        </p:txBody>
      </p:sp>
      <p:sp>
        <p:nvSpPr>
          <p:cNvPr id="6" name="Slide Number Placeholder 5">
            <a:extLst>
              <a:ext uri="{FF2B5EF4-FFF2-40B4-BE49-F238E27FC236}">
                <a16:creationId xmlns:a16="http://schemas.microsoft.com/office/drawing/2014/main" id="{35085C1C-68D4-40C9-AAE5-4814F51DFF00}"/>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Tree>
    <p:extLst>
      <p:ext uri="{BB962C8B-B14F-4D97-AF65-F5344CB8AC3E}">
        <p14:creationId xmlns:p14="http://schemas.microsoft.com/office/powerpoint/2010/main" val="2944969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E10E65B2-2A15-4BD5-ADAB-7C9E8D06881E}"/>
              </a:ext>
            </a:extLst>
          </p:cNvPr>
          <p:cNvSpPr>
            <a:spLocks noGrp="1"/>
          </p:cNvSpPr>
          <p:nvPr>
            <p:ph idx="1"/>
          </p:nvPr>
        </p:nvSpPr>
        <p:spPr>
          <a:xfrm>
            <a:off x="228600" y="2999232"/>
            <a:ext cx="8672513" cy="3031681"/>
          </a:xfrm>
        </p:spPr>
        <p:txBody>
          <a:bodyPr/>
          <a:lstStyle/>
          <a:p>
            <a:pPr marL="0" indent="0" algn="ctr">
              <a:buNone/>
            </a:pPr>
            <a:r>
              <a:rPr lang="en-US" dirty="0"/>
              <a:t>Thank you for your attention and comments.</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
        <p:nvSpPr>
          <p:cNvPr id="5" name="Footer Placeholder 4">
            <a:extLst>
              <a:ext uri="{FF2B5EF4-FFF2-40B4-BE49-F238E27FC236}">
                <a16:creationId xmlns:a16="http://schemas.microsoft.com/office/drawing/2014/main" id="{768C20C0-FDD8-4259-A568-1AC7617CFE55}"/>
              </a:ext>
            </a:extLst>
          </p:cNvPr>
          <p:cNvSpPr>
            <a:spLocks noGrp="1"/>
          </p:cNvSpPr>
          <p:nvPr>
            <p:ph type="ftr" sz="quarter" idx="3"/>
          </p:nvPr>
        </p:nvSpPr>
        <p:spPr/>
        <p:txBody>
          <a:bodyPr/>
          <a:lstStyle/>
          <a:p>
            <a:pPr>
              <a:defRPr/>
            </a:pPr>
            <a:r>
              <a:rPr lang="en-US"/>
              <a:t>E. McCrory | Beam Instrumentation | RF Systems</a:t>
            </a:r>
            <a:endParaRPr lang="en-US" b="1" dirty="0"/>
          </a:p>
        </p:txBody>
      </p:sp>
    </p:spTree>
    <p:extLst>
      <p:ext uri="{BB962C8B-B14F-4D97-AF65-F5344CB8AC3E}">
        <p14:creationId xmlns:p14="http://schemas.microsoft.com/office/powerpoint/2010/main" val="1950885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FC24-0720-4071-B464-C6DCF8895AE8}"/>
              </a:ext>
            </a:extLst>
          </p:cNvPr>
          <p:cNvSpPr>
            <a:spLocks noGrp="1"/>
          </p:cNvSpPr>
          <p:nvPr>
            <p:ph type="title"/>
          </p:nvPr>
        </p:nvSpPr>
        <p:spPr>
          <a:xfrm>
            <a:off x="228600" y="465691"/>
            <a:ext cx="8686800" cy="686453"/>
          </a:xfrm>
        </p:spPr>
        <p:txBody>
          <a:bodyPr/>
          <a:lstStyle/>
          <a:p>
            <a:r>
              <a:rPr lang="en-US" dirty="0"/>
              <a:t>Risk Mitigation: </a:t>
            </a:r>
            <a:br>
              <a:rPr lang="en-US" sz="2400" dirty="0"/>
            </a:br>
            <a:r>
              <a:rPr lang="en-US" sz="2000" dirty="0"/>
              <a:t>Integration of instrumentation into MPS</a:t>
            </a:r>
            <a:endParaRPr lang="en-US" sz="2400" dirty="0"/>
          </a:p>
        </p:txBody>
      </p:sp>
      <p:sp>
        <p:nvSpPr>
          <p:cNvPr id="3" name="Content Placeholder 2">
            <a:extLst>
              <a:ext uri="{FF2B5EF4-FFF2-40B4-BE49-F238E27FC236}">
                <a16:creationId xmlns:a16="http://schemas.microsoft.com/office/drawing/2014/main" id="{33BD72CF-EF73-4644-8B05-76BAC0273B77}"/>
              </a:ext>
            </a:extLst>
          </p:cNvPr>
          <p:cNvSpPr>
            <a:spLocks noGrp="1"/>
          </p:cNvSpPr>
          <p:nvPr>
            <p:ph idx="1"/>
          </p:nvPr>
        </p:nvSpPr>
        <p:spPr>
          <a:xfrm>
            <a:off x="228600" y="1472184"/>
            <a:ext cx="8672513" cy="4558729"/>
          </a:xfrm>
        </p:spPr>
        <p:txBody>
          <a:bodyPr/>
          <a:lstStyle/>
          <a:p>
            <a:pPr lvl="0"/>
            <a:r>
              <a:rPr lang="en-US" sz="2000" dirty="0"/>
              <a:t>Probability of 25% - Likelihood of risk occurring if no further development. </a:t>
            </a:r>
          </a:p>
          <a:p>
            <a:pPr lvl="1"/>
            <a:r>
              <a:rPr lang="en-US" sz="1800" dirty="0"/>
              <a:t>This will occur if present beam current measurement systems can not meet MPS requirements. Initial development indicates that present beam current measurement systems have the potential to meet the MPS needs.</a:t>
            </a:r>
          </a:p>
          <a:p>
            <a:pPr lvl="0"/>
            <a:r>
              <a:rPr lang="en-US" sz="2000" dirty="0"/>
              <a:t>Cost of 0-$200K - based on the need to replace some beam current measurement components. </a:t>
            </a:r>
          </a:p>
          <a:p>
            <a:pPr lvl="1"/>
            <a:r>
              <a:rPr lang="en-US" sz="1800" dirty="0"/>
              <a:t>Estimate assumes that not all of the beam current measurement systems will need replacing.</a:t>
            </a:r>
          </a:p>
          <a:p>
            <a:pPr lvl="0"/>
            <a:r>
              <a:rPr lang="en-US" sz="2000" dirty="0"/>
              <a:t>Schedule impact of 0-12 months </a:t>
            </a:r>
          </a:p>
          <a:p>
            <a:pPr lvl="1"/>
            <a:r>
              <a:rPr lang="en-US" sz="1800" dirty="0"/>
              <a:t>Time to develop and replace some beam current measurement components</a:t>
            </a:r>
          </a:p>
          <a:p>
            <a:pPr lvl="0"/>
            <a:r>
              <a:rPr lang="en-US" sz="2000" dirty="0"/>
              <a:t>This risk will be retired after the MPS system is fully specified and we have been able to test our conceptual ideas for the beam instruments to perform this task.</a:t>
            </a:r>
          </a:p>
          <a:p>
            <a:pPr marL="0" indent="0">
              <a:buNone/>
            </a:pPr>
            <a:endParaRPr lang="en-US" sz="2000" dirty="0"/>
          </a:p>
        </p:txBody>
      </p:sp>
      <p:sp>
        <p:nvSpPr>
          <p:cNvPr id="4" name="Date Placeholder 3">
            <a:extLst>
              <a:ext uri="{FF2B5EF4-FFF2-40B4-BE49-F238E27FC236}">
                <a16:creationId xmlns:a16="http://schemas.microsoft.com/office/drawing/2014/main" id="{16E66202-2051-4388-89CD-79823332F0F3}"/>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227BFF2E-456F-4191-B239-A98C1D19A414}"/>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29EF801F-6A3A-4517-83A7-4FD4888F5F6C}"/>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D67F5250-127B-49E1-9284-A02E19A672BF}"/>
                  </a:ext>
                </a:extLst>
              </p:cNvPr>
              <p:cNvGraphicFramePr>
                <a:graphicFrameLocks noChangeAspect="1"/>
              </p:cNvGraphicFramePr>
              <p:nvPr>
                <p:extLst>
                  <p:ext uri="{D42A27DB-BD31-4B8C-83A1-F6EECF244321}">
                    <p14:modId xmlns:p14="http://schemas.microsoft.com/office/powerpoint/2010/main" val="41743301"/>
                  </p:ext>
                </p:extLst>
              </p:nvPr>
            </p:nvGraphicFramePr>
            <p:xfrm>
              <a:off x="7587425" y="5277932"/>
              <a:ext cx="1313688" cy="985266"/>
            </p:xfrm>
            <a:graphic>
              <a:graphicData uri="http://schemas.microsoft.com/office/powerpoint/2016/slidezoom">
                <pslz:sldZm>
                  <pslz:sldZmObj sldId="324" cId="1336817308">
                    <pslz:zmPr id="{887493A0-951D-43C6-935B-025964C83D8C}" returnToParent="0" transitionDur="1000">
                      <p166:blipFill xmlns:p166="http://schemas.microsoft.com/office/powerpoint/2016/6/main">
                        <a:blip r:embed="rId2"/>
                        <a:stretch>
                          <a:fillRect/>
                        </a:stretch>
                      </p166:blipFill>
                      <p166:spPr xmlns:p166="http://schemas.microsoft.com/office/powerpoint/2016/6/main">
                        <a:xfrm>
                          <a:off x="0" y="0"/>
                          <a:ext cx="1313688" cy="985266"/>
                        </a:xfrm>
                        <a:prstGeom prst="rect">
                          <a:avLst/>
                        </a:prstGeom>
                        <a:ln>
                          <a:solidFill>
                            <a:srgbClr val="FF0000"/>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D67F5250-127B-49E1-9284-A02E19A672BF}"/>
                  </a:ext>
                </a:extLst>
              </p:cNvPr>
              <p:cNvPicPr>
                <a:picLocks noGrp="1" noRot="1" noChangeAspect="1" noMove="1" noResize="1" noEditPoints="1" noAdjustHandles="1" noChangeArrowheads="1" noChangeShapeType="1"/>
              </p:cNvPicPr>
              <p:nvPr/>
            </p:nvPicPr>
            <p:blipFill>
              <a:blip r:embed="rId4"/>
              <a:stretch>
                <a:fillRect/>
              </a:stretch>
            </p:blipFill>
            <p:spPr>
              <a:xfrm>
                <a:off x="7587425" y="5277932"/>
                <a:ext cx="1313688" cy="985266"/>
              </a:xfrm>
              <a:prstGeom prst="rect">
                <a:avLst/>
              </a:prstGeom>
              <a:ln>
                <a:solidFill>
                  <a:srgbClr val="FF0000"/>
                </a:solidFill>
              </a:ln>
            </p:spPr>
          </p:pic>
        </mc:Fallback>
      </mc:AlternateContent>
    </p:spTree>
    <p:extLst>
      <p:ext uri="{BB962C8B-B14F-4D97-AF65-F5344CB8AC3E}">
        <p14:creationId xmlns:p14="http://schemas.microsoft.com/office/powerpoint/2010/main" val="344197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6D20-AC02-42A7-A08C-08B91505BF63}"/>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80163B67-E410-4321-8E25-B3D043B132EC}"/>
              </a:ext>
            </a:extLst>
          </p:cNvPr>
          <p:cNvSpPr>
            <a:spLocks noGrp="1"/>
          </p:cNvSpPr>
          <p:nvPr>
            <p:ph idx="1"/>
          </p:nvPr>
        </p:nvSpPr>
        <p:spPr>
          <a:xfrm>
            <a:off x="228600" y="1268083"/>
            <a:ext cx="8672513" cy="4762830"/>
          </a:xfrm>
        </p:spPr>
        <p:txBody>
          <a:bodyPr/>
          <a:lstStyle/>
          <a:p>
            <a:pPr marL="0" indent="0">
              <a:buNone/>
            </a:pPr>
            <a:r>
              <a:rPr lang="en-US" sz="2800" dirty="0">
                <a:solidFill>
                  <a:srgbClr val="000000"/>
                </a:solidFill>
              </a:rPr>
              <a:t>Elliott McCrory, PIP-II Beam Instrumentation, Level 3</a:t>
            </a:r>
          </a:p>
          <a:p>
            <a:pPr lvl="1"/>
            <a:r>
              <a:rPr lang="en-US" sz="2400" dirty="0">
                <a:solidFill>
                  <a:srgbClr val="000000"/>
                </a:solidFill>
              </a:rPr>
              <a:t>Backup L3 Manager to Scarpine for Beam Instrumentation</a:t>
            </a:r>
          </a:p>
          <a:p>
            <a:r>
              <a:rPr lang="en-US" sz="2000" dirty="0"/>
              <a:t>Relevant experience</a:t>
            </a:r>
          </a:p>
          <a:p>
            <a:pPr lvl="1"/>
            <a:r>
              <a:rPr lang="en-US" sz="1800" dirty="0"/>
              <a:t>Accelerator Division Senior Scientist</a:t>
            </a:r>
          </a:p>
          <a:p>
            <a:pPr lvl="1"/>
            <a:r>
              <a:rPr lang="en-US" sz="1800" dirty="0"/>
              <a:t>Experience</a:t>
            </a:r>
          </a:p>
          <a:p>
            <a:pPr lvl="2"/>
            <a:r>
              <a:rPr lang="en-US" sz="1600" dirty="0"/>
              <a:t>Developed all Beam Diagnostics for 1993 Linac Upgrade project</a:t>
            </a:r>
          </a:p>
          <a:p>
            <a:pPr lvl="2"/>
            <a:r>
              <a:rPr lang="en-US" sz="1600" dirty="0"/>
              <a:t>LHC instrumentation commissioning and operation, 2007-2010</a:t>
            </a:r>
          </a:p>
          <a:p>
            <a:pPr lvl="3"/>
            <a:r>
              <a:rPr lang="en-US" sz="1400" dirty="0"/>
              <a:t>BPMs and Schottky</a:t>
            </a:r>
          </a:p>
          <a:p>
            <a:pPr lvl="2"/>
            <a:r>
              <a:rPr lang="en-US" sz="1600" dirty="0"/>
              <a:t>6 years in AD/Instrumentation Department</a:t>
            </a:r>
          </a:p>
          <a:p>
            <a:pPr lvl="3"/>
            <a:r>
              <a:rPr lang="en-US" sz="1400" dirty="0"/>
              <a:t>Linac and Recycler BPM systems, 2013-present</a:t>
            </a:r>
          </a:p>
          <a:p>
            <a:pPr lvl="3"/>
            <a:r>
              <a:rPr lang="en-US" sz="1400" dirty="0"/>
              <a:t>Front end software engineer</a:t>
            </a:r>
            <a:endParaRPr lang="en-US" sz="1600" dirty="0"/>
          </a:p>
        </p:txBody>
      </p:sp>
      <p:sp>
        <p:nvSpPr>
          <p:cNvPr id="4" name="Date Placeholder 3">
            <a:extLst>
              <a:ext uri="{FF2B5EF4-FFF2-40B4-BE49-F238E27FC236}">
                <a16:creationId xmlns:a16="http://schemas.microsoft.com/office/drawing/2014/main" id="{99DF7532-1D4A-43EE-ACC2-3B1E4BAB18AA}"/>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1956267D-9BD5-4203-81AB-C9FC25A8064C}"/>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33FE5143-D374-480A-BB9A-9A53A97689C4}"/>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05905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WBS Dictionary </a:t>
            </a:r>
          </a:p>
        </p:txBody>
      </p:sp>
      <p:sp>
        <p:nvSpPr>
          <p:cNvPr id="3" name="Content Placeholder 2"/>
          <p:cNvSpPr>
            <a:spLocks noGrp="1"/>
          </p:cNvSpPr>
          <p:nvPr>
            <p:ph idx="1"/>
          </p:nvPr>
        </p:nvSpPr>
        <p:spPr/>
        <p:txBody>
          <a:bodyPr/>
          <a:lstStyle/>
          <a:p>
            <a:r>
              <a:rPr lang="en-US" dirty="0"/>
              <a:t>WBS Dictionary:  pip2-docdb #599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20398279"/>
              </p:ext>
            </p:extLst>
          </p:nvPr>
        </p:nvGraphicFramePr>
        <p:xfrm>
          <a:off x="429419" y="1677693"/>
          <a:ext cx="7886700" cy="1188720"/>
        </p:xfrm>
        <a:graphic>
          <a:graphicData uri="http://schemas.openxmlformats.org/drawingml/2006/table">
            <a:tbl>
              <a:tblPr>
                <a:tableStyleId>{5C22544A-7EE6-4342-B048-85BDC9FD1C3A}</a:tableStyleId>
              </a:tblPr>
              <a:tblGrid>
                <a:gridCol w="3063589">
                  <a:extLst>
                    <a:ext uri="{9D8B030D-6E8A-4147-A177-3AD203B41FA5}">
                      <a16:colId xmlns:a16="http://schemas.microsoft.com/office/drawing/2014/main" val="20000"/>
                    </a:ext>
                  </a:extLst>
                </a:gridCol>
                <a:gridCol w="4823111">
                  <a:extLst>
                    <a:ext uri="{9D8B030D-6E8A-4147-A177-3AD203B41FA5}">
                      <a16:colId xmlns:a16="http://schemas.microsoft.com/office/drawing/2014/main" val="20001"/>
                    </a:ext>
                  </a:extLst>
                </a:gridCol>
              </a:tblGrid>
              <a:tr h="576197">
                <a:tc>
                  <a:txBody>
                    <a:bodyPr/>
                    <a:lstStyle/>
                    <a:p>
                      <a:pPr algn="ctr" fontAlgn="t"/>
                      <a:r>
                        <a:rPr lang="en-US" sz="2000" u="none" strike="noStrike" dirty="0">
                          <a:effectLst/>
                        </a:rPr>
                        <a:t>121.3.16  </a:t>
                      </a:r>
                    </a:p>
                    <a:p>
                      <a:pPr algn="ctr" fontAlgn="t"/>
                      <a:r>
                        <a:rPr lang="en-US" sz="2000" u="none" strike="noStrike" dirty="0">
                          <a:effectLst/>
                        </a:rPr>
                        <a:t>Linac – </a:t>
                      </a:r>
                    </a:p>
                    <a:p>
                      <a:pPr algn="ctr" fontAlgn="t"/>
                      <a:r>
                        <a:rPr lang="en-US" sz="2000" u="none" strike="noStrike" dirty="0">
                          <a:effectLst/>
                        </a:rPr>
                        <a:t>Beam Instrumentation</a:t>
                      </a:r>
                      <a:endParaRPr lang="en-US" sz="2000" b="0" i="0" u="none" strike="noStrike" dirty="0">
                        <a:solidFill>
                          <a:srgbClr val="002060"/>
                        </a:solidFill>
                        <a:effectLst/>
                        <a:latin typeface="Calibri" charset="0"/>
                      </a:endParaRPr>
                    </a:p>
                  </a:txBody>
                  <a:tcPr marL="137160" marR="137160" marT="137160" marB="137160" anchor="ctr"/>
                </a:tc>
                <a:tc>
                  <a:txBody>
                    <a:bodyPr/>
                    <a:lstStyle/>
                    <a:p>
                      <a:pPr algn="l" fontAlgn="t"/>
                      <a:r>
                        <a:rPr lang="en-US" sz="2000" u="none" strike="noStrike" dirty="0">
                          <a:effectLst/>
                        </a:rPr>
                        <a:t>This WBS entry covers design, procurement, fabrication, and testing of the Beam Instrumentation Systems.</a:t>
                      </a:r>
                      <a:endParaRPr lang="en-US" sz="2000" b="0" i="0" u="none" strike="noStrike" dirty="0">
                        <a:solidFill>
                          <a:srgbClr val="000000"/>
                        </a:solidFill>
                        <a:effectLst/>
                        <a:latin typeface="Calibri" charset="0"/>
                      </a:endParaRPr>
                    </a:p>
                  </a:txBody>
                  <a:tcPr marL="137160" marR="137160" marT="137160" marB="13716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124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089C-0A06-4150-B5C8-6AB9CE2F5AB9}"/>
              </a:ext>
            </a:extLst>
          </p:cNvPr>
          <p:cNvSpPr>
            <a:spLocks noGrp="1"/>
          </p:cNvSpPr>
          <p:nvPr>
            <p:ph type="title"/>
          </p:nvPr>
        </p:nvSpPr>
        <p:spPr/>
        <p:txBody>
          <a:bodyPr/>
          <a:lstStyle/>
          <a:p>
            <a:r>
              <a:rPr lang="en-US" dirty="0"/>
              <a:t>WBS L3 System Requirements (1/2)</a:t>
            </a:r>
          </a:p>
        </p:txBody>
      </p:sp>
      <p:sp>
        <p:nvSpPr>
          <p:cNvPr id="3" name="Content Placeholder 2">
            <a:extLst>
              <a:ext uri="{FF2B5EF4-FFF2-40B4-BE49-F238E27FC236}">
                <a16:creationId xmlns:a16="http://schemas.microsoft.com/office/drawing/2014/main" id="{992210C6-6C1E-4ABD-B4D5-5AFED1CB9AE3}"/>
              </a:ext>
            </a:extLst>
          </p:cNvPr>
          <p:cNvSpPr>
            <a:spLocks noGrp="1"/>
          </p:cNvSpPr>
          <p:nvPr>
            <p:ph idx="1"/>
          </p:nvPr>
        </p:nvSpPr>
        <p:spPr>
          <a:xfrm>
            <a:off x="228600" y="1181819"/>
            <a:ext cx="8289609" cy="4849094"/>
          </a:xfrm>
        </p:spPr>
        <p:txBody>
          <a:bodyPr/>
          <a:lstStyle/>
          <a:p>
            <a:r>
              <a:rPr lang="en-US" dirty="0"/>
              <a:t>Linac Beam Instrumentation shall </a:t>
            </a:r>
            <a:r>
              <a:rPr lang="en-US" u="sng" dirty="0"/>
              <a:t>measure, process, and record Linac beam parameters</a:t>
            </a:r>
            <a:r>
              <a:rPr lang="en-US" dirty="0"/>
              <a:t> required to verify, and to diagnose changes in, beam quality and losses during commissioning and during normal operation</a:t>
            </a:r>
          </a:p>
          <a:p>
            <a:endParaRPr lang="en-US" dirty="0"/>
          </a:p>
          <a:p>
            <a:r>
              <a:rPr lang="en-US" dirty="0"/>
              <a:t>Sub-systems:</a:t>
            </a:r>
          </a:p>
          <a:p>
            <a:pPr lvl="1"/>
            <a:r>
              <a:rPr lang="en-US" sz="2400" dirty="0"/>
              <a:t>Beam current monitors (BCM):</a:t>
            </a:r>
          </a:p>
          <a:p>
            <a:pPr lvl="2"/>
            <a:r>
              <a:rPr lang="en-US" dirty="0"/>
              <a:t>Measure current and intensity of the beam transported from the source thru the LEBT, MEBT, SC Linac, and transport sections. </a:t>
            </a:r>
          </a:p>
          <a:p>
            <a:pPr lvl="2"/>
            <a:r>
              <a:rPr lang="en-US" dirty="0"/>
              <a:t>Integration of beam current measurements into MPS</a:t>
            </a:r>
          </a:p>
          <a:p>
            <a:pPr lvl="2"/>
            <a:r>
              <a:rPr lang="en-US" dirty="0"/>
              <a:t>Measurement of MEBT chopper bunch-by-bunch extinction efficiency</a:t>
            </a:r>
          </a:p>
          <a:p>
            <a:endParaRPr lang="en-US" dirty="0"/>
          </a:p>
        </p:txBody>
      </p:sp>
      <p:sp>
        <p:nvSpPr>
          <p:cNvPr id="4" name="Date Placeholder 3">
            <a:extLst>
              <a:ext uri="{FF2B5EF4-FFF2-40B4-BE49-F238E27FC236}">
                <a16:creationId xmlns:a16="http://schemas.microsoft.com/office/drawing/2014/main" id="{3D1359BD-B1EB-4A30-B7F5-C9FC7716DA0F}"/>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B7F8B63D-23F2-4BDA-9325-B0DF30856565}"/>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DC8E8F64-366B-4A07-A6CA-A8D43D7AA6A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extBox 6">
            <a:extLst>
              <a:ext uri="{FF2B5EF4-FFF2-40B4-BE49-F238E27FC236}">
                <a16:creationId xmlns:a16="http://schemas.microsoft.com/office/drawing/2014/main" id="{11E9EF0F-F12B-4901-8539-DBD826A4055D}"/>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
        <p:nvSpPr>
          <p:cNvPr id="8" name="TextBox 7">
            <a:extLst>
              <a:ext uri="{FF2B5EF4-FFF2-40B4-BE49-F238E27FC236}">
                <a16:creationId xmlns:a16="http://schemas.microsoft.com/office/drawing/2014/main" id="{311B6CC6-559C-4D5A-829C-5CCFFAE735A7}"/>
              </a:ext>
            </a:extLst>
          </p:cNvPr>
          <p:cNvSpPr txBox="1"/>
          <p:nvPr/>
        </p:nvSpPr>
        <p:spPr>
          <a:xfrm rot="5400000">
            <a:off x="8338353" y="5028073"/>
            <a:ext cx="636713" cy="276999"/>
          </a:xfrm>
          <a:prstGeom prst="rect">
            <a:avLst/>
          </a:prstGeom>
          <a:noFill/>
        </p:spPr>
        <p:txBody>
          <a:bodyPr wrap="none" rtlCol="0">
            <a:spAutoFit/>
          </a:bodyPr>
          <a:lstStyle/>
          <a:p>
            <a:r>
              <a:rPr lang="en-US" sz="1200" dirty="0">
                <a:solidFill>
                  <a:srgbClr val="000000"/>
                </a:solidFill>
              </a:rPr>
              <a:t>Unique</a:t>
            </a:r>
          </a:p>
        </p:txBody>
      </p:sp>
    </p:spTree>
    <p:extLst>
      <p:ext uri="{BB962C8B-B14F-4D97-AF65-F5344CB8AC3E}">
        <p14:creationId xmlns:p14="http://schemas.microsoft.com/office/powerpoint/2010/main" val="141918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68D3-CE28-4C6B-B1DE-517C610D4A86}"/>
              </a:ext>
            </a:extLst>
          </p:cNvPr>
          <p:cNvSpPr>
            <a:spLocks noGrp="1"/>
          </p:cNvSpPr>
          <p:nvPr>
            <p:ph type="title"/>
          </p:nvPr>
        </p:nvSpPr>
        <p:spPr/>
        <p:txBody>
          <a:bodyPr/>
          <a:lstStyle/>
          <a:p>
            <a:r>
              <a:rPr lang="en-US" dirty="0"/>
              <a:t>WBS L3 System Requirements (2/2)</a:t>
            </a:r>
          </a:p>
        </p:txBody>
      </p:sp>
      <p:sp>
        <p:nvSpPr>
          <p:cNvPr id="3" name="Content Placeholder 2">
            <a:extLst>
              <a:ext uri="{FF2B5EF4-FFF2-40B4-BE49-F238E27FC236}">
                <a16:creationId xmlns:a16="http://schemas.microsoft.com/office/drawing/2014/main" id="{21D117D3-A80E-415E-83B5-64867AB96800}"/>
              </a:ext>
            </a:extLst>
          </p:cNvPr>
          <p:cNvSpPr>
            <a:spLocks noGrp="1"/>
          </p:cNvSpPr>
          <p:nvPr>
            <p:ph idx="1"/>
          </p:nvPr>
        </p:nvSpPr>
        <p:spPr>
          <a:xfrm>
            <a:off x="228600" y="1120683"/>
            <a:ext cx="8672513" cy="4987867"/>
          </a:xfrm>
        </p:spPr>
        <p:txBody>
          <a:bodyPr/>
          <a:lstStyle/>
          <a:p>
            <a:r>
              <a:rPr lang="en-US" sz="2600" dirty="0"/>
              <a:t>Sub-systems (cont’d)</a:t>
            </a:r>
          </a:p>
          <a:p>
            <a:pPr lvl="1"/>
            <a:r>
              <a:rPr lang="en-US" sz="2400" dirty="0"/>
              <a:t>Beam position monitors (BPM):</a:t>
            </a:r>
          </a:p>
          <a:p>
            <a:pPr lvl="2"/>
            <a:r>
              <a:rPr lang="en-US" sz="2200" dirty="0"/>
              <a:t>Measurements of transverse position, phase and intensity via warm and cold BPMs</a:t>
            </a:r>
          </a:p>
          <a:p>
            <a:pPr lvl="3"/>
            <a:r>
              <a:rPr lang="en-US" dirty="0"/>
              <a:t>FRS ED0003675 – MEBT BPM</a:t>
            </a:r>
          </a:p>
          <a:p>
            <a:pPr lvl="3"/>
            <a:r>
              <a:rPr lang="en-US" dirty="0"/>
              <a:t>TRS ED0005680 – SSR1 BPM</a:t>
            </a:r>
          </a:p>
          <a:p>
            <a:pPr lvl="1"/>
            <a:r>
              <a:rPr lang="en-US" sz="2400" dirty="0"/>
              <a:t>Beam loss monitors (BLM):</a:t>
            </a:r>
          </a:p>
          <a:p>
            <a:pPr lvl="2"/>
            <a:r>
              <a:rPr lang="en-US" sz="2200" dirty="0"/>
              <a:t>Measure of ionizing particles and neutrons</a:t>
            </a:r>
          </a:p>
          <a:p>
            <a:pPr lvl="1"/>
            <a:r>
              <a:rPr lang="en-US" sz="2400" dirty="0"/>
              <a:t>Beam profile measurements:</a:t>
            </a:r>
            <a:endParaRPr lang="en-US" dirty="0"/>
          </a:p>
          <a:p>
            <a:pPr lvl="2"/>
            <a:r>
              <a:rPr lang="en-US" dirty="0"/>
              <a:t>Transverse and longitudinal profiles</a:t>
            </a:r>
          </a:p>
          <a:p>
            <a:pPr lvl="3"/>
            <a:r>
              <a:rPr lang="en-US" dirty="0"/>
              <a:t>FRS ED0004340 – MEBT wire scanner</a:t>
            </a:r>
          </a:p>
          <a:p>
            <a:pPr lvl="2"/>
            <a:r>
              <a:rPr lang="en-US" dirty="0"/>
              <a:t>Transverse emittance</a:t>
            </a:r>
          </a:p>
          <a:p>
            <a:pPr lvl="3"/>
            <a:r>
              <a:rPr lang="en-US" dirty="0"/>
              <a:t>FRS ED0004080 – MEBT emittance scanner</a:t>
            </a:r>
          </a:p>
          <a:p>
            <a:endParaRPr lang="en-US" dirty="0"/>
          </a:p>
        </p:txBody>
      </p:sp>
      <p:sp>
        <p:nvSpPr>
          <p:cNvPr id="4" name="Date Placeholder 3">
            <a:extLst>
              <a:ext uri="{FF2B5EF4-FFF2-40B4-BE49-F238E27FC236}">
                <a16:creationId xmlns:a16="http://schemas.microsoft.com/office/drawing/2014/main" id="{AE87123C-08BE-4CEF-9A5C-735F6F6415B7}"/>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8BE4ABA1-5B75-445D-AAC5-2B8C460EAC4C}"/>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0F6DB5E7-2669-42F9-8AF9-F8A432FB26EE}"/>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TextBox 6">
            <a:extLst>
              <a:ext uri="{FF2B5EF4-FFF2-40B4-BE49-F238E27FC236}">
                <a16:creationId xmlns:a16="http://schemas.microsoft.com/office/drawing/2014/main" id="{C7AB0B7B-8398-4007-8368-7D13DD401CAA}"/>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211393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04B7C7-F808-43F9-BAE3-8C483EBC9069}"/>
              </a:ext>
            </a:extLst>
          </p:cNvPr>
          <p:cNvSpPr/>
          <p:nvPr/>
        </p:nvSpPr>
        <p:spPr>
          <a:xfrm>
            <a:off x="655320" y="1286571"/>
            <a:ext cx="8147304" cy="4644837"/>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p>
            <a:pPr algn="r"/>
            <a:r>
              <a:rPr lang="en-US" sz="1200" i="1" dirty="0">
                <a:solidFill>
                  <a:srgbClr val="4E4E4E"/>
                </a:solidFill>
              </a:rPr>
              <a:t>Summary</a:t>
            </a:r>
          </a:p>
        </p:txBody>
      </p:sp>
      <p:sp>
        <p:nvSpPr>
          <p:cNvPr id="2" name="Title 1">
            <a:extLst>
              <a:ext uri="{FF2B5EF4-FFF2-40B4-BE49-F238E27FC236}">
                <a16:creationId xmlns:a16="http://schemas.microsoft.com/office/drawing/2014/main" id="{E960EF57-D3AA-4677-841A-7394955E6FE8}"/>
              </a:ext>
            </a:extLst>
          </p:cNvPr>
          <p:cNvSpPr>
            <a:spLocks noGrp="1"/>
          </p:cNvSpPr>
          <p:nvPr>
            <p:ph type="title"/>
          </p:nvPr>
        </p:nvSpPr>
        <p:spPr/>
        <p:txBody>
          <a:bodyPr/>
          <a:lstStyle/>
          <a:p>
            <a:r>
              <a:rPr lang="en-US" dirty="0"/>
              <a:t>Conceptual Design</a:t>
            </a:r>
          </a:p>
        </p:txBody>
      </p:sp>
      <p:sp>
        <p:nvSpPr>
          <p:cNvPr id="3" name="Content Placeholder 2">
            <a:extLst>
              <a:ext uri="{FF2B5EF4-FFF2-40B4-BE49-F238E27FC236}">
                <a16:creationId xmlns:a16="http://schemas.microsoft.com/office/drawing/2014/main" id="{5864D166-76D9-4F8C-B7A4-5B9C2B723086}"/>
              </a:ext>
            </a:extLst>
          </p:cNvPr>
          <p:cNvSpPr>
            <a:spLocks noGrp="1"/>
          </p:cNvSpPr>
          <p:nvPr>
            <p:ph idx="1"/>
          </p:nvPr>
        </p:nvSpPr>
        <p:spPr>
          <a:xfrm>
            <a:off x="914400" y="1527048"/>
            <a:ext cx="7986713" cy="4503864"/>
          </a:xfrm>
        </p:spPr>
        <p:txBody>
          <a:bodyPr/>
          <a:lstStyle/>
          <a:p>
            <a:r>
              <a:rPr lang="en-US" dirty="0">
                <a:solidFill>
                  <a:srgbClr val="000000"/>
                </a:solidFill>
              </a:rPr>
              <a:t>Beam current </a:t>
            </a:r>
          </a:p>
          <a:p>
            <a:pPr lvl="1"/>
            <a:r>
              <a:rPr lang="en-US" dirty="0">
                <a:solidFill>
                  <a:srgbClr val="000000"/>
                </a:solidFill>
              </a:rPr>
              <a:t>Based on systems currently operating at Fermilab</a:t>
            </a:r>
          </a:p>
          <a:p>
            <a:r>
              <a:rPr lang="en-US" dirty="0">
                <a:solidFill>
                  <a:srgbClr val="000000"/>
                </a:solidFill>
              </a:rPr>
              <a:t>Beam position &amp; phase and beam loss</a:t>
            </a:r>
          </a:p>
          <a:p>
            <a:pPr lvl="1"/>
            <a:r>
              <a:rPr lang="en-US" dirty="0">
                <a:solidFill>
                  <a:srgbClr val="000000"/>
                </a:solidFill>
              </a:rPr>
              <a:t>Based on systems currently operating at Fermilab</a:t>
            </a:r>
          </a:p>
          <a:p>
            <a:r>
              <a:rPr lang="en-US" dirty="0">
                <a:solidFill>
                  <a:srgbClr val="000000"/>
                </a:solidFill>
              </a:rPr>
              <a:t>Beam profiles (2 slides)</a:t>
            </a:r>
          </a:p>
          <a:p>
            <a:endParaRPr lang="en-US" dirty="0">
              <a:solidFill>
                <a:srgbClr val="000000"/>
              </a:solidFill>
            </a:endParaRPr>
          </a:p>
          <a:p>
            <a:r>
              <a:rPr lang="en-US" dirty="0">
                <a:solidFill>
                  <a:srgbClr val="000000"/>
                </a:solidFill>
              </a:rPr>
              <a:t>Total: 4 slides</a:t>
            </a:r>
          </a:p>
          <a:p>
            <a:endParaRPr lang="en-US" dirty="0">
              <a:solidFill>
                <a:srgbClr val="000000"/>
              </a:solidFill>
            </a:endParaRPr>
          </a:p>
          <a:p>
            <a:r>
              <a:rPr lang="en-US" sz="2000" dirty="0">
                <a:solidFill>
                  <a:srgbClr val="000000"/>
                </a:solidFill>
              </a:rPr>
              <a:t>All designs are very mature </a:t>
            </a:r>
          </a:p>
          <a:p>
            <a:pPr lvl="1"/>
            <a:r>
              <a:rPr lang="en-US" sz="1800" dirty="0">
                <a:solidFill>
                  <a:srgbClr val="000000"/>
                </a:solidFill>
              </a:rPr>
              <a:t>But see risk register</a:t>
            </a:r>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
        <p:nvSpPr>
          <p:cNvPr id="4" name="Date Placeholder 3">
            <a:extLst>
              <a:ext uri="{FF2B5EF4-FFF2-40B4-BE49-F238E27FC236}">
                <a16:creationId xmlns:a16="http://schemas.microsoft.com/office/drawing/2014/main" id="{3B21430A-4737-4A06-B87E-C85A0D473B2D}"/>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031DE90D-BFD3-4F3F-AE2E-6291379D9BC5}"/>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06F8C22-E605-482B-95E1-0510595598EE}"/>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extBox 6">
            <a:extLst>
              <a:ext uri="{FF2B5EF4-FFF2-40B4-BE49-F238E27FC236}">
                <a16:creationId xmlns:a16="http://schemas.microsoft.com/office/drawing/2014/main" id="{56D6675E-B354-47AA-8B40-4E2B0C0869A6}"/>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Tree>
    <p:extLst>
      <p:ext uri="{BB962C8B-B14F-4D97-AF65-F5344CB8AC3E}">
        <p14:creationId xmlns:p14="http://schemas.microsoft.com/office/powerpoint/2010/main" val="221199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EF57-D3AA-4677-841A-7394955E6FE8}"/>
              </a:ext>
            </a:extLst>
          </p:cNvPr>
          <p:cNvSpPr>
            <a:spLocks noGrp="1"/>
          </p:cNvSpPr>
          <p:nvPr>
            <p:ph type="title"/>
          </p:nvPr>
        </p:nvSpPr>
        <p:spPr/>
        <p:txBody>
          <a:bodyPr/>
          <a:lstStyle/>
          <a:p>
            <a:r>
              <a:rPr lang="en-US" dirty="0"/>
              <a:t>Conceptual Design – Beam current</a:t>
            </a:r>
          </a:p>
        </p:txBody>
      </p:sp>
      <p:sp>
        <p:nvSpPr>
          <p:cNvPr id="3" name="Content Placeholder 2">
            <a:extLst>
              <a:ext uri="{FF2B5EF4-FFF2-40B4-BE49-F238E27FC236}">
                <a16:creationId xmlns:a16="http://schemas.microsoft.com/office/drawing/2014/main" id="{5864D166-76D9-4F8C-B7A4-5B9C2B723086}"/>
              </a:ext>
            </a:extLst>
          </p:cNvPr>
          <p:cNvSpPr>
            <a:spLocks noGrp="1"/>
          </p:cNvSpPr>
          <p:nvPr>
            <p:ph idx="1"/>
          </p:nvPr>
        </p:nvSpPr>
        <p:spPr/>
        <p:txBody>
          <a:bodyPr/>
          <a:lstStyle/>
          <a:p>
            <a:r>
              <a:rPr lang="en-US" dirty="0"/>
              <a:t>Three types of Beam Current Monitor (BCM) systems</a:t>
            </a:r>
          </a:p>
          <a:p>
            <a:pPr lvl="1"/>
            <a:r>
              <a:rPr lang="en-US" dirty="0"/>
              <a:t>Toroids, </a:t>
            </a:r>
          </a:p>
          <a:p>
            <a:pPr lvl="1"/>
            <a:r>
              <a:rPr lang="en-US" dirty="0"/>
              <a:t>DC (</a:t>
            </a:r>
            <a:r>
              <a:rPr lang="en-US" i="1" dirty="0"/>
              <a:t>Direct Current</a:t>
            </a:r>
            <a:r>
              <a:rPr lang="en-US" dirty="0"/>
              <a:t>) Current Transformer (DCCT) </a:t>
            </a:r>
          </a:p>
          <a:p>
            <a:pPr lvl="1"/>
            <a:r>
              <a:rPr lang="en-US" dirty="0"/>
              <a:t>Wall current monitors</a:t>
            </a:r>
          </a:p>
          <a:p>
            <a:r>
              <a:rPr lang="en-US" dirty="0"/>
              <a:t>Based on systems currently operating at Fermilab</a:t>
            </a:r>
          </a:p>
          <a:p>
            <a:pPr lvl="1"/>
            <a:r>
              <a:rPr lang="en-US" dirty="0"/>
              <a:t>Raw signals are conditioned in a “transition board,” digitized and processed by a digitizer, and interfaces to the control system through a front-end</a:t>
            </a:r>
          </a:p>
          <a:p>
            <a:pPr lvl="1"/>
            <a:r>
              <a:rPr lang="en-US" dirty="0"/>
              <a:t>Resources will be applied to the design, programming, and testing of alternatives to the current front end standard during the R&amp;D phase</a:t>
            </a:r>
          </a:p>
          <a:p>
            <a:endParaRPr lang="en-US" dirty="0"/>
          </a:p>
        </p:txBody>
      </p:sp>
      <p:sp>
        <p:nvSpPr>
          <p:cNvPr id="4" name="Date Placeholder 3">
            <a:extLst>
              <a:ext uri="{FF2B5EF4-FFF2-40B4-BE49-F238E27FC236}">
                <a16:creationId xmlns:a16="http://schemas.microsoft.com/office/drawing/2014/main" id="{3B21430A-4737-4A06-B87E-C85A0D473B2D}"/>
              </a:ext>
            </a:extLst>
          </p:cNvPr>
          <p:cNvSpPr>
            <a:spLocks noGrp="1"/>
          </p:cNvSpPr>
          <p:nvPr>
            <p:ph type="dt" sz="half" idx="2"/>
          </p:nvPr>
        </p:nvSpPr>
        <p:spPr/>
        <p:txBody>
          <a:bodyPr/>
          <a:lstStyle/>
          <a:p>
            <a:pPr>
              <a:defRPr/>
            </a:pPr>
            <a:r>
              <a:rPr lang="en-US"/>
              <a:t>12/13/2017</a:t>
            </a:r>
            <a:endParaRPr lang="en-US" dirty="0"/>
          </a:p>
        </p:txBody>
      </p:sp>
      <p:sp>
        <p:nvSpPr>
          <p:cNvPr id="5" name="Footer Placeholder 4">
            <a:extLst>
              <a:ext uri="{FF2B5EF4-FFF2-40B4-BE49-F238E27FC236}">
                <a16:creationId xmlns:a16="http://schemas.microsoft.com/office/drawing/2014/main" id="{031DE90D-BFD3-4F3F-AE2E-6291379D9BC5}"/>
              </a:ext>
            </a:extLst>
          </p:cNvPr>
          <p:cNvSpPr>
            <a:spLocks noGrp="1"/>
          </p:cNvSpPr>
          <p:nvPr>
            <p:ph type="ftr" sz="quarter" idx="3"/>
          </p:nvPr>
        </p:nvSpPr>
        <p:spPr/>
        <p:txBody>
          <a:bodyPr/>
          <a:lstStyle/>
          <a:p>
            <a:pPr>
              <a:defRPr/>
            </a:pPr>
            <a:r>
              <a:rPr lang="en-US"/>
              <a:t>E. McCrory | Beam Instrumentation | RF Systems</a:t>
            </a:r>
            <a:endParaRPr lang="en-US" b="1" dirty="0"/>
          </a:p>
        </p:txBody>
      </p:sp>
      <p:sp>
        <p:nvSpPr>
          <p:cNvPr id="6" name="Slide Number Placeholder 5">
            <a:extLst>
              <a:ext uri="{FF2B5EF4-FFF2-40B4-BE49-F238E27FC236}">
                <a16:creationId xmlns:a16="http://schemas.microsoft.com/office/drawing/2014/main" id="{A06F8C22-E605-482B-95E1-0510595598EE}"/>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TextBox 6">
            <a:extLst>
              <a:ext uri="{FF2B5EF4-FFF2-40B4-BE49-F238E27FC236}">
                <a16:creationId xmlns:a16="http://schemas.microsoft.com/office/drawing/2014/main" id="{56D6675E-B354-47AA-8B40-4E2B0C0869A6}"/>
              </a:ext>
            </a:extLst>
          </p:cNvPr>
          <p:cNvSpPr txBox="1"/>
          <p:nvPr/>
        </p:nvSpPr>
        <p:spPr>
          <a:xfrm>
            <a:off x="7435781" y="425321"/>
            <a:ext cx="1567543" cy="461665"/>
          </a:xfrm>
          <a:prstGeom prst="rect">
            <a:avLst/>
          </a:prstGeom>
          <a:solidFill>
            <a:schemeClr val="tx1"/>
          </a:solidFill>
        </p:spPr>
        <p:txBody>
          <a:bodyPr wrap="square" rtlCol="0">
            <a:spAutoFit/>
          </a:bodyPr>
          <a:lstStyle/>
          <a:p>
            <a:pPr algn="ctr"/>
            <a:r>
              <a:rPr lang="en-US" dirty="0">
                <a:solidFill>
                  <a:schemeClr val="bg1"/>
                </a:solidFill>
              </a:rPr>
              <a:t>Charge #2</a:t>
            </a:r>
          </a:p>
        </p:txBody>
      </p:sp>
      <p:sp>
        <p:nvSpPr>
          <p:cNvPr id="8" name="TextBox 7">
            <a:extLst>
              <a:ext uri="{FF2B5EF4-FFF2-40B4-BE49-F238E27FC236}">
                <a16:creationId xmlns:a16="http://schemas.microsoft.com/office/drawing/2014/main" id="{AEB54D63-D2F0-46EB-9284-315F646FB2A7}"/>
              </a:ext>
            </a:extLst>
          </p:cNvPr>
          <p:cNvSpPr txBox="1"/>
          <p:nvPr/>
        </p:nvSpPr>
        <p:spPr>
          <a:xfrm>
            <a:off x="429419" y="5561084"/>
            <a:ext cx="2002279" cy="523220"/>
          </a:xfrm>
          <a:prstGeom prst="rect">
            <a:avLst/>
          </a:prstGeom>
          <a:noFill/>
        </p:spPr>
        <p:txBody>
          <a:bodyPr wrap="none" rtlCol="0">
            <a:spAutoFit/>
          </a:bodyPr>
          <a:lstStyle/>
          <a:p>
            <a:r>
              <a:rPr lang="en-US" sz="2800" dirty="0"/>
              <a:t>Very Mature</a:t>
            </a:r>
          </a:p>
        </p:txBody>
      </p:sp>
    </p:spTree>
    <p:extLst>
      <p:ext uri="{BB962C8B-B14F-4D97-AF65-F5344CB8AC3E}">
        <p14:creationId xmlns:p14="http://schemas.microsoft.com/office/powerpoint/2010/main" val="3572268058"/>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2619A-EA3F-48C6-8353-0E1D78874E9E}">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6ABB5-8F35-4442-A096-1590B9304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13483</TotalTime>
  <Words>2301</Words>
  <Application>Microsoft Office PowerPoint</Application>
  <PresentationFormat>On-screen Show (4:3)</PresentationFormat>
  <Paragraphs>454</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Geneva</vt:lpstr>
      <vt:lpstr>Helvetica</vt:lpstr>
      <vt:lpstr>Times New Roman</vt:lpstr>
      <vt:lpstr>FermilabPartnerships_PPT_090915</vt:lpstr>
      <vt:lpstr>PowerPoint Presentation</vt:lpstr>
      <vt:lpstr>Outline</vt:lpstr>
      <vt:lpstr>About Dr. Scarpine</vt:lpstr>
      <vt:lpstr>About Me</vt:lpstr>
      <vt:lpstr>Scope: WBS Dictionary </vt:lpstr>
      <vt:lpstr>WBS L3 System Requirements (1/2)</vt:lpstr>
      <vt:lpstr>WBS L3 System Requirements (2/2)</vt:lpstr>
      <vt:lpstr>Conceptual Design</vt:lpstr>
      <vt:lpstr>Conceptual Design – Beam current</vt:lpstr>
      <vt:lpstr>Conceptual Design – BPM &amp; BLM</vt:lpstr>
      <vt:lpstr>Conceptual Design – Beam profiles (1/2)</vt:lpstr>
      <vt:lpstr>Conceptual Design – Beam profiles (2/2)</vt:lpstr>
      <vt:lpstr>Scope and Deliverables</vt:lpstr>
      <vt:lpstr>Scope and Deliverables – Beam position</vt:lpstr>
      <vt:lpstr>Scope and Deliverables – Beam loss</vt:lpstr>
      <vt:lpstr>Scope and Deliverables – Beam profiles</vt:lpstr>
      <vt:lpstr>Interfaces</vt:lpstr>
      <vt:lpstr>Technical Progress to date</vt:lpstr>
      <vt:lpstr>Tech. Prog. to date – Beam current</vt:lpstr>
      <vt:lpstr>Tech. Prog. to date – Beam position</vt:lpstr>
      <vt:lpstr>Tech. Prog. to date – Transverse emittance</vt:lpstr>
      <vt:lpstr>ESH&amp;Q</vt:lpstr>
      <vt:lpstr>Preparing for CD-2</vt:lpstr>
      <vt:lpstr>Risk: Instrumentation</vt:lpstr>
      <vt:lpstr>Risk Mitigation:  Choice of laser profiling technology (Transverse Profile)</vt:lpstr>
      <vt:lpstr>BOE Summary</vt:lpstr>
      <vt:lpstr>Cost Summary</vt:lpstr>
      <vt:lpstr>Cost Drivers and Estimate Maturity</vt:lpstr>
      <vt:lpstr>Obligation Profile – P6 Base Cost Only</vt:lpstr>
      <vt:lpstr>Labor Profile – P6 Hours/FTE</vt:lpstr>
      <vt:lpstr>Schedule – Beam Instrumentation</vt:lpstr>
      <vt:lpstr>Summary</vt:lpstr>
      <vt:lpstr>END</vt:lpstr>
      <vt:lpstr>Risk Mitigation:  Integration of instrumentation into MPS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Elliott S Mccrory</cp:lastModifiedBy>
  <cp:revision>224</cp:revision>
  <cp:lastPrinted>2014-01-20T19:40:21Z</cp:lastPrinted>
  <dcterms:created xsi:type="dcterms:W3CDTF">2017-04-21T15:07:14Z</dcterms:created>
  <dcterms:modified xsi:type="dcterms:W3CDTF">2017-12-13T15:31:47Z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