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86" r:id="rId5"/>
    <p:sldId id="343" r:id="rId6"/>
    <p:sldId id="342" r:id="rId7"/>
    <p:sldId id="341" r:id="rId8"/>
    <p:sldId id="315" r:id="rId9"/>
    <p:sldId id="347" r:id="rId10"/>
    <p:sldId id="344" r:id="rId11"/>
    <p:sldId id="345" r:id="rId12"/>
    <p:sldId id="339" r:id="rId13"/>
    <p:sldId id="346" r:id="rId14"/>
    <p:sldId id="336" r:id="rId15"/>
    <p:sldId id="317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704" userDrawn="1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808" userDrawn="1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84" userDrawn="1">
          <p15:clr>
            <a:srgbClr val="A4A3A4"/>
          </p15:clr>
        </p15:guide>
        <p15:guide id="13" pos="4656" userDrawn="1">
          <p15:clr>
            <a:srgbClr val="A4A3A4"/>
          </p15:clr>
        </p15:guide>
        <p15:guide id="14" pos="44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E4E4E"/>
    <a:srgbClr val="404040"/>
    <a:srgbClr val="004C97"/>
    <a:srgbClr val="63666A"/>
    <a:srgbClr val="99D6EA"/>
    <a:srgbClr val="505050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 snapToObjects="1" showGuides="1">
      <p:cViewPr varScale="1">
        <p:scale>
          <a:sx n="123" d="100"/>
          <a:sy n="123" d="100"/>
        </p:scale>
        <p:origin x="221" y="77"/>
      </p:cViewPr>
      <p:guideLst>
        <p:guide orient="horz" pos="4142"/>
        <p:guide orient="horz" pos="3655"/>
        <p:guide orient="horz" pos="1704"/>
        <p:guide orient="horz" pos="688"/>
        <p:guide orient="horz" pos="2808"/>
        <p:guide orient="horz" pos="174"/>
        <p:guide orient="horz" pos="128"/>
        <p:guide pos="5621"/>
        <p:guide pos="136"/>
        <p:guide pos="589"/>
        <p:guide pos="3572"/>
        <p:guide pos="5184"/>
        <p:guide pos="4656"/>
        <p:guide pos="44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11/29/2017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0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2342638-A61B-4B29-972B-5D158C205C4A}"/>
              </a:ext>
            </a:extLst>
          </p:cNvPr>
          <p:cNvCxnSpPr/>
          <p:nvPr userDrawn="1"/>
        </p:nvCxnSpPr>
        <p:spPr>
          <a:xfrm>
            <a:off x="5574189" y="6360810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B984F42-9028-4ABA-B3F2-11374FD21E4C}"/>
              </a:ext>
            </a:extLst>
          </p:cNvPr>
          <p:cNvSpPr txBox="1"/>
          <p:nvPr userDrawn="1"/>
        </p:nvSpPr>
        <p:spPr>
          <a:xfrm>
            <a:off x="5541484" y="5027249"/>
            <a:ext cx="338628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Helvetica"/>
                <a:cs typeface="Helvetica"/>
              </a:rPr>
              <a:t>In partnership with: 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India/DAE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Italy/INFN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UK/STFC</a:t>
            </a:r>
          </a:p>
          <a:p>
            <a:pPr marL="109538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France/CEA/Irfu, CNRS/IN2P3 </a:t>
            </a:r>
            <a:endParaRPr lang="en-US" sz="1600" kern="1200" baseline="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495482"/>
            <a:ext cx="5541561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5385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37285"/>
          </a:xfrm>
        </p:spPr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 dirty="0"/>
              <a:t>Click icon to add picture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9719" y="5004021"/>
            <a:ext cx="4941110" cy="1529241"/>
          </a:xfrm>
        </p:spPr>
        <p:txBody>
          <a:bodyPr/>
          <a:lstStyle/>
          <a:p>
            <a:r>
              <a:rPr lang="en-US" dirty="0"/>
              <a:t>Steve Dixon</a:t>
            </a:r>
          </a:p>
          <a:p>
            <a:r>
              <a:rPr lang="en-US" dirty="0"/>
              <a:t>PIP-II DOE Independent Project Review</a:t>
            </a:r>
          </a:p>
          <a:p>
            <a:r>
              <a:rPr lang="en-US" dirty="0"/>
              <a:t>12-14 December 2017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19719" y="4000972"/>
            <a:ext cx="8667106" cy="1003049"/>
          </a:xfrm>
        </p:spPr>
        <p:txBody>
          <a:bodyPr>
            <a:normAutofit/>
          </a:bodyPr>
          <a:lstStyle/>
          <a:p>
            <a:r>
              <a:rPr lang="en-US" dirty="0"/>
              <a:t>WBS 121.5 – Conventional Facilities</a:t>
            </a:r>
          </a:p>
          <a:p>
            <a:r>
              <a:rPr lang="en-US" sz="1800" dirty="0"/>
              <a:t>Conventional Facilities Procurements</a:t>
            </a:r>
          </a:p>
        </p:txBody>
      </p:sp>
    </p:spTree>
    <p:extLst>
      <p:ext uri="{BB962C8B-B14F-4D97-AF65-F5344CB8AC3E}">
        <p14:creationId xmlns:p14="http://schemas.microsoft.com/office/powerpoint/2010/main" val="250681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Construction Packages:</a:t>
            </a:r>
          </a:p>
          <a:p>
            <a:pPr lvl="1"/>
            <a:r>
              <a:rPr lang="en-US" dirty="0"/>
              <a:t>Prepare Advanced Procurement Plans (APP);</a:t>
            </a:r>
          </a:p>
          <a:p>
            <a:pPr lvl="1"/>
            <a:r>
              <a:rPr lang="en-US" dirty="0"/>
              <a:t>Prepare Acquisition Plans (AP)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7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 subcontracts have been identified;</a:t>
            </a:r>
          </a:p>
          <a:p>
            <a:r>
              <a:rPr lang="en-US" dirty="0"/>
              <a:t>The A/E subcontract is in place;</a:t>
            </a:r>
          </a:p>
          <a:p>
            <a:r>
              <a:rPr lang="en-US" dirty="0"/>
              <a:t>The subcontracts are aligned with the resource loaded schedule;</a:t>
            </a:r>
          </a:p>
          <a:p>
            <a:r>
              <a:rPr lang="en-US" dirty="0"/>
              <a:t>Following standard Fermilab procedures and guidelines;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4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8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5"/>
            <a:ext cx="8672513" cy="4857309"/>
          </a:xfrm>
        </p:spPr>
        <p:txBody>
          <a:bodyPr/>
          <a:lstStyle/>
          <a:p>
            <a:r>
              <a:rPr lang="en-US" dirty="0"/>
              <a:t>Architect/Engineer Subcontracts</a:t>
            </a:r>
          </a:p>
          <a:p>
            <a:r>
              <a:rPr lang="en-US" dirty="0"/>
              <a:t>Construction Subcontracts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0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Architect/Engineer (A/E) Subcontract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5"/>
            <a:ext cx="8672513" cy="28944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A/E team selected in February 2017;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Utilized standard Finance/Procurement procedures;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Selection Panel included PIP-II, Procurement, FESS/Engineering and ESH&amp;Q representatives;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Selected for Preliminary Design, Final Design and Construction Phase support;</a:t>
            </a:r>
          </a:p>
          <a:p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567432-13F3-4730-9DAA-44A601A17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8" y="4081744"/>
            <a:ext cx="4663200" cy="2018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527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Architect/Engineer (A/E) Subcontract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FA66BD-F61F-4AAD-A11C-A64FCE8D8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" y="1284958"/>
            <a:ext cx="6103776" cy="25537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DCBF6F8E-5395-4952-BF38-DFE849922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4161453"/>
            <a:ext cx="8672513" cy="19967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Base costs only (no escalation or contingency)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Support costs from Basis of Estimate forms;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In FY16 dollars;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6"/>
              </a:solidFill>
            </a:endParaRPr>
          </a:p>
          <a:p>
            <a:endParaRPr lang="en-US" sz="1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23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Package Subcontracts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3997740"/>
            <a:ext cx="8672513" cy="1615266"/>
          </a:xfrm>
        </p:spPr>
        <p:txBody>
          <a:bodyPr/>
          <a:lstStyle/>
          <a:p>
            <a:r>
              <a:rPr lang="en-US" dirty="0"/>
              <a:t>Base costs only (no escalation or contingency)</a:t>
            </a:r>
          </a:p>
          <a:p>
            <a:r>
              <a:rPr lang="en-US" dirty="0"/>
              <a:t>In FY16 dollars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92200"/>
            <a:ext cx="4792827" cy="258877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7812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Package Subcontracts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" y="1029996"/>
            <a:ext cx="8161289" cy="51717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828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Package Subcontracts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1092200"/>
            <a:ext cx="6280150" cy="4710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4D58C51-C24A-41E4-8220-E2EDC10F59FE}"/>
              </a:ext>
            </a:extLst>
          </p:cNvPr>
          <p:cNvSpPr/>
          <p:nvPr/>
        </p:nvSpPr>
        <p:spPr>
          <a:xfrm>
            <a:off x="228600" y="5900355"/>
            <a:ext cx="76883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From “Fermilab Projects Procurement Support” presentation, dated 15JUL2015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155288-C48B-4A99-BCBB-62C0F5BE0F6D}"/>
              </a:ext>
            </a:extLst>
          </p:cNvPr>
          <p:cNvCxnSpPr>
            <a:cxnSpLocks/>
          </p:cNvCxnSpPr>
          <p:nvPr/>
        </p:nvCxnSpPr>
        <p:spPr>
          <a:xfrm>
            <a:off x="636588" y="3247053"/>
            <a:ext cx="56395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D730800-4576-4A20-902A-64204488FB8E}"/>
              </a:ext>
            </a:extLst>
          </p:cNvPr>
          <p:cNvCxnSpPr>
            <a:cxnSpLocks/>
          </p:cNvCxnSpPr>
          <p:nvPr/>
        </p:nvCxnSpPr>
        <p:spPr>
          <a:xfrm>
            <a:off x="636588" y="3741575"/>
            <a:ext cx="63237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D7425F1-0702-4837-898C-764587DAB874}"/>
              </a:ext>
            </a:extLst>
          </p:cNvPr>
          <p:cNvCxnSpPr>
            <a:cxnSpLocks/>
          </p:cNvCxnSpPr>
          <p:nvPr/>
        </p:nvCxnSpPr>
        <p:spPr>
          <a:xfrm>
            <a:off x="618850" y="2708211"/>
            <a:ext cx="632375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D27FA8A-27B7-44EC-9187-802C2834013A}"/>
              </a:ext>
            </a:extLst>
          </p:cNvPr>
          <p:cNvSpPr/>
          <p:nvPr/>
        </p:nvSpPr>
        <p:spPr>
          <a:xfrm>
            <a:off x="1268963" y="3487823"/>
            <a:ext cx="50696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Site Prep, Cryo Plant, High Bay Building, Linac Gallery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D8828B3-46DB-4B70-AE44-70291B388CFA}"/>
              </a:ext>
            </a:extLst>
          </p:cNvPr>
          <p:cNvSpPr/>
          <p:nvPr/>
        </p:nvSpPr>
        <p:spPr>
          <a:xfrm>
            <a:off x="1266967" y="2985791"/>
            <a:ext cx="58502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Utility Plant, Linac Tunnel, Beam Transfer Line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EC34C5-6D43-4986-BD02-739EBF622DDB}"/>
              </a:ext>
            </a:extLst>
          </p:cNvPr>
          <p:cNvSpPr/>
          <p:nvPr/>
        </p:nvSpPr>
        <p:spPr>
          <a:xfrm>
            <a:off x="1268963" y="2483759"/>
            <a:ext cx="50696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Booster Connection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FCBEB43-9D8C-4694-820F-7E9F3A4DF127}"/>
              </a:ext>
            </a:extLst>
          </p:cNvPr>
          <p:cNvCxnSpPr>
            <a:cxnSpLocks/>
          </p:cNvCxnSpPr>
          <p:nvPr/>
        </p:nvCxnSpPr>
        <p:spPr>
          <a:xfrm>
            <a:off x="618850" y="4229877"/>
            <a:ext cx="632375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290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Package Subcontracts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1092200"/>
            <a:ext cx="6280150" cy="47101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4D58C51-C24A-41E4-8220-E2EDC10F59FE}"/>
              </a:ext>
            </a:extLst>
          </p:cNvPr>
          <p:cNvSpPr/>
          <p:nvPr/>
        </p:nvSpPr>
        <p:spPr>
          <a:xfrm>
            <a:off x="228600" y="5900355"/>
            <a:ext cx="76883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From “Fermilab Projects Procurement Support” presentation, dated 15JUL2015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309FD90-5FAF-4531-9ABA-0B9F4204432C}"/>
              </a:ext>
            </a:extLst>
          </p:cNvPr>
          <p:cNvCxnSpPr/>
          <p:nvPr/>
        </p:nvCxnSpPr>
        <p:spPr>
          <a:xfrm>
            <a:off x="2027853" y="2824065"/>
            <a:ext cx="129384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4C43BD0-E906-4533-99D2-E07E7243D2D4}"/>
              </a:ext>
            </a:extLst>
          </p:cNvPr>
          <p:cNvSpPr/>
          <p:nvPr/>
        </p:nvSpPr>
        <p:spPr>
          <a:xfrm rot="10800000" flipV="1">
            <a:off x="5089849" y="2985591"/>
            <a:ext cx="38474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Construction subcontract  procurement duration incorporate this requirement (see PIP-II-doc-321)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5F8C685-4DDE-4B8B-854B-4C161768A261}"/>
              </a:ext>
            </a:extLst>
          </p:cNvPr>
          <p:cNvSpPr/>
          <p:nvPr/>
        </p:nvSpPr>
        <p:spPr>
          <a:xfrm>
            <a:off x="348343" y="3589176"/>
            <a:ext cx="3327918" cy="273697"/>
          </a:xfrm>
          <a:prstGeom prst="roundRect">
            <a:avLst/>
          </a:prstGeom>
          <a:noFill/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FAB1BE-05D7-4800-8C77-2A5053EE5160}"/>
              </a:ext>
            </a:extLst>
          </p:cNvPr>
          <p:cNvCxnSpPr>
            <a:cxnSpLocks/>
          </p:cNvCxnSpPr>
          <p:nvPr/>
        </p:nvCxnSpPr>
        <p:spPr>
          <a:xfrm flipV="1">
            <a:off x="3676261" y="3447255"/>
            <a:ext cx="1461796" cy="24570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00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Package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5"/>
            <a:ext cx="8672513" cy="4857309"/>
          </a:xfrm>
        </p:spPr>
        <p:txBody>
          <a:bodyPr/>
          <a:lstStyle/>
          <a:p>
            <a:r>
              <a:rPr lang="en-US" dirty="0"/>
              <a:t>“Design-bid-build” for construction packages;</a:t>
            </a:r>
          </a:p>
          <a:p>
            <a:pPr lvl="1"/>
            <a:r>
              <a:rPr lang="en-US" dirty="0"/>
              <a:t>Standard Fermilab procurement methods and requirements;</a:t>
            </a:r>
          </a:p>
          <a:p>
            <a:r>
              <a:rPr lang="en-US" dirty="0"/>
              <a:t>“</a:t>
            </a:r>
            <a:r>
              <a:rPr lang="en-US" i="1" dirty="0"/>
              <a:t>Conventional Facilities construction will primarily be accomplished through a number of competitively solicited, fixed price construction packages in order to achieve best value procurements.” </a:t>
            </a:r>
            <a:r>
              <a:rPr lang="en-US" sz="1800" dirty="0">
                <a:solidFill>
                  <a:srgbClr val="C00000"/>
                </a:solidFill>
              </a:rPr>
              <a:t>[1]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12/12/17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S. Dixon | Conventional Facilities | CF Procurements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900355"/>
            <a:ext cx="76883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None/>
            </a:pPr>
            <a:r>
              <a:rPr lang="en-US" sz="1400" dirty="0">
                <a:solidFill>
                  <a:srgbClr val="C00000"/>
                </a:solidFill>
              </a:rPr>
              <a:t>[1] – from Section 6 of PIP-II Assumptions Document in PIP-II-doc-144</a:t>
            </a:r>
          </a:p>
        </p:txBody>
      </p:sp>
    </p:spTree>
    <p:extLst>
      <p:ext uri="{BB962C8B-B14F-4D97-AF65-F5344CB8AC3E}">
        <p14:creationId xmlns:p14="http://schemas.microsoft.com/office/powerpoint/2010/main" val="254611100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17A152F8CA44A95588D9440E0A03" ma:contentTypeVersion="3" ma:contentTypeDescription="Create a new document." ma:contentTypeScope="" ma:versionID="a2ac3a4fb08969989250a758a5950b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46782115e7dfa4fabf0fe74a7b68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92619A-EA3F-48C6-8353-0E1D78874E9E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CB6ABB5-8F35-4442-A096-1590B93043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B03382-2E78-4944-BB95-D9CE5573A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FNAL_Partnership_PowerPoint_4x3_100716</Template>
  <TotalTime>12097</TotalTime>
  <Words>423</Words>
  <Application>Microsoft Office PowerPoint</Application>
  <PresentationFormat>On-screen Show (4:3)</PresentationFormat>
  <Paragraphs>78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Geneva</vt:lpstr>
      <vt:lpstr>Helvetica</vt:lpstr>
      <vt:lpstr>FermilabPartnerships_PPT_090915</vt:lpstr>
      <vt:lpstr>PowerPoint Presentation</vt:lpstr>
      <vt:lpstr>Agenda</vt:lpstr>
      <vt:lpstr>Architect/Engineer (A/E) Subcontract</vt:lpstr>
      <vt:lpstr>Architect/Engineer (A/E) Subcontract</vt:lpstr>
      <vt:lpstr>Construction Package Subcontracts</vt:lpstr>
      <vt:lpstr>Construction Package Subcontracts</vt:lpstr>
      <vt:lpstr>Construction Package Subcontracts</vt:lpstr>
      <vt:lpstr>Construction Package Subcontracts</vt:lpstr>
      <vt:lpstr>Construction Package Approach</vt:lpstr>
      <vt:lpstr>Next Steps</vt:lpstr>
      <vt:lpstr>Summary</vt:lpstr>
      <vt:lpstr>Questions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 Kaducak</dc:creator>
  <cp:lastModifiedBy>Steven J. Dixon x8501 10086N</cp:lastModifiedBy>
  <cp:revision>185</cp:revision>
  <cp:lastPrinted>2014-01-20T19:40:21Z</cp:lastPrinted>
  <dcterms:created xsi:type="dcterms:W3CDTF">2017-04-21T15:07:14Z</dcterms:created>
  <dcterms:modified xsi:type="dcterms:W3CDTF">2017-11-29T17:02:19Z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0x010100243D17A152F8CA44A95588D9440E0A03</vt:lpwstr>
  </property>
</Properties>
</file>