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86" r:id="rId5"/>
    <p:sldId id="319" r:id="rId6"/>
    <p:sldId id="326" r:id="rId7"/>
    <p:sldId id="328" r:id="rId8"/>
    <p:sldId id="338" r:id="rId9"/>
    <p:sldId id="349" r:id="rId10"/>
    <p:sldId id="327" r:id="rId11"/>
    <p:sldId id="329" r:id="rId12"/>
    <p:sldId id="330" r:id="rId13"/>
    <p:sldId id="331" r:id="rId14"/>
    <p:sldId id="332" r:id="rId15"/>
    <p:sldId id="333" r:id="rId16"/>
    <p:sldId id="342" r:id="rId17"/>
    <p:sldId id="339" r:id="rId18"/>
    <p:sldId id="345" r:id="rId19"/>
    <p:sldId id="351" r:id="rId20"/>
    <p:sldId id="348" r:id="rId21"/>
    <p:sldId id="350" r:id="rId22"/>
    <p:sldId id="334" r:id="rId23"/>
    <p:sldId id="335" r:id="rId24"/>
    <p:sldId id="347" r:id="rId25"/>
    <p:sldId id="346" r:id="rId26"/>
    <p:sldId id="337" r:id="rId27"/>
    <p:sldId id="317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004C97"/>
    <a:srgbClr val="404040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404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806" y="78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7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6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6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5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87089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2806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Holmes</a:t>
            </a:r>
          </a:p>
          <a:p>
            <a:r>
              <a:rPr lang="en-US" dirty="0"/>
              <a:t>PIP-II CD-1 Independent Project Review</a:t>
            </a:r>
          </a:p>
          <a:p>
            <a:r>
              <a:rPr lang="en-US" dirty="0"/>
              <a:t>12-14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International Collaboration</a:t>
            </a:r>
          </a:p>
          <a:p>
            <a:r>
              <a:rPr lang="en-US" sz="1800" dirty="0"/>
              <a:t>Project Management 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PIP-II onto Institutional Interests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20046"/>
            <a:ext cx="8672513" cy="519570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DAE interests</a:t>
            </a:r>
          </a:p>
          <a:p>
            <a:pPr lvl="1"/>
            <a:r>
              <a:rPr lang="en-US" dirty="0"/>
              <a:t>Acquiring and developing capabilities, intellectual and physical, to construct high power proton accelerators domestically</a:t>
            </a:r>
          </a:p>
          <a:p>
            <a:pPr lvl="1"/>
            <a:r>
              <a:rPr lang="en-US" dirty="0"/>
              <a:t>Result: DAE is engaged in all critical systems</a:t>
            </a:r>
          </a:p>
          <a:p>
            <a:pPr>
              <a:spcBef>
                <a:spcPts val="1200"/>
              </a:spcBef>
            </a:pPr>
            <a:r>
              <a:rPr lang="en-US" dirty="0"/>
              <a:t>INFN, STFC, CEA, and IN2P3 interests</a:t>
            </a:r>
          </a:p>
          <a:p>
            <a:pPr lvl="1"/>
            <a:r>
              <a:rPr lang="en-US" dirty="0"/>
              <a:t>Contributing to early realization of full capabilities of PIP-II to support MW+ neutrino program</a:t>
            </a:r>
          </a:p>
          <a:p>
            <a:pPr lvl="1"/>
            <a:r>
              <a:rPr lang="en-US" dirty="0"/>
              <a:t>Building/enhancing domestic capabilities in SRF technologies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Development phase scopes of work based on consideration of:</a:t>
            </a:r>
          </a:p>
          <a:p>
            <a:pPr lvl="1"/>
            <a:r>
              <a:rPr lang="en-US" dirty="0"/>
              <a:t>Institutional technology interests</a:t>
            </a:r>
          </a:p>
          <a:p>
            <a:pPr lvl="1"/>
            <a:r>
              <a:rPr lang="en-US" dirty="0"/>
              <a:t>PIP-II risk mitigation strategies</a:t>
            </a:r>
          </a:p>
          <a:p>
            <a:pPr lvl="1"/>
            <a:r>
              <a:rPr lang="en-US" dirty="0"/>
              <a:t>Vision of construction phase deliverables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0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International Areas of Interest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21" y="1239718"/>
            <a:ext cx="8672513" cy="539169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EB01C5-E6EB-439D-BF37-EB518C183A6E}"/>
              </a:ext>
            </a:extLst>
          </p:cNvPr>
          <p:cNvGrpSpPr/>
          <p:nvPr/>
        </p:nvGrpSpPr>
        <p:grpSpPr>
          <a:xfrm>
            <a:off x="72474" y="1989390"/>
            <a:ext cx="8722223" cy="3119229"/>
            <a:chOff x="96765" y="2578197"/>
            <a:chExt cx="8722223" cy="31192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6EC3167-4133-4067-8870-41C38742F1A7}"/>
                </a:ext>
              </a:extLst>
            </p:cNvPr>
            <p:cNvGrpSpPr/>
            <p:nvPr/>
          </p:nvGrpSpPr>
          <p:grpSpPr>
            <a:xfrm>
              <a:off x="96765" y="2578197"/>
              <a:ext cx="8368643" cy="3119229"/>
              <a:chOff x="34321" y="2571436"/>
              <a:chExt cx="8368643" cy="311922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669443E-9818-427B-A371-088571930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21" y="3497137"/>
                <a:ext cx="8368643" cy="2193528"/>
              </a:xfrm>
              <a:prstGeom prst="rect">
                <a:avLst/>
              </a:prstGeom>
            </p:spPr>
          </p:pic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3BEDA7A-AD60-4CB7-9467-028A49C84303}"/>
                  </a:ext>
                </a:extLst>
              </p:cNvPr>
              <p:cNvCxnSpPr/>
              <p:nvPr/>
            </p:nvCxnSpPr>
            <p:spPr>
              <a:xfrm>
                <a:off x="5928699" y="3325622"/>
                <a:ext cx="1138217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AFD3680-7FE6-4BED-A65C-83D6B9E215A3}"/>
                  </a:ext>
                </a:extLst>
              </p:cNvPr>
              <p:cNvCxnSpPr/>
              <p:nvPr/>
            </p:nvCxnSpPr>
            <p:spPr>
              <a:xfrm>
                <a:off x="7020616" y="3325622"/>
                <a:ext cx="926803" cy="1656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6926B51-5091-42D8-AD54-C632D46E6FA0}"/>
                  </a:ext>
                </a:extLst>
              </p:cNvPr>
              <p:cNvSpPr txBox="1"/>
              <p:nvPr/>
            </p:nvSpPr>
            <p:spPr>
              <a:xfrm>
                <a:off x="7128073" y="2811296"/>
                <a:ext cx="75453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STFC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B967E6-07E3-4462-8E90-6E5EF61D4E84}"/>
                  </a:ext>
                </a:extLst>
              </p:cNvPr>
              <p:cNvSpPr txBox="1"/>
              <p:nvPr/>
            </p:nvSpPr>
            <p:spPr>
              <a:xfrm>
                <a:off x="5789370" y="2571436"/>
                <a:ext cx="1332353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INFN/CEA/IN2P3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74EEA530-02F5-4ED9-B058-42E261B74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4902" y="3345522"/>
                <a:ext cx="970038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A94D67B-8ED7-4CD5-B71E-0B749FA8920E}"/>
                  </a:ext>
                </a:extLst>
              </p:cNvPr>
              <p:cNvSpPr txBox="1"/>
              <p:nvPr/>
            </p:nvSpPr>
            <p:spPr>
              <a:xfrm>
                <a:off x="4739654" y="2879212"/>
                <a:ext cx="13323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IN2P3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4736059-C8CC-4801-A079-CAD051BAB493}"/>
                </a:ext>
              </a:extLst>
            </p:cNvPr>
            <p:cNvCxnSpPr/>
            <p:nvPr/>
          </p:nvCxnSpPr>
          <p:spPr>
            <a:xfrm>
              <a:off x="3991580" y="4135619"/>
              <a:ext cx="3989070" cy="0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72D4A5-D8B3-4CEE-87FA-B7CD8CE0A1F4}"/>
                </a:ext>
              </a:extLst>
            </p:cNvPr>
            <p:cNvSpPr txBox="1"/>
            <p:nvPr/>
          </p:nvSpPr>
          <p:spPr>
            <a:xfrm>
              <a:off x="8111829" y="3935564"/>
              <a:ext cx="70715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3"/>
                  </a:solidFill>
                </a:rPr>
                <a:t>DAE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84B0AB-0853-45B0-9A93-1345B44C78D8}"/>
                </a:ext>
              </a:extLst>
            </p:cNvPr>
            <p:cNvCxnSpPr/>
            <p:nvPr/>
          </p:nvCxnSpPr>
          <p:spPr>
            <a:xfrm>
              <a:off x="2271347" y="4135619"/>
              <a:ext cx="881894" cy="2193"/>
            </a:xfrm>
            <a:prstGeom prst="straightConnector1">
              <a:avLst/>
            </a:prstGeom>
            <a:ln w="28575">
              <a:solidFill>
                <a:schemeClr val="accent3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62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IIFC R&amp;D Deliverables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12/12/2017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48048"/>
              </p:ext>
            </p:extLst>
          </p:nvPr>
        </p:nvGraphicFramePr>
        <p:xfrm>
          <a:off x="881206" y="1501035"/>
          <a:ext cx="7035574" cy="4386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4253">
                  <a:extLst>
                    <a:ext uri="{9D8B030D-6E8A-4147-A177-3AD203B41FA5}">
                      <a16:colId xmlns:a16="http://schemas.microsoft.com/office/drawing/2014/main" val="2663148768"/>
                    </a:ext>
                  </a:extLst>
                </a:gridCol>
                <a:gridCol w="4091321">
                  <a:extLst>
                    <a:ext uri="{9D8B030D-6E8A-4147-A177-3AD203B41FA5}">
                      <a16:colId xmlns:a16="http://schemas.microsoft.com/office/drawing/2014/main" val="2170453038"/>
                    </a:ext>
                  </a:extLst>
                </a:gridCol>
              </a:tblGrid>
              <a:tr h="51106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System/Component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DAE R&amp;D Deliverable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9953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dressed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25566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bare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49671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dressed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43499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 dressed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03609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SC 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 magnets (SSR2)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42370"/>
                  </a:ext>
                </a:extLst>
              </a:tr>
              <a:tr h="562926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Warm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All PIP2IT/MEBT magnets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focusing magnets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(650)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205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RF Power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Sources/325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9 sources (SSR1)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77347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RF Power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</a:rPr>
                        <a:t> Sources/650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7 sources (HB650)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88844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LLRF/RFPI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 systems (SSR1,2xHTS-2, CMTF)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93181"/>
                  </a:ext>
                </a:extLst>
              </a:tr>
              <a:tr h="3663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HTS-2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2 test stands (FNAL &amp; RRCAT)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2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9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into the PIP-II Development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5"/>
            <a:ext cx="8672513" cy="519872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Development phase deliverables generally include</a:t>
            </a:r>
          </a:p>
          <a:p>
            <a:pPr lvl="1"/>
            <a:r>
              <a:rPr lang="en-US" dirty="0"/>
              <a:t>Development and testing of prototypes</a:t>
            </a:r>
          </a:p>
          <a:p>
            <a:pPr lvl="1"/>
            <a:r>
              <a:rPr lang="en-US" dirty="0"/>
              <a:t>Development of infrastructure</a:t>
            </a:r>
          </a:p>
          <a:p>
            <a:pPr lvl="1"/>
            <a:r>
              <a:rPr lang="en-US" dirty="0"/>
              <a:t>Engineering documentation</a:t>
            </a:r>
          </a:p>
          <a:p>
            <a:pPr>
              <a:spcBef>
                <a:spcPts val="1200"/>
              </a:spcBef>
            </a:pPr>
            <a:r>
              <a:rPr lang="en-US" dirty="0"/>
              <a:t>DAE is strongly integrated into the Development Phase</a:t>
            </a:r>
          </a:p>
          <a:p>
            <a:pPr lvl="1"/>
            <a:r>
              <a:rPr lang="en-US" dirty="0"/>
              <a:t>SSR1 cryomodule to be constructed of 6-7 (Fermilab) + 1-2 (IUAC/BARC) cavities</a:t>
            </a:r>
          </a:p>
          <a:p>
            <a:pPr lvl="1"/>
            <a:r>
              <a:rPr lang="en-US" dirty="0"/>
              <a:t>HB650 cavity to be constructed of 4-5 (Fermilab) + 1-2 (RRCAT) cavities</a:t>
            </a:r>
          </a:p>
          <a:p>
            <a:pPr lvl="1"/>
            <a:r>
              <a:rPr lang="en-US" dirty="0"/>
              <a:t>325 MHz 7 kW SSRF amplifiers from BARC to power the SSR1 CM at PIP2IT</a:t>
            </a:r>
          </a:p>
          <a:p>
            <a:pPr lvl="1"/>
            <a:r>
              <a:rPr lang="en-US" dirty="0"/>
              <a:t>650 MHz 40 kW SSRF amplifiers from RRCAT to power the HB650 CM at CMTS</a:t>
            </a:r>
          </a:p>
          <a:p>
            <a:pPr>
              <a:spcBef>
                <a:spcPts val="1200"/>
              </a:spcBef>
            </a:pPr>
            <a:r>
              <a:rPr lang="en-US" dirty="0"/>
              <a:t>INFN</a:t>
            </a:r>
          </a:p>
          <a:p>
            <a:pPr lvl="1"/>
            <a:r>
              <a:rPr lang="en-US" dirty="0"/>
              <a:t>Have completed LB650 cavity electromagnetic design</a:t>
            </a:r>
          </a:p>
          <a:p>
            <a:pPr lvl="2"/>
            <a:r>
              <a:rPr lang="en-US" dirty="0"/>
              <a:t>In close coordination with VECC and Fermilab</a:t>
            </a:r>
          </a:p>
          <a:p>
            <a:pPr lvl="1"/>
            <a:r>
              <a:rPr lang="en-US" dirty="0"/>
              <a:t>Approved by </a:t>
            </a:r>
            <a:r>
              <a:rPr lang="en-US" dirty="0" err="1"/>
              <a:t>Fermilab</a:t>
            </a:r>
            <a:r>
              <a:rPr lang="en-US" dirty="0"/>
              <a:t> and proceeding to mechanical design</a:t>
            </a:r>
          </a:p>
          <a:p>
            <a:pPr>
              <a:spcBef>
                <a:spcPts val="1200"/>
              </a:spcBef>
            </a:pPr>
            <a:r>
              <a:rPr lang="en-US" dirty="0"/>
              <a:t>STFC, CEA, IN2P3</a:t>
            </a:r>
          </a:p>
          <a:p>
            <a:pPr lvl="1"/>
            <a:r>
              <a:rPr lang="en-US" dirty="0"/>
              <a:t>Initial discussions on incorporating into development phase, once have common vision of construction phase deliverables</a:t>
            </a:r>
          </a:p>
          <a:p>
            <a:pPr lvl="1"/>
            <a:r>
              <a:rPr lang="en-US" dirty="0"/>
              <a:t>LB650 and HB650 cryomodules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387568" cy="51724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DAE has delivered:</a:t>
            </a:r>
          </a:p>
          <a:p>
            <a:pPr lvl="1"/>
            <a:r>
              <a:rPr lang="en-US" dirty="0"/>
              <a:t>Complete set of focusing quadrupoles and correction dipoles required for the PIP2IT MEBT</a:t>
            </a:r>
          </a:p>
          <a:p>
            <a:pPr lvl="1"/>
            <a:r>
              <a:rPr lang="en-US" dirty="0"/>
              <a:t>Two SSR1 bare cavities</a:t>
            </a:r>
          </a:p>
          <a:p>
            <a:pPr lvl="1"/>
            <a:r>
              <a:rPr lang="en-US" dirty="0"/>
              <a:t>3 kW SSRF amplifier</a:t>
            </a:r>
          </a:p>
          <a:p>
            <a:pPr lvl="1"/>
            <a:r>
              <a:rPr lang="en-US" dirty="0"/>
              <a:t>RFPI board</a:t>
            </a:r>
          </a:p>
          <a:p>
            <a:r>
              <a:rPr lang="en-US" dirty="0"/>
              <a:t>DAE in process:</a:t>
            </a:r>
          </a:p>
          <a:p>
            <a:pPr lvl="1"/>
            <a:r>
              <a:rPr lang="en-US" dirty="0"/>
              <a:t>Prototype 5-cell HB650 cavity</a:t>
            </a:r>
          </a:p>
          <a:p>
            <a:pPr lvl="1"/>
            <a:r>
              <a:rPr lang="en-US" dirty="0"/>
              <a:t>325 MHz 7 kW SSRF amplifiers</a:t>
            </a:r>
          </a:p>
          <a:p>
            <a:pPr lvl="1"/>
            <a:r>
              <a:rPr lang="en-US" dirty="0"/>
              <a:t>650 MHz 40 kW SSRF amplifiers</a:t>
            </a:r>
          </a:p>
          <a:p>
            <a:pPr lvl="1"/>
            <a:r>
              <a:rPr lang="en-US" dirty="0"/>
              <a:t>SSR2 cavity design</a:t>
            </a:r>
          </a:p>
          <a:p>
            <a:pPr lvl="1"/>
            <a:r>
              <a:rPr lang="en-US" dirty="0"/>
              <a:t>LB650 5-cell cavity design and fabrication</a:t>
            </a:r>
          </a:p>
          <a:p>
            <a:pPr lvl="1"/>
            <a:r>
              <a:rPr lang="en-US" dirty="0"/>
              <a:t>LB650 cryomodule design</a:t>
            </a:r>
          </a:p>
          <a:p>
            <a:r>
              <a:rPr lang="en-US" dirty="0"/>
              <a:t>INFN in process:</a:t>
            </a:r>
          </a:p>
          <a:p>
            <a:pPr lvl="1"/>
            <a:r>
              <a:rPr lang="en-US" dirty="0"/>
              <a:t>LB650 cavity design and fabrication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68" y="1076356"/>
            <a:ext cx="3278832" cy="2460623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363" y="3762265"/>
            <a:ext cx="3500178" cy="21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94254"/>
          </a:xfrm>
        </p:spPr>
        <p:txBody>
          <a:bodyPr>
            <a:normAutofit/>
          </a:bodyPr>
          <a:lstStyle/>
          <a:p>
            <a:r>
              <a:rPr lang="en-US" dirty="0"/>
              <a:t>Formal agreements with international partners for construction phase deliverables are not in place at this time.</a:t>
            </a:r>
          </a:p>
          <a:p>
            <a:r>
              <a:rPr lang="en-US" dirty="0"/>
              <a:t>However, DAE is authorized under Annex I to provide deliverables worth up to $200M (in-kind) for PIP-II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R&amp;D + Construction phases</a:t>
            </a:r>
          </a:p>
          <a:p>
            <a:pPr lvl="1"/>
            <a:r>
              <a:rPr lang="en-US" dirty="0"/>
              <a:t>Cryogenic Plant procurement by BARC is currently underway</a:t>
            </a:r>
          </a:p>
          <a:p>
            <a:pPr lvl="2"/>
            <a:r>
              <a:rPr lang="en-US" dirty="0"/>
              <a:t>Bidding two plants, with intention of one coming to Fermilab</a:t>
            </a:r>
          </a:p>
          <a:p>
            <a:pPr lvl="2"/>
            <a:r>
              <a:rPr lang="en-US" u="sng" dirty="0"/>
              <a:t>Capable of supporting CW operations</a:t>
            </a:r>
          </a:p>
          <a:p>
            <a:pPr>
              <a:spcBef>
                <a:spcPts val="1200"/>
              </a:spcBef>
            </a:pPr>
            <a:r>
              <a:rPr lang="en-US" dirty="0"/>
              <a:t>Plan is to complete and formalize agreements covering all international construction phase deliverables in advance of CD-2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5"/>
            <a:ext cx="8672513" cy="53693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Two entries in the risk register related to international contributions are categorized as External Risk, i.e. belong to DOE/HEP &amp; Fermilab; </a:t>
            </a:r>
            <a:r>
              <a:rPr lang="en-US" u="sng" dirty="0"/>
              <a:t>not included in risk analysis</a:t>
            </a:r>
            <a:r>
              <a:rPr lang="en-US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RT-121-01-01-001: Failure to reach agreement on international in-kind contributions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RT-121-01-01-002: Delay in formalizing international in-kind contributions</a:t>
            </a:r>
          </a:p>
          <a:p>
            <a:pPr>
              <a:spcBef>
                <a:spcPts val="1200"/>
              </a:spcBef>
            </a:pPr>
            <a:r>
              <a:rPr lang="en-US" dirty="0"/>
              <a:t>International risks belonging to the project: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A239A-0238-46F6-B27B-89189E04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4" y="4173434"/>
            <a:ext cx="9017280" cy="19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FDBA-DBEF-4AB4-B1FD-FB3387E8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8659-E856-44EC-AF33-E040A386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358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On the other hand, international partners also mitigate significant PIP-II risks: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International design, development, and fabrication activities reduce competition for </a:t>
            </a:r>
            <a:r>
              <a:rPr lang="en-US" dirty="0" err="1"/>
              <a:t>Fermilab</a:t>
            </a:r>
            <a:r>
              <a:rPr lang="en-US" dirty="0"/>
              <a:t> resources in areas of SC acceleration modules, cryogenics, HLRF, and LLRF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Leverages infrastructure at partners to allow more timely completion of SC acceleration modules, through parallel fabrication activities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Makes the project more affordable to DOE</a:t>
            </a:r>
          </a:p>
          <a:p>
            <a:pPr>
              <a:spcBef>
                <a:spcPts val="1200"/>
              </a:spcBef>
            </a:pPr>
            <a:r>
              <a:rPr lang="en-US" dirty="0"/>
              <a:t>Documented risk mitigation strategy for international deliverables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Outlines approach to maximizing probably that international deliverables meet PIP-II performance requirements, and can be placed into service and maintained in conformance with </a:t>
            </a:r>
            <a:r>
              <a:rPr lang="en-US" dirty="0" err="1"/>
              <a:t>Fermilab</a:t>
            </a:r>
            <a:r>
              <a:rPr lang="en-US" dirty="0"/>
              <a:t> policies and procedures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Impossible to eliminate all risk: Goal is to limit cost and schedule impacts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Shared with international partners</a:t>
            </a:r>
          </a:p>
          <a:p>
            <a:pPr lvl="1">
              <a:spcBef>
                <a:spcPts val="200"/>
              </a:spcBef>
            </a:pPr>
            <a:r>
              <a:rPr lang="en-US" i="1" dirty="0"/>
              <a:t>PIP-II-doc-1201</a:t>
            </a:r>
          </a:p>
          <a:p>
            <a:pPr lvl="1">
              <a:spcBef>
                <a:spcPts val="2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F45B-2B2C-48FE-BE2D-DE39B7537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3775-9849-467E-8D6D-B7EDA2257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DFD4-473F-45FF-81B5-E4FA3864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0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FDBA-DBEF-4AB4-B1FD-FB3387E8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8659-E856-44EC-AF33-E040A386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358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Strategy elements</a:t>
            </a:r>
          </a:p>
          <a:p>
            <a:pPr lvl="1" hangingPunct="0"/>
            <a:r>
              <a:rPr lang="en-US" dirty="0"/>
              <a:t>Jointly agreed upon requirements and specifications for international deliverables</a:t>
            </a:r>
          </a:p>
          <a:p>
            <a:pPr lvl="1" hangingPunct="0"/>
            <a:r>
              <a:rPr lang="en-US" dirty="0"/>
              <a:t>Demonstration of international partners’ capabilities through the project development phase</a:t>
            </a:r>
          </a:p>
          <a:p>
            <a:pPr lvl="1" hangingPunct="0"/>
            <a:r>
              <a:rPr lang="en-US" dirty="0"/>
              <a:t>Validation of designs through formalized review processes</a:t>
            </a:r>
          </a:p>
          <a:p>
            <a:pPr lvl="1" hangingPunct="0"/>
            <a:r>
              <a:rPr lang="en-US" dirty="0"/>
              <a:t>Integration of international partners within the Project Quality Assurance Program</a:t>
            </a:r>
          </a:p>
          <a:p>
            <a:pPr lvl="1" hangingPunct="0"/>
            <a:r>
              <a:rPr lang="en-US" dirty="0"/>
              <a:t>Active coordination by technical managers:</a:t>
            </a:r>
          </a:p>
          <a:p>
            <a:pPr lvl="1" hangingPunct="0"/>
            <a:r>
              <a:rPr lang="en-US" dirty="0"/>
              <a:t>Maximum possible advanced warning on delivery delays during the construction phase</a:t>
            </a:r>
          </a:p>
          <a:p>
            <a:pPr lvl="1" hangingPunct="0"/>
            <a:r>
              <a:rPr lang="en-US" dirty="0"/>
              <a:t>Multiple contributors and/or maintenance of redundant capabilities on critical systems</a:t>
            </a:r>
          </a:p>
          <a:p>
            <a:pPr lvl="1"/>
            <a:r>
              <a:rPr lang="en-US" dirty="0"/>
              <a:t>Backup plans in the event of receipt of non-conforming equipment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F45B-2B2C-48FE-BE2D-DE39B7537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3775-9849-467E-8D6D-B7EDA2257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DFD4-473F-45FF-81B5-E4FA3864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3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7270"/>
            <a:ext cx="8672513" cy="52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PIP-II is the first instance of DOE constructing a domestic accelerator incorporating international in-kind contributions</a:t>
            </a:r>
          </a:p>
          <a:p>
            <a:pPr lvl="1"/>
            <a:r>
              <a:rPr lang="en-US" dirty="0"/>
              <a:t>Creates a set of generic challenges in how to organize and manage</a:t>
            </a:r>
          </a:p>
          <a:p>
            <a:pPr lvl="1"/>
            <a:r>
              <a:rPr lang="en-US" dirty="0"/>
              <a:t>Has been managed (successfully) in other direction and we are incorporating lessons learned</a:t>
            </a:r>
          </a:p>
          <a:p>
            <a:pPr lvl="1"/>
            <a:r>
              <a:rPr lang="en-US" dirty="0"/>
              <a:t>Also learning from experimenters, who have done this for decades</a:t>
            </a:r>
          </a:p>
          <a:p>
            <a:pPr>
              <a:spcBef>
                <a:spcPts val="1200"/>
              </a:spcBef>
            </a:pPr>
            <a:r>
              <a:rPr lang="en-US" dirty="0"/>
              <a:t>India also creates a number of specific challenges…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Conducting a collaboration between institutions separated by 11 time zones and 8000 miles</a:t>
            </a:r>
          </a:p>
          <a:p>
            <a:pPr lvl="2"/>
            <a:r>
              <a:rPr lang="en-US" dirty="0"/>
              <a:t>Communications/information flow</a:t>
            </a:r>
          </a:p>
          <a:p>
            <a:pPr lvl="2"/>
            <a:r>
              <a:rPr lang="en-US" dirty="0"/>
              <a:t>Visits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Export regulations</a:t>
            </a:r>
          </a:p>
          <a:p>
            <a:pPr lvl="2"/>
            <a:r>
              <a:rPr lang="en-US" dirty="0"/>
              <a:t>Recognized issue in Annex I</a:t>
            </a:r>
          </a:p>
          <a:p>
            <a:pPr lvl="2"/>
            <a:r>
              <a:rPr lang="en-US" dirty="0"/>
              <a:t>BARC on the Department of Commerce “entities list”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Differences in engineering and management cultures also need to be recognized</a:t>
            </a:r>
          </a:p>
          <a:p>
            <a:pPr lvl="2"/>
            <a:r>
              <a:rPr lang="en-US" dirty="0" err="1"/>
              <a:t>Fermilab</a:t>
            </a:r>
            <a:r>
              <a:rPr lang="en-US" dirty="0"/>
              <a:t> processes codified in Fermilab Engineering Manual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International Collaboration | Project Management Breakout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2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72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Context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IIFC Organization</a:t>
            </a:r>
          </a:p>
          <a:p>
            <a:r>
              <a:rPr lang="en-US" dirty="0"/>
              <a:t>Strategy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Meeting participants:</a:t>
            </a:r>
          </a:p>
          <a:p>
            <a:pPr marL="625475" lvl="1" indent="-168275">
              <a:buNone/>
            </a:pPr>
            <a:r>
              <a:rPr lang="en-US" dirty="0"/>
              <a:t>India/DAE:  K.N. Vyas, S.C. Joshi, S. </a:t>
            </a:r>
            <a:r>
              <a:rPr lang="en-US" dirty="0" err="1"/>
              <a:t>Krishnagopal</a:t>
            </a:r>
            <a:endParaRPr lang="en-US" dirty="0"/>
          </a:p>
          <a:p>
            <a:pPr marL="625475" lvl="1" indent="-168275">
              <a:buNone/>
            </a:pPr>
            <a:r>
              <a:rPr lang="en-US" dirty="0"/>
              <a:t>Italy/INFN:  C. Pagani</a:t>
            </a:r>
          </a:p>
          <a:p>
            <a:pPr marL="625475" lvl="1" indent="-168275">
              <a:buNone/>
            </a:pPr>
            <a:r>
              <a:rPr lang="en-US" dirty="0"/>
              <a:t>UK/STFC: P. McIntosh, A. Wheelhouse</a:t>
            </a:r>
          </a:p>
          <a:p>
            <a:pPr marL="625475" lvl="1" indent="-168275">
              <a:buNone/>
            </a:pPr>
            <a:r>
              <a:rPr lang="en-US" dirty="0"/>
              <a:t>France/CEA:  O. </a:t>
            </a:r>
            <a:r>
              <a:rPr lang="en-US" dirty="0" err="1"/>
              <a:t>Napoly</a:t>
            </a:r>
            <a:endParaRPr lang="en-US" dirty="0"/>
          </a:p>
          <a:p>
            <a:pPr marL="625475" lvl="1" indent="-168275">
              <a:buNone/>
            </a:pPr>
            <a:r>
              <a:rPr lang="en-US" dirty="0"/>
              <a:t>France/IN2P3: J-L. </a:t>
            </a:r>
            <a:r>
              <a:rPr lang="en-US" dirty="0" err="1"/>
              <a:t>Biarrotte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56694"/>
            <a:ext cx="8672513" cy="52076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important: Have established confidence among the partners</a:t>
            </a:r>
          </a:p>
          <a:p>
            <a:pPr>
              <a:spcBef>
                <a:spcPts val="1200"/>
              </a:spcBef>
            </a:pPr>
            <a:r>
              <a:rPr lang="en-US" dirty="0"/>
              <a:t>Several things have been particularly successful with DAE, and provide a foundation to build upon: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Deliverables put into service at </a:t>
            </a:r>
            <a:r>
              <a:rPr lang="en-US" dirty="0" err="1"/>
              <a:t>Fermilab</a:t>
            </a:r>
            <a:endParaRPr lang="en-US" dirty="0"/>
          </a:p>
          <a:p>
            <a:pPr lvl="1"/>
            <a:r>
              <a:rPr lang="en-US" dirty="0"/>
              <a:t>FRS/TRS</a:t>
            </a:r>
          </a:p>
          <a:p>
            <a:pPr lvl="2"/>
            <a:r>
              <a:rPr lang="en-US" dirty="0"/>
              <a:t>Establish basic requirements, including interfaces to other systems</a:t>
            </a:r>
          </a:p>
          <a:p>
            <a:pPr lvl="2"/>
            <a:r>
              <a:rPr lang="en-US" dirty="0"/>
              <a:t>Generally involve significant discussion and iteration</a:t>
            </a:r>
          </a:p>
          <a:p>
            <a:pPr lvl="2"/>
            <a:r>
              <a:rPr lang="en-US" dirty="0"/>
              <a:t>Signed off by both Fermilab and partner lab</a:t>
            </a:r>
          </a:p>
          <a:p>
            <a:pPr lvl="1"/>
            <a:r>
              <a:rPr lang="en-US" dirty="0"/>
              <a:t>Guest engineers/scientists</a:t>
            </a:r>
          </a:p>
          <a:p>
            <a:pPr lvl="1"/>
            <a:r>
              <a:rPr lang="en-US" dirty="0"/>
              <a:t>Weekly teleconferences</a:t>
            </a:r>
          </a:p>
          <a:p>
            <a:pPr lvl="2"/>
            <a:r>
              <a:rPr lang="en-US" dirty="0"/>
              <a:t>SPM/SPC</a:t>
            </a:r>
          </a:p>
          <a:p>
            <a:pPr lvl="3"/>
            <a:r>
              <a:rPr lang="en-US" dirty="0"/>
              <a:t>Integration of INFN into the LB650 teleconference</a:t>
            </a:r>
          </a:p>
          <a:p>
            <a:pPr lvl="2"/>
            <a:r>
              <a:rPr lang="en-US" dirty="0"/>
              <a:t>Technical Coordination</a:t>
            </a:r>
          </a:p>
          <a:p>
            <a:pPr>
              <a:spcBef>
                <a:spcPts val="1200"/>
              </a:spcBef>
            </a:pPr>
            <a:r>
              <a:rPr lang="en-US" dirty="0"/>
              <a:t>Post-CD-1 organizational structure to strengthen international connections through Project Director focused on external interactions.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6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61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hosted six DAE engineers/scientist over the last two years</a:t>
            </a:r>
          </a:p>
          <a:p>
            <a:r>
              <a:rPr lang="en-US" dirty="0"/>
              <a:t>Our goal for these visits was to provide an experience that was both professionally and personally fulfilling</a:t>
            </a:r>
          </a:p>
          <a:p>
            <a:pPr>
              <a:spcBef>
                <a:spcPts val="1200"/>
              </a:spcBef>
            </a:pPr>
            <a:r>
              <a:rPr lang="en-US" dirty="0"/>
              <a:t>Assignments</a:t>
            </a:r>
          </a:p>
          <a:p>
            <a:pPr lvl="1"/>
            <a:r>
              <a:rPr lang="en-US" dirty="0"/>
              <a:t>PIP2IT</a:t>
            </a:r>
          </a:p>
          <a:p>
            <a:pPr lvl="1"/>
            <a:r>
              <a:rPr lang="en-US" dirty="0"/>
              <a:t>SRF</a:t>
            </a:r>
          </a:p>
          <a:p>
            <a:pPr lvl="1"/>
            <a:r>
              <a:rPr lang="en-US" dirty="0"/>
              <a:t>LLRF (2)</a:t>
            </a:r>
          </a:p>
          <a:p>
            <a:pPr lvl="1"/>
            <a:r>
              <a:rPr lang="en-US" dirty="0"/>
              <a:t>Cryogenics (2)</a:t>
            </a:r>
          </a:p>
          <a:p>
            <a:pPr>
              <a:spcBef>
                <a:spcPts val="1200"/>
              </a:spcBef>
            </a:pPr>
            <a:r>
              <a:rPr lang="en-US" dirty="0"/>
              <a:t>Provided direct support to efforts at Fermilab</a:t>
            </a:r>
          </a:p>
          <a:p>
            <a:pPr>
              <a:spcBef>
                <a:spcPts val="1200"/>
              </a:spcBef>
            </a:pPr>
            <a:r>
              <a:rPr lang="en-US" dirty="0"/>
              <a:t>Provided interface to home laboratories</a:t>
            </a:r>
          </a:p>
          <a:p>
            <a:pPr>
              <a:spcBef>
                <a:spcPts val="1200"/>
              </a:spcBef>
            </a:pPr>
            <a:r>
              <a:rPr lang="en-US" dirty="0"/>
              <a:t>Upon return they are well positioned to facilitate interactions between Fermilab and DAE labs, as well as to carry home knowledge &amp; experience</a:t>
            </a:r>
          </a:p>
          <a:p>
            <a:pPr>
              <a:spcBef>
                <a:spcPts val="1200"/>
              </a:spcBef>
            </a:pPr>
            <a:r>
              <a:rPr lang="en-US" dirty="0"/>
              <a:t>In process of identifying second cohort, to arrive early 2018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6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Program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97806"/>
            <a:ext cx="8672513" cy="48782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9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Anticipate significant international contributions to PIP-II</a:t>
            </a:r>
          </a:p>
          <a:p>
            <a:r>
              <a:rPr lang="en-US" dirty="0"/>
              <a:t>Engagement on multiple fronts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IIFC has been going for eight years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INFN has joined in the last year, STFC has announced intention, and discussions with CEA &amp; IN2P3 are in process </a:t>
            </a:r>
          </a:p>
          <a:p>
            <a:r>
              <a:rPr lang="en-US" dirty="0"/>
              <a:t>DAE deliverables are starting to arrive at Fermilab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MEBT magnets, SSR1 cavities, RFPI boards</a:t>
            </a:r>
          </a:p>
          <a:p>
            <a:pPr>
              <a:spcBef>
                <a:spcPts val="1200"/>
              </a:spcBef>
            </a:pPr>
            <a:r>
              <a:rPr lang="en-US" dirty="0"/>
              <a:t>DAE staff at Fermilab for extended visits have had significant positive impact</a:t>
            </a:r>
          </a:p>
          <a:p>
            <a:pPr>
              <a:spcBef>
                <a:spcPts val="1200"/>
              </a:spcBef>
            </a:pPr>
            <a:r>
              <a:rPr lang="en-US" dirty="0"/>
              <a:t>Challenges remain, but all partners are committed to making this 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Context/India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977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India Institutions and Fermilab Collaboration (IIFC) formed in 2009 to pursue R&amp;D on technologies for high intensity superconducting proton accelerators: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BARC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IUAC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RRCAT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VECC</a:t>
            </a:r>
          </a:p>
          <a:p>
            <a:pPr>
              <a:spcBef>
                <a:spcPts val="1200"/>
              </a:spcBef>
            </a:pPr>
            <a:r>
              <a:rPr lang="en-US" dirty="0"/>
              <a:t>Governed by US-India agreements: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DAE authorized to commit up to $200M</a:t>
            </a:r>
          </a:p>
          <a:p>
            <a:pPr marL="747713" lvl="1" indent="0">
              <a:spcBef>
                <a:spcPts val="0"/>
              </a:spcBef>
              <a:buNone/>
            </a:pPr>
            <a:r>
              <a:rPr lang="en-US" dirty="0"/>
              <a:t>(in-kind) for R&amp;D + construction deliverables</a:t>
            </a:r>
          </a:p>
          <a:p>
            <a:pPr>
              <a:spcBef>
                <a:spcPts val="1200"/>
              </a:spcBef>
            </a:pPr>
            <a:r>
              <a:rPr lang="en-US" dirty="0"/>
              <a:t>R&amp;D phase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Deliverables described in the “Joint Project Document for the R&amp;D Phase of the IIFC under the Framework of Project Annex-I to the Implementing Agreement between DAE and DOE”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Involved in nearly all </a:t>
            </a:r>
            <a:r>
              <a:rPr lang="en-US" dirty="0" err="1"/>
              <a:t>linac</a:t>
            </a:r>
            <a:r>
              <a:rPr lang="en-US" dirty="0"/>
              <a:t> systems</a:t>
            </a:r>
          </a:p>
          <a:p>
            <a:pPr lvl="1">
              <a:spcBef>
                <a:spcPts val="2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59464" cy="237285"/>
          </a:xfrm>
        </p:spPr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60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142375" y="2146254"/>
            <a:ext cx="2662486" cy="1928769"/>
            <a:chOff x="6252914" y="2213593"/>
            <a:chExt cx="2662486" cy="1928769"/>
          </a:xfrm>
        </p:grpSpPr>
        <p:grpSp>
          <p:nvGrpSpPr>
            <p:cNvPr id="15" name="Group 14"/>
            <p:cNvGrpSpPr/>
            <p:nvPr/>
          </p:nvGrpSpPr>
          <p:grpSpPr>
            <a:xfrm>
              <a:off x="6252914" y="2213593"/>
              <a:ext cx="2662486" cy="1928769"/>
              <a:chOff x="6252914" y="2213593"/>
              <a:chExt cx="2662486" cy="192876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252914" y="2213593"/>
                <a:ext cx="2648199" cy="1409339"/>
                <a:chOff x="5925785" y="1816925"/>
                <a:chExt cx="2648199" cy="1409339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925787" y="1816925"/>
                  <a:ext cx="264819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/>
                    <a:t>U.S.-India S&amp;T Agreement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925786" y="2332155"/>
                  <a:ext cx="264819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/>
                    <a:t>Implementing Agreement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925785" y="2856932"/>
                  <a:ext cx="2648197" cy="36933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/>
                    <a:t>Annex I</a:t>
                  </a:r>
                </a:p>
              </p:txBody>
            </p:sp>
            <p:cxnSp>
              <p:nvCxnSpPr>
                <p:cNvPr id="11" name="Straight Arrow Connector 10"/>
                <p:cNvCxnSpPr>
                  <a:stCxn id="8" idx="2"/>
                  <a:endCxn id="9" idx="0"/>
                </p:cNvCxnSpPr>
                <p:nvPr/>
              </p:nvCxnSpPr>
              <p:spPr>
                <a:xfrm flipH="1">
                  <a:off x="7249885" y="2186257"/>
                  <a:ext cx="1" cy="14589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stCxn id="9" idx="2"/>
                  <a:endCxn id="10" idx="0"/>
                </p:cNvCxnSpPr>
                <p:nvPr/>
              </p:nvCxnSpPr>
              <p:spPr>
                <a:xfrm flipH="1">
                  <a:off x="7249884" y="2701487"/>
                  <a:ext cx="1" cy="15544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6267203" y="3773030"/>
                <a:ext cx="2648197" cy="3693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Joint Project Documents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7579982" y="3621725"/>
              <a:ext cx="7142" cy="15544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446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Context/Europe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6542"/>
            <a:ext cx="8672513" cy="54524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Italy/INFN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INFN/Milano fabricate two LB650 dressed cavities prototypes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Integrated with Fermilab and VECC to develop common design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Construction phase scope (LB650 cavities) has been proposed to INFN</a:t>
            </a:r>
          </a:p>
          <a:p>
            <a:pPr>
              <a:spcBef>
                <a:spcPts val="1200"/>
              </a:spcBef>
            </a:pPr>
            <a:r>
              <a:rPr lang="en-US" dirty="0"/>
              <a:t>UK/STFC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Announced in October, $88M (£65M) proposed contribution to LBNF/DUNE/PIP-II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$28M earmarked for PIP-II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Developing a plan for contributing three (of four required) HB650 cavities &amp; cryomodules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Plan to be reviewed by UK government</a:t>
            </a:r>
          </a:p>
          <a:p>
            <a:pPr>
              <a:spcBef>
                <a:spcPts val="1200"/>
              </a:spcBef>
            </a:pPr>
            <a:r>
              <a:rPr lang="en-US" dirty="0"/>
              <a:t>France/CEA</a:t>
            </a:r>
          </a:p>
          <a:p>
            <a:pPr lvl="1"/>
            <a:r>
              <a:rPr lang="en-US" dirty="0"/>
              <a:t>Discussions on assembling LB650 cryomodules based on cavities from INFN and/or VECC</a:t>
            </a:r>
          </a:p>
          <a:p>
            <a:pPr lvl="1"/>
            <a:r>
              <a:rPr lang="en-US" dirty="0"/>
              <a:t>Management recently engaged in discussion</a:t>
            </a:r>
          </a:p>
          <a:p>
            <a:pPr>
              <a:spcBef>
                <a:spcPts val="1200"/>
              </a:spcBef>
            </a:pPr>
            <a:r>
              <a:rPr lang="en-US" dirty="0"/>
              <a:t>France/IN2P3</a:t>
            </a:r>
          </a:p>
          <a:p>
            <a:pPr lvl="1"/>
            <a:r>
              <a:rPr lang="en-US" dirty="0"/>
              <a:t>Discussion of collaboration with CEA on LB650 CMs, or direct collaboration with </a:t>
            </a:r>
            <a:r>
              <a:rPr lang="en-US" dirty="0" err="1"/>
              <a:t>Fermilab</a:t>
            </a:r>
            <a:r>
              <a:rPr lang="en-US" dirty="0"/>
              <a:t> on SSR2</a:t>
            </a:r>
          </a:p>
          <a:p>
            <a:pPr lvl="1"/>
            <a:r>
              <a:rPr lang="en-US" dirty="0"/>
              <a:t>Management recently engaged in 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5"/>
            <a:ext cx="8672513" cy="840685"/>
          </a:xfrm>
        </p:spPr>
        <p:txBody>
          <a:bodyPr>
            <a:normAutofit/>
          </a:bodyPr>
          <a:lstStyle/>
          <a:p>
            <a:r>
              <a:rPr lang="en-US" dirty="0"/>
              <a:t>PIP-II Cost Estimate is based on the following assumptions with respect to international deliverables: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01276"/>
              </p:ext>
            </p:extLst>
          </p:nvPr>
        </p:nvGraphicFramePr>
        <p:xfrm>
          <a:off x="1303019" y="1756405"/>
          <a:ext cx="6812280" cy="433819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596340">
                  <a:extLst>
                    <a:ext uri="{9D8B030D-6E8A-4147-A177-3AD203B41FA5}">
                      <a16:colId xmlns:a16="http://schemas.microsoft.com/office/drawing/2014/main" val="914066523"/>
                    </a:ext>
                  </a:extLst>
                </a:gridCol>
                <a:gridCol w="2107970">
                  <a:extLst>
                    <a:ext uri="{9D8B030D-6E8A-4147-A177-3AD203B41FA5}">
                      <a16:colId xmlns:a16="http://schemas.microsoft.com/office/drawing/2014/main" val="561672056"/>
                    </a:ext>
                  </a:extLst>
                </a:gridCol>
                <a:gridCol w="2107970">
                  <a:extLst>
                    <a:ext uri="{9D8B030D-6E8A-4147-A177-3AD203B41FA5}">
                      <a16:colId xmlns:a16="http://schemas.microsoft.com/office/drawing/2014/main" val="3269116895"/>
                    </a:ext>
                  </a:extLst>
                </a:gridCol>
              </a:tblGrid>
              <a:tr h="331957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Component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Component Fraction Provided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58693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India/DAE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Other Int’l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339836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Dressed Cavities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147903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SSR2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287285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LB650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699555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HB650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747446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Cryomodules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04977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LB650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672295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defTabSz="4572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E4E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4E4E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201467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Linac Warm Magnets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892966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RF Amplifiers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500138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325 MHz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354004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algn="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650 MHz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015649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Controls Hardware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872377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LLRF, RFPI Hardware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117312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Instrumentation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50%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185980"/>
                  </a:ext>
                </a:extLst>
              </a:tr>
              <a:tr h="25039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E4E4E"/>
                          </a:solidFill>
                          <a:effectLst/>
                        </a:rPr>
                        <a:t>Cryoplant</a:t>
                      </a:r>
                      <a:endParaRPr lang="en-US" sz="140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100%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25452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250" y="6018437"/>
            <a:ext cx="698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E4E4E"/>
                </a:solidFill>
              </a:rPr>
              <a:t>From Assumptions Document: </a:t>
            </a:r>
            <a:r>
              <a:rPr lang="en-US" sz="2000" i="1" dirty="0">
                <a:solidFill>
                  <a:srgbClr val="4E4E4E"/>
                </a:solidFill>
              </a:rPr>
              <a:t>PIP-II-doc-144</a:t>
            </a:r>
            <a:r>
              <a:rPr lang="en-US" sz="2000" dirty="0">
                <a:solidFill>
                  <a:srgbClr val="4E4E4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1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D242-979C-4A3C-BDB8-45B81028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Context/Integration into P6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2032-3CCB-4C09-8135-01D7882A9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deliverables are represented by delivery milestones in P6</a:t>
            </a:r>
          </a:p>
          <a:p>
            <a:pPr lvl="1"/>
            <a:r>
              <a:rPr lang="en-US" dirty="0"/>
              <a:t>Labelled I3 and I4 milestones</a:t>
            </a:r>
          </a:p>
          <a:p>
            <a:pPr lvl="1"/>
            <a:r>
              <a:rPr lang="en-US" dirty="0"/>
              <a:t>The cost of international deliverables is </a:t>
            </a:r>
            <a:r>
              <a:rPr lang="en-US" u="sng" dirty="0"/>
              <a:t>not</a:t>
            </a:r>
            <a:r>
              <a:rPr lang="en-US" dirty="0"/>
              <a:t> captured</a:t>
            </a:r>
          </a:p>
          <a:p>
            <a:r>
              <a:rPr lang="en-US" dirty="0"/>
              <a:t>Delivery milestones are preceded by milestones for our standard engineering review process (FRS/TRS → PDR→FDR →PRR)</a:t>
            </a:r>
          </a:p>
          <a:p>
            <a:r>
              <a:rPr lang="en-US" dirty="0"/>
              <a:t>P6 captures effort and other resources (e.g. travel) required to provide coordination with international partners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B444-670F-4B41-851C-4FA0154343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F39A-0E21-48DE-B7C1-07C069859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864B-03F4-4B71-8108-70B695D02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4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Partner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1314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Development Phase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Develop capabilities, infrastructure, and working relationships between </a:t>
            </a:r>
            <a:r>
              <a:rPr lang="en-US" dirty="0" err="1"/>
              <a:t>Fermilab</a:t>
            </a:r>
            <a:r>
              <a:rPr lang="en-US" dirty="0"/>
              <a:t>, international partner labs, allied vendors to support construction of the PIP-II </a:t>
            </a:r>
            <a:r>
              <a:rPr lang="en-US" dirty="0" err="1"/>
              <a:t>linac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</a:pPr>
            <a:r>
              <a:rPr lang="en-US" dirty="0"/>
              <a:t>Construction Phase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Construct and commission PIP-II with a significant international in-kind contributions, and significant engagement of international staff</a:t>
            </a:r>
          </a:p>
          <a:p>
            <a:pPr>
              <a:spcBef>
                <a:spcPts val="1200"/>
              </a:spcBef>
            </a:pPr>
            <a:r>
              <a:rPr lang="en-US" dirty="0"/>
              <a:t>Challenges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Success requires consistent attention and guidance from management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Continuous constructive interaction at the technical level is essential in making this work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2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IIFC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and deliverables schedule for R&amp;D phase are governed by the Joint R&amp;D document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Signed by S. </a:t>
            </a:r>
            <a:r>
              <a:rPr lang="en-US" dirty="0" err="1"/>
              <a:t>Basu</a:t>
            </a:r>
            <a:r>
              <a:rPr lang="en-US" dirty="0"/>
              <a:t> and J. Siegrist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12/12/2017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International Collaboration | Project Management Breakout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8714" y="2275325"/>
            <a:ext cx="5233396" cy="4020806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level management via two Principal Coordinators, supported by three Technical Coordinators</a:t>
            </a:r>
          </a:p>
          <a:p>
            <a:pPr lvl="1"/>
            <a:r>
              <a:rPr lang="en-US" dirty="0"/>
              <a:t>TC weekly teleconference</a:t>
            </a:r>
          </a:p>
          <a:p>
            <a:r>
              <a:rPr lang="en-US" dirty="0"/>
              <a:t>Technical integration of work via Fermilab SPMs and Indian SPCs  </a:t>
            </a:r>
          </a:p>
          <a:p>
            <a:pPr lvl="1"/>
            <a:r>
              <a:rPr lang="en-US" dirty="0"/>
              <a:t>SPM/SPC bi-weekly teleconferences </a:t>
            </a:r>
          </a:p>
          <a:p>
            <a:r>
              <a:rPr lang="en-US" dirty="0"/>
              <a:t>Semi-annual meetings</a:t>
            </a:r>
          </a:p>
          <a:p>
            <a:pPr lvl="1"/>
            <a:r>
              <a:rPr lang="en-US" dirty="0"/>
              <a:t>January/July 2016/January 2017 (BARC)</a:t>
            </a:r>
          </a:p>
          <a:p>
            <a:pPr lvl="1"/>
            <a:r>
              <a:rPr lang="en-US" dirty="0"/>
              <a:t>December 2017 (</a:t>
            </a:r>
            <a:r>
              <a:rPr lang="en-US" dirty="0" err="1"/>
              <a:t>Fermilab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979" y="1907204"/>
            <a:ext cx="3563135" cy="31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SPC/SPM Assignments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6384" y="1043046"/>
            <a:ext cx="3984729" cy="4987867"/>
          </a:xfrm>
        </p:spPr>
        <p:txBody>
          <a:bodyPr/>
          <a:lstStyle/>
          <a:p>
            <a:r>
              <a:rPr lang="en-US" dirty="0"/>
              <a:t>Within Fermilab SPMs are typically Level 3 managers within PIP-II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International Collaboration | Project Management Breakout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93568"/>
            <a:ext cx="4566277" cy="55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969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2619A-EA3F-48C6-8353-0E1D78874E9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13414</TotalTime>
  <Words>2050</Words>
  <Application>Microsoft Office PowerPoint</Application>
  <PresentationFormat>On-screen Show (4:3)</PresentationFormat>
  <Paragraphs>374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Geneva</vt:lpstr>
      <vt:lpstr>Helvetica</vt:lpstr>
      <vt:lpstr>Times New Roman</vt:lpstr>
      <vt:lpstr>FermilabPartnerships_PPT_090915</vt:lpstr>
      <vt:lpstr>PowerPoint Presentation</vt:lpstr>
      <vt:lpstr>Outline</vt:lpstr>
      <vt:lpstr>Context/India</vt:lpstr>
      <vt:lpstr>Context/Europe</vt:lpstr>
      <vt:lpstr>Context</vt:lpstr>
      <vt:lpstr>Context/Integration into P6</vt:lpstr>
      <vt:lpstr>International Partner Goals</vt:lpstr>
      <vt:lpstr>IIFC Organization</vt:lpstr>
      <vt:lpstr>SPC/SPM Assignments</vt:lpstr>
      <vt:lpstr>Mapping PIP-II onto Institutional Interests</vt:lpstr>
      <vt:lpstr>PIP-II International Areas of Interest</vt:lpstr>
      <vt:lpstr>Major IIFC R&amp;D Deliverables</vt:lpstr>
      <vt:lpstr>Integration into the PIP-II Development Phase</vt:lpstr>
      <vt:lpstr>Progress to Date</vt:lpstr>
      <vt:lpstr>Construction Phase</vt:lpstr>
      <vt:lpstr>International Risks</vt:lpstr>
      <vt:lpstr>Risk Mitigation</vt:lpstr>
      <vt:lpstr>Risk Mitigation</vt:lpstr>
      <vt:lpstr>Challenges</vt:lpstr>
      <vt:lpstr>Moving Forward</vt:lpstr>
      <vt:lpstr>Visitor Program</vt:lpstr>
      <vt:lpstr>Visitor Program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Stephen D Holmes</cp:lastModifiedBy>
  <cp:revision>224</cp:revision>
  <cp:lastPrinted>2014-01-20T19:40:21Z</cp:lastPrinted>
  <dcterms:created xsi:type="dcterms:W3CDTF">2017-04-21T15:07:14Z</dcterms:created>
  <dcterms:modified xsi:type="dcterms:W3CDTF">2017-12-04T14:26:31Z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