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122" r:id="rId5"/>
  </p:sldMasterIdLst>
  <p:notesMasterIdLst>
    <p:notesMasterId r:id="rId37"/>
  </p:notesMasterIdLst>
  <p:handoutMasterIdLst>
    <p:handoutMasterId r:id="rId38"/>
  </p:handoutMasterIdLst>
  <p:sldIdLst>
    <p:sldId id="358" r:id="rId6"/>
    <p:sldId id="319" r:id="rId7"/>
    <p:sldId id="296" r:id="rId8"/>
    <p:sldId id="329" r:id="rId9"/>
    <p:sldId id="331" r:id="rId10"/>
    <p:sldId id="363" r:id="rId11"/>
    <p:sldId id="297" r:id="rId12"/>
    <p:sldId id="330" r:id="rId13"/>
    <p:sldId id="365" r:id="rId14"/>
    <p:sldId id="332" r:id="rId15"/>
    <p:sldId id="333" r:id="rId16"/>
    <p:sldId id="334" r:id="rId17"/>
    <p:sldId id="335" r:id="rId18"/>
    <p:sldId id="346" r:id="rId19"/>
    <p:sldId id="366" r:id="rId20"/>
    <p:sldId id="336" r:id="rId21"/>
    <p:sldId id="337" r:id="rId22"/>
    <p:sldId id="367" r:id="rId23"/>
    <p:sldId id="344" r:id="rId24"/>
    <p:sldId id="368" r:id="rId25"/>
    <p:sldId id="340" r:id="rId26"/>
    <p:sldId id="351" r:id="rId27"/>
    <p:sldId id="352" r:id="rId28"/>
    <p:sldId id="353" r:id="rId29"/>
    <p:sldId id="343" r:id="rId30"/>
    <p:sldId id="345" r:id="rId31"/>
    <p:sldId id="347" r:id="rId32"/>
    <p:sldId id="354" r:id="rId33"/>
    <p:sldId id="315" r:id="rId34"/>
    <p:sldId id="359" r:id="rId35"/>
    <p:sldId id="360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04C97"/>
    <a:srgbClr val="C2ADF9"/>
    <a:srgbClr val="F0E68F"/>
    <a:srgbClr val="99D6EA"/>
    <a:srgbClr val="4E4E4E"/>
    <a:srgbClr val="404040"/>
    <a:srgbClr val="63666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29" autoAdjust="0"/>
    <p:restoredTop sz="94660"/>
  </p:normalViewPr>
  <p:slideViewPr>
    <p:cSldViewPr snapToGrid="0" snapToObjects="1" showGuides="1">
      <p:cViewPr varScale="1">
        <p:scale>
          <a:sx n="122" d="100"/>
          <a:sy n="122" d="100"/>
        </p:scale>
        <p:origin x="1600" y="19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| Breakout Session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In partnership with: </a:t>
            </a:r>
          </a:p>
          <a:p>
            <a:pPr marL="109538"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India/DAE</a:t>
            </a:r>
          </a:p>
          <a:p>
            <a:pPr marL="109538"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Italy/INFN</a:t>
            </a:r>
          </a:p>
          <a:p>
            <a:pPr marL="109538"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UK/STFC</a:t>
            </a:r>
          </a:p>
          <a:p>
            <a:pPr marL="109538">
              <a:defRPr/>
            </a:pP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France/CEA/</a:t>
            </a:r>
            <a:r>
              <a:rPr lang="en-US" sz="1600" dirty="0" err="1">
                <a:solidFill>
                  <a:srgbClr val="004C97"/>
                </a:solidFill>
                <a:latin typeface="Helvetica"/>
                <a:cs typeface="Helvetica"/>
              </a:rPr>
              <a:t>Irfu</a:t>
            </a:r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, CNRS/IN2P3 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| Breakout Session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Luisella Lari</a:t>
            </a:r>
          </a:p>
          <a:p>
            <a:r>
              <a:rPr lang="en-US" dirty="0" smtClean="0"/>
              <a:t>PIP-II </a:t>
            </a:r>
            <a:r>
              <a:rPr lang="en-US" dirty="0"/>
              <a:t>Independent Project Review</a:t>
            </a:r>
          </a:p>
          <a:p>
            <a:r>
              <a:rPr lang="en-US" dirty="0"/>
              <a:t>12-14 December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RLS and BOE Development</a:t>
            </a:r>
          </a:p>
          <a:p>
            <a:r>
              <a:rPr lang="en-US" sz="1800" dirty="0"/>
              <a:t>Project Management </a:t>
            </a:r>
          </a:p>
        </p:txBody>
      </p:sp>
    </p:spTree>
    <p:extLst>
      <p:ext uri="{BB962C8B-B14F-4D97-AF65-F5344CB8AC3E}">
        <p14:creationId xmlns:p14="http://schemas.microsoft.com/office/powerpoint/2010/main" val="5281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The PIP-II RLS is built in P6 by </a:t>
            </a:r>
            <a:r>
              <a:rPr lang="en-US" b="1" dirty="0" smtClean="0">
                <a:solidFill>
                  <a:schemeClr val="tx1"/>
                </a:solidFill>
              </a:rPr>
              <a:t>WBS scope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6" y="4465643"/>
            <a:ext cx="4000500" cy="17399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339" y="1640580"/>
            <a:ext cx="4716226" cy="298307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Right Brace 11"/>
          <p:cNvSpPr/>
          <p:nvPr/>
        </p:nvSpPr>
        <p:spPr>
          <a:xfrm>
            <a:off x="4107956" y="5130800"/>
            <a:ext cx="578344" cy="1074743"/>
          </a:xfrm>
          <a:prstGeom prst="rightBrac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rot="10800000">
            <a:off x="4716430" y="5041900"/>
            <a:ext cx="1925910" cy="825500"/>
          </a:xfrm>
          <a:prstGeom prst="bentArrow">
            <a:avLst>
              <a:gd name="adj1" fmla="val 25000"/>
              <a:gd name="adj2" fmla="val 24375"/>
              <a:gd name="adj3" fmla="val 25000"/>
              <a:gd name="adj4" fmla="val 4375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992" y="2052046"/>
            <a:ext cx="3503428" cy="21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RLS is coupled with the present Organization Structure, but flexible to be readapted with the future new ones.</a:t>
            </a:r>
          </a:p>
          <a:p>
            <a:pPr algn="ctr"/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</a:rPr>
              <a:t>L2 Managers @ L2 in P6 </a:t>
            </a:r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68339" y="3880634"/>
            <a:ext cx="4732774" cy="116126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36210" y="1107902"/>
            <a:ext cx="3669994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smtClean="0">
                <a:latin typeface="Helvetica" charset="0"/>
                <a:ea typeface="Helvetica" charset="0"/>
                <a:cs typeface="Helvetica" charset="0"/>
              </a:rPr>
              <a:t>L3 Managers @ L3 </a:t>
            </a: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</a:rPr>
              <a:t>in P6</a:t>
            </a:r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83" y="3051107"/>
            <a:ext cx="4602415" cy="306093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5" y="937846"/>
            <a:ext cx="3848100" cy="59201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97725" y="3733036"/>
            <a:ext cx="1139375" cy="348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 flipV="1">
            <a:off x="4377311" y="1676122"/>
            <a:ext cx="2372404" cy="1758894"/>
          </a:xfrm>
          <a:prstGeom prst="bentArrow">
            <a:avLst>
              <a:gd name="adj1" fmla="val 14055"/>
              <a:gd name="adj2" fmla="val 18875"/>
              <a:gd name="adj3" fmla="val 24185"/>
              <a:gd name="adj4" fmla="val 42528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3838638" y="2523366"/>
            <a:ext cx="415572" cy="2710371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848100" y="5712928"/>
            <a:ext cx="415572" cy="1145072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3848100" y="1588793"/>
            <a:ext cx="415572" cy="778546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>
            <a:off x="3848100" y="5389764"/>
            <a:ext cx="415572" cy="173153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93483" y="3435017"/>
            <a:ext cx="4602415" cy="267702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02511" y="5788024"/>
            <a:ext cx="360339" cy="84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 – Milestones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774819" y="4639008"/>
            <a:ext cx="11436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74819" y="4987818"/>
            <a:ext cx="219114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74819" y="5323535"/>
            <a:ext cx="471318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74819" y="5701292"/>
            <a:ext cx="681306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0699" y="4539709"/>
            <a:ext cx="18790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Working schedule</a:t>
            </a: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ends</a:t>
            </a:r>
          </a:p>
          <a:p>
            <a:pPr algn="ctr"/>
            <a:r>
              <a:rPr lang="en-US" sz="2000" b="1" i="1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April 1</a:t>
            </a:r>
            <a:r>
              <a:rPr lang="en-US" sz="2000" b="1" i="1" baseline="300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st</a:t>
            </a:r>
            <a:r>
              <a:rPr lang="en-US" sz="2000" b="1" i="1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2000" b="1" i="1" dirty="0" smtClean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2027</a:t>
            </a:r>
          </a:p>
          <a:p>
            <a:pPr algn="ctr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91713" y="4024634"/>
            <a:ext cx="0" cy="18478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92684" y="4242812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m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74526" y="4602189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6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m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9302" y="4919588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1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57258" y="5287221"/>
            <a:ext cx="273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 direction / 2.5y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11519" y="3571115"/>
            <a:ext cx="65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T4</a:t>
            </a: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93691" y="4355667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65966" y="4704609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88003" y="5016646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61647" y="5382414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81" y="1132251"/>
            <a:ext cx="4363022" cy="20666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718735" y="2224927"/>
            <a:ext cx="284291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MS have float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MS have 0 float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Ex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MS have 0 float 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3553" y="1179979"/>
            <a:ext cx="3384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T </a:t>
            </a:r>
            <a:r>
              <a:rPr lang="en-US" sz="2000" dirty="0" smtClean="0"/>
              <a:t>MS = Project MS</a:t>
            </a:r>
          </a:p>
          <a:p>
            <a:pPr algn="r"/>
            <a:r>
              <a:rPr lang="en-US" sz="2000" b="1" dirty="0" smtClean="0"/>
              <a:t>I</a:t>
            </a:r>
            <a:r>
              <a:rPr lang="en-US" sz="2000" dirty="0" smtClean="0"/>
              <a:t> MS = International MS</a:t>
            </a:r>
          </a:p>
          <a:p>
            <a:pPr algn="r"/>
            <a:r>
              <a:rPr lang="en-US" sz="2000" b="1" dirty="0" smtClean="0"/>
              <a:t>Ex</a:t>
            </a:r>
            <a:r>
              <a:rPr lang="en-US" sz="2000" dirty="0" smtClean="0"/>
              <a:t> = External Constraints </a:t>
            </a:r>
            <a:endParaRPr lang="en-US" sz="2000" dirty="0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</a:t>
            </a:r>
            <a:r>
              <a:rPr lang="en-US" dirty="0"/>
              <a:t>RLS - Milestones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81336"/>
            <a:ext cx="5522012" cy="503672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45197" y="2237873"/>
            <a:ext cx="5460039" cy="16242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45197" y="3846094"/>
            <a:ext cx="5460039" cy="16242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45197" y="5022398"/>
            <a:ext cx="5460039" cy="16242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70741"/>
              </p:ext>
            </p:extLst>
          </p:nvPr>
        </p:nvGraphicFramePr>
        <p:xfrm>
          <a:off x="5928183" y="1270992"/>
          <a:ext cx="2824791" cy="334279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98115"/>
                <a:gridCol w="6266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External Milestones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C2AD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C2ADF9"/>
                    </a:solidFill>
                  </a:tcPr>
                </a:tc>
              </a:tr>
              <a:tr h="180952">
                <a:tc>
                  <a:txBody>
                    <a:bodyPr/>
                    <a:lstStyle/>
                    <a:p>
                      <a:endParaRPr lang="en-US" sz="5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I4 Milestones</a:t>
                      </a:r>
                      <a:r>
                        <a:rPr lang="en-US" b="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90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I3 Milestones</a:t>
                      </a:r>
                      <a:r>
                        <a:rPr lang="en-US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5123">
                <a:tc>
                  <a:txBody>
                    <a:bodyPr/>
                    <a:lstStyle/>
                    <a:p>
                      <a:endParaRPr lang="en-US" sz="5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T4 Milestones 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371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T3</a:t>
                      </a:r>
                      <a:r>
                        <a:rPr lang="en-US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112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T2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40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T1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5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T0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</a:tbl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8" name="Curved Left Arrow 7"/>
          <p:cNvSpPr/>
          <p:nvPr/>
        </p:nvSpPr>
        <p:spPr>
          <a:xfrm>
            <a:off x="8752974" y="1944060"/>
            <a:ext cx="329554" cy="568619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8752974" y="2903256"/>
            <a:ext cx="329554" cy="568619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8745290" y="3252821"/>
            <a:ext cx="329554" cy="568619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/>
          <p:cNvSpPr/>
          <p:nvPr/>
        </p:nvSpPr>
        <p:spPr>
          <a:xfrm>
            <a:off x="8745290" y="3591423"/>
            <a:ext cx="329554" cy="568619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/>
          <p:cNvSpPr/>
          <p:nvPr/>
        </p:nvSpPr>
        <p:spPr>
          <a:xfrm>
            <a:off x="8745290" y="3925620"/>
            <a:ext cx="329554" cy="568619"/>
          </a:xfrm>
          <a:prstGeom prst="curved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9905" y="5410172"/>
            <a:ext cx="26813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087"/>
                </a:solidFill>
                <a:latin typeface="Helvetica" charset="0"/>
                <a:ea typeface="Helvetica" charset="0"/>
                <a:cs typeface="Helvetica" charset="0"/>
              </a:rPr>
              <a:t>I3 (Fermilab Director)</a:t>
            </a:r>
          </a:p>
          <a:p>
            <a:r>
              <a:rPr lang="en-US" sz="2000" dirty="0" smtClean="0">
                <a:solidFill>
                  <a:srgbClr val="003087"/>
                </a:solidFill>
                <a:latin typeface="Helvetica" charset="0"/>
                <a:ea typeface="Helvetica" charset="0"/>
                <a:cs typeface="Helvetica" charset="0"/>
              </a:rPr>
              <a:t>I4 (L2 Managers)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Master Schedule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67" y="978747"/>
            <a:ext cx="6578329" cy="58213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0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Oriented RLS – T4 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42887" y="1744900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Each </a:t>
            </a:r>
            <a:r>
              <a:rPr lang="en-US" b="1" dirty="0" smtClean="0">
                <a:solidFill>
                  <a:schemeClr val="tx1"/>
                </a:solidFill>
              </a:rPr>
              <a:t>T4 Milestone </a:t>
            </a:r>
            <a:r>
              <a:rPr lang="en-US" dirty="0" smtClean="0"/>
              <a:t>represents a goal for each L2/L3 Manager in the PIP-II Project:</a:t>
            </a:r>
          </a:p>
          <a:p>
            <a:pPr lvl="1" algn="just"/>
            <a:r>
              <a:rPr lang="en-US" dirty="0" smtClean="0"/>
              <a:t>Performance achieved MS </a:t>
            </a:r>
          </a:p>
          <a:p>
            <a:pPr lvl="1" algn="just"/>
            <a:r>
              <a:rPr lang="en-US" dirty="0" smtClean="0"/>
              <a:t>Ready For Installation MS</a:t>
            </a:r>
          </a:p>
          <a:p>
            <a:pPr lvl="1" algn="just"/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Intermediate Milestones to reach these major goals are identified in the RLS as T5 Milestones in P6, including:</a:t>
            </a:r>
          </a:p>
          <a:p>
            <a:pPr lvl="1" algn="just"/>
            <a:r>
              <a:rPr lang="en-US" dirty="0" smtClean="0"/>
              <a:t>Design Reviews MS</a:t>
            </a:r>
          </a:p>
          <a:p>
            <a:pPr lvl="1" algn="just"/>
            <a:r>
              <a:rPr lang="en-US" dirty="0" smtClean="0"/>
              <a:t>Purchase Order Awarded MS</a:t>
            </a:r>
          </a:p>
          <a:p>
            <a:pPr lvl="1" algn="just"/>
            <a:endParaRPr lang="en-US" dirty="0" smtClean="0"/>
          </a:p>
          <a:p>
            <a:pPr marL="0" indent="0" algn="just">
              <a:buNone/>
            </a:pPr>
            <a:endParaRPr lang="en-US" sz="10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Oriented RLS – I4 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200591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endParaRPr lang="en-US" sz="1000" dirty="0"/>
          </a:p>
          <a:p>
            <a:pPr marL="0" indent="0" algn="just">
              <a:buNone/>
            </a:pPr>
            <a:r>
              <a:rPr lang="en-US" dirty="0" smtClean="0"/>
              <a:t>Each </a:t>
            </a:r>
            <a:r>
              <a:rPr lang="en-US" b="1" dirty="0" smtClean="0">
                <a:solidFill>
                  <a:schemeClr val="tx1"/>
                </a:solidFill>
              </a:rPr>
              <a:t>I4 Milestones </a:t>
            </a:r>
            <a:r>
              <a:rPr lang="en-US" dirty="0" smtClean="0"/>
              <a:t>represent a major delivery from our International Partners:</a:t>
            </a:r>
          </a:p>
          <a:p>
            <a:pPr lvl="1" algn="just"/>
            <a:r>
              <a:rPr lang="en-US" dirty="0" smtClean="0"/>
              <a:t>I4 MS are linked in the RLS so any possible delays in delivery can produce a cascade effect on the RLS</a:t>
            </a:r>
          </a:p>
          <a:p>
            <a:pPr lvl="1" algn="just"/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6 I4 MS with major impact on the Project are tiered to I3 level. </a:t>
            </a:r>
          </a:p>
          <a:p>
            <a:pPr lvl="1" algn="just"/>
            <a:r>
              <a:rPr lang="en-US" dirty="0" smtClean="0"/>
              <a:t>No Float was added between I3 and I4 MS.</a:t>
            </a:r>
          </a:p>
          <a:p>
            <a:pPr lvl="1" algn="just"/>
            <a:r>
              <a:rPr lang="en-US" dirty="0" smtClean="0"/>
              <a:t>I3 and I4 have Different Ownership </a:t>
            </a:r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RLS includes resources for oversight, coordination, QA/QC acceptance testing of International Deliverables </a:t>
            </a:r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4782" y="4134039"/>
            <a:ext cx="3265262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PIP-II Assumptions Doc </a:t>
            </a:r>
          </a:p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200" dirty="0" err="1" smtClean="0">
                <a:latin typeface="Helvetica" charset="0"/>
                <a:ea typeface="Helvetica" charset="0"/>
                <a:cs typeface="Helvetica" charset="0"/>
              </a:rPr>
              <a:t>docdb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 n. 144)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Technically &amp; Funding constrained RLS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7479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RLS </a:t>
            </a:r>
            <a:r>
              <a:rPr lang="en-US" dirty="0"/>
              <a:t>contains 5643 activities of which 4510 are in the </a:t>
            </a:r>
            <a:r>
              <a:rPr lang="en-US" dirty="0" err="1"/>
              <a:t>Linac</a:t>
            </a:r>
            <a:r>
              <a:rPr lang="en-US" dirty="0"/>
              <a:t> (L2) WBS. </a:t>
            </a:r>
            <a:r>
              <a:rPr lang="en-US" b="1" dirty="0" smtClean="0">
                <a:solidFill>
                  <a:schemeClr val="accent3"/>
                </a:solidFill>
              </a:rPr>
              <a:t>RLS is aligned with </a:t>
            </a:r>
            <a:r>
              <a:rPr lang="en-US" b="1" smtClean="0">
                <a:solidFill>
                  <a:schemeClr val="accent3"/>
                </a:solidFill>
              </a:rPr>
              <a:t>Fermilab’s </a:t>
            </a:r>
            <a:r>
              <a:rPr lang="en-US" b="1" dirty="0" smtClean="0">
                <a:solidFill>
                  <a:schemeClr val="accent3"/>
                </a:solidFill>
              </a:rPr>
              <a:t>program </a:t>
            </a:r>
            <a:r>
              <a:rPr lang="en-US" b="1" dirty="0">
                <a:solidFill>
                  <a:schemeClr val="accent3"/>
                </a:solidFill>
              </a:rPr>
              <a:t>by ending on Q2 </a:t>
            </a:r>
            <a:r>
              <a:rPr lang="en-US" b="1" dirty="0" smtClean="0">
                <a:solidFill>
                  <a:schemeClr val="accent3"/>
                </a:solidFill>
              </a:rPr>
              <a:t>FY27 </a:t>
            </a:r>
            <a:r>
              <a:rPr lang="en-US" b="1" dirty="0">
                <a:solidFill>
                  <a:schemeClr val="accent3"/>
                </a:solidFill>
              </a:rPr>
              <a:t>(</a:t>
            </a:r>
            <a:r>
              <a:rPr lang="en-US" b="1" dirty="0" smtClean="0">
                <a:solidFill>
                  <a:schemeClr val="accent3"/>
                </a:solidFill>
              </a:rPr>
              <a:t>LBNF/DUNE plan), </a:t>
            </a:r>
            <a:r>
              <a:rPr lang="en-US" b="1" dirty="0" smtClean="0">
                <a:solidFill>
                  <a:srgbClr val="7030A0"/>
                </a:solidFill>
              </a:rPr>
              <a:t>and satisfies the </a:t>
            </a:r>
            <a:r>
              <a:rPr lang="en-US" b="1" dirty="0">
                <a:solidFill>
                  <a:srgbClr val="7030A0"/>
                </a:solidFill>
              </a:rPr>
              <a:t>given </a:t>
            </a:r>
            <a:r>
              <a:rPr lang="en-US" b="1" dirty="0" smtClean="0">
                <a:solidFill>
                  <a:srgbClr val="7030A0"/>
                </a:solidFill>
              </a:rPr>
              <a:t>DOE/HEP </a:t>
            </a:r>
            <a:r>
              <a:rPr lang="en-US" b="1" dirty="0">
                <a:solidFill>
                  <a:srgbClr val="7030A0"/>
                </a:solidFill>
              </a:rPr>
              <a:t>funding profile.</a:t>
            </a:r>
          </a:p>
          <a:p>
            <a:pPr marL="0" indent="0" algn="just">
              <a:buNone/>
            </a:pPr>
            <a:endParaRPr lang="en-US" b="1" dirty="0">
              <a:solidFill>
                <a:srgbClr val="660066"/>
              </a:solidFill>
            </a:endParaRP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583829"/>
            <a:ext cx="6143048" cy="3660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9769" y="2583829"/>
            <a:ext cx="2826874" cy="1692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$513M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is the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Estimate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to Complete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from P6 including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scalation and Overhead</a:t>
            </a: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1648" y="4683038"/>
            <a:ext cx="268134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3087"/>
                </a:solidFill>
                <a:latin typeface="Helvetica" charset="0"/>
                <a:ea typeface="Helvetica" charset="0"/>
                <a:cs typeface="Helvetica" charset="0"/>
              </a:rPr>
              <a:t>P6 Obligations Profile includes a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$3M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carryover in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FY18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not in the DOE/HEP Funding Profile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/var/folders/0l/4czpkx696lz0fgbz_0y3l9z40000gp/T/com.microsoft.Powerpoint/WebArchiveCopyPasteTempFiles/cidimage003.png@01D36A81.F1AABB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2" y="1653695"/>
            <a:ext cx="5736478" cy="400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 rot="16200000" flipH="1">
            <a:off x="3471727" y="-993531"/>
            <a:ext cx="556549" cy="5771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 flipH="1">
            <a:off x="5046284" y="3175314"/>
            <a:ext cx="3705881" cy="526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6057" y="883852"/>
            <a:ext cx="368468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   Estimate at Completion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$545M</a:t>
            </a: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$513M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(P6)+ $32M (AC)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14629" y="6034415"/>
            <a:ext cx="2110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DOE/HEP </a:t>
            </a:r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Funding Profile</a:t>
            </a:r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6478308" y="2835593"/>
            <a:ext cx="1" cy="30602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Resulting Cumulative Obligation Profile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85600" y="4365704"/>
            <a:ext cx="1158400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T. Powers 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4588" y="3658894"/>
            <a:ext cx="33394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75 Major/Significant/Critical procurements identified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876252" y="1631784"/>
            <a:ext cx="369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591788" y="2841731"/>
            <a:ext cx="716299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FY17</a:t>
            </a:r>
          </a:p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FY17</a:t>
            </a:r>
          </a:p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FY17</a:t>
            </a:r>
          </a:p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FY17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FY18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FY18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FY18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FY18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FY19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FY19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FY19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FY19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FY20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FY20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FY20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FY20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FY21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FY21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FY21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FY21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FY22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FY22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FY22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FY22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FY23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FY23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FY23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FY23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FY24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FY24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FY24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FY24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FY25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FY25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FY25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FY25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FY26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FY26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Q3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FY26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Q4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FY26</a:t>
            </a: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Q1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FY27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Q2 </a:t>
            </a:r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FY27</a:t>
            </a:r>
          </a:p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FY27</a:t>
            </a:r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31834" y="6032400"/>
            <a:ext cx="124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 Obligations</a:t>
            </a:r>
            <a:endParaRPr lang="en-US" sz="12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24049" y="5808219"/>
            <a:ext cx="44109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Planned Value / Budgeted Cost of Work Scheduled (BCWS)</a:t>
            </a:r>
          </a:p>
        </p:txBody>
      </p:sp>
      <p:sp>
        <p:nvSpPr>
          <p:cNvPr id="77" name="TextBox 76"/>
          <p:cNvSpPr txBox="1"/>
          <p:nvPr/>
        </p:nvSpPr>
        <p:spPr>
          <a:xfrm rot="16200000">
            <a:off x="-92359" y="2450317"/>
            <a:ext cx="1213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Millions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106325" y="6180374"/>
            <a:ext cx="565317" cy="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1725658" y="5946718"/>
            <a:ext cx="565317" cy="2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5-Point Star 83"/>
          <p:cNvSpPr/>
          <p:nvPr/>
        </p:nvSpPr>
        <p:spPr>
          <a:xfrm>
            <a:off x="6266435" y="2651014"/>
            <a:ext cx="423747" cy="36915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/>
          <p:nvPr/>
        </p:nvSpPr>
        <p:spPr>
          <a:xfrm>
            <a:off x="6323119" y="1140497"/>
            <a:ext cx="423747" cy="36915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 rot="16200000" flipH="1">
            <a:off x="1019892" y="5704276"/>
            <a:ext cx="93997" cy="405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6746783" y="5036516"/>
            <a:ext cx="40345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8731" y="2063589"/>
            <a:ext cx="674437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$700</a:t>
            </a:r>
          </a:p>
          <a:p>
            <a:pPr algn="r"/>
            <a:endParaRPr lang="en-US" sz="16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$600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$500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$400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$300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$200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$100</a:t>
            </a:r>
          </a:p>
          <a:p>
            <a:pPr algn="r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$0</a:t>
            </a:r>
          </a:p>
          <a:p>
            <a:pPr algn="r"/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3605973" y="6185689"/>
            <a:ext cx="565317" cy="210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127237" y="1382023"/>
            <a:ext cx="8529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AC from CD-0</a:t>
            </a:r>
          </a:p>
          <a:p>
            <a:pPr algn="ctr"/>
            <a:endParaRPr lang="en-US" sz="1200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1859203" y="2106295"/>
            <a:ext cx="0" cy="3657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ight Brace 94"/>
          <p:cNvSpPr/>
          <p:nvPr/>
        </p:nvSpPr>
        <p:spPr>
          <a:xfrm rot="16200000">
            <a:off x="1425847" y="1648455"/>
            <a:ext cx="277221" cy="589491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Brace 95"/>
          <p:cNvSpPr/>
          <p:nvPr/>
        </p:nvSpPr>
        <p:spPr>
          <a:xfrm rot="16200000">
            <a:off x="4029342" y="-361721"/>
            <a:ext cx="277221" cy="4608011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3765716" y="1565691"/>
            <a:ext cx="80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P6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4" grpId="0" animBg="1"/>
      <p:bldP spid="85" grpId="0" animBg="1"/>
      <p:bldP spid="81" grpId="0" animBg="1"/>
      <p:bldP spid="95" grpId="0" animBg="1"/>
      <p:bldP spid="96" grpId="0" animBg="1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696" y="2219689"/>
            <a:ext cx="5553994" cy="421950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" y="1359259"/>
            <a:ext cx="5673269" cy="42998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3802840" y="571655"/>
            <a:ext cx="4803278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The Critical Path assumes that each International Partner during the </a:t>
            </a:r>
            <a:r>
              <a:rPr lang="en-US" sz="2000" i="1" u="sng" dirty="0" smtClean="0">
                <a:latin typeface="Helvetica" charset="0"/>
                <a:ea typeface="Helvetica" charset="0"/>
                <a:cs typeface="Helvetica" charset="0"/>
              </a:rPr>
              <a:t>Construction Phase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is delivering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 time.</a:t>
            </a:r>
          </a:p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ate delay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from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International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artners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is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included in the Risk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egister.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Resource Loaded Schedule (RLS) Overview</a:t>
            </a:r>
          </a:p>
          <a:p>
            <a:r>
              <a:rPr lang="en-US" dirty="0" smtClean="0"/>
              <a:t>Multi-Phases RLS</a:t>
            </a:r>
          </a:p>
          <a:p>
            <a:r>
              <a:rPr lang="en-US" dirty="0" smtClean="0"/>
              <a:t>Multi-Levels RLS</a:t>
            </a:r>
          </a:p>
          <a:p>
            <a:pPr lvl="1"/>
            <a:r>
              <a:rPr lang="en-US" dirty="0" smtClean="0"/>
              <a:t>High Level Master Schedule</a:t>
            </a:r>
          </a:p>
          <a:p>
            <a:r>
              <a:rPr lang="en-US" dirty="0" smtClean="0"/>
              <a:t>Deliverable Oriented RLS</a:t>
            </a:r>
          </a:p>
          <a:p>
            <a:r>
              <a:rPr lang="en-US" dirty="0" smtClean="0"/>
              <a:t>Technically &amp; Funding Constrained RLS</a:t>
            </a:r>
          </a:p>
          <a:p>
            <a:pPr lvl="1"/>
            <a:r>
              <a:rPr lang="en-US" dirty="0" smtClean="0"/>
              <a:t>PIP-II Critical Path</a:t>
            </a:r>
          </a:p>
          <a:p>
            <a:pPr lvl="1"/>
            <a:r>
              <a:rPr lang="en-US" dirty="0" smtClean="0"/>
              <a:t>PIP-II Obligation Profile</a:t>
            </a:r>
          </a:p>
          <a:p>
            <a:r>
              <a:rPr lang="en-US" dirty="0" smtClean="0"/>
              <a:t>Basis of Estimate (BOE) data integrated in the RLS</a:t>
            </a:r>
          </a:p>
          <a:p>
            <a:pPr lvl="1"/>
            <a:r>
              <a:rPr lang="en-US" dirty="0" smtClean="0"/>
              <a:t>PIP-II Cost Book</a:t>
            </a:r>
          </a:p>
          <a:p>
            <a:r>
              <a:rPr lang="en-US" dirty="0" smtClean="0"/>
              <a:t>RLS Process Summary</a:t>
            </a:r>
          </a:p>
          <a:p>
            <a:r>
              <a:rPr lang="en-US" dirty="0" smtClean="0"/>
              <a:t>Next Steps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1" y="946205"/>
            <a:ext cx="6324362" cy="5803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1078" y="1462912"/>
            <a:ext cx="2401653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The Critical Path goes through the construction &amp; installation of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SSR2 CMs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6022" y="431089"/>
            <a:ext cx="194670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SSR2 L3M, D.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Passarelli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Inst. L3M, C.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Baffes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7532" y="5787596"/>
            <a:ext cx="275091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Several paths close to the SSR2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Critical Path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Development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Follows </a:t>
            </a:r>
            <a:r>
              <a:rPr lang="en-US" dirty="0"/>
              <a:t>DOE Cost Estimating Guide (DOE-G-413.3-21)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44826" y="1994050"/>
            <a:ext cx="175059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9937" y="4610731"/>
            <a:ext cx="6643291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BOEs are the basis for developing the RLS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RLS and BOEs contain the same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irect M&amp;S costs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Direct labor hours &amp; P6 Resources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88" y="2068789"/>
            <a:ext cx="4496388" cy="2467203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41796" y="1784415"/>
            <a:ext cx="1671744" cy="267683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</a:t>
            </a:r>
            <a:r>
              <a:rPr lang="en-US" dirty="0" smtClean="0"/>
              <a:t>Development details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3354" y="1026355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136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Basis of Estimate </a:t>
            </a:r>
            <a:r>
              <a:rPr lang="en-US" dirty="0"/>
              <a:t>documents</a:t>
            </a:r>
          </a:p>
          <a:p>
            <a:r>
              <a:rPr lang="en-US" dirty="0"/>
              <a:t>Each BOE consists of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Word document</a:t>
            </a:r>
            <a:r>
              <a:rPr lang="en-US" dirty="0"/>
              <a:t>:  </a:t>
            </a:r>
          </a:p>
          <a:p>
            <a:pPr lvl="2"/>
            <a:r>
              <a:rPr lang="en-US" dirty="0"/>
              <a:t>WBS Dictionary definition</a:t>
            </a:r>
          </a:p>
          <a:p>
            <a:pPr lvl="2"/>
            <a:r>
              <a:rPr lang="en-US" dirty="0"/>
              <a:t>Assumptions</a:t>
            </a:r>
          </a:p>
          <a:p>
            <a:pPr lvl="2"/>
            <a:r>
              <a:rPr lang="en-US" dirty="0"/>
              <a:t>Explanation behind the </a:t>
            </a:r>
            <a:r>
              <a:rPr lang="en-US" dirty="0" smtClean="0"/>
              <a:t>estimate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Excel </a:t>
            </a:r>
            <a:r>
              <a:rPr lang="en-US" b="1" dirty="0">
                <a:solidFill>
                  <a:srgbClr val="7030A0"/>
                </a:solidFill>
              </a:rPr>
              <a:t>document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Labor and M&amp;S estimates at Level 5</a:t>
            </a:r>
          </a:p>
          <a:p>
            <a:pPr lvl="2"/>
            <a:r>
              <a:rPr lang="en-US" dirty="0"/>
              <a:t>Estimate </a:t>
            </a:r>
            <a:r>
              <a:rPr lang="en-US" dirty="0" smtClean="0"/>
              <a:t>Uncertainty</a:t>
            </a:r>
          </a:p>
          <a:p>
            <a:pPr lvl="2"/>
            <a:endParaRPr lang="en-US" sz="1000" dirty="0" smtClean="0"/>
          </a:p>
          <a:p>
            <a:r>
              <a:rPr lang="en-US" dirty="0" smtClean="0"/>
              <a:t>Base </a:t>
            </a:r>
            <a:r>
              <a:rPr lang="en-US" dirty="0"/>
              <a:t>year </a:t>
            </a:r>
            <a:r>
              <a:rPr lang="en-US" dirty="0" smtClean="0"/>
              <a:t>FY16</a:t>
            </a:r>
          </a:p>
          <a:p>
            <a:endParaRPr lang="en-US" sz="1000" dirty="0"/>
          </a:p>
          <a:p>
            <a:r>
              <a:rPr lang="en-US" dirty="0"/>
              <a:t>Each BOE was reviewed for consistency / understanding </a:t>
            </a:r>
          </a:p>
          <a:p>
            <a:pPr lvl="1"/>
            <a:r>
              <a:rPr lang="en-US" dirty="0"/>
              <a:t>Checklist for validation of the </a:t>
            </a:r>
            <a:r>
              <a:rPr lang="en-US" dirty="0" smtClean="0"/>
              <a:t>BOE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472" y="4194575"/>
            <a:ext cx="986708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Derwen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44" y="1107037"/>
            <a:ext cx="2056545" cy="255651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32" y="4194575"/>
            <a:ext cx="3680687" cy="103088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Following the standard EVMS procedure, each BOE data were integrated in P6, through an iterative process in order to meet the </a:t>
            </a:r>
            <a:r>
              <a:rPr lang="en-US" b="1" dirty="0" smtClean="0"/>
              <a:t>PIP-II Development and Construction phases goals, </a:t>
            </a:r>
            <a:r>
              <a:rPr lang="en-US" dirty="0" smtClean="0"/>
              <a:t> </a:t>
            </a:r>
            <a:r>
              <a:rPr lang="en-US" b="1" dirty="0" smtClean="0"/>
              <a:t>respecting the limitation of </a:t>
            </a:r>
            <a:r>
              <a:rPr lang="en-US" b="1" i="1" dirty="0" smtClean="0"/>
              <a:t>DOE/HEP Funding Profile.</a:t>
            </a:r>
            <a:endParaRPr lang="en-US" b="1" i="1" dirty="0"/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BOEs </a:t>
            </a:r>
            <a:r>
              <a:rPr lang="en-US" dirty="0"/>
              <a:t>for RLS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26" name="Picture 2" descr="mage result for cost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0" y="3968779"/>
            <a:ext cx="3368558" cy="18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32966" y="2988304"/>
            <a:ext cx="4632385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At the end of this process the PIP-II Cost Book was produced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2152"/>
            <a:ext cx="9144000" cy="1622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7" y="893568"/>
            <a:ext cx="8909097" cy="1895784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091" y="1664860"/>
            <a:ext cx="3672643" cy="3559322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915065" y="2186339"/>
            <a:ext cx="3362906" cy="44375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-515764" y="3778876"/>
            <a:ext cx="2867649" cy="44375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12787" y="3539408"/>
            <a:ext cx="3436398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Cost Book folder with: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P6 Escalation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P6 Overhead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P6 Labor Rates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Estimate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ncertainty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59644" y="1664860"/>
            <a:ext cx="697211" cy="35781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67703" y="5841090"/>
            <a:ext cx="2467671" cy="9566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2112" y="2291105"/>
            <a:ext cx="1626859" cy="1927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05761" y="631945"/>
            <a:ext cx="275109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BOE Trace folder with: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Direct Hours,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Direct M&amp;S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1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data integrated in P6 per WBS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2276" y="1302568"/>
            <a:ext cx="289931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136 BOEs </a:t>
            </a:r>
            <a:r>
              <a:rPr lang="en-US" sz="2000" dirty="0" smtClean="0"/>
              <a:t>integrated in P6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2276" y="3814272"/>
            <a:ext cx="338225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BOE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Numbers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distribution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2992" y="3809376"/>
            <a:ext cx="32215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BOE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Costs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distribution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11679"/>
            <a:ext cx="5190565" cy="1335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75" y="832663"/>
            <a:ext cx="3029310" cy="29358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01769" y="976487"/>
            <a:ext cx="319603" cy="274997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67868" y="2002915"/>
            <a:ext cx="725256" cy="15892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517" y="4223005"/>
            <a:ext cx="4480560" cy="20161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98281" y="4223007"/>
            <a:ext cx="4480560" cy="20116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4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0" y="1312366"/>
            <a:ext cx="6754483" cy="49422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data integrated in P6 per WBS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56407" y="463755"/>
            <a:ext cx="1630393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Helvetica" charset="0"/>
                <a:ea typeface="Helvetica" charset="0"/>
                <a:cs typeface="Helvetica" charset="0"/>
              </a:rPr>
              <a:t>LoE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 is 14% of total costs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2685" y="1322143"/>
            <a:ext cx="160262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smtClean="0">
                <a:latin typeface="Helvetica" charset="0"/>
                <a:ea typeface="Helvetica" charset="0"/>
                <a:cs typeface="Helvetica" charset="0"/>
              </a:rPr>
              <a:t>% in costs</a:t>
            </a:r>
            <a:endParaRPr lang="en-US" sz="2000" i="1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Process 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developed and aligned with:</a:t>
            </a:r>
          </a:p>
          <a:p>
            <a:pPr lvl="1"/>
            <a:r>
              <a:rPr lang="en-US" dirty="0" smtClean="0"/>
              <a:t>PIP-II Alternative Selection</a:t>
            </a:r>
          </a:p>
          <a:p>
            <a:pPr lvl="1"/>
            <a:r>
              <a:rPr lang="en-US" dirty="0" smtClean="0"/>
              <a:t>PIP-II Assumptions Document</a:t>
            </a:r>
          </a:p>
          <a:p>
            <a:pPr lvl="1"/>
            <a:r>
              <a:rPr lang="en-US" dirty="0" smtClean="0"/>
              <a:t>PIP-II CDR</a:t>
            </a:r>
          </a:p>
          <a:p>
            <a:pPr lvl="1"/>
            <a:r>
              <a:rPr lang="en-US" dirty="0" smtClean="0"/>
              <a:t>PIP-II Procurement Management Plan</a:t>
            </a:r>
          </a:p>
          <a:p>
            <a:pPr lvl="1"/>
            <a:r>
              <a:rPr lang="en-US" dirty="0" smtClean="0"/>
              <a:t>Project Annex 1 for IIFC deliverables</a:t>
            </a:r>
          </a:p>
          <a:p>
            <a:pPr lvl="1"/>
            <a:r>
              <a:rPr lang="en-US" dirty="0"/>
              <a:t>DOE Cost Estimating Guide (DOE-G-413.3-21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Fermilab Guidelines 12.PM-004.DT-01; </a:t>
            </a:r>
            <a:r>
              <a:rPr lang="en-US" dirty="0"/>
              <a:t>12.PM-004.DT-03;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19827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2300" b="1" dirty="0" smtClean="0">
                <a:solidFill>
                  <a:schemeClr val="accent3"/>
                </a:solidFill>
              </a:rPr>
              <a:t>Before CD-2</a:t>
            </a:r>
            <a:endParaRPr lang="en-US" sz="2300" b="1" dirty="0">
              <a:solidFill>
                <a:schemeClr val="accent3"/>
              </a:solidFill>
            </a:endParaRPr>
          </a:p>
          <a:p>
            <a:r>
              <a:rPr lang="en-US" sz="2300" dirty="0"/>
              <a:t>Align the RLS </a:t>
            </a:r>
            <a:r>
              <a:rPr lang="en-US" sz="2300" dirty="0" smtClean="0"/>
              <a:t>and WBS with </a:t>
            </a:r>
            <a:r>
              <a:rPr lang="en-US" sz="2300" dirty="0"/>
              <a:t>the new organizational </a:t>
            </a:r>
            <a:r>
              <a:rPr lang="en-US" sz="2300" dirty="0" smtClean="0"/>
              <a:t>structure.</a:t>
            </a:r>
          </a:p>
          <a:p>
            <a:r>
              <a:rPr lang="en-US" sz="2300" dirty="0"/>
              <a:t>Incorporate formalized </a:t>
            </a:r>
            <a:r>
              <a:rPr lang="en-US" sz="2300" dirty="0" smtClean="0"/>
              <a:t>International </a:t>
            </a:r>
            <a:r>
              <a:rPr lang="en-US" sz="2300" dirty="0"/>
              <a:t>D</a:t>
            </a:r>
            <a:r>
              <a:rPr lang="en-US" sz="2300" dirty="0" smtClean="0"/>
              <a:t>eliverables </a:t>
            </a:r>
            <a:r>
              <a:rPr lang="en-US" sz="2300" dirty="0"/>
              <a:t>into </a:t>
            </a:r>
            <a:r>
              <a:rPr lang="en-US" sz="2300" dirty="0" smtClean="0"/>
              <a:t>RLS.</a:t>
            </a:r>
          </a:p>
          <a:p>
            <a:r>
              <a:rPr lang="en-US" sz="2300" dirty="0" smtClean="0"/>
              <a:t>Implement EVMS:</a:t>
            </a:r>
          </a:p>
          <a:p>
            <a:pPr lvl="1"/>
            <a:r>
              <a:rPr lang="en-US" sz="2100" dirty="0" smtClean="0"/>
              <a:t>EVMS reporting </a:t>
            </a:r>
            <a:r>
              <a:rPr lang="en-US" sz="2100" dirty="0" smtClean="0"/>
              <a:t>active </a:t>
            </a:r>
            <a:r>
              <a:rPr lang="en-US" sz="2100" dirty="0" smtClean="0"/>
              <a:t>at least 6 months before CD-2</a:t>
            </a:r>
          </a:p>
          <a:p>
            <a:pPr lvl="1"/>
            <a:r>
              <a:rPr lang="en-US" sz="2100" dirty="0" smtClean="0"/>
              <a:t>CAM </a:t>
            </a:r>
            <a:r>
              <a:rPr lang="en-US" sz="2100" dirty="0"/>
              <a:t>t</a:t>
            </a:r>
            <a:r>
              <a:rPr lang="en-US" sz="2100" dirty="0" smtClean="0"/>
              <a:t>raining planned for Q2 FY18</a:t>
            </a:r>
          </a:p>
          <a:p>
            <a:r>
              <a:rPr lang="en-US" sz="2300" dirty="0" smtClean="0"/>
              <a:t>Implement usage of standard FNAL tools (P6, Cobra, PRA)</a:t>
            </a:r>
          </a:p>
          <a:p>
            <a:pPr lvl="1"/>
            <a:r>
              <a:rPr lang="en-US" sz="2100" dirty="0" smtClean="0"/>
              <a:t>P6, PRA already used </a:t>
            </a:r>
          </a:p>
          <a:p>
            <a:pPr lvl="1"/>
            <a:r>
              <a:rPr lang="en-US" sz="2100" dirty="0" smtClean="0"/>
              <a:t>Cobra Cost Processor to be implemented</a:t>
            </a:r>
          </a:p>
          <a:p>
            <a:r>
              <a:rPr lang="en-US" sz="2300" dirty="0" smtClean="0"/>
              <a:t>Staffing Business Office to grow by ~ 3 FTE at CD-2</a:t>
            </a:r>
          </a:p>
          <a:p>
            <a:pPr lvl="1"/>
            <a:r>
              <a:rPr lang="en-US" sz="2100" dirty="0" smtClean="0"/>
              <a:t>Project Controls Manager + Project Control Specialist</a:t>
            </a:r>
          </a:p>
          <a:p>
            <a:pPr lvl="1"/>
            <a:r>
              <a:rPr lang="en-US" sz="2100" dirty="0" smtClean="0"/>
              <a:t>Assistant to APM Planning &amp; Reporting</a:t>
            </a:r>
          </a:p>
          <a:p>
            <a:pPr lvl="1"/>
            <a:r>
              <a:rPr lang="en-US" sz="2100" dirty="0" smtClean="0"/>
              <a:t>Potential: More Procurement and Financial support</a:t>
            </a:r>
            <a:endParaRPr lang="en-US" sz="2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016314"/>
            <a:ext cx="8672513" cy="4987867"/>
          </a:xfrm>
        </p:spPr>
        <p:txBody>
          <a:bodyPr/>
          <a:lstStyle/>
          <a:p>
            <a:pPr algn="just"/>
            <a:r>
              <a:rPr lang="en-US" sz="2200" dirty="0"/>
              <a:t>The PIP-II Resource Loaded Schedule has been developed in P6, consistent with the </a:t>
            </a:r>
            <a:r>
              <a:rPr lang="en-US" sz="2200" dirty="0" smtClean="0"/>
              <a:t>DOE/HEP </a:t>
            </a:r>
            <a:r>
              <a:rPr lang="en-US" sz="2200" dirty="0"/>
              <a:t>F</a:t>
            </a:r>
            <a:r>
              <a:rPr lang="en-US" sz="2200" dirty="0" smtClean="0"/>
              <a:t>unding </a:t>
            </a:r>
            <a:r>
              <a:rPr lang="en-US" sz="2200" dirty="0"/>
              <a:t>P</a:t>
            </a:r>
            <a:r>
              <a:rPr lang="en-US" sz="2200" dirty="0" smtClean="0"/>
              <a:t>rofile </a:t>
            </a:r>
            <a:r>
              <a:rPr lang="en-US" sz="2200" dirty="0"/>
              <a:t>and with </a:t>
            </a:r>
            <a:r>
              <a:rPr lang="en-US" sz="2200" dirty="0" err="1"/>
              <a:t>Fermilab’s</a:t>
            </a:r>
            <a:r>
              <a:rPr lang="en-US" sz="2200" dirty="0"/>
              <a:t> plan for for LBNF/DUNE, and identifying the project critical </a:t>
            </a:r>
            <a:r>
              <a:rPr lang="en-US" sz="2200" dirty="0" smtClean="0"/>
              <a:t>path.</a:t>
            </a:r>
          </a:p>
          <a:p>
            <a:pPr lvl="1" algn="just"/>
            <a:r>
              <a:rPr lang="en-US" sz="2000" dirty="0"/>
              <a:t>RLS starts on Q1 FY18 and it is constrained by ending on Q2 FY27, including a complete network logic</a:t>
            </a:r>
            <a:r>
              <a:rPr lang="en-US" sz="2000" dirty="0" smtClean="0"/>
              <a:t>.</a:t>
            </a:r>
          </a:p>
          <a:p>
            <a:pPr algn="just"/>
            <a:r>
              <a:rPr lang="en-US" sz="2200" dirty="0" smtClean="0"/>
              <a:t>RLS Estimate to Complete costs is </a:t>
            </a:r>
            <a:r>
              <a:rPr lang="en-US" sz="2200" b="1" dirty="0" smtClean="0"/>
              <a:t>$513M, </a:t>
            </a:r>
            <a:r>
              <a:rPr lang="en-US" sz="2200" dirty="0" smtClean="0"/>
              <a:t>including escalation and overhead.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b="1" dirty="0" smtClean="0">
                <a:solidFill>
                  <a:srgbClr val="004C97"/>
                </a:solidFill>
              </a:rPr>
              <a:t>$545M </a:t>
            </a:r>
            <a:r>
              <a:rPr lang="en-US" sz="2200" dirty="0" smtClean="0"/>
              <a:t>including Actual Costs.</a:t>
            </a:r>
          </a:p>
          <a:p>
            <a:pPr algn="just"/>
            <a:r>
              <a:rPr lang="en-US" sz="2200" dirty="0" smtClean="0"/>
              <a:t>RLS </a:t>
            </a:r>
            <a:r>
              <a:rPr lang="en-US" sz="2200" dirty="0"/>
              <a:t>is not yet including the UK contribution (</a:t>
            </a:r>
            <a:r>
              <a:rPr lang="en-US" sz="2200" dirty="0" err="1"/>
              <a:t>docdb</a:t>
            </a:r>
            <a:r>
              <a:rPr lang="en-US" sz="2200" dirty="0"/>
              <a:t> n. 1212</a:t>
            </a:r>
            <a:r>
              <a:rPr lang="en-US" sz="2200" dirty="0" smtClean="0"/>
              <a:t>).</a:t>
            </a:r>
          </a:p>
          <a:p>
            <a:pPr algn="just"/>
            <a:r>
              <a:rPr lang="en-US" sz="2200" dirty="0" smtClean="0"/>
              <a:t>RLS integrated the major deliverables from International </a:t>
            </a:r>
            <a:r>
              <a:rPr lang="en-US" sz="2200" dirty="0"/>
              <a:t>P</a:t>
            </a:r>
            <a:r>
              <a:rPr lang="en-US" sz="2200" dirty="0" smtClean="0"/>
              <a:t>artners</a:t>
            </a:r>
            <a:r>
              <a:rPr lang="en-US" sz="2200" dirty="0"/>
              <a:t>.</a:t>
            </a:r>
            <a:endParaRPr lang="en-US" sz="2200" dirty="0" smtClean="0"/>
          </a:p>
          <a:p>
            <a:pPr algn="just"/>
            <a:r>
              <a:rPr lang="en-US" sz="2200" dirty="0" smtClean="0"/>
              <a:t>RLS is aligned with the present organization chart and it fully integrates the BOEs data, as reported in the PIP-II Cost </a:t>
            </a:r>
            <a:r>
              <a:rPr lang="en-US" sz="2200" dirty="0"/>
              <a:t>B</a:t>
            </a:r>
            <a:r>
              <a:rPr lang="en-US" sz="2200" dirty="0" smtClean="0"/>
              <a:t>ook.</a:t>
            </a:r>
          </a:p>
          <a:p>
            <a:pPr algn="just"/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3627" y="5049502"/>
            <a:ext cx="813674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We believe the cost and schedule estimates are comprehensive, well documented, accurate and credible.</a:t>
            </a: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We are ready for CD-1 and look forward to your feedback.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Role in PIP-II:</a:t>
            </a:r>
            <a:endParaRPr lang="en-US" dirty="0"/>
          </a:p>
          <a:p>
            <a:pPr lvl="1"/>
            <a:r>
              <a:rPr lang="en-US" dirty="0" smtClean="0"/>
              <a:t>PIP-II Associated Project Manager for Planning and Reporting</a:t>
            </a:r>
          </a:p>
          <a:p>
            <a:pPr lvl="1"/>
            <a:r>
              <a:rPr lang="en-US" dirty="0" smtClean="0"/>
              <a:t>Business Office leader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Relevant Experience:</a:t>
            </a:r>
            <a:endParaRPr lang="en-US" dirty="0"/>
          </a:p>
          <a:p>
            <a:pPr lvl="1"/>
            <a:r>
              <a:rPr lang="en-US" dirty="0" smtClean="0"/>
              <a:t>16 years working experience in scientific (PhD in Physics) and Project Management (PMP certified) fields:</a:t>
            </a:r>
          </a:p>
          <a:p>
            <a:pPr lvl="2"/>
            <a:r>
              <a:rPr lang="en-US" dirty="0" smtClean="0"/>
              <a:t>Project Planning Manager </a:t>
            </a:r>
            <a:r>
              <a:rPr lang="en-US" dirty="0"/>
              <a:t>l</a:t>
            </a:r>
            <a:r>
              <a:rPr lang="en-US" dirty="0" smtClean="0"/>
              <a:t>eader for ESS </a:t>
            </a:r>
            <a:r>
              <a:rPr lang="en-US" dirty="0" err="1" smtClean="0"/>
              <a:t>Linac</a:t>
            </a:r>
            <a:r>
              <a:rPr lang="en-US" dirty="0" smtClean="0"/>
              <a:t>, Sweden.</a:t>
            </a:r>
          </a:p>
          <a:p>
            <a:pPr lvl="2"/>
            <a:r>
              <a:rPr lang="en-US" dirty="0" smtClean="0"/>
              <a:t>Project Planning Engineer for the LHC Main Ring Installation, CERN, Switzerland.</a:t>
            </a:r>
          </a:p>
          <a:p>
            <a:pPr lvl="2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66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12" y="1980231"/>
            <a:ext cx="7049548" cy="4200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Technically &amp; Funding constrained RLS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759875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Obligations Profile plot without and with UK contribution vs. DOE/HEP Funding Profile 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32241" y="4950309"/>
            <a:ext cx="1619985" cy="320431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83313" y="4945370"/>
            <a:ext cx="501427" cy="320431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94859" y="2984939"/>
            <a:ext cx="1683246" cy="41512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85547" y="3988986"/>
            <a:ext cx="599193" cy="320431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38277" y="1526771"/>
            <a:ext cx="294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Deliverables from USA laboratories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80" y="769069"/>
            <a:ext cx="2996620" cy="1748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| 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44" y="3356905"/>
            <a:ext cx="3470227" cy="2628878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3" y="3008813"/>
            <a:ext cx="2409815" cy="14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Notched Right Arrow 12"/>
          <p:cNvSpPr/>
          <p:nvPr/>
        </p:nvSpPr>
        <p:spPr>
          <a:xfrm rot="8224715">
            <a:off x="5238504" y="241499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81178" y="2517097"/>
            <a:ext cx="25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38277" y="4310509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17" name="Notched Right Arrow 16"/>
          <p:cNvSpPr/>
          <p:nvPr/>
        </p:nvSpPr>
        <p:spPr>
          <a:xfrm rot="18465787">
            <a:off x="3201649" y="441458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46669" y="2002348"/>
            <a:ext cx="868680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0" name="Notched Right Arrow 19"/>
          <p:cNvSpPr/>
          <p:nvPr/>
        </p:nvSpPr>
        <p:spPr>
          <a:xfrm>
            <a:off x="2321266" y="333462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7423" y="5119744"/>
            <a:ext cx="288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new 800 MeV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Notched Right Arrow 21"/>
          <p:cNvSpPr/>
          <p:nvPr/>
        </p:nvSpPr>
        <p:spPr>
          <a:xfrm rot="12680203">
            <a:off x="5216062" y="420569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44350" y="3377117"/>
            <a:ext cx="23857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Rings Upgrade</a:t>
            </a:r>
            <a:endParaRPr lang="en-US" dirty="0"/>
          </a:p>
        </p:txBody>
      </p:sp>
      <p:pic>
        <p:nvPicPr>
          <p:cNvPr id="25" name="Picture 24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42" y="3773288"/>
            <a:ext cx="872355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6" name="Notched Right Arrow 25"/>
          <p:cNvSpPr/>
          <p:nvPr/>
        </p:nvSpPr>
        <p:spPr>
          <a:xfrm rot="2216885">
            <a:off x="2851962" y="232551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otched Right Arrow 26"/>
          <p:cNvSpPr/>
          <p:nvPr/>
        </p:nvSpPr>
        <p:spPr>
          <a:xfrm rot="5400000">
            <a:off x="3918535" y="193868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6493" y="843490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Milestones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57649" y="1177825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LBNF Shutdown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3143" y="2114997"/>
            <a:ext cx="14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4"/>
                </a:solidFill>
              </a:rPr>
              <a:t>FONSI*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54835" y="1137657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CMTS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Available 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4" name="AutoShape 2" descr="mage result"/>
          <p:cNvSpPr>
            <a:spLocks noChangeAspect="1" noChangeArrowheads="1"/>
          </p:cNvSpPr>
          <p:nvPr/>
        </p:nvSpPr>
        <p:spPr bwMode="auto">
          <a:xfrm>
            <a:off x="0" y="0"/>
            <a:ext cx="10991850" cy="73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3095" y="3460871"/>
            <a:ext cx="868680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992" y="3112096"/>
            <a:ext cx="867279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6747642" y="259370"/>
            <a:ext cx="2396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*FONSI= Funding of </a:t>
            </a:r>
            <a:r>
              <a:rPr lang="en-US" sz="1500" smtClean="0"/>
              <a:t>No Significant Impact</a:t>
            </a:r>
            <a:endParaRPr lang="en-US" sz="1500" dirty="0"/>
          </a:p>
        </p:txBody>
      </p:sp>
      <p:pic>
        <p:nvPicPr>
          <p:cNvPr id="8" name="Picture 7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1903" y="2785309"/>
            <a:ext cx="868680" cy="566928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6938560" y="5135039"/>
            <a:ext cx="554900" cy="37147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068557" y="3900014"/>
            <a:ext cx="554900" cy="37147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89959" y="3939036"/>
            <a:ext cx="554900" cy="37147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7832" y="5526087"/>
            <a:ext cx="4658296" cy="12209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200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14" grpId="0"/>
      <p:bldP spid="16" grpId="0"/>
      <p:bldP spid="17" grpId="0" animBg="1"/>
      <p:bldP spid="20" grpId="0" animBg="1"/>
      <p:bldP spid="21" grpId="0"/>
      <p:bldP spid="22" grpId="0" animBg="1"/>
      <p:bldP spid="24" grpId="0" animBg="1"/>
      <p:bldP spid="26" grpId="0" animBg="1"/>
      <p:bldP spid="27" grpId="0" animBg="1"/>
      <p:bldP spid="28" grpId="0"/>
      <p:bldP spid="29" grpId="0"/>
      <p:bldP spid="30" grpId="0"/>
      <p:bldP spid="33" grpId="0"/>
      <p:bldP spid="35" grpId="0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The RLS timeframe is from </a:t>
            </a:r>
            <a:r>
              <a:rPr lang="en-US" b="1" i="1" dirty="0" smtClean="0">
                <a:solidFill>
                  <a:schemeClr val="tx2"/>
                </a:solidFill>
              </a:rPr>
              <a:t>Oct 1</a:t>
            </a:r>
            <a:r>
              <a:rPr lang="en-US" b="1" i="1" baseline="30000" dirty="0" smtClean="0">
                <a:solidFill>
                  <a:schemeClr val="tx2"/>
                </a:solidFill>
              </a:rPr>
              <a:t>st</a:t>
            </a:r>
            <a:r>
              <a:rPr lang="en-US" b="1" i="1" dirty="0" smtClean="0">
                <a:solidFill>
                  <a:schemeClr val="tx2"/>
                </a:solidFill>
              </a:rPr>
              <a:t>, 2017 </a:t>
            </a:r>
            <a:r>
              <a:rPr lang="en-US" i="1" dirty="0" smtClean="0"/>
              <a:t>to </a:t>
            </a:r>
            <a:r>
              <a:rPr lang="en-US" b="1" i="1" dirty="0" smtClean="0">
                <a:solidFill>
                  <a:schemeClr val="tx2"/>
                </a:solidFill>
              </a:rPr>
              <a:t>April 1</a:t>
            </a:r>
            <a:r>
              <a:rPr lang="en-US" b="1" i="1" baseline="30000" dirty="0" smtClean="0">
                <a:solidFill>
                  <a:schemeClr val="tx2"/>
                </a:solidFill>
              </a:rPr>
              <a:t>st</a:t>
            </a:r>
            <a:r>
              <a:rPr lang="en-US" b="1" i="1" dirty="0" smtClean="0">
                <a:solidFill>
                  <a:schemeClr val="tx2"/>
                </a:solidFill>
              </a:rPr>
              <a:t>, 2027 </a:t>
            </a:r>
          </a:p>
          <a:p>
            <a:pPr marL="0" indent="0" algn="ctr">
              <a:buNone/>
            </a:pPr>
            <a:r>
              <a:rPr lang="en-US" i="1" dirty="0" smtClean="0"/>
              <a:t>(i.e. early CD-4 date) </a:t>
            </a:r>
          </a:p>
          <a:p>
            <a:pPr marL="0" indent="0" algn="ctr">
              <a:buNone/>
            </a:pPr>
            <a:r>
              <a:rPr lang="en-US" i="1" dirty="0" smtClean="0"/>
              <a:t>RLS, BOEs, Cost Book cover this timeframe.</a:t>
            </a:r>
          </a:p>
          <a:p>
            <a:pPr marL="0" indent="0" algn="ctr">
              <a:buNone/>
            </a:pPr>
            <a:r>
              <a:rPr lang="en-US" i="1" dirty="0" smtClean="0"/>
              <a:t>Actual costs are recorded from CD-0 to </a:t>
            </a:r>
            <a:r>
              <a:rPr lang="en-US" i="1" dirty="0"/>
              <a:t>Oct 1</a:t>
            </a:r>
            <a:r>
              <a:rPr lang="en-US" i="1" baseline="30000" dirty="0"/>
              <a:t>st</a:t>
            </a:r>
            <a:r>
              <a:rPr lang="en-US" i="1" dirty="0"/>
              <a:t>, </a:t>
            </a:r>
            <a:r>
              <a:rPr lang="en-US" i="1" dirty="0" smtClean="0"/>
              <a:t>2017</a:t>
            </a:r>
            <a:endParaRPr lang="en-US" i="1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42" y="1163876"/>
            <a:ext cx="2057305" cy="15429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6588" y="4865410"/>
            <a:ext cx="793513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The RLS does not include the UK contribution for HB650.</a:t>
            </a:r>
          </a:p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Cost impact of Potential UK Deliverable (</a:t>
            </a: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docdb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n. 1212).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59" y="1813302"/>
            <a:ext cx="8330339" cy="421761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The PIP-II RLS is </a:t>
            </a:r>
            <a:r>
              <a:rPr lang="en-US" dirty="0"/>
              <a:t>a </a:t>
            </a:r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Multi-Phases</a:t>
            </a:r>
            <a:r>
              <a:rPr lang="en-US" dirty="0"/>
              <a:t>, </a:t>
            </a:r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Multi-Levels</a:t>
            </a:r>
            <a:r>
              <a:rPr lang="en-US" dirty="0"/>
              <a:t>, </a:t>
            </a:r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Deliverable </a:t>
            </a:r>
            <a:r>
              <a:rPr lang="en-US" b="1" dirty="0">
                <a:solidFill>
                  <a:schemeClr val="tx2"/>
                </a:solidFill>
              </a:rPr>
              <a:t>Oriented</a:t>
            </a:r>
            <a:r>
              <a:rPr lang="en-US" dirty="0"/>
              <a:t> </a:t>
            </a:r>
            <a:r>
              <a:rPr lang="en-US" dirty="0" smtClean="0"/>
              <a:t>and 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</a:rPr>
              <a:t>Technically </a:t>
            </a:r>
            <a:r>
              <a:rPr lang="en-US" b="1" dirty="0" smtClean="0">
                <a:solidFill>
                  <a:schemeClr val="tx2"/>
                </a:solidFill>
              </a:rPr>
              <a:t>&amp; Funding Constrained </a:t>
            </a:r>
          </a:p>
          <a:p>
            <a:pPr marL="0" indent="0" algn="just">
              <a:buNone/>
            </a:pPr>
            <a:r>
              <a:rPr lang="en-US" dirty="0" smtClean="0"/>
              <a:t>plan </a:t>
            </a:r>
            <a:r>
              <a:rPr lang="en-US" dirty="0"/>
              <a:t>developed with the scope of reporting to DOE the progress with respect to the </a:t>
            </a:r>
            <a:r>
              <a:rPr lang="en-US" dirty="0" smtClean="0"/>
              <a:t>DOE/HEP </a:t>
            </a:r>
            <a:r>
              <a:rPr lang="en-US" dirty="0"/>
              <a:t>given budget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Project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4681" y="650117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1079" y="650117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1079" y="11324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2293745" y="10316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98078" y="1122088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200" b="1" dirty="0" smtClean="0">
                <a:solidFill>
                  <a:schemeClr val="accent3"/>
                </a:solidFill>
              </a:rPr>
              <a:t>Development </a:t>
            </a:r>
            <a:r>
              <a:rPr lang="en-US" sz="2200" dirty="0" smtClean="0">
                <a:solidFill>
                  <a:srgbClr val="003087"/>
                </a:solidFill>
              </a:rPr>
              <a:t>and</a:t>
            </a:r>
            <a:r>
              <a:rPr lang="en-US" sz="2200" b="1" dirty="0" smtClean="0">
                <a:solidFill>
                  <a:srgbClr val="003087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Construction </a:t>
            </a:r>
            <a:r>
              <a:rPr lang="en-US" sz="2200" dirty="0" smtClean="0">
                <a:solidFill>
                  <a:srgbClr val="003087"/>
                </a:solidFill>
              </a:rPr>
              <a:t>phases</a:t>
            </a:r>
            <a:endParaRPr lang="en-US" sz="2200" dirty="0">
              <a:solidFill>
                <a:srgbClr val="003087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7594" y="2220034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>
          <a:xfrm>
            <a:off x="2260235" y="212178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698078" y="1947836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200" b="1" dirty="0" smtClean="0">
                <a:solidFill>
                  <a:schemeClr val="accent3"/>
                </a:solidFill>
              </a:rPr>
              <a:t>Milestones with Different Levels </a:t>
            </a:r>
            <a:r>
              <a:rPr lang="en-US" sz="2200" dirty="0" smtClean="0">
                <a:solidFill>
                  <a:srgbClr val="003087"/>
                </a:solidFill>
              </a:rPr>
              <a:t>and</a:t>
            </a:r>
            <a:r>
              <a:rPr lang="en-US" sz="2200" b="1" dirty="0" smtClean="0">
                <a:solidFill>
                  <a:srgbClr val="003087"/>
                </a:solidFill>
              </a:rPr>
              <a:t>  </a:t>
            </a:r>
            <a:r>
              <a:rPr lang="en-US" sz="2200" b="1" dirty="0" smtClean="0">
                <a:solidFill>
                  <a:srgbClr val="7030A0"/>
                </a:solidFill>
              </a:rPr>
              <a:t>Different Levels of Responsibilities for the PIP-II Managers</a:t>
            </a:r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3656099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2293745" y="365609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698078" y="3257189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200" b="1" dirty="0" smtClean="0">
                <a:solidFill>
                  <a:schemeClr val="accent3"/>
                </a:solidFill>
              </a:rPr>
              <a:t>Working schedule @ Level 4 </a:t>
            </a:r>
            <a:r>
              <a:rPr lang="en-US" sz="2200" dirty="0" smtClean="0">
                <a:solidFill>
                  <a:srgbClr val="003087"/>
                </a:solidFill>
              </a:rPr>
              <a:t>that includes all the major technical deliverables from </a:t>
            </a:r>
            <a:r>
              <a:rPr lang="en-US" sz="2200" b="1" dirty="0" smtClean="0">
                <a:solidFill>
                  <a:srgbClr val="7030A0"/>
                </a:solidFill>
              </a:rPr>
              <a:t>Fermilab (</a:t>
            </a:r>
            <a:r>
              <a:rPr lang="en-US" sz="2200" b="1" smtClean="0">
                <a:solidFill>
                  <a:srgbClr val="7030A0"/>
                </a:solidFill>
              </a:rPr>
              <a:t>T4 Milestones (MS))</a:t>
            </a:r>
            <a:r>
              <a:rPr lang="en-US" sz="2200" b="1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200" dirty="0" smtClean="0">
                <a:solidFill>
                  <a:srgbClr val="003087"/>
                </a:solidFill>
              </a:rPr>
              <a:t>and</a:t>
            </a:r>
            <a:r>
              <a:rPr lang="en-US" sz="2200" b="1" dirty="0" smtClean="0">
                <a:solidFill>
                  <a:srgbClr val="003087"/>
                </a:solidFill>
              </a:rPr>
              <a:t> </a:t>
            </a:r>
            <a:r>
              <a:rPr lang="en-US" sz="2200" dirty="0" smtClean="0">
                <a:solidFill>
                  <a:srgbClr val="003087"/>
                </a:solidFill>
              </a:rPr>
              <a:t>from</a:t>
            </a:r>
            <a:r>
              <a:rPr lang="en-US" sz="2200" b="1" dirty="0" smtClean="0">
                <a:solidFill>
                  <a:srgbClr val="003087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International </a:t>
            </a:r>
            <a:r>
              <a:rPr lang="en-US" sz="2200" b="1" dirty="0">
                <a:solidFill>
                  <a:srgbClr val="7030A0"/>
                </a:solidFill>
              </a:rPr>
              <a:t>P</a:t>
            </a:r>
            <a:r>
              <a:rPr lang="en-US" sz="2200" b="1" dirty="0" smtClean="0">
                <a:solidFill>
                  <a:srgbClr val="7030A0"/>
                </a:solidFill>
              </a:rPr>
              <a:t>artners (I4 MS)</a:t>
            </a:r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8274" y="511684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Technically &amp; Funding</a:t>
            </a:r>
            <a:r>
              <a:rPr lang="en-US" b="1" dirty="0">
                <a:solidFill>
                  <a:srgbClr val="003087"/>
                </a:solidFill>
              </a:rPr>
              <a:t> C</a:t>
            </a:r>
            <a:r>
              <a:rPr lang="en-US" b="1" dirty="0" smtClean="0">
                <a:solidFill>
                  <a:srgbClr val="003087"/>
                </a:solidFill>
              </a:rPr>
              <a:t>onstrained</a:t>
            </a:r>
          </a:p>
        </p:txBody>
      </p:sp>
      <p:sp>
        <p:nvSpPr>
          <p:cNvPr id="19" name="Notched Right Arrow 18"/>
          <p:cNvSpPr/>
          <p:nvPr/>
        </p:nvSpPr>
        <p:spPr>
          <a:xfrm>
            <a:off x="2260234" y="5299672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87232" y="5191819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200" b="1" dirty="0" smtClean="0">
                <a:solidFill>
                  <a:schemeClr val="accent3"/>
                </a:solidFill>
              </a:rPr>
              <a:t>by ending </a:t>
            </a:r>
            <a:r>
              <a:rPr lang="en-US" sz="2200" b="1" dirty="0">
                <a:solidFill>
                  <a:schemeClr val="accent3"/>
                </a:solidFill>
              </a:rPr>
              <a:t>i</a:t>
            </a:r>
            <a:r>
              <a:rPr lang="en-US" sz="2200" b="1" dirty="0" smtClean="0">
                <a:solidFill>
                  <a:schemeClr val="accent3"/>
                </a:solidFill>
              </a:rPr>
              <a:t>n Q2 FY27 aligned with  Fermilab program </a:t>
            </a:r>
            <a:r>
              <a:rPr lang="en-US" sz="2200" dirty="0" smtClean="0">
                <a:solidFill>
                  <a:srgbClr val="003087"/>
                </a:solidFill>
              </a:rPr>
              <a:t>and </a:t>
            </a:r>
            <a:r>
              <a:rPr lang="en-US" sz="2200" b="1" dirty="0" smtClean="0">
                <a:solidFill>
                  <a:srgbClr val="7030A0"/>
                </a:solidFill>
              </a:rPr>
              <a:t>RLS satisfies the given DOE/HEP funding profile.</a:t>
            </a:r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8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accent6"/>
                </a:solidFill>
              </a:rPr>
              <a:t>Major Milestones:</a:t>
            </a:r>
          </a:p>
          <a:p>
            <a:pPr lvl="2" algn="just"/>
            <a:r>
              <a:rPr lang="en-US" dirty="0">
                <a:solidFill>
                  <a:schemeClr val="accent6"/>
                </a:solidFill>
              </a:rPr>
              <a:t>HWR/SSR1(CM1) RF tested in PIP2IT [</a:t>
            </a:r>
            <a:r>
              <a:rPr lang="en-US" dirty="0" smtClean="0">
                <a:solidFill>
                  <a:schemeClr val="accent6"/>
                </a:solidFill>
              </a:rPr>
              <a:t>FY20]</a:t>
            </a:r>
          </a:p>
          <a:p>
            <a:pPr lvl="2" algn="just"/>
            <a:r>
              <a:rPr lang="en-US" dirty="0" smtClean="0">
                <a:solidFill>
                  <a:schemeClr val="accent6"/>
                </a:solidFill>
              </a:rPr>
              <a:t>WFE commissioned to meet CDR Parameters [FY22]</a:t>
            </a:r>
          </a:p>
          <a:p>
            <a:pPr lvl="2" algn="just"/>
            <a:r>
              <a:rPr lang="en-US" dirty="0">
                <a:solidFill>
                  <a:schemeClr val="accent6"/>
                </a:solidFill>
              </a:rPr>
              <a:t>HB650 (CM1) RF tested in CMTS [</a:t>
            </a:r>
            <a:r>
              <a:rPr lang="en-US" dirty="0" smtClean="0">
                <a:solidFill>
                  <a:schemeClr val="accent6"/>
                </a:solidFill>
              </a:rPr>
              <a:t>FY23]</a:t>
            </a:r>
            <a:endParaRPr lang="en-US" dirty="0">
              <a:solidFill>
                <a:schemeClr val="accent6"/>
              </a:solidFill>
            </a:endParaRPr>
          </a:p>
          <a:p>
            <a:pPr lvl="2" algn="just"/>
            <a:endParaRPr lang="en-US" sz="1000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accent3"/>
                </a:solidFill>
              </a:rPr>
              <a:t>Development </a:t>
            </a:r>
            <a:r>
              <a:rPr lang="en-US" dirty="0">
                <a:solidFill>
                  <a:schemeClr val="accent3"/>
                </a:solidFill>
              </a:rPr>
              <a:t>Phase [FY18 – </a:t>
            </a:r>
            <a:r>
              <a:rPr lang="en-US" dirty="0" smtClean="0">
                <a:solidFill>
                  <a:schemeClr val="accent3"/>
                </a:solidFill>
              </a:rPr>
              <a:t>FY23]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55640" y="5384440"/>
            <a:ext cx="88007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L. Prost 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7413" y="4957963"/>
            <a:ext cx="1868302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Z. Conway, D.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Passarelli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5640" y="5848548"/>
            <a:ext cx="88007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A. Rowe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00" y="993287"/>
            <a:ext cx="3819338" cy="3204731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accent6"/>
                </a:solidFill>
              </a:rPr>
              <a:t>	</a:t>
            </a:r>
            <a:r>
              <a:rPr lang="en-US" dirty="0">
                <a:solidFill>
                  <a:schemeClr val="accent6"/>
                </a:solidFill>
              </a:rPr>
              <a:t>Major Milestones:</a:t>
            </a:r>
          </a:p>
          <a:p>
            <a:pPr lvl="2" algn="just"/>
            <a:r>
              <a:rPr lang="en-US" dirty="0">
                <a:solidFill>
                  <a:schemeClr val="accent6"/>
                </a:solidFill>
              </a:rPr>
              <a:t>Meet </a:t>
            </a:r>
            <a:r>
              <a:rPr lang="en-US" dirty="0" smtClean="0">
                <a:solidFill>
                  <a:schemeClr val="accent6"/>
                </a:solidFill>
              </a:rPr>
              <a:t>the 4 KPPs </a:t>
            </a:r>
            <a:r>
              <a:rPr lang="en-US" dirty="0">
                <a:solidFill>
                  <a:schemeClr val="accent6"/>
                </a:solidFill>
              </a:rPr>
              <a:t>Parameters [Early CD-4 date FY27]</a:t>
            </a:r>
          </a:p>
          <a:p>
            <a:pPr lvl="2" algn="just"/>
            <a:endParaRPr lang="en-US" sz="1000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800" dirty="0">
                <a:solidFill>
                  <a:schemeClr val="accent6"/>
                </a:solidFill>
              </a:rPr>
              <a:t/>
            </a:r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Construction </a:t>
            </a:r>
            <a:r>
              <a:rPr lang="en-US" sz="2800" dirty="0" smtClean="0">
                <a:solidFill>
                  <a:srgbClr val="7030A0"/>
                </a:solidFill>
              </a:rPr>
              <a:t>Phase </a:t>
            </a:r>
            <a:r>
              <a:rPr lang="en-US" sz="2800" dirty="0">
                <a:solidFill>
                  <a:srgbClr val="7030A0"/>
                </a:solidFill>
              </a:rPr>
              <a:t>[FY19 – FY27</a:t>
            </a:r>
            <a:r>
              <a:rPr lang="en-US" sz="2800" dirty="0" smtClean="0">
                <a:solidFill>
                  <a:srgbClr val="7030A0"/>
                </a:solidFill>
              </a:rPr>
              <a:t>]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00" y="993288"/>
            <a:ext cx="3313247" cy="278008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12/13/2017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46383" y="4147861"/>
            <a:ext cx="1558133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3567" y="4831289"/>
            <a:ext cx="645757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The Construction Phase starts @ CD-3a [Q3 FY19]: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Niobium purchase contracts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Civil Engineer Site Preparation construction contract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28936</TotalTime>
  <Words>1861</Words>
  <Application>Microsoft Macintosh PowerPoint</Application>
  <PresentationFormat>On-screen Show (4:3)</PresentationFormat>
  <Paragraphs>436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Geneva</vt:lpstr>
      <vt:lpstr>Helvetica</vt:lpstr>
      <vt:lpstr>ＭＳ Ｐゴシック</vt:lpstr>
      <vt:lpstr>Arial</vt:lpstr>
      <vt:lpstr>FermilabPartnerships_PPT_090915</vt:lpstr>
      <vt:lpstr>1_FermilabPartnerships_PPT_090915</vt:lpstr>
      <vt:lpstr>PowerPoint Presentation</vt:lpstr>
      <vt:lpstr>Outline</vt:lpstr>
      <vt:lpstr>About Me:</vt:lpstr>
      <vt:lpstr>The complex RLS for PIP-II Project</vt:lpstr>
      <vt:lpstr>The complex RLS for PIP-II Project</vt:lpstr>
      <vt:lpstr>The complex RLS for PIP-II Project</vt:lpstr>
      <vt:lpstr>The complex RLS for PIP-II Project</vt:lpstr>
      <vt:lpstr>Development Phase [FY18 – FY23] </vt:lpstr>
      <vt:lpstr> Construction Phase [FY19 – FY27]</vt:lpstr>
      <vt:lpstr>Multi-Levels RLS</vt:lpstr>
      <vt:lpstr>Multi-Levels RLS</vt:lpstr>
      <vt:lpstr>Multi-Levels RLS – Milestones </vt:lpstr>
      <vt:lpstr>Multi-Levels RLS - Milestones</vt:lpstr>
      <vt:lpstr>High Level Master Schedule</vt:lpstr>
      <vt:lpstr>Deliverable Oriented RLS – T4 MS</vt:lpstr>
      <vt:lpstr>Deliverable Oriented RLS – I4 MS</vt:lpstr>
      <vt:lpstr>Technically &amp; Funding constrained RLS</vt:lpstr>
      <vt:lpstr>Resulting Cumulative Obligation Profile </vt:lpstr>
      <vt:lpstr>Critical Path</vt:lpstr>
      <vt:lpstr>Critical Path</vt:lpstr>
      <vt:lpstr>BOE Development</vt:lpstr>
      <vt:lpstr>BOE Development details </vt:lpstr>
      <vt:lpstr>BOEs for RLS Development</vt:lpstr>
      <vt:lpstr>Cost Book</vt:lpstr>
      <vt:lpstr>BOE data integrated in P6 per WBS </vt:lpstr>
      <vt:lpstr>BOE data integrated in P6 per WBS </vt:lpstr>
      <vt:lpstr>RLS Process Summary</vt:lpstr>
      <vt:lpstr>Next Steps</vt:lpstr>
      <vt:lpstr>Summary</vt:lpstr>
      <vt:lpstr>Additional Slides</vt:lpstr>
      <vt:lpstr>Technically &amp; Funding constrained RLS</vt:lpstr>
    </vt:vector>
  </TitlesOfParts>
  <Company>Sandbox Studio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Luisella Lari</cp:lastModifiedBy>
  <cp:revision>429</cp:revision>
  <cp:lastPrinted>2014-01-20T19:40:21Z</cp:lastPrinted>
  <dcterms:created xsi:type="dcterms:W3CDTF">2017-04-21T15:07:14Z</dcterms:created>
  <dcterms:modified xsi:type="dcterms:W3CDTF">2017-12-05T19:23:25Z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