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6" r:id="rId5"/>
    <p:sldId id="319" r:id="rId6"/>
    <p:sldId id="329" r:id="rId7"/>
    <p:sldId id="330" r:id="rId8"/>
    <p:sldId id="331" r:id="rId9"/>
    <p:sldId id="332" r:id="rId10"/>
    <p:sldId id="333" r:id="rId11"/>
    <p:sldId id="336" r:id="rId12"/>
    <p:sldId id="345" r:id="rId13"/>
    <p:sldId id="335" r:id="rId14"/>
    <p:sldId id="334" r:id="rId15"/>
    <p:sldId id="337" r:id="rId16"/>
    <p:sldId id="338" r:id="rId17"/>
    <p:sldId id="346" r:id="rId18"/>
    <p:sldId id="342" r:id="rId19"/>
    <p:sldId id="341" r:id="rId20"/>
    <p:sldId id="343" r:id="rId21"/>
    <p:sldId id="344" r:id="rId22"/>
    <p:sldId id="347" r:id="rId23"/>
    <p:sldId id="348" r:id="rId24"/>
    <p:sldId id="315" r:id="rId25"/>
    <p:sldId id="317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108" y="90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6134695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70218" y="5189885"/>
            <a:ext cx="314372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</a:t>
            </a:r>
          </a:p>
          <a:p>
            <a:pPr marL="233363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India/DAE</a:t>
            </a:r>
          </a:p>
          <a:p>
            <a:pPr marL="233363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233363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233363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  </a:t>
            </a:r>
          </a:p>
          <a:p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" y="874754"/>
            <a:ext cx="9161762" cy="30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80622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585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err="1"/>
              <a:t>A.Shemyakin</a:t>
            </a:r>
            <a:r>
              <a:rPr lang="en-US" dirty="0"/>
              <a:t> | PIP2IT| Linac Accelerator Support Systems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| Breakout Session Title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 | Breakout Session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 | Breakout Session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 | Breakout Session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 | Breakout Session Title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| Breakout Session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Alexander “Sasha” Shemyakin</a:t>
            </a:r>
          </a:p>
          <a:p>
            <a:r>
              <a:rPr lang="en-US" dirty="0"/>
              <a:t>PIP-II DOE Independent Project Review</a:t>
            </a:r>
          </a:p>
          <a:p>
            <a:r>
              <a:rPr lang="en-US" dirty="0"/>
              <a:t>12-14 December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PIP2IT Plans  and Accomplishments</a:t>
            </a:r>
          </a:p>
          <a:p>
            <a:r>
              <a:rPr lang="en-US" sz="1800" dirty="0"/>
              <a:t>Accelerator Support Systems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163B-04DD-4389-B1BF-166EBD53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2458-9964-4784-A8F8-692826164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 at “CDR parameters” through a full-length MEBT</a:t>
            </a:r>
          </a:p>
          <a:p>
            <a:r>
              <a:rPr lang="en-US" dirty="0"/>
              <a:t>LEBT with un-neutralized section</a:t>
            </a:r>
          </a:p>
          <a:p>
            <a:r>
              <a:rPr lang="en-US" dirty="0"/>
              <a:t>RFQ reliably operating at CDR parameters</a:t>
            </a:r>
          </a:p>
          <a:p>
            <a:r>
              <a:rPr lang="en-US" dirty="0"/>
              <a:t>CW – compatible MEBT</a:t>
            </a:r>
          </a:p>
          <a:p>
            <a:r>
              <a:rPr lang="en-US" dirty="0"/>
              <a:t>Prototype elements of the fast chopping system</a:t>
            </a:r>
          </a:p>
          <a:p>
            <a:r>
              <a:rPr lang="en-US" dirty="0"/>
              <a:t>CW-compatible Machine Protection System</a:t>
            </a:r>
          </a:p>
          <a:p>
            <a:r>
              <a:rPr lang="en-US" dirty="0"/>
              <a:t>Diagnostics</a:t>
            </a:r>
          </a:p>
          <a:p>
            <a:r>
              <a:rPr lang="en-US" dirty="0"/>
              <a:t>And other development that will not be presented here, e.g.</a:t>
            </a:r>
          </a:p>
          <a:p>
            <a:pPr lvl="1"/>
            <a:r>
              <a:rPr lang="en-US" dirty="0"/>
              <a:t>LLRF, control programs, 20 Hz operation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5A09-E8AF-411F-B735-A8D1D829DF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4B42E-B25C-4137-A3E7-44CBBE97E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DA2C7-1CD8-4B0E-A426-3B6037FF2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0B5B97-AA27-4ED5-A417-07C181943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440" y="4717224"/>
            <a:ext cx="2213040" cy="1463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37D93F-91A0-40CD-B92F-E2556CDF6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080" y="5142401"/>
            <a:ext cx="1700931" cy="10851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F11302-5ECF-4C7C-B07F-6327641AC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19" y="5020470"/>
            <a:ext cx="162777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8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621A-F1A0-4E48-9C5D-3387A61E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through a full-length MEBT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6D85-1483-4798-83C0-4A9233D34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594457"/>
          </a:xfrm>
        </p:spPr>
        <p:txBody>
          <a:bodyPr/>
          <a:lstStyle/>
          <a:p>
            <a:r>
              <a:rPr lang="en-US" dirty="0"/>
              <a:t>Operation of most WFE components at CDR parameters have been demonstrated </a:t>
            </a:r>
          </a:p>
          <a:p>
            <a:pPr lvl="1"/>
            <a:r>
              <a:rPr lang="en-US" dirty="0"/>
              <a:t>Beam was passed through the full-length MEBT with one kicker producing a required deflection pattern </a:t>
            </a:r>
          </a:p>
          <a:p>
            <a:pPr lvl="2"/>
            <a:r>
              <a:rPr lang="en-US" dirty="0"/>
              <a:t>0.54 </a:t>
            </a:r>
            <a:r>
              <a:rPr lang="en-US" dirty="0" err="1"/>
              <a:t>ms</a:t>
            </a:r>
            <a:r>
              <a:rPr lang="en-US" dirty="0"/>
              <a:t> x 20 Hz x 5 mA; about half of all bunches are deflected</a:t>
            </a:r>
          </a:p>
          <a:p>
            <a:pPr lvl="2"/>
            <a:r>
              <a:rPr lang="en-US" dirty="0"/>
              <a:t>24 hours continuous run with both passed and deflected bunches transported to the beam dump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2E502-223E-4127-AA33-350290171C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DB0C6-DD12-42D8-A4A0-3BA3EAE98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910F0-3857-4564-B294-515D1ECFB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1D3911-244C-4BD8-9830-6E9E9792C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207" y="3304490"/>
            <a:ext cx="3454905" cy="288887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844723-311D-4DD2-AE6F-C8AFB3B8D95D}"/>
              </a:ext>
            </a:extLst>
          </p:cNvPr>
          <p:cNvSpPr txBox="1">
            <a:spLocks/>
          </p:cNvSpPr>
          <p:nvPr/>
        </p:nvSpPr>
        <p:spPr>
          <a:xfrm>
            <a:off x="228600" y="3677447"/>
            <a:ext cx="5235106" cy="205011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Beam with a higher duty factor was passed through the full-length MEBT and deposited to the absorber prototype for 35 hours</a:t>
            </a:r>
          </a:p>
          <a:p>
            <a:pPr lvl="2"/>
            <a:r>
              <a:rPr lang="en-US" dirty="0"/>
              <a:t>1.75 </a:t>
            </a:r>
            <a:r>
              <a:rPr lang="en-US" dirty="0" err="1"/>
              <a:t>ms</a:t>
            </a:r>
            <a:r>
              <a:rPr lang="en-US" dirty="0"/>
              <a:t> x 20 Hz x 10 mA; with kickers off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0234A-07FC-4124-90FD-10B49D7D4530}"/>
              </a:ext>
            </a:extLst>
          </p:cNvPr>
          <p:cNvSpPr txBox="1"/>
          <p:nvPr/>
        </p:nvSpPr>
        <p:spPr>
          <a:xfrm>
            <a:off x="296141" y="5647174"/>
            <a:ext cx="498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current and MEBT pressure during the 35-hrs long run of the beam to the absorber prototype.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EAFF4-C3BE-4228-82CA-2011BD441E2C}"/>
              </a:ext>
            </a:extLst>
          </p:cNvPr>
          <p:cNvCxnSpPr/>
          <p:nvPr/>
        </p:nvCxnSpPr>
        <p:spPr>
          <a:xfrm>
            <a:off x="6235995" y="5885121"/>
            <a:ext cx="238169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A4731C-98BC-48AE-9884-BC4CDB58A467}"/>
              </a:ext>
            </a:extLst>
          </p:cNvPr>
          <p:cNvSpPr txBox="1"/>
          <p:nvPr/>
        </p:nvSpPr>
        <p:spPr>
          <a:xfrm>
            <a:off x="7426841" y="5557884"/>
            <a:ext cx="72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endParaRPr lang="en-US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F45ECC-F8BF-46FE-BF39-0F18453EA62B}"/>
              </a:ext>
            </a:extLst>
          </p:cNvPr>
          <p:cNvSpPr txBox="1"/>
          <p:nvPr/>
        </p:nvSpPr>
        <p:spPr>
          <a:xfrm>
            <a:off x="7335181" y="4475007"/>
            <a:ext cx="9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Pressure,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1.E-8 Torr/div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08A32B-8D15-4BEB-A0BE-259F6B2DE4FC}"/>
              </a:ext>
            </a:extLst>
          </p:cNvPr>
          <p:cNvSpPr txBox="1"/>
          <p:nvPr/>
        </p:nvSpPr>
        <p:spPr>
          <a:xfrm>
            <a:off x="7426841" y="3631845"/>
            <a:ext cx="112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Current,</a:t>
            </a:r>
          </a:p>
          <a:p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mA/div </a:t>
            </a:r>
          </a:p>
        </p:txBody>
      </p:sp>
    </p:spTree>
    <p:extLst>
      <p:ext uri="{BB962C8B-B14F-4D97-AF65-F5344CB8AC3E}">
        <p14:creationId xmlns:p14="http://schemas.microsoft.com/office/powerpoint/2010/main" val="387817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3B29FB04-50A8-46CD-9C7B-FF3A63290227}"/>
              </a:ext>
            </a:extLst>
          </p:cNvPr>
          <p:cNvSpPr txBox="1"/>
          <p:nvPr/>
        </p:nvSpPr>
        <p:spPr>
          <a:xfrm rot="16200000">
            <a:off x="-387736" y="4867343"/>
            <a:ext cx="1060840" cy="292388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Y’, mm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8A837D-19CE-4880-93ED-ABA9B3A6125C}"/>
              </a:ext>
            </a:extLst>
          </p:cNvPr>
          <p:cNvSpPr txBox="1"/>
          <p:nvPr/>
        </p:nvSpPr>
        <p:spPr>
          <a:xfrm>
            <a:off x="780845" y="6009940"/>
            <a:ext cx="1060840" cy="292388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y, mm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521E-E4B8-43D7-88C7-72A09675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LEBT with un-neutralized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06F07-7A04-4488-9A84-C54184A21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75" y="1052567"/>
            <a:ext cx="8672513" cy="4987867"/>
          </a:xfrm>
        </p:spPr>
        <p:txBody>
          <a:bodyPr/>
          <a:lstStyle/>
          <a:p>
            <a:r>
              <a:rPr lang="en-US" dirty="0"/>
              <a:t>Downstream portion of the LEBT is not neutralized</a:t>
            </a:r>
          </a:p>
          <a:p>
            <a:pPr lvl="1"/>
            <a:r>
              <a:rPr lang="en-US" dirty="0"/>
              <a:t>With scraping near the ion source and proper focusing, the beam emittance remains low, and beam parameters at the RFQ entrance are optimal</a:t>
            </a:r>
          </a:p>
          <a:p>
            <a:pPr lvl="1"/>
            <a:r>
              <a:rPr lang="en-US" dirty="0"/>
              <a:t>Vacuum at the RFQ entrance stays below 2∙10</a:t>
            </a:r>
            <a:r>
              <a:rPr lang="en-US" baseline="30000" dirty="0"/>
              <a:t>-7</a:t>
            </a:r>
            <a:r>
              <a:rPr lang="en-US" dirty="0"/>
              <a:t> Torr with beam</a:t>
            </a:r>
          </a:p>
          <a:p>
            <a:r>
              <a:rPr lang="en-US" dirty="0"/>
              <a:t>Since the LEBT chopper is located in this section, beam parameters stays constant through the MEBT pulse</a:t>
            </a:r>
          </a:p>
          <a:p>
            <a:pPr lvl="1"/>
            <a:r>
              <a:rPr lang="en-US" dirty="0"/>
              <a:t>Tuning made with 10 µs pulses work for long-pulse operation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DA14A-10E9-44DD-9F33-9B6972E9D1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F64E5-D14F-443C-A325-9BA1CB27C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EE9A5-0083-4890-A473-991D6AE78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CFD06D-681F-4739-ABFB-3BA7112275DF}"/>
              </a:ext>
            </a:extLst>
          </p:cNvPr>
          <p:cNvGrpSpPr/>
          <p:nvPr/>
        </p:nvGrpSpPr>
        <p:grpSpPr>
          <a:xfrm>
            <a:off x="110230" y="4093949"/>
            <a:ext cx="2144092" cy="2014439"/>
            <a:chOff x="6533637" y="3741479"/>
            <a:chExt cx="2367476" cy="22682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8FB4F1-1EAC-4CAA-9934-43798881A3B2}"/>
                </a:ext>
              </a:extLst>
            </p:cNvPr>
            <p:cNvGrpSpPr/>
            <p:nvPr/>
          </p:nvGrpSpPr>
          <p:grpSpPr>
            <a:xfrm>
              <a:off x="6533637" y="3741479"/>
              <a:ext cx="2367476" cy="2268276"/>
              <a:chOff x="6533637" y="3944911"/>
              <a:chExt cx="2367476" cy="226827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3FDCB37-666F-4D02-B077-F92374F771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684" t="16261" r="14281" b="8601"/>
              <a:stretch/>
            </p:blipFill>
            <p:spPr>
              <a:xfrm>
                <a:off x="6627931" y="3944911"/>
                <a:ext cx="2273182" cy="2235480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6C754ED-84FC-46C7-81B4-3DED3C88A66D}"/>
                  </a:ext>
                </a:extLst>
              </p:cNvPr>
              <p:cNvCxnSpPr/>
              <p:nvPr/>
            </p:nvCxnSpPr>
            <p:spPr>
              <a:xfrm>
                <a:off x="6898046" y="5930643"/>
                <a:ext cx="1938753" cy="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6E3CF1F-F2D0-4D3B-8182-B8D3140E7802}"/>
                  </a:ext>
                </a:extLst>
              </p:cNvPr>
              <p:cNvCxnSpPr/>
              <p:nvPr/>
            </p:nvCxnSpPr>
            <p:spPr>
              <a:xfrm>
                <a:off x="6898046" y="4167539"/>
                <a:ext cx="1938753" cy="0"/>
              </a:xfrm>
              <a:prstGeom prst="line">
                <a:avLst/>
              </a:prstGeom>
              <a:ln w="6350">
                <a:solidFill>
                  <a:schemeClr val="accent6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A689C8B-0389-4A72-85CC-AA81F3AB6CF7}"/>
                  </a:ext>
                </a:extLst>
              </p:cNvPr>
              <p:cNvCxnSpPr/>
              <p:nvPr/>
            </p:nvCxnSpPr>
            <p:spPr>
              <a:xfrm>
                <a:off x="6898046" y="4948587"/>
                <a:ext cx="1938753" cy="0"/>
              </a:xfrm>
              <a:prstGeom prst="line">
                <a:avLst/>
              </a:prstGeom>
              <a:ln w="6350">
                <a:solidFill>
                  <a:schemeClr val="accent6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5092B3D-0256-48E5-9CEB-0A57E63B94DA}"/>
                  </a:ext>
                </a:extLst>
              </p:cNvPr>
              <p:cNvCxnSpPr/>
              <p:nvPr/>
            </p:nvCxnSpPr>
            <p:spPr>
              <a:xfrm>
                <a:off x="6894871" y="5726462"/>
                <a:ext cx="1938753" cy="0"/>
              </a:xfrm>
              <a:prstGeom prst="line">
                <a:avLst/>
              </a:prstGeom>
              <a:ln w="6350">
                <a:solidFill>
                  <a:schemeClr val="accent6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91354F0-47CC-40A0-8579-4CC4625D6B6D}"/>
                  </a:ext>
                </a:extLst>
              </p:cNvPr>
              <p:cNvCxnSpPr/>
              <p:nvPr/>
            </p:nvCxnSpPr>
            <p:spPr>
              <a:xfrm>
                <a:off x="6838950" y="4167539"/>
                <a:ext cx="96791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354396B-CFB0-420F-ABAF-268F6D941F1F}"/>
                  </a:ext>
                </a:extLst>
              </p:cNvPr>
              <p:cNvCxnSpPr/>
              <p:nvPr/>
            </p:nvCxnSpPr>
            <p:spPr>
              <a:xfrm>
                <a:off x="6838950" y="4945226"/>
                <a:ext cx="96791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BBF8188-FF69-49AE-8080-1618B1BEEC57}"/>
                  </a:ext>
                </a:extLst>
              </p:cNvPr>
              <p:cNvCxnSpPr/>
              <p:nvPr/>
            </p:nvCxnSpPr>
            <p:spPr>
              <a:xfrm>
                <a:off x="6835490" y="5726462"/>
                <a:ext cx="96791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A490C3-8D28-42A1-98AE-69E540D9A0D7}"/>
                  </a:ext>
                </a:extLst>
              </p:cNvPr>
              <p:cNvCxnSpPr/>
              <p:nvPr/>
            </p:nvCxnSpPr>
            <p:spPr>
              <a:xfrm rot="5400000">
                <a:off x="7209426" y="5960950"/>
                <a:ext cx="96791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14EA963-1279-419C-82AE-6FB9C84590A8}"/>
                  </a:ext>
                </a:extLst>
              </p:cNvPr>
              <p:cNvCxnSpPr/>
              <p:nvPr/>
            </p:nvCxnSpPr>
            <p:spPr>
              <a:xfrm rot="5400000">
                <a:off x="7822201" y="5960950"/>
                <a:ext cx="96791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AB74162-247A-4ABD-8332-67D4C11AF9DC}"/>
                  </a:ext>
                </a:extLst>
              </p:cNvPr>
              <p:cNvCxnSpPr/>
              <p:nvPr/>
            </p:nvCxnSpPr>
            <p:spPr>
              <a:xfrm rot="5400000">
                <a:off x="8428626" y="5960950"/>
                <a:ext cx="96791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5D672D-6CA9-4DF1-BB96-9CD15BBF4F7C}"/>
                  </a:ext>
                </a:extLst>
              </p:cNvPr>
              <p:cNvSpPr txBox="1"/>
              <p:nvPr/>
            </p:nvSpPr>
            <p:spPr>
              <a:xfrm>
                <a:off x="6533637" y="5608348"/>
                <a:ext cx="315269" cy="21544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-50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0EF6B3-3D74-452E-BBD6-625B9AB347D7}"/>
                  </a:ext>
                </a:extLst>
              </p:cNvPr>
              <p:cNvSpPr txBox="1"/>
              <p:nvPr/>
            </p:nvSpPr>
            <p:spPr>
              <a:xfrm>
                <a:off x="6533637" y="4049426"/>
                <a:ext cx="315269" cy="21544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50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2D817C-B860-46F0-9AA7-DA68593E2E91}"/>
                  </a:ext>
                </a:extLst>
              </p:cNvPr>
              <p:cNvSpPr txBox="1"/>
              <p:nvPr/>
            </p:nvSpPr>
            <p:spPr>
              <a:xfrm>
                <a:off x="8325736" y="5997743"/>
                <a:ext cx="315269" cy="21544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1D63B71-CEF5-44A6-B810-E484CD172988}"/>
                  </a:ext>
                </a:extLst>
              </p:cNvPr>
              <p:cNvSpPr txBox="1"/>
              <p:nvPr/>
            </p:nvSpPr>
            <p:spPr>
              <a:xfrm>
                <a:off x="7096069" y="5997743"/>
                <a:ext cx="315269" cy="21544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-10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D2EE04-A44B-45D5-B9E7-852817C55948}"/>
                  </a:ext>
                </a:extLst>
              </p:cNvPr>
              <p:cNvSpPr txBox="1"/>
              <p:nvPr/>
            </p:nvSpPr>
            <p:spPr>
              <a:xfrm>
                <a:off x="7752061" y="5997743"/>
                <a:ext cx="246648" cy="21544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8987DF-EC4F-41E9-BEBE-781AAF95A90E}"/>
                  </a:ext>
                </a:extLst>
              </p:cNvPr>
              <p:cNvSpPr txBox="1"/>
              <p:nvPr/>
            </p:nvSpPr>
            <p:spPr>
              <a:xfrm>
                <a:off x="6602258" y="4830661"/>
                <a:ext cx="246648" cy="21544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A224D0-1EB3-41E0-B1CD-C1F53BB85DEF}"/>
                </a:ext>
              </a:extLst>
            </p:cNvPr>
            <p:cNvCxnSpPr/>
            <p:nvPr/>
          </p:nvCxnSpPr>
          <p:spPr>
            <a:xfrm>
              <a:off x="7257823" y="3751534"/>
              <a:ext cx="0" cy="1994276"/>
            </a:xfrm>
            <a:prstGeom prst="line">
              <a:avLst/>
            </a:prstGeom>
            <a:ln w="635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2076372-8F83-42ED-88DF-6A9B62120BB3}"/>
                </a:ext>
              </a:extLst>
            </p:cNvPr>
            <p:cNvCxnSpPr/>
            <p:nvPr/>
          </p:nvCxnSpPr>
          <p:spPr>
            <a:xfrm>
              <a:off x="7870597" y="3765189"/>
              <a:ext cx="0" cy="1994276"/>
            </a:xfrm>
            <a:prstGeom prst="line">
              <a:avLst/>
            </a:prstGeom>
            <a:ln w="635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CFCB55C-ABCA-4D7A-BA85-540BC587D566}"/>
                </a:ext>
              </a:extLst>
            </p:cNvPr>
            <p:cNvCxnSpPr/>
            <p:nvPr/>
          </p:nvCxnSpPr>
          <p:spPr>
            <a:xfrm>
              <a:off x="8477022" y="3759103"/>
              <a:ext cx="0" cy="1994276"/>
            </a:xfrm>
            <a:prstGeom prst="line">
              <a:avLst/>
            </a:prstGeom>
            <a:ln w="635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A64D7E-E556-4758-BF68-0800B4FAFA85}"/>
              </a:ext>
            </a:extLst>
          </p:cNvPr>
          <p:cNvSpPr txBox="1"/>
          <p:nvPr/>
        </p:nvSpPr>
        <p:spPr>
          <a:xfrm>
            <a:off x="2282091" y="4540248"/>
            <a:ext cx="1942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portrait measured at the end of the LEBT at 5 mA. Emittance =0.105 µm (rms, n).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D1ADB70-FEFD-4B47-A19C-EBB7061E0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771" y="4399023"/>
            <a:ext cx="3052197" cy="18345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A1647F6-F404-4EA8-862F-93FC982DF344}"/>
              </a:ext>
            </a:extLst>
          </p:cNvPr>
          <p:cNvSpPr txBox="1"/>
          <p:nvPr/>
        </p:nvSpPr>
        <p:spPr>
          <a:xfrm>
            <a:off x="4107793" y="4109601"/>
            <a:ext cx="1708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current measured in MEBT through 1.8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pulse</a:t>
            </a:r>
          </a:p>
        </p:txBody>
      </p:sp>
    </p:spTree>
    <p:extLst>
      <p:ext uri="{BB962C8B-B14F-4D97-AF65-F5344CB8AC3E}">
        <p14:creationId xmlns:p14="http://schemas.microsoft.com/office/powerpoint/2010/main" val="417795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DBFC-E256-4E12-997C-648E00B6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D1521-92DA-4E56-9791-6425104C5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5848927" cy="2062747"/>
          </a:xfrm>
        </p:spPr>
        <p:txBody>
          <a:bodyPr/>
          <a:lstStyle/>
          <a:p>
            <a:r>
              <a:rPr lang="en-US" dirty="0"/>
              <a:t>RFQ works reliably at CDR parameters</a:t>
            </a:r>
          </a:p>
          <a:p>
            <a:pPr lvl="1"/>
            <a:r>
              <a:rPr lang="en-US" dirty="0"/>
              <a:t>Includes amplifiers, LLRF, and cooling system</a:t>
            </a:r>
          </a:p>
          <a:p>
            <a:pPr lvl="1"/>
            <a:r>
              <a:rPr lang="en-US" dirty="0"/>
              <a:t>&gt; 95% transmission </a:t>
            </a:r>
          </a:p>
          <a:p>
            <a:pPr lvl="1"/>
            <a:r>
              <a:rPr lang="en-US" dirty="0"/>
              <a:t>transverse emittance ≤0.2 µm (n rms)</a:t>
            </a:r>
          </a:p>
          <a:p>
            <a:pPr lvl="1"/>
            <a:r>
              <a:rPr lang="en-US" dirty="0"/>
              <a:t>Energy is as specified, 2.11±0.5% MeV</a:t>
            </a:r>
          </a:p>
          <a:p>
            <a:r>
              <a:rPr lang="en-US" dirty="0"/>
              <a:t>Some of remaining issues</a:t>
            </a:r>
          </a:p>
          <a:p>
            <a:pPr lvl="1"/>
            <a:r>
              <a:rPr lang="en-US" dirty="0"/>
              <a:t>Frequency offset (fixed tuners need to be re-machined)</a:t>
            </a:r>
          </a:p>
          <a:p>
            <a:pPr lvl="1"/>
            <a:r>
              <a:rPr lang="en-US" dirty="0"/>
              <a:t>Couplers are not compatible with CW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2B46A-A882-4F5B-BC4E-E83B618EE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87B06-D4C8-47D0-8638-AB470EA7E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758DA-C8E4-4077-AFE3-D2B0D1DE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59E1A8-8430-4D5E-9F8B-C4C08C717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113" y="3040660"/>
            <a:ext cx="2227124" cy="31355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E0C87F-62A1-4FFA-8F74-F6315431C7DE}"/>
              </a:ext>
            </a:extLst>
          </p:cNvPr>
          <p:cNvSpPr txBox="1"/>
          <p:nvPr/>
        </p:nvSpPr>
        <p:spPr>
          <a:xfrm>
            <a:off x="452581" y="5252886"/>
            <a:ext cx="613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RFQ voltage waveforms with 20 µs, 5 mA beam.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LLRF feed-forward, feedback, and beam compensation loops on, regulation is at 0.1% amplitude and 0.1º level.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4287E8-6E79-41EE-B1CA-566C73B41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544" y="338527"/>
            <a:ext cx="2556490" cy="249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2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6DFA-182A-4936-979F-77FEB259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39156-EA8F-46ED-A5CA-F9C08AC5A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Transverse optics is measured and in reasonable agreement with simulations</a:t>
            </a:r>
          </a:p>
          <a:p>
            <a:pPr lvl="1"/>
            <a:r>
              <a:rPr lang="en-US" dirty="0"/>
              <a:t>Can predict the beam envelope at ~10%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B75EC-F6C7-455F-88E6-EC24709581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819C9-EDAF-4E5A-BD46-AF25AF1C2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23DA-AC65-4166-AA00-EE7862B5A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DA2CB7-20ED-42A2-B513-6B673C2EFDA1}"/>
              </a:ext>
            </a:extLst>
          </p:cNvPr>
          <p:cNvSpPr txBox="1"/>
          <p:nvPr/>
        </p:nvSpPr>
        <p:spPr>
          <a:xfrm>
            <a:off x="5029200" y="5284567"/>
            <a:ext cx="410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simulated and measured beam envelopes. Beam current is 5 mA.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83474-FC3B-49D4-8BDD-22AC8B453D5B}"/>
              </a:ext>
            </a:extLst>
          </p:cNvPr>
          <p:cNvSpPr txBox="1"/>
          <p:nvPr/>
        </p:nvSpPr>
        <p:spPr>
          <a:xfrm>
            <a:off x="-1" y="5306953"/>
            <a:ext cx="4313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simulated and measured beam trajectory responses to deflection with the first dipole corrector.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B26ED0-8A45-4889-B586-F985FC97F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13678"/>
            <a:ext cx="4174435" cy="29860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4AA2F1-6A5A-4479-A147-F7D75FA0B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410" y="2290495"/>
            <a:ext cx="3971304" cy="302493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46EF96-426C-4546-A2D8-FE4928BFEB68}"/>
              </a:ext>
            </a:extLst>
          </p:cNvPr>
          <p:cNvCxnSpPr>
            <a:cxnSpLocks/>
          </p:cNvCxnSpPr>
          <p:nvPr/>
        </p:nvCxnSpPr>
        <p:spPr>
          <a:xfrm>
            <a:off x="969098" y="3315916"/>
            <a:ext cx="637309" cy="184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2A50EF6-331E-4696-95EC-9B5ED58AEE8C}"/>
              </a:ext>
            </a:extLst>
          </p:cNvPr>
          <p:cNvSpPr txBox="1"/>
          <p:nvPr/>
        </p:nvSpPr>
        <p:spPr>
          <a:xfrm>
            <a:off x="636588" y="3066534"/>
            <a:ext cx="65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160C0A-C415-47DF-B31A-F2308FB6E660}"/>
              </a:ext>
            </a:extLst>
          </p:cNvPr>
          <p:cNvSpPr txBox="1"/>
          <p:nvPr/>
        </p:nvSpPr>
        <p:spPr>
          <a:xfrm>
            <a:off x="2375552" y="3121058"/>
            <a:ext cx="65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7D30D2-ACE9-4F1A-AF53-BDE8A7759CB0}"/>
              </a:ext>
            </a:extLst>
          </p:cNvPr>
          <p:cNvCxnSpPr>
            <a:cxnSpLocks/>
          </p:cNvCxnSpPr>
          <p:nvPr/>
        </p:nvCxnSpPr>
        <p:spPr>
          <a:xfrm>
            <a:off x="2539498" y="3500643"/>
            <a:ext cx="327891" cy="47745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36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21C8-DA15-4A79-AE89-2FBE1397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Chopping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9F18D-A118-43E2-8E16-87B3BE70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3559099"/>
          </a:xfrm>
        </p:spPr>
        <p:txBody>
          <a:bodyPr/>
          <a:lstStyle/>
          <a:p>
            <a:r>
              <a:rPr lang="en-US" dirty="0"/>
              <a:t>Two kickers working in sync and absorber</a:t>
            </a:r>
          </a:p>
          <a:p>
            <a:r>
              <a:rPr lang="en-US" dirty="0"/>
              <a:t>Since a CW-compatible kicker capable of providing an arbitrary pattern was beyond state-of-the-art, two kicker versions were developed, “200 Ohm” and “50 Ohm” </a:t>
            </a:r>
          </a:p>
          <a:p>
            <a:pPr lvl="1"/>
            <a:r>
              <a:rPr lang="en-US" dirty="0"/>
              <a:t>Both are installed; 200 Ohm kicker is fully characterized with beam</a:t>
            </a:r>
          </a:p>
          <a:p>
            <a:r>
              <a:rPr lang="en-US" dirty="0"/>
              <a:t>Absorber prototype has been developed and tested at full power density with an electron beam and at 7x CDR parameters at PIP2IT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8DA3B-5D25-48B2-A6E2-777683ED36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8EFB6-0908-4EB1-B7ED-5691D557E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65BDA-D429-457D-A856-BC82BE985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AFC62-754B-454F-9697-0CD174423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215" y="4300768"/>
            <a:ext cx="1825161" cy="1934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F2C552-0D4C-4A96-A527-35EFB99F3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878"/>
            <a:ext cx="2125787" cy="14210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5DEA33-ED0F-4F40-BDC9-093B3541FCF3}"/>
              </a:ext>
            </a:extLst>
          </p:cNvPr>
          <p:cNvSpPr txBox="1"/>
          <p:nvPr/>
        </p:nvSpPr>
        <p:spPr>
          <a:xfrm>
            <a:off x="376528" y="5934172"/>
            <a:ext cx="172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Ohm kicker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CF8B4-EF17-4249-9C6B-C43645294C09}"/>
              </a:ext>
            </a:extLst>
          </p:cNvPr>
          <p:cNvSpPr txBox="1"/>
          <p:nvPr/>
        </p:nvSpPr>
        <p:spPr>
          <a:xfrm>
            <a:off x="2547626" y="4637053"/>
            <a:ext cx="94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Ohm kicker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AF5B0-0F11-4E59-989C-A27FCC97017F}"/>
              </a:ext>
            </a:extLst>
          </p:cNvPr>
          <p:cNvSpPr txBox="1"/>
          <p:nvPr/>
        </p:nvSpPr>
        <p:spPr>
          <a:xfrm>
            <a:off x="7624125" y="5214743"/>
            <a:ext cx="1276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¼ length absorber prototype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1FA0D5-3442-4EA7-8D12-8F6F8D0A5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957" y="4134133"/>
            <a:ext cx="2160188" cy="20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0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0C30-7918-488D-B6C8-C46F43FB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 Ohm kicker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73EA7-77A5-4DC6-A0A6-FA792F37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911825"/>
          </a:xfrm>
        </p:spPr>
        <p:txBody>
          <a:bodyPr/>
          <a:lstStyle/>
          <a:p>
            <a:r>
              <a:rPr lang="en-US" dirty="0"/>
              <a:t>Completely satisfies CDR requirements</a:t>
            </a:r>
          </a:p>
          <a:p>
            <a:pPr lvl="1"/>
            <a:r>
              <a:rPr lang="en-US" dirty="0"/>
              <a:t>500 V per plate generates 7 mrad deflection</a:t>
            </a:r>
          </a:p>
          <a:p>
            <a:pPr lvl="1"/>
            <a:r>
              <a:rPr lang="en-US" dirty="0"/>
              <a:t>Generates non-periodic pattern required for Booster injection</a:t>
            </a:r>
          </a:p>
          <a:p>
            <a:pPr lvl="1"/>
            <a:r>
              <a:rPr lang="en-US" dirty="0"/>
              <a:t>Tested with beam in 24-hr run at 0.54 </a:t>
            </a:r>
            <a:r>
              <a:rPr lang="en-US" dirty="0" err="1"/>
              <a:t>ms</a:t>
            </a:r>
            <a:r>
              <a:rPr lang="en-US" dirty="0"/>
              <a:t> x 20 Hz, with switching frequency equal to Booster injection frequency, 44.7 MHz</a:t>
            </a:r>
          </a:p>
          <a:p>
            <a:r>
              <a:rPr lang="en-US" dirty="0"/>
              <a:t>The choice for the final kickers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A06A9-4055-4FCF-ADC0-4265136CC1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BABB7-140D-445F-8FB0-61A09FB31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3D0B1-7382-4EBB-A4AF-7436B0806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960BE-B439-420B-B372-6E961E117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760" y="3057235"/>
            <a:ext cx="4113639" cy="3205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6FD4B2-FA5A-47DB-8010-FF0D3246D996}"/>
              </a:ext>
            </a:extLst>
          </p:cNvPr>
          <p:cNvSpPr txBox="1"/>
          <p:nvPr/>
        </p:nvSpPr>
        <p:spPr>
          <a:xfrm>
            <a:off x="228600" y="3991777"/>
            <a:ext cx="4740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bunch pattern formed by the MEBT chopping system and recorded with Resistive Wall Current Monitor (portion of 10 µs pulse).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5 mA beam is collimated to 1.5 mA and deflected by 200 Ohm kicker to a scraper. Population left of removed bunches is &lt; 2%.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Non-zero signal between neighboring passed bunches is determined by properties of RWCM.</a:t>
            </a:r>
          </a:p>
        </p:txBody>
      </p:sp>
    </p:spTree>
    <p:extLst>
      <p:ext uri="{BB962C8B-B14F-4D97-AF65-F5344CB8AC3E}">
        <p14:creationId xmlns:p14="http://schemas.microsoft.com/office/powerpoint/2010/main" val="215330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4639-DFD8-48CA-914B-D565F920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protection system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A5A-05FB-4E15-8208-93F489A90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beam is interrupted when MPS detects unfavorable conditions</a:t>
            </a:r>
          </a:p>
          <a:p>
            <a:pPr lvl="1"/>
            <a:r>
              <a:rPr lang="en-US" dirty="0"/>
              <a:t>Controls pulse width</a:t>
            </a:r>
          </a:p>
          <a:p>
            <a:pPr lvl="1"/>
            <a:r>
              <a:rPr lang="en-US" dirty="0"/>
              <a:t>Vacuum, position of valves and insertable devices</a:t>
            </a:r>
          </a:p>
          <a:p>
            <a:pPr lvl="1"/>
            <a:r>
              <a:rPr lang="en-US" dirty="0"/>
              <a:t>Beam loss between current detectors</a:t>
            </a:r>
          </a:p>
          <a:p>
            <a:pPr lvl="2"/>
            <a:r>
              <a:rPr lang="en-US" dirty="0"/>
              <a:t>MPS employs dedicated capacitive pickups</a:t>
            </a:r>
          </a:p>
          <a:p>
            <a:pPr lvl="2"/>
            <a:r>
              <a:rPr lang="en-US" dirty="0"/>
              <a:t>Presently can protect from 3% unexpected beam loss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40521-16E5-4343-B685-642143300D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ABD07-4351-41BC-B38B-169709134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C1FAC-CA6F-405F-8F14-104D204E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6BAA96-CE0A-482F-83DA-86C386AEF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94193"/>
            <a:ext cx="2395936" cy="22861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CC9F6E-8DC4-4F20-B314-4BA149D69F0D}"/>
              </a:ext>
            </a:extLst>
          </p:cNvPr>
          <p:cNvSpPr txBox="1"/>
          <p:nvPr/>
        </p:nvSpPr>
        <p:spPr>
          <a:xfrm>
            <a:off x="2624536" y="5616866"/>
            <a:ext cx="172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Capacitive pickup for MPS</a:t>
            </a:r>
          </a:p>
        </p:txBody>
      </p:sp>
    </p:spTree>
    <p:extLst>
      <p:ext uri="{BB962C8B-B14F-4D97-AF65-F5344CB8AC3E}">
        <p14:creationId xmlns:p14="http://schemas.microsoft.com/office/powerpoint/2010/main" val="254082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A0B9-D946-4622-BFE2-5ABF0927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3E428-0E2D-45EB-8EBA-6E42633FA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7133792" cy="2540663"/>
          </a:xfrm>
        </p:spPr>
        <p:txBody>
          <a:bodyPr/>
          <a:lstStyle/>
          <a:p>
            <a:r>
              <a:rPr lang="en-US" dirty="0"/>
              <a:t>Beam current </a:t>
            </a:r>
          </a:p>
          <a:p>
            <a:pPr lvl="1"/>
            <a:r>
              <a:rPr lang="en-US" dirty="0"/>
              <a:t>Toroids (ACCT) measure with 2% accuracy</a:t>
            </a:r>
          </a:p>
          <a:p>
            <a:pPr lvl="1"/>
            <a:r>
              <a:rPr lang="en-US" dirty="0"/>
              <a:t>Currents to dump, scrapers, protection electrodes are measurable in 1 µs steps</a:t>
            </a:r>
          </a:p>
          <a:p>
            <a:pPr lvl="1"/>
            <a:r>
              <a:rPr lang="en-US" dirty="0"/>
              <a:t>RWCM to measure removal of bunches</a:t>
            </a:r>
          </a:p>
          <a:p>
            <a:r>
              <a:rPr lang="en-US" dirty="0"/>
              <a:t>BPMs for position and phase</a:t>
            </a:r>
          </a:p>
          <a:p>
            <a:r>
              <a:rPr lang="en-US" dirty="0"/>
              <a:t>Scrapers are used for envelope measurements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B0BC1-EA59-45E3-871A-E193904CD1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AEF0C-4017-476F-8A78-0D5DE324C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CA577-EE17-4E66-9E06-F5A9A6C95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CB9F0-40BA-46B7-85AE-1BABA7425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275" y="4088606"/>
            <a:ext cx="2880125" cy="208976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813995-49D8-480D-A545-CB12DB3465D3}"/>
              </a:ext>
            </a:extLst>
          </p:cNvPr>
          <p:cNvSpPr txBox="1">
            <a:spLocks/>
          </p:cNvSpPr>
          <p:nvPr/>
        </p:nvSpPr>
        <p:spPr>
          <a:xfrm>
            <a:off x="228600" y="3929326"/>
            <a:ext cx="4075545" cy="16959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Allison emittance scanners in LEBT and MEBT</a:t>
            </a:r>
          </a:p>
          <a:p>
            <a:pPr lvl="1"/>
            <a:r>
              <a:rPr lang="en-US" dirty="0"/>
              <a:t>Successful implementation at 2.1 MeV is unique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86ED6C-2CE9-46CC-A4EE-97C3A64D3256}"/>
              </a:ext>
            </a:extLst>
          </p:cNvPr>
          <p:cNvSpPr txBox="1"/>
          <p:nvPr/>
        </p:nvSpPr>
        <p:spPr>
          <a:xfrm>
            <a:off x="282864" y="5413597"/>
            <a:ext cx="5680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MEBT Allison scanner measurement.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µs slice of 10 µs pulse. The 5 mA beam is collimated to 1.5 mA and deflected by 200 Ohm kicker.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9CF9AC-9C72-4A26-8BA3-EB007E365457}"/>
              </a:ext>
            </a:extLst>
          </p:cNvPr>
          <p:cNvSpPr txBox="1"/>
          <p:nvPr/>
        </p:nvSpPr>
        <p:spPr>
          <a:xfrm>
            <a:off x="5963227" y="2567773"/>
            <a:ext cx="165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MEBT Allison scanner under assembly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3B21AD-97EA-4105-BE7F-4F6492C51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233" y="545753"/>
            <a:ext cx="1463167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5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3128-0F5D-4201-8766-1BCDA6EB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items remaining for PIP2IT WFE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D2A1-C649-4E40-9E89-30D3D1C87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the Differential Pumping System with beam</a:t>
            </a:r>
          </a:p>
          <a:p>
            <a:pPr lvl="1"/>
            <a:r>
              <a:rPr lang="en-US" dirty="0"/>
              <a:t>Recently installed</a:t>
            </a:r>
          </a:p>
          <a:p>
            <a:r>
              <a:rPr lang="en-US" dirty="0"/>
              <a:t>Manufacture and test the chopping system</a:t>
            </a:r>
          </a:p>
          <a:p>
            <a:pPr lvl="1"/>
            <a:r>
              <a:rPr lang="en-US" dirty="0"/>
              <a:t>final kickers and absorber</a:t>
            </a:r>
          </a:p>
          <a:p>
            <a:r>
              <a:rPr lang="en-US" dirty="0"/>
              <a:t>Address RFQ issues </a:t>
            </a:r>
          </a:p>
          <a:p>
            <a:pPr lvl="1"/>
            <a:r>
              <a:rPr lang="en-US" dirty="0"/>
              <a:t>adjust resonance frequency</a:t>
            </a:r>
          </a:p>
          <a:p>
            <a:pPr lvl="1"/>
            <a:r>
              <a:rPr lang="en-US" dirty="0"/>
              <a:t>Address coupler issues</a:t>
            </a:r>
          </a:p>
          <a:p>
            <a:r>
              <a:rPr lang="en-US" dirty="0"/>
              <a:t>Assemble and test the vacuum protection system</a:t>
            </a:r>
          </a:p>
          <a:p>
            <a:r>
              <a:rPr lang="en-US" dirty="0"/>
              <a:t>Assemble UHV, particle – free portion of the MEBT adjacent to HWR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E58F1-4E27-4D16-884D-A48B0D5E04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3EDF3-7318-4C15-A8EE-A4C071BF7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585DB-4488-4B26-A91A-7B28617E9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C620C-DE23-4E86-880D-76D4312E4F16}"/>
              </a:ext>
            </a:extLst>
          </p:cNvPr>
          <p:cNvSpPr txBox="1"/>
          <p:nvPr/>
        </p:nvSpPr>
        <p:spPr>
          <a:xfrm>
            <a:off x="6548587" y="3268074"/>
            <a:ext cx="259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Pumping Insert installed in MEBT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71A2C3-046C-4EF6-ADBA-DBF5D1EC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315" y="893568"/>
            <a:ext cx="1779086" cy="23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3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PIP2IT</a:t>
            </a:r>
          </a:p>
          <a:p>
            <a:r>
              <a:rPr lang="en-US" dirty="0"/>
              <a:t>PIP2IT warm front end</a:t>
            </a:r>
          </a:p>
          <a:p>
            <a:r>
              <a:rPr lang="en-US" dirty="0"/>
              <a:t>Achievements</a:t>
            </a:r>
          </a:p>
          <a:p>
            <a:r>
              <a:rPr lang="en-US" dirty="0"/>
              <a:t>Plans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A.Shemyakin</a:t>
            </a:r>
            <a:r>
              <a:rPr lang="en-US" dirty="0"/>
              <a:t> | PIP2IT| Linac Accelerator Support Systems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C4250D-00CC-4639-9181-7A4CB091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5073"/>
            <a:ext cx="9144000" cy="1951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0F172-6935-4A6F-A5E7-F64221F6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F092-693C-49FB-A738-C88502802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3833754"/>
          </a:xfrm>
        </p:spPr>
        <p:txBody>
          <a:bodyPr/>
          <a:lstStyle/>
          <a:p>
            <a:r>
              <a:rPr lang="en-US" dirty="0"/>
              <a:t>FY18- finish the beam run in WFE–only configuration</a:t>
            </a:r>
          </a:p>
          <a:p>
            <a:pPr lvl="1"/>
            <a:r>
              <a:rPr lang="en-US" dirty="0"/>
              <a:t>Start installation of the </a:t>
            </a:r>
            <a:r>
              <a:rPr lang="en-US" dirty="0" err="1"/>
              <a:t>cryo</a:t>
            </a:r>
            <a:r>
              <a:rPr lang="en-US" dirty="0"/>
              <a:t> distribution system in Q3 FY18</a:t>
            </a:r>
          </a:p>
          <a:p>
            <a:r>
              <a:rPr lang="en-US" dirty="0"/>
              <a:t>Q3FY19 – start installation of HWR, followed by SSR1</a:t>
            </a:r>
          </a:p>
          <a:p>
            <a:pPr lvl="1"/>
            <a:r>
              <a:rPr lang="en-US" dirty="0"/>
              <a:t>Cool down and test all cavities at full gradient – finish in Q1FY20. HWR in CW; SSR1 in both CW and pulse</a:t>
            </a:r>
          </a:p>
          <a:p>
            <a:r>
              <a:rPr lang="en-US" dirty="0"/>
              <a:t>FY21/22 – pass the “CDR-parameters” beam through SRF</a:t>
            </a:r>
          </a:p>
          <a:p>
            <a:pPr lvl="1"/>
            <a:r>
              <a:rPr lang="en-US" dirty="0"/>
              <a:t>Test all remining items in the Warm Front End</a:t>
            </a:r>
          </a:p>
          <a:p>
            <a:r>
              <a:rPr lang="en-US" dirty="0"/>
              <a:t>FY24 WFE is moved to PIP-II</a:t>
            </a:r>
          </a:p>
          <a:p>
            <a:pPr lvl="1"/>
            <a:r>
              <a:rPr lang="en-US" dirty="0"/>
              <a:t>Cave is used for testing of SSR1 and SSR2 through FY26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21FCA-41E3-49FE-A934-B5551CFA50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DC4BE-E22B-40FE-9DB9-52FE63B2E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A.Shemyakin</a:t>
            </a:r>
            <a:r>
              <a:rPr lang="en-US" dirty="0"/>
              <a:t>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0BAD3-4D0B-4814-92F6-6590A0E6A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2B92E-F095-453C-AF9C-BA5B0187B9C5}"/>
              </a:ext>
            </a:extLst>
          </p:cNvPr>
          <p:cNvSpPr txBox="1"/>
          <p:nvPr/>
        </p:nvSpPr>
        <p:spPr>
          <a:xfrm>
            <a:off x="2785957" y="5775012"/>
            <a:ext cx="421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PIP2IT in its final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02594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PIP2IT is an important and fruitful test bed for PIP-II front end</a:t>
            </a:r>
          </a:p>
          <a:p>
            <a:pPr lvl="1"/>
            <a:r>
              <a:rPr lang="en-US" dirty="0"/>
              <a:t>Solutions for most of WFE components are found and tested</a:t>
            </a:r>
          </a:p>
          <a:p>
            <a:pPr lvl="2"/>
            <a:r>
              <a:rPr lang="en-US" dirty="0"/>
              <a:t>Some of them are novel and unique</a:t>
            </a:r>
          </a:p>
          <a:p>
            <a:r>
              <a:rPr lang="en-US" dirty="0"/>
              <a:t>Most of CDR WFE parameters are demonstrated</a:t>
            </a:r>
          </a:p>
          <a:p>
            <a:r>
              <a:rPr lang="en-US" dirty="0"/>
              <a:t>Plans for the front end to be ready for installation into PIP-II are developed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Thank you for your attention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A.Shemyakin</a:t>
            </a:r>
            <a:r>
              <a:rPr lang="en-US" dirty="0"/>
              <a:t> | PIP2IT| Linac Accelerator Support Systems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1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A.Shemyakin</a:t>
            </a:r>
            <a:r>
              <a:rPr lang="en-US" dirty="0"/>
              <a:t> | PIP2IT| Linac Accelerator Support Systems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8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2E58-F218-4847-BF87-3658A0D5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FB63D-820A-4316-9236-5C523D98A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in PIP-II: PIP2IT group leader</a:t>
            </a:r>
          </a:p>
          <a:p>
            <a:pPr lvl="1"/>
            <a:r>
              <a:rPr lang="en-US" dirty="0"/>
              <a:t>With PIP-II project since 2011, working with the Warm Front End</a:t>
            </a:r>
          </a:p>
          <a:p>
            <a:r>
              <a:rPr lang="en-US" dirty="0"/>
              <a:t>Relevant Experience</a:t>
            </a:r>
          </a:p>
          <a:p>
            <a:pPr lvl="1"/>
            <a:r>
              <a:rPr lang="en-US" dirty="0"/>
              <a:t>Worked with accelerators for 35 years</a:t>
            </a:r>
          </a:p>
          <a:p>
            <a:pPr lvl="1"/>
            <a:r>
              <a:rPr lang="en-US" dirty="0"/>
              <a:t>20 years at Fermilab. Development and operation of 4 MeV Electron Cooler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0984A-4463-47F2-9A0D-A6817983F7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A6639-561F-41DF-8486-94E421D24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C96A5-8824-43CB-B8FE-302B0AC7A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1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4E0F-0D96-4887-B805-8D051944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and PIP-II Injector Test (PIP2IT)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B8530-962C-4D68-8BF2-7C857BA430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53619-EB73-4F4F-AF00-B820D614A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A96F-7D06-4775-A6E8-AB6F2EDC8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2C84AC-3A78-472A-8E63-56924CC195D7}"/>
              </a:ext>
            </a:extLst>
          </p:cNvPr>
          <p:cNvSpPr txBox="1">
            <a:spLocks/>
          </p:cNvSpPr>
          <p:nvPr/>
        </p:nvSpPr>
        <p:spPr>
          <a:xfrm>
            <a:off x="228600" y="1043047"/>
            <a:ext cx="8672513" cy="46258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PIP2IT: a test accelerator representing the PIP-II front end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7BAA41-A8E3-498E-BA46-F6ED6884A1CF}"/>
              </a:ext>
            </a:extLst>
          </p:cNvPr>
          <p:cNvGrpSpPr/>
          <p:nvPr/>
        </p:nvGrpSpPr>
        <p:grpSpPr>
          <a:xfrm>
            <a:off x="2868510" y="1433494"/>
            <a:ext cx="6070061" cy="1893367"/>
            <a:chOff x="2845339" y="2184954"/>
            <a:chExt cx="6070061" cy="18933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57DD62-F049-404F-A508-FB5B39D4B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339" y="2312734"/>
              <a:ext cx="6070061" cy="1765587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005F500-2EAD-4A38-9B56-A84A72FC5227}"/>
                </a:ext>
              </a:extLst>
            </p:cNvPr>
            <p:cNvSpPr/>
            <p:nvPr/>
          </p:nvSpPr>
          <p:spPr>
            <a:xfrm>
              <a:off x="2845339" y="2184954"/>
              <a:ext cx="3176082" cy="72361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rrow: Bent 10">
            <a:extLst>
              <a:ext uri="{FF2B5EF4-FFF2-40B4-BE49-F238E27FC236}">
                <a16:creationId xmlns:a16="http://schemas.microsoft.com/office/drawing/2014/main" id="{D8397A53-F92D-4DC3-90B2-38869704B5B1}"/>
              </a:ext>
            </a:extLst>
          </p:cNvPr>
          <p:cNvSpPr/>
          <p:nvPr/>
        </p:nvSpPr>
        <p:spPr>
          <a:xfrm rot="16200000" flipH="1">
            <a:off x="1239409" y="2473402"/>
            <a:ext cx="2234753" cy="780637"/>
          </a:xfrm>
          <a:prstGeom prst="ben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99F78B-881B-404E-8D2E-47B59BFF56AF}"/>
              </a:ext>
            </a:extLst>
          </p:cNvPr>
          <p:cNvSpPr txBox="1"/>
          <p:nvPr/>
        </p:nvSpPr>
        <p:spPr>
          <a:xfrm>
            <a:off x="6751638" y="3298476"/>
            <a:ext cx="239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PIP-II Linac scheme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629935-DD8B-46F3-8983-CBA8E2CF7817}"/>
              </a:ext>
            </a:extLst>
          </p:cNvPr>
          <p:cNvSpPr txBox="1"/>
          <p:nvPr/>
        </p:nvSpPr>
        <p:spPr>
          <a:xfrm>
            <a:off x="7074371" y="5350187"/>
            <a:ext cx="186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PIP2IT scheme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3ADB2C-063B-4E04-8332-B2D02DBFC742}"/>
              </a:ext>
            </a:extLst>
          </p:cNvPr>
          <p:cNvSpPr txBox="1"/>
          <p:nvPr/>
        </p:nvSpPr>
        <p:spPr>
          <a:xfrm>
            <a:off x="107947" y="5785039"/>
            <a:ext cx="880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LEBT = Low Energy Beam Transport; RFQ= Radio Frequency Quadrupole; MEBT= Medium Energy Beam Transport;</a:t>
            </a:r>
          </a:p>
          <a:p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HWR = Half-Wave Resonator; SSR1=Single Spoke Resonator; HEBT = High Energy Beam Transport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75C1BD-2E3B-4F08-B150-39F108524BFA}"/>
              </a:ext>
            </a:extLst>
          </p:cNvPr>
          <p:cNvGrpSpPr/>
          <p:nvPr/>
        </p:nvGrpSpPr>
        <p:grpSpPr>
          <a:xfrm>
            <a:off x="0" y="3994152"/>
            <a:ext cx="8448681" cy="1534352"/>
            <a:chOff x="228600" y="4857692"/>
            <a:chExt cx="8448681" cy="153435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5D9F4A1-0B7D-43E3-864A-6D870B56BE08}"/>
                </a:ext>
              </a:extLst>
            </p:cNvPr>
            <p:cNvGrpSpPr/>
            <p:nvPr/>
          </p:nvGrpSpPr>
          <p:grpSpPr>
            <a:xfrm>
              <a:off x="228600" y="4857692"/>
              <a:ext cx="8448681" cy="1299555"/>
              <a:chOff x="211616" y="4170849"/>
              <a:chExt cx="8448681" cy="129955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742C0B-33B5-4D90-9112-7B10A195BFB3}"/>
                  </a:ext>
                </a:extLst>
              </p:cNvPr>
              <p:cNvSpPr txBox="1"/>
              <p:nvPr/>
            </p:nvSpPr>
            <p:spPr>
              <a:xfrm>
                <a:off x="580888" y="4170849"/>
                <a:ext cx="9225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30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keV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E73C4DB9-F13F-4725-B6CD-D4382E9CDB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566" y="4607795"/>
                <a:ext cx="8217154" cy="8626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3009B8A9-BEB1-417D-86E3-EFE898F27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9368" y="4485728"/>
                <a:ext cx="740946" cy="371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C00000"/>
                    </a:solidFill>
                  </a:rPr>
                  <a:t>RFQ </a:t>
                </a:r>
              </a:p>
            </p:txBody>
          </p:sp>
          <p:sp>
            <p:nvSpPr>
              <p:cNvPr id="21" name="TextBox 7">
                <a:extLst>
                  <a:ext uri="{FF2B5EF4-FFF2-40B4-BE49-F238E27FC236}">
                    <a16:creationId xmlns:a16="http://schemas.microsoft.com/office/drawing/2014/main" id="{C8C590B4-A410-411F-9C56-70E400F302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3435" y="4485728"/>
                <a:ext cx="896110" cy="371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C00000"/>
                    </a:solidFill>
                  </a:rPr>
                  <a:t>MEBT </a:t>
                </a:r>
              </a:p>
            </p:txBody>
          </p:sp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026A8485-C8A4-4461-BFD8-03EAF44E70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4800" y="4485728"/>
                <a:ext cx="742437" cy="371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C00000"/>
                    </a:solidFill>
                  </a:rPr>
                  <a:t>HWR</a:t>
                </a:r>
              </a:p>
            </p:txBody>
          </p:sp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25071BD3-DDE5-4CA0-B777-0A101D8081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8243" y="4485728"/>
                <a:ext cx="796062" cy="371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C00000"/>
                    </a:solidFill>
                  </a:rPr>
                  <a:t>SSR1</a:t>
                </a:r>
              </a:p>
            </p:txBody>
          </p:sp>
          <p:sp>
            <p:nvSpPr>
              <p:cNvPr id="24" name="TextBox 10">
                <a:extLst>
                  <a:ext uri="{FF2B5EF4-FFF2-40B4-BE49-F238E27FC236}">
                    <a16:creationId xmlns:a16="http://schemas.microsoft.com/office/drawing/2014/main" id="{99419857-3447-438E-8767-9D4DED7909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9338" y="4485728"/>
                <a:ext cx="880959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C00000"/>
                    </a:solidFill>
                  </a:rPr>
                  <a:t>HEBT</a:t>
                </a:r>
              </a:p>
            </p:txBody>
          </p:sp>
          <p:sp>
            <p:nvSpPr>
              <p:cNvPr id="25" name="TextBox 11">
                <a:extLst>
                  <a:ext uri="{FF2B5EF4-FFF2-40B4-BE49-F238E27FC236}">
                    <a16:creationId xmlns:a16="http://schemas.microsoft.com/office/drawing/2014/main" id="{816CAC11-7256-438E-AF15-34627307F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616" y="4485728"/>
                <a:ext cx="769262" cy="37196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C00000"/>
                    </a:solidFill>
                  </a:rPr>
                  <a:t>LEBT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824E7E-08E8-4ADC-B399-7F337792C22E}"/>
                  </a:ext>
                </a:extLst>
              </p:cNvPr>
              <p:cNvSpPr txBox="1"/>
              <p:nvPr/>
            </p:nvSpPr>
            <p:spPr>
              <a:xfrm>
                <a:off x="1794315" y="4170849"/>
                <a:ext cx="11286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2.1 MeV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D6BB3C-757F-4E4D-8E44-3A7F01E2E25A}"/>
                  </a:ext>
                </a:extLst>
              </p:cNvPr>
              <p:cNvSpPr txBox="1"/>
              <p:nvPr/>
            </p:nvSpPr>
            <p:spPr>
              <a:xfrm>
                <a:off x="5557573" y="4170849"/>
                <a:ext cx="1003511" cy="371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10 MeV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06EA4B-106D-4FF7-BE52-5241205FE9D3}"/>
                  </a:ext>
                </a:extLst>
              </p:cNvPr>
              <p:cNvSpPr txBox="1"/>
              <p:nvPr/>
            </p:nvSpPr>
            <p:spPr>
              <a:xfrm>
                <a:off x="6882126" y="4170849"/>
                <a:ext cx="1089193" cy="371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25 MeV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D4C236B-DE84-4C95-8818-25F57903C694}"/>
                  </a:ext>
                </a:extLst>
              </p:cNvPr>
              <p:cNvCxnSpPr/>
              <p:nvPr/>
            </p:nvCxnSpPr>
            <p:spPr>
              <a:xfrm>
                <a:off x="1046362" y="4561349"/>
                <a:ext cx="0" cy="206109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2E4E245-047C-4815-AF7B-B31571AFADEB}"/>
                  </a:ext>
                </a:extLst>
              </p:cNvPr>
              <p:cNvCxnSpPr/>
              <p:nvPr/>
            </p:nvCxnSpPr>
            <p:spPr>
              <a:xfrm>
                <a:off x="2373674" y="4553852"/>
                <a:ext cx="0" cy="206109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83990C00-46BF-44DB-86BF-92184C3FE415}"/>
                  </a:ext>
                </a:extLst>
              </p:cNvPr>
              <p:cNvCxnSpPr/>
              <p:nvPr/>
            </p:nvCxnSpPr>
            <p:spPr>
              <a:xfrm>
                <a:off x="6060984" y="4556241"/>
                <a:ext cx="0" cy="206109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A141052-5656-4D37-999F-4D29C7B8F656}"/>
                  </a:ext>
                </a:extLst>
              </p:cNvPr>
              <p:cNvCxnSpPr/>
              <p:nvPr/>
            </p:nvCxnSpPr>
            <p:spPr>
              <a:xfrm>
                <a:off x="7425655" y="4568619"/>
                <a:ext cx="0" cy="206109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01DD20-4F66-4CC0-8F08-42AD2AC3E49A}"/>
                </a:ext>
              </a:extLst>
            </p:cNvPr>
            <p:cNvSpPr/>
            <p:nvPr/>
          </p:nvSpPr>
          <p:spPr>
            <a:xfrm>
              <a:off x="349857" y="5140420"/>
              <a:ext cx="4300885" cy="1251624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6775172-F887-4648-8814-E780F4399B03}"/>
              </a:ext>
            </a:extLst>
          </p:cNvPr>
          <p:cNvSpPr txBox="1">
            <a:spLocks/>
          </p:cNvSpPr>
          <p:nvPr/>
        </p:nvSpPr>
        <p:spPr>
          <a:xfrm>
            <a:off x="242661" y="2607373"/>
            <a:ext cx="1710098" cy="11758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Warm Front End (WFE) has been assembled and tested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506CD51-DC7C-4C96-B758-E25C60D769E9}"/>
              </a:ext>
            </a:extLst>
          </p:cNvPr>
          <p:cNvCxnSpPr/>
          <p:nvPr/>
        </p:nvCxnSpPr>
        <p:spPr>
          <a:xfrm>
            <a:off x="1352145" y="3543313"/>
            <a:ext cx="272374" cy="678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D613FA0-F827-4494-99DC-D9C4D2D2DEF3}"/>
              </a:ext>
            </a:extLst>
          </p:cNvPr>
          <p:cNvSpPr txBox="1">
            <a:spLocks/>
          </p:cNvSpPr>
          <p:nvPr/>
        </p:nvSpPr>
        <p:spPr>
          <a:xfrm>
            <a:off x="3172551" y="5539048"/>
            <a:ext cx="3883701" cy="31968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To be installed and tested in FY19/20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A48326BD-A644-40BC-BF50-A6387FEEEF6D}"/>
              </a:ext>
            </a:extLst>
          </p:cNvPr>
          <p:cNvSpPr/>
          <p:nvPr/>
        </p:nvSpPr>
        <p:spPr>
          <a:xfrm rot="5400000">
            <a:off x="5627804" y="3871321"/>
            <a:ext cx="486263" cy="2897591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6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4C32-EA27-46C6-A426-7CD83B02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PIP2IT:  Testing one-of-a-kind elements of PIP-II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06D1-37E6-4260-A017-838C7881F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5"/>
            <a:ext cx="6762134" cy="3416537"/>
          </a:xfrm>
        </p:spPr>
        <p:txBody>
          <a:bodyPr/>
          <a:lstStyle/>
          <a:p>
            <a:r>
              <a:rPr lang="en-US" dirty="0"/>
              <a:t>Variety of different accelerator structures</a:t>
            </a:r>
          </a:p>
          <a:p>
            <a:pPr lvl="1"/>
            <a:r>
              <a:rPr lang="en-US" dirty="0"/>
              <a:t>Ion source (30 keV), </a:t>
            </a:r>
          </a:p>
          <a:p>
            <a:pPr lvl="1"/>
            <a:r>
              <a:rPr lang="en-US" dirty="0"/>
              <a:t>RFQ (2.1 MeV), </a:t>
            </a:r>
          </a:p>
          <a:p>
            <a:pPr lvl="1"/>
            <a:r>
              <a:rPr lang="en-US" dirty="0"/>
              <a:t>HWR (10 MeV), </a:t>
            </a:r>
          </a:p>
          <a:p>
            <a:pPr lvl="1"/>
            <a:r>
              <a:rPr lang="en-US" dirty="0"/>
              <a:t>SSR1 (25 MeV)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Bunch-by-bunch selection scheme (next slide)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88F76-39AA-4CAB-B9EE-7AB86DAF17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86B5B-7B67-4D7E-91D0-21CC2E62A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01F40-7941-4571-AAB7-3142B4367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D1479-3DC9-4B85-A0F6-ECFB9168E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639" y="1778151"/>
            <a:ext cx="1724265" cy="1688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4C1506-576C-4435-A2D5-C51FB9313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04" y="909329"/>
            <a:ext cx="1747167" cy="1605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655710-19C8-40FE-B538-1DEE70D60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372" y="2630646"/>
            <a:ext cx="1864436" cy="1186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41363B-FBA7-4729-BCD3-1C5F3CCB1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859" y="3119703"/>
            <a:ext cx="1426323" cy="1339879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06591E9-19D9-416D-AB94-B7DBBF360F3A}"/>
              </a:ext>
            </a:extLst>
          </p:cNvPr>
          <p:cNvSpPr txBox="1">
            <a:spLocks/>
          </p:cNvSpPr>
          <p:nvPr/>
        </p:nvSpPr>
        <p:spPr>
          <a:xfrm>
            <a:off x="142876" y="4496028"/>
            <a:ext cx="8693149" cy="1761412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Mission Statement </a:t>
            </a:r>
            <a:r>
              <a:rPr lang="en-US" sz="1800" dirty="0"/>
              <a:t>(see P. Derwent’s presentation)</a:t>
            </a:r>
            <a:r>
              <a:rPr lang="en-US" sz="1800" b="1" dirty="0"/>
              <a:t>:</a:t>
            </a:r>
          </a:p>
          <a:p>
            <a:pPr marL="0" indent="0" algn="just">
              <a:buFont typeface="Arial" charset="0"/>
              <a:buNone/>
            </a:pPr>
            <a:r>
              <a:rPr lang="en-US" sz="1800" dirty="0"/>
              <a:t>The PIP-II Injector Test (PIP2IT) facility replicates the front end of the PIP-II linac through the first SSR1 cryomodule. PIP2IT is intended to serve as a complete systems test that will reduce technical risks associated with the PIP-II linac in both pulsed and CW operating modes. </a:t>
            </a:r>
          </a:p>
          <a:p>
            <a:pPr marL="0" indent="0" algn="just">
              <a:buNone/>
            </a:pPr>
            <a:r>
              <a:rPr lang="en-US" sz="1800" dirty="0"/>
              <a:t>PIP2IT FRS - ED0001223</a:t>
            </a:r>
            <a:endParaRPr lang="sk-SK" sz="18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BCAE4B-4725-4B13-8EE9-71671CE50616}"/>
              </a:ext>
            </a:extLst>
          </p:cNvPr>
          <p:cNvCxnSpPr/>
          <p:nvPr/>
        </p:nvCxnSpPr>
        <p:spPr>
          <a:xfrm flipV="1">
            <a:off x="3519303" y="1400175"/>
            <a:ext cx="3303601" cy="1809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5859D3-4E57-47AB-9121-6A2DF03B639F}"/>
              </a:ext>
            </a:extLst>
          </p:cNvPr>
          <p:cNvCxnSpPr>
            <a:cxnSpLocks/>
          </p:cNvCxnSpPr>
          <p:nvPr/>
        </p:nvCxnSpPr>
        <p:spPr>
          <a:xfrm flipV="1">
            <a:off x="3040927" y="2074903"/>
            <a:ext cx="199215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A3CEEE-0B10-45E9-ABF3-6C9C46A103D6}"/>
              </a:ext>
            </a:extLst>
          </p:cNvPr>
          <p:cNvCxnSpPr>
            <a:cxnSpLocks/>
          </p:cNvCxnSpPr>
          <p:nvPr/>
        </p:nvCxnSpPr>
        <p:spPr>
          <a:xfrm>
            <a:off x="2920199" y="2427608"/>
            <a:ext cx="599104" cy="86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523B3B-B9CC-4F68-B458-BC53B6E7EB62}"/>
              </a:ext>
            </a:extLst>
          </p:cNvPr>
          <p:cNvCxnSpPr>
            <a:cxnSpLocks/>
          </p:cNvCxnSpPr>
          <p:nvPr/>
        </p:nvCxnSpPr>
        <p:spPr>
          <a:xfrm flipV="1">
            <a:off x="2466975" y="3872762"/>
            <a:ext cx="4607675" cy="50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799056-ACD2-41F1-A188-5748248C6FED}"/>
              </a:ext>
            </a:extLst>
          </p:cNvPr>
          <p:cNvCxnSpPr/>
          <p:nvPr/>
        </p:nvCxnSpPr>
        <p:spPr>
          <a:xfrm flipH="1" flipV="1">
            <a:off x="1876425" y="3007665"/>
            <a:ext cx="590550" cy="915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12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4122-40AE-435B-8A76-9AC47B3C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feature of PIP-II: flexible bunch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919D0-CCFA-4FED-88D4-DCA6687BEB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7F890-49AE-4A93-8D99-78E8EE0E7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03B90-61D1-4937-890A-9146748B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A6D27E-F641-4EBF-9FC3-499A5F2030F8}"/>
              </a:ext>
            </a:extLst>
          </p:cNvPr>
          <p:cNvSpPr txBox="1">
            <a:spLocks/>
          </p:cNvSpPr>
          <p:nvPr/>
        </p:nvSpPr>
        <p:spPr>
          <a:xfrm>
            <a:off x="228600" y="1043046"/>
            <a:ext cx="8672513" cy="226212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“Bunch-by-bunch selection” in MEBT allows removing un-needed bunches</a:t>
            </a:r>
          </a:p>
          <a:p>
            <a:pPr lvl="1"/>
            <a:r>
              <a:rPr lang="en-US" dirty="0"/>
              <a:t>Effective injection into the Booster</a:t>
            </a:r>
          </a:p>
          <a:p>
            <a:pPr lvl="1"/>
            <a:r>
              <a:rPr lang="en-US" dirty="0"/>
              <a:t>With an RF separator at the end of the </a:t>
            </a:r>
            <a:r>
              <a:rPr lang="en-US" dirty="0" err="1"/>
              <a:t>linac</a:t>
            </a:r>
            <a:r>
              <a:rPr lang="en-US" dirty="0"/>
              <a:t>, possibility to deliver quasi-simultaneously to different users the beam with very different time structure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A86600-D7AE-4324-872D-9BD0B05CA9A2}"/>
              </a:ext>
            </a:extLst>
          </p:cNvPr>
          <p:cNvSpPr txBox="1">
            <a:spLocks/>
          </p:cNvSpPr>
          <p:nvPr/>
        </p:nvSpPr>
        <p:spPr>
          <a:xfrm>
            <a:off x="228600" y="3305175"/>
            <a:ext cx="4024746" cy="217257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selection scheme is being tested at PIP2IT</a:t>
            </a:r>
          </a:p>
          <a:p>
            <a:pPr lvl="1"/>
            <a:r>
              <a:rPr lang="en-US" dirty="0"/>
              <a:t>Chopping system: Two kickers working in sync and absorber.</a:t>
            </a:r>
          </a:p>
          <a:p>
            <a:pPr lvl="1"/>
            <a:r>
              <a:rPr lang="en-US" dirty="0"/>
              <a:t>6σ separation at absorber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4A442D-EE68-4A2E-A6B2-299C2924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78" y="3305175"/>
            <a:ext cx="4571922" cy="29468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E41FE-F2CF-4B54-B7FB-643E739CF455}"/>
              </a:ext>
            </a:extLst>
          </p:cNvPr>
          <p:cNvSpPr txBox="1"/>
          <p:nvPr/>
        </p:nvSpPr>
        <p:spPr>
          <a:xfrm>
            <a:off x="661448" y="5694226"/>
            <a:ext cx="359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Simulated 3σ envelopes of passed (top) and removed (bottom) bunches. </a:t>
            </a:r>
          </a:p>
        </p:txBody>
      </p:sp>
    </p:spTree>
    <p:extLst>
      <p:ext uri="{BB962C8B-B14F-4D97-AF65-F5344CB8AC3E}">
        <p14:creationId xmlns:p14="http://schemas.microsoft.com/office/powerpoint/2010/main" val="9014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54B1-4D13-48D8-958F-A626823F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Presently assembled: PIP2IT WFE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A38E4-F8F4-4D0E-BF24-061CE8C3C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2534622"/>
            <a:ext cx="8672513" cy="3751878"/>
          </a:xfrm>
        </p:spPr>
        <p:txBody>
          <a:bodyPr/>
          <a:lstStyle/>
          <a:p>
            <a:r>
              <a:rPr lang="en-US" dirty="0"/>
              <a:t>30 keV, 15 mA H</a:t>
            </a:r>
            <a:r>
              <a:rPr lang="en-US" baseline="30000" dirty="0"/>
              <a:t>-</a:t>
            </a:r>
            <a:r>
              <a:rPr lang="en-US" dirty="0"/>
              <a:t> Ion Source </a:t>
            </a:r>
            <a:r>
              <a:rPr lang="en-US" sz="2000" dirty="0"/>
              <a:t>(from 5 µs to DC)</a:t>
            </a:r>
          </a:p>
          <a:p>
            <a:r>
              <a:rPr lang="en-US" dirty="0"/>
              <a:t>LEBT </a:t>
            </a:r>
            <a:r>
              <a:rPr lang="en-US" sz="2000" dirty="0"/>
              <a:t>(3 – solenoids; 30º bend to accommodate 2 ion sources in PIP-II)</a:t>
            </a:r>
          </a:p>
          <a:p>
            <a:pPr lvl="1"/>
            <a:r>
              <a:rPr lang="en-US" dirty="0"/>
              <a:t>Chopper to form macro-pulses</a:t>
            </a:r>
          </a:p>
          <a:p>
            <a:r>
              <a:rPr lang="en-US" dirty="0"/>
              <a:t>CW-compatible 2.1 MeV RFQ </a:t>
            </a:r>
            <a:r>
              <a:rPr lang="en-US" sz="2000" dirty="0"/>
              <a:t>(produced by LBNL)</a:t>
            </a:r>
          </a:p>
          <a:p>
            <a:r>
              <a:rPr lang="en-US" dirty="0"/>
              <a:t>10-m long MEBT with fast chopper</a:t>
            </a:r>
          </a:p>
          <a:p>
            <a:pPr lvl="1"/>
            <a:r>
              <a:rPr lang="en-US" dirty="0"/>
              <a:t>2 quadrupole doublets and 7 triplets (produced by BARC, India)</a:t>
            </a:r>
          </a:p>
          <a:p>
            <a:pPr lvl="1"/>
            <a:r>
              <a:rPr lang="en-US" dirty="0"/>
              <a:t>3 bunching cavities</a:t>
            </a:r>
          </a:p>
          <a:p>
            <a:pPr lvl="1"/>
            <a:r>
              <a:rPr lang="en-US" dirty="0"/>
              <a:t>Collimation system (4 sets x 4 scraper plates)</a:t>
            </a:r>
          </a:p>
          <a:p>
            <a:pPr lvl="1"/>
            <a:r>
              <a:rPr lang="en-US" dirty="0"/>
              <a:t>Differential pumping system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3F229-5261-460F-B34E-F756605906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C666D-420A-491C-8F53-D72F81B67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7CEAA-2F9D-4743-A257-2494E9BA2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89C461-6D7A-496C-9060-8579AAC62AE5}"/>
              </a:ext>
            </a:extLst>
          </p:cNvPr>
          <p:cNvGrpSpPr/>
          <p:nvPr/>
        </p:nvGrpSpPr>
        <p:grpSpPr>
          <a:xfrm>
            <a:off x="0" y="1040744"/>
            <a:ext cx="9214378" cy="1377305"/>
            <a:chOff x="0" y="4895701"/>
            <a:chExt cx="9214378" cy="13773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A5DEB0-A30A-4947-909D-E83DE8C15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895701"/>
              <a:ext cx="9144000" cy="13773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8C5E4A-AFA9-42C1-A1F6-EB186475B910}"/>
                </a:ext>
              </a:extLst>
            </p:cNvPr>
            <p:cNvSpPr txBox="1"/>
            <p:nvPr/>
          </p:nvSpPr>
          <p:spPr>
            <a:xfrm>
              <a:off x="87845" y="5005200"/>
              <a:ext cx="1176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+ LEBT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C6A547-A1E2-4286-92D1-3322D40F88E0}"/>
                </a:ext>
              </a:extLst>
            </p:cNvPr>
            <p:cNvSpPr txBox="1"/>
            <p:nvPr/>
          </p:nvSpPr>
          <p:spPr>
            <a:xfrm>
              <a:off x="1886991" y="5005200"/>
              <a:ext cx="770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RFQ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C0C3E2-0C57-41BB-AFB2-D37F67E9C033}"/>
                </a:ext>
              </a:extLst>
            </p:cNvPr>
            <p:cNvSpPr txBox="1"/>
            <p:nvPr/>
          </p:nvSpPr>
          <p:spPr>
            <a:xfrm>
              <a:off x="4995342" y="4956615"/>
              <a:ext cx="770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MEBT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A3FE5E-476C-4547-84AB-BC34B5F4A65D}"/>
                </a:ext>
              </a:extLst>
            </p:cNvPr>
            <p:cNvSpPr txBox="1"/>
            <p:nvPr/>
          </p:nvSpPr>
          <p:spPr>
            <a:xfrm>
              <a:off x="5972248" y="4930313"/>
              <a:ext cx="3242130" cy="35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Beam to dump or HWR cryomodule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1BB52FC-EB79-4142-A4E3-B9F85634116C}"/>
                </a:ext>
              </a:extLst>
            </p:cNvPr>
            <p:cNvSpPr/>
            <p:nvPr/>
          </p:nvSpPr>
          <p:spPr>
            <a:xfrm>
              <a:off x="8847979" y="5389336"/>
              <a:ext cx="193889" cy="33163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9613676-5416-49EE-A93A-2412A3CF3C0F}"/>
                </a:ext>
              </a:extLst>
            </p:cNvPr>
            <p:cNvCxnSpPr>
              <a:endCxn id="16" idx="0"/>
            </p:cNvCxnSpPr>
            <p:nvPr/>
          </p:nvCxnSpPr>
          <p:spPr>
            <a:xfrm>
              <a:off x="8885135" y="5174477"/>
              <a:ext cx="59789" cy="214859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834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1EDB-7E7D-479B-A066-087DE5E63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0DC7-7763-414F-820A-54652B24A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480954"/>
          </a:xfrm>
        </p:spPr>
        <p:txBody>
          <a:bodyPr/>
          <a:lstStyle/>
          <a:p>
            <a:r>
              <a:rPr lang="en-US" dirty="0"/>
              <a:t>Adding equipment in pace with delivery and budget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3666-579D-4D01-B124-0E958DDBEF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DC89D-87A0-43A0-BA7F-04ED69806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D7577-408F-4EB0-AC7E-E42A5C3A1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D41D8A-9FD9-4A55-B655-F0D95DF79DA9}"/>
              </a:ext>
            </a:extLst>
          </p:cNvPr>
          <p:cNvSpPr txBox="1">
            <a:spLocks/>
          </p:cNvSpPr>
          <p:nvPr/>
        </p:nvSpPr>
        <p:spPr>
          <a:xfrm>
            <a:off x="1897642" y="1453836"/>
            <a:ext cx="5600700" cy="37893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Ion Source + LEBT in several versions</a:t>
            </a:r>
          </a:p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F8DFE1-7990-4FA8-9102-587E727F5F1B}"/>
              </a:ext>
            </a:extLst>
          </p:cNvPr>
          <p:cNvSpPr txBox="1">
            <a:spLocks/>
          </p:cNvSpPr>
          <p:nvPr/>
        </p:nvSpPr>
        <p:spPr>
          <a:xfrm>
            <a:off x="3493213" y="1946572"/>
            <a:ext cx="5578868" cy="34605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Addition of RFQ + two-doublets MEBT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1EB16B-F1A6-4737-867B-C25BFA146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7921"/>
            <a:ext cx="6143625" cy="11774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820474-D6DB-4490-B50A-D48C29991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9179"/>
            <a:ext cx="6143625" cy="1195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4FF35C-1F26-475C-9DDC-C008E62C3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48789"/>
            <a:ext cx="6143625" cy="13968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147926-D15C-46D5-960F-9047D2A5E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453836"/>
            <a:ext cx="2036240" cy="13534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F0DF46-240E-4221-9D7C-C7DE9CEA7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7599" y="2313336"/>
            <a:ext cx="6846401" cy="743776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59C8C5A-3E00-47AA-9CD0-C3993FC2FB12}"/>
              </a:ext>
            </a:extLst>
          </p:cNvPr>
          <p:cNvSpPr txBox="1">
            <a:spLocks/>
          </p:cNvSpPr>
          <p:nvPr/>
        </p:nvSpPr>
        <p:spPr>
          <a:xfrm>
            <a:off x="5743255" y="3329471"/>
            <a:ext cx="2852737" cy="68193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+4 triplets and kickers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C84DB88-55D7-44A9-97A3-9842D8C7B524}"/>
              </a:ext>
            </a:extLst>
          </p:cNvPr>
          <p:cNvSpPr txBox="1">
            <a:spLocks/>
          </p:cNvSpPr>
          <p:nvPr/>
        </p:nvSpPr>
        <p:spPr>
          <a:xfrm>
            <a:off x="5743255" y="4247013"/>
            <a:ext cx="2852737" cy="68193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+ 3 triplets and both kickers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FF1CC7E-E9F8-4527-B7AB-F35192365F3A}"/>
              </a:ext>
            </a:extLst>
          </p:cNvPr>
          <p:cNvSpPr txBox="1">
            <a:spLocks/>
          </p:cNvSpPr>
          <p:nvPr/>
        </p:nvSpPr>
        <p:spPr>
          <a:xfrm>
            <a:off x="5743255" y="5139530"/>
            <a:ext cx="3172146" cy="104464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+ differential pumping insert (present assembly)</a:t>
            </a:r>
          </a:p>
        </p:txBody>
      </p:sp>
    </p:spTree>
    <p:extLst>
      <p:ext uri="{BB962C8B-B14F-4D97-AF65-F5344CB8AC3E}">
        <p14:creationId xmlns:p14="http://schemas.microsoft.com/office/powerpoint/2010/main" val="329128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621A-F1A0-4E48-9C5D-3387A61E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“CDR parameters” and high duty factor operation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6D85-1483-4798-83C0-4A9233D34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PIP-II: “CW-compatible </a:t>
            </a:r>
            <a:r>
              <a:rPr lang="en-US" dirty="0" err="1"/>
              <a:t>linac</a:t>
            </a:r>
            <a:r>
              <a:rPr lang="en-US" dirty="0"/>
              <a:t> working initially in a pulse mode”</a:t>
            </a:r>
          </a:p>
          <a:p>
            <a:r>
              <a:rPr lang="en-US" dirty="0"/>
              <a:t>Philosophy for PIP2IT</a:t>
            </a:r>
          </a:p>
          <a:p>
            <a:pPr lvl="1"/>
            <a:r>
              <a:rPr lang="en-US" dirty="0"/>
              <a:t> Design all elements intended to be used at PIP-II as CW-compatible but focus on operation at “CDR parameters” </a:t>
            </a:r>
          </a:p>
          <a:p>
            <a:pPr lvl="2"/>
            <a:r>
              <a:rPr lang="en-US" dirty="0"/>
              <a:t>“CDR parameters” = parameters required for future injection into the Booster: 0.54 </a:t>
            </a:r>
            <a:r>
              <a:rPr lang="en-US" dirty="0" err="1"/>
              <a:t>ms</a:t>
            </a:r>
            <a:r>
              <a:rPr lang="en-US" dirty="0"/>
              <a:t> x 20 Hz at 5 mA from the RFQ with about half of all bunches removed in MEBT to create a non-periodic pattern optimized for filling the Booster RF buckets</a:t>
            </a:r>
          </a:p>
          <a:p>
            <a:pPr lvl="1"/>
            <a:r>
              <a:rPr lang="en-US" dirty="0"/>
              <a:t>Test at higher duty factors, up to CW, when it is compatible with pursuing the main goal </a:t>
            </a:r>
          </a:p>
          <a:p>
            <a:pPr lvl="2"/>
            <a:r>
              <a:rPr lang="en-US" dirty="0"/>
              <a:t>address discovered issues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2E502-223E-4127-AA33-350290171C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DB0C6-DD12-42D8-A4A0-3BA3EAE98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A.Shemyakin | PIP2IT| Linac Accelerator Support Systems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910F0-3857-4564-B294-515D1ECFB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877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D17A152F8CA44A95588D9440E0A03" ma:contentTypeVersion="3" ma:contentTypeDescription="Create a new document." ma:contentTypeScope="" ma:versionID="a2ac3a4fb08969989250a758a5950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46782115e7dfa4fabf0fe74a7b68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B6ABB5-8F35-4442-A096-1590B9304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B03382-2E78-4944-BB95-D9CE5573A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92619A-EA3F-48C6-8353-0E1D78874E9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21753</TotalTime>
  <Words>1868</Words>
  <Application>Microsoft Office PowerPoint</Application>
  <PresentationFormat>On-screen Show (4:3)</PresentationFormat>
  <Paragraphs>273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FermilabPartnerships_PPT_090915</vt:lpstr>
      <vt:lpstr>PowerPoint Presentation</vt:lpstr>
      <vt:lpstr>Outline</vt:lpstr>
      <vt:lpstr>About Me:</vt:lpstr>
      <vt:lpstr>PIP-II and PIP-II Injector Test (PIP2IT)</vt:lpstr>
      <vt:lpstr>PIP2IT:  Testing one-of-a-kind elements of PIP-II</vt:lpstr>
      <vt:lpstr>Unique feature of PIP-II: flexible bunch structure</vt:lpstr>
      <vt:lpstr>Presently assembled: PIP2IT WFE</vt:lpstr>
      <vt:lpstr>Several stages</vt:lpstr>
      <vt:lpstr>“CDR parameters” and high duty factor operation </vt:lpstr>
      <vt:lpstr>Achievements</vt:lpstr>
      <vt:lpstr>Beam through a full-length MEBT</vt:lpstr>
      <vt:lpstr>LEBT with un-neutralized section</vt:lpstr>
      <vt:lpstr>RFQ</vt:lpstr>
      <vt:lpstr>MEBT optics</vt:lpstr>
      <vt:lpstr>Chopping system</vt:lpstr>
      <vt:lpstr>200 Ohm kicker performance</vt:lpstr>
      <vt:lpstr>Machine protection system development</vt:lpstr>
      <vt:lpstr>Diagnostics</vt:lpstr>
      <vt:lpstr>Main items remaining for PIP2IT WFE</vt:lpstr>
      <vt:lpstr>Plans</vt:lpstr>
      <vt:lpstr>Summary</vt:lpstr>
      <vt:lpstr>END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 Kaducak</dc:creator>
  <cp:lastModifiedBy>Alexander V Shemyakin</cp:lastModifiedBy>
  <cp:revision>256</cp:revision>
  <cp:lastPrinted>2014-01-20T19:40:21Z</cp:lastPrinted>
  <dcterms:created xsi:type="dcterms:W3CDTF">2017-04-21T15:07:14Z</dcterms:created>
  <dcterms:modified xsi:type="dcterms:W3CDTF">2017-12-03T16:14:43Z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0x010100243D17A152F8CA44A95588D9440E0A03</vt:lpwstr>
  </property>
</Properties>
</file>