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8"/>
  </p:notesMasterIdLst>
  <p:handoutMasterIdLst>
    <p:handoutMasterId r:id="rId49"/>
  </p:handoutMasterIdLst>
  <p:sldIdLst>
    <p:sldId id="286" r:id="rId5"/>
    <p:sldId id="360" r:id="rId6"/>
    <p:sldId id="296" r:id="rId7"/>
    <p:sldId id="361" r:id="rId8"/>
    <p:sldId id="394" r:id="rId9"/>
    <p:sldId id="395" r:id="rId10"/>
    <p:sldId id="366" r:id="rId11"/>
    <p:sldId id="297" r:id="rId12"/>
    <p:sldId id="321" r:id="rId13"/>
    <p:sldId id="368" r:id="rId14"/>
    <p:sldId id="352" r:id="rId15"/>
    <p:sldId id="347" r:id="rId16"/>
    <p:sldId id="348" r:id="rId17"/>
    <p:sldId id="349" r:id="rId18"/>
    <p:sldId id="350" r:id="rId19"/>
    <p:sldId id="396" r:id="rId20"/>
    <p:sldId id="363" r:id="rId21"/>
    <p:sldId id="362" r:id="rId22"/>
    <p:sldId id="372" r:id="rId23"/>
    <p:sldId id="373" r:id="rId24"/>
    <p:sldId id="374" r:id="rId25"/>
    <p:sldId id="375" r:id="rId26"/>
    <p:sldId id="346" r:id="rId27"/>
    <p:sldId id="376" r:id="rId28"/>
    <p:sldId id="365" r:id="rId29"/>
    <p:sldId id="364" r:id="rId30"/>
    <p:sldId id="381" r:id="rId31"/>
    <p:sldId id="397" r:id="rId32"/>
    <p:sldId id="383" r:id="rId33"/>
    <p:sldId id="398" r:id="rId34"/>
    <p:sldId id="324" r:id="rId35"/>
    <p:sldId id="386" r:id="rId36"/>
    <p:sldId id="387" r:id="rId37"/>
    <p:sldId id="388" r:id="rId38"/>
    <p:sldId id="389" r:id="rId39"/>
    <p:sldId id="390" r:id="rId40"/>
    <p:sldId id="391" r:id="rId41"/>
    <p:sldId id="392" r:id="rId42"/>
    <p:sldId id="393" r:id="rId43"/>
    <p:sldId id="400" r:id="rId44"/>
    <p:sldId id="399" r:id="rId45"/>
    <p:sldId id="315" r:id="rId46"/>
    <p:sldId id="317" r:id="rId4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3655">
          <p15:clr>
            <a:srgbClr val="A4A3A4"/>
          </p15:clr>
        </p15:guide>
        <p15:guide id="3" orient="horz" pos="1698">
          <p15:clr>
            <a:srgbClr val="A4A3A4"/>
          </p15:clr>
        </p15:guide>
        <p15:guide id="4" orient="horz" pos="688">
          <p15:clr>
            <a:srgbClr val="A4A3A4"/>
          </p15:clr>
        </p15:guide>
        <p15:guide id="5" orient="horz" pos="2790">
          <p15:clr>
            <a:srgbClr val="A4A3A4"/>
          </p15:clr>
        </p15:guide>
        <p15:guide id="6" orient="horz" pos="174">
          <p15:clr>
            <a:srgbClr val="A4A3A4"/>
          </p15:clr>
        </p15:guide>
        <p15:guide id="7" orient="horz" pos="128">
          <p15:clr>
            <a:srgbClr val="A4A3A4"/>
          </p15:clr>
        </p15:guide>
        <p15:guide id="8" pos="5621">
          <p15:clr>
            <a:srgbClr val="A4A3A4"/>
          </p15:clr>
        </p15:guide>
        <p15:guide id="9" pos="136">
          <p15:clr>
            <a:srgbClr val="A4A3A4"/>
          </p15:clr>
        </p15:guide>
        <p15:guide id="10" pos="589">
          <p15:clr>
            <a:srgbClr val="A4A3A4"/>
          </p15:clr>
        </p15:guide>
        <p15:guide id="11" pos="3572">
          <p15:clr>
            <a:srgbClr val="A4A3A4"/>
          </p15:clr>
        </p15:guide>
        <p15:guide id="12" pos="5163">
          <p15:clr>
            <a:srgbClr val="A4A3A4"/>
          </p15:clr>
        </p15:guide>
        <p15:guide id="13" pos="4632">
          <p15:clr>
            <a:srgbClr val="A4A3A4"/>
          </p15:clr>
        </p15:guide>
        <p15:guide id="14" pos="444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7A8AA"/>
    <a:srgbClr val="004C97"/>
    <a:srgbClr val="4E4E4E"/>
    <a:srgbClr val="404040"/>
    <a:srgbClr val="63666A"/>
    <a:srgbClr val="99D6EA"/>
    <a:srgbClr val="505050"/>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0" autoAdjust="0"/>
    <p:restoredTop sz="94660"/>
  </p:normalViewPr>
  <p:slideViewPr>
    <p:cSldViewPr snapToGrid="0" snapToObjects="1" showGuides="1">
      <p:cViewPr varScale="1">
        <p:scale>
          <a:sx n="83" d="100"/>
          <a:sy n="83" d="100"/>
        </p:scale>
        <p:origin x="907" y="67"/>
      </p:cViewPr>
      <p:guideLst>
        <p:guide orient="horz" pos="4142"/>
        <p:guide orient="horz" pos="3655"/>
        <p:guide orient="horz" pos="1698"/>
        <p:guide orient="horz" pos="688"/>
        <p:guide orient="horz" pos="2790"/>
        <p:guide orient="horz" pos="174"/>
        <p:guide orient="horz" pos="128"/>
        <p:guide pos="5621"/>
        <p:guide pos="136"/>
        <p:guide pos="589"/>
        <p:guide pos="3572"/>
        <p:guide pos="5163"/>
        <p:guide pos="4632"/>
        <p:guide pos="4446"/>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B04DDC-DD6D-4D46-86F2-81B11B985A17}"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58558AA1-9397-439A-BC18-723DBDBEC3E1}">
      <dgm:prSet phldrT="[Text]"/>
      <dgm:spPr/>
      <dgm:t>
        <a:bodyPr/>
        <a:lstStyle/>
        <a:p>
          <a:r>
            <a:rPr lang="en-US" dirty="0"/>
            <a:t>WBS 121.3.19</a:t>
          </a:r>
        </a:p>
        <a:p>
          <a:r>
            <a:rPr lang="en-US" dirty="0"/>
            <a:t>GSS</a:t>
          </a:r>
        </a:p>
      </dgm:t>
    </dgm:pt>
    <dgm:pt modelId="{23761546-BAFB-4ECC-8454-89DA0AF02720}" type="parTrans" cxnId="{4E508B8E-8BE4-4BF4-85E1-2B20BF2028B1}">
      <dgm:prSet/>
      <dgm:spPr/>
      <dgm:t>
        <a:bodyPr/>
        <a:lstStyle/>
        <a:p>
          <a:endParaRPr lang="en-US"/>
        </a:p>
      </dgm:t>
    </dgm:pt>
    <dgm:pt modelId="{945A1720-A062-4A5B-9848-CB72B2021381}" type="sibTrans" cxnId="{4E508B8E-8BE4-4BF4-85E1-2B20BF2028B1}">
      <dgm:prSet/>
      <dgm:spPr/>
      <dgm:t>
        <a:bodyPr/>
        <a:lstStyle/>
        <a:p>
          <a:endParaRPr lang="en-US"/>
        </a:p>
      </dgm:t>
    </dgm:pt>
    <dgm:pt modelId="{A5515308-A172-4E57-9939-12C994D93D04}">
      <dgm:prSet phldrT="[Text]" custT="1"/>
      <dgm:spPr/>
      <dgm:t>
        <a:bodyPr/>
        <a:lstStyle/>
        <a:p>
          <a:r>
            <a:rPr lang="en-US" sz="1400" dirty="0"/>
            <a:t>WBS 121.3.9</a:t>
          </a:r>
        </a:p>
        <a:p>
          <a:r>
            <a:rPr lang="en-US" sz="1400" dirty="0"/>
            <a:t>RF Power</a:t>
          </a:r>
          <a:endParaRPr lang="en-US" sz="1400" b="1" dirty="0"/>
        </a:p>
        <a:p>
          <a:r>
            <a:rPr lang="en-US" sz="1400" dirty="0"/>
            <a:t>Impact on schedule, cost and risk</a:t>
          </a:r>
        </a:p>
        <a:p>
          <a:r>
            <a:rPr lang="en-US" sz="1400" dirty="0"/>
            <a:t>Biggest fluids customer</a:t>
          </a:r>
        </a:p>
      </dgm:t>
    </dgm:pt>
    <dgm:pt modelId="{73F8B81A-E23B-4EC6-814D-E450572C92CC}" type="parTrans" cxnId="{F8D7B3C4-8651-4F1B-950A-373FA8D8FF7C}">
      <dgm:prSet/>
      <dgm:spPr/>
      <dgm:t>
        <a:bodyPr/>
        <a:lstStyle/>
        <a:p>
          <a:endParaRPr lang="en-US"/>
        </a:p>
      </dgm:t>
    </dgm:pt>
    <dgm:pt modelId="{B5998792-D1B4-46F3-AC5C-7755C19720C5}" type="sibTrans" cxnId="{F8D7B3C4-8651-4F1B-950A-373FA8D8FF7C}">
      <dgm:prSet/>
      <dgm:spPr/>
      <dgm:t>
        <a:bodyPr/>
        <a:lstStyle/>
        <a:p>
          <a:endParaRPr lang="en-US"/>
        </a:p>
      </dgm:t>
    </dgm:pt>
    <dgm:pt modelId="{05C1FEC9-756C-471C-8A1C-CDE8F7100A2E}">
      <dgm:prSet phldrT="[Text]" custT="1"/>
      <dgm:spPr/>
      <dgm:t>
        <a:bodyPr/>
        <a:lstStyle/>
        <a:p>
          <a:r>
            <a:rPr lang="en-US" sz="1400" dirty="0"/>
            <a:t>WBS 121.3.17 Controls  </a:t>
          </a:r>
          <a:endParaRPr lang="en-US" sz="1400" b="1" dirty="0"/>
        </a:p>
        <a:p>
          <a:r>
            <a:rPr lang="en-US" sz="1400" dirty="0"/>
            <a:t>Impact on schedule, cost and risk</a:t>
          </a:r>
        </a:p>
        <a:p>
          <a:r>
            <a:rPr lang="en-US" sz="1400" dirty="0"/>
            <a:t>Large customer for electrical GSS, controls provider for fluids</a:t>
          </a:r>
        </a:p>
      </dgm:t>
    </dgm:pt>
    <dgm:pt modelId="{63AD768B-E061-44B6-B066-688CF337FF67}" type="parTrans" cxnId="{CD925B4E-7DEF-4EDB-82A5-EE81F6A43AD4}">
      <dgm:prSet/>
      <dgm:spPr/>
      <dgm:t>
        <a:bodyPr/>
        <a:lstStyle/>
        <a:p>
          <a:endParaRPr lang="en-US"/>
        </a:p>
      </dgm:t>
    </dgm:pt>
    <dgm:pt modelId="{FE61EB52-8DE7-4995-8E5D-97DB77725235}" type="sibTrans" cxnId="{CD925B4E-7DEF-4EDB-82A5-EE81F6A43AD4}">
      <dgm:prSet/>
      <dgm:spPr/>
      <dgm:t>
        <a:bodyPr/>
        <a:lstStyle/>
        <a:p>
          <a:endParaRPr lang="en-US"/>
        </a:p>
      </dgm:t>
    </dgm:pt>
    <dgm:pt modelId="{816CE96B-AB1B-4191-A368-46F34BA14032}">
      <dgm:prSet phldrT="[Text]" custT="1"/>
      <dgm:spPr>
        <a:solidFill>
          <a:srgbClr val="00B5E2">
            <a:hueOff val="0"/>
            <a:satOff val="0"/>
            <a:lumOff val="0"/>
            <a:alphaOff val="0"/>
          </a:srgbClr>
        </a:solidFill>
        <a:ln w="25400" cap="flat" cmpd="sng" algn="ctr">
          <a:solidFill>
            <a:srgbClr val="FFFFFF">
              <a:hueOff val="0"/>
              <a:satOff val="0"/>
              <a:lumOff val="0"/>
              <a:alphaOff val="0"/>
            </a:srgbClr>
          </a:solidFill>
          <a:prstDash val="solid"/>
        </a:ln>
        <a:effectLst/>
      </dgm:spPr>
      <dgm:t>
        <a:bodyPr spcFirstLastPara="0" vert="horz" wrap="square" lIns="26670" tIns="26670" rIns="26670" bIns="26670" numCol="1" spcCol="1270" anchor="ctr" anchorCtr="0"/>
        <a:lstStyle/>
        <a:p>
          <a:pPr marL="0" lvl="0" algn="ctr" defTabSz="622300">
            <a:lnSpc>
              <a:spcPct val="90000"/>
            </a:lnSpc>
            <a:spcBef>
              <a:spcPct val="0"/>
            </a:spcBef>
            <a:spcAft>
              <a:spcPct val="35000"/>
            </a:spcAft>
            <a:buNone/>
          </a:pPr>
          <a:r>
            <a:rPr lang="en-US" sz="1400" kern="1200" dirty="0">
              <a:solidFill>
                <a:srgbClr val="FFFFFF"/>
              </a:solidFill>
              <a:latin typeface="Arial"/>
              <a:ea typeface="+mn-ea"/>
              <a:cs typeface="+mn-cs"/>
            </a:rPr>
            <a:t>WBS 121.5 Conventional Facilities</a:t>
          </a:r>
        </a:p>
        <a:p>
          <a:pPr marL="0" lvl="0" algn="ctr" defTabSz="622300">
            <a:lnSpc>
              <a:spcPct val="90000"/>
            </a:lnSpc>
            <a:spcBef>
              <a:spcPct val="0"/>
            </a:spcBef>
            <a:spcAft>
              <a:spcPct val="35000"/>
            </a:spcAft>
            <a:buNone/>
          </a:pPr>
          <a:r>
            <a:rPr lang="en-US" sz="1400" kern="1200" dirty="0">
              <a:solidFill>
                <a:srgbClr val="FFFFFF"/>
              </a:solidFill>
              <a:latin typeface="Arial"/>
              <a:ea typeface="+mn-ea"/>
              <a:cs typeface="+mn-cs"/>
            </a:rPr>
            <a:t>Impact on schedule and cost.  </a:t>
          </a:r>
        </a:p>
        <a:p>
          <a:pPr marL="0" lvl="0" algn="ctr" defTabSz="622300">
            <a:lnSpc>
              <a:spcPct val="90000"/>
            </a:lnSpc>
            <a:spcBef>
              <a:spcPct val="0"/>
            </a:spcBef>
            <a:spcAft>
              <a:spcPct val="35000"/>
            </a:spcAft>
            <a:buNone/>
          </a:pPr>
          <a:r>
            <a:rPr lang="en-US" sz="1400" kern="1200" dirty="0">
              <a:solidFill>
                <a:srgbClr val="FFFFFF"/>
              </a:solidFill>
              <a:latin typeface="Arial"/>
              <a:ea typeface="+mn-ea"/>
              <a:cs typeface="+mn-cs"/>
            </a:rPr>
            <a:t>Host for GSS systems</a:t>
          </a:r>
        </a:p>
      </dgm:t>
    </dgm:pt>
    <dgm:pt modelId="{5AF53294-A0F1-4215-9D10-8DC6A8F9903E}" type="parTrans" cxnId="{B80AC5C1-22BB-406D-A6B9-86EF446E9C88}">
      <dgm:prSet/>
      <dgm:spPr>
        <a:solidFill>
          <a:srgbClr val="00B5E2">
            <a:hueOff val="0"/>
            <a:satOff val="0"/>
            <a:lumOff val="0"/>
            <a:alphaOff val="0"/>
          </a:srgbClr>
        </a:solidFill>
        <a:ln>
          <a:noFill/>
        </a:ln>
        <a:effectLst/>
      </dgm:spPr>
      <dgm:t>
        <a:bodyPr/>
        <a:lstStyle/>
        <a:p>
          <a:endParaRPr lang="en-US"/>
        </a:p>
      </dgm:t>
    </dgm:pt>
    <dgm:pt modelId="{FDAD5E0E-C376-4C62-ACB6-C226ECF24276}" type="sibTrans" cxnId="{B80AC5C1-22BB-406D-A6B9-86EF446E9C88}">
      <dgm:prSet/>
      <dgm:spPr/>
      <dgm:t>
        <a:bodyPr/>
        <a:lstStyle/>
        <a:p>
          <a:endParaRPr lang="en-US"/>
        </a:p>
      </dgm:t>
    </dgm:pt>
    <dgm:pt modelId="{4D939214-DA7A-46D4-8C19-5DB24F6DC7BE}">
      <dgm:prSet custT="1"/>
      <dgm:spPr>
        <a:solidFill>
          <a:schemeClr val="accent2">
            <a:lumMod val="50000"/>
          </a:schemeClr>
        </a:solidFill>
      </dgm:spPr>
      <dgm:t>
        <a:bodyPr/>
        <a:lstStyle/>
        <a:p>
          <a:r>
            <a:rPr lang="en-US" sz="1400" dirty="0"/>
            <a:t>WBS 121.3.3  Warm Front End</a:t>
          </a:r>
          <a:endParaRPr lang="en-US" sz="1400" b="1" dirty="0"/>
        </a:p>
        <a:p>
          <a:r>
            <a:rPr lang="en-US" sz="1400" dirty="0"/>
            <a:t>Impact on schedule and cost</a:t>
          </a:r>
        </a:p>
        <a:p>
          <a:r>
            <a:rPr lang="en-US" sz="1400" dirty="0"/>
            <a:t>Technically demanding requirements on fluids</a:t>
          </a:r>
        </a:p>
      </dgm:t>
    </dgm:pt>
    <dgm:pt modelId="{79DC16DB-E3A0-4215-A560-CA9D2235AB47}" type="parTrans" cxnId="{705661CE-FD60-42EA-941F-FB2307E99829}">
      <dgm:prSet/>
      <dgm:spPr>
        <a:solidFill>
          <a:schemeClr val="accent2">
            <a:lumMod val="50000"/>
          </a:schemeClr>
        </a:solidFill>
      </dgm:spPr>
      <dgm:t>
        <a:bodyPr/>
        <a:lstStyle/>
        <a:p>
          <a:endParaRPr lang="en-US"/>
        </a:p>
      </dgm:t>
    </dgm:pt>
    <dgm:pt modelId="{73A1A667-AE18-4BF3-83B6-1CB26F90CE2B}" type="sibTrans" cxnId="{705661CE-FD60-42EA-941F-FB2307E99829}">
      <dgm:prSet/>
      <dgm:spPr/>
      <dgm:t>
        <a:bodyPr/>
        <a:lstStyle/>
        <a:p>
          <a:endParaRPr lang="en-US"/>
        </a:p>
      </dgm:t>
    </dgm:pt>
    <dgm:pt modelId="{A09F319D-1918-496F-9950-E89CFCB6FF67}">
      <dgm:prSet phldrT="[Text]"/>
      <dgm:spPr/>
      <dgm:t>
        <a:bodyPr/>
        <a:lstStyle/>
        <a:p>
          <a:endParaRPr lang="en-US" dirty="0"/>
        </a:p>
      </dgm:t>
    </dgm:pt>
    <dgm:pt modelId="{BF535987-E82E-4918-BBD6-03180314234E}" type="parTrans" cxnId="{F9786261-242B-46A4-90CB-03BBEBC77A75}">
      <dgm:prSet/>
      <dgm:spPr/>
      <dgm:t>
        <a:bodyPr/>
        <a:lstStyle/>
        <a:p>
          <a:endParaRPr lang="en-US"/>
        </a:p>
      </dgm:t>
    </dgm:pt>
    <dgm:pt modelId="{EC652C8A-606B-49D5-B0FA-FB30B2E9FED7}" type="sibTrans" cxnId="{F9786261-242B-46A4-90CB-03BBEBC77A75}">
      <dgm:prSet/>
      <dgm:spPr/>
      <dgm:t>
        <a:bodyPr/>
        <a:lstStyle/>
        <a:p>
          <a:endParaRPr lang="en-US"/>
        </a:p>
      </dgm:t>
    </dgm:pt>
    <dgm:pt modelId="{256C0B61-4356-4E3D-81BE-7AEEAA3288A1}" type="pres">
      <dgm:prSet presAssocID="{1FB04DDC-DD6D-4D46-86F2-81B11B985A17}" presName="cycle" presStyleCnt="0">
        <dgm:presLayoutVars>
          <dgm:chMax val="1"/>
          <dgm:dir/>
          <dgm:animLvl val="ctr"/>
          <dgm:resizeHandles val="exact"/>
        </dgm:presLayoutVars>
      </dgm:prSet>
      <dgm:spPr/>
    </dgm:pt>
    <dgm:pt modelId="{B33CF0D9-DFA3-4EA2-A499-9B0AAF9B6A9A}" type="pres">
      <dgm:prSet presAssocID="{58558AA1-9397-439A-BC18-723DBDBEC3E1}" presName="centerShape" presStyleLbl="node0" presStyleIdx="0" presStyleCnt="1" custLinFactNeighborX="2003" custLinFactNeighborY="-728"/>
      <dgm:spPr/>
    </dgm:pt>
    <dgm:pt modelId="{0FF30254-60F6-46A6-970C-8749027DA6F5}" type="pres">
      <dgm:prSet presAssocID="{79DC16DB-E3A0-4215-A560-CA9D2235AB47}" presName="parTrans" presStyleLbl="bgSibTrans2D1" presStyleIdx="0" presStyleCnt="4" custScaleX="142489" custLinFactNeighborX="13002" custLinFactNeighborY="18201"/>
      <dgm:spPr/>
    </dgm:pt>
    <dgm:pt modelId="{61ED7F82-EF17-4290-8913-DA9CC1BE9E9A}" type="pres">
      <dgm:prSet presAssocID="{4D939214-DA7A-46D4-8C19-5DB24F6DC7BE}" presName="node" presStyleLbl="node1" presStyleIdx="0" presStyleCnt="4" custScaleX="123570" custScaleY="117637" custRadScaleRad="141708" custRadScaleInc="358598">
        <dgm:presLayoutVars>
          <dgm:bulletEnabled val="1"/>
        </dgm:presLayoutVars>
      </dgm:prSet>
      <dgm:spPr/>
    </dgm:pt>
    <dgm:pt modelId="{C4DD0858-651D-459C-B7E7-E8AE7440AAEB}" type="pres">
      <dgm:prSet presAssocID="{73F8B81A-E23B-4EC6-814D-E450572C92CC}" presName="parTrans" presStyleLbl="bgSibTrans2D1" presStyleIdx="1" presStyleCnt="4" custScaleX="113411"/>
      <dgm:spPr/>
    </dgm:pt>
    <dgm:pt modelId="{4E53E2C4-FF61-4375-8D61-0EC32A5028D6}" type="pres">
      <dgm:prSet presAssocID="{A5515308-A172-4E57-9939-12C994D93D04}" presName="node" presStyleLbl="node1" presStyleIdx="1" presStyleCnt="4" custScaleX="117477" custScaleY="126637" custRadScaleRad="104260" custRadScaleInc="-11478">
        <dgm:presLayoutVars>
          <dgm:bulletEnabled val="1"/>
        </dgm:presLayoutVars>
      </dgm:prSet>
      <dgm:spPr/>
    </dgm:pt>
    <dgm:pt modelId="{4A16FED8-75AC-4F3F-A1CF-4A2420FA2966}" type="pres">
      <dgm:prSet presAssocID="{63AD768B-E061-44B6-B066-688CF337FF67}" presName="parTrans" presStyleLbl="bgSibTrans2D1" presStyleIdx="2" presStyleCnt="4" custScaleX="111669"/>
      <dgm:spPr/>
    </dgm:pt>
    <dgm:pt modelId="{66A41A31-4C6A-4E91-AA33-CF887908DA9A}" type="pres">
      <dgm:prSet presAssocID="{05C1FEC9-756C-471C-8A1C-CDE8F7100A2E}" presName="node" presStyleLbl="node1" presStyleIdx="2" presStyleCnt="4" custScaleX="140415" custScaleY="129832" custRadScaleRad="109437" custRadScaleInc="20203">
        <dgm:presLayoutVars>
          <dgm:bulletEnabled val="1"/>
        </dgm:presLayoutVars>
      </dgm:prSet>
      <dgm:spPr/>
    </dgm:pt>
    <dgm:pt modelId="{2E7D659E-4FF4-41F5-9208-1DB6B8B95B3B}" type="pres">
      <dgm:prSet presAssocID="{5AF53294-A0F1-4215-9D10-8DC6A8F9903E}" presName="parTrans" presStyleLbl="bgSibTrans2D1" presStyleIdx="3" presStyleCnt="4" custFlipHor="0" custScaleX="139612" custLinFactNeighborX="-13711" custLinFactNeighborY="-32769"/>
      <dgm:spPr>
        <a:xfrm rot="11180367">
          <a:off x="481409" y="2125226"/>
          <a:ext cx="2626355" cy="491386"/>
        </a:xfrm>
        <a:prstGeom prst="leftArrow">
          <a:avLst>
            <a:gd name="adj1" fmla="val 60000"/>
            <a:gd name="adj2" fmla="val 50000"/>
          </a:avLst>
        </a:prstGeom>
      </dgm:spPr>
    </dgm:pt>
    <dgm:pt modelId="{22EFD0B7-BC88-41F2-A563-C8586CE00168}" type="pres">
      <dgm:prSet presAssocID="{816CE96B-AB1B-4191-A368-46F34BA14032}" presName="node" presStyleLbl="node1" presStyleIdx="3" presStyleCnt="4" custScaleX="133867" custScaleY="117764" custRadScaleRad="111738" custRadScaleInc="-358157">
        <dgm:presLayoutVars>
          <dgm:bulletEnabled val="1"/>
        </dgm:presLayoutVars>
      </dgm:prSet>
      <dgm:spPr>
        <a:xfrm>
          <a:off x="75639" y="1664846"/>
          <a:ext cx="2192681" cy="1543137"/>
        </a:xfrm>
        <a:prstGeom prst="roundRect">
          <a:avLst>
            <a:gd name="adj" fmla="val 10000"/>
          </a:avLst>
        </a:prstGeom>
      </dgm:spPr>
    </dgm:pt>
  </dgm:ptLst>
  <dgm:cxnLst>
    <dgm:cxn modelId="{E7DBB400-40A2-40D2-972B-B5AF7C2C24F8}" type="presOf" srcId="{4D939214-DA7A-46D4-8C19-5DB24F6DC7BE}" destId="{61ED7F82-EF17-4290-8913-DA9CC1BE9E9A}" srcOrd="0" destOrd="0" presId="urn:microsoft.com/office/officeart/2005/8/layout/radial4"/>
    <dgm:cxn modelId="{4D055631-36A8-4C9F-8A12-7AED24DE25FB}" type="presOf" srcId="{73F8B81A-E23B-4EC6-814D-E450572C92CC}" destId="{C4DD0858-651D-459C-B7E7-E8AE7440AAEB}" srcOrd="0" destOrd="0" presId="urn:microsoft.com/office/officeart/2005/8/layout/radial4"/>
    <dgm:cxn modelId="{E4647A38-5AF9-4011-B875-1995F238C41E}" type="presOf" srcId="{05C1FEC9-756C-471C-8A1C-CDE8F7100A2E}" destId="{66A41A31-4C6A-4E91-AA33-CF887908DA9A}" srcOrd="0" destOrd="0" presId="urn:microsoft.com/office/officeart/2005/8/layout/radial4"/>
    <dgm:cxn modelId="{8F8F4F39-9228-4B8E-9978-3C9349A6305A}" type="presOf" srcId="{5AF53294-A0F1-4215-9D10-8DC6A8F9903E}" destId="{2E7D659E-4FF4-41F5-9208-1DB6B8B95B3B}" srcOrd="0" destOrd="0" presId="urn:microsoft.com/office/officeart/2005/8/layout/radial4"/>
    <dgm:cxn modelId="{F9786261-242B-46A4-90CB-03BBEBC77A75}" srcId="{1FB04DDC-DD6D-4D46-86F2-81B11B985A17}" destId="{A09F319D-1918-496F-9950-E89CFCB6FF67}" srcOrd="1" destOrd="0" parTransId="{BF535987-E82E-4918-BBD6-03180314234E}" sibTransId="{EC652C8A-606B-49D5-B0FA-FB30B2E9FED7}"/>
    <dgm:cxn modelId="{1C9A9C49-5ADB-42FE-A2B1-AC11863B606A}" type="presOf" srcId="{1FB04DDC-DD6D-4D46-86F2-81B11B985A17}" destId="{256C0B61-4356-4E3D-81BE-7AEEAA3288A1}" srcOrd="0" destOrd="0" presId="urn:microsoft.com/office/officeart/2005/8/layout/radial4"/>
    <dgm:cxn modelId="{91F6084C-ECE6-4A63-8007-626E2B0F2F71}" type="presOf" srcId="{A5515308-A172-4E57-9939-12C994D93D04}" destId="{4E53E2C4-FF61-4375-8D61-0EC32A5028D6}" srcOrd="0" destOrd="0" presId="urn:microsoft.com/office/officeart/2005/8/layout/radial4"/>
    <dgm:cxn modelId="{CD925B4E-7DEF-4EDB-82A5-EE81F6A43AD4}" srcId="{58558AA1-9397-439A-BC18-723DBDBEC3E1}" destId="{05C1FEC9-756C-471C-8A1C-CDE8F7100A2E}" srcOrd="2" destOrd="0" parTransId="{63AD768B-E061-44B6-B066-688CF337FF67}" sibTransId="{FE61EB52-8DE7-4995-8E5D-97DB77725235}"/>
    <dgm:cxn modelId="{F1136687-B10B-4D90-A8C5-76568D90354D}" type="presOf" srcId="{816CE96B-AB1B-4191-A368-46F34BA14032}" destId="{22EFD0B7-BC88-41F2-A563-C8586CE00168}" srcOrd="0" destOrd="0" presId="urn:microsoft.com/office/officeart/2005/8/layout/radial4"/>
    <dgm:cxn modelId="{4E508B8E-8BE4-4BF4-85E1-2B20BF2028B1}" srcId="{1FB04DDC-DD6D-4D46-86F2-81B11B985A17}" destId="{58558AA1-9397-439A-BC18-723DBDBEC3E1}" srcOrd="0" destOrd="0" parTransId="{23761546-BAFB-4ECC-8454-89DA0AF02720}" sibTransId="{945A1720-A062-4A5B-9848-CB72B2021381}"/>
    <dgm:cxn modelId="{7995C1BC-73EB-439E-869F-0AEBBF9DA8DA}" type="presOf" srcId="{58558AA1-9397-439A-BC18-723DBDBEC3E1}" destId="{B33CF0D9-DFA3-4EA2-A499-9B0AAF9B6A9A}" srcOrd="0" destOrd="0" presId="urn:microsoft.com/office/officeart/2005/8/layout/radial4"/>
    <dgm:cxn modelId="{B80AC5C1-22BB-406D-A6B9-86EF446E9C88}" srcId="{58558AA1-9397-439A-BC18-723DBDBEC3E1}" destId="{816CE96B-AB1B-4191-A368-46F34BA14032}" srcOrd="3" destOrd="0" parTransId="{5AF53294-A0F1-4215-9D10-8DC6A8F9903E}" sibTransId="{FDAD5E0E-C376-4C62-ACB6-C226ECF24276}"/>
    <dgm:cxn modelId="{F8D7B3C4-8651-4F1B-950A-373FA8D8FF7C}" srcId="{58558AA1-9397-439A-BC18-723DBDBEC3E1}" destId="{A5515308-A172-4E57-9939-12C994D93D04}" srcOrd="1" destOrd="0" parTransId="{73F8B81A-E23B-4EC6-814D-E450572C92CC}" sibTransId="{B5998792-D1B4-46F3-AC5C-7755C19720C5}"/>
    <dgm:cxn modelId="{F259CDC9-547A-460C-9488-CF7D4F90E660}" type="presOf" srcId="{79DC16DB-E3A0-4215-A560-CA9D2235AB47}" destId="{0FF30254-60F6-46A6-970C-8749027DA6F5}" srcOrd="0" destOrd="0" presId="urn:microsoft.com/office/officeart/2005/8/layout/radial4"/>
    <dgm:cxn modelId="{705661CE-FD60-42EA-941F-FB2307E99829}" srcId="{58558AA1-9397-439A-BC18-723DBDBEC3E1}" destId="{4D939214-DA7A-46D4-8C19-5DB24F6DC7BE}" srcOrd="0" destOrd="0" parTransId="{79DC16DB-E3A0-4215-A560-CA9D2235AB47}" sibTransId="{73A1A667-AE18-4BF3-83B6-1CB26F90CE2B}"/>
    <dgm:cxn modelId="{1AC91FEF-C7B6-4CBD-B9CD-1CE708238627}" type="presOf" srcId="{63AD768B-E061-44B6-B066-688CF337FF67}" destId="{4A16FED8-75AC-4F3F-A1CF-4A2420FA2966}" srcOrd="0" destOrd="0" presId="urn:microsoft.com/office/officeart/2005/8/layout/radial4"/>
    <dgm:cxn modelId="{10304296-2896-4EA7-85F3-B3E77BEA583A}" type="presParOf" srcId="{256C0B61-4356-4E3D-81BE-7AEEAA3288A1}" destId="{B33CF0D9-DFA3-4EA2-A499-9B0AAF9B6A9A}" srcOrd="0" destOrd="0" presId="urn:microsoft.com/office/officeart/2005/8/layout/radial4"/>
    <dgm:cxn modelId="{85FED01D-AE79-4414-AC2A-EC7820303D37}" type="presParOf" srcId="{256C0B61-4356-4E3D-81BE-7AEEAA3288A1}" destId="{0FF30254-60F6-46A6-970C-8749027DA6F5}" srcOrd="1" destOrd="0" presId="urn:microsoft.com/office/officeart/2005/8/layout/radial4"/>
    <dgm:cxn modelId="{0E0BCD58-B300-4C20-AD8C-1A7CA4B4E4EB}" type="presParOf" srcId="{256C0B61-4356-4E3D-81BE-7AEEAA3288A1}" destId="{61ED7F82-EF17-4290-8913-DA9CC1BE9E9A}" srcOrd="2" destOrd="0" presId="urn:microsoft.com/office/officeart/2005/8/layout/radial4"/>
    <dgm:cxn modelId="{28F3B704-FCD3-4953-8420-E56CBCE17D6D}" type="presParOf" srcId="{256C0B61-4356-4E3D-81BE-7AEEAA3288A1}" destId="{C4DD0858-651D-459C-B7E7-E8AE7440AAEB}" srcOrd="3" destOrd="0" presId="urn:microsoft.com/office/officeart/2005/8/layout/radial4"/>
    <dgm:cxn modelId="{A9D0AAA3-1D51-444E-B2E9-D5BED52FCDD1}" type="presParOf" srcId="{256C0B61-4356-4E3D-81BE-7AEEAA3288A1}" destId="{4E53E2C4-FF61-4375-8D61-0EC32A5028D6}" srcOrd="4" destOrd="0" presId="urn:microsoft.com/office/officeart/2005/8/layout/radial4"/>
    <dgm:cxn modelId="{5D63E6B1-F28A-4F27-8900-9D8231CA0358}" type="presParOf" srcId="{256C0B61-4356-4E3D-81BE-7AEEAA3288A1}" destId="{4A16FED8-75AC-4F3F-A1CF-4A2420FA2966}" srcOrd="5" destOrd="0" presId="urn:microsoft.com/office/officeart/2005/8/layout/radial4"/>
    <dgm:cxn modelId="{DDA7E917-2AE8-4E47-9DE9-4B9BD1A730D6}" type="presParOf" srcId="{256C0B61-4356-4E3D-81BE-7AEEAA3288A1}" destId="{66A41A31-4C6A-4E91-AA33-CF887908DA9A}" srcOrd="6" destOrd="0" presId="urn:microsoft.com/office/officeart/2005/8/layout/radial4"/>
    <dgm:cxn modelId="{EC676287-BA0A-48C6-98F2-63460EC5BDB4}" type="presParOf" srcId="{256C0B61-4356-4E3D-81BE-7AEEAA3288A1}" destId="{2E7D659E-4FF4-41F5-9208-1DB6B8B95B3B}" srcOrd="7" destOrd="0" presId="urn:microsoft.com/office/officeart/2005/8/layout/radial4"/>
    <dgm:cxn modelId="{A8A1DB6A-0538-4BF8-920E-9735F00604CE}" type="presParOf" srcId="{256C0B61-4356-4E3D-81BE-7AEEAA3288A1}" destId="{22EFD0B7-BC88-41F2-A563-C8586CE00168}"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B04DDC-DD6D-4D46-86F2-81B11B985A17}"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58558AA1-9397-439A-BC18-723DBDBEC3E1}">
      <dgm:prSet phldrT="[Text]"/>
      <dgm:spPr/>
      <dgm:t>
        <a:bodyPr/>
        <a:lstStyle/>
        <a:p>
          <a:r>
            <a:rPr lang="en-US" dirty="0"/>
            <a:t>WBS 121.3.22</a:t>
          </a:r>
        </a:p>
        <a:p>
          <a:r>
            <a:rPr lang="en-US" dirty="0"/>
            <a:t>II&amp;C</a:t>
          </a:r>
        </a:p>
      </dgm:t>
    </dgm:pt>
    <dgm:pt modelId="{23761546-BAFB-4ECC-8454-89DA0AF02720}" type="parTrans" cxnId="{4E508B8E-8BE4-4BF4-85E1-2B20BF2028B1}">
      <dgm:prSet/>
      <dgm:spPr/>
      <dgm:t>
        <a:bodyPr/>
        <a:lstStyle/>
        <a:p>
          <a:endParaRPr lang="en-US"/>
        </a:p>
      </dgm:t>
    </dgm:pt>
    <dgm:pt modelId="{945A1720-A062-4A5B-9848-CB72B2021381}" type="sibTrans" cxnId="{4E508B8E-8BE4-4BF4-85E1-2B20BF2028B1}">
      <dgm:prSet/>
      <dgm:spPr/>
      <dgm:t>
        <a:bodyPr/>
        <a:lstStyle/>
        <a:p>
          <a:endParaRPr lang="en-US"/>
        </a:p>
      </dgm:t>
    </dgm:pt>
    <dgm:pt modelId="{A5515308-A172-4E57-9939-12C994D93D04}">
      <dgm:prSet phldrT="[Text]"/>
      <dgm:spPr/>
      <dgm:t>
        <a:bodyPr/>
        <a:lstStyle/>
        <a:p>
          <a:r>
            <a:rPr lang="en-US" dirty="0"/>
            <a:t>WBS 121.3.5-6</a:t>
          </a:r>
        </a:p>
        <a:p>
          <a:r>
            <a:rPr lang="en-US" dirty="0"/>
            <a:t>SSR1, </a:t>
          </a:r>
          <a:r>
            <a:rPr lang="en-US" b="1" dirty="0"/>
            <a:t>SSR2</a:t>
          </a:r>
        </a:p>
        <a:p>
          <a:r>
            <a:rPr lang="en-US" dirty="0"/>
            <a:t>Impact on schedule, cost and risk</a:t>
          </a:r>
        </a:p>
      </dgm:t>
    </dgm:pt>
    <dgm:pt modelId="{73F8B81A-E23B-4EC6-814D-E450572C92CC}" type="parTrans" cxnId="{F8D7B3C4-8651-4F1B-950A-373FA8D8FF7C}">
      <dgm:prSet/>
      <dgm:spPr/>
      <dgm:t>
        <a:bodyPr/>
        <a:lstStyle/>
        <a:p>
          <a:endParaRPr lang="en-US"/>
        </a:p>
      </dgm:t>
    </dgm:pt>
    <dgm:pt modelId="{B5998792-D1B4-46F3-AC5C-7755C19720C5}" type="sibTrans" cxnId="{F8D7B3C4-8651-4F1B-950A-373FA8D8FF7C}">
      <dgm:prSet/>
      <dgm:spPr/>
      <dgm:t>
        <a:bodyPr/>
        <a:lstStyle/>
        <a:p>
          <a:endParaRPr lang="en-US"/>
        </a:p>
      </dgm:t>
    </dgm:pt>
    <dgm:pt modelId="{05C1FEC9-756C-471C-8A1C-CDE8F7100A2E}">
      <dgm:prSet phldrT="[Text]"/>
      <dgm:spPr/>
      <dgm:t>
        <a:bodyPr/>
        <a:lstStyle/>
        <a:p>
          <a:r>
            <a:rPr lang="en-US" dirty="0"/>
            <a:t>WBS 121.3.7-8 LB650, </a:t>
          </a:r>
          <a:r>
            <a:rPr lang="en-US" b="1" dirty="0"/>
            <a:t>HB650</a:t>
          </a:r>
        </a:p>
        <a:p>
          <a:r>
            <a:rPr lang="en-US" dirty="0"/>
            <a:t>Impact on schedule, cost and risk</a:t>
          </a:r>
        </a:p>
      </dgm:t>
    </dgm:pt>
    <dgm:pt modelId="{63AD768B-E061-44B6-B066-688CF337FF67}" type="parTrans" cxnId="{CD925B4E-7DEF-4EDB-82A5-EE81F6A43AD4}">
      <dgm:prSet/>
      <dgm:spPr/>
      <dgm:t>
        <a:bodyPr/>
        <a:lstStyle/>
        <a:p>
          <a:endParaRPr lang="en-US"/>
        </a:p>
      </dgm:t>
    </dgm:pt>
    <dgm:pt modelId="{FE61EB52-8DE7-4995-8E5D-97DB77725235}" type="sibTrans" cxnId="{CD925B4E-7DEF-4EDB-82A5-EE81F6A43AD4}">
      <dgm:prSet/>
      <dgm:spPr/>
      <dgm:t>
        <a:bodyPr/>
        <a:lstStyle/>
        <a:p>
          <a:endParaRPr lang="en-US"/>
        </a:p>
      </dgm:t>
    </dgm:pt>
    <dgm:pt modelId="{816CE96B-AB1B-4191-A368-46F34BA14032}">
      <dgm:prSet phldrT="[Text]"/>
      <dgm:spPr/>
      <dgm:t>
        <a:bodyPr/>
        <a:lstStyle/>
        <a:p>
          <a:r>
            <a:rPr lang="en-US" dirty="0"/>
            <a:t>WBS 121.3.9-10   RF Power and integration</a:t>
          </a:r>
          <a:endParaRPr lang="en-US" b="1" dirty="0"/>
        </a:p>
        <a:p>
          <a:r>
            <a:rPr lang="en-US" dirty="0"/>
            <a:t>Impact on schedule, cost and risk</a:t>
          </a:r>
        </a:p>
      </dgm:t>
    </dgm:pt>
    <dgm:pt modelId="{5AF53294-A0F1-4215-9D10-8DC6A8F9903E}" type="parTrans" cxnId="{B80AC5C1-22BB-406D-A6B9-86EF446E9C88}">
      <dgm:prSet/>
      <dgm:spPr/>
      <dgm:t>
        <a:bodyPr/>
        <a:lstStyle/>
        <a:p>
          <a:endParaRPr lang="en-US"/>
        </a:p>
      </dgm:t>
    </dgm:pt>
    <dgm:pt modelId="{FDAD5E0E-C376-4C62-ACB6-C226ECF24276}" type="sibTrans" cxnId="{B80AC5C1-22BB-406D-A6B9-86EF446E9C88}">
      <dgm:prSet/>
      <dgm:spPr/>
      <dgm:t>
        <a:bodyPr/>
        <a:lstStyle/>
        <a:p>
          <a:endParaRPr lang="en-US"/>
        </a:p>
      </dgm:t>
    </dgm:pt>
    <dgm:pt modelId="{4D939214-DA7A-46D4-8C19-5DB24F6DC7BE}">
      <dgm:prSet/>
      <dgm:spPr/>
      <dgm:t>
        <a:bodyPr/>
        <a:lstStyle/>
        <a:p>
          <a:r>
            <a:rPr lang="en-US" dirty="0"/>
            <a:t>WBS 121.5 Conventional Facilities</a:t>
          </a:r>
          <a:endParaRPr lang="en-US" b="1" dirty="0"/>
        </a:p>
        <a:p>
          <a:r>
            <a:rPr lang="en-US" dirty="0"/>
            <a:t>Impact on schedule and cost</a:t>
          </a:r>
        </a:p>
      </dgm:t>
    </dgm:pt>
    <dgm:pt modelId="{79DC16DB-E3A0-4215-A560-CA9D2235AB47}" type="parTrans" cxnId="{705661CE-FD60-42EA-941F-FB2307E99829}">
      <dgm:prSet/>
      <dgm:spPr/>
      <dgm:t>
        <a:bodyPr/>
        <a:lstStyle/>
        <a:p>
          <a:endParaRPr lang="en-US"/>
        </a:p>
      </dgm:t>
    </dgm:pt>
    <dgm:pt modelId="{73A1A667-AE18-4BF3-83B6-1CB26F90CE2B}" type="sibTrans" cxnId="{705661CE-FD60-42EA-941F-FB2307E99829}">
      <dgm:prSet/>
      <dgm:spPr/>
      <dgm:t>
        <a:bodyPr/>
        <a:lstStyle/>
        <a:p>
          <a:endParaRPr lang="en-US"/>
        </a:p>
      </dgm:t>
    </dgm:pt>
    <dgm:pt modelId="{256C0B61-4356-4E3D-81BE-7AEEAA3288A1}" type="pres">
      <dgm:prSet presAssocID="{1FB04DDC-DD6D-4D46-86F2-81B11B985A17}" presName="cycle" presStyleCnt="0">
        <dgm:presLayoutVars>
          <dgm:chMax val="1"/>
          <dgm:dir/>
          <dgm:animLvl val="ctr"/>
          <dgm:resizeHandles val="exact"/>
        </dgm:presLayoutVars>
      </dgm:prSet>
      <dgm:spPr/>
    </dgm:pt>
    <dgm:pt modelId="{B33CF0D9-DFA3-4EA2-A499-9B0AAF9B6A9A}" type="pres">
      <dgm:prSet presAssocID="{58558AA1-9397-439A-BC18-723DBDBEC3E1}" presName="centerShape" presStyleLbl="node0" presStyleIdx="0" presStyleCnt="1"/>
      <dgm:spPr/>
    </dgm:pt>
    <dgm:pt modelId="{0FF30254-60F6-46A6-970C-8749027DA6F5}" type="pres">
      <dgm:prSet presAssocID="{79DC16DB-E3A0-4215-A560-CA9D2235AB47}" presName="parTrans" presStyleLbl="bgSibTrans2D1" presStyleIdx="0" presStyleCnt="4"/>
      <dgm:spPr/>
    </dgm:pt>
    <dgm:pt modelId="{61ED7F82-EF17-4290-8913-DA9CC1BE9E9A}" type="pres">
      <dgm:prSet presAssocID="{4D939214-DA7A-46D4-8C19-5DB24F6DC7BE}" presName="node" presStyleLbl="node1" presStyleIdx="0" presStyleCnt="4">
        <dgm:presLayoutVars>
          <dgm:bulletEnabled val="1"/>
        </dgm:presLayoutVars>
      </dgm:prSet>
      <dgm:spPr/>
    </dgm:pt>
    <dgm:pt modelId="{C4DD0858-651D-459C-B7E7-E8AE7440AAEB}" type="pres">
      <dgm:prSet presAssocID="{73F8B81A-E23B-4EC6-814D-E450572C92CC}" presName="parTrans" presStyleLbl="bgSibTrans2D1" presStyleIdx="1" presStyleCnt="4"/>
      <dgm:spPr/>
    </dgm:pt>
    <dgm:pt modelId="{4E53E2C4-FF61-4375-8D61-0EC32A5028D6}" type="pres">
      <dgm:prSet presAssocID="{A5515308-A172-4E57-9939-12C994D93D04}" presName="node" presStyleLbl="node1" presStyleIdx="1" presStyleCnt="4">
        <dgm:presLayoutVars>
          <dgm:bulletEnabled val="1"/>
        </dgm:presLayoutVars>
      </dgm:prSet>
      <dgm:spPr/>
    </dgm:pt>
    <dgm:pt modelId="{4A16FED8-75AC-4F3F-A1CF-4A2420FA2966}" type="pres">
      <dgm:prSet presAssocID="{63AD768B-E061-44B6-B066-688CF337FF67}" presName="parTrans" presStyleLbl="bgSibTrans2D1" presStyleIdx="2" presStyleCnt="4"/>
      <dgm:spPr/>
    </dgm:pt>
    <dgm:pt modelId="{66A41A31-4C6A-4E91-AA33-CF887908DA9A}" type="pres">
      <dgm:prSet presAssocID="{05C1FEC9-756C-471C-8A1C-CDE8F7100A2E}" presName="node" presStyleLbl="node1" presStyleIdx="2" presStyleCnt="4">
        <dgm:presLayoutVars>
          <dgm:bulletEnabled val="1"/>
        </dgm:presLayoutVars>
      </dgm:prSet>
      <dgm:spPr/>
    </dgm:pt>
    <dgm:pt modelId="{2E7D659E-4FF4-41F5-9208-1DB6B8B95B3B}" type="pres">
      <dgm:prSet presAssocID="{5AF53294-A0F1-4215-9D10-8DC6A8F9903E}" presName="parTrans" presStyleLbl="bgSibTrans2D1" presStyleIdx="3" presStyleCnt="4"/>
      <dgm:spPr/>
    </dgm:pt>
    <dgm:pt modelId="{22EFD0B7-BC88-41F2-A563-C8586CE00168}" type="pres">
      <dgm:prSet presAssocID="{816CE96B-AB1B-4191-A368-46F34BA14032}" presName="node" presStyleLbl="node1" presStyleIdx="3" presStyleCnt="4">
        <dgm:presLayoutVars>
          <dgm:bulletEnabled val="1"/>
        </dgm:presLayoutVars>
      </dgm:prSet>
      <dgm:spPr/>
    </dgm:pt>
  </dgm:ptLst>
  <dgm:cxnLst>
    <dgm:cxn modelId="{E7DBB400-40A2-40D2-972B-B5AF7C2C24F8}" type="presOf" srcId="{4D939214-DA7A-46D4-8C19-5DB24F6DC7BE}" destId="{61ED7F82-EF17-4290-8913-DA9CC1BE9E9A}" srcOrd="0" destOrd="0" presId="urn:microsoft.com/office/officeart/2005/8/layout/radial4"/>
    <dgm:cxn modelId="{4D055631-36A8-4C9F-8A12-7AED24DE25FB}" type="presOf" srcId="{73F8B81A-E23B-4EC6-814D-E450572C92CC}" destId="{C4DD0858-651D-459C-B7E7-E8AE7440AAEB}" srcOrd="0" destOrd="0" presId="urn:microsoft.com/office/officeart/2005/8/layout/radial4"/>
    <dgm:cxn modelId="{E4647A38-5AF9-4011-B875-1995F238C41E}" type="presOf" srcId="{05C1FEC9-756C-471C-8A1C-CDE8F7100A2E}" destId="{66A41A31-4C6A-4E91-AA33-CF887908DA9A}" srcOrd="0" destOrd="0" presId="urn:microsoft.com/office/officeart/2005/8/layout/radial4"/>
    <dgm:cxn modelId="{8F8F4F39-9228-4B8E-9978-3C9349A6305A}" type="presOf" srcId="{5AF53294-A0F1-4215-9D10-8DC6A8F9903E}" destId="{2E7D659E-4FF4-41F5-9208-1DB6B8B95B3B}" srcOrd="0" destOrd="0" presId="urn:microsoft.com/office/officeart/2005/8/layout/radial4"/>
    <dgm:cxn modelId="{1C9A9C49-5ADB-42FE-A2B1-AC11863B606A}" type="presOf" srcId="{1FB04DDC-DD6D-4D46-86F2-81B11B985A17}" destId="{256C0B61-4356-4E3D-81BE-7AEEAA3288A1}" srcOrd="0" destOrd="0" presId="urn:microsoft.com/office/officeart/2005/8/layout/radial4"/>
    <dgm:cxn modelId="{91F6084C-ECE6-4A63-8007-626E2B0F2F71}" type="presOf" srcId="{A5515308-A172-4E57-9939-12C994D93D04}" destId="{4E53E2C4-FF61-4375-8D61-0EC32A5028D6}" srcOrd="0" destOrd="0" presId="urn:microsoft.com/office/officeart/2005/8/layout/radial4"/>
    <dgm:cxn modelId="{CD925B4E-7DEF-4EDB-82A5-EE81F6A43AD4}" srcId="{58558AA1-9397-439A-BC18-723DBDBEC3E1}" destId="{05C1FEC9-756C-471C-8A1C-CDE8F7100A2E}" srcOrd="2" destOrd="0" parTransId="{63AD768B-E061-44B6-B066-688CF337FF67}" sibTransId="{FE61EB52-8DE7-4995-8E5D-97DB77725235}"/>
    <dgm:cxn modelId="{F1136687-B10B-4D90-A8C5-76568D90354D}" type="presOf" srcId="{816CE96B-AB1B-4191-A368-46F34BA14032}" destId="{22EFD0B7-BC88-41F2-A563-C8586CE00168}" srcOrd="0" destOrd="0" presId="urn:microsoft.com/office/officeart/2005/8/layout/radial4"/>
    <dgm:cxn modelId="{4E508B8E-8BE4-4BF4-85E1-2B20BF2028B1}" srcId="{1FB04DDC-DD6D-4D46-86F2-81B11B985A17}" destId="{58558AA1-9397-439A-BC18-723DBDBEC3E1}" srcOrd="0" destOrd="0" parTransId="{23761546-BAFB-4ECC-8454-89DA0AF02720}" sibTransId="{945A1720-A062-4A5B-9848-CB72B2021381}"/>
    <dgm:cxn modelId="{7995C1BC-73EB-439E-869F-0AEBBF9DA8DA}" type="presOf" srcId="{58558AA1-9397-439A-BC18-723DBDBEC3E1}" destId="{B33CF0D9-DFA3-4EA2-A499-9B0AAF9B6A9A}" srcOrd="0" destOrd="0" presId="urn:microsoft.com/office/officeart/2005/8/layout/radial4"/>
    <dgm:cxn modelId="{B80AC5C1-22BB-406D-A6B9-86EF446E9C88}" srcId="{58558AA1-9397-439A-BC18-723DBDBEC3E1}" destId="{816CE96B-AB1B-4191-A368-46F34BA14032}" srcOrd="3" destOrd="0" parTransId="{5AF53294-A0F1-4215-9D10-8DC6A8F9903E}" sibTransId="{FDAD5E0E-C376-4C62-ACB6-C226ECF24276}"/>
    <dgm:cxn modelId="{F8D7B3C4-8651-4F1B-950A-373FA8D8FF7C}" srcId="{58558AA1-9397-439A-BC18-723DBDBEC3E1}" destId="{A5515308-A172-4E57-9939-12C994D93D04}" srcOrd="1" destOrd="0" parTransId="{73F8B81A-E23B-4EC6-814D-E450572C92CC}" sibTransId="{B5998792-D1B4-46F3-AC5C-7755C19720C5}"/>
    <dgm:cxn modelId="{F259CDC9-547A-460C-9488-CF7D4F90E660}" type="presOf" srcId="{79DC16DB-E3A0-4215-A560-CA9D2235AB47}" destId="{0FF30254-60F6-46A6-970C-8749027DA6F5}" srcOrd="0" destOrd="0" presId="urn:microsoft.com/office/officeart/2005/8/layout/radial4"/>
    <dgm:cxn modelId="{705661CE-FD60-42EA-941F-FB2307E99829}" srcId="{58558AA1-9397-439A-BC18-723DBDBEC3E1}" destId="{4D939214-DA7A-46D4-8C19-5DB24F6DC7BE}" srcOrd="0" destOrd="0" parTransId="{79DC16DB-E3A0-4215-A560-CA9D2235AB47}" sibTransId="{73A1A667-AE18-4BF3-83B6-1CB26F90CE2B}"/>
    <dgm:cxn modelId="{1AC91FEF-C7B6-4CBD-B9CD-1CE708238627}" type="presOf" srcId="{63AD768B-E061-44B6-B066-688CF337FF67}" destId="{4A16FED8-75AC-4F3F-A1CF-4A2420FA2966}" srcOrd="0" destOrd="0" presId="urn:microsoft.com/office/officeart/2005/8/layout/radial4"/>
    <dgm:cxn modelId="{10304296-2896-4EA7-85F3-B3E77BEA583A}" type="presParOf" srcId="{256C0B61-4356-4E3D-81BE-7AEEAA3288A1}" destId="{B33CF0D9-DFA3-4EA2-A499-9B0AAF9B6A9A}" srcOrd="0" destOrd="0" presId="urn:microsoft.com/office/officeart/2005/8/layout/radial4"/>
    <dgm:cxn modelId="{85FED01D-AE79-4414-AC2A-EC7820303D37}" type="presParOf" srcId="{256C0B61-4356-4E3D-81BE-7AEEAA3288A1}" destId="{0FF30254-60F6-46A6-970C-8749027DA6F5}" srcOrd="1" destOrd="0" presId="urn:microsoft.com/office/officeart/2005/8/layout/radial4"/>
    <dgm:cxn modelId="{0E0BCD58-B300-4C20-AD8C-1A7CA4B4E4EB}" type="presParOf" srcId="{256C0B61-4356-4E3D-81BE-7AEEAA3288A1}" destId="{61ED7F82-EF17-4290-8913-DA9CC1BE9E9A}" srcOrd="2" destOrd="0" presId="urn:microsoft.com/office/officeart/2005/8/layout/radial4"/>
    <dgm:cxn modelId="{28F3B704-FCD3-4953-8420-E56CBCE17D6D}" type="presParOf" srcId="{256C0B61-4356-4E3D-81BE-7AEEAA3288A1}" destId="{C4DD0858-651D-459C-B7E7-E8AE7440AAEB}" srcOrd="3" destOrd="0" presId="urn:microsoft.com/office/officeart/2005/8/layout/radial4"/>
    <dgm:cxn modelId="{A9D0AAA3-1D51-444E-B2E9-D5BED52FCDD1}" type="presParOf" srcId="{256C0B61-4356-4E3D-81BE-7AEEAA3288A1}" destId="{4E53E2C4-FF61-4375-8D61-0EC32A5028D6}" srcOrd="4" destOrd="0" presId="urn:microsoft.com/office/officeart/2005/8/layout/radial4"/>
    <dgm:cxn modelId="{5D63E6B1-F28A-4F27-8900-9D8231CA0358}" type="presParOf" srcId="{256C0B61-4356-4E3D-81BE-7AEEAA3288A1}" destId="{4A16FED8-75AC-4F3F-A1CF-4A2420FA2966}" srcOrd="5" destOrd="0" presId="urn:microsoft.com/office/officeart/2005/8/layout/radial4"/>
    <dgm:cxn modelId="{DDA7E917-2AE8-4E47-9DE9-4B9BD1A730D6}" type="presParOf" srcId="{256C0B61-4356-4E3D-81BE-7AEEAA3288A1}" destId="{66A41A31-4C6A-4E91-AA33-CF887908DA9A}" srcOrd="6" destOrd="0" presId="urn:microsoft.com/office/officeart/2005/8/layout/radial4"/>
    <dgm:cxn modelId="{EC676287-BA0A-48C6-98F2-63460EC5BDB4}" type="presParOf" srcId="{256C0B61-4356-4E3D-81BE-7AEEAA3288A1}" destId="{2E7D659E-4FF4-41F5-9208-1DB6B8B95B3B}" srcOrd="7" destOrd="0" presId="urn:microsoft.com/office/officeart/2005/8/layout/radial4"/>
    <dgm:cxn modelId="{A8A1DB6A-0538-4BF8-920E-9735F00604CE}" type="presParOf" srcId="{256C0B61-4356-4E3D-81BE-7AEEAA3288A1}" destId="{22EFD0B7-BC88-41F2-A563-C8586CE00168}"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CF0D9-DFA3-4EA2-A499-9B0AAF9B6A9A}">
      <dsp:nvSpPr>
        <dsp:cNvPr id="0" name=""/>
        <dsp:cNvSpPr/>
      </dsp:nvSpPr>
      <dsp:spPr>
        <a:xfrm>
          <a:off x="2986484" y="1871696"/>
          <a:ext cx="1724163" cy="172416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WBS 121.3.19</a:t>
          </a:r>
        </a:p>
        <a:p>
          <a:pPr marL="0" lvl="0" indent="0" algn="ctr" defTabSz="1066800">
            <a:lnSpc>
              <a:spcPct val="90000"/>
            </a:lnSpc>
            <a:spcBef>
              <a:spcPct val="0"/>
            </a:spcBef>
            <a:spcAft>
              <a:spcPct val="35000"/>
            </a:spcAft>
            <a:buNone/>
          </a:pPr>
          <a:r>
            <a:rPr lang="en-US" sz="2400" kern="1200" dirty="0"/>
            <a:t>GSS</a:t>
          </a:r>
        </a:p>
      </dsp:txBody>
      <dsp:txXfrm>
        <a:off x="3238982" y="2124194"/>
        <a:ext cx="1219167" cy="1219167"/>
      </dsp:txXfrm>
    </dsp:sp>
    <dsp:sp modelId="{0FF30254-60F6-46A6-970C-8749027DA6F5}">
      <dsp:nvSpPr>
        <dsp:cNvPr id="0" name=""/>
        <dsp:cNvSpPr/>
      </dsp:nvSpPr>
      <dsp:spPr>
        <a:xfrm rot="21391021">
          <a:off x="4664045" y="2464709"/>
          <a:ext cx="2539490" cy="491386"/>
        </a:xfrm>
        <a:prstGeom prst="lef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61ED7F82-EF17-4290-8913-DA9CC1BE9E9A}">
      <dsp:nvSpPr>
        <dsp:cNvPr id="0" name=""/>
        <dsp:cNvSpPr/>
      </dsp:nvSpPr>
      <dsp:spPr>
        <a:xfrm>
          <a:off x="5579525" y="1796092"/>
          <a:ext cx="2024021" cy="1541473"/>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WBS 121.3.3  Warm Front End</a:t>
          </a:r>
          <a:endParaRPr lang="en-US" sz="1400" b="1" kern="1200" dirty="0"/>
        </a:p>
        <a:p>
          <a:pPr marL="0" lvl="0" indent="0" algn="ctr" defTabSz="622300">
            <a:lnSpc>
              <a:spcPct val="90000"/>
            </a:lnSpc>
            <a:spcBef>
              <a:spcPct val="0"/>
            </a:spcBef>
            <a:spcAft>
              <a:spcPct val="35000"/>
            </a:spcAft>
            <a:buNone/>
          </a:pPr>
          <a:r>
            <a:rPr lang="en-US" sz="1400" kern="1200" dirty="0"/>
            <a:t>Impact on schedule and cost</a:t>
          </a:r>
        </a:p>
        <a:p>
          <a:pPr marL="0" lvl="0" indent="0" algn="ctr" defTabSz="622300">
            <a:lnSpc>
              <a:spcPct val="90000"/>
            </a:lnSpc>
            <a:spcBef>
              <a:spcPct val="0"/>
            </a:spcBef>
            <a:spcAft>
              <a:spcPct val="35000"/>
            </a:spcAft>
            <a:buNone/>
          </a:pPr>
          <a:r>
            <a:rPr lang="en-US" sz="1400" kern="1200" dirty="0"/>
            <a:t>Technically demanding requirements on fluids</a:t>
          </a:r>
        </a:p>
      </dsp:txBody>
      <dsp:txXfrm>
        <a:off x="5624673" y="1841240"/>
        <a:ext cx="1933725" cy="1451177"/>
      </dsp:txXfrm>
    </dsp:sp>
    <dsp:sp modelId="{C4DD0858-651D-459C-B7E7-E8AE7440AAEB}">
      <dsp:nvSpPr>
        <dsp:cNvPr id="0" name=""/>
        <dsp:cNvSpPr/>
      </dsp:nvSpPr>
      <dsp:spPr>
        <a:xfrm rot="14252835">
          <a:off x="2180732" y="1105530"/>
          <a:ext cx="1577302" cy="491386"/>
        </a:xfrm>
        <a:prstGeom prst="leftArrow">
          <a:avLst>
            <a:gd name="adj1" fmla="val 60000"/>
            <a:gd name="adj2" fmla="val 50000"/>
          </a:avLst>
        </a:prstGeom>
        <a:solidFill>
          <a:schemeClr val="accent5">
            <a:hueOff val="-3838933"/>
            <a:satOff val="-33333"/>
            <a:lumOff val="-640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53E2C4-FF61-4375-8D61-0EC32A5028D6}">
      <dsp:nvSpPr>
        <dsp:cNvPr id="0" name=""/>
        <dsp:cNvSpPr/>
      </dsp:nvSpPr>
      <dsp:spPr>
        <a:xfrm>
          <a:off x="1634122" y="-65274"/>
          <a:ext cx="1924220" cy="1659406"/>
        </a:xfrm>
        <a:prstGeom prst="roundRect">
          <a:avLst>
            <a:gd name="adj" fmla="val 10000"/>
          </a:avLst>
        </a:prstGeom>
        <a:solidFill>
          <a:schemeClr val="accent5">
            <a:hueOff val="-3838933"/>
            <a:satOff val="-33333"/>
            <a:lumOff val="-6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WBS 121.3.9</a:t>
          </a:r>
        </a:p>
        <a:p>
          <a:pPr marL="0" lvl="0" indent="0" algn="ctr" defTabSz="622300">
            <a:lnSpc>
              <a:spcPct val="90000"/>
            </a:lnSpc>
            <a:spcBef>
              <a:spcPct val="0"/>
            </a:spcBef>
            <a:spcAft>
              <a:spcPct val="35000"/>
            </a:spcAft>
            <a:buNone/>
          </a:pPr>
          <a:r>
            <a:rPr lang="en-US" sz="1400" kern="1200" dirty="0"/>
            <a:t>RF Power</a:t>
          </a:r>
          <a:endParaRPr lang="en-US" sz="1400" b="1" kern="1200" dirty="0"/>
        </a:p>
        <a:p>
          <a:pPr marL="0" lvl="0" indent="0" algn="ctr" defTabSz="622300">
            <a:lnSpc>
              <a:spcPct val="90000"/>
            </a:lnSpc>
            <a:spcBef>
              <a:spcPct val="0"/>
            </a:spcBef>
            <a:spcAft>
              <a:spcPct val="35000"/>
            </a:spcAft>
            <a:buNone/>
          </a:pPr>
          <a:r>
            <a:rPr lang="en-US" sz="1400" kern="1200" dirty="0"/>
            <a:t>Impact on schedule, cost and risk</a:t>
          </a:r>
        </a:p>
        <a:p>
          <a:pPr marL="0" lvl="0" indent="0" algn="ctr" defTabSz="622300">
            <a:lnSpc>
              <a:spcPct val="90000"/>
            </a:lnSpc>
            <a:spcBef>
              <a:spcPct val="0"/>
            </a:spcBef>
            <a:spcAft>
              <a:spcPct val="35000"/>
            </a:spcAft>
            <a:buNone/>
          </a:pPr>
          <a:r>
            <a:rPr lang="en-US" sz="1400" kern="1200" dirty="0"/>
            <a:t>Biggest fluids customer</a:t>
          </a:r>
        </a:p>
      </dsp:txBody>
      <dsp:txXfrm>
        <a:off x="1682724" y="-16672"/>
        <a:ext cx="1827016" cy="1562202"/>
      </dsp:txXfrm>
    </dsp:sp>
    <dsp:sp modelId="{4A16FED8-75AC-4F3F-A1CF-4A2420FA2966}">
      <dsp:nvSpPr>
        <dsp:cNvPr id="0" name=""/>
        <dsp:cNvSpPr/>
      </dsp:nvSpPr>
      <dsp:spPr>
        <a:xfrm rot="18164360">
          <a:off x="3953177" y="1100906"/>
          <a:ext cx="1574572" cy="491386"/>
        </a:xfrm>
        <a:prstGeom prst="leftArrow">
          <a:avLst>
            <a:gd name="adj1" fmla="val 60000"/>
            <a:gd name="adj2" fmla="val 50000"/>
          </a:avLst>
        </a:prstGeom>
        <a:solidFill>
          <a:schemeClr val="accent5">
            <a:hueOff val="-7677866"/>
            <a:satOff val="-66667"/>
            <a:lumOff val="-1281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6A41A31-4C6A-4E91-AA33-CF887908DA9A}">
      <dsp:nvSpPr>
        <dsp:cNvPr id="0" name=""/>
        <dsp:cNvSpPr/>
      </dsp:nvSpPr>
      <dsp:spPr>
        <a:xfrm>
          <a:off x="3971782" y="-97055"/>
          <a:ext cx="2299935" cy="1701272"/>
        </a:xfrm>
        <a:prstGeom prst="roundRect">
          <a:avLst>
            <a:gd name="adj" fmla="val 10000"/>
          </a:avLst>
        </a:prstGeom>
        <a:solidFill>
          <a:schemeClr val="accent5">
            <a:hueOff val="-7677866"/>
            <a:satOff val="-66667"/>
            <a:lumOff val="-128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WBS 121.3.17 Controls  </a:t>
          </a:r>
          <a:endParaRPr lang="en-US" sz="1400" b="1" kern="1200" dirty="0"/>
        </a:p>
        <a:p>
          <a:pPr marL="0" lvl="0" indent="0" algn="ctr" defTabSz="622300">
            <a:lnSpc>
              <a:spcPct val="90000"/>
            </a:lnSpc>
            <a:spcBef>
              <a:spcPct val="0"/>
            </a:spcBef>
            <a:spcAft>
              <a:spcPct val="35000"/>
            </a:spcAft>
            <a:buNone/>
          </a:pPr>
          <a:r>
            <a:rPr lang="en-US" sz="1400" kern="1200" dirty="0"/>
            <a:t>Impact on schedule, cost and risk</a:t>
          </a:r>
        </a:p>
        <a:p>
          <a:pPr marL="0" lvl="0" indent="0" algn="ctr" defTabSz="622300">
            <a:lnSpc>
              <a:spcPct val="90000"/>
            </a:lnSpc>
            <a:spcBef>
              <a:spcPct val="0"/>
            </a:spcBef>
            <a:spcAft>
              <a:spcPct val="35000"/>
            </a:spcAft>
            <a:buNone/>
          </a:pPr>
          <a:r>
            <a:rPr lang="en-US" sz="1400" kern="1200" dirty="0"/>
            <a:t>Large customer for electrical GSS, controls provider for fluids</a:t>
          </a:r>
        </a:p>
      </dsp:txBody>
      <dsp:txXfrm>
        <a:off x="4021611" y="-47226"/>
        <a:ext cx="2200277" cy="1601614"/>
      </dsp:txXfrm>
    </dsp:sp>
    <dsp:sp modelId="{2E7D659E-4FF4-41F5-9208-1DB6B8B95B3B}">
      <dsp:nvSpPr>
        <dsp:cNvPr id="0" name=""/>
        <dsp:cNvSpPr/>
      </dsp:nvSpPr>
      <dsp:spPr>
        <a:xfrm rot="10978623">
          <a:off x="742427" y="2235549"/>
          <a:ext cx="2250866" cy="491386"/>
        </a:xfrm>
        <a:prstGeom prst="leftArrow">
          <a:avLst>
            <a:gd name="adj1" fmla="val 60000"/>
            <a:gd name="adj2" fmla="val 50000"/>
          </a:avLst>
        </a:prstGeom>
        <a:solidFill>
          <a:srgbClr val="00B5E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22EFD0B7-BC88-41F2-A563-C8586CE00168}">
      <dsp:nvSpPr>
        <dsp:cNvPr id="0" name=""/>
        <dsp:cNvSpPr/>
      </dsp:nvSpPr>
      <dsp:spPr>
        <a:xfrm>
          <a:off x="187545" y="1828830"/>
          <a:ext cx="2192681" cy="1543137"/>
        </a:xfrm>
        <a:prstGeom prst="roundRect">
          <a:avLst>
            <a:gd name="adj" fmla="val 10000"/>
          </a:avLst>
        </a:prstGeom>
        <a:solidFill>
          <a:srgbClr val="00B5E2">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rial"/>
              <a:ea typeface="+mn-ea"/>
              <a:cs typeface="+mn-cs"/>
            </a:rPr>
            <a:t>WBS 121.5 Conventional Facilities</a:t>
          </a:r>
        </a:p>
        <a:p>
          <a:pPr marL="0" lvl="0" indent="0" algn="ctr" defTabSz="622300">
            <a:lnSpc>
              <a:spcPct val="90000"/>
            </a:lnSpc>
            <a:spcBef>
              <a:spcPct val="0"/>
            </a:spcBef>
            <a:spcAft>
              <a:spcPct val="35000"/>
            </a:spcAft>
            <a:buNone/>
          </a:pPr>
          <a:r>
            <a:rPr lang="en-US" sz="1400" kern="1200" dirty="0">
              <a:solidFill>
                <a:srgbClr val="FFFFFF"/>
              </a:solidFill>
              <a:latin typeface="Arial"/>
              <a:ea typeface="+mn-ea"/>
              <a:cs typeface="+mn-cs"/>
            </a:rPr>
            <a:t>Impact on schedule and cost.  </a:t>
          </a:r>
        </a:p>
        <a:p>
          <a:pPr marL="0" lvl="0" indent="0" algn="ctr" defTabSz="622300">
            <a:lnSpc>
              <a:spcPct val="90000"/>
            </a:lnSpc>
            <a:spcBef>
              <a:spcPct val="0"/>
            </a:spcBef>
            <a:spcAft>
              <a:spcPct val="35000"/>
            </a:spcAft>
            <a:buNone/>
          </a:pPr>
          <a:r>
            <a:rPr lang="en-US" sz="1400" kern="1200" dirty="0">
              <a:solidFill>
                <a:srgbClr val="FFFFFF"/>
              </a:solidFill>
              <a:latin typeface="Arial"/>
              <a:ea typeface="+mn-ea"/>
              <a:cs typeface="+mn-cs"/>
            </a:rPr>
            <a:t>Host for GSS systems</a:t>
          </a:r>
        </a:p>
      </dsp:txBody>
      <dsp:txXfrm>
        <a:off x="232742" y="1874027"/>
        <a:ext cx="2102287" cy="14527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CF0D9-DFA3-4EA2-A499-9B0AAF9B6A9A}">
      <dsp:nvSpPr>
        <dsp:cNvPr id="0" name=""/>
        <dsp:cNvSpPr/>
      </dsp:nvSpPr>
      <dsp:spPr>
        <a:xfrm>
          <a:off x="1570170" y="1666019"/>
          <a:ext cx="1161495" cy="116149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WBS 121.3.22</a:t>
          </a:r>
        </a:p>
        <a:p>
          <a:pPr marL="0" lvl="0" indent="0" algn="ctr" defTabSz="711200">
            <a:lnSpc>
              <a:spcPct val="90000"/>
            </a:lnSpc>
            <a:spcBef>
              <a:spcPct val="0"/>
            </a:spcBef>
            <a:spcAft>
              <a:spcPct val="35000"/>
            </a:spcAft>
            <a:buNone/>
          </a:pPr>
          <a:r>
            <a:rPr lang="en-US" sz="1600" kern="1200" dirty="0"/>
            <a:t>II&amp;C</a:t>
          </a:r>
        </a:p>
      </dsp:txBody>
      <dsp:txXfrm>
        <a:off x="1740267" y="1836116"/>
        <a:ext cx="821301" cy="821301"/>
      </dsp:txXfrm>
    </dsp:sp>
    <dsp:sp modelId="{0FF30254-60F6-46A6-970C-8749027DA6F5}">
      <dsp:nvSpPr>
        <dsp:cNvPr id="0" name=""/>
        <dsp:cNvSpPr/>
      </dsp:nvSpPr>
      <dsp:spPr>
        <a:xfrm rot="11700000">
          <a:off x="535139" y="1784298"/>
          <a:ext cx="1015048" cy="331026"/>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ED7F82-EF17-4290-8913-DA9CC1BE9E9A}">
      <dsp:nvSpPr>
        <dsp:cNvPr id="0" name=""/>
        <dsp:cNvSpPr/>
      </dsp:nvSpPr>
      <dsp:spPr>
        <a:xfrm>
          <a:off x="722" y="1377086"/>
          <a:ext cx="1103420" cy="88273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US" sz="900" kern="1200" dirty="0"/>
            <a:t>WBS 121.5 Conventional Facilities</a:t>
          </a:r>
          <a:endParaRPr lang="en-US" sz="900" b="1" kern="1200" dirty="0"/>
        </a:p>
        <a:p>
          <a:pPr marL="0" lvl="0" indent="0" algn="ctr" defTabSz="400050">
            <a:lnSpc>
              <a:spcPct val="90000"/>
            </a:lnSpc>
            <a:spcBef>
              <a:spcPct val="0"/>
            </a:spcBef>
            <a:spcAft>
              <a:spcPct val="35000"/>
            </a:spcAft>
            <a:buNone/>
          </a:pPr>
          <a:r>
            <a:rPr lang="en-US" sz="900" kern="1200" dirty="0"/>
            <a:t>Impact on schedule and cost</a:t>
          </a:r>
        </a:p>
      </dsp:txBody>
      <dsp:txXfrm>
        <a:off x="26576" y="1402940"/>
        <a:ext cx="1051712" cy="831028"/>
      </dsp:txXfrm>
    </dsp:sp>
    <dsp:sp modelId="{C4DD0858-651D-459C-B7E7-E8AE7440AAEB}">
      <dsp:nvSpPr>
        <dsp:cNvPr id="0" name=""/>
        <dsp:cNvSpPr/>
      </dsp:nvSpPr>
      <dsp:spPr>
        <a:xfrm rot="14700000">
          <a:off x="1158503" y="1041403"/>
          <a:ext cx="1015048" cy="331026"/>
        </a:xfrm>
        <a:prstGeom prst="leftArrow">
          <a:avLst>
            <a:gd name="adj1" fmla="val 60000"/>
            <a:gd name="adj2" fmla="val 50000"/>
          </a:avLst>
        </a:prstGeom>
        <a:solidFill>
          <a:schemeClr val="accent5">
            <a:hueOff val="-3838933"/>
            <a:satOff val="-33333"/>
            <a:lumOff val="-640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53E2C4-FF61-4375-8D61-0EC32A5028D6}">
      <dsp:nvSpPr>
        <dsp:cNvPr id="0" name=""/>
        <dsp:cNvSpPr/>
      </dsp:nvSpPr>
      <dsp:spPr>
        <a:xfrm>
          <a:off x="899827" y="305574"/>
          <a:ext cx="1103420" cy="882736"/>
        </a:xfrm>
        <a:prstGeom prst="roundRect">
          <a:avLst>
            <a:gd name="adj" fmla="val 10000"/>
          </a:avLst>
        </a:prstGeom>
        <a:solidFill>
          <a:schemeClr val="accent5">
            <a:hueOff val="-3838933"/>
            <a:satOff val="-33333"/>
            <a:lumOff val="-6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US" sz="900" kern="1200" dirty="0"/>
            <a:t>WBS 121.3.5-6</a:t>
          </a:r>
        </a:p>
        <a:p>
          <a:pPr marL="0" lvl="0" indent="0" algn="ctr" defTabSz="400050">
            <a:lnSpc>
              <a:spcPct val="90000"/>
            </a:lnSpc>
            <a:spcBef>
              <a:spcPct val="0"/>
            </a:spcBef>
            <a:spcAft>
              <a:spcPct val="35000"/>
            </a:spcAft>
            <a:buNone/>
          </a:pPr>
          <a:r>
            <a:rPr lang="en-US" sz="900" kern="1200" dirty="0"/>
            <a:t>SSR1, </a:t>
          </a:r>
          <a:r>
            <a:rPr lang="en-US" sz="900" b="1" kern="1200" dirty="0"/>
            <a:t>SSR2</a:t>
          </a:r>
        </a:p>
        <a:p>
          <a:pPr marL="0" lvl="0" indent="0" algn="ctr" defTabSz="400050">
            <a:lnSpc>
              <a:spcPct val="90000"/>
            </a:lnSpc>
            <a:spcBef>
              <a:spcPct val="0"/>
            </a:spcBef>
            <a:spcAft>
              <a:spcPct val="35000"/>
            </a:spcAft>
            <a:buNone/>
          </a:pPr>
          <a:r>
            <a:rPr lang="en-US" sz="900" kern="1200" dirty="0"/>
            <a:t>Impact on schedule, cost and risk</a:t>
          </a:r>
        </a:p>
      </dsp:txBody>
      <dsp:txXfrm>
        <a:off x="925681" y="331428"/>
        <a:ext cx="1051712" cy="831028"/>
      </dsp:txXfrm>
    </dsp:sp>
    <dsp:sp modelId="{4A16FED8-75AC-4F3F-A1CF-4A2420FA2966}">
      <dsp:nvSpPr>
        <dsp:cNvPr id="0" name=""/>
        <dsp:cNvSpPr/>
      </dsp:nvSpPr>
      <dsp:spPr>
        <a:xfrm rot="17700000">
          <a:off x="2128284" y="1041403"/>
          <a:ext cx="1015048" cy="331026"/>
        </a:xfrm>
        <a:prstGeom prst="leftArrow">
          <a:avLst>
            <a:gd name="adj1" fmla="val 60000"/>
            <a:gd name="adj2" fmla="val 50000"/>
          </a:avLst>
        </a:prstGeom>
        <a:solidFill>
          <a:schemeClr val="accent5">
            <a:hueOff val="-7677866"/>
            <a:satOff val="-66667"/>
            <a:lumOff val="-1281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6A41A31-4C6A-4E91-AA33-CF887908DA9A}">
      <dsp:nvSpPr>
        <dsp:cNvPr id="0" name=""/>
        <dsp:cNvSpPr/>
      </dsp:nvSpPr>
      <dsp:spPr>
        <a:xfrm>
          <a:off x="2298587" y="305574"/>
          <a:ext cx="1103420" cy="882736"/>
        </a:xfrm>
        <a:prstGeom prst="roundRect">
          <a:avLst>
            <a:gd name="adj" fmla="val 10000"/>
          </a:avLst>
        </a:prstGeom>
        <a:solidFill>
          <a:schemeClr val="accent5">
            <a:hueOff val="-7677866"/>
            <a:satOff val="-66667"/>
            <a:lumOff val="-128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US" sz="900" kern="1200" dirty="0"/>
            <a:t>WBS 121.3.7-8 LB650, </a:t>
          </a:r>
          <a:r>
            <a:rPr lang="en-US" sz="900" b="1" kern="1200" dirty="0"/>
            <a:t>HB650</a:t>
          </a:r>
        </a:p>
        <a:p>
          <a:pPr marL="0" lvl="0" indent="0" algn="ctr" defTabSz="400050">
            <a:lnSpc>
              <a:spcPct val="90000"/>
            </a:lnSpc>
            <a:spcBef>
              <a:spcPct val="0"/>
            </a:spcBef>
            <a:spcAft>
              <a:spcPct val="35000"/>
            </a:spcAft>
            <a:buNone/>
          </a:pPr>
          <a:r>
            <a:rPr lang="en-US" sz="900" kern="1200" dirty="0"/>
            <a:t>Impact on schedule, cost and risk</a:t>
          </a:r>
        </a:p>
      </dsp:txBody>
      <dsp:txXfrm>
        <a:off x="2324441" y="331428"/>
        <a:ext cx="1051712" cy="831028"/>
      </dsp:txXfrm>
    </dsp:sp>
    <dsp:sp modelId="{2E7D659E-4FF4-41F5-9208-1DB6B8B95B3B}">
      <dsp:nvSpPr>
        <dsp:cNvPr id="0" name=""/>
        <dsp:cNvSpPr/>
      </dsp:nvSpPr>
      <dsp:spPr>
        <a:xfrm rot="20700000">
          <a:off x="2751647" y="1784298"/>
          <a:ext cx="1015048" cy="331026"/>
        </a:xfrm>
        <a:prstGeom prst="leftArrow">
          <a:avLst>
            <a:gd name="adj1" fmla="val 60000"/>
            <a:gd name="adj2" fmla="val 50000"/>
          </a:avLst>
        </a:prstGeom>
        <a:solidFill>
          <a:schemeClr val="accent5">
            <a:hueOff val="-11516798"/>
            <a:satOff val="-100000"/>
            <a:lumOff val="-1921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EFD0B7-BC88-41F2-A563-C8586CE00168}">
      <dsp:nvSpPr>
        <dsp:cNvPr id="0" name=""/>
        <dsp:cNvSpPr/>
      </dsp:nvSpPr>
      <dsp:spPr>
        <a:xfrm>
          <a:off x="3197692" y="1377086"/>
          <a:ext cx="1103420" cy="882736"/>
        </a:xfrm>
        <a:prstGeom prst="roundRect">
          <a:avLst>
            <a:gd name="adj" fmla="val 10000"/>
          </a:avLst>
        </a:prstGeom>
        <a:solidFill>
          <a:schemeClr val="accent5">
            <a:hueOff val="-11516798"/>
            <a:satOff val="-100000"/>
            <a:lumOff val="-192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US" sz="900" kern="1200" dirty="0"/>
            <a:t>WBS 121.3.9-10   RF Power and integration</a:t>
          </a:r>
          <a:endParaRPr lang="en-US" sz="900" b="1" kern="1200" dirty="0"/>
        </a:p>
        <a:p>
          <a:pPr marL="0" lvl="0" indent="0" algn="ctr" defTabSz="400050">
            <a:lnSpc>
              <a:spcPct val="90000"/>
            </a:lnSpc>
            <a:spcBef>
              <a:spcPct val="0"/>
            </a:spcBef>
            <a:spcAft>
              <a:spcPct val="35000"/>
            </a:spcAft>
            <a:buNone/>
          </a:pPr>
          <a:r>
            <a:rPr lang="en-US" sz="900" kern="1200" dirty="0"/>
            <a:t>Impact on schedule, cost and risk</a:t>
          </a:r>
        </a:p>
      </dsp:txBody>
      <dsp:txXfrm>
        <a:off x="3223546" y="1402940"/>
        <a:ext cx="1051712" cy="83102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12/4/2017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dirty="0"/>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12/4/2017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dirty="0"/>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a:t>
            </a:fld>
            <a:endParaRPr lang="en-US" dirty="0"/>
          </a:p>
        </p:txBody>
      </p:sp>
    </p:spTree>
    <p:extLst>
      <p:ext uri="{BB962C8B-B14F-4D97-AF65-F5344CB8AC3E}">
        <p14:creationId xmlns:p14="http://schemas.microsoft.com/office/powerpoint/2010/main" val="126699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25</a:t>
            </a:fld>
            <a:endParaRPr lang="en-US" dirty="0"/>
          </a:p>
        </p:txBody>
      </p:sp>
    </p:spTree>
    <p:extLst>
      <p:ext uri="{BB962C8B-B14F-4D97-AF65-F5344CB8AC3E}">
        <p14:creationId xmlns:p14="http://schemas.microsoft.com/office/powerpoint/2010/main" val="41022997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ermilab + Extra Logos Title">
    <p:spTree>
      <p:nvGrpSpPr>
        <p:cNvPr id="1" name=""/>
        <p:cNvGrpSpPr/>
        <p:nvPr/>
      </p:nvGrpSpPr>
      <p:grpSpPr>
        <a:xfrm>
          <a:off x="0" y="0"/>
          <a:ext cx="0" cy="0"/>
          <a:chOff x="0" y="0"/>
          <a:chExt cx="0" cy="0"/>
        </a:xfrm>
      </p:grpSpPr>
      <p:sp>
        <p:nvSpPr>
          <p:cNvPr id="24" name="Text Placeholder 23"/>
          <p:cNvSpPr>
            <a:spLocks noGrp="1"/>
          </p:cNvSpPr>
          <p:nvPr>
            <p:ph type="body" sz="quarter" idx="10"/>
          </p:nvPr>
        </p:nvSpPr>
        <p:spPr>
          <a:xfrm>
            <a:off x="219719" y="4963772"/>
            <a:ext cx="4941110"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cxnSp>
        <p:nvCxnSpPr>
          <p:cNvPr id="16" name="Straight Connector 15"/>
          <p:cNvCxnSpPr/>
          <p:nvPr userDrawn="1"/>
        </p:nvCxnSpPr>
        <p:spPr>
          <a:xfrm>
            <a:off x="5542202" y="6407147"/>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 Placeholder 24"/>
          <p:cNvSpPr>
            <a:spLocks noGrp="1"/>
          </p:cNvSpPr>
          <p:nvPr>
            <p:ph type="body" sz="quarter" idx="11"/>
          </p:nvPr>
        </p:nvSpPr>
        <p:spPr>
          <a:xfrm>
            <a:off x="219718" y="3951841"/>
            <a:ext cx="8667106" cy="1003049"/>
          </a:xfrm>
          <a:prstGeom prst="rect">
            <a:avLst/>
          </a:prstGeom>
        </p:spPr>
        <p:txBody>
          <a:bodyPr vert="horz" wrap="square" lIns="0" tIns="27432"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33" name="Picture 32" descr="FermiLogoBar_DOE_KO_horiz.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1" y="288917"/>
            <a:ext cx="9010786" cy="301891"/>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7" y="874754"/>
            <a:ext cx="9161762" cy="3068205"/>
          </a:xfrm>
          <a:prstGeom prst="rect">
            <a:avLst/>
          </a:prstGeom>
        </p:spPr>
      </p:pic>
      <p:sp>
        <p:nvSpPr>
          <p:cNvPr id="10" name="TextBox 9">
            <a:extLst>
              <a:ext uri="{FF2B5EF4-FFF2-40B4-BE49-F238E27FC236}">
                <a16:creationId xmlns:a16="http://schemas.microsoft.com/office/drawing/2014/main" id="{A4EDFDF4-626A-46B0-BB4A-10E97477D771}"/>
              </a:ext>
            </a:extLst>
          </p:cNvPr>
          <p:cNvSpPr txBox="1"/>
          <p:nvPr userDrawn="1"/>
        </p:nvSpPr>
        <p:spPr>
          <a:xfrm>
            <a:off x="5537997" y="5096756"/>
            <a:ext cx="3386284" cy="123110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In partnership with: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France/CEA/Irfu, CNRS/IN2P3 </a:t>
            </a:r>
            <a:endParaRPr lang="en-US" sz="1600" kern="1200" baseline="0" dirty="0">
              <a:solidFill>
                <a:schemeClr val="tx1"/>
              </a:solidFill>
              <a:latin typeface="Helvetica"/>
              <a:cs typeface="Helvetica"/>
            </a:endParaRPr>
          </a:p>
        </p:txBody>
      </p:sp>
    </p:spTree>
    <p:extLst>
      <p:ext uri="{BB962C8B-B14F-4D97-AF65-F5344CB8AC3E}">
        <p14:creationId xmlns:p14="http://schemas.microsoft.com/office/powerpoint/2010/main" val="34478268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228600" y="6315146"/>
            <a:ext cx="8677275"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0"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0391EF5-C760-C04B-A75E-ECFBD161C3B5}" type="datetime1">
              <a:rPr lang="en-US" smtClean="0"/>
              <a:t>12/4/2017</a:t>
            </a:fld>
            <a:endParaRPr lang="en-US" dirty="0"/>
          </a:p>
        </p:txBody>
      </p:sp>
      <p:sp>
        <p:nvSpPr>
          <p:cNvPr id="11" name="Footer Placeholder 4"/>
          <p:cNvSpPr>
            <a:spLocks noGrp="1"/>
          </p:cNvSpPr>
          <p:nvPr>
            <p:ph type="ftr" sz="quarter" idx="3"/>
          </p:nvPr>
        </p:nvSpPr>
        <p:spPr>
          <a:xfrm>
            <a:off x="1530602" y="6495482"/>
            <a:ext cx="5541561"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C. Baffes | 121.3.22 - Linac - II&amp;C | Linac Accelerator Support Systems, II&amp;C</a:t>
            </a:r>
            <a:endParaRPr lang="en-US" b="1" dirty="0"/>
          </a:p>
        </p:txBody>
      </p:sp>
      <p:sp>
        <p:nvSpPr>
          <p:cNvPr id="12"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383776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8600" y="4765101"/>
            <a:ext cx="4206240"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3"/>
          <p:cNvSpPr>
            <a:spLocks noGrp="1"/>
          </p:cNvSpPr>
          <p:nvPr>
            <p:ph type="body" sz="half" idx="13"/>
          </p:nvPr>
        </p:nvSpPr>
        <p:spPr>
          <a:xfrm>
            <a:off x="4687970" y="4765101"/>
            <a:ext cx="4206240"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Content Placeholder 2"/>
          <p:cNvSpPr>
            <a:spLocks noGrp="1"/>
          </p:cNvSpPr>
          <p:nvPr>
            <p:ph sz="half" idx="17"/>
          </p:nvPr>
        </p:nvSpPr>
        <p:spPr>
          <a:xfrm>
            <a:off x="228600" y="1043694"/>
            <a:ext cx="4206240"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87970" y="1043694"/>
            <a:ext cx="4206240"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C395D54D-4ED0-4141-A95D-62BA2F1290A3}" type="datetime1">
              <a:rPr lang="en-US" smtClean="0"/>
              <a:t>12/4/2017</a:t>
            </a:fld>
            <a:endParaRPr lang="en-US" dirty="0"/>
          </a:p>
        </p:txBody>
      </p:sp>
      <p:sp>
        <p:nvSpPr>
          <p:cNvPr id="18" name="Footer Placeholder 4"/>
          <p:cNvSpPr>
            <a:spLocks noGrp="1"/>
          </p:cNvSpPr>
          <p:nvPr>
            <p:ph type="ftr" sz="quarter" idx="3"/>
          </p:nvPr>
        </p:nvSpPr>
        <p:spPr>
          <a:xfrm>
            <a:off x="1530601" y="6495482"/>
            <a:ext cx="5538537"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C. Baffes | 121.3.22 - Linac - II&amp;C | Linac Accelerator Support Systems, II&amp;C</a:t>
            </a:r>
            <a:endParaRPr lang="en-US" b="1" dirty="0"/>
          </a:p>
        </p:txBody>
      </p:sp>
      <p:sp>
        <p:nvSpPr>
          <p:cNvPr id="20"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0"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645056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1043694"/>
            <a:ext cx="5347605"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p:txBody>
          <a:bodyPr/>
          <a:lstStyle>
            <a:lvl1pPr>
              <a:defRPr sz="1200" smtClean="0"/>
            </a:lvl1pPr>
          </a:lstStyle>
          <a:p>
            <a:pPr>
              <a:defRPr/>
            </a:pPr>
            <a:fld id="{36A15828-3D9F-6E4D-A4DD-A7664D08B785}" type="datetime1">
              <a:rPr lang="en-US" smtClean="0"/>
              <a:t>12/4/2017</a:t>
            </a:fld>
            <a:endParaRPr lang="en-US" dirty="0"/>
          </a:p>
        </p:txBody>
      </p:sp>
      <p:sp>
        <p:nvSpPr>
          <p:cNvPr id="6" name="Footer Placeholder 4"/>
          <p:cNvSpPr>
            <a:spLocks noGrp="1"/>
          </p:cNvSpPr>
          <p:nvPr>
            <p:ph type="ftr" sz="quarter" idx="17"/>
          </p:nvPr>
        </p:nvSpPr>
        <p:spPr>
          <a:xfrm>
            <a:off x="1530601" y="6495482"/>
            <a:ext cx="5538537" cy="242873"/>
          </a:xfrm>
        </p:spPr>
        <p:txBody>
          <a:bodyPr/>
          <a:lstStyle>
            <a:lvl1pPr>
              <a:defRPr sz="1200" dirty="0" smtClean="0"/>
            </a:lvl1pPr>
          </a:lstStyle>
          <a:p>
            <a:pPr>
              <a:defRPr/>
            </a:pPr>
            <a:r>
              <a:rPr lang="en-US" dirty="0"/>
              <a:t>C. Baffes | 121.3.22 - Linac - II&amp;C | Linac Accelerator Support Systems, II&amp;C</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238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686800"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sz="1200" smtClean="0"/>
            </a:lvl1pPr>
          </a:lstStyle>
          <a:p>
            <a:pPr>
              <a:defRPr/>
            </a:pPr>
            <a:fld id="{8ADDA34F-C36A-5544-B436-C0A9A70DB962}" type="datetime1">
              <a:rPr lang="en-US" smtClean="0"/>
              <a:t>12/4/2017</a:t>
            </a:fld>
            <a:endParaRPr lang="en-US" dirty="0"/>
          </a:p>
        </p:txBody>
      </p:sp>
      <p:sp>
        <p:nvSpPr>
          <p:cNvPr id="6" name="Footer Placeholder 4"/>
          <p:cNvSpPr>
            <a:spLocks noGrp="1"/>
          </p:cNvSpPr>
          <p:nvPr>
            <p:ph type="ftr" sz="quarter" idx="11"/>
          </p:nvPr>
        </p:nvSpPr>
        <p:spPr>
          <a:xfrm>
            <a:off x="1530601" y="6495482"/>
            <a:ext cx="5538537" cy="242873"/>
          </a:xfrm>
        </p:spPr>
        <p:txBody>
          <a:bodyPr/>
          <a:lstStyle>
            <a:lvl1pPr>
              <a:defRPr sz="1200" dirty="0" smtClean="0"/>
            </a:lvl1pPr>
          </a:lstStyle>
          <a:p>
            <a:pPr>
              <a:defRPr/>
            </a:pPr>
            <a:r>
              <a:rPr lang="en-US" dirty="0"/>
              <a:t>C. Baffes | 121.3.22 - Linac - II&amp;C | Linac Accelerator Support Systems, II&amp;C</a:t>
            </a:r>
            <a:endParaRPr lang="en-US" b="1" dirty="0"/>
          </a:p>
        </p:txBody>
      </p:sp>
      <p:sp>
        <p:nvSpPr>
          <p:cNvPr id="7" name="Slide Number Placeholder 5"/>
          <p:cNvSpPr>
            <a:spLocks noGrp="1"/>
          </p:cNvSpPr>
          <p:nvPr>
            <p:ph type="sldNum" sz="quarter" idx="12"/>
          </p:nvPr>
        </p:nvSpPr>
        <p:spPr/>
        <p:txBody>
          <a:bodyPr/>
          <a:lstStyle>
            <a:lvl1pPr>
              <a:defRPr sz="1200" smtClean="0"/>
            </a:lvl1pPr>
          </a:lstStyle>
          <a:p>
            <a:pPr>
              <a:defRPr/>
            </a:pPr>
            <a:fld id="{64DF0CCB-7EA3-7341-A46D-36EC5E85EBD6}" type="slidenum">
              <a:rPr lang="en-US"/>
              <a:pPr>
                <a:defRPr/>
              </a:pPr>
              <a:t>‹#›</a:t>
            </a:fld>
            <a:endParaRPr lang="en-US" dirty="0"/>
          </a:p>
        </p:txBody>
      </p:sp>
      <p:sp>
        <p:nvSpPr>
          <p:cNvPr id="11" name="Title 1"/>
          <p:cNvSpPr>
            <a:spLocks noGrp="1"/>
          </p:cNvSpPr>
          <p:nvPr>
            <p:ph type="title"/>
          </p:nvPr>
        </p:nvSpPr>
        <p:spPr>
          <a:xfrm>
            <a:off x="224073"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2237513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5E36192D-4311-324F-ADFE-CA20F479172B}" type="datetime1">
              <a:rPr lang="en-US" smtClean="0"/>
              <a:t>12/4/2017</a:t>
            </a:fld>
            <a:endParaRPr lang="en-US" dirty="0"/>
          </a:p>
        </p:txBody>
      </p:sp>
      <p:sp>
        <p:nvSpPr>
          <p:cNvPr id="4" name="Footer Placeholder 3"/>
          <p:cNvSpPr>
            <a:spLocks noGrp="1"/>
          </p:cNvSpPr>
          <p:nvPr>
            <p:ph type="ftr" sz="quarter" idx="11"/>
          </p:nvPr>
        </p:nvSpPr>
        <p:spPr>
          <a:xfrm>
            <a:off x="1530601" y="6495482"/>
            <a:ext cx="5538537" cy="237285"/>
          </a:xfrm>
        </p:spPr>
        <p:txBody>
          <a:bodyPr/>
          <a:lstStyle/>
          <a:p>
            <a:pPr>
              <a:defRPr/>
            </a:pPr>
            <a:r>
              <a:rPr lang="en-US" dirty="0"/>
              <a:t>C. Baffes | 121.3.22 - Linac - II&amp;C | Linac Accelerator Support Systems, II&amp;C</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468311"/>
            <a:ext cx="8675688" cy="5684865"/>
          </a:xfrm>
          <a:prstGeom prst="rect">
            <a:avLst/>
          </a:prstGeom>
        </p:spPr>
        <p:txBody>
          <a:bodyPr vert="horz"/>
          <a:lstStyle/>
          <a:p>
            <a:r>
              <a:rPr lang="en-US" dirty="0"/>
              <a:t>Click icon to add picture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08821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ra Logos">
    <p:spTree>
      <p:nvGrpSpPr>
        <p:cNvPr id="1" name=""/>
        <p:cNvGrpSpPr/>
        <p:nvPr/>
      </p:nvGrpSpPr>
      <p:grpSpPr>
        <a:xfrm>
          <a:off x="0" y="0"/>
          <a:ext cx="0" cy="0"/>
          <a:chOff x="0" y="0"/>
          <a:chExt cx="0" cy="0"/>
        </a:xfrm>
      </p:grpSpPr>
      <p:sp>
        <p:nvSpPr>
          <p:cNvPr id="43" name="Picture Placeholder 14"/>
          <p:cNvSpPr>
            <a:spLocks noGrp="1"/>
          </p:cNvSpPr>
          <p:nvPr>
            <p:ph type="pic" sz="quarter" idx="19"/>
          </p:nvPr>
        </p:nvSpPr>
        <p:spPr>
          <a:xfrm>
            <a:off x="205694" y="279371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44" name="Picture Placeholder 14"/>
          <p:cNvSpPr>
            <a:spLocks noGrp="1"/>
          </p:cNvSpPr>
          <p:nvPr>
            <p:ph type="pic" sz="quarter" idx="20"/>
          </p:nvPr>
        </p:nvSpPr>
        <p:spPr>
          <a:xfrm>
            <a:off x="1979425" y="279371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45" name="Picture Placeholder 14"/>
          <p:cNvSpPr>
            <a:spLocks noGrp="1"/>
          </p:cNvSpPr>
          <p:nvPr>
            <p:ph type="pic" sz="quarter" idx="21"/>
          </p:nvPr>
        </p:nvSpPr>
        <p:spPr>
          <a:xfrm>
            <a:off x="3753205" y="279371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46" name="Picture Placeholder 14"/>
          <p:cNvSpPr>
            <a:spLocks noGrp="1"/>
          </p:cNvSpPr>
          <p:nvPr>
            <p:ph type="pic" sz="quarter" idx="22"/>
          </p:nvPr>
        </p:nvSpPr>
        <p:spPr>
          <a:xfrm>
            <a:off x="5534456" y="279371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47" name="Picture Placeholder 14"/>
          <p:cNvSpPr>
            <a:spLocks noGrp="1"/>
          </p:cNvSpPr>
          <p:nvPr>
            <p:ph type="pic" sz="quarter" idx="23"/>
          </p:nvPr>
        </p:nvSpPr>
        <p:spPr>
          <a:xfrm>
            <a:off x="7300765" y="279371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11" name="Date Placeholder 10"/>
          <p:cNvSpPr>
            <a:spLocks noGrp="1"/>
          </p:cNvSpPr>
          <p:nvPr>
            <p:ph type="dt" sz="half" idx="10"/>
          </p:nvPr>
        </p:nvSpPr>
        <p:spPr/>
        <p:txBody>
          <a:bodyPr/>
          <a:lstStyle/>
          <a:p>
            <a:pPr>
              <a:defRPr/>
            </a:pPr>
            <a:fld id="{C4C2E457-85BC-2944-A981-AD7D3E009BA7}" type="datetime1">
              <a:rPr lang="en-US" smtClean="0"/>
              <a:t>12/4/2017</a:t>
            </a:fld>
            <a:endParaRPr lang="en-US" dirty="0"/>
          </a:p>
        </p:txBody>
      </p:sp>
      <p:sp>
        <p:nvSpPr>
          <p:cNvPr id="12" name="Footer Placeholder 11"/>
          <p:cNvSpPr>
            <a:spLocks noGrp="1"/>
          </p:cNvSpPr>
          <p:nvPr>
            <p:ph type="ftr" sz="quarter" idx="11"/>
          </p:nvPr>
        </p:nvSpPr>
        <p:spPr>
          <a:xfrm>
            <a:off x="1530601" y="6495482"/>
            <a:ext cx="5538537" cy="242873"/>
          </a:xfrm>
        </p:spPr>
        <p:txBody>
          <a:bodyPr/>
          <a:lstStyle/>
          <a:p>
            <a:pPr>
              <a:defRPr/>
            </a:pPr>
            <a:r>
              <a:rPr lang="en-US" dirty="0"/>
              <a:t>C. Baffes | 121.3.22 - Linac - II&amp;C | Linac Accelerator Support Systems, II&amp;C</a:t>
            </a:r>
            <a:endParaRPr lang="en-US" b="1" dirty="0"/>
          </a:p>
        </p:txBody>
      </p:sp>
      <p:sp>
        <p:nvSpPr>
          <p:cNvPr id="13" name="Slide Number Placeholder 12"/>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8" name="Picture Placeholder 14"/>
          <p:cNvSpPr>
            <a:spLocks noGrp="1"/>
          </p:cNvSpPr>
          <p:nvPr>
            <p:ph type="pic" sz="quarter" idx="14"/>
          </p:nvPr>
        </p:nvSpPr>
        <p:spPr>
          <a:xfrm>
            <a:off x="205694" y="1050328"/>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19" name="Picture Placeholder 14"/>
          <p:cNvSpPr>
            <a:spLocks noGrp="1"/>
          </p:cNvSpPr>
          <p:nvPr>
            <p:ph type="pic" sz="quarter" idx="15"/>
          </p:nvPr>
        </p:nvSpPr>
        <p:spPr>
          <a:xfrm>
            <a:off x="1979425" y="1050328"/>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20" name="Picture Placeholder 14"/>
          <p:cNvSpPr>
            <a:spLocks noGrp="1"/>
          </p:cNvSpPr>
          <p:nvPr>
            <p:ph type="pic" sz="quarter" idx="16"/>
          </p:nvPr>
        </p:nvSpPr>
        <p:spPr>
          <a:xfrm>
            <a:off x="3753205" y="1050328"/>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21" name="Picture Placeholder 14"/>
          <p:cNvSpPr>
            <a:spLocks noGrp="1"/>
          </p:cNvSpPr>
          <p:nvPr>
            <p:ph type="pic" sz="quarter" idx="17"/>
          </p:nvPr>
        </p:nvSpPr>
        <p:spPr>
          <a:xfrm>
            <a:off x="5534456" y="1050328"/>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26" name="Picture Placeholder 14"/>
          <p:cNvSpPr>
            <a:spLocks noGrp="1"/>
          </p:cNvSpPr>
          <p:nvPr>
            <p:ph type="pic" sz="quarter" idx="18"/>
          </p:nvPr>
        </p:nvSpPr>
        <p:spPr>
          <a:xfrm>
            <a:off x="7300765" y="1050328"/>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49" name="Picture Placeholder 14"/>
          <p:cNvSpPr>
            <a:spLocks noGrp="1"/>
          </p:cNvSpPr>
          <p:nvPr>
            <p:ph type="pic" sz="quarter" idx="24"/>
          </p:nvPr>
        </p:nvSpPr>
        <p:spPr>
          <a:xfrm>
            <a:off x="205694" y="452695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50" name="Picture Placeholder 14"/>
          <p:cNvSpPr>
            <a:spLocks noGrp="1"/>
          </p:cNvSpPr>
          <p:nvPr>
            <p:ph type="pic" sz="quarter" idx="25"/>
          </p:nvPr>
        </p:nvSpPr>
        <p:spPr>
          <a:xfrm>
            <a:off x="1979425" y="452695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51" name="Picture Placeholder 14"/>
          <p:cNvSpPr>
            <a:spLocks noGrp="1"/>
          </p:cNvSpPr>
          <p:nvPr>
            <p:ph type="pic" sz="quarter" idx="26"/>
          </p:nvPr>
        </p:nvSpPr>
        <p:spPr>
          <a:xfrm>
            <a:off x="3753205" y="452695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52" name="Picture Placeholder 14"/>
          <p:cNvSpPr>
            <a:spLocks noGrp="1"/>
          </p:cNvSpPr>
          <p:nvPr>
            <p:ph type="pic" sz="quarter" idx="27"/>
          </p:nvPr>
        </p:nvSpPr>
        <p:spPr>
          <a:xfrm>
            <a:off x="5534456" y="452695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53" name="Picture Placeholder 14"/>
          <p:cNvSpPr>
            <a:spLocks noGrp="1"/>
          </p:cNvSpPr>
          <p:nvPr>
            <p:ph type="pic" sz="quarter" idx="28"/>
          </p:nvPr>
        </p:nvSpPr>
        <p:spPr>
          <a:xfrm>
            <a:off x="7300765" y="452695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22" name="Title 1"/>
          <p:cNvSpPr>
            <a:spLocks noGrp="1"/>
          </p:cNvSpPr>
          <p:nvPr>
            <p:ph type="title"/>
          </p:nvPr>
        </p:nvSpPr>
        <p:spPr>
          <a:xfrm>
            <a:off x="228600" y="463790"/>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2166666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5E4554A-802E-C34E-9114-65C52DA2363A}" type="datetime1">
              <a:rPr lang="en-US" smtClean="0"/>
              <a:t>12/4/2017</a:t>
            </a:fld>
            <a:endParaRPr lang="en-US" dirty="0"/>
          </a:p>
        </p:txBody>
      </p:sp>
      <p:sp>
        <p:nvSpPr>
          <p:cNvPr id="11" name="Footer Placeholder 4"/>
          <p:cNvSpPr>
            <a:spLocks noGrp="1"/>
          </p:cNvSpPr>
          <p:nvPr>
            <p:ph type="ftr" sz="quarter" idx="3"/>
          </p:nvPr>
        </p:nvSpPr>
        <p:spPr>
          <a:xfrm>
            <a:off x="1530601" y="6495482"/>
            <a:ext cx="7367337"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C. Baffes | 121.3.22 - Linac - II&amp;C | Linac Accelerator Support Systems, II&amp;C</a:t>
            </a:r>
            <a:endParaRPr lang="en-US" b="1" dirty="0"/>
          </a:p>
        </p:txBody>
      </p:sp>
      <p:sp>
        <p:nvSpPr>
          <p:cNvPr id="13"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cxnSp>
        <p:nvCxnSpPr>
          <p:cNvPr id="8" name="Straight Connector 7"/>
          <p:cNvCxnSpPr/>
          <p:nvPr/>
        </p:nvCxnSpPr>
        <p:spPr>
          <a:xfrm>
            <a:off x="214800" y="6315146"/>
            <a:ext cx="8704708"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24" name="Slide Number Placeholder 5"/>
          <p:cNvSpPr txBox="1">
            <a:spLocks/>
          </p:cNvSpPr>
          <p:nvPr/>
        </p:nvSpPr>
        <p:spPr>
          <a:xfrm>
            <a:off x="381001" y="6667500"/>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endParaRPr lang="en-US" dirty="0"/>
          </a:p>
        </p:txBody>
      </p:sp>
      <p:grpSp>
        <p:nvGrpSpPr>
          <p:cNvPr id="12" name="Group 11"/>
          <p:cNvGrpSpPr>
            <a:grpSpLocks noChangeAspect="1"/>
          </p:cNvGrpSpPr>
          <p:nvPr/>
        </p:nvGrpSpPr>
        <p:grpSpPr>
          <a:xfrm>
            <a:off x="209721" y="136401"/>
            <a:ext cx="8723157" cy="197990"/>
            <a:chOff x="577653" y="6258863"/>
            <a:chExt cx="8320285" cy="188846"/>
          </a:xfrm>
        </p:grpSpPr>
        <p:cxnSp>
          <p:nvCxnSpPr>
            <p:cNvPr id="14" name="Straight Connector 13"/>
            <p:cNvCxnSpPr/>
            <p:nvPr userDrawn="1"/>
          </p:nvCxnSpPr>
          <p:spPr>
            <a:xfrm>
              <a:off x="577653" y="6351018"/>
              <a:ext cx="7213350" cy="6918"/>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5"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6" name="Picture 1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cSld>
  <p:clrMap bg1="lt1" tx1="dk1" bg2="lt2" tx2="dk2" accent1="accent1" accent2="accent2" accent3="accent3" accent4="accent4" accent5="accent5" accent6="accent6" hlink="hlink" folHlink="folHlink"/>
  <p:sldLayoutIdLst>
    <p:sldLayoutId id="2147484110" r:id="rId1"/>
    <p:sldLayoutId id="2147484098" r:id="rId2"/>
    <p:sldLayoutId id="2147484099" r:id="rId3"/>
    <p:sldLayoutId id="2147484100" r:id="rId4"/>
    <p:sldLayoutId id="2147484101" r:id="rId5"/>
    <p:sldLayoutId id="2147484121" r:id="rId6"/>
    <p:sldLayoutId id="2147484113" r:id="rId7"/>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pip2-docdb.fnal.gov/cgi-bin/private/ShowDocument?docid=815" TargetMode="External"/><Relationship Id="rId3" Type="http://schemas.openxmlformats.org/officeDocument/2006/relationships/hyperlink" Target="https://pip2-docdb.fnal.gov/cgi-bin/private/ShowDocument?docid=794" TargetMode="External"/><Relationship Id="rId7" Type="http://schemas.openxmlformats.org/officeDocument/2006/relationships/hyperlink" Target="https://pip2-docdb.fnal.gov/cgi-bin/private/ShowDocument?docid=812" TargetMode="External"/><Relationship Id="rId2" Type="http://schemas.openxmlformats.org/officeDocument/2006/relationships/hyperlink" Target="https://pip2-docdb.fnal.gov/cgi-bin/private/ShowDocument?docid=791" TargetMode="External"/><Relationship Id="rId1" Type="http://schemas.openxmlformats.org/officeDocument/2006/relationships/slideLayout" Target="../slideLayouts/slideLayout2.xml"/><Relationship Id="rId6" Type="http://schemas.openxmlformats.org/officeDocument/2006/relationships/hyperlink" Target="https://pip2-docdb.fnal.gov/cgi-bin/private/ShowDocument?docid=809" TargetMode="External"/><Relationship Id="rId5" Type="http://schemas.openxmlformats.org/officeDocument/2006/relationships/hyperlink" Target="https://pip2-docdb.fnal.gov/cgi-bin/private/ShowDocument?docid=806" TargetMode="External"/><Relationship Id="rId4" Type="http://schemas.openxmlformats.org/officeDocument/2006/relationships/hyperlink" Target="https://pip2-docdb.fnal.gov/cgi-bin/private/ShowDocument?docid=800" TargetMode="External"/><Relationship Id="rId9" Type="http://schemas.openxmlformats.org/officeDocument/2006/relationships/hyperlink" Target="https://pip2-docdb.fnal.gov/cgi-bin/private/ShowDocument?docid=818"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9719" y="5105617"/>
            <a:ext cx="4941110" cy="1529241"/>
          </a:xfrm>
        </p:spPr>
        <p:txBody>
          <a:bodyPr/>
          <a:lstStyle/>
          <a:p>
            <a:r>
              <a:rPr lang="en-US" dirty="0"/>
              <a:t>Curt Baffes</a:t>
            </a:r>
          </a:p>
          <a:p>
            <a:r>
              <a:rPr lang="en-US" dirty="0"/>
              <a:t>PIP-II Independent Project Review</a:t>
            </a:r>
          </a:p>
          <a:p>
            <a:r>
              <a:rPr lang="en-US" dirty="0"/>
              <a:t>12-14 December 2017</a:t>
            </a:r>
          </a:p>
        </p:txBody>
      </p:sp>
      <p:sp>
        <p:nvSpPr>
          <p:cNvPr id="5" name="Text Placeholder 4"/>
          <p:cNvSpPr>
            <a:spLocks noGrp="1"/>
          </p:cNvSpPr>
          <p:nvPr>
            <p:ph type="body" sz="quarter" idx="11"/>
          </p:nvPr>
        </p:nvSpPr>
        <p:spPr>
          <a:xfrm>
            <a:off x="219719" y="4000972"/>
            <a:ext cx="8667106" cy="1003049"/>
          </a:xfrm>
        </p:spPr>
        <p:txBody>
          <a:bodyPr>
            <a:normAutofit fontScale="40000" lnSpcReduction="20000"/>
          </a:bodyPr>
          <a:lstStyle/>
          <a:p>
            <a:r>
              <a:rPr lang="en-US" sz="5100" dirty="0"/>
              <a:t>121.3.19 – Linac – General Support Services (GSS)</a:t>
            </a:r>
          </a:p>
          <a:p>
            <a:r>
              <a:rPr lang="en-US" sz="5100" dirty="0"/>
              <a:t>121.3.22 – Linac – Installation, Integration and Commissioning (II&amp;C)</a:t>
            </a:r>
          </a:p>
          <a:p>
            <a:r>
              <a:rPr lang="en-US" sz="4000" dirty="0"/>
              <a:t>Breakout Session: Accelerator Support Systems</a:t>
            </a:r>
          </a:p>
        </p:txBody>
      </p:sp>
    </p:spTree>
    <p:extLst>
      <p:ext uri="{BB962C8B-B14F-4D97-AF65-F5344CB8AC3E}">
        <p14:creationId xmlns:p14="http://schemas.microsoft.com/office/powerpoint/2010/main" val="250681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47219"/>
            <a:ext cx="8686800" cy="427877"/>
          </a:xfrm>
        </p:spPr>
        <p:txBody>
          <a:bodyPr/>
          <a:lstStyle/>
          <a:p>
            <a:r>
              <a:rPr lang="en-US" sz="2400" dirty="0"/>
              <a:t>GSS Conceptual Design and Design Maturity</a:t>
            </a:r>
          </a:p>
        </p:txBody>
      </p:sp>
      <p:sp>
        <p:nvSpPr>
          <p:cNvPr id="3" name="Content Placeholder 2"/>
          <p:cNvSpPr>
            <a:spLocks noGrp="1"/>
          </p:cNvSpPr>
          <p:nvPr>
            <p:ph idx="1"/>
          </p:nvPr>
        </p:nvSpPr>
        <p:spPr>
          <a:xfrm>
            <a:off x="228600" y="1043046"/>
            <a:ext cx="8672513" cy="5167749"/>
          </a:xfrm>
        </p:spPr>
        <p:txBody>
          <a:bodyPr>
            <a:normAutofit/>
          </a:bodyPr>
          <a:lstStyle/>
          <a:p>
            <a:r>
              <a:rPr lang="en-US" dirty="0"/>
              <a:t>Configuration evolving in collaboration with CF team</a:t>
            </a:r>
          </a:p>
          <a:p>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pic>
        <p:nvPicPr>
          <p:cNvPr id="44" name="Picture 43">
            <a:extLst>
              <a:ext uri="{FF2B5EF4-FFF2-40B4-BE49-F238E27FC236}">
                <a16:creationId xmlns:a16="http://schemas.microsoft.com/office/drawing/2014/main" id="{D4ADB9F4-CB19-4204-887A-762D8F7CDF1F}"/>
              </a:ext>
            </a:extLst>
          </p:cNvPr>
          <p:cNvPicPr>
            <a:picLocks noChangeAspect="1"/>
          </p:cNvPicPr>
          <p:nvPr/>
        </p:nvPicPr>
        <p:blipFill>
          <a:blip r:embed="rId2"/>
          <a:stretch>
            <a:fillRect/>
          </a:stretch>
        </p:blipFill>
        <p:spPr>
          <a:xfrm>
            <a:off x="1087741" y="1474957"/>
            <a:ext cx="6520299" cy="4705268"/>
          </a:xfrm>
          <a:prstGeom prst="rect">
            <a:avLst/>
          </a:prstGeom>
        </p:spPr>
      </p:pic>
      <p:sp>
        <p:nvSpPr>
          <p:cNvPr id="8" name="TextBox 7">
            <a:extLst>
              <a:ext uri="{FF2B5EF4-FFF2-40B4-BE49-F238E27FC236}">
                <a16:creationId xmlns:a16="http://schemas.microsoft.com/office/drawing/2014/main" id="{8D78D9DB-6402-4BD6-8FE8-06A61AE43E8D}"/>
              </a:ext>
            </a:extLst>
          </p:cNvPr>
          <p:cNvSpPr txBox="1"/>
          <p:nvPr/>
        </p:nvSpPr>
        <p:spPr>
          <a:xfrm>
            <a:off x="1170865" y="5109200"/>
            <a:ext cx="2119817" cy="1015663"/>
          </a:xfrm>
          <a:prstGeom prst="rect">
            <a:avLst/>
          </a:prstGeom>
          <a:solidFill>
            <a:schemeClr val="bg1"/>
          </a:solidFill>
        </p:spPr>
        <p:txBody>
          <a:bodyPr wrap="square" rtlCol="0">
            <a:spAutoFit/>
          </a:bodyPr>
          <a:lstStyle/>
          <a:p>
            <a:r>
              <a:rPr lang="en-US" sz="2000" dirty="0"/>
              <a:t>Example:</a:t>
            </a:r>
          </a:p>
          <a:p>
            <a:r>
              <a:rPr lang="en-US" sz="2000" dirty="0"/>
              <a:t>Cooling water configuration</a:t>
            </a:r>
          </a:p>
        </p:txBody>
      </p:sp>
      <p:sp>
        <p:nvSpPr>
          <p:cNvPr id="10" name="Date Placeholder 3">
            <a:extLst>
              <a:ext uri="{FF2B5EF4-FFF2-40B4-BE49-F238E27FC236}">
                <a16:creationId xmlns:a16="http://schemas.microsoft.com/office/drawing/2014/main" id="{40E1CBCE-339E-4C5C-B64E-36808B8D2B3F}"/>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1" name="Footer Placeholder 4">
            <a:extLst>
              <a:ext uri="{FF2B5EF4-FFF2-40B4-BE49-F238E27FC236}">
                <a16:creationId xmlns:a16="http://schemas.microsoft.com/office/drawing/2014/main" id="{37776D65-5B5C-46BD-ACC3-6884953D9ADD}"/>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428015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43046"/>
            <a:ext cx="8672513" cy="5167749"/>
          </a:xfrm>
        </p:spPr>
        <p:txBody>
          <a:bodyPr>
            <a:normAutofit/>
          </a:bodyPr>
          <a:lstStyle/>
          <a:p>
            <a:r>
              <a:rPr lang="en-US" sz="2000" dirty="0"/>
              <a:t>II&amp;C WBS element is responsible for some traditional “design” scope</a:t>
            </a:r>
          </a:p>
          <a:p>
            <a:pPr lvl="1"/>
            <a:r>
              <a:rPr lang="en-US" sz="2000" dirty="0"/>
              <a:t>System-level 3D CAD model</a:t>
            </a:r>
          </a:p>
          <a:p>
            <a:pPr lvl="1"/>
            <a:r>
              <a:rPr lang="en-US" sz="2000" dirty="0"/>
              <a:t>Cryomodule Stands</a:t>
            </a:r>
          </a:p>
          <a:p>
            <a:pPr lvl="1"/>
            <a:r>
              <a:rPr lang="en-US" sz="2000" dirty="0"/>
              <a:t>Magnet Stands</a:t>
            </a:r>
          </a:p>
          <a:p>
            <a:pPr lvl="1"/>
            <a:r>
              <a:rPr lang="en-US" sz="2000" dirty="0"/>
              <a:t>Cryomodule Mover</a:t>
            </a:r>
          </a:p>
          <a:p>
            <a:r>
              <a:rPr lang="en-US" sz="2000" dirty="0"/>
              <a:t>Will rely on existing tools, methods and designs as much as possible</a:t>
            </a:r>
          </a:p>
          <a:p>
            <a:pPr marL="457200" lvl="1" indent="0">
              <a:buNone/>
            </a:pPr>
            <a:endParaRPr lang="en-US" dirty="0"/>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pic>
        <p:nvPicPr>
          <p:cNvPr id="9" name="Picture 8">
            <a:extLst>
              <a:ext uri="{FF2B5EF4-FFF2-40B4-BE49-F238E27FC236}">
                <a16:creationId xmlns:a16="http://schemas.microsoft.com/office/drawing/2014/main" id="{DC8548A5-C99F-4C94-9211-F1A279ADB9C0}"/>
              </a:ext>
            </a:extLst>
          </p:cNvPr>
          <p:cNvPicPr>
            <a:picLocks noChangeAspect="1"/>
          </p:cNvPicPr>
          <p:nvPr/>
        </p:nvPicPr>
        <p:blipFill>
          <a:blip r:embed="rId2"/>
          <a:stretch>
            <a:fillRect/>
          </a:stretch>
        </p:blipFill>
        <p:spPr>
          <a:xfrm>
            <a:off x="4775200" y="3334327"/>
            <a:ext cx="3343562" cy="2507672"/>
          </a:xfrm>
          <a:prstGeom prst="rect">
            <a:avLst/>
          </a:prstGeom>
        </p:spPr>
      </p:pic>
      <p:sp>
        <p:nvSpPr>
          <p:cNvPr id="11" name="TextBox 10">
            <a:extLst>
              <a:ext uri="{FF2B5EF4-FFF2-40B4-BE49-F238E27FC236}">
                <a16:creationId xmlns:a16="http://schemas.microsoft.com/office/drawing/2014/main" id="{EB70DE10-722F-4819-982B-421A8B0E208B}"/>
              </a:ext>
            </a:extLst>
          </p:cNvPr>
          <p:cNvSpPr txBox="1"/>
          <p:nvPr/>
        </p:nvSpPr>
        <p:spPr>
          <a:xfrm>
            <a:off x="4610138" y="5841999"/>
            <a:ext cx="3121434" cy="461665"/>
          </a:xfrm>
          <a:prstGeom prst="rect">
            <a:avLst/>
          </a:prstGeom>
          <a:noFill/>
        </p:spPr>
        <p:txBody>
          <a:bodyPr wrap="square" rtlCol="0">
            <a:spAutoFit/>
          </a:bodyPr>
          <a:lstStyle/>
          <a:p>
            <a:pPr algn="r"/>
            <a:r>
              <a:rPr lang="en-US" dirty="0">
                <a:solidFill>
                  <a:schemeClr val="tx1">
                    <a:lumMod val="75000"/>
                  </a:schemeClr>
                </a:solidFill>
              </a:rPr>
              <a:t>SNS cryomodule mover</a:t>
            </a:r>
          </a:p>
        </p:txBody>
      </p:sp>
      <p:sp>
        <p:nvSpPr>
          <p:cNvPr id="12" name="TextBox 11">
            <a:extLst>
              <a:ext uri="{FF2B5EF4-FFF2-40B4-BE49-F238E27FC236}">
                <a16:creationId xmlns:a16="http://schemas.microsoft.com/office/drawing/2014/main" id="{0F4B70BB-99DE-491C-BAB5-3F4F66411426}"/>
              </a:ext>
            </a:extLst>
          </p:cNvPr>
          <p:cNvSpPr txBox="1"/>
          <p:nvPr/>
        </p:nvSpPr>
        <p:spPr>
          <a:xfrm>
            <a:off x="550756" y="5841998"/>
            <a:ext cx="3365462" cy="461665"/>
          </a:xfrm>
          <a:prstGeom prst="rect">
            <a:avLst/>
          </a:prstGeom>
          <a:noFill/>
        </p:spPr>
        <p:txBody>
          <a:bodyPr wrap="square" rtlCol="0">
            <a:spAutoFit/>
          </a:bodyPr>
          <a:lstStyle/>
          <a:p>
            <a:pPr algn="r"/>
            <a:r>
              <a:rPr lang="en-US" dirty="0">
                <a:solidFill>
                  <a:schemeClr val="tx1">
                    <a:lumMod val="75000"/>
                  </a:schemeClr>
                </a:solidFill>
              </a:rPr>
              <a:t>FAST cryomodule stand</a:t>
            </a:r>
          </a:p>
        </p:txBody>
      </p:sp>
      <p:pic>
        <p:nvPicPr>
          <p:cNvPr id="13" name="Picture 12">
            <a:extLst>
              <a:ext uri="{FF2B5EF4-FFF2-40B4-BE49-F238E27FC236}">
                <a16:creationId xmlns:a16="http://schemas.microsoft.com/office/drawing/2014/main" id="{07B25E48-6B33-493D-AA9B-2B7424B27AC2}"/>
              </a:ext>
            </a:extLst>
          </p:cNvPr>
          <p:cNvPicPr>
            <a:picLocks noChangeAspect="1"/>
          </p:cNvPicPr>
          <p:nvPr/>
        </p:nvPicPr>
        <p:blipFill>
          <a:blip r:embed="rId3"/>
          <a:stretch>
            <a:fillRect/>
          </a:stretch>
        </p:blipFill>
        <p:spPr>
          <a:xfrm>
            <a:off x="705397" y="3353425"/>
            <a:ext cx="3318098" cy="2488574"/>
          </a:xfrm>
          <a:prstGeom prst="rect">
            <a:avLst/>
          </a:prstGeom>
        </p:spPr>
      </p:pic>
      <p:sp>
        <p:nvSpPr>
          <p:cNvPr id="14" name="Right Brace 13">
            <a:extLst>
              <a:ext uri="{FF2B5EF4-FFF2-40B4-BE49-F238E27FC236}">
                <a16:creationId xmlns:a16="http://schemas.microsoft.com/office/drawing/2014/main" id="{8968083E-9768-4038-AB97-3C2464FE5769}"/>
              </a:ext>
            </a:extLst>
          </p:cNvPr>
          <p:cNvSpPr/>
          <p:nvPr/>
        </p:nvSpPr>
        <p:spPr>
          <a:xfrm>
            <a:off x="2847703" y="4606834"/>
            <a:ext cx="757646" cy="836023"/>
          </a:xfrm>
          <a:prstGeom prst="rightBrace">
            <a:avLst/>
          </a:prstGeom>
          <a:ln w="571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
        <p:nvSpPr>
          <p:cNvPr id="15" name="Title 1">
            <a:extLst>
              <a:ext uri="{FF2B5EF4-FFF2-40B4-BE49-F238E27FC236}">
                <a16:creationId xmlns:a16="http://schemas.microsoft.com/office/drawing/2014/main" id="{9B5D6AC2-8ECB-4263-9088-C65797D74026}"/>
              </a:ext>
            </a:extLst>
          </p:cNvPr>
          <p:cNvSpPr>
            <a:spLocks noGrp="1"/>
          </p:cNvSpPr>
          <p:nvPr>
            <p:ph type="title"/>
          </p:nvPr>
        </p:nvSpPr>
        <p:spPr>
          <a:xfrm>
            <a:off x="228600" y="465691"/>
            <a:ext cx="8686800" cy="427877"/>
          </a:xfrm>
        </p:spPr>
        <p:txBody>
          <a:bodyPr/>
          <a:lstStyle/>
          <a:p>
            <a:r>
              <a:rPr lang="en-US" sz="2400" dirty="0"/>
              <a:t>II&amp;C Conceptual Design and Design Maturity</a:t>
            </a:r>
          </a:p>
        </p:txBody>
      </p:sp>
      <p:sp>
        <p:nvSpPr>
          <p:cNvPr id="16" name="Date Placeholder 3">
            <a:extLst>
              <a:ext uri="{FF2B5EF4-FFF2-40B4-BE49-F238E27FC236}">
                <a16:creationId xmlns:a16="http://schemas.microsoft.com/office/drawing/2014/main" id="{DFF86E4B-1F4D-4D6F-B63E-9537A19A362B}"/>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7" name="Footer Placeholder 4">
            <a:extLst>
              <a:ext uri="{FF2B5EF4-FFF2-40B4-BE49-F238E27FC236}">
                <a16:creationId xmlns:a16="http://schemas.microsoft.com/office/drawing/2014/main" id="{ECDEC017-AC50-418E-A235-1011D52F1160}"/>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2712606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II&amp;C Conceptual Design and Design Maturity</a:t>
            </a:r>
          </a:p>
        </p:txBody>
      </p:sp>
      <p:sp>
        <p:nvSpPr>
          <p:cNvPr id="3" name="Content Placeholder 2"/>
          <p:cNvSpPr>
            <a:spLocks noGrp="1"/>
          </p:cNvSpPr>
          <p:nvPr>
            <p:ph idx="1"/>
          </p:nvPr>
        </p:nvSpPr>
        <p:spPr>
          <a:xfrm>
            <a:off x="228600" y="1043046"/>
            <a:ext cx="8672513" cy="5167749"/>
          </a:xfrm>
        </p:spPr>
        <p:txBody>
          <a:bodyPr>
            <a:normAutofit fontScale="92500"/>
          </a:bodyPr>
          <a:lstStyle/>
          <a:p>
            <a:r>
              <a:rPr lang="en-US" dirty="0"/>
              <a:t>II&amp;C campaign must be strategically designed for flexibility and tight integration with CF work and hardware delivery schedule</a:t>
            </a:r>
          </a:p>
          <a:p>
            <a:endParaRPr lang="en-US" sz="900" dirty="0"/>
          </a:p>
          <a:p>
            <a:r>
              <a:rPr lang="en-US" dirty="0"/>
              <a:t>After receiving BO of each area, begin a support services installation phase</a:t>
            </a:r>
          </a:p>
          <a:p>
            <a:pPr lvl="1"/>
            <a:r>
              <a:rPr lang="en-US" dirty="0"/>
              <a:t>Alignment network creation</a:t>
            </a:r>
          </a:p>
          <a:p>
            <a:pPr lvl="1"/>
            <a:r>
              <a:rPr lang="en-US" dirty="0"/>
              <a:t>Installation of electrical infrastructure</a:t>
            </a:r>
          </a:p>
          <a:p>
            <a:pPr lvl="1"/>
            <a:r>
              <a:rPr lang="en-US" dirty="0"/>
              <a:t>Installation of fluids infrastructure</a:t>
            </a:r>
          </a:p>
          <a:p>
            <a:pPr lvl="1"/>
            <a:r>
              <a:rPr lang="en-US" dirty="0"/>
              <a:t>Installation of cryo transfer line (assumed to be subcontracted)</a:t>
            </a:r>
          </a:p>
          <a:p>
            <a:pPr lvl="1"/>
            <a:r>
              <a:rPr lang="en-US" dirty="0"/>
              <a:t>Installation of (empty) stands </a:t>
            </a:r>
          </a:p>
          <a:p>
            <a:pPr lvl="1"/>
            <a:endParaRPr lang="en-US" sz="900" dirty="0"/>
          </a:p>
          <a:p>
            <a:r>
              <a:rPr lang="en-US" dirty="0"/>
              <a:t>Then begin installing accelerator components in sections</a:t>
            </a:r>
          </a:p>
          <a:p>
            <a:pPr lvl="1"/>
            <a:r>
              <a:rPr lang="en-US" dirty="0"/>
              <a:t>WFE campaign</a:t>
            </a:r>
          </a:p>
          <a:p>
            <a:pPr lvl="1"/>
            <a:r>
              <a:rPr lang="en-US" dirty="0"/>
              <a:t>SCL campaign (several chunks)</a:t>
            </a:r>
          </a:p>
          <a:p>
            <a:pPr lvl="1"/>
            <a:r>
              <a:rPr lang="en-US" dirty="0"/>
              <a:t>BTL/BAL campaign</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
        <p:nvSpPr>
          <p:cNvPr id="8" name="Date Placeholder 3">
            <a:extLst>
              <a:ext uri="{FF2B5EF4-FFF2-40B4-BE49-F238E27FC236}">
                <a16:creationId xmlns:a16="http://schemas.microsoft.com/office/drawing/2014/main" id="{95E7FA60-7E89-402B-86A9-54E2643A093C}"/>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9" name="Footer Placeholder 4">
            <a:extLst>
              <a:ext uri="{FF2B5EF4-FFF2-40B4-BE49-F238E27FC236}">
                <a16:creationId xmlns:a16="http://schemas.microsoft.com/office/drawing/2014/main" id="{B05D7599-896E-4043-9A1A-AF1E46F7E86B}"/>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872353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97C17D-98F8-4CF9-A6C7-41EB2C74310E}"/>
              </a:ext>
            </a:extLst>
          </p:cNvPr>
          <p:cNvPicPr>
            <a:picLocks noChangeAspect="1"/>
          </p:cNvPicPr>
          <p:nvPr/>
        </p:nvPicPr>
        <p:blipFill rotWithShape="1">
          <a:blip r:embed="rId2"/>
          <a:srcRect t="20331" r="3593"/>
          <a:stretch/>
        </p:blipFill>
        <p:spPr>
          <a:xfrm>
            <a:off x="4119419" y="3624932"/>
            <a:ext cx="4461163" cy="2451595"/>
          </a:xfrm>
          <a:prstGeom prst="rect">
            <a:avLst/>
          </a:prstGeom>
        </p:spPr>
      </p:pic>
      <p:sp>
        <p:nvSpPr>
          <p:cNvPr id="2" name="Title 1"/>
          <p:cNvSpPr>
            <a:spLocks noGrp="1"/>
          </p:cNvSpPr>
          <p:nvPr>
            <p:ph type="title"/>
          </p:nvPr>
        </p:nvSpPr>
        <p:spPr/>
        <p:txBody>
          <a:bodyPr/>
          <a:lstStyle/>
          <a:p>
            <a:r>
              <a:rPr lang="en-US" dirty="0"/>
              <a:t>Warm Front End Installation</a:t>
            </a:r>
          </a:p>
        </p:txBody>
      </p:sp>
      <p:sp>
        <p:nvSpPr>
          <p:cNvPr id="3" name="Content Placeholder 2"/>
          <p:cNvSpPr>
            <a:spLocks noGrp="1"/>
          </p:cNvSpPr>
          <p:nvPr>
            <p:ph idx="1"/>
          </p:nvPr>
        </p:nvSpPr>
        <p:spPr>
          <a:xfrm>
            <a:off x="228600" y="1043047"/>
            <a:ext cx="8672513" cy="2490446"/>
          </a:xfrm>
        </p:spPr>
        <p:txBody>
          <a:bodyPr>
            <a:normAutofit/>
          </a:bodyPr>
          <a:lstStyle/>
          <a:p>
            <a:r>
              <a:rPr lang="en-US" sz="2000" dirty="0"/>
              <a:t>Removal from CMTF is part of II&amp;C WBS</a:t>
            </a:r>
          </a:p>
          <a:p>
            <a:r>
              <a:rPr lang="en-US" sz="2000" dirty="0"/>
              <a:t>Philosophy: do disassembly and reassembly in one campaign as soon as highbay readiness allows, to minimize “memory loss” in PIP2IT team</a:t>
            </a:r>
          </a:p>
          <a:p>
            <a:r>
              <a:rPr lang="en-US" sz="2000" dirty="0"/>
              <a:t>Disassembly scheme</a:t>
            </a:r>
          </a:p>
          <a:p>
            <a:pPr lvl="1"/>
            <a:r>
              <a:rPr lang="en-US" sz="2000" dirty="0"/>
              <a:t>Confirm labeling and documentation</a:t>
            </a:r>
          </a:p>
          <a:p>
            <a:pPr lvl="1"/>
            <a:r>
              <a:rPr lang="en-US" sz="2000" dirty="0"/>
              <a:t>Disassemble to movable chunks (RFQ, HWR require dedicated transport fixtures, MEBT girders can be left largely intact)</a:t>
            </a:r>
          </a:p>
          <a:p>
            <a:pPr lvl="2"/>
            <a:endParaRPr lang="en-US" dirty="0"/>
          </a:p>
          <a:p>
            <a:pPr lvl="2"/>
            <a:endParaRPr lang="en-US" dirty="0"/>
          </a:p>
          <a:p>
            <a:pPr lvl="2"/>
            <a:endParaRPr lang="en-US" dirty="0"/>
          </a:p>
          <a:p>
            <a:pPr lvl="1"/>
            <a:endParaRPr lang="en-US" dirty="0"/>
          </a:p>
          <a:p>
            <a:pPr lvl="1"/>
            <a:endParaRPr lang="en-US" dirty="0"/>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
        <p:nvSpPr>
          <p:cNvPr id="13" name="TextBox 12">
            <a:extLst>
              <a:ext uri="{FF2B5EF4-FFF2-40B4-BE49-F238E27FC236}">
                <a16:creationId xmlns:a16="http://schemas.microsoft.com/office/drawing/2014/main" id="{07477884-6D56-4758-A0EA-09512D893C90}"/>
              </a:ext>
            </a:extLst>
          </p:cNvPr>
          <p:cNvSpPr txBox="1"/>
          <p:nvPr/>
        </p:nvSpPr>
        <p:spPr>
          <a:xfrm>
            <a:off x="4119419" y="3563972"/>
            <a:ext cx="4426983" cy="461665"/>
          </a:xfrm>
          <a:prstGeom prst="rect">
            <a:avLst/>
          </a:prstGeom>
          <a:noFill/>
        </p:spPr>
        <p:txBody>
          <a:bodyPr wrap="square" rtlCol="0">
            <a:spAutoFit/>
          </a:bodyPr>
          <a:lstStyle/>
          <a:p>
            <a:pPr algn="r"/>
            <a:r>
              <a:rPr lang="en-US" dirty="0">
                <a:solidFill>
                  <a:schemeClr val="tx1">
                    <a:lumMod val="75000"/>
                  </a:schemeClr>
                </a:solidFill>
              </a:rPr>
              <a:t>RFQ transport fixture</a:t>
            </a:r>
          </a:p>
        </p:txBody>
      </p:sp>
      <p:sp>
        <p:nvSpPr>
          <p:cNvPr id="11" name="Content Placeholder 2">
            <a:extLst>
              <a:ext uri="{FF2B5EF4-FFF2-40B4-BE49-F238E27FC236}">
                <a16:creationId xmlns:a16="http://schemas.microsoft.com/office/drawing/2014/main" id="{ACE55B19-85C2-4EF1-948A-FD10092DCC74}"/>
              </a:ext>
            </a:extLst>
          </p:cNvPr>
          <p:cNvSpPr txBox="1">
            <a:spLocks/>
          </p:cNvSpPr>
          <p:nvPr/>
        </p:nvSpPr>
        <p:spPr>
          <a:xfrm>
            <a:off x="226507" y="3524559"/>
            <a:ext cx="3745129" cy="2509260"/>
          </a:xfrm>
          <a:prstGeom prst="rect">
            <a:avLst/>
          </a:prstGeom>
        </p:spPr>
        <p:txBody>
          <a:bodyPr lIns="0" tIns="0" rIns="0" bIns="0">
            <a:normAutofit/>
          </a:bodyPr>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Reassembly Scheme</a:t>
            </a:r>
          </a:p>
          <a:p>
            <a:pPr lvl="1"/>
            <a:r>
              <a:rPr lang="en-US" sz="2000" dirty="0"/>
              <a:t>Reinstall major components</a:t>
            </a:r>
          </a:p>
          <a:p>
            <a:pPr lvl="1"/>
            <a:r>
              <a:rPr lang="en-US" sz="2000" dirty="0"/>
              <a:t>Interleave addition of (new) utilities in highbay building</a:t>
            </a:r>
          </a:p>
          <a:p>
            <a:pPr lvl="1"/>
            <a:r>
              <a:rPr lang="en-US" sz="2000" dirty="0"/>
              <a:t>Cable pull campaign</a:t>
            </a:r>
            <a:endParaRPr lang="en-US" dirty="0"/>
          </a:p>
          <a:p>
            <a:pPr lvl="1"/>
            <a:endParaRPr lang="en-US" dirty="0"/>
          </a:p>
          <a:p>
            <a:endParaRPr lang="en-US" dirty="0"/>
          </a:p>
        </p:txBody>
      </p:sp>
      <p:sp>
        <p:nvSpPr>
          <p:cNvPr id="12" name="Date Placeholder 3">
            <a:extLst>
              <a:ext uri="{FF2B5EF4-FFF2-40B4-BE49-F238E27FC236}">
                <a16:creationId xmlns:a16="http://schemas.microsoft.com/office/drawing/2014/main" id="{6B50084B-7A10-4D08-BD7A-915B9CA65F26}"/>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4" name="Footer Placeholder 4">
            <a:extLst>
              <a:ext uri="{FF2B5EF4-FFF2-40B4-BE49-F238E27FC236}">
                <a16:creationId xmlns:a16="http://schemas.microsoft.com/office/drawing/2014/main" id="{1AF58B0C-F00A-4B7F-A525-92C795FA043F}"/>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1124547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SCL Installation</a:t>
            </a:r>
          </a:p>
        </p:txBody>
      </p:sp>
      <p:sp>
        <p:nvSpPr>
          <p:cNvPr id="3" name="Content Placeholder 2"/>
          <p:cNvSpPr>
            <a:spLocks noGrp="1"/>
          </p:cNvSpPr>
          <p:nvPr>
            <p:ph idx="1"/>
          </p:nvPr>
        </p:nvSpPr>
        <p:spPr>
          <a:xfrm>
            <a:off x="228600" y="1043046"/>
            <a:ext cx="8672513" cy="5164714"/>
          </a:xfrm>
        </p:spPr>
        <p:txBody>
          <a:bodyPr>
            <a:normAutofit/>
          </a:bodyPr>
          <a:lstStyle/>
          <a:p>
            <a:r>
              <a:rPr lang="en-US" dirty="0"/>
              <a:t>Philosophy: </a:t>
            </a:r>
          </a:p>
          <a:p>
            <a:pPr lvl="1"/>
            <a:r>
              <a:rPr lang="en-US" sz="2000" dirty="0"/>
              <a:t>After support services phase, do other heavy and “scissors lift” work</a:t>
            </a:r>
          </a:p>
          <a:p>
            <a:pPr lvl="1"/>
            <a:r>
              <a:rPr lang="en-US" sz="2000" dirty="0"/>
              <a:t>Perform cryomodule + warm unit installation in chunks of similar cryomodules, at a pace dictated by cryomodule delivery</a:t>
            </a:r>
          </a:p>
          <a:p>
            <a:pPr lvl="1"/>
            <a:r>
              <a:rPr lang="en-US" sz="2000" dirty="0"/>
              <a:t>Penetration work driven by gallery readiness</a:t>
            </a:r>
          </a:p>
          <a:p>
            <a:pPr lvl="1"/>
            <a:endParaRPr lang="en-US" sz="800" dirty="0"/>
          </a:p>
          <a:p>
            <a:r>
              <a:rPr lang="en-US" dirty="0"/>
              <a:t>Notional chunking </a:t>
            </a:r>
            <a:r>
              <a:rPr lang="en-US" sz="2000" dirty="0"/>
              <a:t>(non-chronological)</a:t>
            </a:r>
            <a:endParaRPr lang="en-US" dirty="0"/>
          </a:p>
          <a:p>
            <a:pPr lvl="1"/>
            <a:r>
              <a:rPr lang="en-US" sz="2000" dirty="0"/>
              <a:t>HWR (1 cryomodule)</a:t>
            </a:r>
          </a:p>
          <a:p>
            <a:pPr lvl="1"/>
            <a:r>
              <a:rPr lang="en-US" sz="2000" dirty="0"/>
              <a:t>SSR1 (2 cryomodules)</a:t>
            </a:r>
          </a:p>
          <a:p>
            <a:pPr lvl="1"/>
            <a:r>
              <a:rPr lang="en-US" sz="2000" dirty="0"/>
              <a:t>SSR2 1-3 (3 cryomodules)</a:t>
            </a:r>
          </a:p>
          <a:p>
            <a:pPr lvl="1"/>
            <a:r>
              <a:rPr lang="en-US" sz="2000" dirty="0"/>
              <a:t>SSR2 4-7 (4 cryomodules)</a:t>
            </a:r>
          </a:p>
          <a:p>
            <a:pPr lvl="1"/>
            <a:r>
              <a:rPr lang="en-US" sz="2000" dirty="0"/>
              <a:t>LB650 1-5 (5 cryomodules)</a:t>
            </a:r>
          </a:p>
          <a:p>
            <a:pPr lvl="1"/>
            <a:r>
              <a:rPr lang="en-US" sz="2000" dirty="0"/>
              <a:t>LB650 6-11 (6 cryomodules)</a:t>
            </a:r>
          </a:p>
          <a:p>
            <a:pPr lvl="1"/>
            <a:r>
              <a:rPr lang="en-US" sz="2000" dirty="0"/>
              <a:t>HB650 1-4 (4 cryomodules)</a:t>
            </a:r>
          </a:p>
          <a:p>
            <a:pPr lvl="2"/>
            <a:endParaRPr lang="en-US" sz="2400" dirty="0"/>
          </a:p>
          <a:p>
            <a:pPr lvl="2"/>
            <a:endParaRPr lang="en-US" sz="2400" dirty="0"/>
          </a:p>
          <a:p>
            <a:pPr lvl="2"/>
            <a:endParaRPr lang="en-US" sz="2400" dirty="0"/>
          </a:p>
          <a:p>
            <a:pPr lvl="1"/>
            <a:endParaRPr lang="en-US" sz="2800" dirty="0"/>
          </a:p>
          <a:p>
            <a:pPr lvl="1"/>
            <a:endParaRPr lang="en-US" sz="2800" dirty="0"/>
          </a:p>
          <a:p>
            <a:pPr lvl="1"/>
            <a:endParaRPr lang="en-US" sz="2800" dirty="0"/>
          </a:p>
          <a:p>
            <a:pPr lvl="1"/>
            <a:endParaRPr lang="en-US" sz="2800" dirty="0"/>
          </a:p>
          <a:p>
            <a:endParaRPr lang="en-US" sz="2800"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pic>
        <p:nvPicPr>
          <p:cNvPr id="10" name="Picture 9">
            <a:extLst>
              <a:ext uri="{FF2B5EF4-FFF2-40B4-BE49-F238E27FC236}">
                <a16:creationId xmlns:a16="http://schemas.microsoft.com/office/drawing/2014/main" id="{27E2CE8F-A0E4-4993-A524-438F7B09B4E1}"/>
              </a:ext>
            </a:extLst>
          </p:cNvPr>
          <p:cNvPicPr>
            <a:picLocks noChangeAspect="1"/>
          </p:cNvPicPr>
          <p:nvPr/>
        </p:nvPicPr>
        <p:blipFill rotWithShape="1">
          <a:blip r:embed="rId2"/>
          <a:srcRect b="30279"/>
          <a:stretch/>
        </p:blipFill>
        <p:spPr>
          <a:xfrm>
            <a:off x="5730408" y="3025987"/>
            <a:ext cx="2683510" cy="2494637"/>
          </a:xfrm>
          <a:prstGeom prst="rect">
            <a:avLst/>
          </a:prstGeom>
        </p:spPr>
      </p:pic>
      <p:sp>
        <p:nvSpPr>
          <p:cNvPr id="14" name="TextBox 13">
            <a:extLst>
              <a:ext uri="{FF2B5EF4-FFF2-40B4-BE49-F238E27FC236}">
                <a16:creationId xmlns:a16="http://schemas.microsoft.com/office/drawing/2014/main" id="{E17B253E-4701-4925-B77E-B5307A28AA2C}"/>
              </a:ext>
            </a:extLst>
          </p:cNvPr>
          <p:cNvSpPr txBox="1"/>
          <p:nvPr/>
        </p:nvSpPr>
        <p:spPr>
          <a:xfrm>
            <a:off x="5353287" y="5520624"/>
            <a:ext cx="3121434" cy="830997"/>
          </a:xfrm>
          <a:prstGeom prst="rect">
            <a:avLst/>
          </a:prstGeom>
          <a:noFill/>
        </p:spPr>
        <p:txBody>
          <a:bodyPr wrap="square" rtlCol="0">
            <a:spAutoFit/>
          </a:bodyPr>
          <a:lstStyle/>
          <a:p>
            <a:pPr algn="r"/>
            <a:r>
              <a:rPr lang="en-US" dirty="0">
                <a:solidFill>
                  <a:schemeClr val="tx1">
                    <a:lumMod val="75000"/>
                  </a:schemeClr>
                </a:solidFill>
              </a:rPr>
              <a:t>CM/Warm Unit interface setup at SNS</a:t>
            </a:r>
          </a:p>
        </p:txBody>
      </p:sp>
      <p:sp>
        <p:nvSpPr>
          <p:cNvPr id="11" name="Date Placeholder 3">
            <a:extLst>
              <a:ext uri="{FF2B5EF4-FFF2-40B4-BE49-F238E27FC236}">
                <a16:creationId xmlns:a16="http://schemas.microsoft.com/office/drawing/2014/main" id="{EAF803A5-B127-4BAD-A3CC-50082983B251}"/>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2" name="Footer Placeholder 4">
            <a:extLst>
              <a:ext uri="{FF2B5EF4-FFF2-40B4-BE49-F238E27FC236}">
                <a16:creationId xmlns:a16="http://schemas.microsoft.com/office/drawing/2014/main" id="{D9D6DAB2-2785-4035-96BC-85A559A662F9}"/>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1136161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BTL/BAL Installation</a:t>
            </a:r>
          </a:p>
        </p:txBody>
      </p:sp>
      <p:sp>
        <p:nvSpPr>
          <p:cNvPr id="3" name="Content Placeholder 2"/>
          <p:cNvSpPr>
            <a:spLocks noGrp="1"/>
          </p:cNvSpPr>
          <p:nvPr>
            <p:ph idx="1"/>
          </p:nvPr>
        </p:nvSpPr>
        <p:spPr>
          <a:xfrm>
            <a:off x="228601" y="1043046"/>
            <a:ext cx="8417560" cy="5164714"/>
          </a:xfrm>
        </p:spPr>
        <p:txBody>
          <a:bodyPr>
            <a:normAutofit/>
          </a:bodyPr>
          <a:lstStyle/>
          <a:p>
            <a:r>
              <a:rPr lang="en-US" dirty="0"/>
              <a:t>Philosophy: </a:t>
            </a:r>
          </a:p>
          <a:p>
            <a:pPr lvl="1"/>
            <a:r>
              <a:rPr lang="en-US" sz="2000" dirty="0"/>
              <a:t>Magnet installation requires magnet mover access through main linac aisle</a:t>
            </a:r>
          </a:p>
          <a:p>
            <a:pPr lvl="1"/>
            <a:r>
              <a:rPr lang="en-US" sz="2000" dirty="0"/>
              <a:t>Due to phasing of beneficial occupancy, magnet moves can occur after most cryomodules are already in position</a:t>
            </a:r>
          </a:p>
          <a:p>
            <a:pPr lvl="1"/>
            <a:r>
              <a:rPr lang="en-US" sz="2000" dirty="0"/>
              <a:t>BTL/BAL vacuum installation non-particle-free after first bend dipole: more conventional installation</a:t>
            </a:r>
          </a:p>
          <a:p>
            <a:pPr lvl="1"/>
            <a:endParaRPr lang="en-US" sz="800" dirty="0"/>
          </a:p>
          <a:p>
            <a:pPr lvl="2"/>
            <a:endParaRPr lang="en-US" sz="2400" dirty="0"/>
          </a:p>
          <a:p>
            <a:pPr lvl="2"/>
            <a:endParaRPr lang="en-US" sz="2400" dirty="0"/>
          </a:p>
          <a:p>
            <a:pPr lvl="2"/>
            <a:endParaRPr lang="en-US" sz="2400" dirty="0"/>
          </a:p>
          <a:p>
            <a:pPr lvl="1"/>
            <a:endParaRPr lang="en-US" sz="2800" dirty="0"/>
          </a:p>
          <a:p>
            <a:pPr lvl="1"/>
            <a:endParaRPr lang="en-US" sz="2800" dirty="0"/>
          </a:p>
          <a:p>
            <a:pPr lvl="1"/>
            <a:endParaRPr lang="en-US" sz="2800" dirty="0"/>
          </a:p>
          <a:p>
            <a:pPr lvl="1"/>
            <a:endParaRPr lang="en-US" sz="2800" dirty="0"/>
          </a:p>
          <a:p>
            <a:endParaRPr lang="en-US" sz="2800"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
        <p:nvSpPr>
          <p:cNvPr id="8" name="Date Placeholder 3">
            <a:extLst>
              <a:ext uri="{FF2B5EF4-FFF2-40B4-BE49-F238E27FC236}">
                <a16:creationId xmlns:a16="http://schemas.microsoft.com/office/drawing/2014/main" id="{B08E97EA-D387-4F54-B9F1-24D664D90C84}"/>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9" name="Footer Placeholder 4">
            <a:extLst>
              <a:ext uri="{FF2B5EF4-FFF2-40B4-BE49-F238E27FC236}">
                <a16:creationId xmlns:a16="http://schemas.microsoft.com/office/drawing/2014/main" id="{4CC661B1-5518-457B-975D-AF126D5D76F2}"/>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3840030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Commissioning</a:t>
            </a:r>
          </a:p>
        </p:txBody>
      </p:sp>
      <p:sp>
        <p:nvSpPr>
          <p:cNvPr id="3" name="Content Placeholder 2"/>
          <p:cNvSpPr>
            <a:spLocks noGrp="1"/>
          </p:cNvSpPr>
          <p:nvPr>
            <p:ph idx="1"/>
          </p:nvPr>
        </p:nvSpPr>
        <p:spPr>
          <a:xfrm>
            <a:off x="228601" y="1043046"/>
            <a:ext cx="8417560" cy="5164714"/>
          </a:xfrm>
        </p:spPr>
        <p:txBody>
          <a:bodyPr>
            <a:normAutofit fontScale="92500"/>
          </a:bodyPr>
          <a:lstStyle/>
          <a:p>
            <a:r>
              <a:rPr lang="en-US" dirty="0"/>
              <a:t>System commissioning (without beam) will be ongoing as systems are installed and connected</a:t>
            </a:r>
          </a:p>
          <a:p>
            <a:r>
              <a:rPr lang="en-US" dirty="0"/>
              <a:t>2.1MeV beam commissioning campaign</a:t>
            </a:r>
          </a:p>
          <a:p>
            <a:pPr lvl="1"/>
            <a:r>
              <a:rPr lang="en-US" dirty="0"/>
              <a:t>Warm front end can be commissioned to the MEBT absorber</a:t>
            </a:r>
          </a:p>
          <a:p>
            <a:pPr lvl="1"/>
            <a:r>
              <a:rPr lang="en-US" dirty="0"/>
              <a:t>Executed ahead of linac cooldown and off the critical path</a:t>
            </a:r>
          </a:p>
          <a:p>
            <a:r>
              <a:rPr lang="en-US" dirty="0"/>
              <a:t>800MeV beam commissioning campaign</a:t>
            </a:r>
          </a:p>
          <a:p>
            <a:pPr lvl="1"/>
            <a:r>
              <a:rPr lang="en-US" dirty="0"/>
              <a:t>Linac cooldown</a:t>
            </a:r>
          </a:p>
          <a:p>
            <a:pPr lvl="1"/>
            <a:r>
              <a:rPr lang="en-US" dirty="0"/>
              <a:t>Cold RF conditioning</a:t>
            </a:r>
          </a:p>
          <a:p>
            <a:pPr lvl="1"/>
            <a:r>
              <a:rPr lang="en-US" dirty="0"/>
              <a:t>Initial beam at low intensity to straight-line temporary absorber</a:t>
            </a:r>
          </a:p>
          <a:p>
            <a:pPr lvl="1"/>
            <a:r>
              <a:rPr lang="en-US" dirty="0"/>
              <a:t>Transport to through BTL to beam absorber</a:t>
            </a:r>
          </a:p>
          <a:p>
            <a:pPr lvl="1"/>
            <a:r>
              <a:rPr lang="en-US" dirty="0"/>
              <a:t>Deliver to booster and inject</a:t>
            </a:r>
          </a:p>
          <a:p>
            <a:r>
              <a:rPr lang="en-US" dirty="0"/>
              <a:t>Rings commissioning campaign</a:t>
            </a:r>
          </a:p>
          <a:p>
            <a:pPr lvl="1"/>
            <a:r>
              <a:rPr lang="en-US" dirty="0"/>
              <a:t>Significant advantage from previous commissioning experiences</a:t>
            </a:r>
          </a:p>
          <a:p>
            <a:pPr lvl="1"/>
            <a:endParaRPr lang="en-US" dirty="0"/>
          </a:p>
          <a:p>
            <a:pPr lvl="1"/>
            <a:endParaRPr lang="en-US" sz="800" dirty="0"/>
          </a:p>
          <a:p>
            <a:pPr lvl="2"/>
            <a:endParaRPr lang="en-US" sz="2400" dirty="0"/>
          </a:p>
          <a:p>
            <a:pPr lvl="2"/>
            <a:endParaRPr lang="en-US" sz="2400" dirty="0"/>
          </a:p>
          <a:p>
            <a:pPr lvl="2"/>
            <a:endParaRPr lang="en-US" sz="2400" dirty="0"/>
          </a:p>
          <a:p>
            <a:pPr lvl="1"/>
            <a:endParaRPr lang="en-US" sz="2800" dirty="0"/>
          </a:p>
          <a:p>
            <a:pPr lvl="1"/>
            <a:endParaRPr lang="en-US" sz="2800" dirty="0"/>
          </a:p>
          <a:p>
            <a:pPr lvl="1"/>
            <a:endParaRPr lang="en-US" sz="2800" dirty="0"/>
          </a:p>
          <a:p>
            <a:pPr lvl="1"/>
            <a:endParaRPr lang="en-US" sz="2800" dirty="0"/>
          </a:p>
          <a:p>
            <a:endParaRPr lang="en-US" sz="2800"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
        <p:nvSpPr>
          <p:cNvPr id="8" name="Date Placeholder 3">
            <a:extLst>
              <a:ext uri="{FF2B5EF4-FFF2-40B4-BE49-F238E27FC236}">
                <a16:creationId xmlns:a16="http://schemas.microsoft.com/office/drawing/2014/main" id="{B08E97EA-D387-4F54-B9F1-24D664D90C84}"/>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9" name="Footer Placeholder 4">
            <a:extLst>
              <a:ext uri="{FF2B5EF4-FFF2-40B4-BE49-F238E27FC236}">
                <a16:creationId xmlns:a16="http://schemas.microsoft.com/office/drawing/2014/main" id="{4CC661B1-5518-457B-975D-AF126D5D76F2}"/>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382705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8A10-F917-403D-941F-F8974A08B0C9}"/>
              </a:ext>
            </a:extLst>
          </p:cNvPr>
          <p:cNvSpPr>
            <a:spLocks noGrp="1"/>
          </p:cNvSpPr>
          <p:nvPr>
            <p:ph type="title"/>
          </p:nvPr>
        </p:nvSpPr>
        <p:spPr/>
        <p:txBody>
          <a:bodyPr/>
          <a:lstStyle/>
          <a:p>
            <a:r>
              <a:rPr lang="en-US" dirty="0"/>
              <a:t>General Support Services Interfaces</a:t>
            </a:r>
          </a:p>
        </p:txBody>
      </p:sp>
      <p:graphicFrame>
        <p:nvGraphicFramePr>
          <p:cNvPr id="3" name="Diagram 2">
            <a:extLst>
              <a:ext uri="{FF2B5EF4-FFF2-40B4-BE49-F238E27FC236}">
                <a16:creationId xmlns:a16="http://schemas.microsoft.com/office/drawing/2014/main" id="{650F981E-D905-4FF6-847F-987A77F9ED29}"/>
              </a:ext>
            </a:extLst>
          </p:cNvPr>
          <p:cNvGraphicFramePr/>
          <p:nvPr>
            <p:extLst>
              <p:ext uri="{D42A27DB-BD31-4B8C-83A1-F6EECF244321}">
                <p14:modId xmlns:p14="http://schemas.microsoft.com/office/powerpoint/2010/main" val="1429170785"/>
              </p:ext>
            </p:extLst>
          </p:nvPr>
        </p:nvGraphicFramePr>
        <p:xfrm>
          <a:off x="770226" y="1493468"/>
          <a:ext cx="7603547" cy="3531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D8FD264E-D7AE-478E-9AD8-EE33F2322D00}"/>
              </a:ext>
            </a:extLst>
          </p:cNvPr>
          <p:cNvSpPr txBox="1"/>
          <p:nvPr/>
        </p:nvSpPr>
        <p:spPr>
          <a:xfrm>
            <a:off x="228600" y="919381"/>
            <a:ext cx="4203382" cy="400110"/>
          </a:xfrm>
          <a:prstGeom prst="rect">
            <a:avLst/>
          </a:prstGeom>
          <a:noFill/>
        </p:spPr>
        <p:txBody>
          <a:bodyPr wrap="square" rtlCol="0">
            <a:spAutoFit/>
          </a:bodyPr>
          <a:lstStyle/>
          <a:p>
            <a:r>
              <a:rPr lang="en-US" sz="2000" dirty="0"/>
              <a:t>Top 4 systems Interfaces to GSS:</a:t>
            </a:r>
          </a:p>
        </p:txBody>
      </p:sp>
      <p:sp>
        <p:nvSpPr>
          <p:cNvPr id="7" name="Rectangle 6">
            <a:extLst>
              <a:ext uri="{FF2B5EF4-FFF2-40B4-BE49-F238E27FC236}">
                <a16:creationId xmlns:a16="http://schemas.microsoft.com/office/drawing/2014/main" id="{E7CA006B-87C3-47D7-A0D5-8B0C6BAC055F}"/>
              </a:ext>
            </a:extLst>
          </p:cNvPr>
          <p:cNvSpPr/>
          <p:nvPr/>
        </p:nvSpPr>
        <p:spPr>
          <a:xfrm>
            <a:off x="156309" y="5115649"/>
            <a:ext cx="5533291" cy="2031325"/>
          </a:xfrm>
          <a:prstGeom prst="rect">
            <a:avLst/>
          </a:prstGeom>
        </p:spPr>
        <p:txBody>
          <a:bodyPr wrap="square">
            <a:spAutoFit/>
          </a:bodyPr>
          <a:lstStyle/>
          <a:p>
            <a:pPr marL="0" lvl="2"/>
            <a:r>
              <a:rPr lang="en-US" sz="1800" dirty="0">
                <a:solidFill>
                  <a:srgbClr val="404040"/>
                </a:solidFill>
              </a:rPr>
              <a:t>GSS systems have customer-driven external interfaces</a:t>
            </a:r>
          </a:p>
          <a:p>
            <a:pPr marL="285750" lvl="2" indent="-285750">
              <a:buFont typeface="Arial" panose="020B0604020202020204" pitchFamily="34" charset="0"/>
              <a:buChar char="•"/>
            </a:pPr>
            <a:r>
              <a:rPr lang="en-US" sz="1800" dirty="0">
                <a:solidFill>
                  <a:srgbClr val="404040"/>
                </a:solidFill>
              </a:rPr>
              <a:t>Physical interfaces (e.g. fittings)</a:t>
            </a:r>
          </a:p>
          <a:p>
            <a:pPr marL="285750" lvl="2" indent="-285750">
              <a:buFont typeface="Arial" panose="020B0604020202020204" pitchFamily="34" charset="0"/>
              <a:buChar char="•"/>
            </a:pPr>
            <a:r>
              <a:rPr lang="en-US" sz="1800" dirty="0">
                <a:solidFill>
                  <a:srgbClr val="404040"/>
                </a:solidFill>
              </a:rPr>
              <a:t>Heat loads</a:t>
            </a:r>
          </a:p>
          <a:p>
            <a:pPr marL="285750" lvl="2" indent="-285750">
              <a:buFont typeface="Arial" panose="020B0604020202020204" pitchFamily="34" charset="0"/>
              <a:buChar char="•"/>
            </a:pPr>
            <a:r>
              <a:rPr lang="en-US" sz="1800" dirty="0">
                <a:solidFill>
                  <a:srgbClr val="404040"/>
                </a:solidFill>
              </a:rPr>
              <a:t>Electrical power requirements</a:t>
            </a:r>
          </a:p>
          <a:p>
            <a:pPr marL="285750" lvl="2" indent="-285750">
              <a:buFont typeface="Arial" panose="020B0604020202020204" pitchFamily="34" charset="0"/>
              <a:buChar char="•"/>
            </a:pPr>
            <a:endParaRPr lang="en-US" sz="1800" dirty="0">
              <a:solidFill>
                <a:srgbClr val="404040"/>
              </a:solidFill>
            </a:endParaRPr>
          </a:p>
          <a:p>
            <a:pPr marL="0" lvl="2"/>
            <a:endParaRPr lang="en-US" sz="1800" i="1" dirty="0">
              <a:solidFill>
                <a:srgbClr val="404040"/>
              </a:solidFill>
            </a:endParaRPr>
          </a:p>
          <a:p>
            <a:pPr marL="0" lvl="2"/>
            <a:r>
              <a:rPr lang="en-US" sz="1800" i="1" dirty="0">
                <a:solidFill>
                  <a:srgbClr val="404040"/>
                </a:solidFill>
              </a:rPr>
              <a:t> </a:t>
            </a:r>
          </a:p>
        </p:txBody>
      </p:sp>
      <p:sp>
        <p:nvSpPr>
          <p:cNvPr id="9" name="Date Placeholder 3">
            <a:extLst>
              <a:ext uri="{FF2B5EF4-FFF2-40B4-BE49-F238E27FC236}">
                <a16:creationId xmlns:a16="http://schemas.microsoft.com/office/drawing/2014/main" id="{D7FA31AA-4B94-4727-97D1-506F1880A133}"/>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1" name="Footer Placeholder 4">
            <a:extLst>
              <a:ext uri="{FF2B5EF4-FFF2-40B4-BE49-F238E27FC236}">
                <a16:creationId xmlns:a16="http://schemas.microsoft.com/office/drawing/2014/main" id="{D38CC003-2424-4702-8F6A-F1C3C25148EE}"/>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
        <p:nvSpPr>
          <p:cNvPr id="12" name="Slide Number Placeholder 5">
            <a:extLst>
              <a:ext uri="{FF2B5EF4-FFF2-40B4-BE49-F238E27FC236}">
                <a16:creationId xmlns:a16="http://schemas.microsoft.com/office/drawing/2014/main" id="{31AC0DBC-3796-4234-8878-9524C1266D14}"/>
              </a:ext>
            </a:extLst>
          </p:cNvPr>
          <p:cNvSpPr>
            <a:spLocks noGrp="1"/>
          </p:cNvSpPr>
          <p:nvPr>
            <p:ph type="sldNum" sz="quarter" idx="4"/>
          </p:nvPr>
        </p:nvSpPr>
        <p:spPr>
          <a:xfrm>
            <a:off x="222250" y="6495482"/>
            <a:ext cx="414338" cy="237285"/>
          </a:xfrm>
        </p:spPr>
        <p:txBody>
          <a:bodyPr/>
          <a:lstStyle/>
          <a:p>
            <a:pPr>
              <a:defRPr/>
            </a:pPr>
            <a:fld id="{148C009B-CB69-E04A-B9B3-34B26D69E9CF}" type="slidenum">
              <a:rPr lang="en-US" smtClean="0"/>
              <a:pPr>
                <a:defRPr/>
              </a:pPr>
              <a:t>17</a:t>
            </a:fld>
            <a:endParaRPr lang="en-US" dirty="0"/>
          </a:p>
        </p:txBody>
      </p:sp>
      <p:sp>
        <p:nvSpPr>
          <p:cNvPr id="13" name="TextBox 12">
            <a:extLst>
              <a:ext uri="{FF2B5EF4-FFF2-40B4-BE49-F238E27FC236}">
                <a16:creationId xmlns:a16="http://schemas.microsoft.com/office/drawing/2014/main" id="{90A648CD-A977-485F-B537-C73D65A01BFC}"/>
              </a:ext>
            </a:extLst>
          </p:cNvPr>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Tree>
    <p:extLst>
      <p:ext uri="{BB962C8B-B14F-4D97-AF65-F5344CB8AC3E}">
        <p14:creationId xmlns:p14="http://schemas.microsoft.com/office/powerpoint/2010/main" val="3887120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8A10-F917-403D-941F-F8974A08B0C9}"/>
              </a:ext>
            </a:extLst>
          </p:cNvPr>
          <p:cNvSpPr>
            <a:spLocks noGrp="1"/>
          </p:cNvSpPr>
          <p:nvPr>
            <p:ph type="title"/>
          </p:nvPr>
        </p:nvSpPr>
        <p:spPr>
          <a:xfrm>
            <a:off x="287374" y="367678"/>
            <a:ext cx="8686800" cy="483206"/>
          </a:xfrm>
        </p:spPr>
        <p:txBody>
          <a:bodyPr/>
          <a:lstStyle/>
          <a:p>
            <a:r>
              <a:rPr lang="en-US" dirty="0"/>
              <a:t>II&amp;C Interfaces</a:t>
            </a:r>
          </a:p>
        </p:txBody>
      </p:sp>
      <p:graphicFrame>
        <p:nvGraphicFramePr>
          <p:cNvPr id="3" name="Diagram 2">
            <a:extLst>
              <a:ext uri="{FF2B5EF4-FFF2-40B4-BE49-F238E27FC236}">
                <a16:creationId xmlns:a16="http://schemas.microsoft.com/office/drawing/2014/main" id="{650F981E-D905-4FF6-847F-987A77F9ED29}"/>
              </a:ext>
            </a:extLst>
          </p:cNvPr>
          <p:cNvGraphicFramePr/>
          <p:nvPr>
            <p:extLst/>
          </p:nvPr>
        </p:nvGraphicFramePr>
        <p:xfrm>
          <a:off x="133065" y="1305462"/>
          <a:ext cx="4301836" cy="3133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D8FD264E-D7AE-478E-9AD8-EE33F2322D00}"/>
              </a:ext>
            </a:extLst>
          </p:cNvPr>
          <p:cNvSpPr txBox="1"/>
          <p:nvPr/>
        </p:nvSpPr>
        <p:spPr>
          <a:xfrm>
            <a:off x="236539" y="919381"/>
            <a:ext cx="4203382" cy="400110"/>
          </a:xfrm>
          <a:prstGeom prst="rect">
            <a:avLst/>
          </a:prstGeom>
          <a:noFill/>
        </p:spPr>
        <p:txBody>
          <a:bodyPr wrap="square" rtlCol="0">
            <a:spAutoFit/>
          </a:bodyPr>
          <a:lstStyle/>
          <a:p>
            <a:r>
              <a:rPr lang="en-US" sz="2000" dirty="0"/>
              <a:t>Top 4 systems Interfaces to II&amp;C:</a:t>
            </a:r>
          </a:p>
        </p:txBody>
      </p:sp>
      <p:sp>
        <p:nvSpPr>
          <p:cNvPr id="12" name="TextBox 11">
            <a:extLst>
              <a:ext uri="{FF2B5EF4-FFF2-40B4-BE49-F238E27FC236}">
                <a16:creationId xmlns:a16="http://schemas.microsoft.com/office/drawing/2014/main" id="{9DF8B114-C5F0-4B9F-A308-96CFDD224B0A}"/>
              </a:ext>
            </a:extLst>
          </p:cNvPr>
          <p:cNvSpPr txBox="1"/>
          <p:nvPr/>
        </p:nvSpPr>
        <p:spPr>
          <a:xfrm>
            <a:off x="5134206" y="933534"/>
            <a:ext cx="2588337" cy="400110"/>
          </a:xfrm>
          <a:prstGeom prst="rect">
            <a:avLst/>
          </a:prstGeom>
          <a:noFill/>
        </p:spPr>
        <p:txBody>
          <a:bodyPr wrap="none" rtlCol="0">
            <a:spAutoFit/>
          </a:bodyPr>
          <a:lstStyle/>
          <a:p>
            <a:r>
              <a:rPr lang="en-US" sz="2000" dirty="0"/>
              <a:t>II&amp;C Internal Interfaces</a:t>
            </a:r>
          </a:p>
        </p:txBody>
      </p:sp>
      <p:sp>
        <p:nvSpPr>
          <p:cNvPr id="7" name="Rectangle 6">
            <a:extLst>
              <a:ext uri="{FF2B5EF4-FFF2-40B4-BE49-F238E27FC236}">
                <a16:creationId xmlns:a16="http://schemas.microsoft.com/office/drawing/2014/main" id="{E7CA006B-87C3-47D7-A0D5-8B0C6BAC055F}"/>
              </a:ext>
            </a:extLst>
          </p:cNvPr>
          <p:cNvSpPr/>
          <p:nvPr/>
        </p:nvSpPr>
        <p:spPr>
          <a:xfrm>
            <a:off x="228600" y="4534473"/>
            <a:ext cx="4530129" cy="2308324"/>
          </a:xfrm>
          <a:prstGeom prst="rect">
            <a:avLst/>
          </a:prstGeom>
        </p:spPr>
        <p:txBody>
          <a:bodyPr wrap="square">
            <a:spAutoFit/>
          </a:bodyPr>
          <a:lstStyle/>
          <a:p>
            <a:pPr marL="0" lvl="2"/>
            <a:r>
              <a:rPr lang="en-US" sz="1800" dirty="0">
                <a:solidFill>
                  <a:srgbClr val="404040"/>
                </a:solidFill>
              </a:rPr>
              <a:t>II&amp;C interfaces to nearly every other L3 WBS.  Interfaces include:</a:t>
            </a:r>
          </a:p>
          <a:p>
            <a:pPr marL="285750" lvl="2" indent="-285750">
              <a:buFont typeface="Arial" panose="020B0604020202020204" pitchFamily="34" charset="0"/>
              <a:buChar char="•"/>
            </a:pPr>
            <a:r>
              <a:rPr lang="en-US" sz="1800" dirty="0">
                <a:solidFill>
                  <a:srgbClr val="404040"/>
                </a:solidFill>
              </a:rPr>
              <a:t>Physical deliverables</a:t>
            </a:r>
          </a:p>
          <a:p>
            <a:pPr marL="285750" lvl="2" indent="-285750">
              <a:buFont typeface="Arial" panose="020B0604020202020204" pitchFamily="34" charset="0"/>
              <a:buChar char="•"/>
            </a:pPr>
            <a:r>
              <a:rPr lang="en-US" sz="1800" dirty="0">
                <a:solidFill>
                  <a:srgbClr val="404040"/>
                </a:solidFill>
              </a:rPr>
              <a:t>Volumes (static and dynamic)</a:t>
            </a:r>
          </a:p>
          <a:p>
            <a:pPr marL="285750" lvl="2" indent="-285750">
              <a:buFont typeface="Arial" panose="020B0604020202020204" pitchFamily="34" charset="0"/>
              <a:buChar char="•"/>
            </a:pPr>
            <a:r>
              <a:rPr lang="en-US" sz="1800" dirty="0">
                <a:solidFill>
                  <a:srgbClr val="404040"/>
                </a:solidFill>
              </a:rPr>
              <a:t>Schedule commitments and constraints</a:t>
            </a:r>
          </a:p>
          <a:p>
            <a:pPr marL="285750" lvl="2" indent="-285750">
              <a:buFont typeface="Arial" panose="020B0604020202020204" pitchFamily="34" charset="0"/>
              <a:buChar char="•"/>
            </a:pPr>
            <a:r>
              <a:rPr lang="en-US" sz="1800" dirty="0">
                <a:solidFill>
                  <a:srgbClr val="404040"/>
                </a:solidFill>
              </a:rPr>
              <a:t>Personnel commitments and constraints</a:t>
            </a:r>
          </a:p>
          <a:p>
            <a:pPr marL="0" lvl="2"/>
            <a:endParaRPr lang="en-US" sz="1800" i="1" dirty="0">
              <a:solidFill>
                <a:srgbClr val="404040"/>
              </a:solidFill>
            </a:endParaRPr>
          </a:p>
          <a:p>
            <a:pPr marL="0" lvl="2"/>
            <a:r>
              <a:rPr lang="en-US" sz="1800" i="1" dirty="0">
                <a:solidFill>
                  <a:srgbClr val="404040"/>
                </a:solidFill>
              </a:rPr>
              <a:t> </a:t>
            </a:r>
          </a:p>
        </p:txBody>
      </p:sp>
      <p:grpSp>
        <p:nvGrpSpPr>
          <p:cNvPr id="13" name="Group 12">
            <a:extLst>
              <a:ext uri="{FF2B5EF4-FFF2-40B4-BE49-F238E27FC236}">
                <a16:creationId xmlns:a16="http://schemas.microsoft.com/office/drawing/2014/main" id="{DF3DFE72-86FD-45D4-B329-363C117FC042}"/>
              </a:ext>
            </a:extLst>
          </p:cNvPr>
          <p:cNvGrpSpPr/>
          <p:nvPr/>
        </p:nvGrpSpPr>
        <p:grpSpPr>
          <a:xfrm>
            <a:off x="4966166" y="2539631"/>
            <a:ext cx="970598" cy="970598"/>
            <a:chOff x="761905" y="1244291"/>
            <a:chExt cx="970598" cy="970598"/>
          </a:xfrm>
        </p:grpSpPr>
        <p:sp>
          <p:nvSpPr>
            <p:cNvPr id="15" name="Oval 14">
              <a:extLst>
                <a:ext uri="{FF2B5EF4-FFF2-40B4-BE49-F238E27FC236}">
                  <a16:creationId xmlns:a16="http://schemas.microsoft.com/office/drawing/2014/main" id="{8D533BAC-4545-4077-A253-F42667F90E09}"/>
                </a:ext>
              </a:extLst>
            </p:cNvPr>
            <p:cNvSpPr/>
            <p:nvPr/>
          </p:nvSpPr>
          <p:spPr>
            <a:xfrm>
              <a:off x="761905" y="1244291"/>
              <a:ext cx="970598" cy="970598"/>
            </a:xfrm>
            <a:prstGeom prst="ellipse">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6" name="Oval 4">
              <a:extLst>
                <a:ext uri="{FF2B5EF4-FFF2-40B4-BE49-F238E27FC236}">
                  <a16:creationId xmlns:a16="http://schemas.microsoft.com/office/drawing/2014/main" id="{0558BDAD-177B-4131-B806-5A417504FCD7}"/>
                </a:ext>
              </a:extLst>
            </p:cNvPr>
            <p:cNvSpPr txBox="1"/>
            <p:nvPr/>
          </p:nvSpPr>
          <p:spPr>
            <a:xfrm>
              <a:off x="904046" y="1386432"/>
              <a:ext cx="686316" cy="6863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121.3.22.3</a:t>
              </a:r>
            </a:p>
            <a:p>
              <a:pPr marL="0" lvl="0" indent="0" algn="ctr" defTabSz="444500">
                <a:lnSpc>
                  <a:spcPct val="90000"/>
                </a:lnSpc>
                <a:spcBef>
                  <a:spcPct val="0"/>
                </a:spcBef>
                <a:spcAft>
                  <a:spcPct val="35000"/>
                </a:spcAft>
                <a:buNone/>
              </a:pPr>
              <a:r>
                <a:rPr lang="en-US" sz="1000" kern="1200" dirty="0"/>
                <a:t>Planning, </a:t>
              </a:r>
            </a:p>
            <a:p>
              <a:pPr marL="0" lvl="0" indent="0" algn="ctr" defTabSz="444500">
                <a:lnSpc>
                  <a:spcPct val="90000"/>
                </a:lnSpc>
                <a:spcBef>
                  <a:spcPct val="0"/>
                </a:spcBef>
                <a:spcAft>
                  <a:spcPct val="35000"/>
                </a:spcAft>
                <a:buNone/>
              </a:pPr>
              <a:r>
                <a:rPr lang="en-US" sz="1000" kern="1200" dirty="0"/>
                <a:t>Stands</a:t>
              </a:r>
            </a:p>
          </p:txBody>
        </p:sp>
      </p:grpSp>
      <p:grpSp>
        <p:nvGrpSpPr>
          <p:cNvPr id="17" name="Group 16">
            <a:extLst>
              <a:ext uri="{FF2B5EF4-FFF2-40B4-BE49-F238E27FC236}">
                <a16:creationId xmlns:a16="http://schemas.microsoft.com/office/drawing/2014/main" id="{395A2D5C-AC1C-43CC-80B4-9772E375614C}"/>
              </a:ext>
            </a:extLst>
          </p:cNvPr>
          <p:cNvGrpSpPr/>
          <p:nvPr/>
        </p:nvGrpSpPr>
        <p:grpSpPr>
          <a:xfrm>
            <a:off x="6348998" y="1281009"/>
            <a:ext cx="970598" cy="970598"/>
            <a:chOff x="761905" y="1244291"/>
            <a:chExt cx="970598" cy="970598"/>
          </a:xfrm>
        </p:grpSpPr>
        <p:sp>
          <p:nvSpPr>
            <p:cNvPr id="18" name="Oval 17">
              <a:extLst>
                <a:ext uri="{FF2B5EF4-FFF2-40B4-BE49-F238E27FC236}">
                  <a16:creationId xmlns:a16="http://schemas.microsoft.com/office/drawing/2014/main" id="{17264F78-D49E-4CAA-8CD7-0D49142893D4}"/>
                </a:ext>
              </a:extLst>
            </p:cNvPr>
            <p:cNvSpPr/>
            <p:nvPr/>
          </p:nvSpPr>
          <p:spPr>
            <a:xfrm>
              <a:off x="761905" y="1244291"/>
              <a:ext cx="970598" cy="970598"/>
            </a:xfrm>
            <a:prstGeom prst="ellipse">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9" name="Oval 4">
              <a:extLst>
                <a:ext uri="{FF2B5EF4-FFF2-40B4-BE49-F238E27FC236}">
                  <a16:creationId xmlns:a16="http://schemas.microsoft.com/office/drawing/2014/main" id="{76BB3566-9C42-4376-9ADE-5BB0E0245144}"/>
                </a:ext>
              </a:extLst>
            </p:cNvPr>
            <p:cNvSpPr txBox="1"/>
            <p:nvPr/>
          </p:nvSpPr>
          <p:spPr>
            <a:xfrm>
              <a:off x="904046" y="1386432"/>
              <a:ext cx="686316" cy="6863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121.3.22.4</a:t>
              </a:r>
            </a:p>
            <a:p>
              <a:pPr marL="0" lvl="0" indent="0" algn="ctr" defTabSz="444500">
                <a:lnSpc>
                  <a:spcPct val="90000"/>
                </a:lnSpc>
                <a:spcBef>
                  <a:spcPct val="0"/>
                </a:spcBef>
                <a:spcAft>
                  <a:spcPct val="35000"/>
                </a:spcAft>
                <a:buNone/>
              </a:pPr>
              <a:r>
                <a:rPr lang="en-US" sz="1000" kern="1200" dirty="0"/>
                <a:t>Tunnel Installation</a:t>
              </a:r>
            </a:p>
          </p:txBody>
        </p:sp>
      </p:grpSp>
      <p:grpSp>
        <p:nvGrpSpPr>
          <p:cNvPr id="20" name="Group 19">
            <a:extLst>
              <a:ext uri="{FF2B5EF4-FFF2-40B4-BE49-F238E27FC236}">
                <a16:creationId xmlns:a16="http://schemas.microsoft.com/office/drawing/2014/main" id="{94270EF0-D5EB-40AF-BE9D-326E77CB8553}"/>
              </a:ext>
            </a:extLst>
          </p:cNvPr>
          <p:cNvGrpSpPr/>
          <p:nvPr/>
        </p:nvGrpSpPr>
        <p:grpSpPr>
          <a:xfrm>
            <a:off x="7604441" y="2538723"/>
            <a:ext cx="970598" cy="970598"/>
            <a:chOff x="761905" y="1244291"/>
            <a:chExt cx="970598" cy="970598"/>
          </a:xfrm>
        </p:grpSpPr>
        <p:sp>
          <p:nvSpPr>
            <p:cNvPr id="21" name="Oval 20">
              <a:extLst>
                <a:ext uri="{FF2B5EF4-FFF2-40B4-BE49-F238E27FC236}">
                  <a16:creationId xmlns:a16="http://schemas.microsoft.com/office/drawing/2014/main" id="{CA965005-7AD8-42D6-8A52-9C9E68905BF8}"/>
                </a:ext>
              </a:extLst>
            </p:cNvPr>
            <p:cNvSpPr/>
            <p:nvPr/>
          </p:nvSpPr>
          <p:spPr>
            <a:xfrm>
              <a:off x="761905" y="1244291"/>
              <a:ext cx="970598" cy="970598"/>
            </a:xfrm>
            <a:prstGeom prst="ellipse">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22" name="Oval 4">
              <a:extLst>
                <a:ext uri="{FF2B5EF4-FFF2-40B4-BE49-F238E27FC236}">
                  <a16:creationId xmlns:a16="http://schemas.microsoft.com/office/drawing/2014/main" id="{DB740115-EBC8-4594-836A-2D2E4B04F7C8}"/>
                </a:ext>
              </a:extLst>
            </p:cNvPr>
            <p:cNvSpPr txBox="1"/>
            <p:nvPr/>
          </p:nvSpPr>
          <p:spPr>
            <a:xfrm>
              <a:off x="904046" y="1386432"/>
              <a:ext cx="686316" cy="6863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121.3.22.4</a:t>
              </a:r>
            </a:p>
            <a:p>
              <a:pPr marL="0" lvl="0" indent="0" algn="ctr" defTabSz="444500">
                <a:lnSpc>
                  <a:spcPct val="90000"/>
                </a:lnSpc>
                <a:spcBef>
                  <a:spcPct val="0"/>
                </a:spcBef>
                <a:spcAft>
                  <a:spcPct val="35000"/>
                </a:spcAft>
                <a:buNone/>
              </a:pPr>
              <a:r>
                <a:rPr lang="en-US" sz="1000" kern="1200" dirty="0"/>
                <a:t>Gallery Installation</a:t>
              </a:r>
            </a:p>
          </p:txBody>
        </p:sp>
      </p:grpSp>
      <p:grpSp>
        <p:nvGrpSpPr>
          <p:cNvPr id="23" name="Group 22">
            <a:extLst>
              <a:ext uri="{FF2B5EF4-FFF2-40B4-BE49-F238E27FC236}">
                <a16:creationId xmlns:a16="http://schemas.microsoft.com/office/drawing/2014/main" id="{6C221FAE-5A3D-49FE-9834-164D4A933F6C}"/>
              </a:ext>
            </a:extLst>
          </p:cNvPr>
          <p:cNvGrpSpPr/>
          <p:nvPr/>
        </p:nvGrpSpPr>
        <p:grpSpPr>
          <a:xfrm>
            <a:off x="6130203" y="3584303"/>
            <a:ext cx="1384213" cy="1384213"/>
            <a:chOff x="761905" y="1244291"/>
            <a:chExt cx="970598" cy="970598"/>
          </a:xfrm>
        </p:grpSpPr>
        <p:sp>
          <p:nvSpPr>
            <p:cNvPr id="24" name="Oval 23">
              <a:extLst>
                <a:ext uri="{FF2B5EF4-FFF2-40B4-BE49-F238E27FC236}">
                  <a16:creationId xmlns:a16="http://schemas.microsoft.com/office/drawing/2014/main" id="{8EA3A1EA-4CEA-4544-9193-BB58AF76C05A}"/>
                </a:ext>
              </a:extLst>
            </p:cNvPr>
            <p:cNvSpPr/>
            <p:nvPr/>
          </p:nvSpPr>
          <p:spPr>
            <a:xfrm>
              <a:off x="761905" y="1244291"/>
              <a:ext cx="970598" cy="970598"/>
            </a:xfrm>
            <a:prstGeom prst="ellipse">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25" name="Oval 4">
              <a:extLst>
                <a:ext uri="{FF2B5EF4-FFF2-40B4-BE49-F238E27FC236}">
                  <a16:creationId xmlns:a16="http://schemas.microsoft.com/office/drawing/2014/main" id="{9867E43E-1ECE-443E-AA35-A60B1D516B32}"/>
                </a:ext>
              </a:extLst>
            </p:cNvPr>
            <p:cNvSpPr txBox="1"/>
            <p:nvPr/>
          </p:nvSpPr>
          <p:spPr>
            <a:xfrm>
              <a:off x="904046" y="1386432"/>
              <a:ext cx="686316" cy="6863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121.3.22.6</a:t>
              </a:r>
            </a:p>
            <a:p>
              <a:pPr marL="0" lvl="0" indent="0" algn="ctr" defTabSz="444500">
                <a:lnSpc>
                  <a:spcPct val="90000"/>
                </a:lnSpc>
                <a:spcBef>
                  <a:spcPct val="0"/>
                </a:spcBef>
                <a:spcAft>
                  <a:spcPct val="35000"/>
                </a:spcAft>
                <a:buNone/>
              </a:pPr>
              <a:r>
                <a:rPr lang="en-US" sz="1000" kern="1200" dirty="0"/>
                <a:t>Commissioning</a:t>
              </a:r>
            </a:p>
          </p:txBody>
        </p:sp>
      </p:grpSp>
      <p:sp>
        <p:nvSpPr>
          <p:cNvPr id="9" name="Arrow: Right 8">
            <a:extLst>
              <a:ext uri="{FF2B5EF4-FFF2-40B4-BE49-F238E27FC236}">
                <a16:creationId xmlns:a16="http://schemas.microsoft.com/office/drawing/2014/main" id="{69894F2F-0003-4A4E-9B28-7C3A37C98AB4}"/>
              </a:ext>
            </a:extLst>
          </p:cNvPr>
          <p:cNvSpPr/>
          <p:nvPr/>
        </p:nvSpPr>
        <p:spPr>
          <a:xfrm rot="18956236">
            <a:off x="5710948" y="2212957"/>
            <a:ext cx="836396" cy="332613"/>
          </a:xfrm>
          <a:prstGeom prst="rightArrow">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Arrow: Left-Right 10">
            <a:extLst>
              <a:ext uri="{FF2B5EF4-FFF2-40B4-BE49-F238E27FC236}">
                <a16:creationId xmlns:a16="http://schemas.microsoft.com/office/drawing/2014/main" id="{CFC89027-D496-4EDC-9294-35F00DF94E58}"/>
              </a:ext>
            </a:extLst>
          </p:cNvPr>
          <p:cNvSpPr/>
          <p:nvPr/>
        </p:nvSpPr>
        <p:spPr>
          <a:xfrm rot="2650827">
            <a:off x="7133677" y="2217897"/>
            <a:ext cx="831299" cy="280563"/>
          </a:xfrm>
          <a:prstGeom prst="leftRightArrow">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ectangle 26">
            <a:extLst>
              <a:ext uri="{FF2B5EF4-FFF2-40B4-BE49-F238E27FC236}">
                <a16:creationId xmlns:a16="http://schemas.microsoft.com/office/drawing/2014/main" id="{9B47DE83-7D07-442C-9754-D081F8464AA3}"/>
              </a:ext>
            </a:extLst>
          </p:cNvPr>
          <p:cNvSpPr/>
          <p:nvPr/>
        </p:nvSpPr>
        <p:spPr>
          <a:xfrm>
            <a:off x="4916632" y="1962656"/>
            <a:ext cx="1466331" cy="461665"/>
          </a:xfrm>
          <a:prstGeom prst="rect">
            <a:avLst/>
          </a:prstGeom>
        </p:spPr>
        <p:txBody>
          <a:bodyPr wrap="square">
            <a:spAutoFit/>
          </a:bodyPr>
          <a:lstStyle/>
          <a:p>
            <a:r>
              <a:rPr lang="en-US" sz="1200" dirty="0">
                <a:solidFill>
                  <a:srgbClr val="404040"/>
                </a:solidFill>
              </a:rPr>
              <a:t>Hardware and documentation</a:t>
            </a:r>
          </a:p>
        </p:txBody>
      </p:sp>
      <p:sp>
        <p:nvSpPr>
          <p:cNvPr id="28" name="Rectangle 27">
            <a:extLst>
              <a:ext uri="{FF2B5EF4-FFF2-40B4-BE49-F238E27FC236}">
                <a16:creationId xmlns:a16="http://schemas.microsoft.com/office/drawing/2014/main" id="{6A1BCA56-9AFA-4582-9F5A-E5107509EABC}"/>
              </a:ext>
            </a:extLst>
          </p:cNvPr>
          <p:cNvSpPr/>
          <p:nvPr/>
        </p:nvSpPr>
        <p:spPr>
          <a:xfrm>
            <a:off x="7507843" y="1682033"/>
            <a:ext cx="1466331" cy="646331"/>
          </a:xfrm>
          <a:prstGeom prst="rect">
            <a:avLst/>
          </a:prstGeom>
        </p:spPr>
        <p:txBody>
          <a:bodyPr wrap="square">
            <a:spAutoFit/>
          </a:bodyPr>
          <a:lstStyle/>
          <a:p>
            <a:r>
              <a:rPr lang="en-US" sz="1200" dirty="0">
                <a:solidFill>
                  <a:srgbClr val="404040"/>
                </a:solidFill>
              </a:rPr>
              <a:t>People, sequences, penetration access, enclosure access</a:t>
            </a:r>
          </a:p>
        </p:txBody>
      </p:sp>
      <p:sp>
        <p:nvSpPr>
          <p:cNvPr id="29" name="Arrow: Right 28">
            <a:extLst>
              <a:ext uri="{FF2B5EF4-FFF2-40B4-BE49-F238E27FC236}">
                <a16:creationId xmlns:a16="http://schemas.microsoft.com/office/drawing/2014/main" id="{7135AE49-7E58-42E4-960B-12CFAF84E8F0}"/>
              </a:ext>
            </a:extLst>
          </p:cNvPr>
          <p:cNvSpPr/>
          <p:nvPr/>
        </p:nvSpPr>
        <p:spPr>
          <a:xfrm>
            <a:off x="5978574" y="2846910"/>
            <a:ext cx="1600624" cy="332613"/>
          </a:xfrm>
          <a:prstGeom prst="rightArrow">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E57652D-5454-41D8-9049-8984CCCFE276}"/>
              </a:ext>
            </a:extLst>
          </p:cNvPr>
          <p:cNvSpPr/>
          <p:nvPr/>
        </p:nvSpPr>
        <p:spPr>
          <a:xfrm>
            <a:off x="5925705" y="2701381"/>
            <a:ext cx="1466331" cy="276999"/>
          </a:xfrm>
          <a:prstGeom prst="rect">
            <a:avLst/>
          </a:prstGeom>
        </p:spPr>
        <p:txBody>
          <a:bodyPr wrap="square">
            <a:spAutoFit/>
          </a:bodyPr>
          <a:lstStyle/>
          <a:p>
            <a:r>
              <a:rPr lang="en-US" sz="1200" dirty="0">
                <a:solidFill>
                  <a:srgbClr val="404040"/>
                </a:solidFill>
              </a:rPr>
              <a:t>documentation</a:t>
            </a:r>
          </a:p>
        </p:txBody>
      </p:sp>
      <p:sp>
        <p:nvSpPr>
          <p:cNvPr id="31" name="Arrow: Right 30">
            <a:extLst>
              <a:ext uri="{FF2B5EF4-FFF2-40B4-BE49-F238E27FC236}">
                <a16:creationId xmlns:a16="http://schemas.microsoft.com/office/drawing/2014/main" id="{FA110704-0136-4D1F-8B40-730FC7FE9CBE}"/>
              </a:ext>
            </a:extLst>
          </p:cNvPr>
          <p:cNvSpPr/>
          <p:nvPr/>
        </p:nvSpPr>
        <p:spPr>
          <a:xfrm rot="2650019">
            <a:off x="5650698" y="3517763"/>
            <a:ext cx="678993" cy="332613"/>
          </a:xfrm>
          <a:prstGeom prst="rightArrow">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EAFDE91-AFE7-4868-8B8C-0D3CD1B2FFFF}"/>
              </a:ext>
            </a:extLst>
          </p:cNvPr>
          <p:cNvSpPr/>
          <p:nvPr/>
        </p:nvSpPr>
        <p:spPr>
          <a:xfrm>
            <a:off x="4844846" y="3697533"/>
            <a:ext cx="1466331" cy="276999"/>
          </a:xfrm>
          <a:prstGeom prst="rect">
            <a:avLst/>
          </a:prstGeom>
        </p:spPr>
        <p:txBody>
          <a:bodyPr wrap="square">
            <a:spAutoFit/>
          </a:bodyPr>
          <a:lstStyle/>
          <a:p>
            <a:r>
              <a:rPr lang="en-US" sz="1200" dirty="0">
                <a:solidFill>
                  <a:srgbClr val="404040"/>
                </a:solidFill>
              </a:rPr>
              <a:t>documentation</a:t>
            </a:r>
          </a:p>
        </p:txBody>
      </p:sp>
      <p:sp>
        <p:nvSpPr>
          <p:cNvPr id="33" name="Arrow: Left-Right 32">
            <a:extLst>
              <a:ext uri="{FF2B5EF4-FFF2-40B4-BE49-F238E27FC236}">
                <a16:creationId xmlns:a16="http://schemas.microsoft.com/office/drawing/2014/main" id="{79886E06-B335-479B-ACC9-94A043720B02}"/>
              </a:ext>
            </a:extLst>
          </p:cNvPr>
          <p:cNvSpPr/>
          <p:nvPr/>
        </p:nvSpPr>
        <p:spPr>
          <a:xfrm rot="8283674">
            <a:off x="7336623" y="3582528"/>
            <a:ext cx="652184" cy="280563"/>
          </a:xfrm>
          <a:prstGeom prst="leftRight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33">
            <a:extLst>
              <a:ext uri="{FF2B5EF4-FFF2-40B4-BE49-F238E27FC236}">
                <a16:creationId xmlns:a16="http://schemas.microsoft.com/office/drawing/2014/main" id="{5D67C608-4EEA-4B79-8563-B20C962347D6}"/>
              </a:ext>
            </a:extLst>
          </p:cNvPr>
          <p:cNvSpPr/>
          <p:nvPr/>
        </p:nvSpPr>
        <p:spPr>
          <a:xfrm>
            <a:off x="7682651" y="3834324"/>
            <a:ext cx="1466331" cy="830997"/>
          </a:xfrm>
          <a:prstGeom prst="rect">
            <a:avLst/>
          </a:prstGeom>
        </p:spPr>
        <p:txBody>
          <a:bodyPr wrap="square">
            <a:spAutoFit/>
          </a:bodyPr>
          <a:lstStyle/>
          <a:p>
            <a:r>
              <a:rPr lang="en-US" sz="1200" dirty="0">
                <a:solidFill>
                  <a:srgbClr val="404040"/>
                </a:solidFill>
              </a:rPr>
              <a:t>People, sequences</a:t>
            </a:r>
          </a:p>
          <a:p>
            <a:r>
              <a:rPr lang="en-US" sz="1200" dirty="0">
                <a:solidFill>
                  <a:srgbClr val="404040"/>
                </a:solidFill>
              </a:rPr>
              <a:t>Systems,</a:t>
            </a:r>
          </a:p>
          <a:p>
            <a:r>
              <a:rPr lang="en-US" sz="1200" dirty="0">
                <a:solidFill>
                  <a:srgbClr val="404040"/>
                </a:solidFill>
              </a:rPr>
              <a:t>Enclosure access, ORCs</a:t>
            </a:r>
          </a:p>
        </p:txBody>
      </p:sp>
      <p:sp>
        <p:nvSpPr>
          <p:cNvPr id="35" name="Arrow: Left-Right 34">
            <a:extLst>
              <a:ext uri="{FF2B5EF4-FFF2-40B4-BE49-F238E27FC236}">
                <a16:creationId xmlns:a16="http://schemas.microsoft.com/office/drawing/2014/main" id="{1ABD2A35-7CCD-4D51-B960-710B78246F70}"/>
              </a:ext>
            </a:extLst>
          </p:cNvPr>
          <p:cNvSpPr/>
          <p:nvPr/>
        </p:nvSpPr>
        <p:spPr>
          <a:xfrm rot="5400000">
            <a:off x="6374853" y="2799453"/>
            <a:ext cx="1445924" cy="280563"/>
          </a:xfrm>
          <a:prstGeom prst="leftRight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Rectangle 36">
            <a:extLst>
              <a:ext uri="{FF2B5EF4-FFF2-40B4-BE49-F238E27FC236}">
                <a16:creationId xmlns:a16="http://schemas.microsoft.com/office/drawing/2014/main" id="{769C9E61-1EB7-4183-9A4B-120753FBCEC4}"/>
              </a:ext>
            </a:extLst>
          </p:cNvPr>
          <p:cNvSpPr/>
          <p:nvPr/>
        </p:nvSpPr>
        <p:spPr>
          <a:xfrm>
            <a:off x="5365083" y="5074754"/>
            <a:ext cx="4530129" cy="2031325"/>
          </a:xfrm>
          <a:prstGeom prst="rect">
            <a:avLst/>
          </a:prstGeom>
        </p:spPr>
        <p:txBody>
          <a:bodyPr wrap="square">
            <a:spAutoFit/>
          </a:bodyPr>
          <a:lstStyle/>
          <a:p>
            <a:pPr marL="0" lvl="2"/>
            <a:r>
              <a:rPr lang="en-US" sz="1800" dirty="0">
                <a:solidFill>
                  <a:srgbClr val="404040"/>
                </a:solidFill>
              </a:rPr>
              <a:t>II&amp;C-internal interfaces include:</a:t>
            </a:r>
          </a:p>
          <a:p>
            <a:pPr marL="285750" lvl="2" indent="-285750">
              <a:buFont typeface="Arial" panose="020B0604020202020204" pitchFamily="34" charset="0"/>
              <a:buChar char="•"/>
            </a:pPr>
            <a:r>
              <a:rPr lang="en-US" sz="1800" dirty="0">
                <a:solidFill>
                  <a:srgbClr val="404040"/>
                </a:solidFill>
              </a:rPr>
              <a:t>Documentation (e.g. procedures)</a:t>
            </a:r>
          </a:p>
          <a:p>
            <a:pPr marL="285750" lvl="2" indent="-285750">
              <a:buFont typeface="Arial" panose="020B0604020202020204" pitchFamily="34" charset="0"/>
              <a:buChar char="•"/>
            </a:pPr>
            <a:r>
              <a:rPr lang="en-US" sz="1800" dirty="0">
                <a:solidFill>
                  <a:srgbClr val="404040"/>
                </a:solidFill>
              </a:rPr>
              <a:t>ORCs</a:t>
            </a:r>
          </a:p>
          <a:p>
            <a:pPr marL="285750" lvl="2" indent="-285750">
              <a:buFont typeface="Arial" panose="020B0604020202020204" pitchFamily="34" charset="0"/>
              <a:buChar char="•"/>
            </a:pPr>
            <a:r>
              <a:rPr lang="en-US" sz="1800" dirty="0">
                <a:solidFill>
                  <a:srgbClr val="404040"/>
                </a:solidFill>
              </a:rPr>
              <a:t>Logistics (access, people)</a:t>
            </a:r>
          </a:p>
          <a:p>
            <a:pPr marL="285750" lvl="2" indent="-285750">
              <a:buFont typeface="Arial" panose="020B0604020202020204" pitchFamily="34" charset="0"/>
              <a:buChar char="•"/>
            </a:pPr>
            <a:endParaRPr lang="en-US" sz="1800" dirty="0">
              <a:solidFill>
                <a:srgbClr val="404040"/>
              </a:solidFill>
            </a:endParaRPr>
          </a:p>
          <a:p>
            <a:pPr marL="0" lvl="2"/>
            <a:endParaRPr lang="en-US" sz="1800" i="1" dirty="0">
              <a:solidFill>
                <a:srgbClr val="404040"/>
              </a:solidFill>
            </a:endParaRPr>
          </a:p>
          <a:p>
            <a:pPr marL="0" lvl="2"/>
            <a:r>
              <a:rPr lang="en-US" sz="1800" i="1" dirty="0">
                <a:solidFill>
                  <a:srgbClr val="404040"/>
                </a:solidFill>
              </a:rPr>
              <a:t> </a:t>
            </a:r>
          </a:p>
        </p:txBody>
      </p:sp>
      <p:sp>
        <p:nvSpPr>
          <p:cNvPr id="36" name="Date Placeholder 3">
            <a:extLst>
              <a:ext uri="{FF2B5EF4-FFF2-40B4-BE49-F238E27FC236}">
                <a16:creationId xmlns:a16="http://schemas.microsoft.com/office/drawing/2014/main" id="{CB4C3590-FB27-4CCA-80C2-F608DBA945A7}"/>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38" name="Footer Placeholder 4">
            <a:extLst>
              <a:ext uri="{FF2B5EF4-FFF2-40B4-BE49-F238E27FC236}">
                <a16:creationId xmlns:a16="http://schemas.microsoft.com/office/drawing/2014/main" id="{99E873E3-2817-4232-BFAE-F5BE96A48B5D}"/>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
        <p:nvSpPr>
          <p:cNvPr id="39" name="Slide Number Placeholder 5">
            <a:extLst>
              <a:ext uri="{FF2B5EF4-FFF2-40B4-BE49-F238E27FC236}">
                <a16:creationId xmlns:a16="http://schemas.microsoft.com/office/drawing/2014/main" id="{E5863FD7-96BA-45B1-AE45-E77E9794762B}"/>
              </a:ext>
            </a:extLst>
          </p:cNvPr>
          <p:cNvSpPr>
            <a:spLocks noGrp="1"/>
          </p:cNvSpPr>
          <p:nvPr>
            <p:ph type="sldNum" sz="quarter" idx="4"/>
          </p:nvPr>
        </p:nvSpPr>
        <p:spPr>
          <a:xfrm>
            <a:off x="222250" y="6495482"/>
            <a:ext cx="414338" cy="237285"/>
          </a:xfrm>
        </p:spPr>
        <p:txBody>
          <a:bodyPr/>
          <a:lstStyle/>
          <a:p>
            <a:pPr>
              <a:defRPr/>
            </a:pPr>
            <a:fld id="{148C009B-CB69-E04A-B9B3-34B26D69E9CF}" type="slidenum">
              <a:rPr lang="en-US" smtClean="0"/>
              <a:pPr>
                <a:defRPr/>
              </a:pPr>
              <a:t>18</a:t>
            </a:fld>
            <a:endParaRPr lang="en-US" dirty="0"/>
          </a:p>
        </p:txBody>
      </p:sp>
      <p:sp>
        <p:nvSpPr>
          <p:cNvPr id="40" name="TextBox 39">
            <a:extLst>
              <a:ext uri="{FF2B5EF4-FFF2-40B4-BE49-F238E27FC236}">
                <a16:creationId xmlns:a16="http://schemas.microsoft.com/office/drawing/2014/main" id="{5ADE9DA9-1C9E-4EE6-8042-3177E4298906}"/>
              </a:ext>
            </a:extLst>
          </p:cNvPr>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Tree>
    <p:extLst>
      <p:ext uri="{BB962C8B-B14F-4D97-AF65-F5344CB8AC3E}">
        <p14:creationId xmlns:p14="http://schemas.microsoft.com/office/powerpoint/2010/main" val="942708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to date</a:t>
            </a:r>
          </a:p>
        </p:txBody>
      </p:sp>
      <p:sp>
        <p:nvSpPr>
          <p:cNvPr id="3" name="Content Placeholder 2"/>
          <p:cNvSpPr>
            <a:spLocks noGrp="1"/>
          </p:cNvSpPr>
          <p:nvPr>
            <p:ph idx="1"/>
          </p:nvPr>
        </p:nvSpPr>
        <p:spPr/>
        <p:txBody>
          <a:bodyPr/>
          <a:lstStyle/>
          <a:p>
            <a:r>
              <a:rPr lang="en-US" dirty="0"/>
              <a:t>GSS</a:t>
            </a:r>
            <a:endParaRPr lang="en-US" dirty="0">
              <a:solidFill>
                <a:schemeClr val="accent6"/>
              </a:solidFill>
            </a:endParaRPr>
          </a:p>
          <a:p>
            <a:pPr lvl="1"/>
            <a:r>
              <a:rPr lang="en-US" dirty="0">
                <a:solidFill>
                  <a:schemeClr val="accent6"/>
                </a:solidFill>
              </a:rPr>
              <a:t>Close interface with CF team during conceptual design phase</a:t>
            </a:r>
          </a:p>
          <a:p>
            <a:pPr lvl="1"/>
            <a:r>
              <a:rPr lang="en-US" dirty="0">
                <a:solidFill>
                  <a:schemeClr val="accent6"/>
                </a:solidFill>
              </a:rPr>
              <a:t>Collection and compilation of requirements</a:t>
            </a:r>
          </a:p>
          <a:p>
            <a:pPr lvl="1"/>
            <a:r>
              <a:rPr lang="en-US" dirty="0">
                <a:solidFill>
                  <a:schemeClr val="accent6"/>
                </a:solidFill>
              </a:rPr>
              <a:t>Design of fluids systems for PIP2IT</a:t>
            </a:r>
          </a:p>
          <a:p>
            <a:pPr lvl="2"/>
            <a:r>
              <a:rPr lang="en-US" dirty="0">
                <a:solidFill>
                  <a:schemeClr val="accent6"/>
                </a:solidFill>
              </a:rPr>
              <a:t>Complete LCW and compressed air systems</a:t>
            </a:r>
          </a:p>
          <a:p>
            <a:pPr lvl="2"/>
            <a:r>
              <a:rPr lang="en-US" dirty="0">
                <a:solidFill>
                  <a:schemeClr val="accent6"/>
                </a:solidFill>
              </a:rPr>
              <a:t>Ion source chiller procurement and operation</a:t>
            </a:r>
          </a:p>
          <a:p>
            <a:pPr lvl="2"/>
            <a:r>
              <a:rPr lang="en-US" dirty="0">
                <a:solidFill>
                  <a:schemeClr val="accent6"/>
                </a:solidFill>
              </a:rPr>
              <a:t>RFQ cooling system design, assembly, and operation</a:t>
            </a:r>
          </a:p>
          <a:p>
            <a:r>
              <a:rPr lang="en-US" dirty="0"/>
              <a:t>II&amp;C</a:t>
            </a:r>
          </a:p>
          <a:p>
            <a:pPr lvl="1"/>
            <a:r>
              <a:rPr lang="en-US" dirty="0"/>
              <a:t>Focus has been scoping, cost estimation, and development of initial RLS</a:t>
            </a:r>
          </a:p>
          <a:p>
            <a:pPr lvl="1"/>
            <a:r>
              <a:rPr lang="en-US" dirty="0"/>
              <a:t>Begin ramp-up in FY20 to develop installation plan</a:t>
            </a:r>
          </a:p>
          <a:p>
            <a:pPr lvl="1"/>
            <a:r>
              <a:rPr lang="en-US" dirty="0"/>
              <a:t>Team has been involved in II&amp;C of PIP2IT, lessons learned there will be carried forward</a:t>
            </a:r>
          </a:p>
          <a:p>
            <a:pPr lvl="2"/>
            <a:endParaRPr lang="en-US" dirty="0">
              <a:solidFill>
                <a:schemeClr val="accent6"/>
              </a:solidFill>
            </a:endParaRPr>
          </a:p>
          <a:p>
            <a:pPr lvl="1"/>
            <a:endParaRPr lang="en-US" dirty="0">
              <a:solidFill>
                <a:schemeClr val="accent6"/>
              </a:solidFill>
            </a:endParaRPr>
          </a:p>
          <a:p>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7" name="TextBox 6"/>
          <p:cNvSpPr txBox="1"/>
          <p:nvPr/>
        </p:nvSpPr>
        <p:spPr>
          <a:xfrm>
            <a:off x="7269019" y="425321"/>
            <a:ext cx="1734306" cy="461665"/>
          </a:xfrm>
          <a:prstGeom prst="rect">
            <a:avLst/>
          </a:prstGeom>
          <a:solidFill>
            <a:schemeClr val="tx1"/>
          </a:solidFill>
        </p:spPr>
        <p:txBody>
          <a:bodyPr wrap="square" rtlCol="0">
            <a:spAutoFit/>
          </a:bodyPr>
          <a:lstStyle/>
          <a:p>
            <a:r>
              <a:rPr lang="en-US" dirty="0">
                <a:solidFill>
                  <a:schemeClr val="bg1"/>
                </a:solidFill>
              </a:rPr>
              <a:t>Charge #2,3</a:t>
            </a:r>
          </a:p>
        </p:txBody>
      </p:sp>
      <p:sp>
        <p:nvSpPr>
          <p:cNvPr id="8" name="Date Placeholder 3">
            <a:extLst>
              <a:ext uri="{FF2B5EF4-FFF2-40B4-BE49-F238E27FC236}">
                <a16:creationId xmlns:a16="http://schemas.microsoft.com/office/drawing/2014/main" id="{BB9F7834-DCCF-44FF-8F7E-49D27FAD4A1B}"/>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9" name="Footer Placeholder 4">
            <a:extLst>
              <a:ext uri="{FF2B5EF4-FFF2-40B4-BE49-F238E27FC236}">
                <a16:creationId xmlns:a16="http://schemas.microsoft.com/office/drawing/2014/main" id="{D3F2A8F5-EB20-486D-AF53-331B29D07860}"/>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4205882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Scope/Deliverables</a:t>
            </a:r>
          </a:p>
          <a:p>
            <a:r>
              <a:rPr lang="en-US" dirty="0"/>
              <a:t>Requirements</a:t>
            </a:r>
          </a:p>
          <a:p>
            <a:r>
              <a:rPr lang="en-US" dirty="0"/>
              <a:t>Conceptual Design, Maturity</a:t>
            </a:r>
          </a:p>
          <a:p>
            <a:r>
              <a:rPr lang="en-US" dirty="0"/>
              <a:t>Interfaces</a:t>
            </a:r>
          </a:p>
          <a:p>
            <a:r>
              <a:rPr lang="en-US" dirty="0"/>
              <a:t>Technical Progress to Date</a:t>
            </a:r>
          </a:p>
          <a:p>
            <a:r>
              <a:rPr lang="en-US" dirty="0"/>
              <a:t>ESH&amp;Q</a:t>
            </a:r>
          </a:p>
          <a:p>
            <a:r>
              <a:rPr lang="en-US" dirty="0"/>
              <a:t>Risk</a:t>
            </a:r>
          </a:p>
          <a:p>
            <a:r>
              <a:rPr lang="en-US" dirty="0"/>
              <a:t>Cost</a:t>
            </a:r>
          </a:p>
          <a:p>
            <a:r>
              <a:rPr lang="en-US" dirty="0"/>
              <a:t>Schedule</a:t>
            </a:r>
          </a:p>
          <a:p>
            <a:r>
              <a:rPr lang="en-US" dirty="0"/>
              <a:t>Summary</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7" name="Date Placeholder 3">
            <a:extLst>
              <a:ext uri="{FF2B5EF4-FFF2-40B4-BE49-F238E27FC236}">
                <a16:creationId xmlns:a16="http://schemas.microsoft.com/office/drawing/2014/main" id="{4C9F1713-03C8-4EBE-B631-D1610EE98199}"/>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8" name="Footer Placeholder 4">
            <a:extLst>
              <a:ext uri="{FF2B5EF4-FFF2-40B4-BE49-F238E27FC236}">
                <a16:creationId xmlns:a16="http://schemas.microsoft.com/office/drawing/2014/main" id="{39B98B17-D88D-4472-9F00-B2657B7BD11B}"/>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2338997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to date – PIP2IT Fluids</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13" name="TextBox 12">
            <a:extLst>
              <a:ext uri="{FF2B5EF4-FFF2-40B4-BE49-F238E27FC236}">
                <a16:creationId xmlns:a16="http://schemas.microsoft.com/office/drawing/2014/main" id="{95B5C2B1-CAF9-4C85-9C85-6A1A21EA0AB8}"/>
              </a:ext>
            </a:extLst>
          </p:cNvPr>
          <p:cNvSpPr txBox="1"/>
          <p:nvPr/>
        </p:nvSpPr>
        <p:spPr>
          <a:xfrm>
            <a:off x="1248280" y="5360051"/>
            <a:ext cx="2566074" cy="830997"/>
          </a:xfrm>
          <a:prstGeom prst="rect">
            <a:avLst/>
          </a:prstGeom>
          <a:noFill/>
        </p:spPr>
        <p:txBody>
          <a:bodyPr wrap="square" rtlCol="0">
            <a:spAutoFit/>
          </a:bodyPr>
          <a:lstStyle/>
          <a:p>
            <a:r>
              <a:rPr lang="en-US" dirty="0"/>
              <a:t>PIP2IT LEBT LCW Manifold</a:t>
            </a:r>
          </a:p>
        </p:txBody>
      </p:sp>
      <p:sp>
        <p:nvSpPr>
          <p:cNvPr id="14" name="TextBox 13">
            <a:extLst>
              <a:ext uri="{FF2B5EF4-FFF2-40B4-BE49-F238E27FC236}">
                <a16:creationId xmlns:a16="http://schemas.microsoft.com/office/drawing/2014/main" id="{E0EEDB91-AA4A-47F5-B4DC-6AD47E096486}"/>
              </a:ext>
            </a:extLst>
          </p:cNvPr>
          <p:cNvSpPr txBox="1"/>
          <p:nvPr/>
        </p:nvSpPr>
        <p:spPr>
          <a:xfrm>
            <a:off x="4808773" y="5368013"/>
            <a:ext cx="2008725" cy="830997"/>
          </a:xfrm>
          <a:prstGeom prst="rect">
            <a:avLst/>
          </a:prstGeom>
          <a:noFill/>
        </p:spPr>
        <p:txBody>
          <a:bodyPr wrap="square" rtlCol="0">
            <a:spAutoFit/>
          </a:bodyPr>
          <a:lstStyle/>
          <a:p>
            <a:r>
              <a:rPr lang="en-US" dirty="0"/>
              <a:t>PIP2IT RF Gallery</a:t>
            </a:r>
          </a:p>
        </p:txBody>
      </p:sp>
      <p:pic>
        <p:nvPicPr>
          <p:cNvPr id="10" name="Content Placeholder 9">
            <a:extLst>
              <a:ext uri="{FF2B5EF4-FFF2-40B4-BE49-F238E27FC236}">
                <a16:creationId xmlns:a16="http://schemas.microsoft.com/office/drawing/2014/main" id="{6863949A-A8BD-431D-BB2A-BBD81BA0314D}"/>
              </a:ext>
            </a:extLst>
          </p:cNvPr>
          <p:cNvPicPr>
            <a:picLocks noGrp="1" noChangeAspect="1"/>
          </p:cNvPicPr>
          <p:nvPr>
            <p:ph idx="1"/>
          </p:nvPr>
        </p:nvPicPr>
        <p:blipFill>
          <a:blip r:embed="rId2"/>
          <a:stretch>
            <a:fillRect/>
          </a:stretch>
        </p:blipFill>
        <p:spPr>
          <a:xfrm>
            <a:off x="1331721" y="1037962"/>
            <a:ext cx="2875129" cy="4309101"/>
          </a:xfrm>
        </p:spPr>
      </p:pic>
      <p:pic>
        <p:nvPicPr>
          <p:cNvPr id="8" name="Picture 7">
            <a:extLst>
              <a:ext uri="{FF2B5EF4-FFF2-40B4-BE49-F238E27FC236}">
                <a16:creationId xmlns:a16="http://schemas.microsoft.com/office/drawing/2014/main" id="{D6F0E133-4C1A-4B43-98F9-2082AC59818A}"/>
              </a:ext>
            </a:extLst>
          </p:cNvPr>
          <p:cNvPicPr>
            <a:picLocks noChangeAspect="1"/>
          </p:cNvPicPr>
          <p:nvPr/>
        </p:nvPicPr>
        <p:blipFill>
          <a:blip r:embed="rId3"/>
          <a:stretch>
            <a:fillRect/>
          </a:stretch>
        </p:blipFill>
        <p:spPr>
          <a:xfrm>
            <a:off x="4904456" y="1037962"/>
            <a:ext cx="3231826" cy="4309101"/>
          </a:xfrm>
          <a:prstGeom prst="rect">
            <a:avLst/>
          </a:prstGeom>
        </p:spPr>
      </p:pic>
      <p:sp>
        <p:nvSpPr>
          <p:cNvPr id="11" name="Date Placeholder 3">
            <a:extLst>
              <a:ext uri="{FF2B5EF4-FFF2-40B4-BE49-F238E27FC236}">
                <a16:creationId xmlns:a16="http://schemas.microsoft.com/office/drawing/2014/main" id="{7C46F014-4752-4F30-9975-CDD44B5D15DF}"/>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2" name="Footer Placeholder 4">
            <a:extLst>
              <a:ext uri="{FF2B5EF4-FFF2-40B4-BE49-F238E27FC236}">
                <a16:creationId xmlns:a16="http://schemas.microsoft.com/office/drawing/2014/main" id="{E299EA39-732F-47D2-B460-9C8E7A7A168C}"/>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
        <p:nvSpPr>
          <p:cNvPr id="15" name="TextBox 14">
            <a:extLst>
              <a:ext uri="{FF2B5EF4-FFF2-40B4-BE49-F238E27FC236}">
                <a16:creationId xmlns:a16="http://schemas.microsoft.com/office/drawing/2014/main" id="{EDB2C45B-1C17-4B99-937D-E3644EC73B86}"/>
              </a:ext>
            </a:extLst>
          </p:cNvPr>
          <p:cNvSpPr txBox="1"/>
          <p:nvPr/>
        </p:nvSpPr>
        <p:spPr>
          <a:xfrm>
            <a:off x="7269019" y="425321"/>
            <a:ext cx="1734306" cy="461665"/>
          </a:xfrm>
          <a:prstGeom prst="rect">
            <a:avLst/>
          </a:prstGeom>
          <a:solidFill>
            <a:schemeClr val="tx1"/>
          </a:solidFill>
        </p:spPr>
        <p:txBody>
          <a:bodyPr wrap="square" rtlCol="0">
            <a:spAutoFit/>
          </a:bodyPr>
          <a:lstStyle/>
          <a:p>
            <a:r>
              <a:rPr lang="en-US" dirty="0">
                <a:solidFill>
                  <a:schemeClr val="bg1"/>
                </a:solidFill>
              </a:rPr>
              <a:t>Charge #2,3</a:t>
            </a:r>
          </a:p>
        </p:txBody>
      </p:sp>
    </p:spTree>
    <p:extLst>
      <p:ext uri="{BB962C8B-B14F-4D97-AF65-F5344CB8AC3E}">
        <p14:creationId xmlns:p14="http://schemas.microsoft.com/office/powerpoint/2010/main" val="2042278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to date – RFQ Cooling System</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pic>
        <p:nvPicPr>
          <p:cNvPr id="11" name="Content Placeholder 10">
            <a:extLst>
              <a:ext uri="{FF2B5EF4-FFF2-40B4-BE49-F238E27FC236}">
                <a16:creationId xmlns:a16="http://schemas.microsoft.com/office/drawing/2014/main" id="{21E6B7A8-B361-4F66-8FA1-8F6EC0523CCA}"/>
              </a:ext>
            </a:extLst>
          </p:cNvPr>
          <p:cNvPicPr>
            <a:picLocks noGrp="1" noChangeAspect="1"/>
          </p:cNvPicPr>
          <p:nvPr>
            <p:ph idx="1"/>
          </p:nvPr>
        </p:nvPicPr>
        <p:blipFill>
          <a:blip r:embed="rId2"/>
          <a:stretch>
            <a:fillRect/>
          </a:stretch>
        </p:blipFill>
        <p:spPr>
          <a:xfrm>
            <a:off x="525469" y="1042989"/>
            <a:ext cx="4908679" cy="3681510"/>
          </a:xfrm>
        </p:spPr>
      </p:pic>
      <p:sp>
        <p:nvSpPr>
          <p:cNvPr id="13" name="TextBox 12">
            <a:extLst>
              <a:ext uri="{FF2B5EF4-FFF2-40B4-BE49-F238E27FC236}">
                <a16:creationId xmlns:a16="http://schemas.microsoft.com/office/drawing/2014/main" id="{95B5C2B1-CAF9-4C85-9C85-6A1A21EA0AB8}"/>
              </a:ext>
            </a:extLst>
          </p:cNvPr>
          <p:cNvSpPr txBox="1"/>
          <p:nvPr/>
        </p:nvSpPr>
        <p:spPr>
          <a:xfrm>
            <a:off x="525469" y="4824549"/>
            <a:ext cx="2566074" cy="830997"/>
          </a:xfrm>
          <a:prstGeom prst="rect">
            <a:avLst/>
          </a:prstGeom>
          <a:noFill/>
        </p:spPr>
        <p:txBody>
          <a:bodyPr wrap="square" rtlCol="0">
            <a:spAutoFit/>
          </a:bodyPr>
          <a:lstStyle/>
          <a:p>
            <a:r>
              <a:rPr lang="en-US" dirty="0"/>
              <a:t>Vane and wall skids outside cave</a:t>
            </a:r>
          </a:p>
        </p:txBody>
      </p:sp>
      <p:sp>
        <p:nvSpPr>
          <p:cNvPr id="14" name="TextBox 13">
            <a:extLst>
              <a:ext uri="{FF2B5EF4-FFF2-40B4-BE49-F238E27FC236}">
                <a16:creationId xmlns:a16="http://schemas.microsoft.com/office/drawing/2014/main" id="{E0EEDB91-AA4A-47F5-B4DC-6AD47E096486}"/>
              </a:ext>
            </a:extLst>
          </p:cNvPr>
          <p:cNvSpPr txBox="1"/>
          <p:nvPr/>
        </p:nvSpPr>
        <p:spPr>
          <a:xfrm>
            <a:off x="7215189" y="2386113"/>
            <a:ext cx="2008725" cy="830997"/>
          </a:xfrm>
          <a:prstGeom prst="rect">
            <a:avLst/>
          </a:prstGeom>
          <a:noFill/>
        </p:spPr>
        <p:txBody>
          <a:bodyPr wrap="square" rtlCol="0">
            <a:spAutoFit/>
          </a:bodyPr>
          <a:lstStyle/>
          <a:p>
            <a:r>
              <a:rPr lang="en-US" dirty="0"/>
              <a:t>Manifolding inside cave</a:t>
            </a:r>
          </a:p>
        </p:txBody>
      </p:sp>
      <p:pic>
        <p:nvPicPr>
          <p:cNvPr id="8" name="Picture 7">
            <a:extLst>
              <a:ext uri="{FF2B5EF4-FFF2-40B4-BE49-F238E27FC236}">
                <a16:creationId xmlns:a16="http://schemas.microsoft.com/office/drawing/2014/main" id="{87625D9B-AA99-4664-9DB4-3B3452561766}"/>
              </a:ext>
            </a:extLst>
          </p:cNvPr>
          <p:cNvPicPr>
            <a:picLocks noChangeAspect="1"/>
          </p:cNvPicPr>
          <p:nvPr/>
        </p:nvPicPr>
        <p:blipFill rotWithShape="1">
          <a:blip r:embed="rId3"/>
          <a:srcRect t="14139"/>
          <a:stretch/>
        </p:blipFill>
        <p:spPr>
          <a:xfrm>
            <a:off x="4180115" y="3228659"/>
            <a:ext cx="4515532" cy="2907818"/>
          </a:xfrm>
          <a:prstGeom prst="rect">
            <a:avLst/>
          </a:prstGeom>
        </p:spPr>
      </p:pic>
      <p:sp>
        <p:nvSpPr>
          <p:cNvPr id="9" name="TextBox 8">
            <a:extLst>
              <a:ext uri="{FF2B5EF4-FFF2-40B4-BE49-F238E27FC236}">
                <a16:creationId xmlns:a16="http://schemas.microsoft.com/office/drawing/2014/main" id="{B01B9A8C-73D7-498C-B8B0-D7EB698F635B}"/>
              </a:ext>
            </a:extLst>
          </p:cNvPr>
          <p:cNvSpPr txBox="1"/>
          <p:nvPr/>
        </p:nvSpPr>
        <p:spPr>
          <a:xfrm>
            <a:off x="7269019" y="425321"/>
            <a:ext cx="1734306" cy="461665"/>
          </a:xfrm>
          <a:prstGeom prst="rect">
            <a:avLst/>
          </a:prstGeom>
          <a:solidFill>
            <a:schemeClr val="tx1"/>
          </a:solidFill>
        </p:spPr>
        <p:txBody>
          <a:bodyPr wrap="square" rtlCol="0">
            <a:spAutoFit/>
          </a:bodyPr>
          <a:lstStyle/>
          <a:p>
            <a:r>
              <a:rPr lang="en-US" dirty="0">
                <a:solidFill>
                  <a:schemeClr val="bg1"/>
                </a:solidFill>
              </a:rPr>
              <a:t>Charge #2,3</a:t>
            </a:r>
          </a:p>
        </p:txBody>
      </p:sp>
    </p:spTree>
    <p:extLst>
      <p:ext uri="{BB962C8B-B14F-4D97-AF65-F5344CB8AC3E}">
        <p14:creationId xmlns:p14="http://schemas.microsoft.com/office/powerpoint/2010/main" val="1696407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AE5133-A533-4892-9EC5-0A7820DBE1F5}"/>
              </a:ext>
            </a:extLst>
          </p:cNvPr>
          <p:cNvPicPr>
            <a:picLocks noChangeAspect="1"/>
          </p:cNvPicPr>
          <p:nvPr/>
        </p:nvPicPr>
        <p:blipFill>
          <a:blip r:embed="rId2"/>
          <a:stretch>
            <a:fillRect/>
          </a:stretch>
        </p:blipFill>
        <p:spPr>
          <a:xfrm>
            <a:off x="4606724" y="1231779"/>
            <a:ext cx="3602446" cy="4803262"/>
          </a:xfrm>
          <a:prstGeom prst="rect">
            <a:avLst/>
          </a:prstGeom>
        </p:spPr>
      </p:pic>
      <p:sp>
        <p:nvSpPr>
          <p:cNvPr id="2" name="Title 1"/>
          <p:cNvSpPr>
            <a:spLocks noGrp="1"/>
          </p:cNvSpPr>
          <p:nvPr>
            <p:ph type="title"/>
          </p:nvPr>
        </p:nvSpPr>
        <p:spPr/>
        <p:txBody>
          <a:bodyPr/>
          <a:lstStyle/>
          <a:p>
            <a:r>
              <a:rPr lang="en-US" dirty="0"/>
              <a:t>Progress to date – RFQ coupler cooling</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
        <p:nvSpPr>
          <p:cNvPr id="9" name="Callout: Bent Line 8">
            <a:extLst>
              <a:ext uri="{FF2B5EF4-FFF2-40B4-BE49-F238E27FC236}">
                <a16:creationId xmlns:a16="http://schemas.microsoft.com/office/drawing/2014/main" id="{3ACD6249-9531-42B6-820B-2E709AFDFE8D}"/>
              </a:ext>
            </a:extLst>
          </p:cNvPr>
          <p:cNvSpPr/>
          <p:nvPr/>
        </p:nvSpPr>
        <p:spPr>
          <a:xfrm flipH="1">
            <a:off x="343152" y="4397829"/>
            <a:ext cx="2374900" cy="1637211"/>
          </a:xfrm>
          <a:prstGeom prst="borderCallout2">
            <a:avLst>
              <a:gd name="adj1" fmla="val 18750"/>
              <a:gd name="adj2" fmla="val -909"/>
              <a:gd name="adj3" fmla="val 18750"/>
              <a:gd name="adj4" fmla="val -16667"/>
              <a:gd name="adj5" fmla="val 30962"/>
              <a:gd name="adj6" fmla="val -119983"/>
            </a:avLst>
          </a:prstGeom>
          <a:solidFill>
            <a:schemeClr val="bg1"/>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solidFill>
              </a:rPr>
              <a:t>Return air flow measurements for interlocks</a:t>
            </a:r>
          </a:p>
        </p:txBody>
      </p:sp>
      <p:sp>
        <p:nvSpPr>
          <p:cNvPr id="15" name="Callout: Bent Line 14">
            <a:extLst>
              <a:ext uri="{FF2B5EF4-FFF2-40B4-BE49-F238E27FC236}">
                <a16:creationId xmlns:a16="http://schemas.microsoft.com/office/drawing/2014/main" id="{167CFCF0-3D7E-4F5E-AB90-C4C4253E5C2F}"/>
              </a:ext>
            </a:extLst>
          </p:cNvPr>
          <p:cNvSpPr/>
          <p:nvPr/>
        </p:nvSpPr>
        <p:spPr>
          <a:xfrm flipH="1">
            <a:off x="1830994" y="2280217"/>
            <a:ext cx="2374900" cy="730962"/>
          </a:xfrm>
          <a:prstGeom prst="borderCallout2">
            <a:avLst>
              <a:gd name="adj1" fmla="val 18750"/>
              <a:gd name="adj2" fmla="val -909"/>
              <a:gd name="adj3" fmla="val 18750"/>
              <a:gd name="adj4" fmla="val -16667"/>
              <a:gd name="adj5" fmla="val 202766"/>
              <a:gd name="adj6" fmla="val -125655"/>
            </a:avLst>
          </a:prstGeom>
          <a:solidFill>
            <a:schemeClr val="bg1"/>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solidFill>
              </a:rPr>
              <a:t>Supply</a:t>
            </a:r>
          </a:p>
        </p:txBody>
      </p:sp>
      <p:sp>
        <p:nvSpPr>
          <p:cNvPr id="10" name="Date Placeholder 3">
            <a:extLst>
              <a:ext uri="{FF2B5EF4-FFF2-40B4-BE49-F238E27FC236}">
                <a16:creationId xmlns:a16="http://schemas.microsoft.com/office/drawing/2014/main" id="{DD03B198-9A51-4268-9399-29159706D7E1}"/>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2" name="Footer Placeholder 4">
            <a:extLst>
              <a:ext uri="{FF2B5EF4-FFF2-40B4-BE49-F238E27FC236}">
                <a16:creationId xmlns:a16="http://schemas.microsoft.com/office/drawing/2014/main" id="{2D5CBB59-2093-49AF-A318-AAB117B8EE5C}"/>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
        <p:nvSpPr>
          <p:cNvPr id="13" name="TextBox 12">
            <a:extLst>
              <a:ext uri="{FF2B5EF4-FFF2-40B4-BE49-F238E27FC236}">
                <a16:creationId xmlns:a16="http://schemas.microsoft.com/office/drawing/2014/main" id="{6E5C06AC-8FEA-4D74-96AD-21743F2B6D9F}"/>
              </a:ext>
            </a:extLst>
          </p:cNvPr>
          <p:cNvSpPr txBox="1"/>
          <p:nvPr/>
        </p:nvSpPr>
        <p:spPr>
          <a:xfrm>
            <a:off x="7269019" y="425321"/>
            <a:ext cx="1734306" cy="461665"/>
          </a:xfrm>
          <a:prstGeom prst="rect">
            <a:avLst/>
          </a:prstGeom>
          <a:solidFill>
            <a:schemeClr val="tx1"/>
          </a:solidFill>
        </p:spPr>
        <p:txBody>
          <a:bodyPr wrap="square" rtlCol="0">
            <a:spAutoFit/>
          </a:bodyPr>
          <a:lstStyle/>
          <a:p>
            <a:r>
              <a:rPr lang="en-US" dirty="0">
                <a:solidFill>
                  <a:schemeClr val="bg1"/>
                </a:solidFill>
              </a:rPr>
              <a:t>Charge #2,3</a:t>
            </a:r>
          </a:p>
        </p:txBody>
      </p:sp>
    </p:spTree>
    <p:extLst>
      <p:ext uri="{BB962C8B-B14F-4D97-AF65-F5344CB8AC3E}">
        <p14:creationId xmlns:p14="http://schemas.microsoft.com/office/powerpoint/2010/main" val="2158230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PIP2IT II&amp;C Lessons Learned</a:t>
            </a:r>
          </a:p>
        </p:txBody>
      </p:sp>
      <p:sp>
        <p:nvSpPr>
          <p:cNvPr id="3" name="Content Placeholder 2"/>
          <p:cNvSpPr>
            <a:spLocks noGrp="1"/>
          </p:cNvSpPr>
          <p:nvPr>
            <p:ph idx="1"/>
          </p:nvPr>
        </p:nvSpPr>
        <p:spPr/>
        <p:txBody>
          <a:bodyPr/>
          <a:lstStyle/>
          <a:p>
            <a:r>
              <a:rPr lang="en-US" sz="2000" dirty="0"/>
              <a:t>Maintenance of complete volume envelopes in the CAD model is critical, especially for “non-mechanical” systems</a:t>
            </a:r>
          </a:p>
          <a:p>
            <a:endParaRPr lang="en-US" sz="700" dirty="0"/>
          </a:p>
          <a:p>
            <a:r>
              <a:rPr lang="en-US" sz="2000" dirty="0"/>
              <a:t>Make sure the subsystems folks can populate the cable database, properly and consistently</a:t>
            </a:r>
          </a:p>
          <a:p>
            <a:endParaRPr lang="en-US" sz="700" dirty="0"/>
          </a:p>
          <a:p>
            <a:r>
              <a:rPr lang="en-US" sz="2000" dirty="0"/>
              <a:t>Re-verify hardware documentation at the moment of delivery (EPDM, survey referencing, drawings, procedures are all complete and stored in the appropriate database)</a:t>
            </a:r>
          </a:p>
          <a:p>
            <a:endParaRPr lang="en-US" sz="700" dirty="0"/>
          </a:p>
          <a:p>
            <a:r>
              <a:rPr lang="en-US" sz="2000" dirty="0"/>
              <a:t>Re-verify system pressure specifications prior to fluids connection and keep track of discrepancies</a:t>
            </a:r>
          </a:p>
          <a:p>
            <a:endParaRPr lang="en-US" sz="400" dirty="0"/>
          </a:p>
          <a:p>
            <a:r>
              <a:rPr lang="en-US" sz="2000" dirty="0"/>
              <a:t>Confirm that machine protection features are fully implemented and tested at the subsystem level prior to responsible engineers handing off to operations</a:t>
            </a:r>
          </a:p>
          <a:p>
            <a:endParaRPr lang="en-US" dirty="0"/>
          </a:p>
          <a:p>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
        <p:nvSpPr>
          <p:cNvPr id="7" name="Date Placeholder 3">
            <a:extLst>
              <a:ext uri="{FF2B5EF4-FFF2-40B4-BE49-F238E27FC236}">
                <a16:creationId xmlns:a16="http://schemas.microsoft.com/office/drawing/2014/main" id="{54445370-6340-4841-91F8-A5B91C7073EE}"/>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8" name="Footer Placeholder 4">
            <a:extLst>
              <a:ext uri="{FF2B5EF4-FFF2-40B4-BE49-F238E27FC236}">
                <a16:creationId xmlns:a16="http://schemas.microsoft.com/office/drawing/2014/main" id="{C73FC713-B9F7-422E-B4A0-B26D85A56AB9}"/>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
        <p:nvSpPr>
          <p:cNvPr id="9" name="TextBox 8">
            <a:extLst>
              <a:ext uri="{FF2B5EF4-FFF2-40B4-BE49-F238E27FC236}">
                <a16:creationId xmlns:a16="http://schemas.microsoft.com/office/drawing/2014/main" id="{D5375A60-62CC-465E-9EE9-CF17D6D463A0}"/>
              </a:ext>
            </a:extLst>
          </p:cNvPr>
          <p:cNvSpPr txBox="1"/>
          <p:nvPr/>
        </p:nvSpPr>
        <p:spPr>
          <a:xfrm>
            <a:off x="7269019" y="425321"/>
            <a:ext cx="1734306" cy="461665"/>
          </a:xfrm>
          <a:prstGeom prst="rect">
            <a:avLst/>
          </a:prstGeom>
          <a:solidFill>
            <a:schemeClr val="tx1"/>
          </a:solidFill>
        </p:spPr>
        <p:txBody>
          <a:bodyPr wrap="square" rtlCol="0">
            <a:spAutoFit/>
          </a:bodyPr>
          <a:lstStyle/>
          <a:p>
            <a:r>
              <a:rPr lang="en-US" dirty="0">
                <a:solidFill>
                  <a:schemeClr val="bg1"/>
                </a:solidFill>
              </a:rPr>
              <a:t>Charge #2,3</a:t>
            </a:r>
          </a:p>
        </p:txBody>
      </p:sp>
    </p:spTree>
    <p:extLst>
      <p:ext uri="{BB962C8B-B14F-4D97-AF65-F5344CB8AC3E}">
        <p14:creationId xmlns:p14="http://schemas.microsoft.com/office/powerpoint/2010/main" val="2514822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Review Plan</a:t>
            </a:r>
          </a:p>
        </p:txBody>
      </p:sp>
      <p:sp>
        <p:nvSpPr>
          <p:cNvPr id="3" name="Content Placeholder 2"/>
          <p:cNvSpPr>
            <a:spLocks noGrp="1"/>
          </p:cNvSpPr>
          <p:nvPr>
            <p:ph idx="1"/>
          </p:nvPr>
        </p:nvSpPr>
        <p:spPr/>
        <p:txBody>
          <a:bodyPr/>
          <a:lstStyle/>
          <a:p>
            <a:r>
              <a:rPr lang="en-US" dirty="0"/>
              <a:t>Completed: RFQ Cooling System (ED0002899)</a:t>
            </a:r>
          </a:p>
          <a:p>
            <a:pPr lvl="1"/>
            <a:endParaRPr lang="en-US" sz="800" dirty="0"/>
          </a:p>
          <a:p>
            <a:r>
              <a:rPr lang="en-US" dirty="0"/>
              <a:t>Planned:</a:t>
            </a:r>
          </a:p>
          <a:p>
            <a:pPr lvl="1"/>
            <a:r>
              <a:rPr lang="en-US" dirty="0"/>
              <a:t>Division/Department review procedures apply throughout</a:t>
            </a:r>
          </a:p>
          <a:p>
            <a:pPr lvl="1"/>
            <a:r>
              <a:rPr lang="en-US" dirty="0"/>
              <a:t>GSS</a:t>
            </a:r>
          </a:p>
          <a:p>
            <a:pPr lvl="2"/>
            <a:r>
              <a:rPr lang="en-US" dirty="0"/>
              <a:t>Preliminary and final design reviews for each system</a:t>
            </a:r>
          </a:p>
          <a:p>
            <a:pPr lvl="2"/>
            <a:r>
              <a:rPr lang="en-US" dirty="0"/>
              <a:t>Procurement Readiness Reviews for fixed-price contracts</a:t>
            </a:r>
          </a:p>
          <a:p>
            <a:pPr lvl="1"/>
            <a:r>
              <a:rPr lang="en-US" dirty="0"/>
              <a:t>Installation</a:t>
            </a:r>
          </a:p>
          <a:p>
            <a:pPr lvl="2"/>
            <a:r>
              <a:rPr lang="en-US" dirty="0"/>
              <a:t>Preliminary and final installation plan reviews</a:t>
            </a:r>
          </a:p>
          <a:p>
            <a:pPr lvl="2"/>
            <a:r>
              <a:rPr lang="en-US" dirty="0"/>
              <a:t>Installation readiness reviews for each area (phased with BO)</a:t>
            </a:r>
          </a:p>
          <a:p>
            <a:pPr lvl="1"/>
            <a:r>
              <a:rPr lang="en-US" dirty="0"/>
              <a:t>Commissioning</a:t>
            </a:r>
          </a:p>
          <a:p>
            <a:pPr lvl="2"/>
            <a:r>
              <a:rPr lang="en-US" dirty="0"/>
              <a:t>Commissioning plan reviews</a:t>
            </a:r>
          </a:p>
          <a:p>
            <a:pPr lvl="2"/>
            <a:r>
              <a:rPr lang="en-US" dirty="0"/>
              <a:t>Operation Readiness Clearance (ORCs) at subsystem levels</a:t>
            </a:r>
          </a:p>
          <a:p>
            <a:pPr lvl="2"/>
            <a:r>
              <a:rPr lang="en-US" dirty="0"/>
              <a:t>Accelerator Readiness Review (ARR) at system level</a:t>
            </a:r>
          </a:p>
          <a:p>
            <a:pPr lvl="2"/>
            <a:endParaRPr lang="en-US" dirty="0"/>
          </a:p>
          <a:p>
            <a:pPr lvl="2"/>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
        <p:nvSpPr>
          <p:cNvPr id="7" name="TextBox 6"/>
          <p:cNvSpPr txBox="1"/>
          <p:nvPr/>
        </p:nvSpPr>
        <p:spPr>
          <a:xfrm>
            <a:off x="7287491" y="425321"/>
            <a:ext cx="1715833" cy="461665"/>
          </a:xfrm>
          <a:prstGeom prst="rect">
            <a:avLst/>
          </a:prstGeom>
          <a:solidFill>
            <a:schemeClr val="tx1"/>
          </a:solidFill>
        </p:spPr>
        <p:txBody>
          <a:bodyPr wrap="square" rtlCol="0">
            <a:spAutoFit/>
          </a:bodyPr>
          <a:lstStyle/>
          <a:p>
            <a:r>
              <a:rPr lang="en-US" dirty="0">
                <a:solidFill>
                  <a:schemeClr val="bg1"/>
                </a:solidFill>
              </a:rPr>
              <a:t>Charge #3,4</a:t>
            </a:r>
          </a:p>
        </p:txBody>
      </p:sp>
      <p:sp>
        <p:nvSpPr>
          <p:cNvPr id="8" name="Date Placeholder 3">
            <a:extLst>
              <a:ext uri="{FF2B5EF4-FFF2-40B4-BE49-F238E27FC236}">
                <a16:creationId xmlns:a16="http://schemas.microsoft.com/office/drawing/2014/main" id="{0494A481-B9BD-45D4-A5DE-00A1D0A0255C}"/>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9" name="Footer Placeholder 4">
            <a:extLst>
              <a:ext uri="{FF2B5EF4-FFF2-40B4-BE49-F238E27FC236}">
                <a16:creationId xmlns:a16="http://schemas.microsoft.com/office/drawing/2014/main" id="{E6C06A58-9E3A-4B8C-A163-1F7757592C75}"/>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1005126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ESH&amp;Q</a:t>
            </a:r>
          </a:p>
        </p:txBody>
      </p:sp>
      <p:sp>
        <p:nvSpPr>
          <p:cNvPr id="3" name="Content Placeholder 2"/>
          <p:cNvSpPr>
            <a:spLocks noGrp="1"/>
          </p:cNvSpPr>
          <p:nvPr>
            <p:ph idx="1"/>
          </p:nvPr>
        </p:nvSpPr>
        <p:spPr>
          <a:xfrm>
            <a:off x="228600" y="1043046"/>
            <a:ext cx="8774724" cy="4987867"/>
          </a:xfrm>
        </p:spPr>
        <p:txBody>
          <a:bodyPr>
            <a:normAutofit fontScale="92500" lnSpcReduction="10000"/>
          </a:bodyPr>
          <a:lstStyle/>
          <a:p>
            <a:r>
              <a:rPr lang="en-US" dirty="0"/>
              <a:t>Project team is committed to construct PIP-II in a safe, environmentally respectful, and cost efficient manner that meets our stakeholder’s needs </a:t>
            </a:r>
          </a:p>
          <a:p>
            <a:endParaRPr lang="en-US" dirty="0"/>
          </a:p>
          <a:p>
            <a:r>
              <a:rPr lang="en-US" dirty="0"/>
              <a:t>Safety is an essential element in all work we do</a:t>
            </a:r>
          </a:p>
          <a:p>
            <a:pPr lvl="1"/>
            <a:r>
              <a:rPr lang="en-US" dirty="0"/>
              <a:t>Project Integrated Safety Management Plan (docdb #141)</a:t>
            </a:r>
          </a:p>
          <a:p>
            <a:pPr lvl="1"/>
            <a:r>
              <a:rPr lang="en-US" dirty="0"/>
              <a:t>Laboratory and DOE standards and practices</a:t>
            </a:r>
          </a:p>
          <a:p>
            <a:pPr lvl="2"/>
            <a:r>
              <a:rPr lang="en-US" dirty="0"/>
              <a:t>Fermi Radiological Control Manual</a:t>
            </a:r>
          </a:p>
          <a:p>
            <a:pPr lvl="2"/>
            <a:r>
              <a:rPr lang="en-US" dirty="0"/>
              <a:t>Fermi ES&amp;H Manual</a:t>
            </a:r>
          </a:p>
          <a:p>
            <a:pPr lvl="1"/>
            <a:r>
              <a:rPr lang="en-US" dirty="0"/>
              <a:t>Apply ”Lessons Learned” from internal and external project work</a:t>
            </a:r>
          </a:p>
          <a:p>
            <a:pPr lvl="2"/>
            <a:r>
              <a:rPr lang="en-US" dirty="0">
                <a:solidFill>
                  <a:schemeClr val="accent6"/>
                </a:solidFill>
              </a:rPr>
              <a:t>Nearly every identified risk/hazard is in play in the IIC phase</a:t>
            </a:r>
          </a:p>
          <a:p>
            <a:pPr lvl="2"/>
            <a:r>
              <a:rPr lang="en-US" dirty="0">
                <a:solidFill>
                  <a:schemeClr val="accent6"/>
                </a:solidFill>
              </a:rPr>
              <a:t>LOTO schemes to be given explicit consideration in ICDs</a:t>
            </a:r>
          </a:p>
          <a:p>
            <a:pPr lvl="2"/>
            <a:r>
              <a:rPr lang="en-US" dirty="0">
                <a:solidFill>
                  <a:schemeClr val="accent6"/>
                </a:solidFill>
              </a:rPr>
              <a:t>Cable management and documentation is a high priority</a:t>
            </a:r>
          </a:p>
          <a:p>
            <a:pPr lvl="1"/>
            <a:r>
              <a:rPr lang="en-US" dirty="0"/>
              <a:t>Partner deliverables are required to meet Laboratory Safety Standards</a:t>
            </a:r>
          </a:p>
          <a:p>
            <a:endParaRPr lang="en-US" dirty="0"/>
          </a:p>
          <a:p>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#5</a:t>
            </a:r>
          </a:p>
        </p:txBody>
      </p:sp>
      <p:sp>
        <p:nvSpPr>
          <p:cNvPr id="8" name="Date Placeholder 3">
            <a:extLst>
              <a:ext uri="{FF2B5EF4-FFF2-40B4-BE49-F238E27FC236}">
                <a16:creationId xmlns:a16="http://schemas.microsoft.com/office/drawing/2014/main" id="{0650EFCB-DA02-4667-921B-02B4AE8A711E}"/>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9" name="Footer Placeholder 4">
            <a:extLst>
              <a:ext uri="{FF2B5EF4-FFF2-40B4-BE49-F238E27FC236}">
                <a16:creationId xmlns:a16="http://schemas.microsoft.com/office/drawing/2014/main" id="{C38E0BF8-36B8-464D-95CF-20618C2880E2}"/>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1512306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ESH&amp;Q</a:t>
            </a:r>
          </a:p>
        </p:txBody>
      </p:sp>
      <p:sp>
        <p:nvSpPr>
          <p:cNvPr id="3" name="Content Placeholder 2"/>
          <p:cNvSpPr>
            <a:spLocks noGrp="1"/>
          </p:cNvSpPr>
          <p:nvPr>
            <p:ph idx="1"/>
          </p:nvPr>
        </p:nvSpPr>
        <p:spPr/>
        <p:txBody>
          <a:bodyPr/>
          <a:lstStyle/>
          <a:p>
            <a:r>
              <a:rPr lang="en-US" dirty="0"/>
              <a:t>Quality Assurance and Control</a:t>
            </a:r>
          </a:p>
          <a:p>
            <a:pPr lvl="1"/>
            <a:r>
              <a:rPr lang="en-US" dirty="0"/>
              <a:t>Project Quality Assurance Plan (docdb #142)</a:t>
            </a:r>
          </a:p>
          <a:p>
            <a:pPr lvl="1"/>
            <a:r>
              <a:rPr lang="en-US" dirty="0"/>
              <a:t>Communicate and work with vendors and collaborators</a:t>
            </a:r>
          </a:p>
          <a:p>
            <a:pPr lvl="1"/>
            <a:r>
              <a:rPr lang="en-US" dirty="0">
                <a:solidFill>
                  <a:schemeClr val="accent6"/>
                </a:solidFill>
              </a:rPr>
              <a:t>Particular focus on hardware acceptance</a:t>
            </a:r>
          </a:p>
          <a:p>
            <a:pPr lvl="2"/>
            <a:r>
              <a:rPr lang="en-US" sz="1800" dirty="0"/>
              <a:t>The last, best chance to make sure documentation is complete </a:t>
            </a:r>
          </a:p>
          <a:p>
            <a:pPr lvl="2"/>
            <a:r>
              <a:rPr lang="en-US" sz="1800" dirty="0"/>
              <a:t>One model - Hardware Acceptance Review with complete walk-through of EPDM documentation index</a:t>
            </a:r>
          </a:p>
          <a:p>
            <a:pPr lvl="2"/>
            <a:endParaRPr lang="en-US" dirty="0">
              <a:solidFill>
                <a:srgbClr val="FF0000"/>
              </a:solidFill>
            </a:endParaRP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#5</a:t>
            </a:r>
          </a:p>
        </p:txBody>
      </p:sp>
      <p:pic>
        <p:nvPicPr>
          <p:cNvPr id="8" name="Picture 7">
            <a:extLst>
              <a:ext uri="{FF2B5EF4-FFF2-40B4-BE49-F238E27FC236}">
                <a16:creationId xmlns:a16="http://schemas.microsoft.com/office/drawing/2014/main" id="{69F69E26-A2F4-4890-B29C-CAF659592D8A}"/>
              </a:ext>
            </a:extLst>
          </p:cNvPr>
          <p:cNvPicPr>
            <a:picLocks noChangeAspect="1"/>
          </p:cNvPicPr>
          <p:nvPr/>
        </p:nvPicPr>
        <p:blipFill rotWithShape="1">
          <a:blip r:embed="rId2"/>
          <a:srcRect b="16960"/>
          <a:stretch/>
        </p:blipFill>
        <p:spPr>
          <a:xfrm>
            <a:off x="1391875" y="3606800"/>
            <a:ext cx="6687264" cy="2573591"/>
          </a:xfrm>
          <a:prstGeom prst="rect">
            <a:avLst/>
          </a:prstGeom>
        </p:spPr>
      </p:pic>
      <p:sp>
        <p:nvSpPr>
          <p:cNvPr id="9" name="Date Placeholder 3">
            <a:extLst>
              <a:ext uri="{FF2B5EF4-FFF2-40B4-BE49-F238E27FC236}">
                <a16:creationId xmlns:a16="http://schemas.microsoft.com/office/drawing/2014/main" id="{19C0829E-3F47-4EC2-8886-BC61ED48E485}"/>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0" name="Footer Placeholder 4">
            <a:extLst>
              <a:ext uri="{FF2B5EF4-FFF2-40B4-BE49-F238E27FC236}">
                <a16:creationId xmlns:a16="http://schemas.microsoft.com/office/drawing/2014/main" id="{41A04AA7-B523-44B7-85AC-ED0FFDEDAF0B}"/>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3789082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General Support Services</a:t>
            </a:r>
          </a:p>
        </p:txBody>
      </p:sp>
      <p:sp>
        <p:nvSpPr>
          <p:cNvPr id="3" name="Content Placeholder 2"/>
          <p:cNvSpPr>
            <a:spLocks noGrp="1"/>
          </p:cNvSpPr>
          <p:nvPr>
            <p:ph idx="1"/>
          </p:nvPr>
        </p:nvSpPr>
        <p:spPr/>
        <p:txBody>
          <a:bodyPr/>
          <a:lstStyle/>
          <a:p>
            <a:r>
              <a:rPr lang="en-US" dirty="0"/>
              <a:t>Low-Conductivity Water System does not achieve temperature stability requirements</a:t>
            </a:r>
          </a:p>
          <a:p>
            <a:r>
              <a:rPr lang="en-US" dirty="0"/>
              <a:t>Requirements or interface definition for Low-Conductivity Water System Less Than Adequate</a:t>
            </a:r>
          </a:p>
          <a:p>
            <a:endParaRPr lang="en-US" dirty="0"/>
          </a:p>
          <a:p>
            <a:endParaRPr lang="en-US" dirty="0"/>
          </a:p>
          <a:p>
            <a:endParaRPr lang="en-US" dirty="0"/>
          </a:p>
          <a:p>
            <a:endParaRPr lang="en-US" dirty="0"/>
          </a:p>
          <a:p>
            <a:pPr marL="457200" lvl="1" indent="0">
              <a:buNone/>
            </a:pPr>
            <a:endParaRPr lang="en-US" dirty="0"/>
          </a:p>
          <a:p>
            <a:endParaRPr lang="en-US" dirty="0"/>
          </a:p>
          <a:p>
            <a:pPr marL="0" indent="0">
              <a:buNone/>
            </a:pPr>
            <a:endParaRPr lang="en-US" dirty="0"/>
          </a:p>
          <a:p>
            <a:pPr marL="0" indent="0">
              <a:buNone/>
            </a:pPr>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
        <p:nvSpPr>
          <p:cNvPr id="8" name="Date Placeholder 3">
            <a:extLst>
              <a:ext uri="{FF2B5EF4-FFF2-40B4-BE49-F238E27FC236}">
                <a16:creationId xmlns:a16="http://schemas.microsoft.com/office/drawing/2014/main" id="{4A6FAB99-853E-4E2B-8B6E-5D69DBFF8ABC}"/>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0" name="Footer Placeholder 4">
            <a:extLst>
              <a:ext uri="{FF2B5EF4-FFF2-40B4-BE49-F238E27FC236}">
                <a16:creationId xmlns:a16="http://schemas.microsoft.com/office/drawing/2014/main" id="{A22605AF-ED8C-4C92-B55A-FAE7E14F1A5D}"/>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
        <p:nvSpPr>
          <p:cNvPr id="11" name="TextBox 10">
            <a:extLst>
              <a:ext uri="{FF2B5EF4-FFF2-40B4-BE49-F238E27FC236}">
                <a16:creationId xmlns:a16="http://schemas.microsoft.com/office/drawing/2014/main" id="{22ECFA63-7BFB-4AD8-9EDF-6B03CFE4443C}"/>
              </a:ext>
            </a:extLst>
          </p:cNvPr>
          <p:cNvSpPr txBox="1"/>
          <p:nvPr/>
        </p:nvSpPr>
        <p:spPr>
          <a:xfrm>
            <a:off x="7370619" y="425321"/>
            <a:ext cx="1613622" cy="461665"/>
          </a:xfrm>
          <a:prstGeom prst="rect">
            <a:avLst/>
          </a:prstGeom>
          <a:solidFill>
            <a:schemeClr val="tx1"/>
          </a:solidFill>
        </p:spPr>
        <p:txBody>
          <a:bodyPr wrap="square" rtlCol="0">
            <a:spAutoFit/>
          </a:bodyPr>
          <a:lstStyle/>
          <a:p>
            <a:r>
              <a:rPr lang="en-US" dirty="0">
                <a:solidFill>
                  <a:schemeClr val="bg1"/>
                </a:solidFill>
              </a:rPr>
              <a:t>Charge #3</a:t>
            </a:r>
          </a:p>
        </p:txBody>
      </p:sp>
      <p:pic>
        <p:nvPicPr>
          <p:cNvPr id="12" name="Picture 11">
            <a:extLst>
              <a:ext uri="{FF2B5EF4-FFF2-40B4-BE49-F238E27FC236}">
                <a16:creationId xmlns:a16="http://schemas.microsoft.com/office/drawing/2014/main" id="{45EEDEE9-CABC-4198-AE13-6B5B562A96F7}"/>
              </a:ext>
            </a:extLst>
          </p:cNvPr>
          <p:cNvPicPr>
            <a:picLocks noChangeAspect="1"/>
          </p:cNvPicPr>
          <p:nvPr/>
        </p:nvPicPr>
        <p:blipFill>
          <a:blip r:embed="rId2"/>
          <a:stretch>
            <a:fillRect/>
          </a:stretch>
        </p:blipFill>
        <p:spPr>
          <a:xfrm>
            <a:off x="177722" y="2966443"/>
            <a:ext cx="8846968" cy="1133117"/>
          </a:xfrm>
          <a:prstGeom prst="rect">
            <a:avLst/>
          </a:prstGeom>
        </p:spPr>
      </p:pic>
    </p:spTree>
    <p:extLst>
      <p:ext uri="{BB962C8B-B14F-4D97-AF65-F5344CB8AC3E}">
        <p14:creationId xmlns:p14="http://schemas.microsoft.com/office/powerpoint/2010/main" val="2853813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8" name="Date Placeholder 3">
            <a:extLst>
              <a:ext uri="{FF2B5EF4-FFF2-40B4-BE49-F238E27FC236}">
                <a16:creationId xmlns:a16="http://schemas.microsoft.com/office/drawing/2014/main" id="{4A6FAB99-853E-4E2B-8B6E-5D69DBFF8ABC}"/>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0" name="Footer Placeholder 4">
            <a:extLst>
              <a:ext uri="{FF2B5EF4-FFF2-40B4-BE49-F238E27FC236}">
                <a16:creationId xmlns:a16="http://schemas.microsoft.com/office/drawing/2014/main" id="{A22605AF-ED8C-4C92-B55A-FAE7E14F1A5D}"/>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
        <p:nvSpPr>
          <p:cNvPr id="11" name="TextBox 10">
            <a:extLst>
              <a:ext uri="{FF2B5EF4-FFF2-40B4-BE49-F238E27FC236}">
                <a16:creationId xmlns:a16="http://schemas.microsoft.com/office/drawing/2014/main" id="{22ECFA63-7BFB-4AD8-9EDF-6B03CFE4443C}"/>
              </a:ext>
            </a:extLst>
          </p:cNvPr>
          <p:cNvSpPr txBox="1"/>
          <p:nvPr/>
        </p:nvSpPr>
        <p:spPr>
          <a:xfrm>
            <a:off x="7370619" y="506642"/>
            <a:ext cx="1613622" cy="461665"/>
          </a:xfrm>
          <a:prstGeom prst="rect">
            <a:avLst/>
          </a:prstGeom>
          <a:solidFill>
            <a:schemeClr val="tx1"/>
          </a:solidFill>
        </p:spPr>
        <p:txBody>
          <a:bodyPr wrap="square" rtlCol="0">
            <a:spAutoFit/>
          </a:bodyPr>
          <a:lstStyle/>
          <a:p>
            <a:r>
              <a:rPr lang="en-US" dirty="0">
                <a:solidFill>
                  <a:schemeClr val="bg1"/>
                </a:solidFill>
              </a:rPr>
              <a:t>Charge #3</a:t>
            </a:r>
          </a:p>
        </p:txBody>
      </p:sp>
      <p:sp>
        <p:nvSpPr>
          <p:cNvPr id="12" name="Title 1">
            <a:extLst>
              <a:ext uri="{FF2B5EF4-FFF2-40B4-BE49-F238E27FC236}">
                <a16:creationId xmlns:a16="http://schemas.microsoft.com/office/drawing/2014/main" id="{F4FD1339-84B2-44B1-990D-34104C5470D2}"/>
              </a:ext>
            </a:extLst>
          </p:cNvPr>
          <p:cNvSpPr>
            <a:spLocks noGrp="1"/>
          </p:cNvSpPr>
          <p:nvPr>
            <p:ph type="title"/>
          </p:nvPr>
        </p:nvSpPr>
        <p:spPr>
          <a:xfrm>
            <a:off x="228600" y="893568"/>
            <a:ext cx="8686800" cy="427877"/>
          </a:xfrm>
        </p:spPr>
        <p:txBody>
          <a:bodyPr/>
          <a:lstStyle/>
          <a:p>
            <a:r>
              <a:rPr lang="en-US" dirty="0"/>
              <a:t>Risk Mitigation: LCW system does not achieve temperature stability requirements</a:t>
            </a:r>
            <a:br>
              <a:rPr lang="en-US" dirty="0"/>
            </a:br>
            <a:r>
              <a:rPr lang="en-US" dirty="0"/>
              <a:t> </a:t>
            </a:r>
          </a:p>
        </p:txBody>
      </p:sp>
      <p:sp>
        <p:nvSpPr>
          <p:cNvPr id="13" name="Content Placeholder 2">
            <a:extLst>
              <a:ext uri="{FF2B5EF4-FFF2-40B4-BE49-F238E27FC236}">
                <a16:creationId xmlns:a16="http://schemas.microsoft.com/office/drawing/2014/main" id="{9349F6F5-2489-49DE-81B6-F2F7D674D69E}"/>
              </a:ext>
            </a:extLst>
          </p:cNvPr>
          <p:cNvSpPr>
            <a:spLocks noGrp="1"/>
          </p:cNvSpPr>
          <p:nvPr>
            <p:ph idx="1"/>
          </p:nvPr>
        </p:nvSpPr>
        <p:spPr>
          <a:xfrm>
            <a:off x="228600" y="1043046"/>
            <a:ext cx="8672513" cy="4987867"/>
          </a:xfrm>
        </p:spPr>
        <p:txBody>
          <a:bodyPr/>
          <a:lstStyle/>
          <a:p>
            <a:r>
              <a:rPr lang="en-US" dirty="0"/>
              <a:t>Interface documentation to be created and reviewed to ensure system capabilities match customer needs</a:t>
            </a:r>
            <a:endParaRPr lang="en-US" sz="800" dirty="0"/>
          </a:p>
          <a:p>
            <a:r>
              <a:rPr lang="en-US" dirty="0"/>
              <a:t>Requirements review</a:t>
            </a:r>
          </a:p>
          <a:p>
            <a:pPr lvl="1"/>
            <a:r>
              <a:rPr lang="en-US" dirty="0"/>
              <a:t>Draft FRS ED0006218 Rev-, in review currently</a:t>
            </a:r>
            <a:endParaRPr lang="en-US" sz="800" dirty="0"/>
          </a:p>
          <a:p>
            <a:r>
              <a:rPr lang="en-US" dirty="0"/>
              <a:t>PIP2IT/CMTF/CMTS1 experience</a:t>
            </a:r>
          </a:p>
          <a:p>
            <a:pPr lvl="1"/>
            <a:r>
              <a:rPr lang="en-US" dirty="0"/>
              <a:t>“Modern” LCW system with similar architecture installed in CMTF, servicing PIP2IT and CMTS1</a:t>
            </a:r>
          </a:p>
          <a:p>
            <a:pPr lvl="2"/>
            <a:r>
              <a:rPr lang="en-US" dirty="0"/>
              <a:t>Currently meets all requirements for PIP2 LCW system</a:t>
            </a:r>
          </a:p>
          <a:p>
            <a:pPr lvl="1"/>
            <a:r>
              <a:rPr lang="en-US" dirty="0"/>
              <a:t>Most critical customer systems (e.g. RF amps) must be operated at PIP2IT or CMTS1 prior to PIP2, allowing for early detection of component-specific problems with cooling</a:t>
            </a:r>
          </a:p>
          <a:p>
            <a:pPr lvl="2"/>
            <a:r>
              <a:rPr lang="en-US" dirty="0"/>
              <a:t>Unexpectedly-stringent cooling needs have already been identified in one RF component at PIP2IT – this drove the selection of a more robust component for PIP2</a:t>
            </a:r>
          </a:p>
          <a:p>
            <a:pPr lvl="1"/>
            <a:endParaRPr lang="en-US" dirty="0"/>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16176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Installation and Commissioning</a:t>
            </a:r>
          </a:p>
        </p:txBody>
      </p:sp>
      <p:sp>
        <p:nvSpPr>
          <p:cNvPr id="3" name="Content Placeholder 2"/>
          <p:cNvSpPr>
            <a:spLocks noGrp="1"/>
          </p:cNvSpPr>
          <p:nvPr>
            <p:ph idx="1"/>
          </p:nvPr>
        </p:nvSpPr>
        <p:spPr>
          <a:xfrm>
            <a:off x="228600" y="1043047"/>
            <a:ext cx="8672513" cy="2305796"/>
          </a:xfrm>
        </p:spPr>
        <p:txBody>
          <a:bodyPr/>
          <a:lstStyle/>
          <a:p>
            <a:r>
              <a:rPr lang="en-US" sz="2000" dirty="0"/>
              <a:t>Machine performance problems during commissioning </a:t>
            </a:r>
          </a:p>
          <a:p>
            <a:r>
              <a:rPr lang="en-US" sz="2000" dirty="0"/>
              <a:t>Subsystem or component problem discovered after installation</a:t>
            </a:r>
          </a:p>
          <a:p>
            <a:r>
              <a:rPr lang="en-US" sz="2000" dirty="0"/>
              <a:t>Late subsystem delivery makes installation less efficient</a:t>
            </a:r>
          </a:p>
          <a:p>
            <a:r>
              <a:rPr lang="en-US" sz="2000" dirty="0"/>
              <a:t>Mismatch between subsystem delivery and installation schedule creates need for storage</a:t>
            </a:r>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8" name="Date Placeholder 3">
            <a:extLst>
              <a:ext uri="{FF2B5EF4-FFF2-40B4-BE49-F238E27FC236}">
                <a16:creationId xmlns:a16="http://schemas.microsoft.com/office/drawing/2014/main" id="{8958D6D9-2144-4EB8-B946-82AD8FF1F15B}"/>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0" name="Footer Placeholder 4">
            <a:extLst>
              <a:ext uri="{FF2B5EF4-FFF2-40B4-BE49-F238E27FC236}">
                <a16:creationId xmlns:a16="http://schemas.microsoft.com/office/drawing/2014/main" id="{952B69FB-C03B-4EA8-BC27-11A219777AF3}"/>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
        <p:nvSpPr>
          <p:cNvPr id="11" name="TextBox 10">
            <a:extLst>
              <a:ext uri="{FF2B5EF4-FFF2-40B4-BE49-F238E27FC236}">
                <a16:creationId xmlns:a16="http://schemas.microsoft.com/office/drawing/2014/main" id="{D8037166-2BFB-44B2-8BFB-A4FD9CFD7BE7}"/>
              </a:ext>
            </a:extLst>
          </p:cNvPr>
          <p:cNvSpPr txBox="1"/>
          <p:nvPr/>
        </p:nvSpPr>
        <p:spPr>
          <a:xfrm>
            <a:off x="7370619" y="425321"/>
            <a:ext cx="1613622" cy="461665"/>
          </a:xfrm>
          <a:prstGeom prst="rect">
            <a:avLst/>
          </a:prstGeom>
          <a:solidFill>
            <a:schemeClr val="tx1"/>
          </a:solidFill>
        </p:spPr>
        <p:txBody>
          <a:bodyPr wrap="square" rtlCol="0">
            <a:spAutoFit/>
          </a:bodyPr>
          <a:lstStyle/>
          <a:p>
            <a:r>
              <a:rPr lang="en-US" dirty="0">
                <a:solidFill>
                  <a:schemeClr val="bg1"/>
                </a:solidFill>
              </a:rPr>
              <a:t>Charge #3</a:t>
            </a:r>
          </a:p>
        </p:txBody>
      </p:sp>
      <p:pic>
        <p:nvPicPr>
          <p:cNvPr id="12" name="Picture 11">
            <a:extLst>
              <a:ext uri="{FF2B5EF4-FFF2-40B4-BE49-F238E27FC236}">
                <a16:creationId xmlns:a16="http://schemas.microsoft.com/office/drawing/2014/main" id="{C02557F5-3A90-4966-A7A2-48AA87912917}"/>
              </a:ext>
            </a:extLst>
          </p:cNvPr>
          <p:cNvPicPr>
            <a:picLocks noChangeAspect="1"/>
          </p:cNvPicPr>
          <p:nvPr/>
        </p:nvPicPr>
        <p:blipFill>
          <a:blip r:embed="rId2"/>
          <a:stretch>
            <a:fillRect/>
          </a:stretch>
        </p:blipFill>
        <p:spPr>
          <a:xfrm>
            <a:off x="135944" y="2853368"/>
            <a:ext cx="8857823" cy="1525692"/>
          </a:xfrm>
          <a:prstGeom prst="rect">
            <a:avLst/>
          </a:prstGeom>
        </p:spPr>
      </p:pic>
    </p:spTree>
    <p:extLst>
      <p:ext uri="{BB962C8B-B14F-4D97-AF65-F5344CB8AC3E}">
        <p14:creationId xmlns:p14="http://schemas.microsoft.com/office/powerpoint/2010/main" val="1167093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Me:</a:t>
            </a:r>
          </a:p>
        </p:txBody>
      </p:sp>
      <p:sp>
        <p:nvSpPr>
          <p:cNvPr id="3" name="Content Placeholder 2"/>
          <p:cNvSpPr>
            <a:spLocks noGrp="1"/>
          </p:cNvSpPr>
          <p:nvPr>
            <p:ph idx="1"/>
          </p:nvPr>
        </p:nvSpPr>
        <p:spPr/>
        <p:txBody>
          <a:bodyPr/>
          <a:lstStyle/>
          <a:p>
            <a:r>
              <a:rPr lang="en-US" dirty="0"/>
              <a:t>PIP2 Roles</a:t>
            </a:r>
          </a:p>
          <a:p>
            <a:pPr lvl="1"/>
            <a:r>
              <a:rPr lang="en-US" dirty="0"/>
              <a:t>L3 Manager for General Support Services</a:t>
            </a:r>
          </a:p>
          <a:p>
            <a:pPr lvl="1"/>
            <a:r>
              <a:rPr lang="en-US" dirty="0"/>
              <a:t>L3 Manager for Installation, Integration and Commissioning</a:t>
            </a:r>
          </a:p>
          <a:p>
            <a:pPr lvl="1"/>
            <a:r>
              <a:rPr lang="en-US" dirty="0"/>
              <a:t>Installation lead for PIP2IT</a:t>
            </a:r>
          </a:p>
          <a:p>
            <a:pPr lvl="1"/>
            <a:endParaRPr lang="en-US" dirty="0"/>
          </a:p>
          <a:p>
            <a:r>
              <a:rPr lang="en-US" dirty="0"/>
              <a:t>Other Fermilab experience</a:t>
            </a:r>
          </a:p>
          <a:p>
            <a:pPr lvl="1"/>
            <a:r>
              <a:rPr lang="en-US" dirty="0"/>
              <a:t>Participated in build-out of FAST, PIP2IT, and CMTS1 machines</a:t>
            </a:r>
          </a:p>
          <a:p>
            <a:pPr lvl="1"/>
            <a:r>
              <a:rPr lang="en-US" dirty="0"/>
              <a:t>Led design and installation of FAST 50 and 300MeV beamlines</a:t>
            </a:r>
          </a:p>
          <a:p>
            <a:pPr lvl="1"/>
            <a:r>
              <a:rPr lang="en-US" dirty="0"/>
              <a:t>Led installation of 1.3GHz CC1 and CM2 cryomodules at FAST</a:t>
            </a:r>
          </a:p>
          <a:p>
            <a:pPr lvl="1"/>
            <a:r>
              <a:rPr lang="en-US" dirty="0"/>
              <a:t>Led installation of first LCLS2 cryomodule in CMTS1 test stand</a:t>
            </a:r>
          </a:p>
          <a:p>
            <a:pPr lvl="1"/>
            <a:endParaRPr lang="en-US" dirty="0"/>
          </a:p>
        </p:txBody>
      </p:sp>
      <p:sp>
        <p:nvSpPr>
          <p:cNvPr id="4" name="Date Placeholder 3"/>
          <p:cNvSpPr>
            <a:spLocks noGrp="1"/>
          </p:cNvSpPr>
          <p:nvPr>
            <p:ph type="dt" sz="half" idx="2"/>
          </p:nvPr>
        </p:nvSpPr>
        <p:spPr>
          <a:xfrm>
            <a:off x="611349" y="6495482"/>
            <a:ext cx="878613" cy="241300"/>
          </a:xfrm>
        </p:spPr>
        <p:txBody>
          <a:bodyPr/>
          <a:lstStyle/>
          <a:p>
            <a:pPr>
              <a:defRPr/>
            </a:pPr>
            <a:r>
              <a:rPr lang="en-US" dirty="0"/>
              <a:t>12/12/2017</a:t>
            </a:r>
          </a:p>
        </p:txBody>
      </p:sp>
      <p:sp>
        <p:nvSpPr>
          <p:cNvPr id="5" name="Footer Placeholder 4"/>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1938158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
        <p:nvSpPr>
          <p:cNvPr id="8" name="Date Placeholder 3">
            <a:extLst>
              <a:ext uri="{FF2B5EF4-FFF2-40B4-BE49-F238E27FC236}">
                <a16:creationId xmlns:a16="http://schemas.microsoft.com/office/drawing/2014/main" id="{8958D6D9-2144-4EB8-B946-82AD8FF1F15B}"/>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0" name="Footer Placeholder 4">
            <a:extLst>
              <a:ext uri="{FF2B5EF4-FFF2-40B4-BE49-F238E27FC236}">
                <a16:creationId xmlns:a16="http://schemas.microsoft.com/office/drawing/2014/main" id="{952B69FB-C03B-4EA8-BC27-11A219777AF3}"/>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
        <p:nvSpPr>
          <p:cNvPr id="11" name="TextBox 10">
            <a:extLst>
              <a:ext uri="{FF2B5EF4-FFF2-40B4-BE49-F238E27FC236}">
                <a16:creationId xmlns:a16="http://schemas.microsoft.com/office/drawing/2014/main" id="{D8037166-2BFB-44B2-8BFB-A4FD9CFD7BE7}"/>
              </a:ext>
            </a:extLst>
          </p:cNvPr>
          <p:cNvSpPr txBox="1"/>
          <p:nvPr/>
        </p:nvSpPr>
        <p:spPr>
          <a:xfrm>
            <a:off x="7361412" y="914785"/>
            <a:ext cx="1613622" cy="461665"/>
          </a:xfrm>
          <a:prstGeom prst="rect">
            <a:avLst/>
          </a:prstGeom>
          <a:solidFill>
            <a:schemeClr val="tx1"/>
          </a:solidFill>
        </p:spPr>
        <p:txBody>
          <a:bodyPr wrap="square" rtlCol="0">
            <a:spAutoFit/>
          </a:bodyPr>
          <a:lstStyle/>
          <a:p>
            <a:r>
              <a:rPr lang="en-US" dirty="0">
                <a:solidFill>
                  <a:schemeClr val="bg1"/>
                </a:solidFill>
              </a:rPr>
              <a:t>Charge #3</a:t>
            </a:r>
          </a:p>
        </p:txBody>
      </p:sp>
      <p:sp>
        <p:nvSpPr>
          <p:cNvPr id="12" name="Title 1">
            <a:extLst>
              <a:ext uri="{FF2B5EF4-FFF2-40B4-BE49-F238E27FC236}">
                <a16:creationId xmlns:a16="http://schemas.microsoft.com/office/drawing/2014/main" id="{000B2EC3-E247-46A7-9A8F-4D4E7BFE1CFA}"/>
              </a:ext>
            </a:extLst>
          </p:cNvPr>
          <p:cNvSpPr>
            <a:spLocks noGrp="1"/>
          </p:cNvSpPr>
          <p:nvPr>
            <p:ph type="title"/>
          </p:nvPr>
        </p:nvSpPr>
        <p:spPr>
          <a:xfrm>
            <a:off x="106878" y="299556"/>
            <a:ext cx="8808522" cy="985332"/>
          </a:xfrm>
        </p:spPr>
        <p:txBody>
          <a:bodyPr>
            <a:normAutofit/>
          </a:bodyPr>
          <a:lstStyle/>
          <a:p>
            <a:r>
              <a:rPr lang="en-US" dirty="0"/>
              <a:t>Risk Mitigation: Subsystem or component problem discovered after installation</a:t>
            </a:r>
          </a:p>
        </p:txBody>
      </p:sp>
      <p:sp>
        <p:nvSpPr>
          <p:cNvPr id="13" name="Content Placeholder 2">
            <a:extLst>
              <a:ext uri="{FF2B5EF4-FFF2-40B4-BE49-F238E27FC236}">
                <a16:creationId xmlns:a16="http://schemas.microsoft.com/office/drawing/2014/main" id="{6CE7106A-5B4E-492C-B231-E68124FD4642}"/>
              </a:ext>
            </a:extLst>
          </p:cNvPr>
          <p:cNvSpPr>
            <a:spLocks noGrp="1"/>
          </p:cNvSpPr>
          <p:nvPr>
            <p:ph idx="1"/>
          </p:nvPr>
        </p:nvSpPr>
        <p:spPr>
          <a:xfrm>
            <a:off x="222250" y="1468012"/>
            <a:ext cx="8672513" cy="4928420"/>
          </a:xfrm>
        </p:spPr>
        <p:txBody>
          <a:bodyPr/>
          <a:lstStyle/>
          <a:p>
            <a:r>
              <a:rPr lang="en-US" dirty="0"/>
              <a:t>PIP-II development plan includes testing of all subsystems before delivery for installation.</a:t>
            </a:r>
          </a:p>
          <a:p>
            <a:pPr lvl="1"/>
            <a:r>
              <a:rPr lang="en-US" dirty="0"/>
              <a:t>Minimizing this risk</a:t>
            </a:r>
          </a:p>
          <a:p>
            <a:r>
              <a:rPr lang="en-US" dirty="0"/>
              <a:t>Primary mitigations</a:t>
            </a:r>
          </a:p>
          <a:p>
            <a:pPr lvl="1"/>
            <a:r>
              <a:rPr lang="en-US" sz="2400" dirty="0"/>
              <a:t>Test critical systems at PIP2IT/CMTS1</a:t>
            </a:r>
          </a:p>
          <a:p>
            <a:pPr lvl="2"/>
            <a:r>
              <a:rPr lang="en-US" sz="2200" dirty="0"/>
              <a:t>Entire Warm Front End</a:t>
            </a:r>
          </a:p>
          <a:p>
            <a:pPr lvl="2"/>
            <a:r>
              <a:rPr lang="en-US" sz="2200" dirty="0"/>
              <a:t>Cryomodules and RF</a:t>
            </a:r>
          </a:p>
          <a:p>
            <a:r>
              <a:rPr lang="en-US" sz="2600" dirty="0"/>
              <a:t>Communication and team continuity </a:t>
            </a:r>
          </a:p>
          <a:p>
            <a:pPr lvl="2"/>
            <a:r>
              <a:rPr lang="en-US" sz="2200" dirty="0"/>
              <a:t>We are creating experts with PIP2IT and CMTS1 testing</a:t>
            </a:r>
          </a:p>
          <a:p>
            <a:pPr lvl="2"/>
            <a:r>
              <a:rPr lang="en-US" sz="2200" dirty="0"/>
              <a:t>Same experts to commission PIP2</a:t>
            </a:r>
          </a:p>
          <a:p>
            <a:r>
              <a:rPr lang="en-US" dirty="0"/>
              <a:t>Adhere to the project QA plan </a:t>
            </a:r>
          </a:p>
          <a:p>
            <a:pPr marL="0" indent="0">
              <a:buNone/>
            </a:pPr>
            <a:endParaRPr lang="en-US" dirty="0"/>
          </a:p>
        </p:txBody>
      </p:sp>
    </p:spTree>
    <p:extLst>
      <p:ext uri="{BB962C8B-B14F-4D97-AF65-F5344CB8AC3E}">
        <p14:creationId xmlns:p14="http://schemas.microsoft.com/office/powerpoint/2010/main" val="244476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BOE Summary</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500963486"/>
              </p:ext>
            </p:extLst>
          </p:nvPr>
        </p:nvGraphicFramePr>
        <p:xfrm>
          <a:off x="478971" y="1397000"/>
          <a:ext cx="8194765" cy="4414520"/>
        </p:xfrm>
        <a:graphic>
          <a:graphicData uri="http://schemas.openxmlformats.org/drawingml/2006/table">
            <a:tbl>
              <a:tblPr firstRow="1" bandRow="1">
                <a:tableStyleId>{5C22544A-7EE6-4342-B048-85BDC9FD1C3A}</a:tableStyleId>
              </a:tblPr>
              <a:tblGrid>
                <a:gridCol w="1973293">
                  <a:extLst>
                    <a:ext uri="{9D8B030D-6E8A-4147-A177-3AD203B41FA5}">
                      <a16:colId xmlns:a16="http://schemas.microsoft.com/office/drawing/2014/main" val="20000"/>
                    </a:ext>
                  </a:extLst>
                </a:gridCol>
                <a:gridCol w="4704881">
                  <a:extLst>
                    <a:ext uri="{9D8B030D-6E8A-4147-A177-3AD203B41FA5}">
                      <a16:colId xmlns:a16="http://schemas.microsoft.com/office/drawing/2014/main" val="20001"/>
                    </a:ext>
                  </a:extLst>
                </a:gridCol>
                <a:gridCol w="1516591">
                  <a:extLst>
                    <a:ext uri="{9D8B030D-6E8A-4147-A177-3AD203B41FA5}">
                      <a16:colId xmlns:a16="http://schemas.microsoft.com/office/drawing/2014/main" val="20002"/>
                    </a:ext>
                  </a:extLst>
                </a:gridCol>
              </a:tblGrid>
              <a:tr h="370840">
                <a:tc>
                  <a:txBody>
                    <a:bodyPr/>
                    <a:lstStyle/>
                    <a:p>
                      <a:r>
                        <a:rPr lang="en-US" dirty="0"/>
                        <a:t>WBS Number</a:t>
                      </a:r>
                    </a:p>
                  </a:txBody>
                  <a:tcPr/>
                </a:tc>
                <a:tc>
                  <a:txBody>
                    <a:bodyPr/>
                    <a:lstStyle/>
                    <a:p>
                      <a:r>
                        <a:rPr lang="en-US" dirty="0"/>
                        <a:t>Title</a:t>
                      </a:r>
                    </a:p>
                  </a:txBody>
                  <a:tcPr/>
                </a:tc>
                <a:tc>
                  <a:txBody>
                    <a:bodyPr/>
                    <a:lstStyle/>
                    <a:p>
                      <a:r>
                        <a:rPr lang="en-US" dirty="0"/>
                        <a:t>Docdb #</a:t>
                      </a:r>
                    </a:p>
                  </a:txBody>
                  <a:tcPr/>
                </a:tc>
                <a:extLst>
                  <a:ext uri="{0D108BD9-81ED-4DB2-BD59-A6C34878D82A}">
                    <a16:rowId xmlns:a16="http://schemas.microsoft.com/office/drawing/2014/main" val="10000"/>
                  </a:ext>
                </a:extLst>
              </a:tr>
              <a:tr h="370840">
                <a:tc>
                  <a:txBody>
                    <a:bodyPr/>
                    <a:lstStyle/>
                    <a:p>
                      <a:r>
                        <a:rPr lang="en-US" dirty="0"/>
                        <a:t>121.3.19.2</a:t>
                      </a:r>
                    </a:p>
                  </a:txBody>
                  <a:tcPr/>
                </a:tc>
                <a:tc>
                  <a:txBody>
                    <a:bodyPr/>
                    <a:lstStyle/>
                    <a:p>
                      <a:r>
                        <a:rPr lang="en-US" dirty="0"/>
                        <a:t>Linac General Support Services PM and Coordination</a:t>
                      </a:r>
                    </a:p>
                  </a:txBody>
                  <a:tcPr/>
                </a:tc>
                <a:tc>
                  <a:txBody>
                    <a:bodyPr/>
                    <a:lstStyle/>
                    <a:p>
                      <a:r>
                        <a:rPr lang="en-US" dirty="0">
                          <a:hlinkClick r:id="rId2"/>
                        </a:rPr>
                        <a:t>791</a:t>
                      </a:r>
                      <a:endParaRPr lang="en-US" dirty="0"/>
                    </a:p>
                  </a:txBody>
                  <a:tcPr/>
                </a:tc>
                <a:extLst>
                  <a:ext uri="{0D108BD9-81ED-4DB2-BD59-A6C34878D82A}">
                    <a16:rowId xmlns:a16="http://schemas.microsoft.com/office/drawing/2014/main" val="3008341111"/>
                  </a:ext>
                </a:extLst>
              </a:tr>
              <a:tr h="370840">
                <a:tc>
                  <a:txBody>
                    <a:bodyPr/>
                    <a:lstStyle/>
                    <a:p>
                      <a:r>
                        <a:rPr lang="en-US" dirty="0"/>
                        <a:t>121.3.19.3</a:t>
                      </a:r>
                    </a:p>
                  </a:txBody>
                  <a:tcPr/>
                </a:tc>
                <a:tc>
                  <a:txBody>
                    <a:bodyPr/>
                    <a:lstStyle/>
                    <a:p>
                      <a:r>
                        <a:rPr lang="en-US" dirty="0"/>
                        <a:t>Linac General Support Services Fluids Systems</a:t>
                      </a:r>
                    </a:p>
                  </a:txBody>
                  <a:tcPr/>
                </a:tc>
                <a:tc>
                  <a:txBody>
                    <a:bodyPr/>
                    <a:lstStyle/>
                    <a:p>
                      <a:r>
                        <a:rPr lang="en-US" dirty="0">
                          <a:hlinkClick r:id="rId3"/>
                        </a:rPr>
                        <a:t>794</a:t>
                      </a:r>
                      <a:endParaRPr lang="en-US" dirty="0"/>
                    </a:p>
                  </a:txBody>
                  <a:tcPr/>
                </a:tc>
                <a:extLst>
                  <a:ext uri="{0D108BD9-81ED-4DB2-BD59-A6C34878D82A}">
                    <a16:rowId xmlns:a16="http://schemas.microsoft.com/office/drawing/2014/main" val="2311277928"/>
                  </a:ext>
                </a:extLst>
              </a:tr>
              <a:tr h="370840">
                <a:tc>
                  <a:txBody>
                    <a:bodyPr/>
                    <a:lstStyle/>
                    <a:p>
                      <a:r>
                        <a:rPr lang="en-US" dirty="0"/>
                        <a:t>121.3.19.4</a:t>
                      </a:r>
                    </a:p>
                  </a:txBody>
                  <a:tcPr/>
                </a:tc>
                <a:tc>
                  <a:txBody>
                    <a:bodyPr/>
                    <a:lstStyle/>
                    <a:p>
                      <a:r>
                        <a:rPr lang="en-US" dirty="0"/>
                        <a:t>Linac General Support Services Electrical Infrastructure</a:t>
                      </a:r>
                    </a:p>
                  </a:txBody>
                  <a:tcPr/>
                </a:tc>
                <a:tc>
                  <a:txBody>
                    <a:bodyPr/>
                    <a:lstStyle/>
                    <a:p>
                      <a:r>
                        <a:rPr lang="en-US" dirty="0">
                          <a:hlinkClick r:id="rId4"/>
                        </a:rPr>
                        <a:t>800</a:t>
                      </a:r>
                      <a:endParaRPr lang="en-US" dirty="0"/>
                    </a:p>
                  </a:txBody>
                  <a:tcPr/>
                </a:tc>
                <a:extLst>
                  <a:ext uri="{0D108BD9-81ED-4DB2-BD59-A6C34878D82A}">
                    <a16:rowId xmlns:a16="http://schemas.microsoft.com/office/drawing/2014/main" val="4257599202"/>
                  </a:ext>
                </a:extLst>
              </a:tr>
              <a:tr h="370840">
                <a:tc>
                  <a:txBody>
                    <a:bodyPr/>
                    <a:lstStyle/>
                    <a:p>
                      <a:r>
                        <a:rPr lang="en-US" dirty="0"/>
                        <a:t>121.3.22.2</a:t>
                      </a:r>
                    </a:p>
                  </a:txBody>
                  <a:tcPr/>
                </a:tc>
                <a:tc>
                  <a:txBody>
                    <a:bodyPr/>
                    <a:lstStyle/>
                    <a:p>
                      <a:r>
                        <a:rPr lang="en-US" dirty="0"/>
                        <a:t>Linac Installation, Integration and Commissioning PM and Coordination</a:t>
                      </a:r>
                    </a:p>
                  </a:txBody>
                  <a:tcPr/>
                </a:tc>
                <a:tc>
                  <a:txBody>
                    <a:bodyPr/>
                    <a:lstStyle/>
                    <a:p>
                      <a:r>
                        <a:rPr lang="en-US" dirty="0">
                          <a:hlinkClick r:id="rId5"/>
                        </a:rPr>
                        <a:t>806</a:t>
                      </a:r>
                      <a:endParaRPr lang="en-US" dirty="0"/>
                    </a:p>
                  </a:txBody>
                  <a:tcPr/>
                </a:tc>
                <a:extLst>
                  <a:ext uri="{0D108BD9-81ED-4DB2-BD59-A6C34878D82A}">
                    <a16:rowId xmlns:a16="http://schemas.microsoft.com/office/drawing/2014/main" val="10001"/>
                  </a:ext>
                </a:extLst>
              </a:tr>
              <a:tr h="370840">
                <a:tc>
                  <a:txBody>
                    <a:bodyPr/>
                    <a:lstStyle/>
                    <a:p>
                      <a:r>
                        <a:rPr lang="en-US" dirty="0"/>
                        <a:t>121.3.22.3</a:t>
                      </a:r>
                    </a:p>
                  </a:txBody>
                  <a:tcPr/>
                </a:tc>
                <a:tc>
                  <a:txBody>
                    <a:bodyPr/>
                    <a:lstStyle/>
                    <a:p>
                      <a:r>
                        <a:rPr lang="en-US" dirty="0"/>
                        <a:t>Linac Installation Planning</a:t>
                      </a:r>
                    </a:p>
                  </a:txBody>
                  <a:tcPr/>
                </a:tc>
                <a:tc>
                  <a:txBody>
                    <a:bodyPr/>
                    <a:lstStyle/>
                    <a:p>
                      <a:r>
                        <a:rPr lang="en-US" dirty="0">
                          <a:hlinkClick r:id="rId6"/>
                        </a:rPr>
                        <a:t>809</a:t>
                      </a:r>
                      <a:endParaRPr lang="en-US" dirty="0"/>
                    </a:p>
                  </a:txBody>
                  <a:tcPr/>
                </a:tc>
                <a:extLst>
                  <a:ext uri="{0D108BD9-81ED-4DB2-BD59-A6C34878D82A}">
                    <a16:rowId xmlns:a16="http://schemas.microsoft.com/office/drawing/2014/main" val="10002"/>
                  </a:ext>
                </a:extLst>
              </a:tr>
              <a:tr h="370840">
                <a:tc>
                  <a:txBody>
                    <a:bodyPr/>
                    <a:lstStyle/>
                    <a:p>
                      <a:r>
                        <a:rPr lang="en-US" dirty="0"/>
                        <a:t>121.3.22.4</a:t>
                      </a:r>
                    </a:p>
                  </a:txBody>
                  <a:tcPr/>
                </a:tc>
                <a:tc>
                  <a:txBody>
                    <a:bodyPr/>
                    <a:lstStyle/>
                    <a:p>
                      <a:r>
                        <a:rPr lang="en-US" dirty="0"/>
                        <a:t>Linac Accelerator Installation</a:t>
                      </a:r>
                    </a:p>
                  </a:txBody>
                  <a:tcPr/>
                </a:tc>
                <a:tc>
                  <a:txBody>
                    <a:bodyPr/>
                    <a:lstStyle/>
                    <a:p>
                      <a:r>
                        <a:rPr lang="en-US" dirty="0">
                          <a:hlinkClick r:id="rId7"/>
                        </a:rPr>
                        <a:t>812</a:t>
                      </a:r>
                      <a:endParaRPr lang="en-US" dirty="0"/>
                    </a:p>
                  </a:txBody>
                  <a:tcPr/>
                </a:tc>
                <a:extLst>
                  <a:ext uri="{0D108BD9-81ED-4DB2-BD59-A6C34878D82A}">
                    <a16:rowId xmlns:a16="http://schemas.microsoft.com/office/drawing/2014/main" val="10003"/>
                  </a:ext>
                </a:extLst>
              </a:tr>
              <a:tr h="370840">
                <a:tc>
                  <a:txBody>
                    <a:bodyPr/>
                    <a:lstStyle/>
                    <a:p>
                      <a:r>
                        <a:rPr lang="en-US" dirty="0"/>
                        <a:t>121.3.22.5</a:t>
                      </a:r>
                    </a:p>
                  </a:txBody>
                  <a:tcPr/>
                </a:tc>
                <a:tc>
                  <a:txBody>
                    <a:bodyPr/>
                    <a:lstStyle/>
                    <a:p>
                      <a:r>
                        <a:rPr lang="en-US" dirty="0"/>
                        <a:t>Linac Gallery Installation</a:t>
                      </a:r>
                    </a:p>
                  </a:txBody>
                  <a:tcPr/>
                </a:tc>
                <a:tc>
                  <a:txBody>
                    <a:bodyPr/>
                    <a:lstStyle/>
                    <a:p>
                      <a:r>
                        <a:rPr lang="en-US" dirty="0">
                          <a:hlinkClick r:id="rId8"/>
                        </a:rPr>
                        <a:t>815</a:t>
                      </a:r>
                      <a:endParaRPr lang="en-US" dirty="0"/>
                    </a:p>
                  </a:txBody>
                  <a:tcPr/>
                </a:tc>
                <a:extLst>
                  <a:ext uri="{0D108BD9-81ED-4DB2-BD59-A6C34878D82A}">
                    <a16:rowId xmlns:a16="http://schemas.microsoft.com/office/drawing/2014/main" val="10004"/>
                  </a:ext>
                </a:extLst>
              </a:tr>
              <a:tr h="370840">
                <a:tc>
                  <a:txBody>
                    <a:bodyPr/>
                    <a:lstStyle/>
                    <a:p>
                      <a:r>
                        <a:rPr lang="en-US" dirty="0"/>
                        <a:t>121.3.22.6</a:t>
                      </a:r>
                    </a:p>
                  </a:txBody>
                  <a:tcPr/>
                </a:tc>
                <a:tc>
                  <a:txBody>
                    <a:bodyPr/>
                    <a:lstStyle/>
                    <a:p>
                      <a:r>
                        <a:rPr lang="en-US" dirty="0"/>
                        <a:t>Linac Commissioning</a:t>
                      </a:r>
                    </a:p>
                  </a:txBody>
                  <a:tcPr/>
                </a:tc>
                <a:tc>
                  <a:txBody>
                    <a:bodyPr/>
                    <a:lstStyle/>
                    <a:p>
                      <a:r>
                        <a:rPr lang="en-US" dirty="0">
                          <a:hlinkClick r:id="rId9"/>
                        </a:rPr>
                        <a:t>818</a:t>
                      </a:r>
                      <a:endParaRPr lang="en-US" dirty="0"/>
                    </a:p>
                  </a:txBody>
                  <a:tcPr/>
                </a:tc>
                <a:extLst>
                  <a:ext uri="{0D108BD9-81ED-4DB2-BD59-A6C34878D82A}">
                    <a16:rowId xmlns:a16="http://schemas.microsoft.com/office/drawing/2014/main" val="4138995185"/>
                  </a:ext>
                </a:extLst>
              </a:tr>
            </a:tbl>
          </a:graphicData>
        </a:graphic>
      </p:graphicFrame>
      <p:sp>
        <p:nvSpPr>
          <p:cNvPr id="9" name="Date Placeholder 3">
            <a:extLst>
              <a:ext uri="{FF2B5EF4-FFF2-40B4-BE49-F238E27FC236}">
                <a16:creationId xmlns:a16="http://schemas.microsoft.com/office/drawing/2014/main" id="{A76D9EE7-7A87-4973-A50D-81610C469B7D}"/>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0" name="Footer Placeholder 4">
            <a:extLst>
              <a:ext uri="{FF2B5EF4-FFF2-40B4-BE49-F238E27FC236}">
                <a16:creationId xmlns:a16="http://schemas.microsoft.com/office/drawing/2014/main" id="{B59576BA-AA02-41E1-9D4A-02F14B8D7F89}"/>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
        <p:nvSpPr>
          <p:cNvPr id="11" name="TextBox 10">
            <a:extLst>
              <a:ext uri="{FF2B5EF4-FFF2-40B4-BE49-F238E27FC236}">
                <a16:creationId xmlns:a16="http://schemas.microsoft.com/office/drawing/2014/main" id="{E6F4D46A-D051-472A-8B7D-D51CCA7ACE51}"/>
              </a:ext>
            </a:extLst>
          </p:cNvPr>
          <p:cNvSpPr txBox="1"/>
          <p:nvPr/>
        </p:nvSpPr>
        <p:spPr>
          <a:xfrm>
            <a:off x="7370619" y="425321"/>
            <a:ext cx="1613622" cy="461665"/>
          </a:xfrm>
          <a:prstGeom prst="rect">
            <a:avLst/>
          </a:prstGeom>
          <a:solidFill>
            <a:schemeClr val="tx1"/>
          </a:solidFill>
        </p:spPr>
        <p:txBody>
          <a:bodyPr wrap="square" rtlCol="0">
            <a:spAutoFit/>
          </a:bodyPr>
          <a:lstStyle/>
          <a:p>
            <a:r>
              <a:rPr lang="en-US" dirty="0">
                <a:solidFill>
                  <a:schemeClr val="bg1"/>
                </a:solidFill>
              </a:rPr>
              <a:t>Charge #3</a:t>
            </a:r>
          </a:p>
        </p:txBody>
      </p:sp>
    </p:spTree>
    <p:extLst>
      <p:ext uri="{BB962C8B-B14F-4D97-AF65-F5344CB8AC3E}">
        <p14:creationId xmlns:p14="http://schemas.microsoft.com/office/powerpoint/2010/main" val="1336817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Summary - GSS</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#3</a:t>
            </a:r>
          </a:p>
        </p:txBody>
      </p:sp>
      <p:sp>
        <p:nvSpPr>
          <p:cNvPr id="9" name="Content Placeholder 8"/>
          <p:cNvSpPr>
            <a:spLocks noGrp="1"/>
          </p:cNvSpPr>
          <p:nvPr>
            <p:ph idx="1"/>
          </p:nvPr>
        </p:nvSpPr>
        <p:spPr>
          <a:xfrm>
            <a:off x="228600" y="5125915"/>
            <a:ext cx="8672513" cy="904998"/>
          </a:xfrm>
        </p:spPr>
        <p:txBody>
          <a:bodyPr/>
          <a:lstStyle/>
          <a:p>
            <a:r>
              <a:rPr lang="en-US" dirty="0"/>
              <a:t>Uncertainties chosen attempt to strike a balance between systems that are not yet designed, but fully conventional</a:t>
            </a:r>
          </a:p>
          <a:p>
            <a:endParaRPr lang="en-US" dirty="0"/>
          </a:p>
        </p:txBody>
      </p:sp>
      <p:pic>
        <p:nvPicPr>
          <p:cNvPr id="3" name="Picture 2">
            <a:extLst>
              <a:ext uri="{FF2B5EF4-FFF2-40B4-BE49-F238E27FC236}">
                <a16:creationId xmlns:a16="http://schemas.microsoft.com/office/drawing/2014/main" id="{37E4578D-C50A-44B3-A455-6EEF66C1569A}"/>
              </a:ext>
            </a:extLst>
          </p:cNvPr>
          <p:cNvPicPr>
            <a:picLocks noChangeAspect="1"/>
          </p:cNvPicPr>
          <p:nvPr/>
        </p:nvPicPr>
        <p:blipFill>
          <a:blip r:embed="rId2"/>
          <a:stretch>
            <a:fillRect/>
          </a:stretch>
        </p:blipFill>
        <p:spPr>
          <a:xfrm>
            <a:off x="228600" y="1172355"/>
            <a:ext cx="8686203" cy="1092449"/>
          </a:xfrm>
          <a:prstGeom prst="rect">
            <a:avLst/>
          </a:prstGeom>
        </p:spPr>
      </p:pic>
      <p:pic>
        <p:nvPicPr>
          <p:cNvPr id="8" name="Picture 7">
            <a:extLst>
              <a:ext uri="{FF2B5EF4-FFF2-40B4-BE49-F238E27FC236}">
                <a16:creationId xmlns:a16="http://schemas.microsoft.com/office/drawing/2014/main" id="{E3206868-5F41-4C8A-883E-0E3CD713FC44}"/>
              </a:ext>
            </a:extLst>
          </p:cNvPr>
          <p:cNvPicPr>
            <a:picLocks noChangeAspect="1"/>
          </p:cNvPicPr>
          <p:nvPr/>
        </p:nvPicPr>
        <p:blipFill>
          <a:blip r:embed="rId3"/>
          <a:stretch>
            <a:fillRect/>
          </a:stretch>
        </p:blipFill>
        <p:spPr>
          <a:xfrm>
            <a:off x="228600" y="2459332"/>
            <a:ext cx="5220152" cy="281964"/>
          </a:xfrm>
          <a:prstGeom prst="rect">
            <a:avLst/>
          </a:prstGeom>
        </p:spPr>
      </p:pic>
      <p:sp>
        <p:nvSpPr>
          <p:cNvPr id="10" name="Date Placeholder 3">
            <a:extLst>
              <a:ext uri="{FF2B5EF4-FFF2-40B4-BE49-F238E27FC236}">
                <a16:creationId xmlns:a16="http://schemas.microsoft.com/office/drawing/2014/main" id="{3DF17669-2390-4DF6-A94A-35EE990314F9}"/>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1" name="Footer Placeholder 4">
            <a:extLst>
              <a:ext uri="{FF2B5EF4-FFF2-40B4-BE49-F238E27FC236}">
                <a16:creationId xmlns:a16="http://schemas.microsoft.com/office/drawing/2014/main" id="{6E97C8B2-B80C-4E18-9F6F-9A5D7851FD63}"/>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
        <p:nvSpPr>
          <p:cNvPr id="4" name="Rectangle 3">
            <a:extLst>
              <a:ext uri="{FF2B5EF4-FFF2-40B4-BE49-F238E27FC236}">
                <a16:creationId xmlns:a16="http://schemas.microsoft.com/office/drawing/2014/main" id="{6EF2D86E-887F-4287-9E67-CDBEB0B92542}"/>
              </a:ext>
            </a:extLst>
          </p:cNvPr>
          <p:cNvSpPr/>
          <p:nvPr/>
        </p:nvSpPr>
        <p:spPr>
          <a:xfrm>
            <a:off x="6126480" y="2015490"/>
            <a:ext cx="807720" cy="27051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6429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45623"/>
            <a:ext cx="8686800" cy="427877"/>
          </a:xfrm>
        </p:spPr>
        <p:txBody>
          <a:bodyPr/>
          <a:lstStyle/>
          <a:p>
            <a:r>
              <a:rPr lang="en-US" sz="2400" dirty="0"/>
              <a:t>Cost Distribution and Estimate Quality - GSS</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
        <p:nvSpPr>
          <p:cNvPr id="7" name="TextBox 6"/>
          <p:cNvSpPr txBox="1"/>
          <p:nvPr/>
        </p:nvSpPr>
        <p:spPr>
          <a:xfrm>
            <a:off x="7435781" y="351433"/>
            <a:ext cx="1567543" cy="461665"/>
          </a:xfrm>
          <a:prstGeom prst="rect">
            <a:avLst/>
          </a:prstGeom>
          <a:solidFill>
            <a:schemeClr val="tx1"/>
          </a:solidFill>
        </p:spPr>
        <p:txBody>
          <a:bodyPr wrap="square" rtlCol="0">
            <a:spAutoFit/>
          </a:bodyPr>
          <a:lstStyle/>
          <a:p>
            <a:r>
              <a:rPr lang="en-US" dirty="0">
                <a:solidFill>
                  <a:schemeClr val="bg1"/>
                </a:solidFill>
              </a:rPr>
              <a:t>Charge #3</a:t>
            </a:r>
          </a:p>
        </p:txBody>
      </p:sp>
      <p:pic>
        <p:nvPicPr>
          <p:cNvPr id="8" name="Picture 7">
            <a:extLst>
              <a:ext uri="{FF2B5EF4-FFF2-40B4-BE49-F238E27FC236}">
                <a16:creationId xmlns:a16="http://schemas.microsoft.com/office/drawing/2014/main" id="{F0B06117-B9DC-4701-8F32-07DFBEC5AA97}"/>
              </a:ext>
            </a:extLst>
          </p:cNvPr>
          <p:cNvPicPr>
            <a:picLocks noChangeAspect="1"/>
          </p:cNvPicPr>
          <p:nvPr/>
        </p:nvPicPr>
        <p:blipFill>
          <a:blip r:embed="rId2"/>
          <a:stretch>
            <a:fillRect/>
          </a:stretch>
        </p:blipFill>
        <p:spPr>
          <a:xfrm>
            <a:off x="2055068" y="886986"/>
            <a:ext cx="3296822" cy="2661613"/>
          </a:xfrm>
          <a:prstGeom prst="rect">
            <a:avLst/>
          </a:prstGeom>
        </p:spPr>
      </p:pic>
      <p:pic>
        <p:nvPicPr>
          <p:cNvPr id="11" name="Picture 10">
            <a:extLst>
              <a:ext uri="{FF2B5EF4-FFF2-40B4-BE49-F238E27FC236}">
                <a16:creationId xmlns:a16="http://schemas.microsoft.com/office/drawing/2014/main" id="{CD88607D-7795-44D8-AA1E-FF8EC6CF0FC0}"/>
              </a:ext>
            </a:extLst>
          </p:cNvPr>
          <p:cNvPicPr>
            <a:picLocks noChangeAspect="1"/>
          </p:cNvPicPr>
          <p:nvPr/>
        </p:nvPicPr>
        <p:blipFill>
          <a:blip r:embed="rId3"/>
          <a:stretch>
            <a:fillRect/>
          </a:stretch>
        </p:blipFill>
        <p:spPr>
          <a:xfrm>
            <a:off x="673198" y="3659832"/>
            <a:ext cx="3019011" cy="2185219"/>
          </a:xfrm>
          <a:prstGeom prst="rect">
            <a:avLst/>
          </a:prstGeom>
        </p:spPr>
      </p:pic>
      <p:pic>
        <p:nvPicPr>
          <p:cNvPr id="13" name="Picture 12">
            <a:extLst>
              <a:ext uri="{FF2B5EF4-FFF2-40B4-BE49-F238E27FC236}">
                <a16:creationId xmlns:a16="http://schemas.microsoft.com/office/drawing/2014/main" id="{169E46A7-1FC5-41BF-9BEE-B87D7F2CDEEE}"/>
              </a:ext>
            </a:extLst>
          </p:cNvPr>
          <p:cNvPicPr>
            <a:picLocks noChangeAspect="1"/>
          </p:cNvPicPr>
          <p:nvPr/>
        </p:nvPicPr>
        <p:blipFill>
          <a:blip r:embed="rId4"/>
          <a:stretch>
            <a:fillRect/>
          </a:stretch>
        </p:blipFill>
        <p:spPr>
          <a:xfrm>
            <a:off x="3818680" y="3642047"/>
            <a:ext cx="3019011" cy="2225854"/>
          </a:xfrm>
          <a:prstGeom prst="rect">
            <a:avLst/>
          </a:prstGeom>
        </p:spPr>
      </p:pic>
      <p:pic>
        <p:nvPicPr>
          <p:cNvPr id="14" name="Picture 13">
            <a:extLst>
              <a:ext uri="{FF2B5EF4-FFF2-40B4-BE49-F238E27FC236}">
                <a16:creationId xmlns:a16="http://schemas.microsoft.com/office/drawing/2014/main" id="{6F636AFB-48E8-4032-86F9-4A59E47B3F6B}"/>
              </a:ext>
            </a:extLst>
          </p:cNvPr>
          <p:cNvPicPr>
            <a:picLocks noChangeAspect="1"/>
          </p:cNvPicPr>
          <p:nvPr/>
        </p:nvPicPr>
        <p:blipFill>
          <a:blip r:embed="rId5"/>
          <a:stretch>
            <a:fillRect/>
          </a:stretch>
        </p:blipFill>
        <p:spPr>
          <a:xfrm>
            <a:off x="167096" y="5830775"/>
            <a:ext cx="7239627" cy="464860"/>
          </a:xfrm>
          <a:prstGeom prst="rect">
            <a:avLst/>
          </a:prstGeom>
        </p:spPr>
      </p:pic>
      <p:sp>
        <p:nvSpPr>
          <p:cNvPr id="12" name="Content Placeholder 2">
            <a:extLst>
              <a:ext uri="{FF2B5EF4-FFF2-40B4-BE49-F238E27FC236}">
                <a16:creationId xmlns:a16="http://schemas.microsoft.com/office/drawing/2014/main" id="{AEC3C799-4B3A-4F35-B1C8-6E19F99A999A}"/>
              </a:ext>
            </a:extLst>
          </p:cNvPr>
          <p:cNvSpPr>
            <a:spLocks noGrp="1"/>
          </p:cNvSpPr>
          <p:nvPr>
            <p:ph idx="1"/>
          </p:nvPr>
        </p:nvSpPr>
        <p:spPr>
          <a:xfrm>
            <a:off x="5442841" y="1282112"/>
            <a:ext cx="3560483" cy="2145323"/>
          </a:xfrm>
        </p:spPr>
        <p:txBody>
          <a:bodyPr/>
          <a:lstStyle/>
          <a:p>
            <a:r>
              <a:rPr lang="en-US" sz="1800" dirty="0"/>
              <a:t>Labor is driven by design and documentation efforts</a:t>
            </a:r>
          </a:p>
          <a:p>
            <a:r>
              <a:rPr lang="en-US" sz="1800" dirty="0"/>
              <a:t>M&amp;S is primarily material and equipment purchases</a:t>
            </a:r>
          </a:p>
          <a:p>
            <a:r>
              <a:rPr lang="en-US" sz="1800" dirty="0"/>
              <a:t>Installation labor not included (captured on 121.3.22)</a:t>
            </a:r>
          </a:p>
        </p:txBody>
      </p:sp>
      <p:sp>
        <p:nvSpPr>
          <p:cNvPr id="15" name="Date Placeholder 3">
            <a:extLst>
              <a:ext uri="{FF2B5EF4-FFF2-40B4-BE49-F238E27FC236}">
                <a16:creationId xmlns:a16="http://schemas.microsoft.com/office/drawing/2014/main" id="{2DC928A2-A812-48B1-A802-FF26F05614AE}"/>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6" name="Footer Placeholder 4">
            <a:extLst>
              <a:ext uri="{FF2B5EF4-FFF2-40B4-BE49-F238E27FC236}">
                <a16:creationId xmlns:a16="http://schemas.microsoft.com/office/drawing/2014/main" id="{AF66195F-908F-4637-8400-5F25B4BAD8C8}"/>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3512923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65691"/>
            <a:ext cx="8686800" cy="427877"/>
          </a:xfrm>
        </p:spPr>
        <p:txBody>
          <a:bodyPr/>
          <a:lstStyle/>
          <a:p>
            <a:r>
              <a:rPr lang="en-US" sz="2400" dirty="0"/>
              <a:t>Obligation Profile – P6 Base Cost Only - GSS</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#3</a:t>
            </a:r>
          </a:p>
        </p:txBody>
      </p:sp>
      <p:pic>
        <p:nvPicPr>
          <p:cNvPr id="8" name="Picture 7">
            <a:extLst>
              <a:ext uri="{FF2B5EF4-FFF2-40B4-BE49-F238E27FC236}">
                <a16:creationId xmlns:a16="http://schemas.microsoft.com/office/drawing/2014/main" id="{A651F04F-2016-46EC-9343-7A5C158BDCA7}"/>
              </a:ext>
            </a:extLst>
          </p:cNvPr>
          <p:cNvPicPr>
            <a:picLocks noChangeAspect="1"/>
          </p:cNvPicPr>
          <p:nvPr/>
        </p:nvPicPr>
        <p:blipFill>
          <a:blip r:embed="rId2"/>
          <a:stretch>
            <a:fillRect/>
          </a:stretch>
        </p:blipFill>
        <p:spPr>
          <a:xfrm>
            <a:off x="636691" y="1132569"/>
            <a:ext cx="7870618" cy="4011516"/>
          </a:xfrm>
          <a:prstGeom prst="rect">
            <a:avLst/>
          </a:prstGeom>
        </p:spPr>
      </p:pic>
      <p:sp>
        <p:nvSpPr>
          <p:cNvPr id="9" name="TextBox 9">
            <a:extLst>
              <a:ext uri="{FF2B5EF4-FFF2-40B4-BE49-F238E27FC236}">
                <a16:creationId xmlns:a16="http://schemas.microsoft.com/office/drawing/2014/main" id="{633AD9D5-04B0-428D-905F-CE50A5BC2A9D}"/>
              </a:ext>
            </a:extLst>
          </p:cNvPr>
          <p:cNvSpPr txBox="1"/>
          <p:nvPr/>
        </p:nvSpPr>
        <p:spPr>
          <a:xfrm>
            <a:off x="625177" y="5215943"/>
            <a:ext cx="7239635" cy="277495"/>
          </a:xfrm>
          <a:prstGeom prst="rect">
            <a:avLst/>
          </a:prstGeom>
          <a:noFill/>
        </p:spPr>
        <p:txBody>
          <a:bodyPr wrap="square" rtlCol="0">
            <a:spAutoFit/>
          </a:bodyPr>
          <a:lstStyle/>
          <a:p>
            <a:pPr marL="0" marR="0" fontAlgn="base">
              <a:spcBef>
                <a:spcPts val="0"/>
              </a:spcBef>
              <a:spcAft>
                <a:spcPts val="0"/>
              </a:spcAft>
            </a:pPr>
            <a:r>
              <a:rPr lang="en-US" sz="1200" kern="1200" dirty="0">
                <a:solidFill>
                  <a:srgbClr val="4E4E4E"/>
                </a:solidFill>
                <a:effectLst/>
                <a:latin typeface="Calibri" panose="020F0502020204030204" pitchFamily="34" charset="0"/>
                <a:ea typeface="Geneva"/>
                <a:cs typeface="Geneva"/>
              </a:rPr>
              <a:t>Costs = BOE + Overheads + Escalation</a:t>
            </a:r>
            <a:endParaRPr lang="en-US" sz="1200" dirty="0">
              <a:effectLst/>
              <a:latin typeface="Times New Roman" panose="02020603050405020304" pitchFamily="18" charset="0"/>
              <a:ea typeface="Times New Roman" panose="02020603050405020304" pitchFamily="18" charset="0"/>
            </a:endParaRPr>
          </a:p>
        </p:txBody>
      </p:sp>
      <p:sp>
        <p:nvSpPr>
          <p:cNvPr id="10" name="Date Placeholder 3">
            <a:extLst>
              <a:ext uri="{FF2B5EF4-FFF2-40B4-BE49-F238E27FC236}">
                <a16:creationId xmlns:a16="http://schemas.microsoft.com/office/drawing/2014/main" id="{4B3265FE-6919-410B-8812-DF621957BBB2}"/>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1" name="Footer Placeholder 4">
            <a:extLst>
              <a:ext uri="{FF2B5EF4-FFF2-40B4-BE49-F238E27FC236}">
                <a16:creationId xmlns:a16="http://schemas.microsoft.com/office/drawing/2014/main" id="{D51989B8-5B0F-48C7-9EB0-2B1804875E04}"/>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3095769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Profile – P6 Hours/FTE - GSS</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#3</a:t>
            </a:r>
          </a:p>
        </p:txBody>
      </p:sp>
      <p:pic>
        <p:nvPicPr>
          <p:cNvPr id="3" name="Picture 2">
            <a:extLst>
              <a:ext uri="{FF2B5EF4-FFF2-40B4-BE49-F238E27FC236}">
                <a16:creationId xmlns:a16="http://schemas.microsoft.com/office/drawing/2014/main" id="{6059CD77-1D38-4FE8-8C5B-84AFA5DECE4E}"/>
              </a:ext>
            </a:extLst>
          </p:cNvPr>
          <p:cNvPicPr>
            <a:picLocks noChangeAspect="1"/>
          </p:cNvPicPr>
          <p:nvPr/>
        </p:nvPicPr>
        <p:blipFill>
          <a:blip r:embed="rId2"/>
          <a:stretch>
            <a:fillRect/>
          </a:stretch>
        </p:blipFill>
        <p:spPr>
          <a:xfrm>
            <a:off x="859214" y="1130502"/>
            <a:ext cx="7425572" cy="3724979"/>
          </a:xfrm>
          <a:prstGeom prst="rect">
            <a:avLst/>
          </a:prstGeom>
        </p:spPr>
      </p:pic>
      <p:sp>
        <p:nvSpPr>
          <p:cNvPr id="8" name="Content Placeholder 2">
            <a:extLst>
              <a:ext uri="{FF2B5EF4-FFF2-40B4-BE49-F238E27FC236}">
                <a16:creationId xmlns:a16="http://schemas.microsoft.com/office/drawing/2014/main" id="{7C157D92-C291-48A9-B384-7098134529B4}"/>
              </a:ext>
            </a:extLst>
          </p:cNvPr>
          <p:cNvSpPr>
            <a:spLocks noGrp="1"/>
          </p:cNvSpPr>
          <p:nvPr>
            <p:ph idx="1"/>
          </p:nvPr>
        </p:nvSpPr>
        <p:spPr>
          <a:xfrm>
            <a:off x="242887" y="5310447"/>
            <a:ext cx="8672513" cy="902765"/>
          </a:xfrm>
        </p:spPr>
        <p:txBody>
          <a:bodyPr/>
          <a:lstStyle/>
          <a:p>
            <a:pPr marL="0" indent="0">
              <a:buNone/>
            </a:pPr>
            <a:r>
              <a:rPr lang="en-US" dirty="0"/>
              <a:t>Labor effort driven by design</a:t>
            </a:r>
          </a:p>
          <a:p>
            <a:pPr marL="0" indent="0">
              <a:buNone/>
            </a:pPr>
            <a:r>
              <a:rPr lang="en-US" dirty="0"/>
              <a:t>Note that designers are categorized as “technical” on this plot</a:t>
            </a:r>
          </a:p>
        </p:txBody>
      </p:sp>
      <p:sp>
        <p:nvSpPr>
          <p:cNvPr id="9" name="Date Placeholder 3">
            <a:extLst>
              <a:ext uri="{FF2B5EF4-FFF2-40B4-BE49-F238E27FC236}">
                <a16:creationId xmlns:a16="http://schemas.microsoft.com/office/drawing/2014/main" id="{B916A798-6DAB-4900-8837-CA8B27D4B754}"/>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0" name="Footer Placeholder 4">
            <a:extLst>
              <a:ext uri="{FF2B5EF4-FFF2-40B4-BE49-F238E27FC236}">
                <a16:creationId xmlns:a16="http://schemas.microsoft.com/office/drawing/2014/main" id="{95A55703-C7BF-4D13-99A6-9A17734957F6}"/>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2820169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Summary – II&amp;C</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#3</a:t>
            </a:r>
          </a:p>
        </p:txBody>
      </p:sp>
      <p:pic>
        <p:nvPicPr>
          <p:cNvPr id="3" name="Picture 2">
            <a:extLst>
              <a:ext uri="{FF2B5EF4-FFF2-40B4-BE49-F238E27FC236}">
                <a16:creationId xmlns:a16="http://schemas.microsoft.com/office/drawing/2014/main" id="{999C0301-8945-4483-98BD-12FF782A01FA}"/>
              </a:ext>
            </a:extLst>
          </p:cNvPr>
          <p:cNvPicPr>
            <a:picLocks noChangeAspect="1"/>
          </p:cNvPicPr>
          <p:nvPr/>
        </p:nvPicPr>
        <p:blipFill>
          <a:blip r:embed="rId2"/>
          <a:stretch>
            <a:fillRect/>
          </a:stretch>
        </p:blipFill>
        <p:spPr>
          <a:xfrm>
            <a:off x="399908" y="1113180"/>
            <a:ext cx="8329895" cy="1361600"/>
          </a:xfrm>
          <a:prstGeom prst="rect">
            <a:avLst/>
          </a:prstGeom>
        </p:spPr>
      </p:pic>
      <p:sp>
        <p:nvSpPr>
          <p:cNvPr id="10" name="TextBox 9">
            <a:extLst>
              <a:ext uri="{FF2B5EF4-FFF2-40B4-BE49-F238E27FC236}">
                <a16:creationId xmlns:a16="http://schemas.microsoft.com/office/drawing/2014/main" id="{9A7FA434-B09B-45EA-8AFB-8C554969E909}"/>
              </a:ext>
            </a:extLst>
          </p:cNvPr>
          <p:cNvSpPr txBox="1"/>
          <p:nvPr/>
        </p:nvSpPr>
        <p:spPr>
          <a:xfrm>
            <a:off x="399908" y="2593499"/>
            <a:ext cx="5215255" cy="277495"/>
          </a:xfrm>
          <a:prstGeom prst="rect">
            <a:avLst/>
          </a:prstGeom>
          <a:noFill/>
        </p:spPr>
        <p:txBody>
          <a:bodyPr wrap="square" rtlCol="0">
            <a:spAutoFit/>
          </a:bodyPr>
          <a:lstStyle/>
          <a:p>
            <a:pPr marL="0" marR="0" fontAlgn="base">
              <a:spcBef>
                <a:spcPts val="0"/>
              </a:spcBef>
              <a:spcAft>
                <a:spcPts val="0"/>
              </a:spcAft>
            </a:pPr>
            <a:r>
              <a:rPr lang="en-US" sz="1200" kern="1200" dirty="0">
                <a:solidFill>
                  <a:srgbClr val="4E4E4E"/>
                </a:solidFill>
                <a:effectLst/>
                <a:latin typeface="Calibri" panose="020F0502020204030204" pitchFamily="34" charset="0"/>
                <a:ea typeface="Geneva"/>
                <a:cs typeface="Geneva"/>
              </a:rPr>
              <a:t>Full Burden + Esc = BOE + Escalation + Overhead</a:t>
            </a:r>
            <a:endParaRPr lang="en-US" sz="1200" dirty="0">
              <a:effectLst/>
              <a:latin typeface="Times New Roman" panose="02020603050405020304" pitchFamily="18" charset="0"/>
              <a:ea typeface="Times New Roman" panose="02020603050405020304" pitchFamily="18" charset="0"/>
            </a:endParaRPr>
          </a:p>
        </p:txBody>
      </p:sp>
      <p:sp>
        <p:nvSpPr>
          <p:cNvPr id="11" name="Content Placeholder 8">
            <a:extLst>
              <a:ext uri="{FF2B5EF4-FFF2-40B4-BE49-F238E27FC236}">
                <a16:creationId xmlns:a16="http://schemas.microsoft.com/office/drawing/2014/main" id="{62C1CD2F-667B-4B40-BAB7-937D6D6827AE}"/>
              </a:ext>
            </a:extLst>
          </p:cNvPr>
          <p:cNvSpPr txBox="1">
            <a:spLocks/>
          </p:cNvSpPr>
          <p:nvPr/>
        </p:nvSpPr>
        <p:spPr>
          <a:xfrm>
            <a:off x="235743" y="4511474"/>
            <a:ext cx="8672513" cy="904998"/>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Installation itself is ~65% of total cost</a:t>
            </a:r>
          </a:p>
          <a:p>
            <a:r>
              <a:rPr lang="en-US" dirty="0"/>
              <a:t>Commissioning is ~24% of total cost</a:t>
            </a:r>
          </a:p>
          <a:p>
            <a:r>
              <a:rPr lang="en-US" dirty="0"/>
              <a:t>Remaining ~11% is LOE, planning, stands, etc.</a:t>
            </a:r>
          </a:p>
        </p:txBody>
      </p:sp>
      <p:sp>
        <p:nvSpPr>
          <p:cNvPr id="12" name="Date Placeholder 3">
            <a:extLst>
              <a:ext uri="{FF2B5EF4-FFF2-40B4-BE49-F238E27FC236}">
                <a16:creationId xmlns:a16="http://schemas.microsoft.com/office/drawing/2014/main" id="{D65FD313-A0FE-4F0A-9F96-BED9B126AD28}"/>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3" name="Footer Placeholder 4">
            <a:extLst>
              <a:ext uri="{FF2B5EF4-FFF2-40B4-BE49-F238E27FC236}">
                <a16:creationId xmlns:a16="http://schemas.microsoft.com/office/drawing/2014/main" id="{1FA700A8-43BA-4D95-897F-9E6F48387174}"/>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
        <p:nvSpPr>
          <p:cNvPr id="14" name="Rectangle 13">
            <a:extLst>
              <a:ext uri="{FF2B5EF4-FFF2-40B4-BE49-F238E27FC236}">
                <a16:creationId xmlns:a16="http://schemas.microsoft.com/office/drawing/2014/main" id="{D86AF81C-7720-4E16-86C6-FB40313BD86A}"/>
              </a:ext>
            </a:extLst>
          </p:cNvPr>
          <p:cNvSpPr/>
          <p:nvPr/>
        </p:nvSpPr>
        <p:spPr>
          <a:xfrm>
            <a:off x="6106160" y="2245135"/>
            <a:ext cx="807720" cy="27051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2268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0965"/>
            <a:ext cx="8686800" cy="427877"/>
          </a:xfrm>
        </p:spPr>
        <p:txBody>
          <a:bodyPr/>
          <a:lstStyle/>
          <a:p>
            <a:r>
              <a:rPr lang="en-US" sz="2400" dirty="0"/>
              <a:t>Cost Distribution and Estimate Quality – II&amp;C</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sp>
        <p:nvSpPr>
          <p:cNvPr id="7" name="TextBox 6"/>
          <p:cNvSpPr txBox="1"/>
          <p:nvPr/>
        </p:nvSpPr>
        <p:spPr>
          <a:xfrm>
            <a:off x="7435781" y="240595"/>
            <a:ext cx="1567543" cy="461665"/>
          </a:xfrm>
          <a:prstGeom prst="rect">
            <a:avLst/>
          </a:prstGeom>
          <a:solidFill>
            <a:schemeClr val="tx1"/>
          </a:solidFill>
        </p:spPr>
        <p:txBody>
          <a:bodyPr wrap="square" rtlCol="0">
            <a:spAutoFit/>
          </a:bodyPr>
          <a:lstStyle/>
          <a:p>
            <a:r>
              <a:rPr lang="en-US" dirty="0">
                <a:solidFill>
                  <a:schemeClr val="bg1"/>
                </a:solidFill>
              </a:rPr>
              <a:t>Charge #3</a:t>
            </a:r>
          </a:p>
        </p:txBody>
      </p:sp>
      <p:pic>
        <p:nvPicPr>
          <p:cNvPr id="8" name="Picture 7">
            <a:extLst>
              <a:ext uri="{FF2B5EF4-FFF2-40B4-BE49-F238E27FC236}">
                <a16:creationId xmlns:a16="http://schemas.microsoft.com/office/drawing/2014/main" id="{4F89F3DA-E66E-46BA-A9BF-41517D2B112C}"/>
              </a:ext>
            </a:extLst>
          </p:cNvPr>
          <p:cNvPicPr>
            <a:picLocks noChangeAspect="1"/>
          </p:cNvPicPr>
          <p:nvPr/>
        </p:nvPicPr>
        <p:blipFill>
          <a:blip r:embed="rId2"/>
          <a:stretch>
            <a:fillRect/>
          </a:stretch>
        </p:blipFill>
        <p:spPr>
          <a:xfrm>
            <a:off x="2489197" y="924936"/>
            <a:ext cx="3063824" cy="2460155"/>
          </a:xfrm>
          <a:prstGeom prst="rect">
            <a:avLst/>
          </a:prstGeom>
        </p:spPr>
      </p:pic>
      <p:pic>
        <p:nvPicPr>
          <p:cNvPr id="9" name="Picture 8">
            <a:extLst>
              <a:ext uri="{FF2B5EF4-FFF2-40B4-BE49-F238E27FC236}">
                <a16:creationId xmlns:a16="http://schemas.microsoft.com/office/drawing/2014/main" id="{A609F080-2569-4261-800B-45B7CA104FE1}"/>
              </a:ext>
            </a:extLst>
          </p:cNvPr>
          <p:cNvPicPr>
            <a:picLocks noChangeAspect="1"/>
          </p:cNvPicPr>
          <p:nvPr/>
        </p:nvPicPr>
        <p:blipFill>
          <a:blip r:embed="rId3"/>
          <a:stretch>
            <a:fillRect/>
          </a:stretch>
        </p:blipFill>
        <p:spPr>
          <a:xfrm>
            <a:off x="631314" y="3316466"/>
            <a:ext cx="3198959" cy="2305998"/>
          </a:xfrm>
          <a:prstGeom prst="rect">
            <a:avLst/>
          </a:prstGeom>
        </p:spPr>
      </p:pic>
      <p:pic>
        <p:nvPicPr>
          <p:cNvPr id="11" name="Picture 10">
            <a:extLst>
              <a:ext uri="{FF2B5EF4-FFF2-40B4-BE49-F238E27FC236}">
                <a16:creationId xmlns:a16="http://schemas.microsoft.com/office/drawing/2014/main" id="{8CF803B6-925A-4A18-9FDD-6BB748910D6D}"/>
              </a:ext>
            </a:extLst>
          </p:cNvPr>
          <p:cNvPicPr>
            <a:picLocks noChangeAspect="1"/>
          </p:cNvPicPr>
          <p:nvPr/>
        </p:nvPicPr>
        <p:blipFill>
          <a:blip r:embed="rId4"/>
          <a:stretch>
            <a:fillRect/>
          </a:stretch>
        </p:blipFill>
        <p:spPr>
          <a:xfrm>
            <a:off x="4101433" y="3316466"/>
            <a:ext cx="3198959" cy="2351201"/>
          </a:xfrm>
          <a:prstGeom prst="rect">
            <a:avLst/>
          </a:prstGeom>
        </p:spPr>
      </p:pic>
      <p:pic>
        <p:nvPicPr>
          <p:cNvPr id="14" name="Picture 13">
            <a:extLst>
              <a:ext uri="{FF2B5EF4-FFF2-40B4-BE49-F238E27FC236}">
                <a16:creationId xmlns:a16="http://schemas.microsoft.com/office/drawing/2014/main" id="{8AD95826-C7DE-4BF0-8B58-F588765DFA64}"/>
              </a:ext>
            </a:extLst>
          </p:cNvPr>
          <p:cNvPicPr>
            <a:picLocks noChangeAspect="1"/>
          </p:cNvPicPr>
          <p:nvPr/>
        </p:nvPicPr>
        <p:blipFill>
          <a:blip r:embed="rId5"/>
          <a:stretch>
            <a:fillRect/>
          </a:stretch>
        </p:blipFill>
        <p:spPr>
          <a:xfrm>
            <a:off x="240983" y="5818664"/>
            <a:ext cx="7239627" cy="464860"/>
          </a:xfrm>
          <a:prstGeom prst="rect">
            <a:avLst/>
          </a:prstGeom>
        </p:spPr>
      </p:pic>
      <p:sp>
        <p:nvSpPr>
          <p:cNvPr id="12" name="Content Placeholder 2">
            <a:extLst>
              <a:ext uri="{FF2B5EF4-FFF2-40B4-BE49-F238E27FC236}">
                <a16:creationId xmlns:a16="http://schemas.microsoft.com/office/drawing/2014/main" id="{5E8B861B-EA39-4BFA-A9BE-1DA5D3FEA9A9}"/>
              </a:ext>
            </a:extLst>
          </p:cNvPr>
          <p:cNvSpPr>
            <a:spLocks noGrp="1"/>
          </p:cNvSpPr>
          <p:nvPr>
            <p:ph idx="1"/>
          </p:nvPr>
        </p:nvSpPr>
        <p:spPr>
          <a:xfrm>
            <a:off x="5784575" y="1169687"/>
            <a:ext cx="3302412" cy="2611759"/>
          </a:xfrm>
        </p:spPr>
        <p:txBody>
          <a:bodyPr/>
          <a:lstStyle/>
          <a:p>
            <a:r>
              <a:rPr lang="en-US" sz="1800" dirty="0"/>
              <a:t>Labor cost is the driver</a:t>
            </a:r>
          </a:p>
          <a:p>
            <a:r>
              <a:rPr lang="en-US" sz="1800" dirty="0"/>
              <a:t>M&amp;S costs are driven by T&amp;M and subcontracted installation tasks, e.g. Cryo Distribution System installation</a:t>
            </a:r>
          </a:p>
        </p:txBody>
      </p:sp>
      <p:sp>
        <p:nvSpPr>
          <p:cNvPr id="13" name="Date Placeholder 3">
            <a:extLst>
              <a:ext uri="{FF2B5EF4-FFF2-40B4-BE49-F238E27FC236}">
                <a16:creationId xmlns:a16="http://schemas.microsoft.com/office/drawing/2014/main" id="{701EBBA1-8C7F-4EBA-98C5-C8996E96CCC6}"/>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5" name="Footer Placeholder 4">
            <a:extLst>
              <a:ext uri="{FF2B5EF4-FFF2-40B4-BE49-F238E27FC236}">
                <a16:creationId xmlns:a16="http://schemas.microsoft.com/office/drawing/2014/main" id="{22299DB0-C435-4D33-B7B9-C8B08F6239FD}"/>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2187687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9511"/>
            <a:ext cx="8686800" cy="427877"/>
          </a:xfrm>
        </p:spPr>
        <p:txBody>
          <a:bodyPr/>
          <a:lstStyle/>
          <a:p>
            <a:r>
              <a:rPr lang="en-US" sz="2400" dirty="0"/>
              <a:t>Obligation Profile – P6 Base Cost Only – II&amp;C</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#3</a:t>
            </a:r>
          </a:p>
        </p:txBody>
      </p:sp>
      <p:pic>
        <p:nvPicPr>
          <p:cNvPr id="8" name="Picture 7">
            <a:extLst>
              <a:ext uri="{FF2B5EF4-FFF2-40B4-BE49-F238E27FC236}">
                <a16:creationId xmlns:a16="http://schemas.microsoft.com/office/drawing/2014/main" id="{DBA94BF2-8EA6-4969-8C26-440A14D828EC}"/>
              </a:ext>
            </a:extLst>
          </p:cNvPr>
          <p:cNvPicPr>
            <a:picLocks noChangeAspect="1"/>
          </p:cNvPicPr>
          <p:nvPr/>
        </p:nvPicPr>
        <p:blipFill>
          <a:blip r:embed="rId2"/>
          <a:stretch>
            <a:fillRect/>
          </a:stretch>
        </p:blipFill>
        <p:spPr>
          <a:xfrm>
            <a:off x="655450" y="5086538"/>
            <a:ext cx="7239627" cy="281964"/>
          </a:xfrm>
          <a:prstGeom prst="rect">
            <a:avLst/>
          </a:prstGeom>
        </p:spPr>
      </p:pic>
      <p:pic>
        <p:nvPicPr>
          <p:cNvPr id="9" name="Picture 8">
            <a:extLst>
              <a:ext uri="{FF2B5EF4-FFF2-40B4-BE49-F238E27FC236}">
                <a16:creationId xmlns:a16="http://schemas.microsoft.com/office/drawing/2014/main" id="{BBA3BFFA-7427-49CF-A172-2CC9B9947988}"/>
              </a:ext>
            </a:extLst>
          </p:cNvPr>
          <p:cNvPicPr>
            <a:picLocks noChangeAspect="1"/>
          </p:cNvPicPr>
          <p:nvPr/>
        </p:nvPicPr>
        <p:blipFill>
          <a:blip r:embed="rId3"/>
          <a:stretch>
            <a:fillRect/>
          </a:stretch>
        </p:blipFill>
        <p:spPr>
          <a:xfrm>
            <a:off x="636691" y="1011453"/>
            <a:ext cx="7870618" cy="4011516"/>
          </a:xfrm>
          <a:prstGeom prst="rect">
            <a:avLst/>
          </a:prstGeom>
        </p:spPr>
      </p:pic>
      <p:sp>
        <p:nvSpPr>
          <p:cNvPr id="10" name="Date Placeholder 3">
            <a:extLst>
              <a:ext uri="{FF2B5EF4-FFF2-40B4-BE49-F238E27FC236}">
                <a16:creationId xmlns:a16="http://schemas.microsoft.com/office/drawing/2014/main" id="{58BE3A69-0D89-4C48-BA9B-4BC94C3F0A78}"/>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1" name="Footer Placeholder 4">
            <a:extLst>
              <a:ext uri="{FF2B5EF4-FFF2-40B4-BE49-F238E27FC236}">
                <a16:creationId xmlns:a16="http://schemas.microsoft.com/office/drawing/2014/main" id="{F53937ED-BD8C-4630-9826-34483A4F526B}"/>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
        <p:nvSpPr>
          <p:cNvPr id="12" name="Content Placeholder 8">
            <a:extLst>
              <a:ext uri="{FF2B5EF4-FFF2-40B4-BE49-F238E27FC236}">
                <a16:creationId xmlns:a16="http://schemas.microsoft.com/office/drawing/2014/main" id="{0357F87D-65BF-4A43-BEDA-064456DE50E1}"/>
              </a:ext>
            </a:extLst>
          </p:cNvPr>
          <p:cNvSpPr txBox="1">
            <a:spLocks/>
          </p:cNvSpPr>
          <p:nvPr/>
        </p:nvSpPr>
        <p:spPr>
          <a:xfrm>
            <a:off x="655450" y="5495958"/>
            <a:ext cx="8672513" cy="904998"/>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II&amp;C Window is Jan FY24 - Apr FY27</a:t>
            </a:r>
          </a:p>
          <a:p>
            <a:r>
              <a:rPr lang="en-US" sz="2000" dirty="0"/>
              <a:t>Obligation profile peaks during the middle of the II&amp;C window</a:t>
            </a:r>
          </a:p>
        </p:txBody>
      </p:sp>
    </p:spTree>
    <p:extLst>
      <p:ext uri="{BB962C8B-B14F-4D97-AF65-F5344CB8AC3E}">
        <p14:creationId xmlns:p14="http://schemas.microsoft.com/office/powerpoint/2010/main" val="643389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Profile – P6 Hours/FTE – II&amp;C</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#3</a:t>
            </a:r>
          </a:p>
        </p:txBody>
      </p:sp>
      <p:pic>
        <p:nvPicPr>
          <p:cNvPr id="3" name="Picture 2">
            <a:extLst>
              <a:ext uri="{FF2B5EF4-FFF2-40B4-BE49-F238E27FC236}">
                <a16:creationId xmlns:a16="http://schemas.microsoft.com/office/drawing/2014/main" id="{C139F01C-6B1B-4FBF-874E-C0FAEC407072}"/>
              </a:ext>
            </a:extLst>
          </p:cNvPr>
          <p:cNvPicPr>
            <a:picLocks noChangeAspect="1"/>
          </p:cNvPicPr>
          <p:nvPr/>
        </p:nvPicPr>
        <p:blipFill>
          <a:blip r:embed="rId2"/>
          <a:stretch>
            <a:fillRect/>
          </a:stretch>
        </p:blipFill>
        <p:spPr>
          <a:xfrm>
            <a:off x="859214" y="1112334"/>
            <a:ext cx="7425572" cy="3724979"/>
          </a:xfrm>
          <a:prstGeom prst="rect">
            <a:avLst/>
          </a:prstGeom>
        </p:spPr>
      </p:pic>
      <p:sp>
        <p:nvSpPr>
          <p:cNvPr id="8" name="Date Placeholder 3">
            <a:extLst>
              <a:ext uri="{FF2B5EF4-FFF2-40B4-BE49-F238E27FC236}">
                <a16:creationId xmlns:a16="http://schemas.microsoft.com/office/drawing/2014/main" id="{F8A622FB-B965-4E70-848F-CE5C7A87A649}"/>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9" name="Footer Placeholder 4">
            <a:extLst>
              <a:ext uri="{FF2B5EF4-FFF2-40B4-BE49-F238E27FC236}">
                <a16:creationId xmlns:a16="http://schemas.microsoft.com/office/drawing/2014/main" id="{9A097535-6183-4BB4-BFF6-CBA4ECEAED22}"/>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
        <p:nvSpPr>
          <p:cNvPr id="10" name="Content Placeholder 8">
            <a:extLst>
              <a:ext uri="{FF2B5EF4-FFF2-40B4-BE49-F238E27FC236}">
                <a16:creationId xmlns:a16="http://schemas.microsoft.com/office/drawing/2014/main" id="{815C28CC-7502-44DC-87D6-B5490D185F0A}"/>
              </a:ext>
            </a:extLst>
          </p:cNvPr>
          <p:cNvSpPr txBox="1">
            <a:spLocks/>
          </p:cNvSpPr>
          <p:nvPr/>
        </p:nvSpPr>
        <p:spPr>
          <a:xfrm>
            <a:off x="859215" y="5204983"/>
            <a:ext cx="7425572" cy="904998"/>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II&amp;C Window is Jan FY24 - Apr FY27</a:t>
            </a:r>
          </a:p>
          <a:p>
            <a:r>
              <a:rPr lang="en-US" sz="2000" dirty="0"/>
              <a:t>Labor peaks in FY26, driven by final cryomodule deliverables and BTL work</a:t>
            </a:r>
          </a:p>
        </p:txBody>
      </p:sp>
    </p:spTree>
    <p:extLst>
      <p:ext uri="{BB962C8B-B14F-4D97-AF65-F5344CB8AC3E}">
        <p14:creationId xmlns:p14="http://schemas.microsoft.com/office/powerpoint/2010/main" val="1907763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WBS Dictionary </a:t>
            </a:r>
          </a:p>
        </p:txBody>
      </p:sp>
      <p:sp>
        <p:nvSpPr>
          <p:cNvPr id="3" name="Content Placeholder 2"/>
          <p:cNvSpPr>
            <a:spLocks noGrp="1"/>
          </p:cNvSpPr>
          <p:nvPr>
            <p:ph idx="1"/>
          </p:nvPr>
        </p:nvSpPr>
        <p:spPr>
          <a:xfrm>
            <a:off x="228600" y="978394"/>
            <a:ext cx="8672513" cy="4987867"/>
          </a:xfrm>
        </p:spPr>
        <p:txBody>
          <a:bodyPr/>
          <a:lstStyle/>
          <a:p>
            <a:r>
              <a:rPr lang="en-US" dirty="0"/>
              <a:t>WBS Dictionary:  pip2-docdb #599</a:t>
            </a:r>
            <a:endParaRPr lang="en-US" dirty="0">
              <a:solidFill>
                <a:srgbClr val="FF0000"/>
              </a:solidFill>
            </a:endParaRP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851039436"/>
              </p:ext>
            </p:extLst>
          </p:nvPr>
        </p:nvGraphicFramePr>
        <p:xfrm>
          <a:off x="429419" y="1602037"/>
          <a:ext cx="7886700" cy="4361406"/>
        </p:xfrm>
        <a:graphic>
          <a:graphicData uri="http://schemas.openxmlformats.org/drawingml/2006/table">
            <a:tbl>
              <a:tblPr>
                <a:tableStyleId>{5C22544A-7EE6-4342-B048-85BDC9FD1C3A}</a:tableStyleId>
              </a:tblPr>
              <a:tblGrid>
                <a:gridCol w="2055163">
                  <a:extLst>
                    <a:ext uri="{9D8B030D-6E8A-4147-A177-3AD203B41FA5}">
                      <a16:colId xmlns:a16="http://schemas.microsoft.com/office/drawing/2014/main" val="20000"/>
                    </a:ext>
                  </a:extLst>
                </a:gridCol>
                <a:gridCol w="5831537">
                  <a:extLst>
                    <a:ext uri="{9D8B030D-6E8A-4147-A177-3AD203B41FA5}">
                      <a16:colId xmlns:a16="http://schemas.microsoft.com/office/drawing/2014/main" val="20001"/>
                    </a:ext>
                  </a:extLst>
                </a:gridCol>
              </a:tblGrid>
              <a:tr h="576197">
                <a:tc>
                  <a:txBody>
                    <a:bodyPr/>
                    <a:lstStyle/>
                    <a:p>
                      <a:pPr algn="l" fontAlgn="t"/>
                      <a:r>
                        <a:rPr lang="en-US" sz="2000" u="none" strike="noStrike" dirty="0">
                          <a:effectLst/>
                        </a:rPr>
                        <a:t>121.3.19  Linac - General Support Services (GSS)</a:t>
                      </a:r>
                      <a:endParaRPr lang="en-US" sz="2000" b="0" i="0" u="none" strike="noStrike" dirty="0">
                        <a:solidFill>
                          <a:srgbClr val="002060"/>
                        </a:solidFill>
                        <a:effectLst/>
                        <a:latin typeface="Calibri" charset="0"/>
                      </a:endParaRPr>
                    </a:p>
                  </a:txBody>
                  <a:tcPr marL="9003" marR="9003" marT="9003" marB="0"/>
                </a:tc>
                <a:tc>
                  <a:txBody>
                    <a:bodyPr/>
                    <a:lstStyle/>
                    <a:p>
                      <a:pPr algn="l" fontAlgn="t"/>
                      <a:r>
                        <a:rPr lang="en-US" sz="1500" u="none" strike="noStrike" dirty="0">
                          <a:effectLst/>
                        </a:rPr>
                        <a:t>This WBS entry covers the </a:t>
                      </a:r>
                      <a:r>
                        <a:rPr lang="en-US" sz="1500" u="sng" strike="noStrike" dirty="0">
                          <a:effectLst/>
                        </a:rPr>
                        <a:t>design, procurement, fabrication, assembly, and pre-installation test and QA of utilities</a:t>
                      </a:r>
                      <a:r>
                        <a:rPr lang="en-US" sz="1500" u="none" strike="noStrike" dirty="0">
                          <a:effectLst/>
                        </a:rPr>
                        <a:t> (LCW, RAW, compressed air, compressed N2, and electrical distribution) in the linac, transfer line, and associated galleries.    Installation of these systems, including post-installation testing such as pressure testing, is covered by the installation WBS 121.3.22.</a:t>
                      </a:r>
                      <a:endParaRPr lang="en-US" sz="1500" b="0" i="0" u="none" strike="noStrike" dirty="0">
                        <a:solidFill>
                          <a:srgbClr val="000000"/>
                        </a:solidFill>
                        <a:effectLst/>
                        <a:latin typeface="Calibri" charset="0"/>
                      </a:endParaRPr>
                    </a:p>
                  </a:txBody>
                  <a:tcPr marL="9003" marR="9003" marT="9003" marB="0"/>
                </a:tc>
                <a:extLst>
                  <a:ext uri="{0D108BD9-81ED-4DB2-BD59-A6C34878D82A}">
                    <a16:rowId xmlns:a16="http://schemas.microsoft.com/office/drawing/2014/main" val="10000"/>
                  </a:ext>
                </a:extLst>
              </a:tr>
              <a:tr h="576197">
                <a:tc>
                  <a:txBody>
                    <a:bodyPr/>
                    <a:lstStyle/>
                    <a:p>
                      <a:pPr marL="0" algn="l" defTabSz="457200" rtl="0" eaLnBrk="1" fontAlgn="t" latinLnBrk="0" hangingPunct="1"/>
                      <a:r>
                        <a:rPr lang="en-US" sz="2000" u="none" strike="noStrike" kern="1200" dirty="0">
                          <a:solidFill>
                            <a:schemeClr val="dk1"/>
                          </a:solidFill>
                          <a:effectLst/>
                          <a:latin typeface="+mn-lt"/>
                          <a:ea typeface="+mn-ea"/>
                          <a:cs typeface="+mn-cs"/>
                        </a:rPr>
                        <a:t>121.3.22  Linac - Installation, Integration &amp; Commissioning (II&amp;C)</a:t>
                      </a:r>
                    </a:p>
                  </a:txBody>
                  <a:tcPr marL="9003" marR="9003" marT="9003" marB="0">
                    <a:solidFill>
                      <a:schemeClr val="tx2">
                        <a:lumMod val="20000"/>
                        <a:lumOff val="80000"/>
                      </a:schemeClr>
                    </a:solidFill>
                  </a:tcPr>
                </a:tc>
                <a:tc>
                  <a:txBody>
                    <a:bodyPr/>
                    <a:lstStyle/>
                    <a:p>
                      <a:pPr marL="0" algn="l" defTabSz="457200" rtl="0" eaLnBrk="1" fontAlgn="t" latinLnBrk="0" hangingPunct="1"/>
                      <a:r>
                        <a:rPr lang="en-US" sz="1500" u="none" strike="noStrike" kern="1200" dirty="0">
                          <a:solidFill>
                            <a:schemeClr val="dk1"/>
                          </a:solidFill>
                          <a:effectLst/>
                          <a:latin typeface="+mn-lt"/>
                          <a:ea typeface="+mn-ea"/>
                          <a:cs typeface="+mn-cs"/>
                        </a:rPr>
                        <a:t>This WBS entry covers the reception of parts, components and sub-assemblies from either  a post-processing &amp; testing or rack integration activity. </a:t>
                      </a:r>
                      <a:r>
                        <a:rPr lang="en-US" sz="1500" u="sng" strike="noStrike" kern="1200" dirty="0">
                          <a:solidFill>
                            <a:schemeClr val="dk1"/>
                          </a:solidFill>
                          <a:effectLst/>
                          <a:latin typeface="+mn-lt"/>
                          <a:ea typeface="+mn-ea"/>
                          <a:cs typeface="+mn-cs"/>
                        </a:rPr>
                        <a:t>Installation begins at beneficial occupancy</a:t>
                      </a:r>
                      <a:r>
                        <a:rPr lang="en-US" sz="1500" u="none" strike="noStrike" kern="1200" dirty="0">
                          <a:solidFill>
                            <a:schemeClr val="dk1"/>
                          </a:solidFill>
                          <a:effectLst/>
                          <a:latin typeface="+mn-lt"/>
                          <a:ea typeface="+mn-ea"/>
                          <a:cs typeface="+mn-cs"/>
                        </a:rPr>
                        <a:t> of the new accelerator enclosure and utility buildings. These activities include, but are not limited to, mechanical installation of beamline components, installation of vacuum components, alignment, vacuum pump down, vacuum leak checking and functional testing of the components and all of their respective control systems. Management of project installation activities are not covered in this section. Those activities are covered under WBS 121.3.1 . This WBS section also covers the removal and/or relocation of existing PIP-II beamline components, for example, </a:t>
                      </a:r>
                      <a:r>
                        <a:rPr lang="en-US" sz="1500" u="sng" strike="noStrike" kern="1200" dirty="0">
                          <a:solidFill>
                            <a:schemeClr val="dk1"/>
                          </a:solidFill>
                          <a:effectLst/>
                          <a:latin typeface="+mn-lt"/>
                          <a:ea typeface="+mn-ea"/>
                          <a:cs typeface="+mn-cs"/>
                        </a:rPr>
                        <a:t>PIP2IT elements from the CMTF area to the new linac enclosure</a:t>
                      </a:r>
                      <a:r>
                        <a:rPr lang="en-US" sz="1500" u="none" strike="noStrike" kern="1200" dirty="0">
                          <a:solidFill>
                            <a:schemeClr val="dk1"/>
                          </a:solidFill>
                          <a:effectLst/>
                          <a:latin typeface="+mn-lt"/>
                          <a:ea typeface="+mn-ea"/>
                          <a:cs typeface="+mn-cs"/>
                        </a:rPr>
                        <a:t>.</a:t>
                      </a:r>
                    </a:p>
                  </a:txBody>
                  <a:tcPr marL="9003" marR="9003" marT="9003" marB="0">
                    <a:solidFill>
                      <a:schemeClr val="tx2">
                        <a:lumMod val="20000"/>
                        <a:lumOff val="80000"/>
                      </a:schemeClr>
                    </a:solidFill>
                  </a:tcPr>
                </a:tc>
                <a:extLst>
                  <a:ext uri="{0D108BD9-81ED-4DB2-BD59-A6C34878D82A}">
                    <a16:rowId xmlns:a16="http://schemas.microsoft.com/office/drawing/2014/main" val="552286116"/>
                  </a:ext>
                </a:extLst>
              </a:tr>
            </a:tbl>
          </a:graphicData>
        </a:graphic>
      </p:graphicFrame>
      <p:sp>
        <p:nvSpPr>
          <p:cNvPr id="8" name="Date Placeholder 3">
            <a:extLst>
              <a:ext uri="{FF2B5EF4-FFF2-40B4-BE49-F238E27FC236}">
                <a16:creationId xmlns:a16="http://schemas.microsoft.com/office/drawing/2014/main" id="{0BDC3E2D-5EBF-4420-9912-AD98B8436512}"/>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9" name="Footer Placeholder 4">
            <a:extLst>
              <a:ext uri="{FF2B5EF4-FFF2-40B4-BE49-F238E27FC236}">
                <a16:creationId xmlns:a16="http://schemas.microsoft.com/office/drawing/2014/main" id="{0A51E5B7-7B32-4660-933B-510E9C769FCF}"/>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2051244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 – General Support Services</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pic>
        <p:nvPicPr>
          <p:cNvPr id="3" name="Picture 2"/>
          <p:cNvPicPr>
            <a:picLocks noChangeAspect="1"/>
          </p:cNvPicPr>
          <p:nvPr/>
        </p:nvPicPr>
        <p:blipFill>
          <a:blip r:embed="rId2"/>
          <a:stretch>
            <a:fillRect/>
          </a:stretch>
        </p:blipFill>
        <p:spPr>
          <a:xfrm>
            <a:off x="1681577" y="3738148"/>
            <a:ext cx="5953125" cy="1952625"/>
          </a:xfrm>
          <a:prstGeom prst="rect">
            <a:avLst/>
          </a:prstGeom>
        </p:spPr>
      </p:pic>
      <p:pic>
        <p:nvPicPr>
          <p:cNvPr id="8" name="Picture 7"/>
          <p:cNvPicPr>
            <a:picLocks noChangeAspect="1"/>
          </p:cNvPicPr>
          <p:nvPr/>
        </p:nvPicPr>
        <p:blipFill>
          <a:blip r:embed="rId3"/>
          <a:stretch>
            <a:fillRect/>
          </a:stretch>
        </p:blipFill>
        <p:spPr>
          <a:xfrm>
            <a:off x="228600" y="1362074"/>
            <a:ext cx="8372475" cy="2066925"/>
          </a:xfrm>
          <a:prstGeom prst="rect">
            <a:avLst/>
          </a:prstGeom>
        </p:spPr>
      </p:pic>
      <p:sp>
        <p:nvSpPr>
          <p:cNvPr id="9" name="Date Placeholder 3">
            <a:extLst>
              <a:ext uri="{FF2B5EF4-FFF2-40B4-BE49-F238E27FC236}">
                <a16:creationId xmlns:a16="http://schemas.microsoft.com/office/drawing/2014/main" id="{56FE1EE8-2250-493A-A6BC-C76C4F7151A9}"/>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0" name="Footer Placeholder 4">
            <a:extLst>
              <a:ext uri="{FF2B5EF4-FFF2-40B4-BE49-F238E27FC236}">
                <a16:creationId xmlns:a16="http://schemas.microsoft.com/office/drawing/2014/main" id="{7A698009-475B-463B-A636-E700FE0F8986}"/>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29667011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919" y="673047"/>
            <a:ext cx="8686800" cy="427877"/>
          </a:xfrm>
        </p:spPr>
        <p:txBody>
          <a:bodyPr/>
          <a:lstStyle/>
          <a:p>
            <a:r>
              <a:rPr lang="en-US" dirty="0"/>
              <a:t>Schedule – Installation, Integration &amp; Commissioning</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pic>
        <p:nvPicPr>
          <p:cNvPr id="3" name="Picture 2"/>
          <p:cNvPicPr>
            <a:picLocks noChangeAspect="1"/>
          </p:cNvPicPr>
          <p:nvPr/>
        </p:nvPicPr>
        <p:blipFill>
          <a:blip r:embed="rId2"/>
          <a:stretch>
            <a:fillRect/>
          </a:stretch>
        </p:blipFill>
        <p:spPr>
          <a:xfrm>
            <a:off x="589721" y="3595040"/>
            <a:ext cx="7757620" cy="1268845"/>
          </a:xfrm>
          <a:prstGeom prst="rect">
            <a:avLst/>
          </a:prstGeom>
        </p:spPr>
      </p:pic>
      <p:pic>
        <p:nvPicPr>
          <p:cNvPr id="8" name="Picture 7"/>
          <p:cNvPicPr>
            <a:picLocks noChangeAspect="1"/>
          </p:cNvPicPr>
          <p:nvPr/>
        </p:nvPicPr>
        <p:blipFill>
          <a:blip r:embed="rId3"/>
          <a:stretch>
            <a:fillRect/>
          </a:stretch>
        </p:blipFill>
        <p:spPr>
          <a:xfrm>
            <a:off x="291818" y="1580235"/>
            <a:ext cx="8353425" cy="1619250"/>
          </a:xfrm>
          <a:prstGeom prst="rect">
            <a:avLst/>
          </a:prstGeom>
        </p:spPr>
      </p:pic>
      <p:sp>
        <p:nvSpPr>
          <p:cNvPr id="9" name="Date Placeholder 3">
            <a:extLst>
              <a:ext uri="{FF2B5EF4-FFF2-40B4-BE49-F238E27FC236}">
                <a16:creationId xmlns:a16="http://schemas.microsoft.com/office/drawing/2014/main" id="{0602E51D-1E6A-4208-9B35-82B0E9564E20}"/>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10" name="Footer Placeholder 4">
            <a:extLst>
              <a:ext uri="{FF2B5EF4-FFF2-40B4-BE49-F238E27FC236}">
                <a16:creationId xmlns:a16="http://schemas.microsoft.com/office/drawing/2014/main" id="{9C6D12C2-09C6-43F2-895A-DA87A5852DE1}"/>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3160081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GSS Systems are conventional, and have good precedent at PIP2IT/CMTF.</a:t>
            </a:r>
          </a:p>
          <a:p>
            <a:endParaRPr lang="en-US" sz="800" dirty="0"/>
          </a:p>
          <a:p>
            <a:r>
              <a:rPr lang="en-US" dirty="0"/>
              <a:t>Installation concepts will evolve in parallel with CF design and RLS development</a:t>
            </a:r>
          </a:p>
          <a:p>
            <a:endParaRPr lang="en-US" sz="800" dirty="0"/>
          </a:p>
          <a:p>
            <a:r>
              <a:rPr lang="en-US" dirty="0"/>
              <a:t>Focus of the team in the near term will be interface documentation</a:t>
            </a:r>
          </a:p>
          <a:p>
            <a:endParaRPr lang="en-US" sz="800" dirty="0"/>
          </a:p>
          <a:p>
            <a:r>
              <a:rPr lang="en-US" dirty="0"/>
              <a:t>The team’s past (and future) efforts at PIP2IT provide guidance and training for PIP2</a:t>
            </a:r>
          </a:p>
          <a:p>
            <a:endParaRPr lang="en-US" sz="800" dirty="0"/>
          </a:p>
          <a:p>
            <a:r>
              <a:rPr lang="en-US" dirty="0"/>
              <a:t>We look forward to your feedback, thank you for your attention</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sp>
        <p:nvSpPr>
          <p:cNvPr id="7" name="Date Placeholder 3">
            <a:extLst>
              <a:ext uri="{FF2B5EF4-FFF2-40B4-BE49-F238E27FC236}">
                <a16:creationId xmlns:a16="http://schemas.microsoft.com/office/drawing/2014/main" id="{16702801-E0FA-4E47-9A2A-603B6E886D4A}"/>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8" name="Footer Placeholder 4">
            <a:extLst>
              <a:ext uri="{FF2B5EF4-FFF2-40B4-BE49-F238E27FC236}">
                <a16:creationId xmlns:a16="http://schemas.microsoft.com/office/drawing/2014/main" id="{A366BA65-5FE8-451B-AC5A-A6BC6911EFD2}"/>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1487812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43</a:t>
            </a:fld>
            <a:endParaRPr lang="en-US" dirty="0"/>
          </a:p>
        </p:txBody>
      </p:sp>
      <p:sp>
        <p:nvSpPr>
          <p:cNvPr id="7" name="Date Placeholder 3">
            <a:extLst>
              <a:ext uri="{FF2B5EF4-FFF2-40B4-BE49-F238E27FC236}">
                <a16:creationId xmlns:a16="http://schemas.microsoft.com/office/drawing/2014/main" id="{7078B3F2-D611-45A9-AD5C-11439616142B}"/>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8" name="Footer Placeholder 4">
            <a:extLst>
              <a:ext uri="{FF2B5EF4-FFF2-40B4-BE49-F238E27FC236}">
                <a16:creationId xmlns:a16="http://schemas.microsoft.com/office/drawing/2014/main" id="{58784D94-9776-4196-8DE0-301A3665ECF6}"/>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1950885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04772"/>
            <a:ext cx="8686800" cy="427877"/>
          </a:xfrm>
        </p:spPr>
        <p:txBody>
          <a:bodyPr/>
          <a:lstStyle/>
          <a:p>
            <a:r>
              <a:rPr lang="en-US" dirty="0"/>
              <a:t>Scope and Deliverables for GSS WBS</a:t>
            </a:r>
          </a:p>
        </p:txBody>
      </p:sp>
      <p:sp>
        <p:nvSpPr>
          <p:cNvPr id="3" name="Content Placeholder 2"/>
          <p:cNvSpPr>
            <a:spLocks noGrp="1"/>
          </p:cNvSpPr>
          <p:nvPr>
            <p:ph idx="1"/>
          </p:nvPr>
        </p:nvSpPr>
        <p:spPr>
          <a:xfrm>
            <a:off x="313509" y="935718"/>
            <a:ext cx="8672513" cy="4987867"/>
          </a:xfrm>
        </p:spPr>
        <p:txBody>
          <a:bodyPr/>
          <a:lstStyle/>
          <a:p>
            <a:endParaRPr lang="en-US" sz="2200" dirty="0">
              <a:solidFill>
                <a:schemeClr val="accent6"/>
              </a:solidFill>
            </a:endParaRPr>
          </a:p>
          <a:p>
            <a:r>
              <a:rPr lang="en-US" sz="2200" dirty="0">
                <a:solidFill>
                  <a:schemeClr val="accent6"/>
                </a:solidFill>
              </a:rPr>
              <a:t>GSS Project Management and Coordination (LOE) (121.3.19.2)</a:t>
            </a:r>
          </a:p>
          <a:p>
            <a:endParaRPr lang="en-US" sz="2200" dirty="0">
              <a:solidFill>
                <a:schemeClr val="accent6"/>
              </a:solidFill>
            </a:endParaRPr>
          </a:p>
          <a:p>
            <a:r>
              <a:rPr lang="en-US" sz="2200" dirty="0">
                <a:solidFill>
                  <a:schemeClr val="accent6"/>
                </a:solidFill>
              </a:rPr>
              <a:t>GSS Fluids Systems Scope (121.3.19.3)</a:t>
            </a:r>
          </a:p>
          <a:p>
            <a:pPr lvl="1"/>
            <a:r>
              <a:rPr lang="en-US" sz="2000" dirty="0"/>
              <a:t>LCW and RAW water systems</a:t>
            </a:r>
          </a:p>
          <a:p>
            <a:pPr lvl="1"/>
            <a:r>
              <a:rPr lang="en-US" sz="2000" dirty="0"/>
              <a:t>Compressed air and N</a:t>
            </a:r>
            <a:r>
              <a:rPr lang="en-US" sz="2000" baseline="-25000" dirty="0"/>
              <a:t>2</a:t>
            </a:r>
            <a:r>
              <a:rPr lang="en-US" sz="2000" dirty="0"/>
              <a:t> systems for Linac and BTL/BAL </a:t>
            </a:r>
          </a:p>
          <a:p>
            <a:pPr lvl="1"/>
            <a:r>
              <a:rPr lang="en-US" sz="2000" dirty="0"/>
              <a:t>Special cooling systems for Ion Source and RFQ</a:t>
            </a:r>
          </a:p>
          <a:p>
            <a:pPr lvl="1"/>
            <a:endParaRPr lang="en-US" sz="2000" dirty="0"/>
          </a:p>
          <a:p>
            <a:r>
              <a:rPr lang="en-US" sz="2200" dirty="0">
                <a:solidFill>
                  <a:schemeClr val="accent6"/>
                </a:solidFill>
              </a:rPr>
              <a:t>GSS Electrical Systems Scope (121.3.19.4)</a:t>
            </a:r>
          </a:p>
          <a:p>
            <a:pPr lvl="1"/>
            <a:r>
              <a:rPr lang="en-US" sz="2000" dirty="0"/>
              <a:t>Electrical distribution from CF-provided panels to racks, tray infrastructure</a:t>
            </a:r>
          </a:p>
          <a:p>
            <a:pPr lvl="1"/>
            <a:r>
              <a:rPr lang="en-US" sz="2000" dirty="0"/>
              <a:t>Cable database administration</a:t>
            </a:r>
          </a:p>
          <a:p>
            <a:pPr lvl="1"/>
            <a:endParaRPr lang="en-US" sz="2000"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
        <p:nvSpPr>
          <p:cNvPr id="8" name="Date Placeholder 3">
            <a:extLst>
              <a:ext uri="{FF2B5EF4-FFF2-40B4-BE49-F238E27FC236}">
                <a16:creationId xmlns:a16="http://schemas.microsoft.com/office/drawing/2014/main" id="{159C3F6D-3D1A-419F-A8D2-1609EEEE65DB}"/>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9" name="Footer Placeholder 4">
            <a:extLst>
              <a:ext uri="{FF2B5EF4-FFF2-40B4-BE49-F238E27FC236}">
                <a16:creationId xmlns:a16="http://schemas.microsoft.com/office/drawing/2014/main" id="{E0A1C6CC-DA90-477D-B950-65D385C00A49}"/>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439288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04772"/>
            <a:ext cx="8686800" cy="427877"/>
          </a:xfrm>
        </p:spPr>
        <p:txBody>
          <a:bodyPr/>
          <a:lstStyle/>
          <a:p>
            <a:r>
              <a:rPr lang="en-US" dirty="0"/>
              <a:t>Scope and Deliverables for II&amp;C WBS</a:t>
            </a:r>
          </a:p>
        </p:txBody>
      </p:sp>
      <p:sp>
        <p:nvSpPr>
          <p:cNvPr id="3" name="Content Placeholder 2"/>
          <p:cNvSpPr>
            <a:spLocks noGrp="1"/>
          </p:cNvSpPr>
          <p:nvPr>
            <p:ph idx="1"/>
          </p:nvPr>
        </p:nvSpPr>
        <p:spPr>
          <a:xfrm>
            <a:off x="313509" y="1170132"/>
            <a:ext cx="8672513" cy="4987867"/>
          </a:xfrm>
        </p:spPr>
        <p:txBody>
          <a:bodyPr/>
          <a:lstStyle/>
          <a:p>
            <a:r>
              <a:rPr lang="en-US" sz="2200" dirty="0">
                <a:solidFill>
                  <a:schemeClr val="accent6"/>
                </a:solidFill>
              </a:rPr>
              <a:t>II&amp;C Project Management and Coordination (LOE) (121.3.22.2)</a:t>
            </a:r>
          </a:p>
          <a:p>
            <a:endParaRPr lang="en-US" sz="1000" dirty="0">
              <a:solidFill>
                <a:schemeClr val="accent6"/>
              </a:solidFill>
            </a:endParaRPr>
          </a:p>
          <a:p>
            <a:r>
              <a:rPr lang="en-US" sz="2200" dirty="0">
                <a:solidFill>
                  <a:schemeClr val="accent6"/>
                </a:solidFill>
              </a:rPr>
              <a:t>II&amp;C Installation planning (121.3.22.3)</a:t>
            </a:r>
          </a:p>
          <a:p>
            <a:pPr lvl="1"/>
            <a:r>
              <a:rPr lang="en-US" sz="2000" dirty="0">
                <a:solidFill>
                  <a:schemeClr val="accent6"/>
                </a:solidFill>
              </a:rPr>
              <a:t>Creation of the installation plan</a:t>
            </a:r>
          </a:p>
          <a:p>
            <a:pPr lvl="1"/>
            <a:r>
              <a:rPr lang="en-US" sz="2000" dirty="0">
                <a:solidFill>
                  <a:schemeClr val="accent6"/>
                </a:solidFill>
              </a:rPr>
              <a:t>PIP2 3D CAD model</a:t>
            </a:r>
          </a:p>
          <a:p>
            <a:pPr lvl="1"/>
            <a:r>
              <a:rPr lang="en-US" sz="2000" dirty="0">
                <a:solidFill>
                  <a:schemeClr val="accent6"/>
                </a:solidFill>
              </a:rPr>
              <a:t>CM and magnet stands, in-tunnel cryomodule mover</a:t>
            </a:r>
          </a:p>
          <a:p>
            <a:pPr lvl="1"/>
            <a:endParaRPr lang="en-US" sz="1000" dirty="0">
              <a:solidFill>
                <a:schemeClr val="accent6"/>
              </a:solidFill>
            </a:endParaRPr>
          </a:p>
          <a:p>
            <a:r>
              <a:rPr lang="en-US" sz="2200" dirty="0">
                <a:solidFill>
                  <a:schemeClr val="accent6"/>
                </a:solidFill>
              </a:rPr>
              <a:t>II&amp;C Linac Installation (121.3.22.4-5)</a:t>
            </a:r>
          </a:p>
          <a:p>
            <a:pPr lvl="1"/>
            <a:r>
              <a:rPr lang="en-US" sz="2000" dirty="0">
                <a:solidFill>
                  <a:schemeClr val="accent6"/>
                </a:solidFill>
              </a:rPr>
              <a:t>Removal and relocation of PIP2IT</a:t>
            </a:r>
          </a:p>
          <a:p>
            <a:pPr lvl="1"/>
            <a:r>
              <a:rPr lang="en-US" sz="2000" dirty="0">
                <a:solidFill>
                  <a:schemeClr val="accent6"/>
                </a:solidFill>
              </a:rPr>
              <a:t>Installation of all hardware in the tunnel and gallery</a:t>
            </a:r>
          </a:p>
          <a:p>
            <a:pPr lvl="1"/>
            <a:r>
              <a:rPr lang="en-US" sz="2000" dirty="0">
                <a:solidFill>
                  <a:schemeClr val="accent6"/>
                </a:solidFill>
              </a:rPr>
              <a:t>Primary deliverable is a fully-installed accelerator</a:t>
            </a:r>
          </a:p>
          <a:p>
            <a:pPr lvl="1"/>
            <a:endParaRPr lang="en-US" sz="1000" dirty="0">
              <a:solidFill>
                <a:schemeClr val="accent6"/>
              </a:solidFill>
            </a:endParaRPr>
          </a:p>
          <a:p>
            <a:r>
              <a:rPr lang="en-US" sz="2200" dirty="0">
                <a:solidFill>
                  <a:schemeClr val="accent6"/>
                </a:solidFill>
              </a:rPr>
              <a:t>II&amp;C Linac Commissioning (121.3.22.6)</a:t>
            </a:r>
          </a:p>
          <a:p>
            <a:pPr lvl="1"/>
            <a:r>
              <a:rPr lang="en-US" sz="2000" dirty="0">
                <a:solidFill>
                  <a:schemeClr val="accent6"/>
                </a:solidFill>
              </a:rPr>
              <a:t>Begins with ORC for power in a given subsystem</a:t>
            </a:r>
          </a:p>
          <a:p>
            <a:pPr lvl="1"/>
            <a:r>
              <a:rPr lang="en-US" sz="2000" dirty="0">
                <a:solidFill>
                  <a:schemeClr val="accent6"/>
                </a:solidFill>
              </a:rPr>
              <a:t>Primary deliverable is an accelerator that achieves project KPPs</a:t>
            </a:r>
          </a:p>
          <a:p>
            <a:pPr lvl="1"/>
            <a:endParaRPr lang="en-US" sz="2000" dirty="0">
              <a:solidFill>
                <a:schemeClr val="accent6"/>
              </a:solidFill>
            </a:endParaRPr>
          </a:p>
          <a:p>
            <a:pPr lvl="1"/>
            <a:endParaRPr lang="en-US" sz="2000" dirty="0">
              <a:solidFill>
                <a:schemeClr val="accent6"/>
              </a:solidFill>
            </a:endParaRPr>
          </a:p>
          <a:p>
            <a:pPr lvl="1"/>
            <a:endParaRPr lang="en-US" dirty="0">
              <a:solidFill>
                <a:srgbClr val="FF0000"/>
              </a:solidFill>
            </a:endParaRPr>
          </a:p>
          <a:p>
            <a:pPr lvl="1"/>
            <a:endParaRPr lang="en-US" dirty="0">
              <a:solidFill>
                <a:srgbClr val="FF0000"/>
              </a:solidFill>
            </a:endParaRPr>
          </a:p>
          <a:p>
            <a:pPr lvl="1"/>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7" name="TextBox 6"/>
          <p:cNvSpPr txBox="1"/>
          <p:nvPr/>
        </p:nvSpPr>
        <p:spPr>
          <a:xfrm>
            <a:off x="7435781" y="434557"/>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
        <p:nvSpPr>
          <p:cNvPr id="8" name="Date Placeholder 3">
            <a:extLst>
              <a:ext uri="{FF2B5EF4-FFF2-40B4-BE49-F238E27FC236}">
                <a16:creationId xmlns:a16="http://schemas.microsoft.com/office/drawing/2014/main" id="{159C3F6D-3D1A-419F-A8D2-1609EEEE65DB}"/>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9" name="Footer Placeholder 4">
            <a:extLst>
              <a:ext uri="{FF2B5EF4-FFF2-40B4-BE49-F238E27FC236}">
                <a16:creationId xmlns:a16="http://schemas.microsoft.com/office/drawing/2014/main" id="{E0A1C6CC-DA90-477D-B950-65D385C00A49}"/>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2978053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04728"/>
            <a:ext cx="8686800" cy="427877"/>
          </a:xfrm>
        </p:spPr>
        <p:txBody>
          <a:bodyPr/>
          <a:lstStyle/>
          <a:p>
            <a:r>
              <a:rPr lang="en-US" dirty="0"/>
              <a:t>GSS L3 System Requirements</a:t>
            </a:r>
          </a:p>
        </p:txBody>
      </p:sp>
      <p:sp>
        <p:nvSpPr>
          <p:cNvPr id="3" name="Content Placeholder 2"/>
          <p:cNvSpPr>
            <a:spLocks noGrp="1"/>
          </p:cNvSpPr>
          <p:nvPr>
            <p:ph idx="1"/>
          </p:nvPr>
        </p:nvSpPr>
        <p:spPr>
          <a:xfrm>
            <a:off x="228600" y="904229"/>
            <a:ext cx="8672513" cy="4987867"/>
          </a:xfrm>
        </p:spPr>
        <p:txBody>
          <a:bodyPr/>
          <a:lstStyle/>
          <a:p>
            <a:r>
              <a:rPr lang="en-US" dirty="0"/>
              <a:t>Fluids Systems Requirements (121.3.22.3)</a:t>
            </a:r>
          </a:p>
          <a:p>
            <a:pPr lvl="1"/>
            <a:r>
              <a:rPr lang="en-US" dirty="0"/>
              <a:t>FRS ED0006218 Rev- (LCW)</a:t>
            </a:r>
          </a:p>
          <a:p>
            <a:pPr lvl="1"/>
            <a:r>
              <a:rPr lang="en-US" dirty="0"/>
              <a:t>Conventional performance for LCW systems: ±1</a:t>
            </a:r>
            <a:r>
              <a:rPr lang="en-US" baseline="30000" dirty="0"/>
              <a:t>o </a:t>
            </a:r>
            <a:r>
              <a:rPr lang="en-US" dirty="0"/>
              <a:t>C</a:t>
            </a:r>
          </a:p>
          <a:p>
            <a:pPr lvl="1"/>
            <a:r>
              <a:rPr lang="en-US" dirty="0"/>
              <a:t>All permanent fluids infrastructure sized for CW</a:t>
            </a:r>
          </a:p>
          <a:p>
            <a:pPr lvl="1"/>
            <a:r>
              <a:rPr lang="en-US" dirty="0"/>
              <a:t>Challenging requirements of RFQ cooling system (e.g.±0.1</a:t>
            </a:r>
            <a:r>
              <a:rPr lang="en-US" baseline="30000" dirty="0"/>
              <a:t>o </a:t>
            </a:r>
            <a:r>
              <a:rPr lang="en-US" dirty="0"/>
              <a:t>C stability) demonstrated at PIP2IT.</a:t>
            </a:r>
          </a:p>
          <a:p>
            <a:pPr lvl="1"/>
            <a:r>
              <a:rPr lang="en-US" dirty="0"/>
              <a:t>All fluids systems requirements can be met with conventional systems with direct analogue at CMTF</a:t>
            </a:r>
          </a:p>
          <a:p>
            <a:pPr lvl="1"/>
            <a:endParaRPr lang="en-US" sz="800" dirty="0"/>
          </a:p>
          <a:p>
            <a:r>
              <a:rPr lang="en-US" dirty="0"/>
              <a:t>Electrical Infrastructure Requirements (121.3.22.4)</a:t>
            </a:r>
          </a:p>
          <a:p>
            <a:pPr lvl="1"/>
            <a:r>
              <a:rPr lang="en-US" dirty="0"/>
              <a:t>At a high level, this is a conventional, connective system</a:t>
            </a:r>
          </a:p>
          <a:p>
            <a:pPr lvl="1"/>
            <a:r>
              <a:rPr lang="en-US" dirty="0"/>
              <a:t>Requirements to be defined at rack level in subsystem ICDs</a:t>
            </a:r>
          </a:p>
          <a:p>
            <a:pPr lvl="1"/>
            <a:endParaRPr lang="en-US" sz="800" dirty="0"/>
          </a:p>
          <a:p>
            <a:pPr lvl="1"/>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
        <p:nvSpPr>
          <p:cNvPr id="8" name="Date Placeholder 3">
            <a:extLst>
              <a:ext uri="{FF2B5EF4-FFF2-40B4-BE49-F238E27FC236}">
                <a16:creationId xmlns:a16="http://schemas.microsoft.com/office/drawing/2014/main" id="{377502C7-6F92-49A4-8F6F-5C6D361CBB76}"/>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9" name="Footer Placeholder 4">
            <a:extLst>
              <a:ext uri="{FF2B5EF4-FFF2-40B4-BE49-F238E27FC236}">
                <a16:creationId xmlns:a16="http://schemas.microsoft.com/office/drawing/2014/main" id="{35E2A0D8-D747-465A-B0DE-5EDAA9E26C5B}"/>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1096875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04728"/>
            <a:ext cx="8686800" cy="427877"/>
          </a:xfrm>
        </p:spPr>
        <p:txBody>
          <a:bodyPr/>
          <a:lstStyle/>
          <a:p>
            <a:r>
              <a:rPr lang="en-US" dirty="0"/>
              <a:t>II&amp;C L3 System Requirements</a:t>
            </a:r>
          </a:p>
        </p:txBody>
      </p:sp>
      <p:sp>
        <p:nvSpPr>
          <p:cNvPr id="3" name="Content Placeholder 2"/>
          <p:cNvSpPr>
            <a:spLocks noGrp="1"/>
          </p:cNvSpPr>
          <p:nvPr>
            <p:ph idx="1"/>
          </p:nvPr>
        </p:nvSpPr>
        <p:spPr>
          <a:xfrm>
            <a:off x="228600" y="894993"/>
            <a:ext cx="8672513" cy="4987867"/>
          </a:xfrm>
        </p:spPr>
        <p:txBody>
          <a:bodyPr/>
          <a:lstStyle/>
          <a:p>
            <a:r>
              <a:rPr lang="en-US" dirty="0"/>
              <a:t>Functional</a:t>
            </a:r>
          </a:p>
          <a:p>
            <a:pPr lvl="1"/>
            <a:r>
              <a:rPr lang="en-US" sz="2000" dirty="0"/>
              <a:t>Execute installation scope as defined in L3-L3 ICDs</a:t>
            </a:r>
          </a:p>
          <a:p>
            <a:pPr lvl="1"/>
            <a:r>
              <a:rPr lang="en-US" sz="2000" dirty="0"/>
              <a:t>Execute commissioning (at super-system and machine levels)</a:t>
            </a:r>
          </a:p>
          <a:p>
            <a:pPr lvl="1"/>
            <a:r>
              <a:rPr lang="en-US" sz="2000" dirty="0"/>
              <a:t>Achieve KPPs #3 (cryo), #1 (beam delivery to booster), #2 (beam extracted from booster)</a:t>
            </a:r>
          </a:p>
          <a:p>
            <a:pPr lvl="1"/>
            <a:endParaRPr lang="en-US" sz="2000" dirty="0"/>
          </a:p>
          <a:p>
            <a:r>
              <a:rPr lang="en-US" dirty="0"/>
              <a:t>Performance</a:t>
            </a:r>
          </a:p>
          <a:p>
            <a:pPr lvl="1"/>
            <a:r>
              <a:rPr lang="en-US" sz="2000" dirty="0"/>
              <a:t>Perform value engineering to minimize cost, schedule, risk</a:t>
            </a:r>
          </a:p>
          <a:p>
            <a:pPr lvl="1"/>
            <a:r>
              <a:rPr lang="en-US" sz="2000" dirty="0"/>
              <a:t>In collaboration with Systems Engineering and ESH&amp;Q, ensure all documentation is delivered and in place</a:t>
            </a:r>
          </a:p>
          <a:p>
            <a:pPr lvl="1"/>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
        <p:nvSpPr>
          <p:cNvPr id="8" name="Date Placeholder 3">
            <a:extLst>
              <a:ext uri="{FF2B5EF4-FFF2-40B4-BE49-F238E27FC236}">
                <a16:creationId xmlns:a16="http://schemas.microsoft.com/office/drawing/2014/main" id="{AF216FC4-0421-4937-BF59-EAC1CBD0E826}"/>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9" name="Footer Placeholder 4">
            <a:extLst>
              <a:ext uri="{FF2B5EF4-FFF2-40B4-BE49-F238E27FC236}">
                <a16:creationId xmlns:a16="http://schemas.microsoft.com/office/drawing/2014/main" id="{78B5064C-56C4-4833-A9D3-CE1F4F7C2691}"/>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1709011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KPPs in the II&amp;C Phase</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graphicFrame>
        <p:nvGraphicFramePr>
          <p:cNvPr id="10" name="Content Placeholder 9">
            <a:extLst>
              <a:ext uri="{FF2B5EF4-FFF2-40B4-BE49-F238E27FC236}">
                <a16:creationId xmlns:a16="http://schemas.microsoft.com/office/drawing/2014/main" id="{8211DA7D-36C6-418A-8CD9-A3B419BE8CC0}"/>
              </a:ext>
            </a:extLst>
          </p:cNvPr>
          <p:cNvGraphicFramePr>
            <a:graphicFrameLocks noGrp="1"/>
          </p:cNvGraphicFramePr>
          <p:nvPr>
            <p:ph idx="1"/>
            <p:extLst>
              <p:ext uri="{D42A27DB-BD31-4B8C-83A1-F6EECF244321}">
                <p14:modId xmlns:p14="http://schemas.microsoft.com/office/powerpoint/2010/main" val="1401369246"/>
              </p:ext>
            </p:extLst>
          </p:nvPr>
        </p:nvGraphicFramePr>
        <p:xfrm>
          <a:off x="429419" y="933938"/>
          <a:ext cx="8263891" cy="5267112"/>
        </p:xfrm>
        <a:graphic>
          <a:graphicData uri="http://schemas.openxmlformats.org/drawingml/2006/table">
            <a:tbl>
              <a:tblPr firstRow="1" firstCol="1" bandRow="1">
                <a:tableStyleId>{5C22544A-7EE6-4342-B048-85BDC9FD1C3A}</a:tableStyleId>
              </a:tblPr>
              <a:tblGrid>
                <a:gridCol w="238027">
                  <a:extLst>
                    <a:ext uri="{9D8B030D-6E8A-4147-A177-3AD203B41FA5}">
                      <a16:colId xmlns:a16="http://schemas.microsoft.com/office/drawing/2014/main" val="1976065147"/>
                    </a:ext>
                  </a:extLst>
                </a:gridCol>
                <a:gridCol w="1521572">
                  <a:extLst>
                    <a:ext uri="{9D8B030D-6E8A-4147-A177-3AD203B41FA5}">
                      <a16:colId xmlns:a16="http://schemas.microsoft.com/office/drawing/2014/main" val="3448556217"/>
                    </a:ext>
                  </a:extLst>
                </a:gridCol>
                <a:gridCol w="2382982">
                  <a:extLst>
                    <a:ext uri="{9D8B030D-6E8A-4147-A177-3AD203B41FA5}">
                      <a16:colId xmlns:a16="http://schemas.microsoft.com/office/drawing/2014/main" val="1557529597"/>
                    </a:ext>
                  </a:extLst>
                </a:gridCol>
                <a:gridCol w="2190275">
                  <a:extLst>
                    <a:ext uri="{9D8B030D-6E8A-4147-A177-3AD203B41FA5}">
                      <a16:colId xmlns:a16="http://schemas.microsoft.com/office/drawing/2014/main" val="761176313"/>
                    </a:ext>
                  </a:extLst>
                </a:gridCol>
                <a:gridCol w="1931035">
                  <a:extLst>
                    <a:ext uri="{9D8B030D-6E8A-4147-A177-3AD203B41FA5}">
                      <a16:colId xmlns:a16="http://schemas.microsoft.com/office/drawing/2014/main" val="3044102476"/>
                    </a:ext>
                  </a:extLst>
                </a:gridCol>
              </a:tblGrid>
              <a:tr h="593975">
                <a:tc>
                  <a:txBody>
                    <a:bodyPr/>
                    <a:lstStyle/>
                    <a:p>
                      <a:pPr marL="0" marR="0" algn="l">
                        <a:spcBef>
                          <a:spcPts val="0"/>
                        </a:spcBef>
                        <a:spcAft>
                          <a:spcPts val="0"/>
                        </a:spcAft>
                      </a:pPr>
                      <a:r>
                        <a:rPr lang="en-US" sz="1600" dirty="0">
                          <a:effectLst/>
                          <a:latin typeface="+mj-lt"/>
                        </a:rPr>
                        <a:t>#</a:t>
                      </a:r>
                      <a:endParaRPr lang="en-US" sz="1600" dirty="0">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0"/>
                        </a:spcAft>
                      </a:pPr>
                      <a:r>
                        <a:rPr lang="en-US" sz="1600" dirty="0">
                          <a:effectLst/>
                          <a:latin typeface="+mj-lt"/>
                        </a:rPr>
                        <a:t>Description of Scope</a:t>
                      </a:r>
                      <a:endParaRPr lang="en-US" sz="1600" dirty="0">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0"/>
                        </a:spcAft>
                      </a:pPr>
                      <a:r>
                        <a:rPr lang="en-US" sz="1600" dirty="0">
                          <a:effectLst/>
                          <a:latin typeface="+mj-lt"/>
                        </a:rPr>
                        <a:t>Threshold KPP</a:t>
                      </a:r>
                      <a:endParaRPr lang="en-US" sz="1600" dirty="0">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0"/>
                        </a:spcAft>
                      </a:pPr>
                      <a:r>
                        <a:rPr lang="en-US" sz="1600" dirty="0">
                          <a:effectLst/>
                          <a:latin typeface="+mj-lt"/>
                        </a:rPr>
                        <a:t>Objective KPP</a:t>
                      </a:r>
                      <a:endParaRPr lang="en-US" sz="1600" dirty="0">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0"/>
                        </a:spcAft>
                      </a:pPr>
                      <a:r>
                        <a:rPr lang="en-US" sz="1600" dirty="0">
                          <a:effectLst/>
                          <a:latin typeface="+mj-lt"/>
                          <a:ea typeface="Calibri" panose="020F0502020204030204" pitchFamily="34" charset="0"/>
                          <a:cs typeface="Calibri" panose="020F0502020204030204" pitchFamily="34" charset="0"/>
                        </a:rPr>
                        <a:t>II&amp;C Phase Comments</a:t>
                      </a:r>
                    </a:p>
                  </a:txBody>
                  <a:tcPr marL="68580" marR="68580" marT="0" marB="0"/>
                </a:tc>
                <a:extLst>
                  <a:ext uri="{0D108BD9-81ED-4DB2-BD59-A6C34878D82A}">
                    <a16:rowId xmlns:a16="http://schemas.microsoft.com/office/drawing/2014/main" val="2234159456"/>
                  </a:ext>
                </a:extLst>
              </a:tr>
              <a:tr h="950360">
                <a:tc>
                  <a:txBody>
                    <a:bodyPr/>
                    <a:lstStyle/>
                    <a:p>
                      <a:pPr marL="0" marR="0" algn="l">
                        <a:spcBef>
                          <a:spcPts val="0"/>
                        </a:spcBef>
                        <a:spcAft>
                          <a:spcPts val="0"/>
                        </a:spcAft>
                      </a:pPr>
                      <a:r>
                        <a:rPr lang="en-US" sz="1600" dirty="0">
                          <a:effectLst/>
                          <a:latin typeface="+mj-lt"/>
                        </a:rPr>
                        <a:t>1</a:t>
                      </a:r>
                      <a:endParaRPr lang="en-US" sz="1600" dirty="0">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0"/>
                        </a:spcAft>
                      </a:pPr>
                      <a:r>
                        <a:rPr lang="en-US" sz="1600" dirty="0">
                          <a:effectLst/>
                          <a:latin typeface="+mj-lt"/>
                        </a:rPr>
                        <a:t>SRF linac</a:t>
                      </a:r>
                      <a:endParaRPr lang="en-US" sz="1600" dirty="0">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0"/>
                        </a:spcAft>
                      </a:pPr>
                      <a:r>
                        <a:rPr lang="en-US" sz="1600" dirty="0">
                          <a:effectLst/>
                          <a:latin typeface="+mj-lt"/>
                        </a:rPr>
                        <a:t>700 MeV beam delivered to the Booster Injection Region </a:t>
                      </a:r>
                      <a:endParaRPr lang="en-US" sz="1600" dirty="0">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0"/>
                        </a:spcAft>
                      </a:pPr>
                      <a:r>
                        <a:rPr lang="en-US" sz="1600" dirty="0">
                          <a:effectLst/>
                          <a:latin typeface="+mj-lt"/>
                        </a:rPr>
                        <a:t>800 MeV beam delivered to Booster Injection Region</a:t>
                      </a:r>
                      <a:endParaRPr lang="en-US" sz="1600" dirty="0">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0"/>
                        </a:spcAft>
                      </a:pPr>
                      <a:r>
                        <a:rPr lang="en-US" sz="1600" dirty="0">
                          <a:effectLst/>
                          <a:latin typeface="+mj-lt"/>
                          <a:ea typeface="Calibri" panose="020F0502020204030204" pitchFamily="34" charset="0"/>
                          <a:cs typeface="Calibri" panose="020F0502020204030204" pitchFamily="34" charset="0"/>
                        </a:rPr>
                        <a:t>Linac II&amp;C phase ends when KPP is achieved</a:t>
                      </a:r>
                    </a:p>
                  </a:txBody>
                  <a:tcPr marL="68580" marR="68580" marT="0" marB="0"/>
                </a:tc>
                <a:extLst>
                  <a:ext uri="{0D108BD9-81ED-4DB2-BD59-A6C34878D82A}">
                    <a16:rowId xmlns:a16="http://schemas.microsoft.com/office/drawing/2014/main" val="3671335664"/>
                  </a:ext>
                </a:extLst>
              </a:tr>
              <a:tr h="560246">
                <a:tc>
                  <a:txBody>
                    <a:bodyPr/>
                    <a:lstStyle/>
                    <a:p>
                      <a:pPr marL="0" marR="0" algn="l">
                        <a:spcBef>
                          <a:spcPts val="0"/>
                        </a:spcBef>
                        <a:spcAft>
                          <a:spcPts val="0"/>
                        </a:spcAft>
                      </a:pPr>
                      <a:r>
                        <a:rPr lang="en-US" sz="1600" dirty="0">
                          <a:effectLst/>
                          <a:latin typeface="+mj-lt"/>
                        </a:rPr>
                        <a:t>2</a:t>
                      </a:r>
                      <a:endParaRPr lang="en-US" sz="1600" dirty="0">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0"/>
                        </a:spcAft>
                      </a:pPr>
                      <a:r>
                        <a:rPr lang="en-US" sz="1600" dirty="0">
                          <a:solidFill>
                            <a:schemeClr val="tx1">
                              <a:lumMod val="75000"/>
                            </a:schemeClr>
                          </a:solidFill>
                          <a:effectLst/>
                          <a:latin typeface="+mj-lt"/>
                        </a:rPr>
                        <a:t>Booster/RR/MI upgrades</a:t>
                      </a:r>
                      <a:endParaRPr lang="en-US" sz="1600" dirty="0">
                        <a:solidFill>
                          <a:schemeClr val="tx1">
                            <a:lumMod val="75000"/>
                          </a:schemeClr>
                        </a:solidFill>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0"/>
                        </a:spcAft>
                      </a:pPr>
                      <a:r>
                        <a:rPr lang="en-US" sz="1600" dirty="0">
                          <a:solidFill>
                            <a:srgbClr val="A7A8AA"/>
                          </a:solidFill>
                          <a:effectLst/>
                          <a:latin typeface="+mj-lt"/>
                          <a:ea typeface="Calibri" panose="020F0502020204030204" pitchFamily="34" charset="0"/>
                          <a:cs typeface="Calibri" panose="020F0502020204030204" pitchFamily="34" charset="0"/>
                        </a:rPr>
                        <a:t>L11 Booster injection region, Recycler RF upgrades, and MI RF upgrades, hardware installed.</a:t>
                      </a:r>
                      <a:r>
                        <a:rPr lang="en-US" sz="1600" dirty="0">
                          <a:solidFill>
                            <a:schemeClr val="tx1">
                              <a:lumMod val="75000"/>
                            </a:schemeClr>
                          </a:solidFill>
                          <a:effectLst/>
                          <a:latin typeface="+mj-lt"/>
                          <a:ea typeface="Calibri" panose="020F0502020204030204" pitchFamily="34" charset="0"/>
                          <a:cs typeface="Calibri" panose="020F0502020204030204" pitchFamily="34" charset="0"/>
                        </a:rPr>
                        <a:t>  Linac beam injected and circulated in the Booster.</a:t>
                      </a:r>
                    </a:p>
                  </a:txBody>
                  <a:tcPr marL="68580" marR="68580" marT="0" marB="0"/>
                </a:tc>
                <a:tc>
                  <a:txBody>
                    <a:bodyPr/>
                    <a:lstStyle/>
                    <a:p>
                      <a:pPr marL="0" marR="0" algn="l">
                        <a:spcBef>
                          <a:spcPts val="0"/>
                        </a:spcBef>
                        <a:spcAft>
                          <a:spcPts val="0"/>
                        </a:spcAft>
                      </a:pPr>
                      <a:r>
                        <a:rPr lang="en-US" sz="1600" dirty="0">
                          <a:solidFill>
                            <a:schemeClr val="tx1">
                              <a:lumMod val="75000"/>
                            </a:schemeClr>
                          </a:solidFill>
                          <a:effectLst/>
                          <a:latin typeface="+mj-lt"/>
                          <a:ea typeface="Calibri" panose="020F0502020204030204" pitchFamily="34" charset="0"/>
                          <a:cs typeface="Calibri" panose="020F0502020204030204" pitchFamily="34" charset="0"/>
                        </a:rPr>
                        <a:t>8 GeV beam transmitted through Recycler and Main Injector, delivered to the MI dump.</a:t>
                      </a:r>
                    </a:p>
                    <a:p>
                      <a:pPr marL="0" marR="0" algn="l">
                        <a:spcBef>
                          <a:spcPts val="0"/>
                        </a:spcBef>
                        <a:spcAft>
                          <a:spcPts val="0"/>
                        </a:spcAft>
                      </a:pPr>
                      <a:r>
                        <a:rPr lang="en-US" sz="1600" dirty="0">
                          <a:solidFill>
                            <a:schemeClr val="tx1">
                              <a:lumMod val="75000"/>
                            </a:schemeClr>
                          </a:solidFill>
                          <a:effectLst/>
                          <a:latin typeface="+mj-lt"/>
                          <a:ea typeface="Calibri" panose="020F0502020204030204" pitchFamily="34" charset="0"/>
                          <a:cs typeface="Calibri" panose="020F0502020204030204" pitchFamily="34" charset="0"/>
                        </a:rPr>
                        <a:t> </a:t>
                      </a:r>
                    </a:p>
                    <a:p>
                      <a:pPr marL="0" marR="0" algn="l">
                        <a:spcBef>
                          <a:spcPts val="0"/>
                        </a:spcBef>
                        <a:spcAft>
                          <a:spcPts val="0"/>
                        </a:spcAft>
                      </a:pPr>
                      <a:endParaRPr lang="en-US" sz="1600" dirty="0">
                        <a:solidFill>
                          <a:schemeClr val="tx1">
                            <a:lumMod val="75000"/>
                          </a:schemeClr>
                        </a:solidFill>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0"/>
                        </a:spcAft>
                      </a:pPr>
                      <a:r>
                        <a:rPr lang="en-US" sz="1600" dirty="0">
                          <a:solidFill>
                            <a:schemeClr val="tx1">
                              <a:lumMod val="75000"/>
                            </a:schemeClr>
                          </a:solidFill>
                          <a:effectLst/>
                          <a:latin typeface="+mj-lt"/>
                          <a:ea typeface="Calibri" panose="020F0502020204030204" pitchFamily="34" charset="0"/>
                          <a:cs typeface="Calibri" panose="020F0502020204030204" pitchFamily="34" charset="0"/>
                        </a:rPr>
                        <a:t>Beam commissioning is in II&amp;C scope.  Commissioning activities before beam are not.  </a:t>
                      </a:r>
                    </a:p>
                  </a:txBody>
                  <a:tcPr marL="68580" marR="68580" marT="0" marB="0"/>
                </a:tc>
                <a:extLst>
                  <a:ext uri="{0D108BD9-81ED-4DB2-BD59-A6C34878D82A}">
                    <a16:rowId xmlns:a16="http://schemas.microsoft.com/office/drawing/2014/main" val="3134581741"/>
                  </a:ext>
                </a:extLst>
              </a:tr>
              <a:tr h="1330097">
                <a:tc>
                  <a:txBody>
                    <a:bodyPr/>
                    <a:lstStyle/>
                    <a:p>
                      <a:pPr marL="0" marR="0" algn="l">
                        <a:spcBef>
                          <a:spcPts val="0"/>
                        </a:spcBef>
                        <a:spcAft>
                          <a:spcPts val="0"/>
                        </a:spcAft>
                      </a:pPr>
                      <a:r>
                        <a:rPr lang="en-US" sz="1600" dirty="0">
                          <a:effectLst/>
                          <a:latin typeface="+mj-lt"/>
                        </a:rPr>
                        <a:t>3</a:t>
                      </a:r>
                      <a:endParaRPr lang="en-US" sz="1600" dirty="0">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0"/>
                        </a:spcAft>
                      </a:pPr>
                      <a:r>
                        <a:rPr lang="en-US" sz="1600" dirty="0">
                          <a:effectLst/>
                          <a:latin typeface="+mj-lt"/>
                        </a:rPr>
                        <a:t>Cryogenic Infrastructure</a:t>
                      </a:r>
                      <a:endParaRPr lang="en-US" sz="1600" dirty="0">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0"/>
                        </a:spcAft>
                      </a:pPr>
                      <a:r>
                        <a:rPr lang="en-US" sz="1600" dirty="0">
                          <a:effectLst/>
                          <a:latin typeface="+mj-lt"/>
                        </a:rPr>
                        <a:t>Cryogenic plant and distribution lines ready to support pulsed RF operation, and operated to 2 K.</a:t>
                      </a:r>
                      <a:endParaRPr lang="en-US" sz="1600" dirty="0">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0"/>
                        </a:spcAft>
                      </a:pPr>
                      <a:r>
                        <a:rPr lang="en-US" sz="1600" dirty="0">
                          <a:effectLst/>
                          <a:latin typeface="+mj-lt"/>
                        </a:rPr>
                        <a:t>Cryogenic plant and distribution lines ready to support CW RF operation, and operated to 2 K.</a:t>
                      </a:r>
                      <a:endParaRPr lang="en-US" sz="1600" dirty="0">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0"/>
                        </a:spcAft>
                      </a:pPr>
                      <a:r>
                        <a:rPr lang="en-US" sz="1600" dirty="0">
                          <a:effectLst/>
                          <a:latin typeface="+mj-lt"/>
                          <a:ea typeface="Calibri" panose="020F0502020204030204" pitchFamily="34" charset="0"/>
                          <a:cs typeface="Calibri" panose="020F0502020204030204" pitchFamily="34" charset="0"/>
                        </a:rPr>
                        <a:t>Threshold KPP achieved when SCL achieves 2K.  Cryo operations off-project thereafter</a:t>
                      </a:r>
                    </a:p>
                  </a:txBody>
                  <a:tcPr marL="68580" marR="68580" marT="0" marB="0"/>
                </a:tc>
                <a:extLst>
                  <a:ext uri="{0D108BD9-81ED-4DB2-BD59-A6C34878D82A}">
                    <a16:rowId xmlns:a16="http://schemas.microsoft.com/office/drawing/2014/main" val="3379018204"/>
                  </a:ext>
                </a:extLst>
              </a:tr>
              <a:tr h="685800">
                <a:tc>
                  <a:txBody>
                    <a:bodyPr/>
                    <a:lstStyle/>
                    <a:p>
                      <a:pPr marL="0" marR="0" algn="l">
                        <a:spcBef>
                          <a:spcPts val="0"/>
                        </a:spcBef>
                        <a:spcAft>
                          <a:spcPts val="0"/>
                        </a:spcAft>
                      </a:pPr>
                      <a:r>
                        <a:rPr lang="en-US" sz="1600" dirty="0">
                          <a:effectLst/>
                          <a:latin typeface="+mj-lt"/>
                        </a:rPr>
                        <a:t>4</a:t>
                      </a:r>
                      <a:endParaRPr lang="en-US" sz="1600" dirty="0">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0"/>
                        </a:spcAft>
                      </a:pPr>
                      <a:r>
                        <a:rPr lang="en-US" sz="1600" dirty="0">
                          <a:solidFill>
                            <a:schemeClr val="bg1">
                              <a:lumMod val="65000"/>
                            </a:schemeClr>
                          </a:solidFill>
                          <a:effectLst/>
                          <a:latin typeface="+mj-lt"/>
                        </a:rPr>
                        <a:t>Civil Construction</a:t>
                      </a:r>
                      <a:endParaRPr lang="en-US" sz="1600" dirty="0">
                        <a:solidFill>
                          <a:schemeClr val="bg1">
                            <a:lumMod val="65000"/>
                          </a:schemeClr>
                        </a:solidFill>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0"/>
                        </a:spcAft>
                      </a:pPr>
                      <a:endParaRPr lang="en-US" sz="1600" dirty="0">
                        <a:solidFill>
                          <a:schemeClr val="bg1">
                            <a:lumMod val="65000"/>
                          </a:schemeClr>
                        </a:solidFill>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0"/>
                        </a:spcAft>
                      </a:pPr>
                      <a:endParaRPr lang="en-US" sz="1600" dirty="0">
                        <a:solidFill>
                          <a:schemeClr val="bg1">
                            <a:lumMod val="65000"/>
                          </a:schemeClr>
                        </a:solidFill>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lumMod val="65000"/>
                            </a:schemeClr>
                          </a:solidFill>
                          <a:effectLst/>
                          <a:latin typeface="+mj-lt"/>
                          <a:ea typeface="Calibri" panose="020F0502020204030204" pitchFamily="34" charset="0"/>
                          <a:cs typeface="Calibri" panose="020F0502020204030204" pitchFamily="34" charset="0"/>
                        </a:rPr>
                        <a:t>Not in II&amp;C scope</a:t>
                      </a:r>
                    </a:p>
                    <a:p>
                      <a:pPr marL="0" marR="0" algn="l">
                        <a:spcBef>
                          <a:spcPts val="0"/>
                        </a:spcBef>
                        <a:spcAft>
                          <a:spcPts val="0"/>
                        </a:spcAft>
                      </a:pPr>
                      <a:endParaRPr lang="en-US" sz="1600" dirty="0">
                        <a:solidFill>
                          <a:schemeClr val="bg1">
                            <a:lumMod val="65000"/>
                          </a:schemeClr>
                        </a:solidFill>
                        <a:effectLst/>
                        <a:latin typeface="+mj-lt"/>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0699588"/>
                  </a:ext>
                </a:extLst>
              </a:tr>
            </a:tbl>
          </a:graphicData>
        </a:graphic>
      </p:graphicFrame>
      <p:sp>
        <p:nvSpPr>
          <p:cNvPr id="8" name="Date Placeholder 3">
            <a:extLst>
              <a:ext uri="{FF2B5EF4-FFF2-40B4-BE49-F238E27FC236}">
                <a16:creationId xmlns:a16="http://schemas.microsoft.com/office/drawing/2014/main" id="{C7DB06CD-0607-4E00-A3C0-8B4C032F5C74}"/>
              </a:ext>
            </a:extLst>
          </p:cNvPr>
          <p:cNvSpPr>
            <a:spLocks noGrp="1"/>
          </p:cNvSpPr>
          <p:nvPr>
            <p:ph type="dt" sz="half" idx="2"/>
          </p:nvPr>
        </p:nvSpPr>
        <p:spPr>
          <a:xfrm>
            <a:off x="611349" y="6495482"/>
            <a:ext cx="878613" cy="241300"/>
          </a:xfrm>
        </p:spPr>
        <p:txBody>
          <a:bodyPr/>
          <a:lstStyle/>
          <a:p>
            <a:pPr>
              <a:defRPr/>
            </a:pPr>
            <a:r>
              <a:rPr lang="en-US" dirty="0"/>
              <a:t>12/12/2017</a:t>
            </a:r>
          </a:p>
        </p:txBody>
      </p:sp>
      <p:sp>
        <p:nvSpPr>
          <p:cNvPr id="9" name="Footer Placeholder 4">
            <a:extLst>
              <a:ext uri="{FF2B5EF4-FFF2-40B4-BE49-F238E27FC236}">
                <a16:creationId xmlns:a16="http://schemas.microsoft.com/office/drawing/2014/main" id="{6D7508E8-F7A6-41D9-994F-22BB446F31EE}"/>
              </a:ext>
            </a:extLst>
          </p:cNvPr>
          <p:cNvSpPr>
            <a:spLocks noGrp="1"/>
          </p:cNvSpPr>
          <p:nvPr>
            <p:ph type="ftr" sz="quarter" idx="3"/>
          </p:nvPr>
        </p:nvSpPr>
        <p:spPr>
          <a:xfrm>
            <a:off x="1500122" y="6495482"/>
            <a:ext cx="6384038" cy="241300"/>
          </a:xfrm>
        </p:spPr>
        <p:txBody>
          <a:bodyPr/>
          <a:lstStyle/>
          <a:p>
            <a:pPr>
              <a:defRPr/>
            </a:pPr>
            <a:r>
              <a:rPr lang="en-US" dirty="0"/>
              <a:t>C. Baffes | 121.3.19 and 22 -Linac- GSS and II&amp;C | Accelerator Support Systems Breakout</a:t>
            </a:r>
            <a:endParaRPr lang="en-US" b="1" dirty="0"/>
          </a:p>
        </p:txBody>
      </p:sp>
    </p:spTree>
    <p:extLst>
      <p:ext uri="{BB962C8B-B14F-4D97-AF65-F5344CB8AC3E}">
        <p14:creationId xmlns:p14="http://schemas.microsoft.com/office/powerpoint/2010/main" val="67471639"/>
      </p:ext>
    </p:extLst>
  </p:cSld>
  <p:clrMapOvr>
    <a:masterClrMapping/>
  </p:clrMapOvr>
</p:sld>
</file>

<file path=ppt/theme/theme1.xml><?xml version="1.0" encoding="utf-8"?>
<a:theme xmlns:a="http://schemas.openxmlformats.org/drawingml/2006/main" name="FermilabPartnerships_PPT_090915">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3D17A152F8CA44A95588D9440E0A03" ma:contentTypeVersion="3" ma:contentTypeDescription="Create a new document." ma:contentTypeScope="" ma:versionID="a2ac3a4fb08969989250a758a5950be2">
  <xsd:schema xmlns:xsd="http://www.w3.org/2001/XMLSchema" xmlns:xs="http://www.w3.org/2001/XMLSchema" xmlns:p="http://schemas.microsoft.com/office/2006/metadata/properties" xmlns:ns1="http://schemas.microsoft.com/sharepoint/v3" targetNamespace="http://schemas.microsoft.com/office/2006/metadata/properties" ma:root="true" ma:fieldsID="bc46782115e7dfa4fabf0fe74a7b6865"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B6ABB5-8F35-4442-A096-1590B930434D}">
  <ds:schemaRefs>
    <ds:schemaRef ds:uri="http://schemas.microsoft.com/sharepoint/v3/contenttype/forms"/>
  </ds:schemaRefs>
</ds:datastoreItem>
</file>

<file path=customXml/itemProps2.xml><?xml version="1.0" encoding="utf-8"?>
<ds:datastoreItem xmlns:ds="http://schemas.openxmlformats.org/officeDocument/2006/customXml" ds:itemID="{9F92619A-EA3F-48C6-8353-0E1D78874E9E}">
  <ds:schemaRefs>
    <ds:schemaRef ds:uri="http://schemas.microsoft.com/office/2006/documentManagement/types"/>
    <ds:schemaRef ds:uri="http://www.w3.org/XML/1998/namespace"/>
    <ds:schemaRef ds:uri="http://purl.org/dc/dcmitype/"/>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schemas.microsoft.com/sharepoint/v3"/>
  </ds:schemaRefs>
</ds:datastoreItem>
</file>

<file path=customXml/itemProps3.xml><?xml version="1.0" encoding="utf-8"?>
<ds:datastoreItem xmlns:ds="http://schemas.openxmlformats.org/officeDocument/2006/customXml" ds:itemID="{4CB03382-2E78-4944-BB95-D9CE5573A4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FNAL_Partnership_PowerPoint_4x3_100716</Template>
  <TotalTime>14873</TotalTime>
  <Words>3669</Words>
  <Application>Microsoft Office PowerPoint</Application>
  <PresentationFormat>On-screen Show (4:3)</PresentationFormat>
  <Paragraphs>615</Paragraphs>
  <Slides>43</Slides>
  <Notes>2</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ＭＳ Ｐゴシック</vt:lpstr>
      <vt:lpstr>Arial</vt:lpstr>
      <vt:lpstr>Calibri</vt:lpstr>
      <vt:lpstr>Geneva</vt:lpstr>
      <vt:lpstr>Helvetica</vt:lpstr>
      <vt:lpstr>Times New Roman</vt:lpstr>
      <vt:lpstr>FermilabPartnerships_PPT_090915</vt:lpstr>
      <vt:lpstr>PowerPoint Presentation</vt:lpstr>
      <vt:lpstr>Outline</vt:lpstr>
      <vt:lpstr>About Me:</vt:lpstr>
      <vt:lpstr>Scope: WBS Dictionary </vt:lpstr>
      <vt:lpstr>Scope and Deliverables for GSS WBS</vt:lpstr>
      <vt:lpstr>Scope and Deliverables for II&amp;C WBS</vt:lpstr>
      <vt:lpstr>GSS L3 System Requirements</vt:lpstr>
      <vt:lpstr>II&amp;C L3 System Requirements</vt:lpstr>
      <vt:lpstr>KPPs in the II&amp;C Phase</vt:lpstr>
      <vt:lpstr>GSS Conceptual Design and Design Maturity</vt:lpstr>
      <vt:lpstr>II&amp;C Conceptual Design and Design Maturity</vt:lpstr>
      <vt:lpstr>II&amp;C Conceptual Design and Design Maturity</vt:lpstr>
      <vt:lpstr>Warm Front End Installation</vt:lpstr>
      <vt:lpstr>SCL Installation</vt:lpstr>
      <vt:lpstr>BTL/BAL Installation</vt:lpstr>
      <vt:lpstr>Commissioning</vt:lpstr>
      <vt:lpstr>General Support Services Interfaces</vt:lpstr>
      <vt:lpstr>II&amp;C Interfaces</vt:lpstr>
      <vt:lpstr>Progress to date</vt:lpstr>
      <vt:lpstr>Progress to date – PIP2IT Fluids</vt:lpstr>
      <vt:lpstr>Progress to date – RFQ Cooling System</vt:lpstr>
      <vt:lpstr>Progress to date – RFQ coupler cooling</vt:lpstr>
      <vt:lpstr>PIP2IT II&amp;C Lessons Learned</vt:lpstr>
      <vt:lpstr>Design Review Plan</vt:lpstr>
      <vt:lpstr>ESH&amp;Q</vt:lpstr>
      <vt:lpstr>ESH&amp;Q</vt:lpstr>
      <vt:lpstr>Risk: General Support Services</vt:lpstr>
      <vt:lpstr>Risk Mitigation: LCW system does not achieve temperature stability requirements  </vt:lpstr>
      <vt:lpstr>Risk: Installation and Commissioning</vt:lpstr>
      <vt:lpstr>Risk Mitigation: Subsystem or component problem discovered after installation</vt:lpstr>
      <vt:lpstr>BOE Summary</vt:lpstr>
      <vt:lpstr>Cost Summary - GSS</vt:lpstr>
      <vt:lpstr>Cost Distribution and Estimate Quality - GSS</vt:lpstr>
      <vt:lpstr>Obligation Profile – P6 Base Cost Only - GSS</vt:lpstr>
      <vt:lpstr>Labor Profile – P6 Hours/FTE - GSS</vt:lpstr>
      <vt:lpstr>Cost Summary – II&amp;C</vt:lpstr>
      <vt:lpstr>Cost Distribution and Estimate Quality – II&amp;C</vt:lpstr>
      <vt:lpstr>Obligation Profile – P6 Base Cost Only – II&amp;C</vt:lpstr>
      <vt:lpstr>Labor Profile – P6 Hours/FTE – II&amp;C</vt:lpstr>
      <vt:lpstr>Schedule – General Support Services</vt:lpstr>
      <vt:lpstr>Schedule – Installation, Integration &amp; Commissioning</vt:lpstr>
      <vt:lpstr>Summary</vt:lpstr>
      <vt:lpstr>END</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L Kaducak</dc:creator>
  <cp:lastModifiedBy>Curt Baffes</cp:lastModifiedBy>
  <cp:revision>268</cp:revision>
  <cp:lastPrinted>2014-01-20T19:40:21Z</cp:lastPrinted>
  <dcterms:created xsi:type="dcterms:W3CDTF">2017-04-21T15:07:14Z</dcterms:created>
  <dcterms:modified xsi:type="dcterms:W3CDTF">2017-12-04T16:18:27Z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0x010100243D17A152F8CA44A95588D9440E0A03</vt:lpwstr>
  </property>
</Properties>
</file>