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86" r:id="rId5"/>
    <p:sldId id="319" r:id="rId6"/>
    <p:sldId id="296" r:id="rId7"/>
    <p:sldId id="327" r:id="rId8"/>
    <p:sldId id="344" r:id="rId9"/>
    <p:sldId id="329" r:id="rId10"/>
    <p:sldId id="330" r:id="rId11"/>
    <p:sldId id="331" r:id="rId12"/>
    <p:sldId id="347" r:id="rId13"/>
    <p:sldId id="345" r:id="rId14"/>
    <p:sldId id="332" r:id="rId15"/>
    <p:sldId id="333" r:id="rId16"/>
    <p:sldId id="322" r:id="rId17"/>
    <p:sldId id="350" r:id="rId18"/>
    <p:sldId id="334" r:id="rId19"/>
    <p:sldId id="339" r:id="rId20"/>
    <p:sldId id="343" r:id="rId21"/>
    <p:sldId id="349" r:id="rId22"/>
    <p:sldId id="340" r:id="rId23"/>
    <p:sldId id="346" r:id="rId24"/>
    <p:sldId id="348" r:id="rId25"/>
    <p:sldId id="324" r:id="rId26"/>
    <p:sldId id="307" r:id="rId27"/>
    <p:sldId id="310" r:id="rId28"/>
    <p:sldId id="308" r:id="rId29"/>
    <p:sldId id="309" r:id="rId30"/>
    <p:sldId id="306" r:id="rId31"/>
    <p:sldId id="315" r:id="rId32"/>
    <p:sldId id="317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63666A"/>
    <a:srgbClr val="ED7D31"/>
    <a:srgbClr val="4472C4"/>
    <a:srgbClr val="000000"/>
    <a:srgbClr val="C5BBC5"/>
    <a:srgbClr val="00E1E1"/>
    <a:srgbClr val="4E4E4E"/>
    <a:srgbClr val="404040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napToObjects="1" showGuides="1">
      <p:cViewPr varScale="1">
        <p:scale>
          <a:sx n="88" d="100"/>
          <a:sy n="88" d="100"/>
        </p:scale>
        <p:origin x="288" y="96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B04DDC-DD6D-4D46-86F2-81B11B985A17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558AA1-9397-439A-BC18-723DBDBEC3E1}">
      <dgm:prSet phldrT="[Text]"/>
      <dgm:spPr/>
      <dgm:t>
        <a:bodyPr/>
        <a:lstStyle/>
        <a:p>
          <a:r>
            <a:rPr lang="en-US" dirty="0"/>
            <a:t>WBS 121.3.3</a:t>
          </a:r>
        </a:p>
        <a:p>
          <a:r>
            <a:rPr lang="en-US" dirty="0"/>
            <a:t>WFE</a:t>
          </a:r>
        </a:p>
      </dgm:t>
    </dgm:pt>
    <dgm:pt modelId="{23761546-BAFB-4ECC-8454-89DA0AF02720}" type="parTrans" cxnId="{4E508B8E-8BE4-4BF4-85E1-2B20BF2028B1}">
      <dgm:prSet/>
      <dgm:spPr/>
      <dgm:t>
        <a:bodyPr/>
        <a:lstStyle/>
        <a:p>
          <a:endParaRPr lang="en-US"/>
        </a:p>
      </dgm:t>
    </dgm:pt>
    <dgm:pt modelId="{945A1720-A062-4A5B-9848-CB72B2021381}" type="sibTrans" cxnId="{4E508B8E-8BE4-4BF4-85E1-2B20BF2028B1}">
      <dgm:prSet/>
      <dgm:spPr/>
      <dgm:t>
        <a:bodyPr/>
        <a:lstStyle/>
        <a:p>
          <a:endParaRPr lang="en-US"/>
        </a:p>
      </dgm:t>
    </dgm:pt>
    <dgm:pt modelId="{05C1FEC9-756C-471C-8A1C-CDE8F7100A2E}">
      <dgm:prSet phldrT="[Text]" custT="1"/>
      <dgm:spPr/>
      <dgm:t>
        <a:bodyPr/>
        <a:lstStyle/>
        <a:p>
          <a:r>
            <a:rPr lang="en-US" sz="900" dirty="0"/>
            <a:t>WBS 121.3.5</a:t>
          </a:r>
        </a:p>
        <a:p>
          <a:r>
            <a:rPr lang="en-US" sz="800" dirty="0"/>
            <a:t>SSR1</a:t>
          </a:r>
        </a:p>
        <a:p>
          <a:r>
            <a:rPr lang="en-US" sz="700" dirty="0"/>
            <a:t>Delivery and installation of the SSR1 cryomodule will determine the WFE operation schedule</a:t>
          </a:r>
        </a:p>
      </dgm:t>
    </dgm:pt>
    <dgm:pt modelId="{63AD768B-E061-44B6-B066-688CF337FF67}" type="parTrans" cxnId="{CD925B4E-7DEF-4EDB-82A5-EE81F6A43AD4}">
      <dgm:prSet/>
      <dgm:spPr/>
      <dgm:t>
        <a:bodyPr/>
        <a:lstStyle/>
        <a:p>
          <a:endParaRPr lang="en-US"/>
        </a:p>
      </dgm:t>
    </dgm:pt>
    <dgm:pt modelId="{FE61EB52-8DE7-4995-8E5D-97DB77725235}" type="sibTrans" cxnId="{CD925B4E-7DEF-4EDB-82A5-EE81F6A43AD4}">
      <dgm:prSet/>
      <dgm:spPr/>
      <dgm:t>
        <a:bodyPr/>
        <a:lstStyle/>
        <a:p>
          <a:endParaRPr lang="en-US"/>
        </a:p>
      </dgm:t>
    </dgm:pt>
    <dgm:pt modelId="{816CE96B-AB1B-4191-A368-46F34BA14032}">
      <dgm:prSet phldrT="[Text]" custT="1"/>
      <dgm:spPr/>
      <dgm:t>
        <a:bodyPr/>
        <a:lstStyle/>
        <a:p>
          <a:r>
            <a:rPr lang="en-US" sz="900" dirty="0"/>
            <a:t>WBS 121.3.4</a:t>
          </a:r>
        </a:p>
        <a:p>
          <a:r>
            <a:rPr lang="en-US" sz="800" dirty="0"/>
            <a:t>HWR</a:t>
          </a:r>
        </a:p>
        <a:p>
          <a:r>
            <a:rPr lang="en-US" sz="700" dirty="0"/>
            <a:t>Delivery and installation of the HWR cryomodule will determine the WFE operation schedule</a:t>
          </a:r>
        </a:p>
      </dgm:t>
    </dgm:pt>
    <dgm:pt modelId="{5AF53294-A0F1-4215-9D10-8DC6A8F9903E}" type="parTrans" cxnId="{B80AC5C1-22BB-406D-A6B9-86EF446E9C88}">
      <dgm:prSet/>
      <dgm:spPr/>
      <dgm:t>
        <a:bodyPr/>
        <a:lstStyle/>
        <a:p>
          <a:endParaRPr lang="en-US"/>
        </a:p>
      </dgm:t>
    </dgm:pt>
    <dgm:pt modelId="{FDAD5E0E-C376-4C62-ACB6-C226ECF24276}" type="sibTrans" cxnId="{B80AC5C1-22BB-406D-A6B9-86EF446E9C88}">
      <dgm:prSet/>
      <dgm:spPr/>
      <dgm:t>
        <a:bodyPr/>
        <a:lstStyle/>
        <a:p>
          <a:endParaRPr lang="en-US"/>
        </a:p>
      </dgm:t>
    </dgm:pt>
    <dgm:pt modelId="{A5515308-A172-4E57-9939-12C994D93D04}">
      <dgm:prSet phldrT="[Text]" custT="1"/>
      <dgm:spPr/>
      <dgm:t>
        <a:bodyPr/>
        <a:lstStyle/>
        <a:p>
          <a:pPr>
            <a:buNone/>
          </a:pPr>
          <a:r>
            <a:rPr lang="en-US" sz="900" dirty="0"/>
            <a:t>WBS 121.3.17</a:t>
          </a:r>
        </a:p>
        <a:p>
          <a:pPr>
            <a:buFontTx/>
            <a:buNone/>
          </a:pPr>
          <a:r>
            <a:rPr lang="en-US" sz="800" dirty="0"/>
            <a:t>Controls</a:t>
          </a:r>
        </a:p>
        <a:p>
          <a:pPr>
            <a:buNone/>
          </a:pPr>
          <a:r>
            <a:rPr lang="en-US" sz="700" dirty="0"/>
            <a:t>The control system impacts all commissioning activities, from simple operation to data taking</a:t>
          </a:r>
        </a:p>
      </dgm:t>
    </dgm:pt>
    <dgm:pt modelId="{B5998792-D1B4-46F3-AC5C-7755C19720C5}" type="sibTrans" cxnId="{F8D7B3C4-8651-4F1B-950A-373FA8D8FF7C}">
      <dgm:prSet/>
      <dgm:spPr/>
      <dgm:t>
        <a:bodyPr/>
        <a:lstStyle/>
        <a:p>
          <a:endParaRPr lang="en-US"/>
        </a:p>
      </dgm:t>
    </dgm:pt>
    <dgm:pt modelId="{73F8B81A-E23B-4EC6-814D-E450572C92CC}" type="parTrans" cxnId="{F8D7B3C4-8651-4F1B-950A-373FA8D8FF7C}">
      <dgm:prSet/>
      <dgm:spPr/>
      <dgm:t>
        <a:bodyPr/>
        <a:lstStyle/>
        <a:p>
          <a:endParaRPr lang="en-US"/>
        </a:p>
      </dgm:t>
    </dgm:pt>
    <dgm:pt modelId="{64E270EA-A1EA-42B2-8CC9-25D5754E8AEF}">
      <dgm:prSet/>
      <dgm:spPr/>
      <dgm:t>
        <a:bodyPr/>
        <a:lstStyle/>
        <a:p>
          <a:endParaRPr lang="en-US" dirty="0"/>
        </a:p>
      </dgm:t>
    </dgm:pt>
    <dgm:pt modelId="{DB01F6D8-4BD7-4F4F-8B4C-CD8E9631051A}" type="parTrans" cxnId="{1D08F967-7481-4C57-9125-6456813A805B}">
      <dgm:prSet/>
      <dgm:spPr/>
      <dgm:t>
        <a:bodyPr/>
        <a:lstStyle/>
        <a:p>
          <a:endParaRPr lang="en-US"/>
        </a:p>
      </dgm:t>
    </dgm:pt>
    <dgm:pt modelId="{689DE2DD-9EC9-4F59-87A4-99A2C0CDA3D5}" type="sibTrans" cxnId="{1D08F967-7481-4C57-9125-6456813A805B}">
      <dgm:prSet/>
      <dgm:spPr/>
      <dgm:t>
        <a:bodyPr/>
        <a:lstStyle/>
        <a:p>
          <a:endParaRPr lang="en-US"/>
        </a:p>
      </dgm:t>
    </dgm:pt>
    <dgm:pt modelId="{67465C24-DC2A-4E3E-B45B-3CD0BCFA1A24}">
      <dgm:prSet custT="1"/>
      <dgm:spPr/>
      <dgm:t>
        <a:bodyPr/>
        <a:lstStyle/>
        <a:p>
          <a:pPr>
            <a:lnSpc>
              <a:spcPct val="90000"/>
            </a:lnSpc>
            <a:spcBef>
              <a:spcPts val="600"/>
            </a:spcBef>
            <a:spcAft>
              <a:spcPts val="600"/>
            </a:spcAft>
          </a:pPr>
          <a:r>
            <a:rPr lang="en-US" sz="900" dirty="0"/>
            <a:t>WBS 121.3.20</a:t>
          </a:r>
        </a:p>
        <a:p>
          <a:pPr>
            <a:lnSpc>
              <a:spcPct val="90000"/>
            </a:lnSpc>
            <a:spcBef>
              <a:spcPts val="600"/>
            </a:spcBef>
            <a:spcAft>
              <a:spcPts val="600"/>
            </a:spcAft>
          </a:pPr>
          <a:r>
            <a:rPr lang="en-US" sz="800" dirty="0"/>
            <a:t>Safety Systems</a:t>
          </a:r>
        </a:p>
        <a:p>
          <a:pPr>
            <a:lnSpc>
              <a:spcPct val="90000"/>
            </a:lnSpc>
            <a:spcBef>
              <a:spcPts val="600"/>
            </a:spcBef>
            <a:spcAft>
              <a:spcPts val="600"/>
            </a:spcAft>
          </a:pPr>
          <a:r>
            <a:rPr lang="en-US" sz="700" dirty="0"/>
            <a:t>If safe operation of the PIP2IT WFE is not possible, it will delay commissioning activities</a:t>
          </a:r>
        </a:p>
      </dgm:t>
    </dgm:pt>
    <dgm:pt modelId="{CDDAE761-23A9-407D-9720-D55B7ABEAE08}" type="parTrans" cxnId="{3AF46575-3E71-429B-9369-2D6A965ABC82}">
      <dgm:prSet/>
      <dgm:spPr/>
      <dgm:t>
        <a:bodyPr/>
        <a:lstStyle/>
        <a:p>
          <a:endParaRPr lang="en-US"/>
        </a:p>
      </dgm:t>
    </dgm:pt>
    <dgm:pt modelId="{4E3486F7-71B0-40E5-AAC6-A5174ED6FADE}" type="sibTrans" cxnId="{3AF46575-3E71-429B-9369-2D6A965ABC82}">
      <dgm:prSet/>
      <dgm:spPr/>
      <dgm:t>
        <a:bodyPr/>
        <a:lstStyle/>
        <a:p>
          <a:endParaRPr lang="en-US"/>
        </a:p>
      </dgm:t>
    </dgm:pt>
    <dgm:pt modelId="{256C0B61-4356-4E3D-81BE-7AEEAA3288A1}" type="pres">
      <dgm:prSet presAssocID="{1FB04DDC-DD6D-4D46-86F2-81B11B985A1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33CF0D9-DFA3-4EA2-A499-9B0AAF9B6A9A}" type="pres">
      <dgm:prSet presAssocID="{58558AA1-9397-439A-BC18-723DBDBEC3E1}" presName="centerShape" presStyleLbl="node0" presStyleIdx="0" presStyleCnt="1"/>
      <dgm:spPr/>
    </dgm:pt>
    <dgm:pt modelId="{C4DD0858-651D-459C-B7E7-E8AE7440AAEB}" type="pres">
      <dgm:prSet presAssocID="{73F8B81A-E23B-4EC6-814D-E450572C92CC}" presName="parTrans" presStyleLbl="bgSibTrans2D1" presStyleIdx="0" presStyleCnt="4"/>
      <dgm:spPr/>
    </dgm:pt>
    <dgm:pt modelId="{4E53E2C4-FF61-4375-8D61-0EC32A5028D6}" type="pres">
      <dgm:prSet presAssocID="{A5515308-A172-4E57-9939-12C994D93D04}" presName="node" presStyleLbl="node1" presStyleIdx="0" presStyleCnt="4" custScaleX="99443">
        <dgm:presLayoutVars>
          <dgm:bulletEnabled val="1"/>
        </dgm:presLayoutVars>
      </dgm:prSet>
      <dgm:spPr/>
    </dgm:pt>
    <dgm:pt modelId="{4A16FED8-75AC-4F3F-A1CF-4A2420FA2966}" type="pres">
      <dgm:prSet presAssocID="{63AD768B-E061-44B6-B066-688CF337FF67}" presName="parTrans" presStyleLbl="bgSibTrans2D1" presStyleIdx="1" presStyleCnt="4"/>
      <dgm:spPr/>
    </dgm:pt>
    <dgm:pt modelId="{66A41A31-4C6A-4E91-AA33-CF887908DA9A}" type="pres">
      <dgm:prSet presAssocID="{05C1FEC9-756C-471C-8A1C-CDE8F7100A2E}" presName="node" presStyleLbl="node1" presStyleIdx="1" presStyleCnt="4">
        <dgm:presLayoutVars>
          <dgm:bulletEnabled val="1"/>
        </dgm:presLayoutVars>
      </dgm:prSet>
      <dgm:spPr/>
    </dgm:pt>
    <dgm:pt modelId="{2E7D659E-4FF4-41F5-9208-1DB6B8B95B3B}" type="pres">
      <dgm:prSet presAssocID="{5AF53294-A0F1-4215-9D10-8DC6A8F9903E}" presName="parTrans" presStyleLbl="bgSibTrans2D1" presStyleIdx="2" presStyleCnt="4"/>
      <dgm:spPr/>
    </dgm:pt>
    <dgm:pt modelId="{22EFD0B7-BC88-41F2-A563-C8586CE00168}" type="pres">
      <dgm:prSet presAssocID="{816CE96B-AB1B-4191-A368-46F34BA14032}" presName="node" presStyleLbl="node1" presStyleIdx="2" presStyleCnt="4">
        <dgm:presLayoutVars>
          <dgm:bulletEnabled val="1"/>
        </dgm:presLayoutVars>
      </dgm:prSet>
      <dgm:spPr/>
    </dgm:pt>
    <dgm:pt modelId="{BB7D9EF3-DAA0-4D6D-8C39-1B31B77642CD}" type="pres">
      <dgm:prSet presAssocID="{CDDAE761-23A9-407D-9720-D55B7ABEAE08}" presName="parTrans" presStyleLbl="bgSibTrans2D1" presStyleIdx="3" presStyleCnt="4"/>
      <dgm:spPr/>
    </dgm:pt>
    <dgm:pt modelId="{508B39FF-8E3C-41F0-97F4-321A50C22526}" type="pres">
      <dgm:prSet presAssocID="{67465C24-DC2A-4E3E-B45B-3CD0BCFA1A24}" presName="node" presStyleLbl="node1" presStyleIdx="3" presStyleCnt="4">
        <dgm:presLayoutVars>
          <dgm:bulletEnabled val="1"/>
        </dgm:presLayoutVars>
      </dgm:prSet>
      <dgm:spPr/>
    </dgm:pt>
  </dgm:ptLst>
  <dgm:cxnLst>
    <dgm:cxn modelId="{4D055631-36A8-4C9F-8A12-7AED24DE25FB}" type="presOf" srcId="{73F8B81A-E23B-4EC6-814D-E450572C92CC}" destId="{C4DD0858-651D-459C-B7E7-E8AE7440AAEB}" srcOrd="0" destOrd="0" presId="urn:microsoft.com/office/officeart/2005/8/layout/radial4"/>
    <dgm:cxn modelId="{E4647A38-5AF9-4011-B875-1995F238C41E}" type="presOf" srcId="{05C1FEC9-756C-471C-8A1C-CDE8F7100A2E}" destId="{66A41A31-4C6A-4E91-AA33-CF887908DA9A}" srcOrd="0" destOrd="0" presId="urn:microsoft.com/office/officeart/2005/8/layout/radial4"/>
    <dgm:cxn modelId="{8F8F4F39-9228-4B8E-9978-3C9349A6305A}" type="presOf" srcId="{5AF53294-A0F1-4215-9D10-8DC6A8F9903E}" destId="{2E7D659E-4FF4-41F5-9208-1DB6B8B95B3B}" srcOrd="0" destOrd="0" presId="urn:microsoft.com/office/officeart/2005/8/layout/radial4"/>
    <dgm:cxn modelId="{C9B6A761-6293-41EC-B165-3CAFC611B282}" type="presOf" srcId="{CDDAE761-23A9-407D-9720-D55B7ABEAE08}" destId="{BB7D9EF3-DAA0-4D6D-8C39-1B31B77642CD}" srcOrd="0" destOrd="0" presId="urn:microsoft.com/office/officeart/2005/8/layout/radial4"/>
    <dgm:cxn modelId="{1D08F967-7481-4C57-9125-6456813A805B}" srcId="{1FB04DDC-DD6D-4D46-86F2-81B11B985A17}" destId="{64E270EA-A1EA-42B2-8CC9-25D5754E8AEF}" srcOrd="1" destOrd="0" parTransId="{DB01F6D8-4BD7-4F4F-8B4C-CD8E9631051A}" sibTransId="{689DE2DD-9EC9-4F59-87A4-99A2C0CDA3D5}"/>
    <dgm:cxn modelId="{1C9A9C49-5ADB-42FE-A2B1-AC11863B606A}" type="presOf" srcId="{1FB04DDC-DD6D-4D46-86F2-81B11B985A17}" destId="{256C0B61-4356-4E3D-81BE-7AEEAA3288A1}" srcOrd="0" destOrd="0" presId="urn:microsoft.com/office/officeart/2005/8/layout/radial4"/>
    <dgm:cxn modelId="{91F6084C-ECE6-4A63-8007-626E2B0F2F71}" type="presOf" srcId="{A5515308-A172-4E57-9939-12C994D93D04}" destId="{4E53E2C4-FF61-4375-8D61-0EC32A5028D6}" srcOrd="0" destOrd="0" presId="urn:microsoft.com/office/officeart/2005/8/layout/radial4"/>
    <dgm:cxn modelId="{CD925B4E-7DEF-4EDB-82A5-EE81F6A43AD4}" srcId="{58558AA1-9397-439A-BC18-723DBDBEC3E1}" destId="{05C1FEC9-756C-471C-8A1C-CDE8F7100A2E}" srcOrd="1" destOrd="0" parTransId="{63AD768B-E061-44B6-B066-688CF337FF67}" sibTransId="{FE61EB52-8DE7-4995-8E5D-97DB77725235}"/>
    <dgm:cxn modelId="{3AF46575-3E71-429B-9369-2D6A965ABC82}" srcId="{58558AA1-9397-439A-BC18-723DBDBEC3E1}" destId="{67465C24-DC2A-4E3E-B45B-3CD0BCFA1A24}" srcOrd="3" destOrd="0" parTransId="{CDDAE761-23A9-407D-9720-D55B7ABEAE08}" sibTransId="{4E3486F7-71B0-40E5-AAC6-A5174ED6FADE}"/>
    <dgm:cxn modelId="{F1136687-B10B-4D90-A8C5-76568D90354D}" type="presOf" srcId="{816CE96B-AB1B-4191-A368-46F34BA14032}" destId="{22EFD0B7-BC88-41F2-A563-C8586CE00168}" srcOrd="0" destOrd="0" presId="urn:microsoft.com/office/officeart/2005/8/layout/radial4"/>
    <dgm:cxn modelId="{4E508B8E-8BE4-4BF4-85E1-2B20BF2028B1}" srcId="{1FB04DDC-DD6D-4D46-86F2-81B11B985A17}" destId="{58558AA1-9397-439A-BC18-723DBDBEC3E1}" srcOrd="0" destOrd="0" parTransId="{23761546-BAFB-4ECC-8454-89DA0AF02720}" sibTransId="{945A1720-A062-4A5B-9848-CB72B2021381}"/>
    <dgm:cxn modelId="{6DD79CB7-2A9F-4622-BDA9-CC88063CAD30}" type="presOf" srcId="{67465C24-DC2A-4E3E-B45B-3CD0BCFA1A24}" destId="{508B39FF-8E3C-41F0-97F4-321A50C22526}" srcOrd="0" destOrd="0" presId="urn:microsoft.com/office/officeart/2005/8/layout/radial4"/>
    <dgm:cxn modelId="{7995C1BC-73EB-439E-869F-0AEBBF9DA8DA}" type="presOf" srcId="{58558AA1-9397-439A-BC18-723DBDBEC3E1}" destId="{B33CF0D9-DFA3-4EA2-A499-9B0AAF9B6A9A}" srcOrd="0" destOrd="0" presId="urn:microsoft.com/office/officeart/2005/8/layout/radial4"/>
    <dgm:cxn modelId="{B80AC5C1-22BB-406D-A6B9-86EF446E9C88}" srcId="{58558AA1-9397-439A-BC18-723DBDBEC3E1}" destId="{816CE96B-AB1B-4191-A368-46F34BA14032}" srcOrd="2" destOrd="0" parTransId="{5AF53294-A0F1-4215-9D10-8DC6A8F9903E}" sibTransId="{FDAD5E0E-C376-4C62-ACB6-C226ECF24276}"/>
    <dgm:cxn modelId="{F8D7B3C4-8651-4F1B-950A-373FA8D8FF7C}" srcId="{58558AA1-9397-439A-BC18-723DBDBEC3E1}" destId="{A5515308-A172-4E57-9939-12C994D93D04}" srcOrd="0" destOrd="0" parTransId="{73F8B81A-E23B-4EC6-814D-E450572C92CC}" sibTransId="{B5998792-D1B4-46F3-AC5C-7755C19720C5}"/>
    <dgm:cxn modelId="{1AC91FEF-C7B6-4CBD-B9CD-1CE708238627}" type="presOf" srcId="{63AD768B-E061-44B6-B066-688CF337FF67}" destId="{4A16FED8-75AC-4F3F-A1CF-4A2420FA2966}" srcOrd="0" destOrd="0" presId="urn:microsoft.com/office/officeart/2005/8/layout/radial4"/>
    <dgm:cxn modelId="{10304296-2896-4EA7-85F3-B3E77BEA583A}" type="presParOf" srcId="{256C0B61-4356-4E3D-81BE-7AEEAA3288A1}" destId="{B33CF0D9-DFA3-4EA2-A499-9B0AAF9B6A9A}" srcOrd="0" destOrd="0" presId="urn:microsoft.com/office/officeart/2005/8/layout/radial4"/>
    <dgm:cxn modelId="{28F3B704-FCD3-4953-8420-E56CBCE17D6D}" type="presParOf" srcId="{256C0B61-4356-4E3D-81BE-7AEEAA3288A1}" destId="{C4DD0858-651D-459C-B7E7-E8AE7440AAEB}" srcOrd="1" destOrd="0" presId="urn:microsoft.com/office/officeart/2005/8/layout/radial4"/>
    <dgm:cxn modelId="{A9D0AAA3-1D51-444E-B2E9-D5BED52FCDD1}" type="presParOf" srcId="{256C0B61-4356-4E3D-81BE-7AEEAA3288A1}" destId="{4E53E2C4-FF61-4375-8D61-0EC32A5028D6}" srcOrd="2" destOrd="0" presId="urn:microsoft.com/office/officeart/2005/8/layout/radial4"/>
    <dgm:cxn modelId="{5D63E6B1-F28A-4F27-8900-9D8231CA0358}" type="presParOf" srcId="{256C0B61-4356-4E3D-81BE-7AEEAA3288A1}" destId="{4A16FED8-75AC-4F3F-A1CF-4A2420FA2966}" srcOrd="3" destOrd="0" presId="urn:microsoft.com/office/officeart/2005/8/layout/radial4"/>
    <dgm:cxn modelId="{DDA7E917-2AE8-4E47-9DE9-4B9BD1A730D6}" type="presParOf" srcId="{256C0B61-4356-4E3D-81BE-7AEEAA3288A1}" destId="{66A41A31-4C6A-4E91-AA33-CF887908DA9A}" srcOrd="4" destOrd="0" presId="urn:microsoft.com/office/officeart/2005/8/layout/radial4"/>
    <dgm:cxn modelId="{EC676287-BA0A-48C6-98F2-63460EC5BDB4}" type="presParOf" srcId="{256C0B61-4356-4E3D-81BE-7AEEAA3288A1}" destId="{2E7D659E-4FF4-41F5-9208-1DB6B8B95B3B}" srcOrd="5" destOrd="0" presId="urn:microsoft.com/office/officeart/2005/8/layout/radial4"/>
    <dgm:cxn modelId="{A8A1DB6A-0538-4BF8-920E-9735F00604CE}" type="presParOf" srcId="{256C0B61-4356-4E3D-81BE-7AEEAA3288A1}" destId="{22EFD0B7-BC88-41F2-A563-C8586CE00168}" srcOrd="6" destOrd="0" presId="urn:microsoft.com/office/officeart/2005/8/layout/radial4"/>
    <dgm:cxn modelId="{B1CC0296-7D60-4A28-A2B0-C1F628B180E4}" type="presParOf" srcId="{256C0B61-4356-4E3D-81BE-7AEEAA3288A1}" destId="{BB7D9EF3-DAA0-4D6D-8C39-1B31B77642CD}" srcOrd="7" destOrd="0" presId="urn:microsoft.com/office/officeart/2005/8/layout/radial4"/>
    <dgm:cxn modelId="{3F17CA74-049E-4696-8C7F-4049B017BDB2}" type="presParOf" srcId="{256C0B61-4356-4E3D-81BE-7AEEAA3288A1}" destId="{508B39FF-8E3C-41F0-97F4-321A50C22526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B04DDC-DD6D-4D46-86F2-81B11B985A17}" type="doc">
      <dgm:prSet loTypeId="urn:microsoft.com/office/officeart/2005/8/layout/radial5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558AA1-9397-439A-BC18-723DBDBEC3E1}">
      <dgm:prSet phldrT="[Text]"/>
      <dgm:spPr/>
      <dgm:t>
        <a:bodyPr/>
        <a:lstStyle/>
        <a:p>
          <a:r>
            <a:rPr lang="en-US" dirty="0"/>
            <a:t>WBS 121.3.3</a:t>
          </a:r>
        </a:p>
        <a:p>
          <a:r>
            <a:rPr lang="en-US" dirty="0"/>
            <a:t>WFE</a:t>
          </a:r>
        </a:p>
      </dgm:t>
    </dgm:pt>
    <dgm:pt modelId="{23761546-BAFB-4ECC-8454-89DA0AF02720}" type="parTrans" cxnId="{4E508B8E-8BE4-4BF4-85E1-2B20BF2028B1}">
      <dgm:prSet/>
      <dgm:spPr/>
      <dgm:t>
        <a:bodyPr/>
        <a:lstStyle/>
        <a:p>
          <a:endParaRPr lang="en-US"/>
        </a:p>
      </dgm:t>
    </dgm:pt>
    <dgm:pt modelId="{945A1720-A062-4A5B-9848-CB72B2021381}" type="sibTrans" cxnId="{4E508B8E-8BE4-4BF4-85E1-2B20BF2028B1}">
      <dgm:prSet/>
      <dgm:spPr/>
      <dgm:t>
        <a:bodyPr/>
        <a:lstStyle/>
        <a:p>
          <a:endParaRPr lang="en-US"/>
        </a:p>
      </dgm:t>
    </dgm:pt>
    <dgm:pt modelId="{A5515308-A172-4E57-9939-12C994D93D04}">
      <dgm:prSet phldrT="[Text]" custT="1"/>
      <dgm:spPr/>
      <dgm:t>
        <a:bodyPr/>
        <a:lstStyle/>
        <a:p>
          <a:pPr>
            <a:buNone/>
          </a:pPr>
          <a:r>
            <a:rPr lang="en-US" sz="1000" dirty="0"/>
            <a:t>WBS 121.3.22</a:t>
          </a:r>
        </a:p>
        <a:p>
          <a:pPr>
            <a:buFontTx/>
            <a:buNone/>
          </a:pPr>
          <a:r>
            <a:rPr lang="en-US" sz="900" dirty="0"/>
            <a:t>II&amp;C</a:t>
          </a:r>
        </a:p>
        <a:p>
          <a:pPr>
            <a:buNone/>
          </a:pPr>
          <a:r>
            <a:rPr lang="en-US" sz="800" dirty="0"/>
            <a:t>Impact on Cost and Schedule</a:t>
          </a:r>
        </a:p>
      </dgm:t>
    </dgm:pt>
    <dgm:pt modelId="{73F8B81A-E23B-4EC6-814D-E450572C92CC}" type="parTrans" cxnId="{F8D7B3C4-8651-4F1B-950A-373FA8D8FF7C}">
      <dgm:prSet/>
      <dgm:spPr/>
      <dgm:t>
        <a:bodyPr/>
        <a:lstStyle/>
        <a:p>
          <a:endParaRPr lang="en-US"/>
        </a:p>
      </dgm:t>
    </dgm:pt>
    <dgm:pt modelId="{B5998792-D1B4-46F3-AC5C-7755C19720C5}" type="sibTrans" cxnId="{F8D7B3C4-8651-4F1B-950A-373FA8D8FF7C}">
      <dgm:prSet/>
      <dgm:spPr/>
      <dgm:t>
        <a:bodyPr/>
        <a:lstStyle/>
        <a:p>
          <a:endParaRPr lang="en-US"/>
        </a:p>
      </dgm:t>
    </dgm:pt>
    <dgm:pt modelId="{05C1FEC9-756C-471C-8A1C-CDE8F7100A2E}">
      <dgm:prSet phldrT="[Text]"/>
      <dgm:spPr/>
      <dgm:t>
        <a:bodyPr/>
        <a:lstStyle/>
        <a:p>
          <a:r>
            <a:rPr lang="en-US" dirty="0"/>
            <a:t>WBS 121.5.5</a:t>
          </a:r>
        </a:p>
        <a:p>
          <a:r>
            <a:rPr lang="en-US" dirty="0"/>
            <a:t>CF-High Bay</a:t>
          </a:r>
        </a:p>
        <a:p>
          <a:r>
            <a:rPr lang="en-US" dirty="0"/>
            <a:t>Impact on Schedule</a:t>
          </a:r>
        </a:p>
      </dgm:t>
    </dgm:pt>
    <dgm:pt modelId="{63AD768B-E061-44B6-B066-688CF337FF67}" type="parTrans" cxnId="{CD925B4E-7DEF-4EDB-82A5-EE81F6A43AD4}">
      <dgm:prSet/>
      <dgm:spPr/>
      <dgm:t>
        <a:bodyPr/>
        <a:lstStyle/>
        <a:p>
          <a:endParaRPr lang="en-US"/>
        </a:p>
      </dgm:t>
    </dgm:pt>
    <dgm:pt modelId="{FE61EB52-8DE7-4995-8E5D-97DB77725235}" type="sibTrans" cxnId="{CD925B4E-7DEF-4EDB-82A5-EE81F6A43AD4}">
      <dgm:prSet/>
      <dgm:spPr/>
      <dgm:t>
        <a:bodyPr/>
        <a:lstStyle/>
        <a:p>
          <a:endParaRPr lang="en-US"/>
        </a:p>
      </dgm:t>
    </dgm:pt>
    <dgm:pt modelId="{816CE96B-AB1B-4191-A368-46F34BA14032}">
      <dgm:prSet phldrT="[Text]" custT="1"/>
      <dgm:spPr/>
      <dgm:t>
        <a:bodyPr/>
        <a:lstStyle/>
        <a:p>
          <a:r>
            <a:rPr lang="en-US" sz="1000" dirty="0"/>
            <a:t>WBS 121.3.4</a:t>
          </a:r>
        </a:p>
        <a:p>
          <a:r>
            <a:rPr lang="en-US" sz="900" dirty="0"/>
            <a:t>HWR</a:t>
          </a:r>
        </a:p>
        <a:p>
          <a:r>
            <a:rPr lang="en-US" sz="800" dirty="0"/>
            <a:t>Impact on Technical</a:t>
          </a:r>
        </a:p>
      </dgm:t>
    </dgm:pt>
    <dgm:pt modelId="{5AF53294-A0F1-4215-9D10-8DC6A8F9903E}" type="parTrans" cxnId="{B80AC5C1-22BB-406D-A6B9-86EF446E9C88}">
      <dgm:prSet/>
      <dgm:spPr/>
      <dgm:t>
        <a:bodyPr/>
        <a:lstStyle/>
        <a:p>
          <a:endParaRPr lang="en-US"/>
        </a:p>
      </dgm:t>
    </dgm:pt>
    <dgm:pt modelId="{FDAD5E0E-C376-4C62-ACB6-C226ECF24276}" type="sibTrans" cxnId="{B80AC5C1-22BB-406D-A6B9-86EF446E9C88}">
      <dgm:prSet/>
      <dgm:spPr/>
      <dgm:t>
        <a:bodyPr/>
        <a:lstStyle/>
        <a:p>
          <a:endParaRPr lang="en-US"/>
        </a:p>
      </dgm:t>
    </dgm:pt>
    <dgm:pt modelId="{E0DB9EF5-B064-4808-97A6-374AFA382C20}">
      <dgm:prSet/>
      <dgm:spPr/>
      <dgm:t>
        <a:bodyPr/>
        <a:lstStyle/>
        <a:p>
          <a:endParaRPr lang="en-US"/>
        </a:p>
      </dgm:t>
    </dgm:pt>
    <dgm:pt modelId="{068FE88C-E33A-4D5C-A1D7-D900FC62D719}" type="parTrans" cxnId="{11242984-DA1C-4040-B08B-FDA505B9DD14}">
      <dgm:prSet/>
      <dgm:spPr/>
      <dgm:t>
        <a:bodyPr/>
        <a:lstStyle/>
        <a:p>
          <a:endParaRPr lang="en-US"/>
        </a:p>
      </dgm:t>
    </dgm:pt>
    <dgm:pt modelId="{2C68B6EB-7796-4F38-9CB8-D47DDE8D7A89}" type="sibTrans" cxnId="{11242984-DA1C-4040-B08B-FDA505B9DD14}">
      <dgm:prSet/>
      <dgm:spPr/>
      <dgm:t>
        <a:bodyPr/>
        <a:lstStyle/>
        <a:p>
          <a:endParaRPr lang="en-US"/>
        </a:p>
      </dgm:t>
    </dgm:pt>
    <dgm:pt modelId="{0B750E8C-89F9-4AA8-B3FD-44D0265C7C66}" type="pres">
      <dgm:prSet presAssocID="{1FB04DDC-DD6D-4D46-86F2-81B11B985A1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516EA77-1C7A-47FF-BA71-E931C7107FE1}" type="pres">
      <dgm:prSet presAssocID="{58558AA1-9397-439A-BC18-723DBDBEC3E1}" presName="centerShape" presStyleLbl="node0" presStyleIdx="0" presStyleCnt="1"/>
      <dgm:spPr/>
    </dgm:pt>
    <dgm:pt modelId="{06554E77-6509-42AA-ABBD-2270ED6362A5}" type="pres">
      <dgm:prSet presAssocID="{73F8B81A-E23B-4EC6-814D-E450572C92CC}" presName="parTrans" presStyleLbl="sibTrans2D1" presStyleIdx="0" presStyleCnt="3"/>
      <dgm:spPr/>
    </dgm:pt>
    <dgm:pt modelId="{C357C308-10E9-4018-A9FD-663D36160FAA}" type="pres">
      <dgm:prSet presAssocID="{73F8B81A-E23B-4EC6-814D-E450572C92CC}" presName="connectorText" presStyleLbl="sibTrans2D1" presStyleIdx="0" presStyleCnt="3"/>
      <dgm:spPr/>
    </dgm:pt>
    <dgm:pt modelId="{61F4E19B-0F89-4C3B-A008-D40DA558FEEA}" type="pres">
      <dgm:prSet presAssocID="{A5515308-A172-4E57-9939-12C994D93D04}" presName="node" presStyleLbl="node1" presStyleIdx="0" presStyleCnt="3" custScaleX="112015" custScaleY="112015">
        <dgm:presLayoutVars>
          <dgm:bulletEnabled val="1"/>
        </dgm:presLayoutVars>
      </dgm:prSet>
      <dgm:spPr/>
    </dgm:pt>
    <dgm:pt modelId="{34CB3E6F-3F60-4452-ACB5-E03E6F570CDB}" type="pres">
      <dgm:prSet presAssocID="{63AD768B-E061-44B6-B066-688CF337FF67}" presName="parTrans" presStyleLbl="sibTrans2D1" presStyleIdx="1" presStyleCnt="3"/>
      <dgm:spPr/>
    </dgm:pt>
    <dgm:pt modelId="{A80B2A89-A18D-4AAC-B411-FDF735060ACB}" type="pres">
      <dgm:prSet presAssocID="{63AD768B-E061-44B6-B066-688CF337FF67}" presName="connectorText" presStyleLbl="sibTrans2D1" presStyleIdx="1" presStyleCnt="3"/>
      <dgm:spPr/>
    </dgm:pt>
    <dgm:pt modelId="{A8F37C4B-FB7A-4769-B3D3-E2A2EAE79C41}" type="pres">
      <dgm:prSet presAssocID="{05C1FEC9-756C-471C-8A1C-CDE8F7100A2E}" presName="node" presStyleLbl="node1" presStyleIdx="1" presStyleCnt="3">
        <dgm:presLayoutVars>
          <dgm:bulletEnabled val="1"/>
        </dgm:presLayoutVars>
      </dgm:prSet>
      <dgm:spPr/>
    </dgm:pt>
    <dgm:pt modelId="{8B78D031-D4CF-4C74-A261-F7A51EAF7ADC}" type="pres">
      <dgm:prSet presAssocID="{5AF53294-A0F1-4215-9D10-8DC6A8F9903E}" presName="parTrans" presStyleLbl="sibTrans2D1" presStyleIdx="2" presStyleCnt="3"/>
      <dgm:spPr/>
    </dgm:pt>
    <dgm:pt modelId="{C42C487E-8F38-48B9-9421-204ED557EA0C}" type="pres">
      <dgm:prSet presAssocID="{5AF53294-A0F1-4215-9D10-8DC6A8F9903E}" presName="connectorText" presStyleLbl="sibTrans2D1" presStyleIdx="2" presStyleCnt="3"/>
      <dgm:spPr/>
    </dgm:pt>
    <dgm:pt modelId="{E681CE96-29DD-49D6-9F69-A8A1A1E1F5D1}" type="pres">
      <dgm:prSet presAssocID="{816CE96B-AB1B-4191-A368-46F34BA14032}" presName="node" presStyleLbl="node1" presStyleIdx="2" presStyleCnt="3">
        <dgm:presLayoutVars>
          <dgm:bulletEnabled val="1"/>
        </dgm:presLayoutVars>
      </dgm:prSet>
      <dgm:spPr/>
    </dgm:pt>
  </dgm:ptLst>
  <dgm:cxnLst>
    <dgm:cxn modelId="{9220B342-0FB8-4B15-8F51-74AC08760205}" type="presOf" srcId="{5AF53294-A0F1-4215-9D10-8DC6A8F9903E}" destId="{C42C487E-8F38-48B9-9421-204ED557EA0C}" srcOrd="1" destOrd="0" presId="urn:microsoft.com/office/officeart/2005/8/layout/radial5"/>
    <dgm:cxn modelId="{FEAD906B-DCD8-46D5-A021-9E6402F06409}" type="presOf" srcId="{73F8B81A-E23B-4EC6-814D-E450572C92CC}" destId="{06554E77-6509-42AA-ABBD-2270ED6362A5}" srcOrd="0" destOrd="0" presId="urn:microsoft.com/office/officeart/2005/8/layout/radial5"/>
    <dgm:cxn modelId="{CD925B4E-7DEF-4EDB-82A5-EE81F6A43AD4}" srcId="{58558AA1-9397-439A-BC18-723DBDBEC3E1}" destId="{05C1FEC9-756C-471C-8A1C-CDE8F7100A2E}" srcOrd="1" destOrd="0" parTransId="{63AD768B-E061-44B6-B066-688CF337FF67}" sibTransId="{FE61EB52-8DE7-4995-8E5D-97DB77725235}"/>
    <dgm:cxn modelId="{4E06EA74-DC8A-4FEA-89B5-6F4B057AF398}" type="presOf" srcId="{A5515308-A172-4E57-9939-12C994D93D04}" destId="{61F4E19B-0F89-4C3B-A008-D40DA558FEEA}" srcOrd="0" destOrd="0" presId="urn:microsoft.com/office/officeart/2005/8/layout/radial5"/>
    <dgm:cxn modelId="{ECA72556-51BA-44AB-9927-38C7700DC4F0}" type="presOf" srcId="{58558AA1-9397-439A-BC18-723DBDBEC3E1}" destId="{D516EA77-1C7A-47FF-BA71-E931C7107FE1}" srcOrd="0" destOrd="0" presId="urn:microsoft.com/office/officeart/2005/8/layout/radial5"/>
    <dgm:cxn modelId="{11242984-DA1C-4040-B08B-FDA505B9DD14}" srcId="{1FB04DDC-DD6D-4D46-86F2-81B11B985A17}" destId="{E0DB9EF5-B064-4808-97A6-374AFA382C20}" srcOrd="1" destOrd="0" parTransId="{068FE88C-E33A-4D5C-A1D7-D900FC62D719}" sibTransId="{2C68B6EB-7796-4F38-9CB8-D47DDE8D7A89}"/>
    <dgm:cxn modelId="{4E508B8E-8BE4-4BF4-85E1-2B20BF2028B1}" srcId="{1FB04DDC-DD6D-4D46-86F2-81B11B985A17}" destId="{58558AA1-9397-439A-BC18-723DBDBEC3E1}" srcOrd="0" destOrd="0" parTransId="{23761546-BAFB-4ECC-8454-89DA0AF02720}" sibTransId="{945A1720-A062-4A5B-9848-CB72B2021381}"/>
    <dgm:cxn modelId="{B3B01CA2-CEFB-47F9-B595-56E5689B6489}" type="presOf" srcId="{816CE96B-AB1B-4191-A368-46F34BA14032}" destId="{E681CE96-29DD-49D6-9F69-A8A1A1E1F5D1}" srcOrd="0" destOrd="0" presId="urn:microsoft.com/office/officeart/2005/8/layout/radial5"/>
    <dgm:cxn modelId="{1F5608A6-9604-444E-8BF2-EA39095A4194}" type="presOf" srcId="{73F8B81A-E23B-4EC6-814D-E450572C92CC}" destId="{C357C308-10E9-4018-A9FD-663D36160FAA}" srcOrd="1" destOrd="0" presId="urn:microsoft.com/office/officeart/2005/8/layout/radial5"/>
    <dgm:cxn modelId="{4D70D9A6-B05C-40D1-AA3C-6D04ADDC49FC}" type="presOf" srcId="{05C1FEC9-756C-471C-8A1C-CDE8F7100A2E}" destId="{A8F37C4B-FB7A-4769-B3D3-E2A2EAE79C41}" srcOrd="0" destOrd="0" presId="urn:microsoft.com/office/officeart/2005/8/layout/radial5"/>
    <dgm:cxn modelId="{E1C4A3A7-F214-4E88-B353-27F35C1C7935}" type="presOf" srcId="{1FB04DDC-DD6D-4D46-86F2-81B11B985A17}" destId="{0B750E8C-89F9-4AA8-B3FD-44D0265C7C66}" srcOrd="0" destOrd="0" presId="urn:microsoft.com/office/officeart/2005/8/layout/radial5"/>
    <dgm:cxn modelId="{D2F7C7B1-FCEC-4DD6-BDD4-092292925E8C}" type="presOf" srcId="{63AD768B-E061-44B6-B066-688CF337FF67}" destId="{34CB3E6F-3F60-4452-ACB5-E03E6F570CDB}" srcOrd="0" destOrd="0" presId="urn:microsoft.com/office/officeart/2005/8/layout/radial5"/>
    <dgm:cxn modelId="{B80AC5C1-22BB-406D-A6B9-86EF446E9C88}" srcId="{58558AA1-9397-439A-BC18-723DBDBEC3E1}" destId="{816CE96B-AB1B-4191-A368-46F34BA14032}" srcOrd="2" destOrd="0" parTransId="{5AF53294-A0F1-4215-9D10-8DC6A8F9903E}" sibTransId="{FDAD5E0E-C376-4C62-ACB6-C226ECF24276}"/>
    <dgm:cxn modelId="{F8D7B3C4-8651-4F1B-950A-373FA8D8FF7C}" srcId="{58558AA1-9397-439A-BC18-723DBDBEC3E1}" destId="{A5515308-A172-4E57-9939-12C994D93D04}" srcOrd="0" destOrd="0" parTransId="{73F8B81A-E23B-4EC6-814D-E450572C92CC}" sibTransId="{B5998792-D1B4-46F3-AC5C-7755C19720C5}"/>
    <dgm:cxn modelId="{B742E4CA-D9D0-409E-8784-3FD0631617C1}" type="presOf" srcId="{63AD768B-E061-44B6-B066-688CF337FF67}" destId="{A80B2A89-A18D-4AAC-B411-FDF735060ACB}" srcOrd="1" destOrd="0" presId="urn:microsoft.com/office/officeart/2005/8/layout/radial5"/>
    <dgm:cxn modelId="{F5586CF8-022A-4CC9-83AF-B70C7CF554E4}" type="presOf" srcId="{5AF53294-A0F1-4215-9D10-8DC6A8F9903E}" destId="{8B78D031-D4CF-4C74-A261-F7A51EAF7ADC}" srcOrd="0" destOrd="0" presId="urn:microsoft.com/office/officeart/2005/8/layout/radial5"/>
    <dgm:cxn modelId="{D310D615-039C-4243-8931-B7C51E3A1723}" type="presParOf" srcId="{0B750E8C-89F9-4AA8-B3FD-44D0265C7C66}" destId="{D516EA77-1C7A-47FF-BA71-E931C7107FE1}" srcOrd="0" destOrd="0" presId="urn:microsoft.com/office/officeart/2005/8/layout/radial5"/>
    <dgm:cxn modelId="{C507E620-2D4F-49E4-AB9E-F339789812A3}" type="presParOf" srcId="{0B750E8C-89F9-4AA8-B3FD-44D0265C7C66}" destId="{06554E77-6509-42AA-ABBD-2270ED6362A5}" srcOrd="1" destOrd="0" presId="urn:microsoft.com/office/officeart/2005/8/layout/radial5"/>
    <dgm:cxn modelId="{D3D69D7D-01BB-4315-98FB-AC3615DAAF90}" type="presParOf" srcId="{06554E77-6509-42AA-ABBD-2270ED6362A5}" destId="{C357C308-10E9-4018-A9FD-663D36160FAA}" srcOrd="0" destOrd="0" presId="urn:microsoft.com/office/officeart/2005/8/layout/radial5"/>
    <dgm:cxn modelId="{82B17E67-4083-45A0-A121-EDED17659FB4}" type="presParOf" srcId="{0B750E8C-89F9-4AA8-B3FD-44D0265C7C66}" destId="{61F4E19B-0F89-4C3B-A008-D40DA558FEEA}" srcOrd="2" destOrd="0" presId="urn:microsoft.com/office/officeart/2005/8/layout/radial5"/>
    <dgm:cxn modelId="{70EC91AE-9BA1-4875-BAA1-6A12BB32ED36}" type="presParOf" srcId="{0B750E8C-89F9-4AA8-B3FD-44D0265C7C66}" destId="{34CB3E6F-3F60-4452-ACB5-E03E6F570CDB}" srcOrd="3" destOrd="0" presId="urn:microsoft.com/office/officeart/2005/8/layout/radial5"/>
    <dgm:cxn modelId="{83165B4F-C9DF-40A0-8DFD-021AF84DFC57}" type="presParOf" srcId="{34CB3E6F-3F60-4452-ACB5-E03E6F570CDB}" destId="{A80B2A89-A18D-4AAC-B411-FDF735060ACB}" srcOrd="0" destOrd="0" presId="urn:microsoft.com/office/officeart/2005/8/layout/radial5"/>
    <dgm:cxn modelId="{9B9A2D40-B222-4BED-9528-F9189415234E}" type="presParOf" srcId="{0B750E8C-89F9-4AA8-B3FD-44D0265C7C66}" destId="{A8F37C4B-FB7A-4769-B3D3-E2A2EAE79C41}" srcOrd="4" destOrd="0" presId="urn:microsoft.com/office/officeart/2005/8/layout/radial5"/>
    <dgm:cxn modelId="{9283B830-0E13-4E5F-8BC2-131F5ADD0823}" type="presParOf" srcId="{0B750E8C-89F9-4AA8-B3FD-44D0265C7C66}" destId="{8B78D031-D4CF-4C74-A261-F7A51EAF7ADC}" srcOrd="5" destOrd="0" presId="urn:microsoft.com/office/officeart/2005/8/layout/radial5"/>
    <dgm:cxn modelId="{DAAC713C-AB4F-4A5F-8FEC-6DCDBC62F74D}" type="presParOf" srcId="{8B78D031-D4CF-4C74-A261-F7A51EAF7ADC}" destId="{C42C487E-8F38-48B9-9421-204ED557EA0C}" srcOrd="0" destOrd="0" presId="urn:microsoft.com/office/officeart/2005/8/layout/radial5"/>
    <dgm:cxn modelId="{A002C23C-278B-4C22-90F4-732DE73369C7}" type="presParOf" srcId="{0B750E8C-89F9-4AA8-B3FD-44D0265C7C66}" destId="{E681CE96-29DD-49D6-9F69-A8A1A1E1F5D1}" srcOrd="6" destOrd="0" presId="urn:microsoft.com/office/officeart/2005/8/layout/radial5"/>
  </dgm:cxnLst>
  <dgm:bg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CF0D9-DFA3-4EA2-A499-9B0AAF9B6A9A}">
      <dsp:nvSpPr>
        <dsp:cNvPr id="0" name=""/>
        <dsp:cNvSpPr/>
      </dsp:nvSpPr>
      <dsp:spPr>
        <a:xfrm>
          <a:off x="1568633" y="1666019"/>
          <a:ext cx="1161495" cy="116149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WBS 121.3.3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WFE</a:t>
          </a:r>
        </a:p>
      </dsp:txBody>
      <dsp:txXfrm>
        <a:off x="1738730" y="1836116"/>
        <a:ext cx="821301" cy="821301"/>
      </dsp:txXfrm>
    </dsp:sp>
    <dsp:sp modelId="{C4DD0858-651D-459C-B7E7-E8AE7440AAEB}">
      <dsp:nvSpPr>
        <dsp:cNvPr id="0" name=""/>
        <dsp:cNvSpPr/>
      </dsp:nvSpPr>
      <dsp:spPr>
        <a:xfrm rot="11700000">
          <a:off x="533603" y="1784298"/>
          <a:ext cx="1015048" cy="33102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53E2C4-FF61-4375-8D61-0EC32A5028D6}">
      <dsp:nvSpPr>
        <dsp:cNvPr id="0" name=""/>
        <dsp:cNvSpPr/>
      </dsp:nvSpPr>
      <dsp:spPr>
        <a:xfrm>
          <a:off x="2259" y="1377086"/>
          <a:ext cx="1097274" cy="8827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WBS 121.3.17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800" kern="1200" dirty="0"/>
            <a:t>Controls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The control system impacts all commissioning activities, from simple operation to data taking</a:t>
          </a:r>
        </a:p>
      </dsp:txBody>
      <dsp:txXfrm>
        <a:off x="28113" y="1402940"/>
        <a:ext cx="1045566" cy="831028"/>
      </dsp:txXfrm>
    </dsp:sp>
    <dsp:sp modelId="{4A16FED8-75AC-4F3F-A1CF-4A2420FA2966}">
      <dsp:nvSpPr>
        <dsp:cNvPr id="0" name=""/>
        <dsp:cNvSpPr/>
      </dsp:nvSpPr>
      <dsp:spPr>
        <a:xfrm rot="14700000">
          <a:off x="1156966" y="1041403"/>
          <a:ext cx="1015048" cy="33102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3838933"/>
            <a:satOff val="-33333"/>
            <a:lumOff val="-64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41A31-4C6A-4E91-AA33-CF887908DA9A}">
      <dsp:nvSpPr>
        <dsp:cNvPr id="0" name=""/>
        <dsp:cNvSpPr/>
      </dsp:nvSpPr>
      <dsp:spPr>
        <a:xfrm>
          <a:off x="898291" y="305574"/>
          <a:ext cx="1103420" cy="882736"/>
        </a:xfrm>
        <a:prstGeom prst="roundRect">
          <a:avLst>
            <a:gd name="adj" fmla="val 10000"/>
          </a:avLst>
        </a:prstGeom>
        <a:solidFill>
          <a:schemeClr val="accent5">
            <a:hueOff val="-3838933"/>
            <a:satOff val="-33333"/>
            <a:lumOff val="-6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WBS 121.3.5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SSR1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Delivery and installation of the SSR1 cryomodule will determine the WFE operation schedule</a:t>
          </a:r>
        </a:p>
      </dsp:txBody>
      <dsp:txXfrm>
        <a:off x="924145" y="331428"/>
        <a:ext cx="1051712" cy="831028"/>
      </dsp:txXfrm>
    </dsp:sp>
    <dsp:sp modelId="{2E7D659E-4FF4-41F5-9208-1DB6B8B95B3B}">
      <dsp:nvSpPr>
        <dsp:cNvPr id="0" name=""/>
        <dsp:cNvSpPr/>
      </dsp:nvSpPr>
      <dsp:spPr>
        <a:xfrm rot="17700000">
          <a:off x="2126747" y="1041403"/>
          <a:ext cx="1015048" cy="33102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7677866"/>
            <a:satOff val="-66667"/>
            <a:lumOff val="-1281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FD0B7-BC88-41F2-A563-C8586CE00168}">
      <dsp:nvSpPr>
        <dsp:cNvPr id="0" name=""/>
        <dsp:cNvSpPr/>
      </dsp:nvSpPr>
      <dsp:spPr>
        <a:xfrm>
          <a:off x="2297050" y="305574"/>
          <a:ext cx="1103420" cy="882736"/>
        </a:xfrm>
        <a:prstGeom prst="roundRect">
          <a:avLst>
            <a:gd name="adj" fmla="val 10000"/>
          </a:avLst>
        </a:prstGeom>
        <a:solidFill>
          <a:schemeClr val="accent5">
            <a:hueOff val="-7677866"/>
            <a:satOff val="-66667"/>
            <a:lumOff val="-128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WBS 121.3.4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HWR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Delivery and installation of the HWR cryomodule will determine the WFE operation schedule</a:t>
          </a:r>
        </a:p>
      </dsp:txBody>
      <dsp:txXfrm>
        <a:off x="2322904" y="331428"/>
        <a:ext cx="1051712" cy="831028"/>
      </dsp:txXfrm>
    </dsp:sp>
    <dsp:sp modelId="{BB7D9EF3-DAA0-4D6D-8C39-1B31B77642CD}">
      <dsp:nvSpPr>
        <dsp:cNvPr id="0" name=""/>
        <dsp:cNvSpPr/>
      </dsp:nvSpPr>
      <dsp:spPr>
        <a:xfrm rot="20700000">
          <a:off x="2750111" y="1784298"/>
          <a:ext cx="1015048" cy="33102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1516798"/>
            <a:satOff val="-100000"/>
            <a:lumOff val="-1921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B39FF-8E3C-41F0-97F4-321A50C22526}">
      <dsp:nvSpPr>
        <dsp:cNvPr id="0" name=""/>
        <dsp:cNvSpPr/>
      </dsp:nvSpPr>
      <dsp:spPr>
        <a:xfrm>
          <a:off x="3196155" y="1377086"/>
          <a:ext cx="1103420" cy="882736"/>
        </a:xfrm>
        <a:prstGeom prst="roundRect">
          <a:avLst>
            <a:gd name="adj" fmla="val 10000"/>
          </a:avLst>
        </a:prstGeom>
        <a:solidFill>
          <a:schemeClr val="accent5">
            <a:hueOff val="-11516798"/>
            <a:satOff val="-100000"/>
            <a:lumOff val="-192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900" kern="1200" dirty="0"/>
            <a:t>WBS 121.3.20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800" kern="1200" dirty="0"/>
            <a:t>Safety Systems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700" kern="1200" dirty="0"/>
            <a:t>If safe operation of the PIP2IT WFE is not possible, it will delay commissioning activities</a:t>
          </a:r>
        </a:p>
      </dsp:txBody>
      <dsp:txXfrm>
        <a:off x="3222009" y="1402940"/>
        <a:ext cx="1051712" cy="8310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16EA77-1C7A-47FF-BA71-E931C7107FE1}">
      <dsp:nvSpPr>
        <dsp:cNvPr id="0" name=""/>
        <dsp:cNvSpPr/>
      </dsp:nvSpPr>
      <dsp:spPr>
        <a:xfrm>
          <a:off x="1709258" y="1495361"/>
          <a:ext cx="883319" cy="88331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WBS 121.3.3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WFE</a:t>
          </a:r>
        </a:p>
      </dsp:txBody>
      <dsp:txXfrm>
        <a:off x="1838617" y="1624720"/>
        <a:ext cx="624601" cy="624601"/>
      </dsp:txXfrm>
    </dsp:sp>
    <dsp:sp modelId="{06554E77-6509-42AA-ABBD-2270ED6362A5}">
      <dsp:nvSpPr>
        <dsp:cNvPr id="0" name=""/>
        <dsp:cNvSpPr/>
      </dsp:nvSpPr>
      <dsp:spPr>
        <a:xfrm rot="16200000">
          <a:off x="2074286" y="1241558"/>
          <a:ext cx="153262" cy="2271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097276" y="1309969"/>
        <a:ext cx="107283" cy="136264"/>
      </dsp:txXfrm>
    </dsp:sp>
    <dsp:sp modelId="{61F4E19B-0F89-4C3B-A008-D40DA558FEEA}">
      <dsp:nvSpPr>
        <dsp:cNvPr id="0" name=""/>
        <dsp:cNvSpPr/>
      </dsp:nvSpPr>
      <dsp:spPr>
        <a:xfrm>
          <a:off x="1532511" y="-30626"/>
          <a:ext cx="1236812" cy="123681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WBS 121.3.22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900" kern="1200" dirty="0"/>
            <a:t>II&amp;C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Impact on Cost and Schedule</a:t>
          </a:r>
        </a:p>
      </dsp:txBody>
      <dsp:txXfrm>
        <a:off x="1713638" y="150501"/>
        <a:ext cx="874558" cy="874558"/>
      </dsp:txXfrm>
    </dsp:sp>
    <dsp:sp modelId="{34CB3E6F-3F60-4452-ACB5-E03E6F570CDB}">
      <dsp:nvSpPr>
        <dsp:cNvPr id="0" name=""/>
        <dsp:cNvSpPr/>
      </dsp:nvSpPr>
      <dsp:spPr>
        <a:xfrm rot="1800000">
          <a:off x="2588517" y="2130507"/>
          <a:ext cx="188418" cy="2271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758399"/>
            <a:satOff val="-50000"/>
            <a:lumOff val="-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592303" y="2161797"/>
        <a:ext cx="131893" cy="136264"/>
      </dsp:txXfrm>
    </dsp:sp>
    <dsp:sp modelId="{A8F37C4B-FB7A-4769-B3D3-E2A2EAE79C41}">
      <dsp:nvSpPr>
        <dsp:cNvPr id="0" name=""/>
        <dsp:cNvSpPr/>
      </dsp:nvSpPr>
      <dsp:spPr>
        <a:xfrm>
          <a:off x="2767320" y="2059566"/>
          <a:ext cx="1104149" cy="1104149"/>
        </a:xfrm>
        <a:prstGeom prst="ellipse">
          <a:avLst/>
        </a:prstGeom>
        <a:solidFill>
          <a:schemeClr val="accent5">
            <a:hueOff val="-5758399"/>
            <a:satOff val="-50000"/>
            <a:lumOff val="-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WBS 121.5.5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CF-High Bay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Impact on Schedule</a:t>
          </a:r>
        </a:p>
      </dsp:txBody>
      <dsp:txXfrm>
        <a:off x="2929019" y="2221265"/>
        <a:ext cx="780751" cy="780751"/>
      </dsp:txXfrm>
    </dsp:sp>
    <dsp:sp modelId="{8B78D031-D4CF-4C74-A261-F7A51EAF7ADC}">
      <dsp:nvSpPr>
        <dsp:cNvPr id="0" name=""/>
        <dsp:cNvSpPr/>
      </dsp:nvSpPr>
      <dsp:spPr>
        <a:xfrm rot="9000000">
          <a:off x="1524899" y="2130507"/>
          <a:ext cx="188418" cy="2271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1516798"/>
            <a:satOff val="-100000"/>
            <a:lumOff val="-1921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1577638" y="2161797"/>
        <a:ext cx="131893" cy="136264"/>
      </dsp:txXfrm>
    </dsp:sp>
    <dsp:sp modelId="{E681CE96-29DD-49D6-9F69-A8A1A1E1F5D1}">
      <dsp:nvSpPr>
        <dsp:cNvPr id="0" name=""/>
        <dsp:cNvSpPr/>
      </dsp:nvSpPr>
      <dsp:spPr>
        <a:xfrm>
          <a:off x="430366" y="2059566"/>
          <a:ext cx="1104149" cy="1104149"/>
        </a:xfrm>
        <a:prstGeom prst="ellipse">
          <a:avLst/>
        </a:prstGeom>
        <a:solidFill>
          <a:schemeClr val="accent5">
            <a:hueOff val="-11516798"/>
            <a:satOff val="-100000"/>
            <a:lumOff val="-192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WBS 121.3.4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HWR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Impact on Technical</a:t>
          </a:r>
        </a:p>
      </dsp:txBody>
      <dsp:txXfrm>
        <a:off x="592065" y="2221265"/>
        <a:ext cx="780751" cy="780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6294546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670218" y="5314756"/>
            <a:ext cx="314372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</a:t>
            </a:r>
          </a:p>
          <a:p>
            <a:pPr marL="233363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India/DAE</a:t>
            </a:r>
          </a:p>
          <a:p>
            <a:pPr marL="233363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233363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233363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 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10812"/>
            <a:ext cx="7937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1469" y="6410812"/>
            <a:ext cx="5530597" cy="39638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L. Prost | 121.3.3 </a:t>
            </a:r>
            <a:r>
              <a:rPr lang="en-US" dirty="0" err="1"/>
              <a:t>Linac</a:t>
            </a:r>
            <a:r>
              <a:rPr lang="en-US" dirty="0"/>
              <a:t> - WFE | Linear Accelerator Support Systems, Installation and Commissioning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1081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27746"/>
            <a:ext cx="778706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96540" y="6427746"/>
            <a:ext cx="5276599" cy="38792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27746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10813"/>
            <a:ext cx="79377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9352" y="6410813"/>
            <a:ext cx="5353285" cy="3879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r"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108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4941110" cy="1529241"/>
          </a:xfrm>
        </p:spPr>
        <p:txBody>
          <a:bodyPr/>
          <a:lstStyle/>
          <a:p>
            <a:r>
              <a:rPr lang="en-US" dirty="0"/>
              <a:t>Lionel PROST</a:t>
            </a:r>
          </a:p>
          <a:p>
            <a:r>
              <a:rPr lang="en-US" dirty="0"/>
              <a:t>PIP-II Independent Project Review</a:t>
            </a:r>
          </a:p>
          <a:p>
            <a:r>
              <a:rPr lang="en-US" dirty="0"/>
              <a:t>12-14 December 2017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9" y="4000972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121.3.3 </a:t>
            </a:r>
            <a:r>
              <a:rPr lang="en-US" dirty="0" err="1"/>
              <a:t>Linac</a:t>
            </a:r>
            <a:r>
              <a:rPr lang="en-US" dirty="0"/>
              <a:t> – Warm Front End</a:t>
            </a:r>
          </a:p>
          <a:p>
            <a:r>
              <a:rPr lang="en-US" sz="1800" dirty="0"/>
              <a:t>Linear Accelerator Support Systems, Installation and Commissioning</a:t>
            </a:r>
          </a:p>
        </p:txBody>
      </p:sp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2400674"/>
          </a:xfrm>
        </p:spPr>
        <p:txBody>
          <a:bodyPr>
            <a:normAutofit/>
          </a:bodyPr>
          <a:lstStyle/>
          <a:p>
            <a:r>
              <a:rPr lang="en-US" dirty="0"/>
              <a:t>Most of the PIP2IT hardware will be used for PIP-II</a:t>
            </a:r>
          </a:p>
          <a:p>
            <a:pPr lvl="1"/>
            <a:r>
              <a:rPr lang="en-US" dirty="0"/>
              <a:t>Significant fraction already acquired and not explicitly in WBS </a:t>
            </a:r>
          </a:p>
          <a:p>
            <a:pPr lvl="2"/>
            <a:r>
              <a:rPr lang="en-US" dirty="0"/>
              <a:t>Ion source assembly (1) including an emittance scanner</a:t>
            </a:r>
          </a:p>
          <a:p>
            <a:pPr lvl="2"/>
            <a:r>
              <a:rPr lang="en-US" dirty="0"/>
              <a:t>Solenoids (4), chopping system (1) and scraping electrodes (4) (LEBT)</a:t>
            </a:r>
          </a:p>
          <a:p>
            <a:pPr lvl="2"/>
            <a:r>
              <a:rPr lang="en-US" dirty="0"/>
              <a:t>RFQ including PAs and water cooling skids for resonance control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3450302"/>
            <a:ext cx="4129755" cy="27561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11165"/>
          <a:stretch/>
        </p:blipFill>
        <p:spPr>
          <a:xfrm>
            <a:off x="5546221" y="3450302"/>
            <a:ext cx="3264580" cy="27561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03743" y="3537493"/>
            <a:ext cx="683909" cy="64633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IS &amp; LEBT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14968" y="3537493"/>
            <a:ext cx="683909" cy="36933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RFQ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72CB00-C4FE-4977-88E0-C30E7DA97488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4168059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deliverables (</a:t>
            </a:r>
            <a:r>
              <a:rPr lang="en-US" dirty="0" err="1"/>
              <a:t>cont</a:t>
            </a:r>
            <a:r>
              <a:rPr lang="en-US" dirty="0"/>
              <a:t>’)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50586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Ion Source assembly (1) including power supplies (</a:t>
            </a:r>
            <a:r>
              <a:rPr lang="en-US" i="1" dirty="0">
                <a:solidFill>
                  <a:srgbClr val="002060"/>
                </a:solidFill>
              </a:rPr>
              <a:t>WBS #121.3.3.3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IS and its vacuum chamber will be procured</a:t>
            </a:r>
          </a:p>
          <a:p>
            <a:r>
              <a:rPr lang="en-US" dirty="0"/>
              <a:t>Components to complete the 2</a:t>
            </a:r>
            <a:r>
              <a:rPr lang="en-US" baseline="30000" dirty="0"/>
              <a:t>nd</a:t>
            </a:r>
            <a:r>
              <a:rPr lang="en-US" dirty="0"/>
              <a:t> leg of the LEBT (</a:t>
            </a:r>
            <a:r>
              <a:rPr lang="en-US" i="1" dirty="0">
                <a:solidFill>
                  <a:srgbClr val="002060"/>
                </a:solidFill>
              </a:rPr>
              <a:t>WBS #121.3.3.4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Includes a scraping electrode and a vacuum valve</a:t>
            </a:r>
          </a:p>
          <a:p>
            <a:r>
              <a:rPr lang="en-US" dirty="0"/>
              <a:t>New RFQ power couplers (2 + 2 spares) and new tuner slugs (80) to bring the RFQ to the proper resonant frequency (</a:t>
            </a:r>
            <a:r>
              <a:rPr lang="en-US" i="1" dirty="0">
                <a:solidFill>
                  <a:srgbClr val="002060"/>
                </a:solidFill>
              </a:rPr>
              <a:t>WBS #121.3.3.5</a:t>
            </a:r>
            <a:r>
              <a:rPr lang="en-US" dirty="0"/>
              <a:t>)</a:t>
            </a:r>
          </a:p>
          <a:p>
            <a:r>
              <a:rPr lang="en-US" dirty="0"/>
              <a:t>MEBT (</a:t>
            </a:r>
            <a:r>
              <a:rPr lang="en-US" i="1" dirty="0">
                <a:solidFill>
                  <a:srgbClr val="002060"/>
                </a:solidFill>
              </a:rPr>
              <a:t>WBS #121.3.3.6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Focusing and steering elements (14 + 3 spares long quadrupoles, 20 + 2 spares short quadrupoles, 12 + 2 spares 2—plane dipole correctors), kickers (2), absorber (1), scraping systems (16 scraper paddles and associated drive mechanisms), bunching cavities (4 + 1 spare), differential pumping section (DPI)</a:t>
            </a:r>
          </a:p>
          <a:p>
            <a:pPr lvl="2"/>
            <a:r>
              <a:rPr lang="en-US" dirty="0"/>
              <a:t>Does not cover vacuum equipment and supporting infrastructures (e.g.: water distribution, electrical power, alignment)</a:t>
            </a:r>
          </a:p>
          <a:p>
            <a:pPr lvl="1"/>
            <a:r>
              <a:rPr lang="en-US" dirty="0"/>
              <a:t>In addition, this WBS covers the High Energy Beam Transport at PIP2IT</a:t>
            </a:r>
          </a:p>
          <a:p>
            <a:pPr lvl="2"/>
            <a:r>
              <a:rPr lang="en-US" dirty="0"/>
              <a:t>Focusing elements (4 long quadrupoles)</a:t>
            </a:r>
          </a:p>
          <a:p>
            <a:pPr lvl="2"/>
            <a:r>
              <a:rPr lang="en-US" dirty="0"/>
              <a:t>Radiation shield for the beam dump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6F3B8C-1071-4512-8C22-207E8580D823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891055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partners contribution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46659"/>
          </a:xfrm>
        </p:spPr>
        <p:txBody>
          <a:bodyPr>
            <a:normAutofit/>
          </a:bodyPr>
          <a:lstStyle/>
          <a:p>
            <a:r>
              <a:rPr lang="en-US" dirty="0" err="1"/>
              <a:t>Bhabha</a:t>
            </a:r>
            <a:r>
              <a:rPr lang="en-US" dirty="0"/>
              <a:t> Atomic Research Centre (BARC) has designed the MEBT focusing and steering elements (quadrupole and dipole magnets)</a:t>
            </a:r>
          </a:p>
          <a:p>
            <a:pPr lvl="1"/>
            <a:r>
              <a:rPr lang="en-US" dirty="0"/>
              <a:t>Fabricated and delivered most of them for </a:t>
            </a:r>
            <a:r>
              <a:rPr lang="en-US" i="1" dirty="0">
                <a:solidFill>
                  <a:srgbClr val="004C97"/>
                </a:solidFill>
              </a:rPr>
              <a:t>PIP2IT</a:t>
            </a:r>
            <a:r>
              <a:rPr lang="en-US" dirty="0"/>
              <a:t> already</a:t>
            </a:r>
          </a:p>
          <a:p>
            <a:pPr lvl="2"/>
            <a:r>
              <a:rPr lang="en-US" dirty="0"/>
              <a:t>Last shipment (expected FY18): 11 long quadrupoles and two short quadrupoles</a:t>
            </a:r>
          </a:p>
          <a:p>
            <a:pPr lvl="3"/>
            <a:r>
              <a:rPr lang="en-US" dirty="0"/>
              <a:t>Includes quadrupoles for HEBT</a:t>
            </a:r>
          </a:p>
          <a:p>
            <a:pPr lvl="1"/>
            <a:r>
              <a:rPr lang="en-US" dirty="0"/>
              <a:t>Built to specs, as verified by magnetic measurements both at BARC and Fermilab (upon reception)</a:t>
            </a:r>
          </a:p>
          <a:p>
            <a:pPr lvl="1"/>
            <a:r>
              <a:rPr lang="en-US" b="1" dirty="0"/>
              <a:t>In addition</a:t>
            </a:r>
            <a:r>
              <a:rPr lang="en-US" dirty="0"/>
              <a:t>, it is assumed that BARC will provide 3 long quadrupoles and 6 short quadrupoles for the </a:t>
            </a:r>
            <a:r>
              <a:rPr lang="en-US" i="1" dirty="0">
                <a:solidFill>
                  <a:srgbClr val="004C97"/>
                </a:solidFill>
              </a:rPr>
              <a:t>PIP-II</a:t>
            </a:r>
            <a:r>
              <a:rPr lang="en-US" dirty="0"/>
              <a:t> MEBT</a:t>
            </a:r>
          </a:p>
          <a:p>
            <a:pPr lvl="2"/>
            <a:r>
              <a:rPr lang="en-US" dirty="0"/>
              <a:t>The details concerning deliverables and schedule will be finalized by CD-2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#7</a:t>
            </a:r>
          </a:p>
        </p:txBody>
      </p:sp>
    </p:spTree>
    <p:extLst>
      <p:ext uri="{BB962C8B-B14F-4D97-AF65-F5344CB8AC3E}">
        <p14:creationId xmlns:p14="http://schemas.microsoft.com/office/powerpoint/2010/main" val="2021838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830C594B-E224-462E-9ED7-2D7736FC75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332487"/>
              </p:ext>
            </p:extLst>
          </p:nvPr>
        </p:nvGraphicFramePr>
        <p:xfrm>
          <a:off x="133065" y="1375487"/>
          <a:ext cx="4301836" cy="3133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FC9AB5CE-1632-4453-BF49-D5B6CDE71292}"/>
              </a:ext>
            </a:extLst>
          </p:cNvPr>
          <p:cNvSpPr txBox="1"/>
          <p:nvPr/>
        </p:nvSpPr>
        <p:spPr>
          <a:xfrm>
            <a:off x="728649" y="855211"/>
            <a:ext cx="3110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Top 4 systems this WBS interfaces to (upstream):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2849AD7B-1C2C-4051-B891-3880399D72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567388"/>
              </p:ext>
            </p:extLst>
          </p:nvPr>
        </p:nvGraphicFramePr>
        <p:xfrm>
          <a:off x="4572000" y="1517529"/>
          <a:ext cx="4301836" cy="3133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8AD34513-B773-450C-ACB6-6A994AEFB304}"/>
              </a:ext>
            </a:extLst>
          </p:cNvPr>
          <p:cNvSpPr txBox="1"/>
          <p:nvPr/>
        </p:nvSpPr>
        <p:spPr>
          <a:xfrm>
            <a:off x="4434901" y="817405"/>
            <a:ext cx="3149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Top 3 systems this WBS interfaces to (downstream):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F2A4E1-EC9D-4287-B589-AF8E35B64845}"/>
              </a:ext>
            </a:extLst>
          </p:cNvPr>
          <p:cNvSpPr/>
          <p:nvPr/>
        </p:nvSpPr>
        <p:spPr>
          <a:xfrm>
            <a:off x="236539" y="4341181"/>
            <a:ext cx="4198362" cy="2006354"/>
          </a:xfrm>
          <a:prstGeom prst="rect">
            <a:avLst/>
          </a:prstGeom>
        </p:spPr>
        <p:txBody>
          <a:bodyPr wrap="square">
            <a:normAutofit fontScale="92500" lnSpcReduction="10000"/>
          </a:bodyPr>
          <a:lstStyle/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Cryomodules delivery schedule impacts the activities being carried out at PIP2IT WFE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Safety Systems need to be in place to operate beam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</a:rPr>
              <a:t>Developing the controls system (in particular MPS) is an important part of retiring risks with PIP2IT activities 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023F09-0A4B-445C-935A-F56611B68DD7}"/>
              </a:ext>
            </a:extLst>
          </p:cNvPr>
          <p:cNvSpPr/>
          <p:nvPr/>
        </p:nvSpPr>
        <p:spPr>
          <a:xfrm>
            <a:off x="4173998" y="4652326"/>
            <a:ext cx="4751773" cy="1635954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Findings at PIP2IT WFE may influence the design of the PIP-II building High Bay and, subsequently of its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</a:rPr>
              <a:t>In order to carry out beam tests with the HWR cryomodule, the WFE must be operating at the right frequency and the appropriate level safeguards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A615F9-E713-4173-A35D-52F9AB0C8FE1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2299494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WFE Development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26087" y="425321"/>
            <a:ext cx="167723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#2,3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DA4A90A-1359-42E3-8F50-49166B5BF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3" t="16983" r="8095" b="51942"/>
          <a:stretch/>
        </p:blipFill>
        <p:spPr>
          <a:xfrm>
            <a:off x="230645" y="3831771"/>
            <a:ext cx="8704681" cy="24118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2C0672-C714-484F-B5CC-FF7CDE23E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30" y="5035558"/>
            <a:ext cx="6073082" cy="816846"/>
          </a:xfrm>
          <a:prstGeom prst="rect">
            <a:avLst/>
          </a:prstGeom>
        </p:spPr>
      </p:pic>
      <p:sp>
        <p:nvSpPr>
          <p:cNvPr id="27" name="Arrow: Left 26">
            <a:extLst>
              <a:ext uri="{FF2B5EF4-FFF2-40B4-BE49-F238E27FC236}">
                <a16:creationId xmlns:a16="http://schemas.microsoft.com/office/drawing/2014/main" id="{5BD99AE3-A6A3-43D6-AA1D-321E85C9235F}"/>
              </a:ext>
            </a:extLst>
          </p:cNvPr>
          <p:cNvSpPr/>
          <p:nvPr/>
        </p:nvSpPr>
        <p:spPr>
          <a:xfrm>
            <a:off x="6366616" y="5281308"/>
            <a:ext cx="581114" cy="256374"/>
          </a:xfrm>
          <a:prstGeom prst="left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6A0346-2253-4D94-AA32-731D53CB927B}"/>
              </a:ext>
            </a:extLst>
          </p:cNvPr>
          <p:cNvSpPr txBox="1"/>
          <p:nvPr/>
        </p:nvSpPr>
        <p:spPr>
          <a:xfrm>
            <a:off x="6971545" y="5101718"/>
            <a:ext cx="10157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PIP2IT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(11/2017)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4064"/>
            <a:ext cx="8672513" cy="2834289"/>
          </a:xfrm>
        </p:spPr>
        <p:txBody>
          <a:bodyPr>
            <a:normAutofit fontScale="92500"/>
          </a:bodyPr>
          <a:lstStyle/>
          <a:p>
            <a:r>
              <a:rPr lang="en-US" dirty="0"/>
              <a:t>PIP-II Injector Test (PIP2IT)</a:t>
            </a:r>
          </a:p>
          <a:p>
            <a:pPr lvl="1"/>
            <a:r>
              <a:rPr lang="en-US" dirty="0"/>
              <a:t>Nearly full-length WFE to be installed at CMTF</a:t>
            </a:r>
          </a:p>
          <a:p>
            <a:r>
              <a:rPr lang="en-US" dirty="0"/>
              <a:t>PIP-II MEBT longer by ~3.5 m</a:t>
            </a:r>
          </a:p>
          <a:p>
            <a:pPr lvl="1"/>
            <a:r>
              <a:rPr lang="en-US" dirty="0"/>
              <a:t>3 more focusing triplets and one more bunching cavity</a:t>
            </a:r>
          </a:p>
          <a:p>
            <a:pPr lvl="2"/>
            <a:r>
              <a:rPr lang="en-US" dirty="0"/>
              <a:t>Protection of SRF from absorber vacuum failure (increased distance)</a:t>
            </a:r>
          </a:p>
          <a:p>
            <a:pPr lvl="1"/>
            <a:r>
              <a:rPr lang="en-US" dirty="0"/>
              <a:t>Free space to accommodate shielding wall from high energy part</a:t>
            </a:r>
          </a:p>
          <a:p>
            <a:pPr lvl="2"/>
            <a:r>
              <a:rPr lang="en-US" dirty="0"/>
              <a:t>Public viewing (no </a:t>
            </a:r>
            <a:r>
              <a:rPr lang="en-US" i="1" dirty="0"/>
              <a:t>residual</a:t>
            </a:r>
            <a:r>
              <a:rPr lang="en-US" dirty="0"/>
              <a:t> radiation at 2.1 MeV but minimum safety distance when in operation)</a:t>
            </a:r>
          </a:p>
          <a:p>
            <a:pPr lvl="2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E58FF2-DB8E-486D-B032-D18FE28BA9B9}"/>
              </a:ext>
            </a:extLst>
          </p:cNvPr>
          <p:cNvSpPr txBox="1"/>
          <p:nvPr/>
        </p:nvSpPr>
        <p:spPr>
          <a:xfrm>
            <a:off x="2181391" y="3805534"/>
            <a:ext cx="2123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PIP-II High Bay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EC3785-41EB-4951-8064-6B91874E3B94}"/>
              </a:ext>
            </a:extLst>
          </p:cNvPr>
          <p:cNvSpPr txBox="1"/>
          <p:nvPr/>
        </p:nvSpPr>
        <p:spPr>
          <a:xfrm>
            <a:off x="6657173" y="3831460"/>
            <a:ext cx="2123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PIP-II </a:t>
            </a:r>
            <a:r>
              <a:rPr lang="en-US" sz="2000" dirty="0" err="1">
                <a:solidFill>
                  <a:schemeClr val="accent1"/>
                </a:solidFill>
              </a:rPr>
              <a:t>Linac</a:t>
            </a:r>
            <a:r>
              <a:rPr lang="en-US" sz="2000" dirty="0">
                <a:solidFill>
                  <a:schemeClr val="accent1"/>
                </a:solidFill>
              </a:rPr>
              <a:t> Tunnel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BD7750-0A25-4F08-B500-925C25C2000B}"/>
              </a:ext>
            </a:extLst>
          </p:cNvPr>
          <p:cNvCxnSpPr/>
          <p:nvPr/>
        </p:nvCxnSpPr>
        <p:spPr>
          <a:xfrm>
            <a:off x="5187297" y="4392538"/>
            <a:ext cx="0" cy="1589518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753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(PIP2IT)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2802997"/>
          </a:xfrm>
        </p:spPr>
        <p:txBody>
          <a:bodyPr/>
          <a:lstStyle/>
          <a:p>
            <a:r>
              <a:rPr lang="en-US" dirty="0"/>
              <a:t>Ion Source, complete LEBT (including switching dipole magnet), RFQ, MEBT with all focusing elements (transverse and longitudinal)</a:t>
            </a:r>
          </a:p>
          <a:p>
            <a:r>
              <a:rPr lang="en-US" dirty="0"/>
              <a:t>Prototype scraping systems, prototype kickers</a:t>
            </a:r>
            <a:br>
              <a:rPr lang="en-US" dirty="0"/>
            </a:br>
            <a:r>
              <a:rPr lang="en-US" dirty="0"/>
              <a:t>(2 different designs), prototype absorber (¼ length)</a:t>
            </a:r>
          </a:p>
          <a:p>
            <a:r>
              <a:rPr lang="en-US" dirty="0"/>
              <a:t>Diagnostics girder (Fast Faraday Cup, Time-Of-Flight</a:t>
            </a:r>
            <a:br>
              <a:rPr lang="en-US" dirty="0"/>
            </a:br>
            <a:r>
              <a:rPr lang="en-US" dirty="0"/>
              <a:t>Beam Position Monitor, Resistive Wall Current Monitor)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22067" y="425321"/>
            <a:ext cx="178125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#2,3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4" y="4849538"/>
            <a:ext cx="9144000" cy="11058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74776" y="4797288"/>
            <a:ext cx="638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Ion Source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3689" y="4797288"/>
            <a:ext cx="538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LEBT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75767" y="4797288"/>
            <a:ext cx="538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RFQ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27741" y="4811188"/>
            <a:ext cx="61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MEBT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50265" y="4816374"/>
            <a:ext cx="618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Dump</a:t>
            </a:r>
          </a:p>
        </p:txBody>
      </p:sp>
      <p:sp>
        <p:nvSpPr>
          <p:cNvPr id="17" name="Oval 16"/>
          <p:cNvSpPr/>
          <p:nvPr/>
        </p:nvSpPr>
        <p:spPr>
          <a:xfrm>
            <a:off x="7452873" y="5074286"/>
            <a:ext cx="238342" cy="588405"/>
          </a:xfrm>
          <a:prstGeom prst="ellipse">
            <a:avLst/>
          </a:prstGeom>
          <a:noFill/>
          <a:ln w="15875">
            <a:solidFill>
              <a:schemeClr val="tx2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086903" y="5612114"/>
            <a:ext cx="970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Diagnostics girder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A8DF22-3D1D-4AE1-9FC6-17E0F6CD2875}"/>
              </a:ext>
            </a:extLst>
          </p:cNvPr>
          <p:cNvSpPr txBox="1"/>
          <p:nvPr/>
        </p:nvSpPr>
        <p:spPr>
          <a:xfrm>
            <a:off x="244456" y="3906167"/>
            <a:ext cx="8914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Production version of the prototypes will be installed and tested with beam at PIP2IT before being moved to the PIP-II High Bay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F112B320-35B7-4DEB-8C8F-C902D0CA8F9B}"/>
              </a:ext>
            </a:extLst>
          </p:cNvPr>
          <p:cNvSpPr/>
          <p:nvPr/>
        </p:nvSpPr>
        <p:spPr>
          <a:xfrm>
            <a:off x="7545937" y="2264636"/>
            <a:ext cx="333286" cy="649480"/>
          </a:xfrm>
          <a:prstGeom prst="rightBrace">
            <a:avLst>
              <a:gd name="adj1" fmla="val 28846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A35BCC-5755-4844-A4B7-F9840086A505}"/>
              </a:ext>
            </a:extLst>
          </p:cNvPr>
          <p:cNvSpPr/>
          <p:nvPr/>
        </p:nvSpPr>
        <p:spPr>
          <a:xfrm>
            <a:off x="8054685" y="2613455"/>
            <a:ext cx="591160" cy="1213502"/>
          </a:xfrm>
          <a:custGeom>
            <a:avLst/>
            <a:gdLst>
              <a:gd name="connsiteX0" fmla="*/ 0 w 558225"/>
              <a:gd name="connsiteY0" fmla="*/ 0 h 1298960"/>
              <a:gd name="connsiteX1" fmla="*/ 435836 w 558225"/>
              <a:gd name="connsiteY1" fmla="*/ 162370 h 1298960"/>
              <a:gd name="connsiteX2" fmla="*/ 555477 w 558225"/>
              <a:gd name="connsiteY2" fmla="*/ 700755 h 1298960"/>
              <a:gd name="connsiteX3" fmla="*/ 350378 w 558225"/>
              <a:gd name="connsiteY3" fmla="*/ 1298960 h 129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25" h="1298960">
                <a:moveTo>
                  <a:pt x="0" y="0"/>
                </a:moveTo>
                <a:cubicBezTo>
                  <a:pt x="171628" y="22789"/>
                  <a:pt x="343257" y="45578"/>
                  <a:pt x="435836" y="162370"/>
                </a:cubicBezTo>
                <a:cubicBezTo>
                  <a:pt x="528415" y="279162"/>
                  <a:pt x="569720" y="511323"/>
                  <a:pt x="555477" y="700755"/>
                </a:cubicBezTo>
                <a:cubicBezTo>
                  <a:pt x="541234" y="890187"/>
                  <a:pt x="445806" y="1094573"/>
                  <a:pt x="350378" y="1298960"/>
                </a:cubicBezTo>
              </a:path>
            </a:pathLst>
          </a:custGeom>
          <a:noFill/>
          <a:ln w="15875">
            <a:gradFill>
              <a:gsLst>
                <a:gs pos="0">
                  <a:schemeClr val="accent1"/>
                </a:gs>
                <a:gs pos="100000">
                  <a:srgbClr val="FF0000"/>
                </a:gs>
              </a:gsLst>
              <a:lin ang="5400000" scaled="1"/>
            </a:gra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62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Yearly overall design reviews via the Machine Advisory Committee</a:t>
            </a:r>
          </a:p>
          <a:p>
            <a:pPr lvl="1"/>
            <a:r>
              <a:rPr lang="en-US" dirty="0"/>
              <a:t>2017 PIP-II Machine Advisory Committee serves as the Independent Design Review for the purpose of CD-1</a:t>
            </a:r>
          </a:p>
          <a:p>
            <a:r>
              <a:rPr lang="en-US" dirty="0"/>
              <a:t>Follow Division/Department Design Review procedures</a:t>
            </a:r>
          </a:p>
          <a:p>
            <a:pPr lvl="1"/>
            <a:r>
              <a:rPr lang="en-US" dirty="0"/>
              <a:t>Critical components (complexity and/or cost) go through formal design reviews</a:t>
            </a:r>
          </a:p>
          <a:p>
            <a:pPr lvl="2"/>
            <a:r>
              <a:rPr lang="en-US" dirty="0"/>
              <a:t>LEBT switching dipole magnet Final Design Review (ED#0003548)</a:t>
            </a:r>
          </a:p>
          <a:p>
            <a:pPr lvl="2"/>
            <a:r>
              <a:rPr lang="en-US" dirty="0"/>
              <a:t>RFQ main body Final Design Review (ED#0001657)</a:t>
            </a:r>
          </a:p>
          <a:p>
            <a:pPr lvl="2"/>
            <a:r>
              <a:rPr lang="en-US" dirty="0"/>
              <a:t>RFQ RF couplers Final Design Review (ED#0005909)</a:t>
            </a:r>
          </a:p>
          <a:p>
            <a:pPr lvl="2"/>
            <a:r>
              <a:rPr lang="en-US" dirty="0"/>
              <a:t>MEBT scrapers Final Design Review (ED#0005913)</a:t>
            </a:r>
          </a:p>
          <a:p>
            <a:pPr lvl="2"/>
            <a:r>
              <a:rPr lang="en-US" dirty="0"/>
              <a:t>Differential Pumping Insert (ED#000</a:t>
            </a:r>
            <a:r>
              <a:rPr lang="en-US" dirty="0">
                <a:solidFill>
                  <a:schemeClr val="accent6"/>
                </a:solidFill>
              </a:rPr>
              <a:t>6709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0A76E6-F42D-42CB-A669-0BF2F62235C1}"/>
              </a:ext>
            </a:extLst>
          </p:cNvPr>
          <p:cNvSpPr txBox="1"/>
          <p:nvPr/>
        </p:nvSpPr>
        <p:spPr>
          <a:xfrm>
            <a:off x="7222067" y="425321"/>
            <a:ext cx="178125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#3,4</a:t>
            </a:r>
          </a:p>
        </p:txBody>
      </p:sp>
    </p:spTree>
    <p:extLst>
      <p:ext uri="{BB962C8B-B14F-4D97-AF65-F5344CB8AC3E}">
        <p14:creationId xmlns:p14="http://schemas.microsoft.com/office/powerpoint/2010/main" val="1939306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and foreseen design reviews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MEBT absorber Final Design</a:t>
            </a:r>
            <a:br>
              <a:rPr lang="en-US" dirty="0"/>
            </a:br>
            <a:r>
              <a:rPr lang="en-US" dirty="0"/>
              <a:t>Review in FY18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Additionally, because the </a:t>
            </a:r>
            <a:r>
              <a:rPr lang="en-US" i="1" dirty="0"/>
              <a:t>PIP-II</a:t>
            </a:r>
            <a:r>
              <a:rPr lang="en-US" dirty="0"/>
              <a:t> MEBT is slightly different from the </a:t>
            </a:r>
            <a:r>
              <a:rPr lang="en-US" i="1" dirty="0"/>
              <a:t>PIP2IT</a:t>
            </a:r>
            <a:r>
              <a:rPr lang="en-US" dirty="0"/>
              <a:t> MEBT, there is provision for a limited-in-scope review of the MEBT as a whole</a:t>
            </a:r>
          </a:p>
          <a:p>
            <a:pPr lvl="1"/>
            <a:r>
              <a:rPr lang="en-US" dirty="0"/>
              <a:t>Following the completion of the PIP2IT program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8" name="Content Placeholder 1"/>
          <p:cNvPicPr>
            <a:picLocks noChangeAspect="1"/>
          </p:cNvPicPr>
          <p:nvPr/>
        </p:nvPicPr>
        <p:blipFill rotWithShape="1">
          <a:blip r:embed="rId2"/>
          <a:srcRect l="28549" r="9772"/>
          <a:stretch/>
        </p:blipFill>
        <p:spPr>
          <a:xfrm>
            <a:off x="5977053" y="1043046"/>
            <a:ext cx="2642839" cy="3244498"/>
          </a:xfrm>
          <a:prstGeom prst="rect">
            <a:avLst/>
          </a:prstGeom>
        </p:spPr>
      </p:pic>
      <p:pic>
        <p:nvPicPr>
          <p:cNvPr id="9" name="Picture 2" descr="W:\AbsorberTestBench\Photos\Prototype 2 after testing\2014-09-09 14.47.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4" t="4714" r="16257" b="19193"/>
          <a:stretch/>
        </p:blipFill>
        <p:spPr bwMode="auto">
          <a:xfrm>
            <a:off x="1333526" y="2006034"/>
            <a:ext cx="2450164" cy="228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87083" y="2050638"/>
            <a:ext cx="1140851" cy="5847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¼ length prototype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32685" y="1043046"/>
            <a:ext cx="754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CAD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22D909-1ABA-493B-BA72-3E97EFC2F262}"/>
              </a:ext>
            </a:extLst>
          </p:cNvPr>
          <p:cNvSpPr txBox="1"/>
          <p:nvPr/>
        </p:nvSpPr>
        <p:spPr>
          <a:xfrm>
            <a:off x="7222067" y="425321"/>
            <a:ext cx="178125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#3,4</a:t>
            </a:r>
          </a:p>
        </p:txBody>
      </p:sp>
    </p:spTree>
    <p:extLst>
      <p:ext uri="{BB962C8B-B14F-4D97-AF65-F5344CB8AC3E}">
        <p14:creationId xmlns:p14="http://schemas.microsoft.com/office/powerpoint/2010/main" val="584936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6140"/>
            <a:ext cx="8672513" cy="5324299"/>
          </a:xfrm>
        </p:spPr>
        <p:txBody>
          <a:bodyPr>
            <a:normAutofit/>
          </a:bodyPr>
          <a:lstStyle/>
          <a:p>
            <a:r>
              <a:rPr lang="en-US" dirty="0"/>
              <a:t>Project team is committed to construct PIP-II in a safe, environmentally respectful, and cost efficient manner that meets our stakeholder’s needs </a:t>
            </a:r>
          </a:p>
          <a:p>
            <a:pPr lvl="1"/>
            <a:r>
              <a:rPr lang="en-US" dirty="0"/>
              <a:t>Project Integrated Safety Management Plan (</a:t>
            </a:r>
            <a:r>
              <a:rPr lang="en-US" dirty="0" err="1"/>
              <a:t>DocDB</a:t>
            </a:r>
            <a:r>
              <a:rPr lang="en-US" dirty="0"/>
              <a:t> #141)</a:t>
            </a:r>
          </a:p>
          <a:p>
            <a:pPr lvl="1"/>
            <a:r>
              <a:rPr lang="en-US" dirty="0"/>
              <a:t>Laboratory and DOE standards and practices</a:t>
            </a:r>
          </a:p>
          <a:p>
            <a:pPr lvl="2"/>
            <a:r>
              <a:rPr lang="en-US" dirty="0"/>
              <a:t>Fermi Radiological Control Manual, Fermi ES&amp;H Manual</a:t>
            </a:r>
          </a:p>
          <a:p>
            <a:pPr lvl="2"/>
            <a:r>
              <a:rPr lang="en-US" dirty="0"/>
              <a:t>AD Operation Readiness Clearance (ORC)</a:t>
            </a:r>
          </a:p>
          <a:p>
            <a:pPr lvl="3"/>
            <a:r>
              <a:rPr lang="en-US" dirty="0"/>
              <a:t>Conducted at PIP2IT for each new configuration</a:t>
            </a:r>
          </a:p>
          <a:p>
            <a:pPr lvl="2"/>
            <a:r>
              <a:rPr lang="en-US" dirty="0"/>
              <a:t>Radiation surveys are conducted as the beam power increases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A54163-7788-4A76-AFA6-08C1713BB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4467884"/>
            <a:ext cx="7392715" cy="1767453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418072-59EF-44F6-92AC-8E1A6F025E8B}"/>
              </a:ext>
            </a:extLst>
          </p:cNvPr>
          <p:cNvSpPr/>
          <p:nvPr/>
        </p:nvSpPr>
        <p:spPr>
          <a:xfrm>
            <a:off x="1942013" y="5869101"/>
            <a:ext cx="6016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https://fermipoint.fnal.gov/service/tsworc/Lists/tsworc/ORC%20Approved.aspx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9C11B0-04CC-4185-9A34-94B90618CA14}"/>
              </a:ext>
            </a:extLst>
          </p:cNvPr>
          <p:cNvSpPr txBox="1"/>
          <p:nvPr/>
        </p:nvSpPr>
        <p:spPr>
          <a:xfrm>
            <a:off x="6133457" y="4436162"/>
            <a:ext cx="27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ESH&amp;Q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Fermipoint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screenshot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76CF579-BC44-4109-B758-0F1F14801527}"/>
              </a:ext>
            </a:extLst>
          </p:cNvPr>
          <p:cNvSpPr/>
          <p:nvPr/>
        </p:nvSpPr>
        <p:spPr>
          <a:xfrm flipH="1">
            <a:off x="326721" y="3493349"/>
            <a:ext cx="591160" cy="1213502"/>
          </a:xfrm>
          <a:custGeom>
            <a:avLst/>
            <a:gdLst>
              <a:gd name="connsiteX0" fmla="*/ 0 w 558225"/>
              <a:gd name="connsiteY0" fmla="*/ 0 h 1298960"/>
              <a:gd name="connsiteX1" fmla="*/ 435836 w 558225"/>
              <a:gd name="connsiteY1" fmla="*/ 162370 h 1298960"/>
              <a:gd name="connsiteX2" fmla="*/ 555477 w 558225"/>
              <a:gd name="connsiteY2" fmla="*/ 700755 h 1298960"/>
              <a:gd name="connsiteX3" fmla="*/ 350378 w 558225"/>
              <a:gd name="connsiteY3" fmla="*/ 1298960 h 129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25" h="1298960">
                <a:moveTo>
                  <a:pt x="0" y="0"/>
                </a:moveTo>
                <a:cubicBezTo>
                  <a:pt x="171628" y="22789"/>
                  <a:pt x="343257" y="45578"/>
                  <a:pt x="435836" y="162370"/>
                </a:cubicBezTo>
                <a:cubicBezTo>
                  <a:pt x="528415" y="279162"/>
                  <a:pt x="569720" y="511323"/>
                  <a:pt x="555477" y="700755"/>
                </a:cubicBezTo>
                <a:cubicBezTo>
                  <a:pt x="541234" y="890187"/>
                  <a:pt x="445806" y="1094573"/>
                  <a:pt x="350378" y="1298960"/>
                </a:cubicBezTo>
              </a:path>
            </a:pathLst>
          </a:custGeom>
          <a:noFill/>
          <a:ln w="15875">
            <a:gradFill>
              <a:gsLst>
                <a:gs pos="0">
                  <a:schemeClr val="accent1"/>
                </a:gs>
                <a:gs pos="100000">
                  <a:srgbClr val="FF0000"/>
                </a:gs>
              </a:gsLst>
              <a:lin ang="5400000" scaled="1"/>
            </a:gradFill>
            <a:prstDash val="dash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9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 (</a:t>
            </a:r>
            <a:r>
              <a:rPr lang="en-US" dirty="0" err="1"/>
              <a:t>cont</a:t>
            </a:r>
            <a:r>
              <a:rPr lang="en-US" dirty="0"/>
              <a:t>’)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6140"/>
            <a:ext cx="8672513" cy="5324299"/>
          </a:xfrm>
        </p:spPr>
        <p:txBody>
          <a:bodyPr/>
          <a:lstStyle/>
          <a:p>
            <a:r>
              <a:rPr lang="en-US" dirty="0"/>
              <a:t>Preliminary Hazard Analysis for PIP2IT (</a:t>
            </a:r>
            <a:r>
              <a:rPr lang="en-US" dirty="0" err="1"/>
              <a:t>DocDB</a:t>
            </a:r>
            <a:r>
              <a:rPr lang="en-US" dirty="0"/>
              <a:t> #40)</a:t>
            </a:r>
          </a:p>
          <a:p>
            <a:pPr lvl="1"/>
            <a:r>
              <a:rPr lang="en-US" dirty="0"/>
              <a:t>Up to 2.1 MeV</a:t>
            </a:r>
          </a:p>
          <a:p>
            <a:r>
              <a:rPr lang="en-US" dirty="0"/>
              <a:t>Apply ”Lessons Learned” from internal and external project work</a:t>
            </a:r>
          </a:p>
          <a:p>
            <a:r>
              <a:rPr lang="en-US" dirty="0"/>
              <a:t>Partner deliverables are required to meet Laboratory Safety Standards</a:t>
            </a:r>
          </a:p>
          <a:p>
            <a:endParaRPr lang="en-US" dirty="0"/>
          </a:p>
          <a:p>
            <a:r>
              <a:rPr lang="en-US" dirty="0"/>
              <a:t>Quality Assurance and Control</a:t>
            </a:r>
          </a:p>
          <a:p>
            <a:pPr lvl="1"/>
            <a:r>
              <a:rPr lang="en-US" dirty="0"/>
              <a:t>Project Quality Assurance Plan (</a:t>
            </a:r>
            <a:r>
              <a:rPr lang="en-US" dirty="0" err="1"/>
              <a:t>DocDB</a:t>
            </a:r>
            <a:r>
              <a:rPr lang="en-US" dirty="0"/>
              <a:t> #142)</a:t>
            </a:r>
          </a:p>
          <a:p>
            <a:pPr lvl="1"/>
            <a:r>
              <a:rPr lang="en-US" dirty="0"/>
              <a:t>Communicate and work with vendors and collaborators</a:t>
            </a:r>
          </a:p>
          <a:p>
            <a:pPr lvl="2"/>
            <a:r>
              <a:rPr lang="en-US" dirty="0"/>
              <a:t>MEBT Bunching cavities from vendor</a:t>
            </a:r>
          </a:p>
          <a:p>
            <a:pPr lvl="2"/>
            <a:r>
              <a:rPr lang="en-US" dirty="0"/>
              <a:t>MEBT Magnets from BARC, India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#5</a:t>
            </a:r>
          </a:p>
        </p:txBody>
      </p:sp>
    </p:spTree>
    <p:extLst>
      <p:ext uri="{BB962C8B-B14F-4D97-AF65-F5344CB8AC3E}">
        <p14:creationId xmlns:p14="http://schemas.microsoft.com/office/powerpoint/2010/main" val="2512427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Requirements</a:t>
            </a:r>
          </a:p>
          <a:p>
            <a:r>
              <a:rPr lang="en-US" dirty="0"/>
              <a:t>Conceptual Design, Maturity</a:t>
            </a:r>
          </a:p>
          <a:p>
            <a:r>
              <a:rPr lang="en-US" dirty="0"/>
              <a:t>Scope/Deliverables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Technical Progress to Date</a:t>
            </a:r>
          </a:p>
          <a:p>
            <a:r>
              <a:rPr lang="en-US" dirty="0"/>
              <a:t>ESH&amp;Q</a:t>
            </a:r>
          </a:p>
          <a:p>
            <a:r>
              <a:rPr lang="en-US" dirty="0"/>
              <a:t>Risk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/>
              <a:t>L. Prost | 121.3.3 </a:t>
            </a:r>
            <a:r>
              <a:rPr lang="en-US" dirty="0" err="1"/>
              <a:t>Linac</a:t>
            </a:r>
            <a:r>
              <a:rPr lang="en-US" dirty="0"/>
              <a:t>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6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Relatively low impact risks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1930890"/>
          </a:xfrm>
        </p:spPr>
        <p:txBody>
          <a:bodyPr/>
          <a:lstStyle/>
          <a:p>
            <a:r>
              <a:rPr lang="en-US" dirty="0"/>
              <a:t>MEBT kickers performance is unsatisfactory</a:t>
            </a:r>
          </a:p>
          <a:p>
            <a:r>
              <a:rPr lang="en-US" dirty="0"/>
              <a:t>Unable to maintain proper vacuum between MEBT absorber and SRF</a:t>
            </a:r>
          </a:p>
          <a:p>
            <a:r>
              <a:rPr lang="en-US" dirty="0"/>
              <a:t>MEBT Absorber does not meet performance requirement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91CF1D-A615-4D63-A56A-CEC83AF97B4D}"/>
              </a:ext>
            </a:extLst>
          </p:cNvPr>
          <p:cNvSpPr txBox="1"/>
          <p:nvPr/>
        </p:nvSpPr>
        <p:spPr>
          <a:xfrm>
            <a:off x="7554685" y="425321"/>
            <a:ext cx="14486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BC4670-9AF5-46B9-AD0B-F9F22413C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2920082"/>
            <a:ext cx="8686800" cy="146421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AF16B0E-FF48-4764-9689-3C80FBFBFED4}"/>
              </a:ext>
            </a:extLst>
          </p:cNvPr>
          <p:cNvSpPr txBox="1">
            <a:spLocks/>
          </p:cNvSpPr>
          <p:nvPr/>
        </p:nvSpPr>
        <p:spPr>
          <a:xfrm>
            <a:off x="214313" y="4569421"/>
            <a:ext cx="8672513" cy="16833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It is the purpose of the PIP2IT program to retire risks associated with the WFE</a:t>
            </a:r>
          </a:p>
          <a:p>
            <a:pPr lvl="1"/>
            <a:r>
              <a:rPr lang="en-US" dirty="0"/>
              <a:t>E.g.: Risk “ LEBT bending magnet deteriorates the beam emittance” </a:t>
            </a:r>
            <a:r>
              <a:rPr lang="en-US" dirty="0">
                <a:solidFill>
                  <a:srgbClr val="00B050"/>
                </a:solidFill>
              </a:rPr>
              <a:t>has been retired</a:t>
            </a:r>
          </a:p>
        </p:txBody>
      </p:sp>
    </p:spTree>
    <p:extLst>
      <p:ext uri="{BB962C8B-B14F-4D97-AF65-F5344CB8AC3E}">
        <p14:creationId xmlns:p14="http://schemas.microsoft.com/office/powerpoint/2010/main" val="1115974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D7325-877A-4757-A871-3310E3E3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7326085" cy="427877"/>
          </a:xfrm>
        </p:spPr>
        <p:txBody>
          <a:bodyPr>
            <a:noAutofit/>
          </a:bodyPr>
          <a:lstStyle/>
          <a:p>
            <a:r>
              <a:rPr lang="en-US" dirty="0"/>
              <a:t>Risk Mitigation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67F5D-16EB-440E-960D-3B895DEAA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232399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“MEBT kickers performance is unsatisfactory”</a:t>
            </a:r>
          </a:p>
          <a:p>
            <a:pPr lvl="1"/>
            <a:r>
              <a:rPr lang="en-US" dirty="0"/>
              <a:t>Developed 2 concepts for the MEBT kickers</a:t>
            </a:r>
          </a:p>
          <a:p>
            <a:pPr lvl="2"/>
            <a:r>
              <a:rPr lang="en-US" dirty="0"/>
              <a:t>“50-Ohm” and “200-Ohm”</a:t>
            </a:r>
          </a:p>
          <a:p>
            <a:pPr lvl="1"/>
            <a:r>
              <a:rPr lang="en-US" dirty="0"/>
              <a:t>One prototype of each kind has been fabricated and installed at PIP2IT</a:t>
            </a:r>
          </a:p>
          <a:p>
            <a:pPr lvl="2"/>
            <a:r>
              <a:rPr lang="en-US" dirty="0"/>
              <a:t>Tests with beam have started</a:t>
            </a: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BD659-BBAC-4BC6-86D6-3B83BE753E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0F1F2-E502-4317-A52F-313DDBA6B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38DA5-709A-48BB-A9BD-AB7B4997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9CBBF-33E1-48A5-AE77-4029D10662AF}"/>
              </a:ext>
            </a:extLst>
          </p:cNvPr>
          <p:cNvSpPr txBox="1"/>
          <p:nvPr/>
        </p:nvSpPr>
        <p:spPr>
          <a:xfrm>
            <a:off x="7554685" y="425321"/>
            <a:ext cx="14486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A98F17-A7FB-4536-AE32-D84C0D50F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989247"/>
            <a:ext cx="3241384" cy="2166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985E4D-4DE4-4148-8C88-B4176F411317}"/>
              </a:ext>
            </a:extLst>
          </p:cNvPr>
          <p:cNvSpPr txBox="1"/>
          <p:nvPr/>
        </p:nvSpPr>
        <p:spPr>
          <a:xfrm>
            <a:off x="3469984" y="4771906"/>
            <a:ext cx="197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“200-Ohm” kicker helical 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C40A5F-10EC-4DFF-AAA6-05EF87BAF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167" y="3748951"/>
            <a:ext cx="2235616" cy="23698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3FC07D-CB68-43CA-96FC-26E56E0D2218}"/>
              </a:ext>
            </a:extLst>
          </p:cNvPr>
          <p:cNvSpPr txBox="1"/>
          <p:nvPr/>
        </p:nvSpPr>
        <p:spPr>
          <a:xfrm>
            <a:off x="5443549" y="3394864"/>
            <a:ext cx="187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“50-Ohm” kicker electrode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0E719064-18B5-47E8-A5F3-3BAF3C03C00B}"/>
              </a:ext>
            </a:extLst>
          </p:cNvPr>
          <p:cNvSpPr/>
          <p:nvPr/>
        </p:nvSpPr>
        <p:spPr>
          <a:xfrm rot="10575848">
            <a:off x="497368" y="5107016"/>
            <a:ext cx="478912" cy="7165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3BAA31-8961-49D5-8D41-D48BADF02818}"/>
              </a:ext>
            </a:extLst>
          </p:cNvPr>
          <p:cNvSpPr txBox="1"/>
          <p:nvPr/>
        </p:nvSpPr>
        <p:spPr>
          <a:xfrm>
            <a:off x="441850" y="5161821"/>
            <a:ext cx="677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Beam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111B42-72C5-4775-BC5C-546C74E5BAF9}"/>
              </a:ext>
            </a:extLst>
          </p:cNvPr>
          <p:cNvCxnSpPr>
            <a:cxnSpLocks/>
          </p:cNvCxnSpPr>
          <p:nvPr/>
        </p:nvCxnSpPr>
        <p:spPr>
          <a:xfrm rot="60000" flipV="1">
            <a:off x="1371600" y="4933895"/>
            <a:ext cx="1737360" cy="157594"/>
          </a:xfrm>
          <a:prstGeom prst="line">
            <a:avLst/>
          </a:prstGeom>
          <a:ln w="15875">
            <a:prstDash val="dash"/>
            <a:tailEnd type="stealth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Arrow: Up 19">
            <a:extLst>
              <a:ext uri="{FF2B5EF4-FFF2-40B4-BE49-F238E27FC236}">
                <a16:creationId xmlns:a16="http://schemas.microsoft.com/office/drawing/2014/main" id="{13F20148-84A4-4F83-81C8-12801156E905}"/>
              </a:ext>
            </a:extLst>
          </p:cNvPr>
          <p:cNvSpPr/>
          <p:nvPr/>
        </p:nvSpPr>
        <p:spPr>
          <a:xfrm rot="-120000">
            <a:off x="7456407" y="4307079"/>
            <a:ext cx="196553" cy="654045"/>
          </a:xfrm>
          <a:prstGeom prst="upArrow">
            <a:avLst>
              <a:gd name="adj1" fmla="val 45652"/>
              <a:gd name="adj2" fmla="val 108696"/>
            </a:avLst>
          </a:prstGeom>
          <a:scene3d>
            <a:camera prst="orthographicFront">
              <a:rot lat="300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6E639A-B661-41E8-978A-FB50AA59DA9E}"/>
              </a:ext>
            </a:extLst>
          </p:cNvPr>
          <p:cNvSpPr txBox="1"/>
          <p:nvPr/>
        </p:nvSpPr>
        <p:spPr>
          <a:xfrm>
            <a:off x="7314333" y="4884822"/>
            <a:ext cx="677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Beam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4B05945-8887-4936-9F41-138EFA216002}"/>
              </a:ext>
            </a:extLst>
          </p:cNvPr>
          <p:cNvCxnSpPr>
            <a:cxnSpLocks/>
          </p:cNvCxnSpPr>
          <p:nvPr/>
        </p:nvCxnSpPr>
        <p:spPr>
          <a:xfrm rot="180000" flipH="1" flipV="1">
            <a:off x="7512643" y="3905428"/>
            <a:ext cx="32807" cy="418457"/>
          </a:xfrm>
          <a:prstGeom prst="line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065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811" y="1082781"/>
            <a:ext cx="8672513" cy="1874064"/>
          </a:xfrm>
        </p:spPr>
        <p:txBody>
          <a:bodyPr/>
          <a:lstStyle/>
          <a:p>
            <a:r>
              <a:rPr lang="en-US" dirty="0"/>
              <a:t>Basis of Estimates are located in the PIP-II Document Database (a.k.a. </a:t>
            </a:r>
            <a:r>
              <a:rPr lang="en-US" dirty="0" err="1"/>
              <a:t>Docdb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Electronic signoffs for revision control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Convenient way to gather BoEs and all relevant supporting documentation in a single place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907338"/>
              </p:ext>
            </p:extLst>
          </p:nvPr>
        </p:nvGraphicFramePr>
        <p:xfrm>
          <a:off x="242887" y="3119342"/>
          <a:ext cx="86868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7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WBS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Docdb</a:t>
                      </a:r>
                      <a:r>
                        <a:rPr lang="en-US" dirty="0"/>
                        <a:t> 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121.3.3.2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r>
                        <a:rPr lang="en-US" baseline="0" dirty="0"/>
                        <a:t> – </a:t>
                      </a:r>
                      <a:r>
                        <a:rPr lang="en-US" dirty="0"/>
                        <a:t>WFE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Project Management and Coordination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121.3.3.3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r>
                        <a:rPr lang="en-US" dirty="0"/>
                        <a:t> – WFE – Ion</a:t>
                      </a:r>
                      <a:r>
                        <a:rPr lang="en-US" baseline="0" dirty="0"/>
                        <a:t> Sources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121.3.3.4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r>
                        <a:rPr lang="en-US" dirty="0"/>
                        <a:t> – WFE – Low Energy Beam Transport (LEBT)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121.3.3.5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r>
                        <a:rPr lang="en-US" dirty="0"/>
                        <a:t> – WFE – Radio Frequency Quadrupole (RFQ)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121.3.3.6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r>
                        <a:rPr lang="en-US" dirty="0"/>
                        <a:t> – WFE – Medium Energy Beam Transport (MEBT)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59123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7174" y="5377530"/>
            <a:ext cx="8500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B050"/>
                </a:solidFill>
              </a:rPr>
              <a:t>Note: Combined BoE document for 121.3.3.3 &amp; 121.3.3.4</a:t>
            </a:r>
          </a:p>
        </p:txBody>
      </p:sp>
    </p:spTree>
    <p:extLst>
      <p:ext uri="{BB962C8B-B14F-4D97-AF65-F5344CB8AC3E}">
        <p14:creationId xmlns:p14="http://schemas.microsoft.com/office/powerpoint/2010/main" val="1336817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612391"/>
            <a:ext cx="8672513" cy="1668666"/>
          </a:xfrm>
        </p:spPr>
        <p:txBody>
          <a:bodyPr/>
          <a:lstStyle/>
          <a:p>
            <a:r>
              <a:rPr lang="en-US" dirty="0"/>
              <a:t>Costs generated from resource loaded schedule</a:t>
            </a:r>
          </a:p>
          <a:p>
            <a:pPr lvl="1"/>
            <a:r>
              <a:rPr lang="en-US" dirty="0"/>
              <a:t>Fairly detailed given the status of this part of the project</a:t>
            </a:r>
          </a:p>
          <a:p>
            <a:r>
              <a:rPr lang="en-US" dirty="0"/>
              <a:t>Estimate Uncertainty follows project guidelines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5C76BA-845D-4572-B6CA-929C850B4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250377"/>
            <a:ext cx="8686800" cy="1433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F99E84-9929-400B-8E51-96915D127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2684351"/>
            <a:ext cx="5220152" cy="2819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92A879-F937-4DCC-8973-CC737A3F91E2}"/>
              </a:ext>
            </a:extLst>
          </p:cNvPr>
          <p:cNvSpPr/>
          <p:nvPr/>
        </p:nvSpPr>
        <p:spPr>
          <a:xfrm>
            <a:off x="6309618" y="2463128"/>
            <a:ext cx="764042" cy="221223"/>
          </a:xfrm>
          <a:prstGeom prst="rect">
            <a:avLst/>
          </a:prstGeom>
          <a:solidFill>
            <a:srgbClr val="FFFF00">
              <a:alpha val="20000"/>
            </a:srgbClr>
          </a:solidFill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29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7207181" cy="427877"/>
          </a:xfrm>
        </p:spPr>
        <p:txBody>
          <a:bodyPr/>
          <a:lstStyle/>
          <a:p>
            <a:r>
              <a:rPr lang="en-US" dirty="0"/>
              <a:t>Cost Distribution and Estimate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800599"/>
            <a:ext cx="8672513" cy="1463842"/>
          </a:xfrm>
        </p:spPr>
        <p:txBody>
          <a:bodyPr/>
          <a:lstStyle/>
          <a:p>
            <a:r>
              <a:rPr lang="en-US" dirty="0"/>
              <a:t>Cost driven by Labor</a:t>
            </a:r>
          </a:p>
          <a:p>
            <a:pPr lvl="1"/>
            <a:r>
              <a:rPr lang="en-US" dirty="0"/>
              <a:t>Major M&amp;S expenses (e.g.: RFQ) have already occurred</a:t>
            </a:r>
          </a:p>
          <a:p>
            <a:pPr lvl="2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ion source and bunching cavities only large procurements remaining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B65C69-7BCA-4709-B37C-FD697956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2" t="3139" r="27706" b="6851"/>
          <a:stretch/>
        </p:blipFill>
        <p:spPr>
          <a:xfrm>
            <a:off x="3365289" y="1063280"/>
            <a:ext cx="2563259" cy="2844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958B8C-995F-4DCB-AAC3-3651C1CEB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2485477"/>
            <a:ext cx="3213873" cy="2241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79FEEF-969D-4821-A8DB-4750BD30F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901" y="2485476"/>
            <a:ext cx="3213874" cy="2241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C86859-2E47-450B-8893-92699F77F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993" y="1642336"/>
            <a:ext cx="657225" cy="457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F0A824-1B13-4340-BC57-FA7A156679CD}"/>
              </a:ext>
            </a:extLst>
          </p:cNvPr>
          <p:cNvSpPr txBox="1"/>
          <p:nvPr/>
        </p:nvSpPr>
        <p:spPr>
          <a:xfrm>
            <a:off x="126954" y="1039939"/>
            <a:ext cx="2949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63666A"/>
                </a:solidFill>
              </a:rPr>
              <a:t>Costs = BOE + Overheads + Escalation</a:t>
            </a:r>
          </a:p>
          <a:p>
            <a:r>
              <a:rPr lang="en-US" sz="1200" i="1" dirty="0">
                <a:solidFill>
                  <a:srgbClr val="63666A"/>
                </a:solidFill>
              </a:rPr>
              <a:t>Estimate Quality Categories are per Fermilab Standards and descriptions can be found in </a:t>
            </a:r>
            <a:r>
              <a:rPr lang="en-US" sz="1200" i="1" dirty="0" err="1">
                <a:solidFill>
                  <a:srgbClr val="63666A"/>
                </a:solidFill>
              </a:rPr>
              <a:t>DocDB</a:t>
            </a:r>
            <a:r>
              <a:rPr lang="en-US" sz="1200" i="1" dirty="0">
                <a:solidFill>
                  <a:srgbClr val="63666A"/>
                </a:solidFill>
              </a:rPr>
              <a:t> #345</a:t>
            </a:r>
          </a:p>
        </p:txBody>
      </p:sp>
    </p:spTree>
    <p:extLst>
      <p:ext uri="{BB962C8B-B14F-4D97-AF65-F5344CB8AC3E}">
        <p14:creationId xmlns:p14="http://schemas.microsoft.com/office/powerpoint/2010/main" val="3206603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Obligation Profile – P6 Base Cost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100384"/>
            <a:ext cx="8672513" cy="119786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Labor-dominated early during PIP2IT activities</a:t>
            </a:r>
          </a:p>
          <a:p>
            <a:r>
              <a:rPr lang="en-US" sz="2000" dirty="0"/>
              <a:t>Kickers, absorber fabrication FY20 into FY21</a:t>
            </a:r>
          </a:p>
          <a:p>
            <a:r>
              <a:rPr lang="en-US" sz="2000" dirty="0"/>
              <a:t>Bunching cavities procurement and fabrication of the 2</a:t>
            </a:r>
            <a:r>
              <a:rPr lang="en-US" sz="2000" baseline="30000" dirty="0"/>
              <a:t>nd</a:t>
            </a:r>
            <a:r>
              <a:rPr lang="en-US" sz="2000" dirty="0"/>
              <a:t> ion source assembly in FY21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6407A0-3BF1-4F58-8893-965D14D40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24" y="1067063"/>
            <a:ext cx="7761354" cy="39558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33" y="1001551"/>
            <a:ext cx="176223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63666A"/>
                </a:solidFill>
              </a:rPr>
              <a:t>P6 Base Costs = BOE + Overheads + Escalation</a:t>
            </a:r>
          </a:p>
        </p:txBody>
      </p:sp>
    </p:spTree>
    <p:extLst>
      <p:ext uri="{BB962C8B-B14F-4D97-AF65-F5344CB8AC3E}">
        <p14:creationId xmlns:p14="http://schemas.microsoft.com/office/powerpoint/2010/main" val="3095769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 – P6 Hours/FTE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26512"/>
            <a:ext cx="8672513" cy="932773"/>
          </a:xfrm>
        </p:spPr>
        <p:txBody>
          <a:bodyPr/>
          <a:lstStyle/>
          <a:p>
            <a:r>
              <a:rPr lang="en-US" dirty="0"/>
              <a:t>Fabrication of MEBT (production) components in FY20/21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→ Technicians and Engineers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4D8C7E-60D3-4EC0-A72E-4CF1A40C4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1045095"/>
            <a:ext cx="8385214" cy="420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69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63B3FA7-F725-475A-ADF3-9F320E273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809" y="2671848"/>
            <a:ext cx="6772998" cy="14571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71BC05-437B-4B7B-B0F5-05E0E6642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20" y="1244675"/>
            <a:ext cx="8521487" cy="1224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Overview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8" y="4331694"/>
            <a:ext cx="6801866" cy="193213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This WBS is </a:t>
            </a:r>
            <a:r>
              <a:rPr lang="en-US" b="1" i="1" dirty="0"/>
              <a:t>not</a:t>
            </a:r>
            <a:r>
              <a:rPr lang="en-US" dirty="0"/>
              <a:t> on the critical path but tied to external factors</a:t>
            </a:r>
          </a:p>
          <a:p>
            <a:pPr lvl="1"/>
            <a:r>
              <a:rPr lang="en-US" dirty="0"/>
              <a:t>Delivery of HWR and SSR1 cryomodules</a:t>
            </a:r>
          </a:p>
          <a:p>
            <a:pPr lvl="1"/>
            <a:r>
              <a:rPr lang="en-US" dirty="0"/>
              <a:t>Critical Decisions</a:t>
            </a:r>
          </a:p>
          <a:p>
            <a:pPr lvl="1"/>
            <a:r>
              <a:rPr lang="en-US" dirty="0"/>
              <a:t>Beneficial Occupancy of the PIP-II High-Bay</a:t>
            </a:r>
          </a:p>
          <a:p>
            <a:pPr marL="0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10" name="Diamond 9"/>
          <p:cNvSpPr/>
          <p:nvPr/>
        </p:nvSpPr>
        <p:spPr>
          <a:xfrm>
            <a:off x="864857" y="1985093"/>
            <a:ext cx="128016" cy="128016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7428085" y="3513288"/>
            <a:ext cx="128016" cy="128016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/>
          <p:cNvSpPr/>
          <p:nvPr/>
        </p:nvSpPr>
        <p:spPr>
          <a:xfrm>
            <a:off x="864857" y="2156141"/>
            <a:ext cx="128016" cy="128016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/>
          <p:cNvSpPr/>
          <p:nvPr/>
        </p:nvSpPr>
        <p:spPr>
          <a:xfrm>
            <a:off x="7470256" y="3741188"/>
            <a:ext cx="128016" cy="128016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/>
          <p:cNvSpPr/>
          <p:nvPr/>
        </p:nvSpPr>
        <p:spPr>
          <a:xfrm>
            <a:off x="864857" y="2327188"/>
            <a:ext cx="128016" cy="128016"/>
          </a:xfrm>
          <a:prstGeom prst="diamo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iamond 14"/>
          <p:cNvSpPr/>
          <p:nvPr/>
        </p:nvSpPr>
        <p:spPr>
          <a:xfrm>
            <a:off x="7927114" y="3966745"/>
            <a:ext cx="128016" cy="128016"/>
          </a:xfrm>
          <a:prstGeom prst="diamo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3388859" y="3183747"/>
            <a:ext cx="0" cy="934354"/>
          </a:xfrm>
          <a:prstGeom prst="line">
            <a:avLst/>
          </a:prstGeom>
          <a:ln w="1905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42089" y="3172375"/>
            <a:ext cx="0" cy="934354"/>
          </a:xfrm>
          <a:prstGeom prst="line">
            <a:avLst/>
          </a:prstGeom>
          <a:ln w="1905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85746" y="3168594"/>
            <a:ext cx="0" cy="934354"/>
          </a:xfrm>
          <a:prstGeom prst="line">
            <a:avLst/>
          </a:prstGeom>
          <a:ln w="1905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433740" y="3162906"/>
            <a:ext cx="0" cy="934354"/>
          </a:xfrm>
          <a:prstGeom prst="line">
            <a:avLst/>
          </a:prstGeom>
          <a:ln w="1905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785679" y="3029352"/>
            <a:ext cx="0" cy="1149677"/>
          </a:xfrm>
          <a:prstGeom prst="line">
            <a:avLst/>
          </a:prstGeom>
          <a:ln w="1905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40186" y="3183261"/>
            <a:ext cx="0" cy="934354"/>
          </a:xfrm>
          <a:prstGeom prst="line">
            <a:avLst/>
          </a:prstGeom>
          <a:ln w="1905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366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12475"/>
          </a:xfrm>
        </p:spPr>
        <p:txBody>
          <a:bodyPr/>
          <a:lstStyle/>
          <a:p>
            <a:r>
              <a:rPr lang="en-US" dirty="0"/>
              <a:t>The PIP-II Warm Front End design is complete and an integrated system is being constructed and tested (i.e. PIP-II Injector Test at the Cryo-Module Test facility)</a:t>
            </a:r>
          </a:p>
          <a:p>
            <a:pPr lvl="1"/>
            <a:r>
              <a:rPr lang="en-US" dirty="0"/>
              <a:t>Most sub-systems have been fabricated (at least at the prototype level) and assembled</a:t>
            </a:r>
          </a:p>
          <a:p>
            <a:pPr lvl="2"/>
            <a:r>
              <a:rPr lang="en-US" dirty="0"/>
              <a:t>Several design requirements have been met</a:t>
            </a:r>
          </a:p>
          <a:p>
            <a:endParaRPr lang="en-US" dirty="0"/>
          </a:p>
          <a:p>
            <a:r>
              <a:rPr lang="en-US" dirty="0"/>
              <a:t>Cost, schedule, and risks/opportunities for the PIP-II WFE are well defined</a:t>
            </a:r>
          </a:p>
          <a:p>
            <a:pPr lvl="1"/>
            <a:r>
              <a:rPr lang="en-US" dirty="0"/>
              <a:t>Most of PIP2IT is destined for installation in the PIP-II building </a:t>
            </a:r>
            <a:r>
              <a:rPr lang="en-US" dirty="0">
                <a:latin typeface="Mathcad UniMath" panose="02000503020000020003" pitchFamily="50" charset="0"/>
              </a:rPr>
              <a:t>⇒</a:t>
            </a:r>
            <a:r>
              <a:rPr lang="en-US" dirty="0"/>
              <a:t> cost scope is limited (and so are risks)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12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9662" y="2967335"/>
            <a:ext cx="8444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95088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 3 Manager for the </a:t>
            </a:r>
            <a:r>
              <a:rPr lang="en-US" dirty="0" err="1"/>
              <a:t>Linac</a:t>
            </a:r>
            <a:r>
              <a:rPr lang="en-US" dirty="0"/>
              <a:t> Warm Front End</a:t>
            </a:r>
          </a:p>
          <a:p>
            <a:pPr lvl="1"/>
            <a:r>
              <a:rPr lang="en-US" dirty="0"/>
              <a:t>Senior Scientist (&gt;15 years experience with accelerator systems)</a:t>
            </a:r>
          </a:p>
          <a:p>
            <a:pPr lvl="1"/>
            <a:r>
              <a:rPr lang="en-US" dirty="0"/>
              <a:t>Contributed to the Recycler Electron Cooler project at Fermilab</a:t>
            </a:r>
          </a:p>
          <a:p>
            <a:pPr lvl="2"/>
            <a:r>
              <a:rPr lang="en-US" dirty="0"/>
              <a:t>Highest energy electron cooler in the world</a:t>
            </a:r>
          </a:p>
          <a:p>
            <a:pPr lvl="2"/>
            <a:r>
              <a:rPr lang="en-US" dirty="0"/>
              <a:t>Beam power ~4MW</a:t>
            </a:r>
          </a:p>
          <a:p>
            <a:r>
              <a:rPr lang="en-US" dirty="0"/>
              <a:t>IS/LEBT Design</a:t>
            </a:r>
          </a:p>
          <a:p>
            <a:r>
              <a:rPr lang="en-US" dirty="0"/>
              <a:t>WFE commissioning at PIP2IT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58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 Front 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17408"/>
            <a:ext cx="8672513" cy="5297933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Warm Front End</a:t>
            </a:r>
            <a:r>
              <a:rPr lang="en-US" dirty="0"/>
              <a:t> (</a:t>
            </a:r>
            <a:r>
              <a:rPr lang="en-US" dirty="0">
                <a:solidFill>
                  <a:srgbClr val="00B0F0"/>
                </a:solidFill>
              </a:rPr>
              <a:t>WFE</a:t>
            </a:r>
            <a:r>
              <a:rPr lang="en-US" dirty="0"/>
              <a:t>) prepares a H</a:t>
            </a:r>
            <a:r>
              <a:rPr lang="en-US" baseline="30000" dirty="0"/>
              <a:t>-</a:t>
            </a:r>
            <a:r>
              <a:rPr lang="en-US" dirty="0"/>
              <a:t> beam </a:t>
            </a:r>
            <a:r>
              <a:rPr lang="en-US" u="sng" dirty="0"/>
              <a:t>optimized for injection into the Booster</a:t>
            </a:r>
            <a:r>
              <a:rPr lang="en-US" dirty="0"/>
              <a:t> and provides capabilities for future CW operation</a:t>
            </a:r>
          </a:p>
          <a:p>
            <a:pPr lvl="1"/>
            <a:r>
              <a:rPr lang="en-US" dirty="0"/>
              <a:t>A low emittance beam is required to </a:t>
            </a:r>
            <a:r>
              <a:rPr lang="en-US" u="sng" dirty="0"/>
              <a:t>minimize beam loss</a:t>
            </a:r>
            <a:r>
              <a:rPr lang="en-US" dirty="0"/>
              <a:t> in the SRF </a:t>
            </a:r>
            <a:r>
              <a:rPr lang="en-US" dirty="0" err="1"/>
              <a:t>linac</a:t>
            </a:r>
            <a:r>
              <a:rPr lang="en-US" dirty="0"/>
              <a:t> and at injection into the Booster (KPP #1)</a:t>
            </a:r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7BC879-F7E4-423E-AFD1-53B30EB216B2}"/>
              </a:ext>
            </a:extLst>
          </p:cNvPr>
          <p:cNvGrpSpPr/>
          <p:nvPr/>
        </p:nvGrpSpPr>
        <p:grpSpPr>
          <a:xfrm>
            <a:off x="1321721" y="3540734"/>
            <a:ext cx="7037197" cy="2195035"/>
            <a:chOff x="2845339" y="2184954"/>
            <a:chExt cx="6070061" cy="18933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4A552D-4B28-450A-8737-7E03C6A17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5339" y="2312734"/>
              <a:ext cx="6070061" cy="1765587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F09CAAA-E0FD-4ECC-8AD9-2DA1810E9AD4}"/>
                </a:ext>
              </a:extLst>
            </p:cNvPr>
            <p:cNvSpPr/>
            <p:nvPr/>
          </p:nvSpPr>
          <p:spPr>
            <a:xfrm>
              <a:off x="2845339" y="2184954"/>
              <a:ext cx="2028230" cy="72361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AFCE374-2CCA-404E-B088-5A0297C700F4}"/>
              </a:ext>
            </a:extLst>
          </p:cNvPr>
          <p:cNvSpPr txBox="1"/>
          <p:nvPr/>
        </p:nvSpPr>
        <p:spPr>
          <a:xfrm>
            <a:off x="5297156" y="5730232"/>
            <a:ext cx="333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PIP-II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technology map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8BD9E0-C1A3-4967-A991-C6449AD90E96}"/>
              </a:ext>
            </a:extLst>
          </p:cNvPr>
          <p:cNvSpPr txBox="1"/>
          <p:nvPr/>
        </p:nvSpPr>
        <p:spPr>
          <a:xfrm>
            <a:off x="1587316" y="3140260"/>
            <a:ext cx="1820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  <a:ea typeface="SimSun-ExtB" panose="02010609060101010101" pitchFamily="49" charset="-122"/>
                <a:cs typeface="Times New Roman" panose="02020603050405020304" pitchFamily="18" charset="0"/>
              </a:rPr>
              <a:t>Warm Front End</a:t>
            </a:r>
          </a:p>
        </p:txBody>
      </p:sp>
    </p:spTree>
    <p:extLst>
      <p:ext uri="{BB962C8B-B14F-4D97-AF65-F5344CB8AC3E}">
        <p14:creationId xmlns:p14="http://schemas.microsoft.com/office/powerpoint/2010/main" val="1577264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WFE Requirements 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17407"/>
            <a:ext cx="8672513" cy="5280843"/>
          </a:xfrm>
        </p:spPr>
        <p:txBody>
          <a:bodyPr>
            <a:normAutofit/>
          </a:bodyPr>
          <a:lstStyle/>
          <a:p>
            <a:r>
              <a:rPr lang="en-US" dirty="0"/>
              <a:t>Requirements are captured in a set of Functional Requirement Specifications (FRS) within our Project Document Database (</a:t>
            </a:r>
            <a:r>
              <a:rPr lang="en-US" dirty="0" err="1"/>
              <a:t>Teamcenter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ED0001288 (</a:t>
            </a:r>
            <a:r>
              <a:rPr lang="en-US" i="1" dirty="0"/>
              <a:t>IS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ED0001289 (</a:t>
            </a:r>
            <a:r>
              <a:rPr lang="en-US" i="1" dirty="0"/>
              <a:t>LEBT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ED0001300 (</a:t>
            </a:r>
            <a:r>
              <a:rPr lang="en-US" i="1" dirty="0"/>
              <a:t>RFQ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ED0001303 (</a:t>
            </a:r>
            <a:r>
              <a:rPr lang="en-US" i="1" dirty="0"/>
              <a:t>MEBT</a:t>
            </a:r>
            <a:r>
              <a:rPr lang="en-US" dirty="0"/>
              <a:t>)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i="1" dirty="0"/>
              <a:t>Many more FRSs have been written for the various subsystems that make up the WFE (e.g.: choppers, absorber…)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970" y="2214399"/>
            <a:ext cx="5183355" cy="2623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1760" y="4250717"/>
            <a:ext cx="1508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030A0"/>
                </a:solidFill>
              </a:rPr>
              <a:t>Partial list from </a:t>
            </a:r>
            <a:r>
              <a:rPr lang="en-US" sz="1600" i="1" dirty="0" err="1">
                <a:solidFill>
                  <a:srgbClr val="7030A0"/>
                </a:solidFill>
              </a:rPr>
              <a:t>Teamcenter</a:t>
            </a:r>
            <a:endParaRPr lang="en-US" sz="1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68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WFE Main Requirements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502295"/>
              </p:ext>
            </p:extLst>
          </p:nvPr>
        </p:nvGraphicFramePr>
        <p:xfrm>
          <a:off x="377572" y="1196411"/>
          <a:ext cx="8388855" cy="380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7266">
                  <a:extLst>
                    <a:ext uri="{9D8B030D-6E8A-4147-A177-3AD203B41FA5}">
                      <a16:colId xmlns:a16="http://schemas.microsoft.com/office/drawing/2014/main" val="3839193253"/>
                    </a:ext>
                  </a:extLst>
                </a:gridCol>
                <a:gridCol w="1868704">
                  <a:extLst>
                    <a:ext uri="{9D8B030D-6E8A-4147-A177-3AD203B41FA5}">
                      <a16:colId xmlns:a16="http://schemas.microsoft.com/office/drawing/2014/main" val="818466008"/>
                    </a:ext>
                  </a:extLst>
                </a:gridCol>
                <a:gridCol w="1272885">
                  <a:extLst>
                    <a:ext uri="{9D8B030D-6E8A-4147-A177-3AD203B41FA5}">
                      <a16:colId xmlns:a16="http://schemas.microsoft.com/office/drawing/2014/main" val="3008551080"/>
                    </a:ext>
                  </a:extLst>
                </a:gridCol>
              </a:tblGrid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Parameter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Requirement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Units</a:t>
                      </a:r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4004128317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Particle</a:t>
                      </a:r>
                      <a:r>
                        <a:rPr lang="en-US" sz="1700" baseline="0" dirty="0"/>
                        <a:t> species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H</a:t>
                      </a:r>
                      <a:r>
                        <a:rPr lang="en-US" sz="1700" baseline="30000" dirty="0"/>
                        <a:t>-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1486348280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Output</a:t>
                      </a:r>
                      <a:r>
                        <a:rPr lang="en-US" sz="1700" baseline="0" dirty="0"/>
                        <a:t> beam energy (kinetic)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2.1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MeV</a:t>
                      </a:r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902250351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Bunch repetition rate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162.5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MHz</a:t>
                      </a:r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3181201922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Nominal</a:t>
                      </a:r>
                      <a:r>
                        <a:rPr lang="en-US" sz="1700" baseline="0" dirty="0"/>
                        <a:t> output beam current (average)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mA</a:t>
                      </a:r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1499369333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Nominal charge per bunch (RFQ current)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30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pC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45403934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Sequence of bunches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Programmable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2793740455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Beam pulse duration</a:t>
                      </a:r>
                      <a:r>
                        <a:rPr lang="en-US" sz="1700" baseline="30000" dirty="0"/>
                        <a:t>*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0.55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ms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2741597385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Beam pulse repetition rate</a:t>
                      </a:r>
                      <a:r>
                        <a:rPr lang="en-US" sz="1700" baseline="30000" dirty="0"/>
                        <a:t>*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Hz</a:t>
                      </a:r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214409190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 sz="1700" dirty="0"/>
                        <a:t>Normalized</a:t>
                      </a:r>
                      <a:r>
                        <a:rPr lang="en-US" sz="1700" baseline="0" dirty="0"/>
                        <a:t> </a:t>
                      </a:r>
                      <a:r>
                        <a:rPr lang="en-US" sz="1700" baseline="0" dirty="0" err="1"/>
                        <a:t>rms</a:t>
                      </a:r>
                      <a:r>
                        <a:rPr lang="en-US" sz="1700" baseline="0" dirty="0"/>
                        <a:t> beam emittance - Transverse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Mathcad UniMath" panose="02000503020000020003" pitchFamily="50" charset="0"/>
                        </a:rPr>
                        <a:t>≤ </a:t>
                      </a:r>
                      <a:r>
                        <a:rPr lang="en-US" sz="1700" dirty="0"/>
                        <a:t>0.23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mm </a:t>
                      </a:r>
                      <a:r>
                        <a:rPr lang="en-US" sz="1700" dirty="0" err="1"/>
                        <a:t>mrad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2559984785"/>
                  </a:ext>
                </a:extLst>
              </a:tr>
              <a:tr h="36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Normalized</a:t>
                      </a:r>
                      <a:r>
                        <a:rPr lang="en-US" sz="1700" baseline="0" dirty="0"/>
                        <a:t> </a:t>
                      </a:r>
                      <a:r>
                        <a:rPr lang="en-US" sz="1700" baseline="0" dirty="0" err="1"/>
                        <a:t>rms</a:t>
                      </a:r>
                      <a:r>
                        <a:rPr lang="en-US" sz="1700" baseline="0" dirty="0"/>
                        <a:t> beam emittance - Longitudinal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latin typeface="Mathcad UniMath" panose="02000503020000020003" pitchFamily="50" charset="0"/>
                        </a:rPr>
                        <a:t>≤ </a:t>
                      </a:r>
                      <a:r>
                        <a:rPr lang="en-US" sz="1700" dirty="0"/>
                        <a:t>0.31</a:t>
                      </a:r>
                    </a:p>
                  </a:txBody>
                  <a:tcPr marL="85352" marR="85352" marT="42676" marB="42676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mm </a:t>
                      </a:r>
                      <a:r>
                        <a:rPr lang="en-US" sz="1700" dirty="0" err="1"/>
                        <a:t>mrad</a:t>
                      </a:r>
                      <a:endParaRPr lang="en-US" sz="1700" dirty="0"/>
                    </a:p>
                  </a:txBody>
                  <a:tcPr marL="85352" marR="85352" marT="42676" marB="42676"/>
                </a:tc>
                <a:extLst>
                  <a:ext uri="{0D108BD9-81ED-4DB2-BD59-A6C34878D82A}">
                    <a16:rowId xmlns:a16="http://schemas.microsoft.com/office/drawing/2014/main" val="389507873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6803" y="5003852"/>
            <a:ext cx="2524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*</a:t>
            </a:r>
            <a:r>
              <a:rPr lang="en-US" sz="1400" dirty="0"/>
              <a:t> </a:t>
            </a:r>
            <a:r>
              <a:rPr lang="en-US" sz="1400" i="1" dirty="0"/>
              <a:t>For injection into the Booster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76275" y="5468105"/>
            <a:ext cx="7941179" cy="64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>
                <a:latin typeface="Helvetica" panose="020B0604020202020204" pitchFamily="34" charset="0"/>
              </a:rPr>
              <a:t>Emittance requirements are specified for an ion source beam current (DC) in </a:t>
            </a:r>
            <a:r>
              <a:rPr lang="en-US" altLang="en-US" sz="2000" u="sng" dirty="0">
                <a:solidFill>
                  <a:srgbClr val="C00000"/>
                </a:solidFill>
                <a:latin typeface="Helvetica" panose="020B0604020202020204" pitchFamily="34" charset="0"/>
              </a:rPr>
              <a:t>the range of 2-5 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C335CE-9F25-478D-8661-7EAACC78CB76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175022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25951"/>
            <a:ext cx="8672513" cy="5041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Mature and stable design with focus on factors that may determine reliability and uptime</a:t>
            </a:r>
          </a:p>
          <a:p>
            <a:pPr lvl="1"/>
            <a:r>
              <a:rPr lang="en-US" dirty="0"/>
              <a:t>Two ion sources with switching magnet (30 </a:t>
            </a:r>
            <a:r>
              <a:rPr lang="en-US" dirty="0" err="1"/>
              <a:t>keV</a:t>
            </a:r>
            <a:r>
              <a:rPr lang="en-US" dirty="0"/>
              <a:t>, 15 mA DC)</a:t>
            </a:r>
          </a:p>
          <a:p>
            <a:pPr lvl="1"/>
            <a:r>
              <a:rPr lang="en-US" dirty="0"/>
              <a:t>2-m long LEBT with partial neutralization transport scheme</a:t>
            </a:r>
          </a:p>
          <a:p>
            <a:pPr lvl="2"/>
            <a:r>
              <a:rPr lang="en-US" dirty="0"/>
              <a:t>Chopper for creating “macro” pulses</a:t>
            </a:r>
          </a:p>
          <a:p>
            <a:pPr lvl="1"/>
            <a:r>
              <a:rPr lang="en-US" dirty="0"/>
              <a:t>4.4-m long, 4-vane RFQ, 2.1 MeV, 162.5 MHz CW</a:t>
            </a:r>
          </a:p>
          <a:p>
            <a:pPr lvl="1"/>
            <a:r>
              <a:rPr lang="en-US" dirty="0"/>
              <a:t>14-m long MEBT with:</a:t>
            </a:r>
          </a:p>
          <a:p>
            <a:pPr lvl="2"/>
            <a:r>
              <a:rPr lang="en-US" dirty="0"/>
              <a:t>Bunch-by-bunch</a:t>
            </a:r>
            <a:br>
              <a:rPr lang="en-US" dirty="0"/>
            </a:br>
            <a:r>
              <a:rPr lang="en-US" dirty="0"/>
              <a:t>chopping system</a:t>
            </a:r>
          </a:p>
          <a:p>
            <a:pPr lvl="2"/>
            <a:r>
              <a:rPr lang="en-US" dirty="0"/>
              <a:t>Radiation protection</a:t>
            </a:r>
            <a:br>
              <a:rPr lang="en-US" dirty="0"/>
            </a:br>
            <a:r>
              <a:rPr lang="en-US" dirty="0"/>
              <a:t>wall</a:t>
            </a:r>
          </a:p>
          <a:p>
            <a:pPr lvl="2"/>
            <a:r>
              <a:rPr lang="en-US" dirty="0"/>
              <a:t>Scraping system</a:t>
            </a:r>
          </a:p>
          <a:p>
            <a:pPr lvl="2"/>
            <a:r>
              <a:rPr lang="en-US" dirty="0"/>
              <a:t>Differential pumping</a:t>
            </a:r>
            <a:br>
              <a:rPr lang="en-US" dirty="0"/>
            </a:br>
            <a:r>
              <a:rPr lang="en-US" dirty="0"/>
              <a:t>section after absorber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034703" y="3204686"/>
            <a:ext cx="4866409" cy="3023427"/>
            <a:chOff x="222250" y="3176097"/>
            <a:chExt cx="4987636" cy="30987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50" y="3176097"/>
              <a:ext cx="4987636" cy="3051342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523875" y="5657737"/>
              <a:ext cx="1930486" cy="617104"/>
              <a:chOff x="523875" y="5657737"/>
              <a:chExt cx="1930486" cy="617104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523875" y="5896309"/>
                <a:ext cx="1930486" cy="37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</a:rPr>
                  <a:t>Two ion sources</a:t>
                </a: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523875" y="5657737"/>
                <a:ext cx="112715" cy="30083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636590" y="5810138"/>
                <a:ext cx="39686" cy="14843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392397" y="4957340"/>
              <a:ext cx="781050" cy="550531"/>
              <a:chOff x="392397" y="4957340"/>
              <a:chExt cx="781050" cy="55053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392397" y="4957340"/>
                <a:ext cx="781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</a:rPr>
                  <a:t>LEBT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782922" y="5272971"/>
                <a:ext cx="0" cy="2349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1419225" y="5342680"/>
              <a:ext cx="781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RFQ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40575" y="4517102"/>
              <a:ext cx="781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MEBT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00211" y="3272988"/>
              <a:ext cx="781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HWR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775920" y="5423734"/>
            <a:ext cx="665782" cy="184666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121.3.3.5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52148" y="4839380"/>
            <a:ext cx="754845" cy="184666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121.3.3.6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00713" y="4768491"/>
            <a:ext cx="665782" cy="184666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121.3.3.4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63789" y="5977495"/>
            <a:ext cx="665782" cy="184666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121.3.3.3</a:t>
            </a:r>
          </a:p>
        </p:txBody>
      </p:sp>
    </p:spTree>
    <p:extLst>
      <p:ext uri="{BB962C8B-B14F-4D97-AF65-F5344CB8AC3E}">
        <p14:creationId xmlns:p14="http://schemas.microsoft.com/office/powerpoint/2010/main" val="517586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design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67749"/>
          </a:xfrm>
        </p:spPr>
        <p:txBody>
          <a:bodyPr>
            <a:normAutofit/>
          </a:bodyPr>
          <a:lstStyle/>
          <a:p>
            <a:r>
              <a:rPr lang="en-US" dirty="0"/>
              <a:t>LEBT with low emittance growth compatible with chopping </a:t>
            </a:r>
            <a:r>
              <a:rPr lang="en-US" dirty="0">
                <a:solidFill>
                  <a:srgbClr val="00B050"/>
                </a:solidFill>
              </a:rPr>
              <a:t>✓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Vacuum management in the LEBT/RFQ region </a:t>
            </a:r>
            <a:r>
              <a:rPr lang="en-US" dirty="0">
                <a:solidFill>
                  <a:srgbClr val="00B050"/>
                </a:solidFill>
              </a:rPr>
              <a:t>✓</a:t>
            </a:r>
          </a:p>
          <a:p>
            <a:r>
              <a:rPr lang="en-US" dirty="0"/>
              <a:t>Reliable CW RFQ, including </a:t>
            </a:r>
            <a:r>
              <a:rPr lang="en-US" dirty="0">
                <a:solidFill>
                  <a:srgbClr val="FF0000"/>
                </a:solidFill>
              </a:rPr>
              <a:t>couplers</a:t>
            </a:r>
            <a:r>
              <a:rPr lang="en-US" dirty="0"/>
              <a:t> (</a:t>
            </a:r>
            <a:r>
              <a:rPr lang="en-US" i="1" dirty="0"/>
              <a:t>partially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✓</a:t>
            </a:r>
            <a:r>
              <a:rPr lang="en-US" dirty="0"/>
              <a:t>)</a:t>
            </a:r>
          </a:p>
          <a:p>
            <a:r>
              <a:rPr lang="en-US" dirty="0"/>
              <a:t>Bunch-by-bunch selection in MEBT (</a:t>
            </a:r>
            <a:r>
              <a:rPr lang="en-US" dirty="0">
                <a:solidFill>
                  <a:srgbClr val="FF0000"/>
                </a:solidFill>
              </a:rPr>
              <a:t>kickers</a:t>
            </a:r>
            <a:r>
              <a:rPr lang="en-US" dirty="0"/>
              <a:t>) (</a:t>
            </a:r>
            <a:r>
              <a:rPr lang="en-US" i="1" dirty="0"/>
              <a:t>partially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✓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Bunch extinction, effective emittance growth</a:t>
            </a:r>
          </a:p>
          <a:p>
            <a:r>
              <a:rPr lang="en-US" dirty="0"/>
              <a:t>Compatibility of high-power deposition in MEBT </a:t>
            </a:r>
            <a:r>
              <a:rPr lang="en-US" dirty="0">
                <a:solidFill>
                  <a:srgbClr val="FF0000"/>
                </a:solidFill>
              </a:rPr>
              <a:t>absorber</a:t>
            </a:r>
            <a:r>
              <a:rPr lang="en-US" dirty="0"/>
              <a:t> with SRF downstream</a:t>
            </a:r>
          </a:p>
          <a:p>
            <a:pPr lvl="1"/>
            <a:r>
              <a:rPr lang="en-US" dirty="0"/>
              <a:t>Absorber reliability &amp; lifetime</a:t>
            </a:r>
          </a:p>
          <a:p>
            <a:pPr marL="1376363" indent="0">
              <a:buNone/>
            </a:pPr>
            <a:br>
              <a:rPr lang="en-US" sz="1600" dirty="0"/>
            </a:br>
            <a:r>
              <a:rPr lang="en-US" dirty="0"/>
              <a:t>All are being addressed at the PIP-II Injector Test (</a:t>
            </a:r>
            <a:r>
              <a:rPr lang="en-US" dirty="0">
                <a:solidFill>
                  <a:srgbClr val="00B0F0"/>
                </a:solidFill>
              </a:rPr>
              <a:t>PIP2IT</a:t>
            </a:r>
            <a:r>
              <a:rPr lang="en-US" dirty="0"/>
              <a:t>) being constructed at the Cryo-Module Test Facility (</a:t>
            </a:r>
            <a:r>
              <a:rPr lang="en-US" dirty="0">
                <a:solidFill>
                  <a:srgbClr val="00B0F0"/>
                </a:solidFill>
              </a:rPr>
              <a:t>CMTF</a:t>
            </a:r>
            <a:r>
              <a:rPr lang="en-US" dirty="0"/>
              <a:t>)</a:t>
            </a:r>
            <a:br>
              <a:rPr lang="en-US" dirty="0"/>
            </a:br>
            <a:r>
              <a:rPr lang="en-US" sz="1800" dirty="0"/>
              <a:t>[</a:t>
            </a:r>
            <a:r>
              <a:rPr lang="en-US" sz="1800" i="1" dirty="0"/>
              <a:t>A. Shemyakin presentation, PIP2IT Plans and Accomplishments</a:t>
            </a:r>
            <a:r>
              <a:rPr lang="en-US" sz="1800" dirty="0"/>
              <a:t>]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8" name="Arrow: Right 7"/>
          <p:cNvSpPr/>
          <p:nvPr/>
        </p:nvSpPr>
        <p:spPr>
          <a:xfrm>
            <a:off x="608637" y="5007835"/>
            <a:ext cx="675368" cy="4614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/>
          <p:cNvSpPr/>
          <p:nvPr/>
        </p:nvSpPr>
        <p:spPr>
          <a:xfrm>
            <a:off x="1464568" y="4520725"/>
            <a:ext cx="7217956" cy="1580972"/>
          </a:xfrm>
          <a:prstGeom prst="roundRect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635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1B4B4-EE7A-402B-AD3A-612719EC0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Scope: WBS Dictionary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60EF4-C152-4BF3-84CF-8EDF7FA42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614838"/>
          </a:xfrm>
        </p:spPr>
        <p:txBody>
          <a:bodyPr/>
          <a:lstStyle/>
          <a:p>
            <a:r>
              <a:rPr lang="en-US" dirty="0"/>
              <a:t>WBS Dictionary: PIP-II </a:t>
            </a:r>
            <a:r>
              <a:rPr lang="en-US" dirty="0" err="1"/>
              <a:t>DocDB</a:t>
            </a:r>
            <a:r>
              <a:rPr lang="en-US" dirty="0"/>
              <a:t> #599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C32F2-88C3-4382-99F4-016B165A08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58E90-D719-423A-A420-2872828E8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 Prost | 121.3.3 Linac - WFE | Linear Accelerator Support Systems, Installation and Commissioning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F8698-3631-4AE3-906D-D8CBE15A9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19F2E59-F824-4682-8479-5DB3781A5E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628583"/>
              </p:ext>
            </p:extLst>
          </p:nvPr>
        </p:nvGraphicFramePr>
        <p:xfrm>
          <a:off x="222250" y="1871010"/>
          <a:ext cx="8678863" cy="27522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92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6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197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effectLst/>
                        </a:rPr>
                        <a:t>121.3.3 Warm front End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effectLst/>
                        <a:latin typeface="Calibri" charset="0"/>
                      </a:endParaRPr>
                    </a:p>
                  </a:txBody>
                  <a:tcPr marL="9003" marR="9003" marT="90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effectLst/>
                        </a:rPr>
                        <a:t>This WBS entry covers development of the PIP-II 2.1 MeV </a:t>
                      </a:r>
                      <a:r>
                        <a:rPr lang="en-US" sz="2000" u="sng" strike="noStrike" dirty="0">
                          <a:effectLst/>
                        </a:rPr>
                        <a:t>normal conducting front-end</a:t>
                      </a:r>
                      <a:r>
                        <a:rPr lang="en-US" sz="2000" u="none" strike="noStrike" dirty="0">
                          <a:effectLst/>
                        </a:rPr>
                        <a:t>. This system includes ion sources, solenoids and other magnets, accelerator sections, diagnostics sections.</a:t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>Included is the </a:t>
                      </a:r>
                      <a:r>
                        <a:rPr lang="en-US" sz="2000" u="sng" strike="noStrike" dirty="0">
                          <a:effectLst/>
                        </a:rPr>
                        <a:t>High Energy Beam Transport downstream</a:t>
                      </a:r>
                      <a:r>
                        <a:rPr lang="en-US" sz="2000" u="none" strike="noStrike" dirty="0">
                          <a:effectLst/>
                        </a:rPr>
                        <a:t> of the HWR and SSR1 cryomodules in the PIP-II Integration Test at CMTF.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003" marR="9003" marT="9003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10D903-1460-4043-AEAE-21ACCE53117D}"/>
              </a:ext>
            </a:extLst>
          </p:cNvPr>
          <p:cNvSpPr txBox="1">
            <a:spLocks/>
          </p:cNvSpPr>
          <p:nvPr/>
        </p:nvSpPr>
        <p:spPr>
          <a:xfrm>
            <a:off x="222250" y="5078484"/>
            <a:ext cx="8672513" cy="8770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Decommissioning of PIP2IT, transport to and installation of the WFE in the PIP-II building high-bay are </a:t>
            </a:r>
            <a:r>
              <a:rPr lang="en-US" b="1" i="1" dirty="0"/>
              <a:t>not</a:t>
            </a:r>
            <a:r>
              <a:rPr lang="en-US" dirty="0"/>
              <a:t> part of this WBS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2399F3-F3DB-40E8-9078-2020B33E8712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392005717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92619A-EA3F-48C6-8353-0E1D78874E9E}">
  <ds:schemaRefs>
    <ds:schemaRef ds:uri="http://schemas.microsoft.com/office/2006/documentManagement/types"/>
    <ds:schemaRef ds:uri="http://www.w3.org/XML/1998/namespace"/>
    <ds:schemaRef ds:uri="http://purl.org/dc/dcmitype/"/>
    <ds:schemaRef ds:uri="http://schemas.microsoft.com/sharepoint/v3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50914</TotalTime>
  <Words>2611</Words>
  <Application>Microsoft Office PowerPoint</Application>
  <PresentationFormat>On-screen Show (4:3)</PresentationFormat>
  <Paragraphs>412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MS PGothic</vt:lpstr>
      <vt:lpstr>MS PGothic</vt:lpstr>
      <vt:lpstr>SimSun-ExtB</vt:lpstr>
      <vt:lpstr>Arial</vt:lpstr>
      <vt:lpstr>Calibri</vt:lpstr>
      <vt:lpstr>Geneva</vt:lpstr>
      <vt:lpstr>Helvetica</vt:lpstr>
      <vt:lpstr>Mathcad UniMath</vt:lpstr>
      <vt:lpstr>Times New Roman</vt:lpstr>
      <vt:lpstr>FermilabPartnerships_PPT_090915</vt:lpstr>
      <vt:lpstr>PowerPoint Presentation</vt:lpstr>
      <vt:lpstr>Outline</vt:lpstr>
      <vt:lpstr>About Me:</vt:lpstr>
      <vt:lpstr>Warm Front End</vt:lpstr>
      <vt:lpstr>WFE Requirements Documentation</vt:lpstr>
      <vt:lpstr>WFE Main Requirements</vt:lpstr>
      <vt:lpstr>Conceptual Design</vt:lpstr>
      <vt:lpstr>Critical design issues</vt:lpstr>
      <vt:lpstr>Scope: WBS Dictionary</vt:lpstr>
      <vt:lpstr>List of deliverables</vt:lpstr>
      <vt:lpstr>List of deliverables (cont’)</vt:lpstr>
      <vt:lpstr>International partners contribution</vt:lpstr>
      <vt:lpstr>Interfaces</vt:lpstr>
      <vt:lpstr>PIP-II WFE Development</vt:lpstr>
      <vt:lpstr>PIP-II Injector Test (PIP2IT)</vt:lpstr>
      <vt:lpstr>Design Reviews</vt:lpstr>
      <vt:lpstr>Upcoming and foreseen design reviews</vt:lpstr>
      <vt:lpstr>ESH&amp;Q</vt:lpstr>
      <vt:lpstr>ESH&amp;Q (cont’)</vt:lpstr>
      <vt:lpstr>Relatively low impact risks</vt:lpstr>
      <vt:lpstr>Risk Mitigation</vt:lpstr>
      <vt:lpstr>BOE Summary</vt:lpstr>
      <vt:lpstr>Cost Summary</vt:lpstr>
      <vt:lpstr>Cost Distribution and Estimate Quality</vt:lpstr>
      <vt:lpstr>Obligation Profile – P6 Base Cost Only</vt:lpstr>
      <vt:lpstr>Labor Profile – P6 Hours/FTE</vt:lpstr>
      <vt:lpstr>Schedule Overview</vt:lpstr>
      <vt:lpstr>Summary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Lionel R Prost</cp:lastModifiedBy>
  <cp:revision>370</cp:revision>
  <cp:lastPrinted>2014-01-20T19:40:21Z</cp:lastPrinted>
  <dcterms:created xsi:type="dcterms:W3CDTF">2017-04-21T15:07:14Z</dcterms:created>
  <dcterms:modified xsi:type="dcterms:W3CDTF">2017-12-04T13:41:55Z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