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86" r:id="rId5"/>
    <p:sldId id="319" r:id="rId6"/>
    <p:sldId id="296" r:id="rId7"/>
    <p:sldId id="327" r:id="rId8"/>
    <p:sldId id="336" r:id="rId9"/>
    <p:sldId id="337" r:id="rId10"/>
    <p:sldId id="368" r:id="rId11"/>
    <p:sldId id="338" r:id="rId12"/>
    <p:sldId id="339" r:id="rId13"/>
    <p:sldId id="341" r:id="rId14"/>
    <p:sldId id="344" r:id="rId15"/>
    <p:sldId id="342" r:id="rId16"/>
    <p:sldId id="345" r:id="rId17"/>
    <p:sldId id="346" r:id="rId18"/>
    <p:sldId id="347" r:id="rId19"/>
    <p:sldId id="348" r:id="rId20"/>
    <p:sldId id="350" r:id="rId21"/>
    <p:sldId id="351" r:id="rId22"/>
    <p:sldId id="352" r:id="rId23"/>
    <p:sldId id="353" r:id="rId24"/>
    <p:sldId id="354" r:id="rId25"/>
    <p:sldId id="340" r:id="rId26"/>
    <p:sldId id="355" r:id="rId27"/>
    <p:sldId id="367" r:id="rId28"/>
    <p:sldId id="315" r:id="rId29"/>
    <p:sldId id="317" r:id="rId30"/>
    <p:sldId id="365" r:id="rId3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D6EA"/>
    <a:srgbClr val="4E4E4E"/>
    <a:srgbClr val="404040"/>
    <a:srgbClr val="004C97"/>
    <a:srgbClr val="63666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snapToObjects="1" showGuides="1">
      <p:cViewPr varScale="1">
        <p:scale>
          <a:sx n="85" d="100"/>
          <a:sy n="85" d="100"/>
        </p:scale>
        <p:origin x="840" y="48"/>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454681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
        <p:nvSpPr>
          <p:cNvPr id="10" name="TextBox 9">
            <a:extLst/>
          </p:cNvPr>
          <p:cNvSpPr txBox="1"/>
          <p:nvPr userDrawn="1"/>
        </p:nvSpPr>
        <p:spPr>
          <a:xfrm>
            <a:off x="5377583" y="4949187"/>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6" y="6495482"/>
            <a:ext cx="806223"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12/13/2017</a:t>
            </a:r>
            <a:endParaRPr lang="en-US" dirty="0"/>
          </a:p>
        </p:txBody>
      </p:sp>
      <p:sp>
        <p:nvSpPr>
          <p:cNvPr id="11" name="Footer Placeholder 4"/>
          <p:cNvSpPr>
            <a:spLocks noGrp="1"/>
          </p:cNvSpPr>
          <p:nvPr>
            <p:ph type="ftr" sz="quarter" idx="3"/>
          </p:nvPr>
        </p:nvSpPr>
        <p:spPr>
          <a:xfrm>
            <a:off x="162585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Ozelis | Cavity and Cryomodule Testing Plan | SRF and Cryogenics</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12/13/2017</a:t>
            </a:r>
            <a:endParaRPr lang="en-US" dirty="0"/>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Ozelis | Cavity and Cryomodule Testing Plan | SRF and Cryogenics</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a:t>12/13/2017</a:t>
            </a:r>
            <a:endParaRPr lang="en-US" dirty="0"/>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a:t>J. Ozelis | Cavity and Cryomodule Testing Plan | SRF and Cryogenics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a:t>12/13/2017</a:t>
            </a:r>
            <a:endParaRPr lang="en-US" dirty="0"/>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a:t>J. Ozelis | Cavity and Cryomodule Testing Plan | SRF and Cryogenics</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12/13/2017</a:t>
            </a:r>
            <a:endParaRPr lang="en-US" dirty="0"/>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a:t>J. Ozelis | Cavity and Cryomodule Testing Plan | SRF and Cryogenics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p:txBody>
          <a:bodyPr/>
          <a:lstStyle/>
          <a:p>
            <a:pPr>
              <a:defRPr/>
            </a:pPr>
            <a:r>
              <a:rPr lang="en-US"/>
              <a:t>12/13/2017</a:t>
            </a:r>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a:t>J. Ozelis | Cavity and Cryomodule Testing Plan | SRF and Cryogenics</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12/13/2017</a:t>
            </a:r>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Ozelis | Cavity and Cryomodule Testing Plan | SRF and Cryogenics</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Joe Ozelis  </a:t>
            </a:r>
          </a:p>
          <a:p>
            <a:r>
              <a:rPr lang="en-US" dirty="0"/>
              <a:t>PIP-II DOE Independent Project Review</a:t>
            </a:r>
          </a:p>
          <a:p>
            <a:r>
              <a:rPr lang="en-US" dirty="0"/>
              <a:t>12-14 December 2017</a:t>
            </a:r>
          </a:p>
        </p:txBody>
      </p:sp>
      <p:sp>
        <p:nvSpPr>
          <p:cNvPr id="5" name="Text Placeholder 4"/>
          <p:cNvSpPr>
            <a:spLocks noGrp="1"/>
          </p:cNvSpPr>
          <p:nvPr>
            <p:ph type="body" sz="quarter" idx="11"/>
          </p:nvPr>
        </p:nvSpPr>
        <p:spPr>
          <a:xfrm>
            <a:off x="219719" y="4000972"/>
            <a:ext cx="8667106" cy="1003049"/>
          </a:xfrm>
        </p:spPr>
        <p:txBody>
          <a:bodyPr>
            <a:normAutofit/>
          </a:bodyPr>
          <a:lstStyle/>
          <a:p>
            <a:r>
              <a:rPr lang="en-US" dirty="0"/>
              <a:t>Cavity and Cryomodule Testing Plan</a:t>
            </a:r>
          </a:p>
          <a:p>
            <a:r>
              <a:rPr lang="en-US" sz="1800" dirty="0"/>
              <a:t>SC Acceleration Modules and Cryogenics</a:t>
            </a:r>
          </a:p>
        </p:txBody>
      </p:sp>
    </p:spTree>
    <p:extLst>
      <p:ext uri="{BB962C8B-B14F-4D97-AF65-F5344CB8AC3E}">
        <p14:creationId xmlns:p14="http://schemas.microsoft.com/office/powerpoint/2010/main" val="250681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Components – SSR1/SSR2</a:t>
            </a:r>
          </a:p>
        </p:txBody>
      </p:sp>
      <p:sp>
        <p:nvSpPr>
          <p:cNvPr id="3" name="Content Placeholder 2"/>
          <p:cNvSpPr>
            <a:spLocks noGrp="1"/>
          </p:cNvSpPr>
          <p:nvPr>
            <p:ph idx="1"/>
          </p:nvPr>
        </p:nvSpPr>
        <p:spPr>
          <a:xfrm>
            <a:off x="228600" y="1043046"/>
            <a:ext cx="6801485" cy="5210797"/>
          </a:xfrm>
        </p:spPr>
        <p:txBody>
          <a:bodyPr>
            <a:normAutofit fontScale="85000" lnSpcReduction="10000"/>
          </a:bodyPr>
          <a:lstStyle/>
          <a:p>
            <a:r>
              <a:rPr lang="en-US" dirty="0"/>
              <a:t>Bare Cavities</a:t>
            </a:r>
          </a:p>
          <a:p>
            <a:pPr lvl="1"/>
            <a:r>
              <a:rPr lang="en-US" dirty="0"/>
              <a:t>Updated SSR1 cavity design for CM#2 will be tested bare in VTS</a:t>
            </a:r>
          </a:p>
          <a:p>
            <a:pPr lvl="2"/>
            <a:r>
              <a:rPr lang="en-US" dirty="0"/>
              <a:t>All 9 cavities to be tested bare in VTS</a:t>
            </a:r>
          </a:p>
          <a:p>
            <a:pPr lvl="2"/>
            <a:r>
              <a:rPr lang="en-US" dirty="0"/>
              <a:t>All 9 cavities to be tested jacketed (w/He vessels) in VTS</a:t>
            </a:r>
          </a:p>
          <a:p>
            <a:pPr lvl="1"/>
            <a:r>
              <a:rPr lang="en-US" dirty="0"/>
              <a:t>SSR2 cavity new design</a:t>
            </a:r>
          </a:p>
          <a:p>
            <a:pPr lvl="2"/>
            <a:r>
              <a:rPr lang="en-US" dirty="0"/>
              <a:t>2 prototype cavities built for FNAL, 2 prototype cavities built by DAE</a:t>
            </a:r>
          </a:p>
          <a:p>
            <a:pPr lvl="3"/>
            <a:r>
              <a:rPr lang="en-US" dirty="0"/>
              <a:t>All (4) prototypes tested bare at FNAL VTS</a:t>
            </a:r>
          </a:p>
          <a:p>
            <a:pPr lvl="4"/>
            <a:r>
              <a:rPr lang="en-US" dirty="0"/>
              <a:t>3 process/test cycles/cavity for FNAL cavities in schedule</a:t>
            </a:r>
          </a:p>
          <a:p>
            <a:pPr lvl="3"/>
            <a:r>
              <a:rPr lang="en-US" dirty="0"/>
              <a:t>All (4) prototypes tested jacketed at FNAL VTS</a:t>
            </a:r>
          </a:p>
          <a:p>
            <a:pPr lvl="2"/>
            <a:r>
              <a:rPr lang="en-US" dirty="0"/>
              <a:t>4 pre-production cavities built for FNAL</a:t>
            </a:r>
          </a:p>
          <a:p>
            <a:pPr lvl="3"/>
            <a:r>
              <a:rPr lang="en-US" dirty="0"/>
              <a:t>All (4) pre-production cavities tested bare at FNAL VTS</a:t>
            </a:r>
          </a:p>
          <a:p>
            <a:pPr lvl="3"/>
            <a:r>
              <a:rPr lang="en-US" dirty="0"/>
              <a:t>All (4) pre-production cavities tested jacketed at FNAL VTS</a:t>
            </a:r>
          </a:p>
          <a:p>
            <a:pPr lvl="1"/>
            <a:r>
              <a:rPr lang="en-US" dirty="0"/>
              <a:t>SSR2 production cavities</a:t>
            </a:r>
          </a:p>
          <a:p>
            <a:pPr lvl="2"/>
            <a:r>
              <a:rPr lang="en-US" dirty="0"/>
              <a:t>All jacketed production cavities tested in VTS (FNAL and DAE supplied)</a:t>
            </a:r>
          </a:p>
          <a:p>
            <a:pPr lvl="3"/>
            <a:r>
              <a:rPr lang="en-US" dirty="0"/>
              <a:t>A 40% re-process/re-test fraction is included in P6 planning</a:t>
            </a: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TextBox 6"/>
          <p:cNvSpPr txBox="1"/>
          <p:nvPr/>
        </p:nvSpPr>
        <p:spPr>
          <a:xfrm>
            <a:off x="6822207" y="5176643"/>
            <a:ext cx="2187388" cy="307777"/>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SSR1 cavity – VTS test</a:t>
            </a:r>
          </a:p>
        </p:txBody>
      </p:sp>
      <p:pic>
        <p:nvPicPr>
          <p:cNvPr id="8" name="Content Placeholder 5" descr="IMG_0241.jpg"/>
          <p:cNvPicPr/>
          <p:nvPr/>
        </p:nvPicPr>
        <p:blipFill rotWithShape="1">
          <a:blip r:embed="rId2" cstate="screen">
            <a:extLst>
              <a:ext uri="{BEBA8EAE-BF5A-486C-A8C5-ECC9F3942E4B}">
                <a14:imgProps xmlns:a14="http://schemas.microsoft.com/office/drawing/2010/main">
                  <a14:imgLayer r:embed="rId3">
                    <a14:imgEffect>
                      <a14:saturation sat="66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6916401" y="1301474"/>
            <a:ext cx="1885315" cy="3770630"/>
          </a:xfrm>
          <a:prstGeom prst="rect">
            <a:avLst/>
          </a:prstGeom>
        </p:spPr>
      </p:pic>
    </p:spTree>
    <p:extLst>
      <p:ext uri="{BB962C8B-B14F-4D97-AF65-F5344CB8AC3E}">
        <p14:creationId xmlns:p14="http://schemas.microsoft.com/office/powerpoint/2010/main" val="419642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Components – SSR1/SSR2</a:t>
            </a:r>
          </a:p>
        </p:txBody>
      </p:sp>
      <p:sp>
        <p:nvSpPr>
          <p:cNvPr id="3" name="Content Placeholder 2"/>
          <p:cNvSpPr>
            <a:spLocks noGrp="1"/>
          </p:cNvSpPr>
          <p:nvPr>
            <p:ph idx="1"/>
          </p:nvPr>
        </p:nvSpPr>
        <p:spPr>
          <a:xfrm>
            <a:off x="3523129" y="3874775"/>
            <a:ext cx="5139005" cy="2417860"/>
          </a:xfrm>
        </p:spPr>
        <p:txBody>
          <a:bodyPr>
            <a:normAutofit fontScale="85000" lnSpcReduction="10000"/>
          </a:bodyPr>
          <a:lstStyle/>
          <a:p>
            <a:pPr marL="457200" lvl="1" indent="-223838"/>
            <a:r>
              <a:rPr lang="en-US" sz="1900" dirty="0"/>
              <a:t>2 Prototype SSR2 couplers to be procured</a:t>
            </a:r>
          </a:p>
          <a:p>
            <a:pPr marL="690563" lvl="2" indent="-233363"/>
            <a:r>
              <a:rPr lang="en-US" sz="1800" dirty="0"/>
              <a:t>Tested on room-temperature test stand after initial QA/QC</a:t>
            </a:r>
          </a:p>
          <a:p>
            <a:pPr marL="690563" lvl="2" indent="-233363"/>
            <a:r>
              <a:rPr lang="en-US" sz="1800" dirty="0"/>
              <a:t>Tested on (2) prototype cavities in STC</a:t>
            </a:r>
          </a:p>
          <a:p>
            <a:pPr marL="690563" lvl="2" indent="-233363"/>
            <a:r>
              <a:rPr lang="en-US" sz="1800" dirty="0"/>
              <a:t>6 Pre-production couplers to be procured</a:t>
            </a:r>
          </a:p>
          <a:p>
            <a:pPr marL="690563" lvl="2" indent="-233363"/>
            <a:r>
              <a:rPr lang="en-US" sz="1800" dirty="0"/>
              <a:t>After tests pf prototypes in STC</a:t>
            </a:r>
          </a:p>
          <a:p>
            <a:pPr marL="690563" lvl="2" indent="-233363"/>
            <a:r>
              <a:rPr lang="en-US" sz="1800" dirty="0"/>
              <a:t>All tested on room-temperature test stand after initial QA/QC</a:t>
            </a:r>
          </a:p>
          <a:p>
            <a:pPr marL="457200" lvl="1" indent="-223838"/>
            <a:r>
              <a:rPr lang="en-US" sz="1900" dirty="0"/>
              <a:t>Testing of  2 pre-production couplers with pre-production dressed cavities in STC</a:t>
            </a: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9" name="TextBox 8"/>
          <p:cNvSpPr txBox="1"/>
          <p:nvPr/>
        </p:nvSpPr>
        <p:spPr>
          <a:xfrm>
            <a:off x="736826" y="5883471"/>
            <a:ext cx="2406546" cy="307777"/>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325MHz Coupler – cold end</a:t>
            </a:r>
            <a:endParaRPr lang="en-US" sz="1200" dirty="0">
              <a:solidFill>
                <a:srgbClr val="FF0000"/>
              </a:solidFill>
              <a:latin typeface="Helvetica" panose="020B0604020202020204" pitchFamily="34" charset="0"/>
              <a:cs typeface="Helvetica" panose="020B0604020202020204" pitchFamily="34" charset="0"/>
            </a:endParaRPr>
          </a:p>
        </p:txBody>
      </p:sp>
      <p:sp>
        <p:nvSpPr>
          <p:cNvPr id="10" name="TextBox 9"/>
          <p:cNvSpPr txBox="1"/>
          <p:nvPr/>
        </p:nvSpPr>
        <p:spPr>
          <a:xfrm>
            <a:off x="125505" y="1011312"/>
            <a:ext cx="7041907" cy="2763823"/>
          </a:xfrm>
          <a:prstGeom prst="rect">
            <a:avLst/>
          </a:prstGeom>
          <a:noFill/>
        </p:spPr>
        <p:txBody>
          <a:bodyPr wrap="square" rtlCol="0">
            <a:normAutofit fontScale="85000" lnSpcReduction="10000"/>
          </a:bodyPr>
          <a:lstStyle/>
          <a:p>
            <a:pPr marL="342900" lvl="0" indent="-342900">
              <a:spcBef>
                <a:spcPct val="20000"/>
              </a:spcBef>
              <a:buFont typeface="Arial" charset="0"/>
              <a:buChar char="•"/>
            </a:pPr>
            <a:r>
              <a:rPr lang="en-US" sz="1900" dirty="0">
                <a:solidFill>
                  <a:srgbClr val="404040"/>
                </a:solidFill>
                <a:latin typeface="Helvetica"/>
              </a:rPr>
              <a:t>Couplers</a:t>
            </a:r>
          </a:p>
          <a:p>
            <a:pPr marL="742950" lvl="1" indent="-285750">
              <a:spcBef>
                <a:spcPct val="20000"/>
              </a:spcBef>
              <a:buFont typeface="Arial" charset="0"/>
              <a:buChar char="–"/>
            </a:pPr>
            <a:r>
              <a:rPr lang="en-US" sz="1700" dirty="0">
                <a:solidFill>
                  <a:srgbClr val="404040"/>
                </a:solidFill>
                <a:latin typeface="Helvetica"/>
                <a:ea typeface="ＭＳ Ｐゴシック" charset="0"/>
              </a:rPr>
              <a:t>Couplers for SSR1 CM#1/CM#2</a:t>
            </a:r>
          </a:p>
          <a:p>
            <a:pPr marL="1143000" lvl="2" indent="-228600">
              <a:spcBef>
                <a:spcPct val="20000"/>
              </a:spcBef>
              <a:buFont typeface="Arial" charset="0"/>
              <a:buChar char="•"/>
            </a:pPr>
            <a:r>
              <a:rPr lang="en-US" sz="1600" dirty="0">
                <a:solidFill>
                  <a:srgbClr val="404040"/>
                </a:solidFill>
                <a:latin typeface="Helvetica"/>
                <a:ea typeface="ＭＳ Ｐゴシック" charset="0"/>
              </a:rPr>
              <a:t>All CM#1 couplers tested on room-temperature test stand after initial QA/QC</a:t>
            </a:r>
          </a:p>
          <a:p>
            <a:pPr marL="1143000" lvl="2" indent="-228600">
              <a:spcBef>
                <a:spcPct val="20000"/>
              </a:spcBef>
              <a:buFont typeface="Arial" charset="0"/>
              <a:buChar char="•"/>
            </a:pPr>
            <a:r>
              <a:rPr lang="en-US" sz="1600" dirty="0">
                <a:solidFill>
                  <a:srgbClr val="404040"/>
                </a:solidFill>
                <a:latin typeface="Helvetica"/>
                <a:ea typeface="ＭＳ Ｐゴシック" charset="0"/>
              </a:rPr>
              <a:t>Testing sub-set for CM#1 on dressed cavities in STC (cavity qualification for SSR1 CM$#1) </a:t>
            </a:r>
          </a:p>
          <a:p>
            <a:pPr marL="1600200" lvl="3" indent="-228600">
              <a:spcBef>
                <a:spcPct val="20000"/>
              </a:spcBef>
              <a:buFont typeface="Arial" charset="0"/>
              <a:buChar char="–"/>
            </a:pPr>
            <a:r>
              <a:rPr lang="en-US" sz="1400" dirty="0">
                <a:solidFill>
                  <a:srgbClr val="404040"/>
                </a:solidFill>
                <a:latin typeface="Helvetica"/>
                <a:ea typeface="ＭＳ Ｐゴシック" charset="0"/>
              </a:rPr>
              <a:t>Couplers for CM#2 ordered after these tests (and any design updates)</a:t>
            </a:r>
          </a:p>
          <a:p>
            <a:pPr marL="1143000" lvl="2" indent="-228600">
              <a:spcBef>
                <a:spcPct val="20000"/>
              </a:spcBef>
              <a:buFont typeface="Arial" charset="0"/>
              <a:buChar char="•"/>
            </a:pPr>
            <a:r>
              <a:rPr lang="en-US" sz="1600" dirty="0">
                <a:solidFill>
                  <a:srgbClr val="404040"/>
                </a:solidFill>
                <a:latin typeface="Helvetica"/>
                <a:ea typeface="ＭＳ Ｐゴシック" charset="0"/>
              </a:rPr>
              <a:t>All CM#2 couplers tested on room-temperature test stand after initial QA/QC</a:t>
            </a:r>
          </a:p>
          <a:p>
            <a:pPr marL="1143000" lvl="2" indent="-228600">
              <a:spcBef>
                <a:spcPct val="20000"/>
              </a:spcBef>
              <a:buFont typeface="Arial" charset="0"/>
              <a:buChar char="•"/>
            </a:pPr>
            <a:r>
              <a:rPr lang="en-US" sz="1600" dirty="0">
                <a:solidFill>
                  <a:srgbClr val="404040"/>
                </a:solidFill>
                <a:latin typeface="Helvetica"/>
                <a:ea typeface="ＭＳ Ｐゴシック" charset="0"/>
              </a:rPr>
              <a:t>Testing 2 couplers for CM#2 on dressed cavities in STC</a:t>
            </a:r>
          </a:p>
          <a:p>
            <a:pPr marL="742950" lvl="1" indent="-285750">
              <a:spcBef>
                <a:spcPct val="20000"/>
              </a:spcBef>
              <a:buFont typeface="Arial" charset="0"/>
              <a:buChar char="–"/>
            </a:pPr>
            <a:r>
              <a:rPr lang="en-US" sz="1700" dirty="0">
                <a:solidFill>
                  <a:srgbClr val="404040"/>
                </a:solidFill>
                <a:latin typeface="Helvetica"/>
                <a:ea typeface="ＭＳ Ｐゴシック" charset="0"/>
              </a:rPr>
              <a:t>A set of SSR1 Couplers have been tested on test stand to SSR2 spec (30kW)</a:t>
            </a:r>
          </a:p>
          <a:p>
            <a:pPr marL="1143000" lvl="2" indent="-228600">
              <a:spcBef>
                <a:spcPct val="20000"/>
              </a:spcBef>
              <a:buFont typeface="Arial" charset="0"/>
              <a:buChar char="•"/>
            </a:pPr>
            <a:r>
              <a:rPr lang="en-US" sz="1600" dirty="0">
                <a:solidFill>
                  <a:srgbClr val="404040"/>
                </a:solidFill>
                <a:latin typeface="Helvetica"/>
                <a:ea typeface="ＭＳ Ｐゴシック" charset="0"/>
              </a:rPr>
              <a:t>One tested to failure at 47kW (50% above spec)</a:t>
            </a:r>
            <a:endParaRPr lang="en-US" dirty="0"/>
          </a:p>
        </p:txBody>
      </p:sp>
      <p:sp>
        <p:nvSpPr>
          <p:cNvPr id="11" name="TextBox 10"/>
          <p:cNvSpPr txBox="1"/>
          <p:nvPr/>
        </p:nvSpPr>
        <p:spPr>
          <a:xfrm>
            <a:off x="7269492" y="3533651"/>
            <a:ext cx="1440810" cy="307777"/>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RT Test Stand</a:t>
            </a: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955" y="3809226"/>
            <a:ext cx="2674960" cy="1972821"/>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730414" y="1348668"/>
            <a:ext cx="2621981" cy="1747989"/>
          </a:xfrm>
          <a:prstGeom prst="rect">
            <a:avLst/>
          </a:prstGeom>
        </p:spPr>
      </p:pic>
    </p:spTree>
    <p:extLst>
      <p:ext uri="{BB962C8B-B14F-4D97-AF65-F5344CB8AC3E}">
        <p14:creationId xmlns:p14="http://schemas.microsoft.com/office/powerpoint/2010/main" val="81696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Components – SSR1/SSR2</a:t>
            </a:r>
          </a:p>
        </p:txBody>
      </p:sp>
      <p:sp>
        <p:nvSpPr>
          <p:cNvPr id="3" name="Content Placeholder 2"/>
          <p:cNvSpPr>
            <a:spLocks noGrp="1"/>
          </p:cNvSpPr>
          <p:nvPr>
            <p:ph idx="1"/>
          </p:nvPr>
        </p:nvSpPr>
        <p:spPr>
          <a:xfrm>
            <a:off x="327212" y="4396890"/>
            <a:ext cx="8672513" cy="1820434"/>
          </a:xfrm>
        </p:spPr>
        <p:txBody>
          <a:bodyPr>
            <a:normAutofit fontScale="92500" lnSpcReduction="20000"/>
          </a:bodyPr>
          <a:lstStyle/>
          <a:p>
            <a:r>
              <a:rPr lang="en-US" dirty="0"/>
              <a:t>Focusing Elements (solenoids)</a:t>
            </a:r>
          </a:p>
          <a:p>
            <a:pPr lvl="1"/>
            <a:r>
              <a:rPr lang="en-US" dirty="0"/>
              <a:t>4 Solenoids for SSR1 #2 will be tested in SC Magnet Test Facility (IB1) in like manner as those for SSR1 CM#1</a:t>
            </a:r>
          </a:p>
          <a:p>
            <a:pPr lvl="1"/>
            <a:r>
              <a:rPr lang="en-US" dirty="0"/>
              <a:t>Current leads undergo QA/QC upon receipt</a:t>
            </a:r>
          </a:p>
          <a:p>
            <a:pPr lvl="1"/>
            <a:r>
              <a:rPr lang="en-US" dirty="0"/>
              <a:t>SSR2 solenoids undergo incoming QA/QC followed by testing in SC Magnet Test Facility</a:t>
            </a:r>
          </a:p>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9" name="Content Placeholder 2"/>
          <p:cNvSpPr txBox="1">
            <a:spLocks/>
          </p:cNvSpPr>
          <p:nvPr/>
        </p:nvSpPr>
        <p:spPr>
          <a:xfrm>
            <a:off x="302139" y="1051883"/>
            <a:ext cx="5334926" cy="3345007"/>
          </a:xfrm>
          <a:prstGeom prst="rect">
            <a:avLst/>
          </a:prstGeom>
        </p:spPr>
        <p:txBody>
          <a:bodyPr lIns="0" tIns="0" rIns="0" bIns="0">
            <a:normAutofit fontScale="925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Tuner/Resonance control</a:t>
            </a:r>
          </a:p>
          <a:p>
            <a:pPr lvl="1"/>
            <a:r>
              <a:rPr lang="en-US" dirty="0"/>
              <a:t>SSR1 CM#2 tuners ordered after testing of SSR1 CM#1 tuners in STC</a:t>
            </a:r>
          </a:p>
          <a:p>
            <a:pPr lvl="1"/>
            <a:r>
              <a:rPr lang="en-US" dirty="0"/>
              <a:t>Continued testing of SSR1 CM#1 cavities with tuners allow for additional resonance controls studies</a:t>
            </a:r>
          </a:p>
          <a:p>
            <a:pPr lvl="1"/>
            <a:r>
              <a:rPr lang="en-US" dirty="0"/>
              <a:t>Pre-production tuners for SSR2 (based on SSR1) design ordered after tests in STC of SSR1 production tuners</a:t>
            </a:r>
          </a:p>
          <a:p>
            <a:pPr lvl="1"/>
            <a:r>
              <a:rPr lang="en-US" dirty="0"/>
              <a:t>Production tuners for SSR2 ordered after tests of SSR2 prototype cavities and pre-production tuners in STC</a:t>
            </a:r>
          </a:p>
          <a:p>
            <a:pPr marL="1371600" lvl="3" indent="0">
              <a:buFont typeface="Arial" charset="0"/>
              <a:buNone/>
            </a:pPr>
            <a:endParaRPr lang="en-US" dirty="0"/>
          </a:p>
          <a:p>
            <a:pPr lvl="2"/>
            <a:endParaRPr lang="en-US" dirty="0"/>
          </a:p>
          <a:p>
            <a:endParaRPr lang="en-US" dirty="0"/>
          </a:p>
          <a:p>
            <a:pPr lvl="1"/>
            <a:endParaRPr lang="en-US" dirty="0"/>
          </a:p>
        </p:txBody>
      </p:sp>
      <p:pic>
        <p:nvPicPr>
          <p:cNvPr id="10" name="Picture 9"/>
          <p:cNvPicPr>
            <a:picLocks noChangeAspect="1"/>
          </p:cNvPicPr>
          <p:nvPr/>
        </p:nvPicPr>
        <p:blipFill rotWithShape="1">
          <a:blip r:embed="rId2"/>
          <a:srcRect l="8574" t="11726" r="33962" b="6497"/>
          <a:stretch/>
        </p:blipFill>
        <p:spPr>
          <a:xfrm>
            <a:off x="5765897" y="1426370"/>
            <a:ext cx="3074894" cy="2892227"/>
          </a:xfrm>
          <a:prstGeom prst="rect">
            <a:avLst/>
          </a:prstGeom>
        </p:spPr>
      </p:pic>
      <p:sp>
        <p:nvSpPr>
          <p:cNvPr id="11" name="TextBox 10"/>
          <p:cNvSpPr txBox="1"/>
          <p:nvPr/>
        </p:nvSpPr>
        <p:spPr>
          <a:xfrm>
            <a:off x="6003940" y="1123313"/>
            <a:ext cx="2911460" cy="307777"/>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SSR1 Cavity with Tuner in STC</a:t>
            </a:r>
          </a:p>
        </p:txBody>
      </p:sp>
    </p:spTree>
    <p:extLst>
      <p:ext uri="{BB962C8B-B14F-4D97-AF65-F5344CB8AC3E}">
        <p14:creationId xmlns:p14="http://schemas.microsoft.com/office/powerpoint/2010/main" val="49757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Sub-Systems – SSR1/SSR2</a:t>
            </a:r>
          </a:p>
        </p:txBody>
      </p:sp>
      <p:sp>
        <p:nvSpPr>
          <p:cNvPr id="3" name="Content Placeholder 2"/>
          <p:cNvSpPr>
            <a:spLocks noGrp="1"/>
          </p:cNvSpPr>
          <p:nvPr>
            <p:ph idx="1"/>
          </p:nvPr>
        </p:nvSpPr>
        <p:spPr>
          <a:xfrm>
            <a:off x="228600" y="1043046"/>
            <a:ext cx="8672513" cy="5210797"/>
          </a:xfrm>
        </p:spPr>
        <p:txBody>
          <a:bodyPr>
            <a:normAutofit/>
          </a:bodyPr>
          <a:lstStyle/>
          <a:p>
            <a:r>
              <a:rPr lang="en-US" dirty="0"/>
              <a:t>Sub-System tests with dressed cavities (cavity/HeV/tuner/</a:t>
            </a:r>
          </a:p>
          <a:p>
            <a:pPr marL="0" indent="0">
              <a:buNone/>
            </a:pPr>
            <a:r>
              <a:rPr lang="en-US" dirty="0"/>
              <a:t>	coupler) are also planned, as part of system and extended 	component design verification. </a:t>
            </a:r>
          </a:p>
          <a:p>
            <a:pPr lvl="2"/>
            <a:r>
              <a:rPr lang="en-US" dirty="0"/>
              <a:t>Incorporated into P6 schedule with adequate durations</a:t>
            </a:r>
          </a:p>
          <a:p>
            <a:pPr lvl="2"/>
            <a:r>
              <a:rPr lang="en-US" dirty="0"/>
              <a:t>Using prototype or “first-article”/pre-production components</a:t>
            </a:r>
          </a:p>
          <a:p>
            <a:pPr lvl="2"/>
            <a:r>
              <a:rPr lang="en-US" dirty="0"/>
              <a:t>Serve as “gatekeeper” to FDR or PRR</a:t>
            </a:r>
          </a:p>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7" name="Content Placeholder 8"/>
          <p:cNvPicPr>
            <a:picLocks/>
          </p:cNvPicPr>
          <p:nvPr/>
        </p:nvPicPr>
        <p:blipFill rotWithShape="1">
          <a:blip r:embed="rId2" cstate="print">
            <a:extLst>
              <a:ext uri="{28A0092B-C50C-407E-A947-70E740481C1C}">
                <a14:useLocalDpi xmlns:a14="http://schemas.microsoft.com/office/drawing/2010/main" val="0"/>
              </a:ext>
            </a:extLst>
          </a:blip>
          <a:srcRect l="2246" t="4280" r="6150" b="11796"/>
          <a:stretch/>
        </p:blipFill>
        <p:spPr bwMode="auto">
          <a:xfrm rot="5400000">
            <a:off x="5961200" y="3350753"/>
            <a:ext cx="3117999" cy="2476635"/>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clrChange>
              <a:clrFrom>
                <a:srgbClr val="232528"/>
              </a:clrFrom>
              <a:clrTo>
                <a:srgbClr val="232528">
                  <a:alpha val="0"/>
                </a:srgbClr>
              </a:clrTo>
            </a:clrChange>
          </a:blip>
          <a:srcRect t="408"/>
          <a:stretch/>
        </p:blipFill>
        <p:spPr bwMode="auto">
          <a:xfrm>
            <a:off x="4016188" y="3424518"/>
            <a:ext cx="1807014" cy="2739487"/>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222250" y="4212097"/>
            <a:ext cx="4000126" cy="120032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Uses existing STC facility &amp; ancillaries</a:t>
            </a:r>
          </a:p>
          <a:p>
            <a:endParaRPr lang="en-US" dirty="0">
              <a:solidFill>
                <a:schemeClr val="accent6"/>
              </a:solidFill>
            </a:endParaRPr>
          </a:p>
        </p:txBody>
      </p:sp>
      <p:cxnSp>
        <p:nvCxnSpPr>
          <p:cNvPr id="13" name="Straight Arrow Connector 12"/>
          <p:cNvCxnSpPr>
            <a:cxnSpLocks/>
          </p:cNvCxnSpPr>
          <p:nvPr/>
        </p:nvCxnSpPr>
        <p:spPr>
          <a:xfrm flipV="1">
            <a:off x="5014769" y="4093938"/>
            <a:ext cx="268244" cy="394312"/>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84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Sub-Systems – SSR1/SSR2</a:t>
            </a:r>
          </a:p>
        </p:txBody>
      </p:sp>
      <p:sp>
        <p:nvSpPr>
          <p:cNvPr id="3" name="Content Placeholder 2"/>
          <p:cNvSpPr>
            <a:spLocks noGrp="1"/>
          </p:cNvSpPr>
          <p:nvPr>
            <p:ph idx="1"/>
          </p:nvPr>
        </p:nvSpPr>
        <p:spPr>
          <a:xfrm>
            <a:off x="228600" y="1043046"/>
            <a:ext cx="8672513" cy="5210797"/>
          </a:xfrm>
        </p:spPr>
        <p:txBody>
          <a:bodyPr>
            <a:normAutofit fontScale="92500"/>
          </a:bodyPr>
          <a:lstStyle/>
          <a:p>
            <a:r>
              <a:rPr lang="en-US" dirty="0"/>
              <a:t>STC test program:</a:t>
            </a:r>
          </a:p>
          <a:p>
            <a:pPr lvl="1"/>
            <a:r>
              <a:rPr lang="en-US" dirty="0"/>
              <a:t>SSR1 CM#1 Dressed cavities and prod couplers/tuners (4)</a:t>
            </a:r>
          </a:p>
          <a:p>
            <a:pPr lvl="2"/>
            <a:r>
              <a:rPr lang="en-US" dirty="0"/>
              <a:t>Qualification testing – 2 weeks cold testing (1 week RC studies)</a:t>
            </a:r>
          </a:p>
          <a:p>
            <a:pPr lvl="1"/>
            <a:r>
              <a:rPr lang="en-US" dirty="0"/>
              <a:t>SSR1 CM#1 Dressed cavities and prod couplers/tuners (2)</a:t>
            </a:r>
          </a:p>
          <a:p>
            <a:pPr lvl="2"/>
            <a:r>
              <a:rPr lang="en-US" dirty="0"/>
              <a:t>Qualification/vendor production testing – 5 weeks cold testing</a:t>
            </a:r>
          </a:p>
          <a:p>
            <a:pPr lvl="1"/>
            <a:r>
              <a:rPr lang="en-US" dirty="0"/>
              <a:t>SSR2 Prototype dressed cavities and </a:t>
            </a:r>
            <a:r>
              <a:rPr lang="en-US" dirty="0" err="1"/>
              <a:t>prot</a:t>
            </a:r>
            <a:r>
              <a:rPr lang="en-US" dirty="0"/>
              <a:t> tuner/coupler (2 FNAL, 2 DAE)</a:t>
            </a:r>
          </a:p>
          <a:p>
            <a:pPr lvl="2"/>
            <a:r>
              <a:rPr lang="en-US" dirty="0"/>
              <a:t>Design verification testing – 7-8 weeks cold testing</a:t>
            </a:r>
          </a:p>
          <a:p>
            <a:pPr lvl="1"/>
            <a:r>
              <a:rPr lang="en-US" dirty="0"/>
              <a:t>SSR2 Pre-production dressed cavities and pre-prod tuner/coupler (2)</a:t>
            </a:r>
          </a:p>
          <a:p>
            <a:pPr lvl="2"/>
            <a:r>
              <a:rPr lang="en-US" dirty="0"/>
              <a:t>Design verification/vendor qualification testing – 4-7 weeks cold testing</a:t>
            </a:r>
          </a:p>
          <a:p>
            <a:pPr lvl="1"/>
            <a:r>
              <a:rPr lang="en-US" dirty="0"/>
              <a:t>SSR2 Production dressed cavities and prod tuner/coupler (3 DAE, 2 FNAL)</a:t>
            </a:r>
          </a:p>
          <a:p>
            <a:pPr lvl="2"/>
            <a:r>
              <a:rPr lang="en-US" dirty="0"/>
              <a:t>Qualification/vendor production testing – up to 4 weeks cold testing</a:t>
            </a:r>
          </a:p>
          <a:p>
            <a:r>
              <a:rPr lang="en-US" dirty="0"/>
              <a:t>A total of 15 STC test cycles for ~80 “cold weeks” for SSR1/SSR2</a:t>
            </a:r>
          </a:p>
          <a:p>
            <a:pPr lvl="1"/>
            <a:endParaRPr lang="en-US" dirty="0"/>
          </a:p>
          <a:p>
            <a:pPr lvl="2"/>
            <a:endParaRPr lang="en-US" dirty="0"/>
          </a:p>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181276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CM-Specific Components – HB650 (LB650)</a:t>
            </a:r>
          </a:p>
        </p:txBody>
      </p:sp>
      <p:sp>
        <p:nvSpPr>
          <p:cNvPr id="3" name="Content Placeholder 2"/>
          <p:cNvSpPr>
            <a:spLocks noGrp="1"/>
          </p:cNvSpPr>
          <p:nvPr>
            <p:ph idx="1"/>
          </p:nvPr>
        </p:nvSpPr>
        <p:spPr>
          <a:xfrm>
            <a:off x="228600" y="1043046"/>
            <a:ext cx="8672513" cy="5210797"/>
          </a:xfrm>
        </p:spPr>
        <p:txBody>
          <a:bodyPr>
            <a:normAutofit fontScale="85000" lnSpcReduction="20000"/>
          </a:bodyPr>
          <a:lstStyle/>
          <a:p>
            <a:r>
              <a:rPr lang="en-US" dirty="0"/>
              <a:t>The SRF Test Program for elliptical cavities is focused on the requirements of the HB650 CM. The LB650 CM development (where not identical to HB650) is the responsibility of International Partners (with close FNAL involvement). </a:t>
            </a:r>
          </a:p>
          <a:p>
            <a:r>
              <a:rPr lang="en-US" dirty="0"/>
              <a:t>Bare Cavities</a:t>
            </a:r>
          </a:p>
          <a:p>
            <a:pPr lvl="1"/>
            <a:r>
              <a:rPr lang="en-US" dirty="0"/>
              <a:t>HB650 cavity design (</a:t>
            </a:r>
            <a:r>
              <a:rPr lang="el-GR" dirty="0"/>
              <a:t>β</a:t>
            </a:r>
            <a:r>
              <a:rPr lang="en-US" dirty="0"/>
              <a:t>=0.92) is new</a:t>
            </a:r>
          </a:p>
          <a:p>
            <a:pPr lvl="2"/>
            <a:r>
              <a:rPr lang="en-US" dirty="0"/>
              <a:t>2 prototype cavities to be fabricated by vendor</a:t>
            </a:r>
          </a:p>
          <a:p>
            <a:pPr lvl="2"/>
            <a:r>
              <a:rPr lang="en-US" dirty="0"/>
              <a:t>Cavity Q</a:t>
            </a:r>
            <a:r>
              <a:rPr lang="en-US" baseline="-25000" dirty="0"/>
              <a:t>0</a:t>
            </a:r>
            <a:r>
              <a:rPr lang="en-US" dirty="0"/>
              <a:t> (</a:t>
            </a:r>
            <a:r>
              <a:rPr lang="en-US" dirty="0" err="1"/>
              <a:t>r</a:t>
            </a:r>
            <a:r>
              <a:rPr lang="en-US" baseline="-25000" dirty="0" err="1"/>
              <a:t>s</a:t>
            </a:r>
            <a:r>
              <a:rPr lang="en-US" dirty="0"/>
              <a:t>) specification requires N-doping recipe similar to LCLS-II</a:t>
            </a:r>
          </a:p>
          <a:p>
            <a:pPr lvl="3"/>
            <a:r>
              <a:rPr lang="en-US" dirty="0"/>
              <a:t>Flux expulsion (fast cooldown) &amp; magnetic shielding will be critical</a:t>
            </a:r>
          </a:p>
          <a:p>
            <a:pPr lvl="3"/>
            <a:r>
              <a:rPr lang="en-US" dirty="0"/>
              <a:t>Recipe being developed using existing  </a:t>
            </a:r>
            <a:r>
              <a:rPr lang="el-GR" dirty="0"/>
              <a:t>β</a:t>
            </a:r>
            <a:r>
              <a:rPr lang="en-US" dirty="0"/>
              <a:t>=0.90 cavities for CM#1</a:t>
            </a:r>
          </a:p>
          <a:p>
            <a:pPr lvl="1"/>
            <a:r>
              <a:rPr lang="en-US" dirty="0"/>
              <a:t>LB650 cavity design (</a:t>
            </a:r>
            <a:r>
              <a:rPr lang="el-GR" dirty="0"/>
              <a:t>β</a:t>
            </a:r>
            <a:r>
              <a:rPr lang="en-US" dirty="0"/>
              <a:t>=0.61) is new</a:t>
            </a:r>
          </a:p>
          <a:p>
            <a:pPr lvl="2"/>
            <a:r>
              <a:rPr lang="en-US" dirty="0"/>
              <a:t>Prototypes will be fabricated by partner labs</a:t>
            </a:r>
          </a:p>
          <a:p>
            <a:pPr lvl="2"/>
            <a:r>
              <a:rPr lang="en-US" dirty="0"/>
              <a:t>Similar stringent requirements on Q</a:t>
            </a:r>
            <a:r>
              <a:rPr lang="en-US" baseline="-25000" dirty="0"/>
              <a:t>0</a:t>
            </a:r>
            <a:r>
              <a:rPr lang="en-US" dirty="0"/>
              <a:t> (</a:t>
            </a:r>
            <a:r>
              <a:rPr lang="en-US" dirty="0" err="1"/>
              <a:t>r</a:t>
            </a:r>
            <a:r>
              <a:rPr lang="en-US" baseline="-25000" dirty="0" err="1"/>
              <a:t>s</a:t>
            </a:r>
            <a:r>
              <a:rPr lang="en-US" dirty="0"/>
              <a:t>) : N-doping, flux expulsion, magnetic shielding</a:t>
            </a:r>
          </a:p>
          <a:p>
            <a:pPr lvl="3"/>
            <a:r>
              <a:rPr lang="en-US" dirty="0"/>
              <a:t>Adopt HB650 processing recipe for LB650</a:t>
            </a:r>
          </a:p>
          <a:p>
            <a:pPr lvl="3"/>
            <a:r>
              <a:rPr lang="en-US" dirty="0"/>
              <a:t>Utilize similar (identical) magnetic shielding and flux-expulsion techniques</a:t>
            </a:r>
          </a:p>
          <a:p>
            <a:pPr lvl="1"/>
            <a:r>
              <a:rPr lang="en-US" dirty="0"/>
              <a:t>FE-free performance requires optimization of HPR tools</a:t>
            </a:r>
          </a:p>
          <a:p>
            <a:pPr lvl="1"/>
            <a:r>
              <a:rPr lang="en-US" dirty="0"/>
              <a:t>Tight tolerance on microphonics and LFD bandwidth requires advanced resonance control techniques.</a:t>
            </a:r>
          </a:p>
          <a:p>
            <a:pPr marL="457200" lvl="1" indent="0">
              <a:buNone/>
            </a:pPr>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2048488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CM-Specific Components – HB650 (LB650)</a:t>
            </a:r>
          </a:p>
        </p:txBody>
      </p:sp>
      <p:sp>
        <p:nvSpPr>
          <p:cNvPr id="3" name="Content Placeholder 2"/>
          <p:cNvSpPr>
            <a:spLocks noGrp="1"/>
          </p:cNvSpPr>
          <p:nvPr>
            <p:ph idx="1"/>
          </p:nvPr>
        </p:nvSpPr>
        <p:spPr>
          <a:xfrm>
            <a:off x="228600" y="1043046"/>
            <a:ext cx="8672513" cy="5210797"/>
          </a:xfrm>
        </p:spPr>
        <p:txBody>
          <a:bodyPr>
            <a:normAutofit fontScale="92500" lnSpcReduction="10000"/>
          </a:bodyPr>
          <a:lstStyle/>
          <a:p>
            <a:r>
              <a:rPr lang="en-US" dirty="0"/>
              <a:t>Couplers</a:t>
            </a:r>
          </a:p>
          <a:p>
            <a:pPr lvl="1"/>
            <a:r>
              <a:rPr lang="en-US" dirty="0"/>
              <a:t>New coupler design : coaxial, 650MHz, 120kW (suitable for both HB/LB CMs)</a:t>
            </a:r>
          </a:p>
          <a:p>
            <a:pPr lvl="2"/>
            <a:r>
              <a:rPr lang="en-US" dirty="0"/>
              <a:t>Two cold end designs being prototyped</a:t>
            </a:r>
          </a:p>
          <a:p>
            <a:pPr lvl="2"/>
            <a:r>
              <a:rPr lang="en-US" dirty="0"/>
              <a:t>Prototypes to be evaluated on RT test stand and also in STC tests with </a:t>
            </a:r>
            <a:r>
              <a:rPr lang="el-GR" dirty="0"/>
              <a:t>β</a:t>
            </a:r>
            <a:r>
              <a:rPr lang="en-US" dirty="0"/>
              <a:t>=0.90 cavities</a:t>
            </a:r>
          </a:p>
          <a:p>
            <a:pPr lvl="1"/>
            <a:r>
              <a:rPr lang="en-US" dirty="0"/>
              <a:t>Verification of RF (power), thermal, and vacuum performance required before pre-production/production procurement</a:t>
            </a:r>
          </a:p>
          <a:p>
            <a:r>
              <a:rPr lang="en-US" dirty="0"/>
              <a:t>Tuner/Resonance control</a:t>
            </a:r>
          </a:p>
          <a:p>
            <a:pPr lvl="1"/>
            <a:r>
              <a:rPr lang="en-US" dirty="0"/>
              <a:t>Tuner design based on LCLS-II tuner, suitable for both HB/LB cryomodules (with slight adaptation); prototype received and bench tested.</a:t>
            </a:r>
          </a:p>
          <a:p>
            <a:pPr lvl="2"/>
            <a:r>
              <a:rPr lang="en-US" dirty="0"/>
              <a:t>Design being refined</a:t>
            </a:r>
          </a:p>
          <a:p>
            <a:pPr lvl="2"/>
            <a:r>
              <a:rPr lang="en-US" dirty="0"/>
              <a:t>Cryogenic operation to be evaluated during STC tests with </a:t>
            </a:r>
            <a:r>
              <a:rPr lang="el-GR" dirty="0"/>
              <a:t>β</a:t>
            </a:r>
            <a:r>
              <a:rPr lang="en-US" dirty="0"/>
              <a:t>=0.90 cavities</a:t>
            </a:r>
          </a:p>
          <a:p>
            <a:pPr lvl="1"/>
            <a:r>
              <a:rPr lang="en-US" dirty="0"/>
              <a:t>Resonance control to be studied during all STC testing, no experience yet in achieving required specifications</a:t>
            </a:r>
          </a:p>
          <a:p>
            <a:pPr marL="0"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2563145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Components – HB650</a:t>
            </a:r>
          </a:p>
        </p:txBody>
      </p:sp>
      <p:sp>
        <p:nvSpPr>
          <p:cNvPr id="3" name="Content Placeholder 2"/>
          <p:cNvSpPr>
            <a:spLocks noGrp="1"/>
          </p:cNvSpPr>
          <p:nvPr>
            <p:ph idx="1"/>
          </p:nvPr>
        </p:nvSpPr>
        <p:spPr>
          <a:xfrm>
            <a:off x="228600" y="1043046"/>
            <a:ext cx="8672513" cy="5210797"/>
          </a:xfrm>
        </p:spPr>
        <p:txBody>
          <a:bodyPr>
            <a:normAutofit fontScale="92500" lnSpcReduction="20000"/>
          </a:bodyPr>
          <a:lstStyle/>
          <a:p>
            <a:r>
              <a:rPr lang="en-US" dirty="0"/>
              <a:t>Bare Cavities</a:t>
            </a:r>
          </a:p>
          <a:p>
            <a:pPr lvl="1"/>
            <a:r>
              <a:rPr lang="en-US" dirty="0"/>
              <a:t>HB650 cavity new design (</a:t>
            </a:r>
            <a:r>
              <a:rPr lang="el-GR" dirty="0"/>
              <a:t>β</a:t>
            </a:r>
            <a:r>
              <a:rPr lang="en-US" dirty="0"/>
              <a:t>=0.92)</a:t>
            </a:r>
          </a:p>
          <a:p>
            <a:pPr lvl="2"/>
            <a:r>
              <a:rPr lang="en-US" dirty="0"/>
              <a:t>2 prototype cavities built for FNAL</a:t>
            </a:r>
          </a:p>
          <a:p>
            <a:pPr lvl="3"/>
            <a:r>
              <a:rPr lang="en-US" dirty="0"/>
              <a:t>Tested bare at FNAL VTS</a:t>
            </a:r>
          </a:p>
          <a:p>
            <a:pPr lvl="4"/>
            <a:r>
              <a:rPr lang="en-US" dirty="0"/>
              <a:t>3 process/test cycles/cavity in schedule</a:t>
            </a:r>
          </a:p>
          <a:p>
            <a:pPr lvl="4"/>
            <a:r>
              <a:rPr lang="en-US" dirty="0"/>
              <a:t>Use N-doping/processing recipe developed </a:t>
            </a:r>
          </a:p>
          <a:p>
            <a:pPr marL="1828800" lvl="4" indent="0" defTabSz="412750">
              <a:buNone/>
            </a:pPr>
            <a:r>
              <a:rPr lang="en-US" dirty="0"/>
              <a:t>	for </a:t>
            </a:r>
            <a:r>
              <a:rPr lang="el-GR" dirty="0"/>
              <a:t>β</a:t>
            </a:r>
            <a:r>
              <a:rPr lang="en-US" dirty="0"/>
              <a:t>=0.90 cavities as baseline</a:t>
            </a:r>
          </a:p>
          <a:p>
            <a:pPr lvl="4"/>
            <a:r>
              <a:rPr lang="en-US" dirty="0"/>
              <a:t>HPR tooling to be optimized</a:t>
            </a:r>
          </a:p>
          <a:p>
            <a:pPr lvl="3"/>
            <a:r>
              <a:rPr lang="en-US" dirty="0"/>
              <a:t>Tested jacketed at FNAL VTS</a:t>
            </a:r>
          </a:p>
          <a:p>
            <a:pPr lvl="2"/>
            <a:r>
              <a:rPr lang="en-US" dirty="0"/>
              <a:t>4 prototype cavities being fabricated and jacketed by DAE</a:t>
            </a:r>
          </a:p>
          <a:p>
            <a:pPr lvl="3"/>
            <a:r>
              <a:rPr lang="en-US" dirty="0"/>
              <a:t>Tested jacketed at FNAL VTS (tested bare (VTS) &amp; dressed (HTS) by DAE)</a:t>
            </a:r>
          </a:p>
          <a:p>
            <a:pPr lvl="1"/>
            <a:r>
              <a:rPr lang="en-US" dirty="0"/>
              <a:t>HB650 production cavities (10)</a:t>
            </a:r>
          </a:p>
          <a:p>
            <a:pPr lvl="2"/>
            <a:r>
              <a:rPr lang="en-US" dirty="0"/>
              <a:t>Production cavities supplied by FNAL tested bare in VTS</a:t>
            </a:r>
          </a:p>
          <a:p>
            <a:pPr lvl="2"/>
            <a:r>
              <a:rPr lang="en-US" dirty="0"/>
              <a:t>Production cavities supplied by FNAL tested jacketed in VTS</a:t>
            </a:r>
          </a:p>
          <a:p>
            <a:pPr lvl="3"/>
            <a:r>
              <a:rPr lang="en-US" dirty="0"/>
              <a:t>A 40% re-process/re-test fraction is included in P6 planning in both cases</a:t>
            </a:r>
          </a:p>
          <a:p>
            <a:pPr lvl="1"/>
            <a:r>
              <a:rPr lang="en-US" dirty="0"/>
              <a:t>HB650 cavity old design (</a:t>
            </a:r>
            <a:r>
              <a:rPr lang="el-GR" dirty="0"/>
              <a:t>β</a:t>
            </a:r>
            <a:r>
              <a:rPr lang="en-US" dirty="0"/>
              <a:t>=0.90)</a:t>
            </a:r>
          </a:p>
          <a:p>
            <a:pPr lvl="2"/>
            <a:r>
              <a:rPr lang="en-US" dirty="0"/>
              <a:t>1 more bare cavity to be tested in VTS</a:t>
            </a:r>
          </a:p>
          <a:p>
            <a:pPr lvl="2"/>
            <a:r>
              <a:rPr lang="en-US" dirty="0"/>
              <a:t>4 jacketed cavities to be tested in the VTS</a:t>
            </a:r>
          </a:p>
          <a:p>
            <a:pPr marL="457200" lvl="1" indent="0">
              <a:buNone/>
            </a:pPr>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pic>
        <p:nvPicPr>
          <p:cNvPr id="8" name="Picture 7"/>
          <p:cNvPicPr>
            <a:picLocks noChangeAspect="1"/>
          </p:cNvPicPr>
          <p:nvPr/>
        </p:nvPicPr>
        <p:blipFill rotWithShape="1">
          <a:blip r:embed="rId2"/>
          <a:srcRect l="3930" t="1946" r="8210" b="2190"/>
          <a:stretch/>
        </p:blipFill>
        <p:spPr>
          <a:xfrm>
            <a:off x="7338227" y="980293"/>
            <a:ext cx="1562886" cy="2474780"/>
          </a:xfrm>
          <a:prstGeom prst="rect">
            <a:avLst/>
          </a:prstGeom>
        </p:spPr>
      </p:pic>
      <p:sp>
        <p:nvSpPr>
          <p:cNvPr id="9" name="TextBox 8"/>
          <p:cNvSpPr txBox="1"/>
          <p:nvPr/>
        </p:nvSpPr>
        <p:spPr>
          <a:xfrm>
            <a:off x="6035796" y="1132941"/>
            <a:ext cx="1302432" cy="738664"/>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650MHz </a:t>
            </a:r>
            <a:r>
              <a:rPr lang="en-US" sz="1400" dirty="0">
                <a:solidFill>
                  <a:schemeClr val="accent6"/>
                </a:solidFill>
                <a:latin typeface="Symbol" panose="05050102010706020507" pitchFamily="18" charset="2"/>
                <a:cs typeface="Helvetica" panose="020B0604020202020204" pitchFamily="34" charset="0"/>
              </a:rPr>
              <a:t>b</a:t>
            </a:r>
            <a:r>
              <a:rPr lang="en-US" sz="1400" dirty="0">
                <a:solidFill>
                  <a:schemeClr val="accent6"/>
                </a:solidFill>
                <a:latin typeface="Helvetica" panose="020B0604020202020204" pitchFamily="34" charset="0"/>
                <a:cs typeface="Helvetica" panose="020B0604020202020204" pitchFamily="34" charset="0"/>
              </a:rPr>
              <a:t>=0.90 Cavity in HPR Tool</a:t>
            </a:r>
          </a:p>
        </p:txBody>
      </p:sp>
    </p:spTree>
    <p:extLst>
      <p:ext uri="{BB962C8B-B14F-4D97-AF65-F5344CB8AC3E}">
        <p14:creationId xmlns:p14="http://schemas.microsoft.com/office/powerpoint/2010/main" val="3189122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Components – HB650 (LB650)</a:t>
            </a:r>
          </a:p>
        </p:txBody>
      </p:sp>
      <p:sp>
        <p:nvSpPr>
          <p:cNvPr id="3" name="Content Placeholder 2"/>
          <p:cNvSpPr>
            <a:spLocks noGrp="1"/>
          </p:cNvSpPr>
          <p:nvPr>
            <p:ph idx="1"/>
          </p:nvPr>
        </p:nvSpPr>
        <p:spPr>
          <a:xfrm>
            <a:off x="228600" y="1043046"/>
            <a:ext cx="8672513" cy="5210797"/>
          </a:xfrm>
        </p:spPr>
        <p:txBody>
          <a:bodyPr>
            <a:normAutofit/>
          </a:bodyPr>
          <a:lstStyle/>
          <a:p>
            <a:r>
              <a:rPr lang="en-US" dirty="0"/>
              <a:t>Couplers</a:t>
            </a:r>
          </a:p>
          <a:p>
            <a:pPr lvl="1"/>
            <a:r>
              <a:rPr lang="en-US" sz="2000" dirty="0"/>
              <a:t>4 Prototype HB650 coupler cold-ends have been procured</a:t>
            </a:r>
          </a:p>
          <a:p>
            <a:pPr lvl="2"/>
            <a:r>
              <a:rPr lang="en-US" sz="1800" dirty="0"/>
              <a:t>Two of each (cold end) design, two “universal” warm ends</a:t>
            </a:r>
          </a:p>
          <a:p>
            <a:pPr lvl="2"/>
            <a:r>
              <a:rPr lang="en-US" sz="1800" dirty="0"/>
              <a:t>Tested on room-temperature test stand after initial QA/QC</a:t>
            </a:r>
          </a:p>
          <a:p>
            <a:pPr lvl="2"/>
            <a:r>
              <a:rPr lang="en-US" sz="1800" dirty="0"/>
              <a:t>Tested on first 2 </a:t>
            </a:r>
            <a:r>
              <a:rPr lang="el-GR" sz="1800" dirty="0"/>
              <a:t>β</a:t>
            </a:r>
            <a:r>
              <a:rPr lang="en-US" sz="1800" dirty="0"/>
              <a:t>=0.90 cavities in STC</a:t>
            </a:r>
          </a:p>
          <a:p>
            <a:pPr lvl="3"/>
            <a:r>
              <a:rPr lang="en-US" sz="1600" dirty="0"/>
              <a:t>One of each kind, unless RT testing indicates otherwise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8786" y="3648444"/>
            <a:ext cx="4028051" cy="2323295"/>
          </a:xfrm>
          <a:prstGeom prst="rect">
            <a:avLst/>
          </a:prstGeom>
        </p:spPr>
      </p:pic>
      <p:sp>
        <p:nvSpPr>
          <p:cNvPr id="8" name="TextBox 7"/>
          <p:cNvSpPr txBox="1"/>
          <p:nvPr/>
        </p:nvSpPr>
        <p:spPr>
          <a:xfrm>
            <a:off x="169525" y="3092367"/>
            <a:ext cx="4625788" cy="2847145"/>
          </a:xfrm>
          <a:prstGeom prst="rect">
            <a:avLst/>
          </a:prstGeom>
          <a:noFill/>
        </p:spPr>
        <p:txBody>
          <a:bodyPr wrap="square" rtlCol="0">
            <a:normAutofit fontScale="92500" lnSpcReduction="10000"/>
          </a:bodyPr>
          <a:lstStyle/>
          <a:p>
            <a:pPr marL="742950" lvl="1" indent="-285750">
              <a:spcBef>
                <a:spcPct val="20000"/>
              </a:spcBef>
              <a:buFont typeface="Arial" charset="0"/>
              <a:buChar char="–"/>
            </a:pPr>
            <a:r>
              <a:rPr lang="en-US" sz="2200" dirty="0">
                <a:solidFill>
                  <a:srgbClr val="404040"/>
                </a:solidFill>
                <a:latin typeface="Helvetica"/>
                <a:ea typeface="ＭＳ Ｐゴシック" charset="0"/>
              </a:rPr>
              <a:t>8 Pre-production couplers to be procured</a:t>
            </a:r>
          </a:p>
          <a:p>
            <a:pPr marL="1143000" lvl="2" indent="-228600">
              <a:spcBef>
                <a:spcPct val="20000"/>
              </a:spcBef>
              <a:buFont typeface="Arial" charset="0"/>
              <a:buChar char="•"/>
            </a:pPr>
            <a:r>
              <a:rPr lang="en-US" sz="1900" dirty="0">
                <a:solidFill>
                  <a:srgbClr val="404040"/>
                </a:solidFill>
                <a:latin typeface="Helvetica"/>
                <a:ea typeface="ＭＳ Ｐゴシック" charset="0"/>
              </a:rPr>
              <a:t>After initial tests of prototypes in STC</a:t>
            </a:r>
          </a:p>
          <a:p>
            <a:pPr marL="1143000" lvl="2" indent="-228600">
              <a:spcBef>
                <a:spcPct val="20000"/>
              </a:spcBef>
              <a:buFont typeface="Arial" charset="0"/>
              <a:buChar char="•"/>
            </a:pPr>
            <a:r>
              <a:rPr lang="en-US" sz="1900" dirty="0">
                <a:solidFill>
                  <a:srgbClr val="404040"/>
                </a:solidFill>
                <a:latin typeface="Helvetica"/>
                <a:ea typeface="ＭＳ Ｐゴシック" charset="0"/>
              </a:rPr>
              <a:t>All tested on room-temperature test stand after initial QA/QC</a:t>
            </a:r>
          </a:p>
          <a:p>
            <a:pPr marL="1143000" lvl="2" indent="-228600">
              <a:spcBef>
                <a:spcPct val="20000"/>
              </a:spcBef>
              <a:buFont typeface="Arial" charset="0"/>
              <a:buChar char="•"/>
            </a:pPr>
            <a:r>
              <a:rPr lang="en-US" sz="1900" dirty="0">
                <a:solidFill>
                  <a:srgbClr val="404040"/>
                </a:solidFill>
                <a:latin typeface="Helvetica"/>
                <a:ea typeface="ＭＳ Ｐゴシック" charset="0"/>
              </a:rPr>
              <a:t>Tested on two remaining </a:t>
            </a:r>
            <a:r>
              <a:rPr lang="el-GR" sz="1900" dirty="0">
                <a:solidFill>
                  <a:srgbClr val="404040"/>
                </a:solidFill>
                <a:latin typeface="Helvetica"/>
                <a:ea typeface="ＭＳ Ｐゴシック" charset="0"/>
              </a:rPr>
              <a:t>β</a:t>
            </a:r>
            <a:r>
              <a:rPr lang="en-US" sz="1900" dirty="0">
                <a:solidFill>
                  <a:srgbClr val="404040"/>
                </a:solidFill>
                <a:latin typeface="Helvetica"/>
                <a:ea typeface="ＭＳ Ｐゴシック" charset="0"/>
              </a:rPr>
              <a:t>=0.90 cavities in STC</a:t>
            </a:r>
          </a:p>
          <a:p>
            <a:pPr marL="1143000" lvl="2" indent="-228600">
              <a:spcBef>
                <a:spcPct val="20000"/>
              </a:spcBef>
              <a:buFont typeface="Arial" charset="0"/>
              <a:buChar char="•"/>
            </a:pPr>
            <a:r>
              <a:rPr lang="en-US" sz="1900" dirty="0">
                <a:solidFill>
                  <a:srgbClr val="404040"/>
                </a:solidFill>
                <a:latin typeface="Helvetica"/>
                <a:ea typeface="ＭＳ Ｐゴシック" charset="0"/>
              </a:rPr>
              <a:t>Tested on two prototype </a:t>
            </a:r>
            <a:r>
              <a:rPr lang="el-GR" sz="1900" dirty="0">
                <a:solidFill>
                  <a:srgbClr val="404040"/>
                </a:solidFill>
                <a:latin typeface="Helvetica"/>
                <a:ea typeface="ＭＳ Ｐゴシック" charset="0"/>
              </a:rPr>
              <a:t>β</a:t>
            </a:r>
            <a:r>
              <a:rPr lang="en-US" sz="1900" dirty="0">
                <a:solidFill>
                  <a:srgbClr val="404040"/>
                </a:solidFill>
                <a:latin typeface="Helvetica"/>
                <a:ea typeface="ＭＳ Ｐゴシック" charset="0"/>
              </a:rPr>
              <a:t>=0.92 cavities in STC</a:t>
            </a:r>
          </a:p>
        </p:txBody>
      </p:sp>
      <p:sp>
        <p:nvSpPr>
          <p:cNvPr id="9" name="TextBox 8"/>
          <p:cNvSpPr txBox="1"/>
          <p:nvPr/>
        </p:nvSpPr>
        <p:spPr>
          <a:xfrm>
            <a:off x="6149918" y="3340667"/>
            <a:ext cx="2034989" cy="307777"/>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650</a:t>
            </a:r>
            <a:r>
              <a:rPr lang="en-US" sz="1400" dirty="0">
                <a:latin typeface="Helvetica" panose="020B0604020202020204" pitchFamily="34" charset="0"/>
                <a:cs typeface="Helvetica" panose="020B0604020202020204" pitchFamily="34" charset="0"/>
              </a:rPr>
              <a:t> </a:t>
            </a:r>
            <a:r>
              <a:rPr lang="en-US" sz="1400" dirty="0">
                <a:solidFill>
                  <a:schemeClr val="accent6"/>
                </a:solidFill>
                <a:latin typeface="Helvetica" panose="020B0604020202020204" pitchFamily="34" charset="0"/>
                <a:cs typeface="Helvetica" panose="020B0604020202020204" pitchFamily="34" charset="0"/>
              </a:rPr>
              <a:t>MHz Coupler</a:t>
            </a:r>
          </a:p>
        </p:txBody>
      </p:sp>
    </p:spTree>
    <p:extLst>
      <p:ext uri="{BB962C8B-B14F-4D97-AF65-F5344CB8AC3E}">
        <p14:creationId xmlns:p14="http://schemas.microsoft.com/office/powerpoint/2010/main" val="3239588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Components – HB650 (LB650)</a:t>
            </a:r>
          </a:p>
        </p:txBody>
      </p:sp>
      <p:sp>
        <p:nvSpPr>
          <p:cNvPr id="3" name="Content Placeholder 2"/>
          <p:cNvSpPr>
            <a:spLocks noGrp="1"/>
          </p:cNvSpPr>
          <p:nvPr>
            <p:ph idx="1"/>
          </p:nvPr>
        </p:nvSpPr>
        <p:spPr>
          <a:xfrm>
            <a:off x="228600" y="1043046"/>
            <a:ext cx="8672513" cy="5210797"/>
          </a:xfrm>
        </p:spPr>
        <p:txBody>
          <a:bodyPr>
            <a:normAutofit/>
          </a:bodyPr>
          <a:lstStyle/>
          <a:p>
            <a:r>
              <a:rPr lang="en-US" dirty="0"/>
              <a:t>Tuner/Resonance control</a:t>
            </a:r>
          </a:p>
          <a:p>
            <a:pPr lvl="1"/>
            <a:r>
              <a:rPr lang="en-US" sz="2000" dirty="0"/>
              <a:t>1</a:t>
            </a:r>
            <a:r>
              <a:rPr lang="en-US" sz="2000" baseline="30000" dirty="0"/>
              <a:t>st</a:t>
            </a:r>
            <a:r>
              <a:rPr lang="en-US" sz="2000" dirty="0"/>
              <a:t> (upgraded) prototype to be tested in STC using </a:t>
            </a:r>
            <a:r>
              <a:rPr lang="el-GR" sz="2000" dirty="0"/>
              <a:t>β</a:t>
            </a:r>
            <a:r>
              <a:rPr lang="en-US" sz="2000" dirty="0"/>
              <a:t>=0.90 cavities</a:t>
            </a:r>
          </a:p>
          <a:p>
            <a:pPr lvl="1"/>
            <a:r>
              <a:rPr lang="en-US" sz="2000" dirty="0"/>
              <a:t>4 “production” tuners for </a:t>
            </a:r>
            <a:r>
              <a:rPr lang="el-GR" sz="2000" dirty="0"/>
              <a:t>β</a:t>
            </a:r>
            <a:r>
              <a:rPr lang="en-US" sz="2000" dirty="0"/>
              <a:t>=0.90 cavities and 3 “production” tuners for </a:t>
            </a:r>
            <a:r>
              <a:rPr lang="el-GR" sz="2000" dirty="0"/>
              <a:t>β</a:t>
            </a:r>
            <a:r>
              <a:rPr lang="en-US" sz="2000" dirty="0"/>
              <a:t>=0.92 cavities ordered after prototype tested in STC</a:t>
            </a:r>
          </a:p>
          <a:p>
            <a:pPr lvl="2"/>
            <a:r>
              <a:rPr lang="en-US" sz="1800" dirty="0"/>
              <a:t>tested with </a:t>
            </a:r>
            <a:r>
              <a:rPr lang="el-GR" sz="1800" dirty="0"/>
              <a:t>β</a:t>
            </a:r>
            <a:r>
              <a:rPr lang="en-US" sz="1800" dirty="0"/>
              <a:t>=0.90 and </a:t>
            </a:r>
            <a:r>
              <a:rPr lang="el-GR" sz="1800" dirty="0"/>
              <a:t>β</a:t>
            </a:r>
            <a:r>
              <a:rPr lang="en-US" sz="1800" dirty="0"/>
              <a:t>=0.92 cavities in STC</a:t>
            </a:r>
          </a:p>
          <a:p>
            <a:pPr lvl="3"/>
            <a:r>
              <a:rPr lang="el-GR" sz="1600" dirty="0"/>
              <a:t>β</a:t>
            </a:r>
            <a:r>
              <a:rPr lang="en-US" sz="1600" dirty="0"/>
              <a:t>=0.90 cavities used on CM#1</a:t>
            </a:r>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pic>
        <p:nvPicPr>
          <p:cNvPr id="7" name="Picture 6"/>
          <p:cNvPicPr>
            <a:picLocks noChangeAspect="1"/>
          </p:cNvPicPr>
          <p:nvPr/>
        </p:nvPicPr>
        <p:blipFill>
          <a:blip r:embed="rId2"/>
          <a:stretch>
            <a:fillRect/>
          </a:stretch>
        </p:blipFill>
        <p:spPr>
          <a:xfrm>
            <a:off x="5685138" y="3335156"/>
            <a:ext cx="3346383" cy="2311646"/>
          </a:xfrm>
          <a:prstGeom prst="rect">
            <a:avLst/>
          </a:prstGeom>
        </p:spPr>
      </p:pic>
      <p:sp>
        <p:nvSpPr>
          <p:cNvPr id="8" name="TextBox 7"/>
          <p:cNvSpPr txBox="1"/>
          <p:nvPr/>
        </p:nvSpPr>
        <p:spPr>
          <a:xfrm>
            <a:off x="98192" y="3056773"/>
            <a:ext cx="5905061" cy="3046988"/>
          </a:xfrm>
          <a:prstGeom prst="rect">
            <a:avLst/>
          </a:prstGeom>
          <a:noFill/>
        </p:spPr>
        <p:txBody>
          <a:bodyPr wrap="square" rtlCol="0">
            <a:spAutoFit/>
          </a:bodyPr>
          <a:lstStyle/>
          <a:p>
            <a:pPr marL="742950" lvl="1" indent="-285750">
              <a:spcBef>
                <a:spcPct val="20000"/>
              </a:spcBef>
              <a:buFont typeface="Arial" charset="0"/>
              <a:buChar char="–"/>
            </a:pPr>
            <a:r>
              <a:rPr lang="en-US" sz="2000" dirty="0">
                <a:solidFill>
                  <a:srgbClr val="404040"/>
                </a:solidFill>
                <a:latin typeface="Helvetica"/>
                <a:ea typeface="ＭＳ Ｐゴシック" charset="0"/>
              </a:rPr>
              <a:t>10 production tuners for CMs 2-4 ordered after prototypes and early “production” tuners tested and CM#1 tested at CMTF.</a:t>
            </a:r>
          </a:p>
          <a:p>
            <a:pPr marL="742950" lvl="1" indent="-285750">
              <a:spcBef>
                <a:spcPct val="20000"/>
              </a:spcBef>
              <a:buFont typeface="Arial" charset="0"/>
              <a:buChar char="–"/>
            </a:pPr>
            <a:r>
              <a:rPr lang="en-US" sz="2000" dirty="0">
                <a:solidFill>
                  <a:srgbClr val="404040"/>
                </a:solidFill>
                <a:latin typeface="Helvetica"/>
                <a:ea typeface="ＭＳ Ｐゴシック" charset="0"/>
              </a:rPr>
              <a:t>Resonance control studies part of all extended (design verification) STC testing with </a:t>
            </a:r>
            <a:r>
              <a:rPr lang="el-GR" sz="2000" dirty="0">
                <a:solidFill>
                  <a:srgbClr val="404040"/>
                </a:solidFill>
                <a:latin typeface="Helvetica"/>
                <a:ea typeface="ＭＳ Ｐゴシック" charset="0"/>
              </a:rPr>
              <a:t>β</a:t>
            </a:r>
            <a:r>
              <a:rPr lang="en-US" sz="2000" dirty="0">
                <a:solidFill>
                  <a:srgbClr val="404040"/>
                </a:solidFill>
                <a:latin typeface="Helvetica"/>
                <a:ea typeface="ＭＳ Ｐゴシック" charset="0"/>
              </a:rPr>
              <a:t>=0.90 and </a:t>
            </a:r>
            <a:r>
              <a:rPr lang="el-GR" sz="2000" dirty="0">
                <a:solidFill>
                  <a:srgbClr val="404040"/>
                </a:solidFill>
                <a:latin typeface="Helvetica"/>
                <a:ea typeface="ＭＳ Ｐゴシック" charset="0"/>
              </a:rPr>
              <a:t>β</a:t>
            </a:r>
            <a:r>
              <a:rPr lang="en-US" sz="2000" dirty="0">
                <a:solidFill>
                  <a:srgbClr val="404040"/>
                </a:solidFill>
                <a:latin typeface="Helvetica"/>
                <a:ea typeface="ＭＳ Ｐゴシック" charset="0"/>
              </a:rPr>
              <a:t>=0.92 cavities</a:t>
            </a:r>
          </a:p>
          <a:p>
            <a:pPr marL="742950" lvl="1" indent="-285750">
              <a:spcBef>
                <a:spcPct val="20000"/>
              </a:spcBef>
              <a:buFont typeface="Arial" charset="0"/>
              <a:buChar char="–"/>
            </a:pPr>
            <a:r>
              <a:rPr lang="en-US" sz="2000" dirty="0">
                <a:solidFill>
                  <a:srgbClr val="404040"/>
                </a:solidFill>
                <a:latin typeface="Helvetica"/>
                <a:ea typeface="ＭＳ Ｐゴシック" charset="0"/>
              </a:rPr>
              <a:t>Tuner motor and piezo lifetime tests planned as part of “bench-testing”</a:t>
            </a:r>
          </a:p>
          <a:p>
            <a:endParaRPr lang="en-US" dirty="0"/>
          </a:p>
        </p:txBody>
      </p:sp>
      <p:sp>
        <p:nvSpPr>
          <p:cNvPr id="9" name="TextBox 8"/>
          <p:cNvSpPr txBox="1"/>
          <p:nvPr/>
        </p:nvSpPr>
        <p:spPr>
          <a:xfrm>
            <a:off x="6050382" y="5659422"/>
            <a:ext cx="2615893" cy="307777"/>
          </a:xfrm>
          <a:prstGeom prst="rect">
            <a:avLst/>
          </a:prstGeom>
          <a:noFill/>
        </p:spPr>
        <p:txBody>
          <a:bodyPr wrap="square" rtlCol="0">
            <a:spAutoFit/>
          </a:bodyPr>
          <a:lstStyle/>
          <a:p>
            <a:r>
              <a:rPr lang="en-US" sz="1400" dirty="0">
                <a:solidFill>
                  <a:schemeClr val="accent6"/>
                </a:solidFill>
                <a:latin typeface="Helvetica" panose="020B0604020202020204" pitchFamily="34" charset="0"/>
                <a:cs typeface="Helvetica" panose="020B0604020202020204" pitchFamily="34" charset="0"/>
              </a:rPr>
              <a:t>650</a:t>
            </a:r>
            <a:r>
              <a:rPr lang="en-US" sz="1400" dirty="0">
                <a:latin typeface="Helvetica" panose="020B0604020202020204" pitchFamily="34" charset="0"/>
                <a:cs typeface="Helvetica" panose="020B0604020202020204" pitchFamily="34" charset="0"/>
              </a:rPr>
              <a:t> </a:t>
            </a:r>
            <a:r>
              <a:rPr lang="en-US" sz="1400" dirty="0">
                <a:solidFill>
                  <a:schemeClr val="accent6"/>
                </a:solidFill>
                <a:latin typeface="Helvetica" panose="020B0604020202020204" pitchFamily="34" charset="0"/>
                <a:cs typeface="Helvetica" panose="020B0604020202020204" pitchFamily="34" charset="0"/>
              </a:rPr>
              <a:t>MHz Prototype Tuner V. 1</a:t>
            </a:r>
          </a:p>
        </p:txBody>
      </p:sp>
    </p:spTree>
    <p:extLst>
      <p:ext uri="{BB962C8B-B14F-4D97-AF65-F5344CB8AC3E}">
        <p14:creationId xmlns:p14="http://schemas.microsoft.com/office/powerpoint/2010/main" val="256792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lnSpcReduction="10000"/>
          </a:bodyPr>
          <a:lstStyle/>
          <a:p>
            <a:r>
              <a:rPr lang="en-US" dirty="0"/>
              <a:t>Scope of Design and Development</a:t>
            </a:r>
          </a:p>
          <a:p>
            <a:r>
              <a:rPr lang="en-US" dirty="0"/>
              <a:t>SRF Test Program Goals</a:t>
            </a:r>
          </a:p>
          <a:p>
            <a:r>
              <a:rPr lang="en-US" dirty="0"/>
              <a:t>SSR1/SSR2</a:t>
            </a:r>
          </a:p>
          <a:p>
            <a:pPr lvl="1"/>
            <a:r>
              <a:rPr lang="en-US" dirty="0"/>
              <a:t>CM-Specific Components</a:t>
            </a:r>
          </a:p>
          <a:p>
            <a:pPr lvl="1"/>
            <a:r>
              <a:rPr lang="en-US" dirty="0"/>
              <a:t>Testing CM-Specific Components</a:t>
            </a:r>
          </a:p>
          <a:p>
            <a:pPr lvl="1"/>
            <a:r>
              <a:rPr lang="en-US" dirty="0"/>
              <a:t>Testing CM-Specific Sub-Systems</a:t>
            </a:r>
          </a:p>
          <a:p>
            <a:r>
              <a:rPr lang="en-US" dirty="0"/>
              <a:t>HB650/LB650</a:t>
            </a:r>
          </a:p>
          <a:p>
            <a:pPr lvl="1"/>
            <a:r>
              <a:rPr lang="en-US" dirty="0"/>
              <a:t>CM-Specific Components</a:t>
            </a:r>
          </a:p>
          <a:p>
            <a:pPr lvl="1"/>
            <a:r>
              <a:rPr lang="en-US" dirty="0"/>
              <a:t>Testing CM-Specific Components</a:t>
            </a:r>
          </a:p>
          <a:p>
            <a:pPr lvl="1"/>
            <a:r>
              <a:rPr lang="en-US" dirty="0"/>
              <a:t>Testing CM-Specific Sub-Systems</a:t>
            </a:r>
          </a:p>
          <a:p>
            <a:r>
              <a:rPr lang="en-US" dirty="0"/>
              <a:t>General CM Risks</a:t>
            </a:r>
          </a:p>
          <a:p>
            <a:r>
              <a:rPr lang="en-US" dirty="0"/>
              <a:t>Addressing General CM Risks</a:t>
            </a:r>
          </a:p>
          <a:p>
            <a:r>
              <a:rPr lang="en-US" dirty="0"/>
              <a:t>Summary</a:t>
            </a:r>
          </a:p>
          <a:p>
            <a:endParaRPr lang="en-US" dirty="0"/>
          </a:p>
          <a:p>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99846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Sub-Systems – HB650</a:t>
            </a:r>
          </a:p>
        </p:txBody>
      </p:sp>
      <p:sp>
        <p:nvSpPr>
          <p:cNvPr id="3" name="Content Placeholder 2"/>
          <p:cNvSpPr>
            <a:spLocks noGrp="1"/>
          </p:cNvSpPr>
          <p:nvPr>
            <p:ph idx="1"/>
          </p:nvPr>
        </p:nvSpPr>
        <p:spPr>
          <a:xfrm>
            <a:off x="228600" y="1043046"/>
            <a:ext cx="8672513" cy="5210797"/>
          </a:xfrm>
        </p:spPr>
        <p:txBody>
          <a:bodyPr>
            <a:normAutofit/>
          </a:bodyPr>
          <a:lstStyle/>
          <a:p>
            <a:r>
              <a:rPr lang="en-US" dirty="0"/>
              <a:t>Sub-System tests with dressed cavities (cavity + HeV + tuner + coupler) are also planned, as part of system design verification. </a:t>
            </a:r>
          </a:p>
          <a:p>
            <a:pPr lvl="2"/>
            <a:r>
              <a:rPr lang="en-US" dirty="0"/>
              <a:t>Incorporated into P6 schedule with adequate durations</a:t>
            </a:r>
          </a:p>
          <a:p>
            <a:pPr lvl="2"/>
            <a:r>
              <a:rPr lang="en-US" dirty="0"/>
              <a:t>Multiple iterations</a:t>
            </a:r>
          </a:p>
          <a:p>
            <a:pPr lvl="2"/>
            <a:r>
              <a:rPr lang="en-US" dirty="0"/>
              <a:t>Using prototype or “first-article”/pre-production components</a:t>
            </a:r>
          </a:p>
          <a:p>
            <a:pPr lvl="2"/>
            <a:r>
              <a:rPr lang="en-US" dirty="0"/>
              <a:t>Serve as “gatekeeper” to FDR or PRR</a:t>
            </a:r>
          </a:p>
          <a:p>
            <a:pPr lvl="2"/>
            <a:endParaRPr lang="en-US" dirty="0"/>
          </a:p>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7" name="TextBox 6"/>
          <p:cNvSpPr txBox="1"/>
          <p:nvPr/>
        </p:nvSpPr>
        <p:spPr>
          <a:xfrm>
            <a:off x="166686" y="3738561"/>
            <a:ext cx="4118443" cy="120032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6"/>
                </a:solidFill>
                <a:latin typeface="Helvetica" panose="020B0604020202020204" pitchFamily="34" charset="0"/>
                <a:cs typeface="Helvetica" panose="020B0604020202020204" pitchFamily="34" charset="0"/>
              </a:rPr>
              <a:t>Use modified (extended) STC facility &amp; ancillaries</a:t>
            </a:r>
          </a:p>
          <a:p>
            <a:endParaRPr lang="en-US" dirty="0">
              <a:solidFill>
                <a:schemeClr val="accent6"/>
              </a:solidFill>
            </a:endParaRPr>
          </a:p>
        </p:txBody>
      </p:sp>
      <p:pic>
        <p:nvPicPr>
          <p:cNvPr id="8" name="Picture 7"/>
          <p:cNvPicPr/>
          <p:nvPr/>
        </p:nvPicPr>
        <p:blipFill>
          <a:blip r:embed="rId2">
            <a:clrChange>
              <a:clrFrom>
                <a:srgbClr val="232528"/>
              </a:clrFrom>
              <a:clrTo>
                <a:srgbClr val="232528">
                  <a:alpha val="0"/>
                </a:srgbClr>
              </a:clrTo>
            </a:clrChange>
          </a:blip>
          <a:stretch>
            <a:fillRect/>
          </a:stretch>
        </p:blipFill>
        <p:spPr>
          <a:xfrm>
            <a:off x="3764243" y="4476585"/>
            <a:ext cx="2447886" cy="1777258"/>
          </a:xfrm>
          <a:prstGeom prst="rect">
            <a:avLst/>
          </a:prstGeom>
        </p:spPr>
      </p:pic>
      <p:pic>
        <p:nvPicPr>
          <p:cNvPr id="9" name="Picture 8"/>
          <p:cNvPicPr/>
          <p:nvPr/>
        </p:nvPicPr>
        <p:blipFill>
          <a:blip r:embed="rId3">
            <a:clrChange>
              <a:clrFrom>
                <a:srgbClr val="232528"/>
              </a:clrFrom>
              <a:clrTo>
                <a:srgbClr val="232528">
                  <a:alpha val="0"/>
                </a:srgbClr>
              </a:clrTo>
            </a:clrChange>
          </a:blip>
          <a:stretch>
            <a:fillRect/>
          </a:stretch>
        </p:blipFill>
        <p:spPr>
          <a:xfrm>
            <a:off x="6301066" y="3217869"/>
            <a:ext cx="2385600" cy="3035974"/>
          </a:xfrm>
          <a:prstGeom prst="rect">
            <a:avLst/>
          </a:prstGeom>
        </p:spPr>
      </p:pic>
    </p:spTree>
    <p:extLst>
      <p:ext uri="{BB962C8B-B14F-4D97-AF65-F5344CB8AC3E}">
        <p14:creationId xmlns:p14="http://schemas.microsoft.com/office/powerpoint/2010/main" val="3821438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CM-Specific Sub-Systems – HB650</a:t>
            </a:r>
          </a:p>
        </p:txBody>
      </p:sp>
      <p:sp>
        <p:nvSpPr>
          <p:cNvPr id="3" name="Content Placeholder 2"/>
          <p:cNvSpPr>
            <a:spLocks noGrp="1"/>
          </p:cNvSpPr>
          <p:nvPr>
            <p:ph idx="1"/>
          </p:nvPr>
        </p:nvSpPr>
        <p:spPr>
          <a:xfrm>
            <a:off x="228600" y="1043046"/>
            <a:ext cx="8672513" cy="5210797"/>
          </a:xfrm>
        </p:spPr>
        <p:txBody>
          <a:bodyPr>
            <a:normAutofit fontScale="92500" lnSpcReduction="10000"/>
          </a:bodyPr>
          <a:lstStyle/>
          <a:p>
            <a:r>
              <a:rPr lang="en-US" dirty="0"/>
              <a:t>STC test program:</a:t>
            </a:r>
          </a:p>
          <a:p>
            <a:pPr lvl="1"/>
            <a:r>
              <a:rPr lang="en-US" dirty="0"/>
              <a:t>HB650 CM#1 </a:t>
            </a:r>
            <a:r>
              <a:rPr lang="el-GR" dirty="0"/>
              <a:t>β</a:t>
            </a:r>
            <a:r>
              <a:rPr lang="en-US" dirty="0"/>
              <a:t>=0.90 cavities (4) tested in STC with prototype and pre-production couplers/tuners</a:t>
            </a:r>
          </a:p>
          <a:p>
            <a:pPr lvl="2"/>
            <a:r>
              <a:rPr lang="en-US" dirty="0"/>
              <a:t>Design verification testing – 8 weeks cold testing cavities 1,2; 5 weeks cold testing cavities 3, 4 </a:t>
            </a:r>
          </a:p>
          <a:p>
            <a:pPr lvl="3"/>
            <a:r>
              <a:rPr lang="en-US" dirty="0"/>
              <a:t>This allows multiple (fast) cooldowns, coupler thermal studies, extended  resonance control studies</a:t>
            </a:r>
          </a:p>
          <a:p>
            <a:pPr lvl="1"/>
            <a:r>
              <a:rPr lang="en-US" dirty="0"/>
              <a:t>HB650 prototype </a:t>
            </a:r>
            <a:r>
              <a:rPr lang="el-GR" dirty="0"/>
              <a:t>β</a:t>
            </a:r>
            <a:r>
              <a:rPr lang="en-US" dirty="0"/>
              <a:t>=0.92 cavities (2) with pre-production couplers/tuners </a:t>
            </a:r>
          </a:p>
          <a:p>
            <a:pPr lvl="2"/>
            <a:r>
              <a:rPr lang="en-US" dirty="0"/>
              <a:t>Design verification testing – 8 weeks cold testing </a:t>
            </a:r>
          </a:p>
          <a:p>
            <a:pPr lvl="3"/>
            <a:r>
              <a:rPr lang="en-US" dirty="0"/>
              <a:t>This allows multiple (fast) cooldowns, coupler thermal studies, extended  resonance control studies</a:t>
            </a:r>
          </a:p>
          <a:p>
            <a:pPr lvl="1"/>
            <a:r>
              <a:rPr lang="en-US" dirty="0"/>
              <a:t>HB650 production dressed cavities and prod tuner/coupler (2, supplied by FNAL)</a:t>
            </a:r>
          </a:p>
          <a:p>
            <a:pPr lvl="2"/>
            <a:r>
              <a:rPr lang="en-US" dirty="0"/>
              <a:t>Qualification/vendor production testing – up to 4 weeks cold testing</a:t>
            </a:r>
          </a:p>
          <a:p>
            <a:r>
              <a:rPr lang="en-US" dirty="0"/>
              <a:t>A total of 8 STC test cycles for ~50 “cold weeks”, for HB650</a:t>
            </a:r>
          </a:p>
          <a:p>
            <a:pPr lvl="2"/>
            <a:endParaRPr lang="en-US" dirty="0"/>
          </a:p>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dirty="0"/>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2565625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CM Risks – SSR1/SSR2/LB650/HB650</a:t>
            </a:r>
          </a:p>
        </p:txBody>
      </p:sp>
      <p:sp>
        <p:nvSpPr>
          <p:cNvPr id="3" name="Content Placeholder 2"/>
          <p:cNvSpPr>
            <a:spLocks noGrp="1"/>
          </p:cNvSpPr>
          <p:nvPr>
            <p:ph idx="1"/>
          </p:nvPr>
        </p:nvSpPr>
        <p:spPr>
          <a:xfrm>
            <a:off x="228600" y="1043046"/>
            <a:ext cx="8672513" cy="5210797"/>
          </a:xfrm>
        </p:spPr>
        <p:txBody>
          <a:bodyPr>
            <a:normAutofit fontScale="92500"/>
          </a:bodyPr>
          <a:lstStyle/>
          <a:p>
            <a:r>
              <a:rPr lang="en-US" dirty="0">
                <a:solidFill>
                  <a:schemeClr val="accent6"/>
                </a:solidFill>
              </a:rPr>
              <a:t>In addition to the specific challenges related to cryomodule components, there remain the overall cryomodule performance risks :</a:t>
            </a:r>
          </a:p>
          <a:p>
            <a:pPr lvl="1"/>
            <a:r>
              <a:rPr lang="en-US" dirty="0">
                <a:solidFill>
                  <a:schemeClr val="accent6"/>
                </a:solidFill>
              </a:rPr>
              <a:t>Pulsed and CW cryomodule operating modes may lead to cryogenic or mechanical instabilities</a:t>
            </a:r>
          </a:p>
          <a:p>
            <a:pPr lvl="2"/>
            <a:r>
              <a:rPr lang="en-US" dirty="0">
                <a:solidFill>
                  <a:schemeClr val="accent6"/>
                </a:solidFill>
              </a:rPr>
              <a:t>Increases difficulty of resonance control due to enhanced microphonics</a:t>
            </a:r>
          </a:p>
          <a:p>
            <a:pPr lvl="1"/>
            <a:r>
              <a:rPr lang="en-US" dirty="0">
                <a:solidFill>
                  <a:schemeClr val="accent6"/>
                </a:solidFill>
              </a:rPr>
              <a:t>CM(1) Performance at PIP2IT/CMTS may not meet technical requirements</a:t>
            </a:r>
          </a:p>
          <a:p>
            <a:pPr lvl="2"/>
            <a:r>
              <a:rPr lang="en-US" dirty="0">
                <a:solidFill>
                  <a:schemeClr val="accent6"/>
                </a:solidFill>
              </a:rPr>
              <a:t>CM might not achieve performance necessary to operate in the Linac</a:t>
            </a:r>
          </a:p>
          <a:p>
            <a:pPr lvl="1"/>
            <a:r>
              <a:rPr lang="en-US" dirty="0">
                <a:solidFill>
                  <a:schemeClr val="accent6"/>
                </a:solidFill>
              </a:rPr>
              <a:t>Q</a:t>
            </a:r>
            <a:r>
              <a:rPr lang="en-US" baseline="-25000" dirty="0">
                <a:solidFill>
                  <a:schemeClr val="accent6"/>
                </a:solidFill>
              </a:rPr>
              <a:t>0</a:t>
            </a:r>
            <a:r>
              <a:rPr lang="en-US" dirty="0">
                <a:solidFill>
                  <a:schemeClr val="accent6"/>
                </a:solidFill>
              </a:rPr>
              <a:t> performance of installed cavities</a:t>
            </a:r>
          </a:p>
          <a:p>
            <a:pPr lvl="2"/>
            <a:r>
              <a:rPr lang="en-US" dirty="0">
                <a:solidFill>
                  <a:schemeClr val="accent6"/>
                </a:solidFill>
              </a:rPr>
              <a:t>Increased CM heat load, especially in CW operating </a:t>
            </a:r>
          </a:p>
          <a:p>
            <a:pPr lvl="1"/>
            <a:r>
              <a:rPr lang="en-US" dirty="0">
                <a:solidFill>
                  <a:schemeClr val="accent6"/>
                </a:solidFill>
              </a:rPr>
              <a:t>Resonance control</a:t>
            </a:r>
          </a:p>
          <a:p>
            <a:pPr lvl="2"/>
            <a:r>
              <a:rPr lang="en-US" dirty="0">
                <a:solidFill>
                  <a:schemeClr val="accent6"/>
                </a:solidFill>
              </a:rPr>
              <a:t>Greater difficulty in operating cavities in phase/on frequency, more difficult to compensate LFD in pulsed mode</a:t>
            </a:r>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1669336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General CM Risks</a:t>
            </a: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grpSp>
        <p:nvGrpSpPr>
          <p:cNvPr id="7" name="Group 6"/>
          <p:cNvGrpSpPr>
            <a:grpSpLocks noChangeAspect="1"/>
          </p:cNvGrpSpPr>
          <p:nvPr/>
        </p:nvGrpSpPr>
        <p:grpSpPr>
          <a:xfrm>
            <a:off x="608582" y="1737579"/>
            <a:ext cx="8306817" cy="4479977"/>
            <a:chOff x="608583" y="1745284"/>
            <a:chExt cx="8292530" cy="4472272"/>
          </a:xfrm>
        </p:grpSpPr>
        <p:pic>
          <p:nvPicPr>
            <p:cNvPr id="8" name="Content Placeholder 6" descr="PXIE layout pic.png"/>
            <p:cNvPicPr>
              <a:picLocks noChangeAspect="1"/>
            </p:cNvPicPr>
            <p:nvPr/>
          </p:nvPicPr>
          <p:blipFill>
            <a:blip r:embed="rId2" cstate="print">
              <a:extLst>
                <a:ext uri="{28A0092B-C50C-407E-A947-70E740481C1C}">
                  <a14:useLocalDpi xmlns:a14="http://schemas.microsoft.com/office/drawing/2010/main"/>
                </a:ext>
              </a:extLst>
            </a:blip>
            <a:srcRect l="-521" r="-521"/>
            <a:stretch>
              <a:fillRect/>
            </a:stretch>
          </p:blipFill>
          <p:spPr>
            <a:xfrm>
              <a:off x="608583" y="1745284"/>
              <a:ext cx="8131973" cy="4472272"/>
            </a:xfrm>
            <a:prstGeom prst="rect">
              <a:avLst/>
            </a:prstGeom>
          </p:spPr>
        </p:pic>
        <p:sp>
          <p:nvSpPr>
            <p:cNvPr id="9" name="TextBox 8"/>
            <p:cNvSpPr txBox="1"/>
            <p:nvPr/>
          </p:nvSpPr>
          <p:spPr>
            <a:xfrm>
              <a:off x="1073402" y="3232246"/>
              <a:ext cx="914400" cy="738664"/>
            </a:xfrm>
            <a:prstGeom prst="rect">
              <a:avLst/>
            </a:prstGeom>
            <a:noFill/>
          </p:spPr>
          <p:txBody>
            <a:bodyPr wrap="square" rtlCol="0">
              <a:spAutoFit/>
            </a:bodyPr>
            <a:lstStyle/>
            <a:p>
              <a:r>
                <a:rPr lang="en-US" sz="1400" dirty="0">
                  <a:solidFill>
                    <a:srgbClr val="FF0000"/>
                  </a:solidFill>
                </a:rPr>
                <a:t>CMTS1</a:t>
              </a:r>
            </a:p>
            <a:p>
              <a:r>
                <a:rPr lang="en-US" sz="1400" dirty="0">
                  <a:solidFill>
                    <a:srgbClr val="FF0000"/>
                  </a:solidFill>
                </a:rPr>
                <a:t>650MHz Test Cave</a:t>
              </a:r>
            </a:p>
          </p:txBody>
        </p:sp>
        <p:cxnSp>
          <p:nvCxnSpPr>
            <p:cNvPr id="10" name="Straight Arrow Connector 9"/>
            <p:cNvCxnSpPr/>
            <p:nvPr/>
          </p:nvCxnSpPr>
          <p:spPr>
            <a:xfrm>
              <a:off x="1446784" y="3963292"/>
              <a:ext cx="1044168" cy="895682"/>
            </a:xfrm>
            <a:prstGeom prst="straightConnector1">
              <a:avLst/>
            </a:prstGeom>
            <a:ln w="127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5257094" y="3643963"/>
              <a:ext cx="1402588" cy="523220"/>
            </a:xfrm>
            <a:prstGeom prst="rect">
              <a:avLst/>
            </a:prstGeom>
            <a:noFill/>
          </p:spPr>
          <p:txBody>
            <a:bodyPr wrap="square" rtlCol="0">
              <a:spAutoFit/>
            </a:bodyPr>
            <a:lstStyle/>
            <a:p>
              <a:r>
                <a:rPr lang="en-US" sz="1400" dirty="0">
                  <a:solidFill>
                    <a:srgbClr val="3366FF"/>
                  </a:solidFill>
                </a:rPr>
                <a:t>PIP2IT 325MHz Test Cave</a:t>
              </a:r>
            </a:p>
          </p:txBody>
        </p:sp>
        <p:sp>
          <p:nvSpPr>
            <p:cNvPr id="12" name="TextBox 11"/>
            <p:cNvSpPr txBox="1"/>
            <p:nvPr/>
          </p:nvSpPr>
          <p:spPr>
            <a:xfrm>
              <a:off x="7758113" y="3972896"/>
              <a:ext cx="1143000" cy="523220"/>
            </a:xfrm>
            <a:prstGeom prst="rect">
              <a:avLst/>
            </a:prstGeom>
            <a:noFill/>
          </p:spPr>
          <p:txBody>
            <a:bodyPr wrap="square" rtlCol="0">
              <a:spAutoFit/>
            </a:bodyPr>
            <a:lstStyle/>
            <a:p>
              <a:r>
                <a:rPr lang="en-US" sz="1400" dirty="0">
                  <a:solidFill>
                    <a:srgbClr val="008000"/>
                  </a:solidFill>
                </a:rPr>
                <a:t>Cryogenic Plant</a:t>
              </a:r>
            </a:p>
          </p:txBody>
        </p:sp>
        <p:cxnSp>
          <p:nvCxnSpPr>
            <p:cNvPr id="13" name="Straight Arrow Connector 12"/>
            <p:cNvCxnSpPr/>
            <p:nvPr/>
          </p:nvCxnSpPr>
          <p:spPr>
            <a:xfrm flipH="1">
              <a:off x="7009384" y="4440712"/>
              <a:ext cx="991616" cy="875462"/>
            </a:xfrm>
            <a:prstGeom prst="straightConnector1">
              <a:avLst/>
            </a:prstGeom>
            <a:ln w="12700" cmpd="sng">
              <a:solidFill>
                <a:srgbClr val="008000"/>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11" idx="1"/>
            </p:cNvCxnSpPr>
            <p:nvPr/>
          </p:nvCxnSpPr>
          <p:spPr>
            <a:xfrm flipH="1">
              <a:off x="3132520" y="3905573"/>
              <a:ext cx="2124575" cy="1598604"/>
            </a:xfrm>
            <a:prstGeom prst="straightConnector1">
              <a:avLst/>
            </a:prstGeom>
            <a:ln w="12700" cmpd="sng">
              <a:solidFill>
                <a:srgbClr val="3366FF"/>
              </a:solidFill>
              <a:tailEnd type="arrow"/>
            </a:ln>
          </p:spPr>
          <p:style>
            <a:lnRef idx="2">
              <a:schemeClr val="accent2"/>
            </a:lnRef>
            <a:fillRef idx="0">
              <a:schemeClr val="accent2"/>
            </a:fillRef>
            <a:effectRef idx="1">
              <a:schemeClr val="accent2"/>
            </a:effectRef>
            <a:fontRef idx="minor">
              <a:schemeClr val="tx1"/>
            </a:fontRef>
          </p:style>
        </p:cxnSp>
        <p:sp>
          <p:nvSpPr>
            <p:cNvPr id="15" name="Rectangle 14"/>
            <p:cNvSpPr/>
            <p:nvPr/>
          </p:nvSpPr>
          <p:spPr>
            <a:xfrm>
              <a:off x="1446784" y="4630374"/>
              <a:ext cx="2667000" cy="685800"/>
            </a:xfrm>
            <a:prstGeom prst="rect">
              <a:avLst/>
            </a:prstGeom>
            <a:solidFill>
              <a:srgbClr val="FF00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5942584" y="4858974"/>
              <a:ext cx="1066800" cy="1219200"/>
            </a:xfrm>
            <a:prstGeom prst="ellipse">
              <a:avLst/>
            </a:prstGeom>
            <a:solidFill>
              <a:srgbClr val="008000">
                <a:alpha val="17000"/>
              </a:srgbClr>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flipV="1">
              <a:off x="4023360" y="5163774"/>
              <a:ext cx="1995424" cy="1232"/>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399210" y="5306420"/>
              <a:ext cx="4394278" cy="644550"/>
            </a:xfrm>
            <a:prstGeom prst="rect">
              <a:avLst/>
            </a:prstGeom>
            <a:solidFill>
              <a:srgbClr val="3366FF">
                <a:alpha val="2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grpSp>
      <p:sp>
        <p:nvSpPr>
          <p:cNvPr id="19" name="Rectangle 18"/>
          <p:cNvSpPr/>
          <p:nvPr/>
        </p:nvSpPr>
        <p:spPr>
          <a:xfrm>
            <a:off x="905435" y="1773439"/>
            <a:ext cx="7763436" cy="143227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786282" y="2427432"/>
            <a:ext cx="1882589" cy="143227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20689704">
            <a:off x="5209021" y="3121584"/>
            <a:ext cx="1799948" cy="38731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Z:\GAFOE\13-0170-05D CMTF.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27829" b="21701"/>
          <a:stretch/>
        </p:blipFill>
        <p:spPr bwMode="auto">
          <a:xfrm>
            <a:off x="5931874" y="2726622"/>
            <a:ext cx="2682165" cy="90020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242887" y="1089126"/>
            <a:ext cx="8672513" cy="5210797"/>
          </a:xfrm>
        </p:spPr>
        <p:txBody>
          <a:bodyPr>
            <a:normAutofit/>
          </a:bodyPr>
          <a:lstStyle/>
          <a:p>
            <a:r>
              <a:rPr lang="en-US" sz="2000" dirty="0">
                <a:solidFill>
                  <a:schemeClr val="accent6"/>
                </a:solidFill>
              </a:rPr>
              <a:t>Comprehensive testing of cryomodules addresses global CM performance risks documented in the Risk Register, and also provides design verification of CM support, thermal, and cryogenic structures, that can not be otherwise evaluated.</a:t>
            </a:r>
          </a:p>
          <a:p>
            <a:r>
              <a:rPr lang="en-US" sz="2000" dirty="0">
                <a:solidFill>
                  <a:schemeClr val="accent6"/>
                </a:solidFill>
              </a:rPr>
              <a:t>HB650/LB650/SSR1/SSR2 CM#1s are extensively tested in the CMTS or PIP2IT facilities.</a:t>
            </a:r>
          </a:p>
          <a:p>
            <a:pPr marL="457200" lvl="1" indent="0">
              <a:buNone/>
            </a:pPr>
            <a:endParaRPr lang="en-US" dirty="0"/>
          </a:p>
          <a:p>
            <a:pPr lvl="1"/>
            <a:endParaRPr lang="en-US" dirty="0"/>
          </a:p>
        </p:txBody>
      </p:sp>
    </p:spTree>
    <p:extLst>
      <p:ext uri="{BB962C8B-B14F-4D97-AF65-F5344CB8AC3E}">
        <p14:creationId xmlns:p14="http://schemas.microsoft.com/office/powerpoint/2010/main" val="2064391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General CM Risks</a:t>
            </a:r>
          </a:p>
        </p:txBody>
      </p:sp>
      <p:sp>
        <p:nvSpPr>
          <p:cNvPr id="3" name="Content Placeholder 2"/>
          <p:cNvSpPr>
            <a:spLocks noGrp="1"/>
          </p:cNvSpPr>
          <p:nvPr>
            <p:ph idx="1"/>
          </p:nvPr>
        </p:nvSpPr>
        <p:spPr>
          <a:xfrm>
            <a:off x="242887" y="1089126"/>
            <a:ext cx="8672513" cy="5210797"/>
          </a:xfrm>
        </p:spPr>
        <p:txBody>
          <a:bodyPr>
            <a:normAutofit lnSpcReduction="10000"/>
          </a:bodyPr>
          <a:lstStyle/>
          <a:p>
            <a:r>
              <a:rPr lang="en-US" dirty="0">
                <a:solidFill>
                  <a:schemeClr val="accent6"/>
                </a:solidFill>
              </a:rPr>
              <a:t>HB650/LB650/SSR1/SSR2 CM#1s are extensively tested in the CMTS or PIP2IT facilities.</a:t>
            </a:r>
          </a:p>
          <a:p>
            <a:pPr lvl="1"/>
            <a:r>
              <a:rPr lang="en-US" dirty="0">
                <a:solidFill>
                  <a:schemeClr val="accent6"/>
                </a:solidFill>
              </a:rPr>
              <a:t>A test plan using lessons-learned from LCLS-II </a:t>
            </a:r>
            <a:r>
              <a:rPr lang="en-US" dirty="0" err="1">
                <a:solidFill>
                  <a:schemeClr val="accent6"/>
                </a:solidFill>
              </a:rPr>
              <a:t>pCM</a:t>
            </a:r>
            <a:r>
              <a:rPr lang="en-US" dirty="0">
                <a:solidFill>
                  <a:schemeClr val="accent6"/>
                </a:solidFill>
              </a:rPr>
              <a:t> testing will be developed for CM#1s</a:t>
            </a:r>
          </a:p>
          <a:p>
            <a:pPr lvl="2"/>
            <a:r>
              <a:rPr lang="en-US" dirty="0"/>
              <a:t>Two months (60 calendar days) of cold testing is planned in P6 for each 1</a:t>
            </a:r>
            <a:r>
              <a:rPr lang="en-US" baseline="30000" dirty="0"/>
              <a:t>st</a:t>
            </a:r>
            <a:r>
              <a:rPr lang="en-US" dirty="0"/>
              <a:t> CM type.</a:t>
            </a:r>
          </a:p>
          <a:p>
            <a:pPr lvl="3"/>
            <a:r>
              <a:rPr lang="en-US" dirty="0"/>
              <a:t>Additional time for installation, checkout, preparation, and cooldown are included, based on experience with LCLS-II </a:t>
            </a:r>
            <a:r>
              <a:rPr lang="en-US" dirty="0" err="1"/>
              <a:t>pCM</a:t>
            </a:r>
            <a:endParaRPr lang="en-US" dirty="0"/>
          </a:p>
          <a:p>
            <a:pPr lvl="3"/>
            <a:r>
              <a:rPr lang="en-US" dirty="0"/>
              <a:t>Multiple cooldown cycles (“fast cooldowns”, where appropriate)</a:t>
            </a:r>
          </a:p>
          <a:p>
            <a:pPr lvl="3"/>
            <a:r>
              <a:rPr lang="en-US" dirty="0"/>
              <a:t>Extensive diagnostics</a:t>
            </a:r>
          </a:p>
          <a:p>
            <a:pPr lvl="3"/>
            <a:r>
              <a:rPr lang="en-US" dirty="0"/>
              <a:t>Performance feedback to inform Final Design efforts, precursor to FDR/PRR</a:t>
            </a:r>
          </a:p>
          <a:p>
            <a:r>
              <a:rPr lang="en-US" dirty="0"/>
              <a:t>Production cryomodules (SSR12 #2, SSR2 #2-7, HB650 CM#2-4, LB650 CM#2-11) are also fully tested in CMTS.</a:t>
            </a:r>
          </a:p>
          <a:p>
            <a:pPr lvl="1"/>
            <a:r>
              <a:rPr lang="en-US" dirty="0"/>
              <a:t>Test durations from 16-8 days (decreasing with later production) </a:t>
            </a:r>
          </a:p>
          <a:p>
            <a:pPr marL="457200" lvl="1" indent="0">
              <a:buNone/>
            </a:pPr>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3878950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45717" y="1043046"/>
            <a:ext cx="8672513" cy="4987867"/>
          </a:xfrm>
        </p:spPr>
        <p:txBody>
          <a:bodyPr>
            <a:normAutofit fontScale="92500" lnSpcReduction="20000"/>
          </a:bodyPr>
          <a:lstStyle/>
          <a:p>
            <a:r>
              <a:rPr lang="en-US" dirty="0"/>
              <a:t>A comprehensive “Test Program” designed to </a:t>
            </a:r>
          </a:p>
          <a:p>
            <a:pPr lvl="2"/>
            <a:r>
              <a:rPr lang="en-US" dirty="0"/>
              <a:t>evaluate prototype designs</a:t>
            </a:r>
          </a:p>
          <a:p>
            <a:pPr lvl="3"/>
            <a:r>
              <a:rPr lang="en-US" dirty="0"/>
              <a:t>provide feedback to production design </a:t>
            </a:r>
          </a:p>
          <a:p>
            <a:pPr lvl="2"/>
            <a:r>
              <a:rPr lang="en-US" dirty="0"/>
              <a:t>qualify production components</a:t>
            </a:r>
          </a:p>
          <a:p>
            <a:pPr lvl="3"/>
            <a:r>
              <a:rPr lang="en-US" dirty="0"/>
              <a:t>provide feedback to vendors</a:t>
            </a:r>
          </a:p>
          <a:p>
            <a:pPr lvl="2"/>
            <a:r>
              <a:rPr lang="en-US" dirty="0"/>
              <a:t>validate sub-system performance</a:t>
            </a:r>
          </a:p>
          <a:p>
            <a:pPr lvl="3"/>
            <a:r>
              <a:rPr lang="en-US" dirty="0"/>
              <a:t>provide feedback to design and assembly teams </a:t>
            </a:r>
          </a:p>
          <a:p>
            <a:pPr lvl="2"/>
            <a:r>
              <a:rPr lang="en-US" dirty="0"/>
              <a:t>qualify overall cryomodule design/performance</a:t>
            </a:r>
          </a:p>
          <a:p>
            <a:pPr lvl="3"/>
            <a:r>
              <a:rPr lang="en-US" dirty="0"/>
              <a:t>provide feedback to assembly and commissioning teams</a:t>
            </a:r>
          </a:p>
          <a:p>
            <a:pPr marL="0" indent="0">
              <a:buNone/>
            </a:pPr>
            <a:r>
              <a:rPr lang="en-US" dirty="0"/>
              <a:t>	has been fully integrated into the WBS structure for the SRF	Linac in the P6 schedule</a:t>
            </a:r>
          </a:p>
          <a:p>
            <a:pPr lvl="1"/>
            <a:r>
              <a:rPr lang="en-US" dirty="0"/>
              <a:t>Labor efforts and M&amp;S for these activities are included in our project planning</a:t>
            </a:r>
          </a:p>
          <a:p>
            <a:r>
              <a:rPr lang="en-US" dirty="0"/>
              <a:t>The successful pursuit of these activities is the responsibility off the respective L3 managers</a:t>
            </a:r>
          </a:p>
          <a:p>
            <a:r>
              <a:rPr lang="en-US" dirty="0"/>
              <a:t>These activities are designed to retire the risks associated with cryomodule performance in the Linac.</a:t>
            </a: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1487812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1950885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426139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p>
        </p:txBody>
      </p:sp>
      <p:sp>
        <p:nvSpPr>
          <p:cNvPr id="3" name="Content Placeholder 2"/>
          <p:cNvSpPr>
            <a:spLocks noGrp="1"/>
          </p:cNvSpPr>
          <p:nvPr>
            <p:ph idx="1"/>
          </p:nvPr>
        </p:nvSpPr>
        <p:spPr>
          <a:xfrm>
            <a:off x="228600" y="1043046"/>
            <a:ext cx="8672513" cy="5202633"/>
          </a:xfrm>
        </p:spPr>
        <p:txBody>
          <a:bodyPr>
            <a:normAutofit fontScale="92500" lnSpcReduction="20000"/>
          </a:bodyPr>
          <a:lstStyle/>
          <a:p>
            <a:r>
              <a:rPr lang="en-US" dirty="0"/>
              <a:t>PIP-II Manager for Test Infrastructure at Meson Detector Building (STC@MDB)</a:t>
            </a:r>
          </a:p>
          <a:p>
            <a:pPr lvl="1"/>
            <a:r>
              <a:rPr lang="en-US" dirty="0"/>
              <a:t>WBS 121.3.21.1</a:t>
            </a:r>
          </a:p>
          <a:p>
            <a:r>
              <a:rPr lang="en-US" dirty="0"/>
              <a:t>Sr. Engineering Physicist, joined FNAL in 1989, involved in SRF since 2000</a:t>
            </a:r>
          </a:p>
          <a:p>
            <a:pPr lvl="2"/>
            <a:r>
              <a:rPr lang="en-US" dirty="0"/>
              <a:t>Horizontal Test Facility Manager (HTS, STC, HTS-2) (current)</a:t>
            </a:r>
          </a:p>
          <a:p>
            <a:pPr lvl="3"/>
            <a:r>
              <a:rPr lang="en-US" dirty="0"/>
              <a:t>Testing, operations, maintenance, upgrades</a:t>
            </a:r>
          </a:p>
          <a:p>
            <a:pPr lvl="2"/>
            <a:r>
              <a:rPr lang="en-US" dirty="0"/>
              <a:t>VTS Area Leader (2006-2012)</a:t>
            </a:r>
          </a:p>
          <a:p>
            <a:pPr lvl="3"/>
            <a:r>
              <a:rPr lang="en-US" dirty="0"/>
              <a:t>Facility design and construction, operations, maintenance, upgrades, actively conducted 200+ cavity tests </a:t>
            </a:r>
          </a:p>
          <a:p>
            <a:pPr lvl="2"/>
            <a:r>
              <a:rPr lang="en-US" dirty="0"/>
              <a:t>Test Facility Coordinator, QA Group Leader (SNS Project @ JLab, 2000-2006)</a:t>
            </a:r>
          </a:p>
          <a:p>
            <a:pPr lvl="3"/>
            <a:r>
              <a:rPr lang="en-US" dirty="0"/>
              <a:t>Coordinating VTA and CMTF operations/upgrades, SNS production cavity testing, established SRF QA program for SNS</a:t>
            </a:r>
          </a:p>
          <a:p>
            <a:pPr lvl="2"/>
            <a:r>
              <a:rPr lang="en-US" dirty="0"/>
              <a:t>LHC/SSC Magnet Programs (1989-2000)</a:t>
            </a:r>
          </a:p>
          <a:p>
            <a:pPr lvl="3"/>
            <a:r>
              <a:rPr lang="en-US" dirty="0"/>
              <a:t>SSC &amp; LHC Magnet performance measurements (quench &amp; mechanical), test system design and implementation, short-sample test facility design/implementation</a:t>
            </a: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93815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Design And Development</a:t>
            </a:r>
          </a:p>
        </p:txBody>
      </p:sp>
      <p:sp>
        <p:nvSpPr>
          <p:cNvPr id="3" name="Content Placeholder 2"/>
          <p:cNvSpPr>
            <a:spLocks noGrp="1"/>
          </p:cNvSpPr>
          <p:nvPr>
            <p:ph idx="1"/>
          </p:nvPr>
        </p:nvSpPr>
        <p:spPr>
          <a:xfrm>
            <a:off x="228600" y="1043046"/>
            <a:ext cx="8672513" cy="5210797"/>
          </a:xfrm>
        </p:spPr>
        <p:txBody>
          <a:bodyPr>
            <a:normAutofit fontScale="92500" lnSpcReduction="10000"/>
          </a:bodyPr>
          <a:lstStyle/>
          <a:p>
            <a:r>
              <a:rPr lang="en-US" dirty="0">
                <a:solidFill>
                  <a:schemeClr val="accent6"/>
                </a:solidFill>
              </a:rPr>
              <a:t>PIP-II entails developing and assembling 5 cryomodule types (HWR, SSR1, SSR2, LB650, HB650)</a:t>
            </a:r>
          </a:p>
          <a:p>
            <a:pPr lvl="1"/>
            <a:r>
              <a:rPr lang="en-US" dirty="0">
                <a:solidFill>
                  <a:schemeClr val="accent6"/>
                </a:solidFill>
              </a:rPr>
              <a:t>HWR is a basic extension of current technology at ANL</a:t>
            </a:r>
          </a:p>
          <a:p>
            <a:pPr lvl="2"/>
            <a:r>
              <a:rPr lang="en-US" dirty="0">
                <a:solidFill>
                  <a:schemeClr val="accent6"/>
                </a:solidFill>
              </a:rPr>
              <a:t>Limited development program at ANL</a:t>
            </a:r>
          </a:p>
          <a:p>
            <a:pPr lvl="2"/>
            <a:r>
              <a:rPr lang="en-US" dirty="0">
                <a:solidFill>
                  <a:schemeClr val="accent6"/>
                </a:solidFill>
              </a:rPr>
              <a:t>CM Testing at PIP2IT</a:t>
            </a:r>
          </a:p>
          <a:p>
            <a:pPr lvl="1"/>
            <a:r>
              <a:rPr lang="en-US" dirty="0">
                <a:solidFill>
                  <a:schemeClr val="accent6"/>
                </a:solidFill>
              </a:rPr>
              <a:t>SSR1/2 and HB/LB650 are new, unique CM designs</a:t>
            </a:r>
          </a:p>
          <a:p>
            <a:pPr lvl="1"/>
            <a:r>
              <a:rPr lang="en-US" dirty="0">
                <a:solidFill>
                  <a:schemeClr val="accent6"/>
                </a:solidFill>
              </a:rPr>
              <a:t>Require development and verification of new designs for</a:t>
            </a:r>
          </a:p>
          <a:p>
            <a:pPr lvl="2"/>
            <a:r>
              <a:rPr lang="en-US" dirty="0">
                <a:solidFill>
                  <a:schemeClr val="accent6"/>
                </a:solidFill>
              </a:rPr>
              <a:t>Cavities (</a:t>
            </a:r>
            <a:r>
              <a:rPr lang="en-US" dirty="0" err="1">
                <a:solidFill>
                  <a:schemeClr val="accent6"/>
                </a:solidFill>
              </a:rPr>
              <a:t>incl</a:t>
            </a:r>
            <a:r>
              <a:rPr lang="en-US" dirty="0">
                <a:solidFill>
                  <a:schemeClr val="accent6"/>
                </a:solidFill>
              </a:rPr>
              <a:t> Helium vessel and magnetic shields)</a:t>
            </a:r>
          </a:p>
          <a:p>
            <a:pPr lvl="2"/>
            <a:r>
              <a:rPr lang="en-US" dirty="0">
                <a:solidFill>
                  <a:schemeClr val="accent6"/>
                </a:solidFill>
              </a:rPr>
              <a:t>Couplers</a:t>
            </a:r>
          </a:p>
          <a:p>
            <a:pPr lvl="2"/>
            <a:r>
              <a:rPr lang="en-US" dirty="0">
                <a:solidFill>
                  <a:schemeClr val="accent6"/>
                </a:solidFill>
              </a:rPr>
              <a:t>Tuners</a:t>
            </a:r>
          </a:p>
          <a:p>
            <a:pPr lvl="2"/>
            <a:r>
              <a:rPr lang="en-US" dirty="0">
                <a:solidFill>
                  <a:schemeClr val="accent6"/>
                </a:solidFill>
              </a:rPr>
              <a:t>Focusing elements (SSR1/2)</a:t>
            </a:r>
          </a:p>
          <a:p>
            <a:pPr lvl="2"/>
            <a:r>
              <a:rPr lang="en-US" dirty="0">
                <a:solidFill>
                  <a:schemeClr val="accent6"/>
                </a:solidFill>
              </a:rPr>
              <a:t>Cryomodule support, cryogenics, and thermal management systems</a:t>
            </a:r>
          </a:p>
          <a:p>
            <a:r>
              <a:rPr lang="en-US" dirty="0">
                <a:solidFill>
                  <a:schemeClr val="accent6"/>
                </a:solidFill>
              </a:rPr>
              <a:t>Component, sub-system, and overall CM performance will need to be rigorously verified</a:t>
            </a:r>
          </a:p>
          <a:p>
            <a:pPr lvl="2"/>
            <a:endParaRPr lang="en-US" dirty="0">
              <a:solidFill>
                <a:schemeClr val="accent6"/>
              </a:solidFill>
            </a:endParaRPr>
          </a:p>
          <a:p>
            <a:pPr marL="457200" lvl="1" indent="0">
              <a:buNone/>
            </a:pPr>
            <a:r>
              <a:rPr lang="en-US" dirty="0">
                <a:solidFill>
                  <a:schemeClr val="accent6"/>
                </a:solidFill>
              </a:rPr>
              <a:t> </a:t>
            </a:r>
          </a:p>
          <a:p>
            <a:pPr lvl="1"/>
            <a:endParaRPr lang="en-US" dirty="0">
              <a:solidFill>
                <a:schemeClr val="accent6"/>
              </a:solidFill>
            </a:endParaRP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205124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SRF Linac Risks</a:t>
            </a:r>
          </a:p>
        </p:txBody>
      </p:sp>
      <p:sp>
        <p:nvSpPr>
          <p:cNvPr id="3" name="Content Placeholder 2"/>
          <p:cNvSpPr>
            <a:spLocks noGrp="1"/>
          </p:cNvSpPr>
          <p:nvPr>
            <p:ph idx="1"/>
          </p:nvPr>
        </p:nvSpPr>
        <p:spPr>
          <a:xfrm>
            <a:off x="228600" y="1043046"/>
            <a:ext cx="8672513" cy="5210797"/>
          </a:xfrm>
        </p:spPr>
        <p:txBody>
          <a:bodyPr/>
          <a:lstStyle/>
          <a:p>
            <a:r>
              <a:rPr lang="en-US" dirty="0">
                <a:solidFill>
                  <a:schemeClr val="accent6"/>
                </a:solidFill>
              </a:rPr>
              <a:t>Through a comprehensive Risk Analysis exercise, we have identified the top-level (highest) risks associated with the 4 cryomodule types:</a:t>
            </a:r>
          </a:p>
          <a:p>
            <a:pPr lvl="1"/>
            <a:r>
              <a:rPr lang="en-US" dirty="0">
                <a:solidFill>
                  <a:schemeClr val="accent6"/>
                </a:solidFill>
              </a:rPr>
              <a:t>Pulsed and CW cryomodule operating modes cause cryogenic or mechanical instabilities</a:t>
            </a:r>
          </a:p>
          <a:p>
            <a:pPr lvl="1"/>
            <a:r>
              <a:rPr lang="en-US" dirty="0">
                <a:solidFill>
                  <a:schemeClr val="accent6"/>
                </a:solidFill>
              </a:rPr>
              <a:t>SSR1/SSR2/LB650/HB650 CM(1) Performance at PIP2IT/CMTF does not meet technical requirements</a:t>
            </a:r>
          </a:p>
          <a:p>
            <a:pPr lvl="1"/>
            <a:r>
              <a:rPr lang="en-US" dirty="0">
                <a:solidFill>
                  <a:schemeClr val="accent6"/>
                </a:solidFill>
              </a:rPr>
              <a:t>SRF Pre-Production Input Coupler Failure</a:t>
            </a:r>
          </a:p>
          <a:p>
            <a:pPr lvl="1"/>
            <a:r>
              <a:rPr lang="en-US" dirty="0">
                <a:solidFill>
                  <a:schemeClr val="accent6"/>
                </a:solidFill>
              </a:rPr>
              <a:t>Q</a:t>
            </a:r>
            <a:r>
              <a:rPr lang="en-US" baseline="-25000" dirty="0">
                <a:solidFill>
                  <a:schemeClr val="accent6"/>
                </a:solidFill>
              </a:rPr>
              <a:t>0</a:t>
            </a:r>
            <a:r>
              <a:rPr lang="en-US" dirty="0">
                <a:solidFill>
                  <a:schemeClr val="accent6"/>
                </a:solidFill>
              </a:rPr>
              <a:t> performance of installed cavities</a:t>
            </a:r>
          </a:p>
          <a:p>
            <a:pPr lvl="1"/>
            <a:r>
              <a:rPr lang="en-US" dirty="0">
                <a:solidFill>
                  <a:schemeClr val="accent6"/>
                </a:solidFill>
              </a:rPr>
              <a:t>Resonance control</a:t>
            </a: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38700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SRF Test Program Goals</a:t>
            </a:r>
          </a:p>
        </p:txBody>
      </p:sp>
      <p:sp>
        <p:nvSpPr>
          <p:cNvPr id="3" name="Content Placeholder 2"/>
          <p:cNvSpPr>
            <a:spLocks noGrp="1"/>
          </p:cNvSpPr>
          <p:nvPr>
            <p:ph idx="1"/>
          </p:nvPr>
        </p:nvSpPr>
        <p:spPr>
          <a:xfrm>
            <a:off x="228600" y="1043046"/>
            <a:ext cx="8672513" cy="5210797"/>
          </a:xfrm>
        </p:spPr>
        <p:txBody>
          <a:bodyPr>
            <a:normAutofit fontScale="92500"/>
          </a:bodyPr>
          <a:lstStyle/>
          <a:p>
            <a:r>
              <a:rPr lang="en-US" dirty="0">
                <a:solidFill>
                  <a:schemeClr val="accent6"/>
                </a:solidFill>
              </a:rPr>
              <a:t>Within the WBSs for the 4 CM types are numerous activities associated with design verification of components and sub-systems, and qualification of production components.</a:t>
            </a:r>
          </a:p>
          <a:p>
            <a:pPr lvl="1"/>
            <a:r>
              <a:rPr lang="en-US" dirty="0">
                <a:solidFill>
                  <a:schemeClr val="accent6"/>
                </a:solidFill>
              </a:rPr>
              <a:t>These activities are integrated in the P6 schedule, with resources assigned.</a:t>
            </a:r>
          </a:p>
          <a:p>
            <a:pPr lvl="1"/>
            <a:r>
              <a:rPr lang="en-US" dirty="0">
                <a:solidFill>
                  <a:schemeClr val="accent6"/>
                </a:solidFill>
              </a:rPr>
              <a:t>Except for production qualification, they typically precede final design activities and production procurements.</a:t>
            </a:r>
          </a:p>
          <a:p>
            <a:r>
              <a:rPr lang="en-US" dirty="0"/>
              <a:t>Each WBS also includes comprehensive testing of “1</a:t>
            </a:r>
            <a:r>
              <a:rPr lang="en-US" baseline="30000" dirty="0"/>
              <a:t>st</a:t>
            </a:r>
            <a:r>
              <a:rPr lang="en-US" dirty="0"/>
              <a:t> CMs” for all CM types, followed by production testing of all cryomodules.</a:t>
            </a:r>
          </a:p>
          <a:p>
            <a:pPr lvl="1"/>
            <a:r>
              <a:rPr lang="en-US" dirty="0"/>
              <a:t>These activities are also integrated into P6, with resources assigned.</a:t>
            </a:r>
          </a:p>
          <a:p>
            <a:pPr lvl="1"/>
            <a:r>
              <a:rPr lang="en-US" dirty="0"/>
              <a:t>This is the final activity that addresses “global” CM performance risks.</a:t>
            </a:r>
          </a:p>
          <a:p>
            <a:r>
              <a:rPr lang="en-US" dirty="0"/>
              <a:t>The Test Program addresses performance risks from the component to sub-system to final integrated CM level.</a:t>
            </a: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350100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5994"/>
            <a:ext cx="8686800" cy="427877"/>
          </a:xfrm>
        </p:spPr>
        <p:txBody>
          <a:bodyPr/>
          <a:lstStyle/>
          <a:p>
            <a:r>
              <a:rPr lang="en-US" dirty="0"/>
              <a:t>Testing Hierarchy</a:t>
            </a:r>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3" name="Rectangle: Rounded Corners 2"/>
          <p:cNvSpPr/>
          <p:nvPr/>
        </p:nvSpPr>
        <p:spPr>
          <a:xfrm>
            <a:off x="321843" y="1412338"/>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Rounded Corners 12"/>
          <p:cNvSpPr/>
          <p:nvPr/>
        </p:nvSpPr>
        <p:spPr>
          <a:xfrm>
            <a:off x="3977543" y="3116604"/>
            <a:ext cx="1682125" cy="953078"/>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6432306" y="2865887"/>
            <a:ext cx="2182775" cy="1392349"/>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3977542" y="1465475"/>
            <a:ext cx="1682125" cy="953078"/>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Rounded Corners 17"/>
          <p:cNvSpPr/>
          <p:nvPr/>
        </p:nvSpPr>
        <p:spPr>
          <a:xfrm>
            <a:off x="3977543" y="4767733"/>
            <a:ext cx="1682125" cy="953078"/>
          </a:xfrm>
          <a:prstGeom prst="round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Rounded Corners 18"/>
          <p:cNvSpPr/>
          <p:nvPr/>
        </p:nvSpPr>
        <p:spPr>
          <a:xfrm>
            <a:off x="976717" y="1970504"/>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Rounded Corners 19"/>
          <p:cNvSpPr/>
          <p:nvPr/>
        </p:nvSpPr>
        <p:spPr>
          <a:xfrm>
            <a:off x="1625852" y="2543107"/>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Rounded Corners 20"/>
          <p:cNvSpPr/>
          <p:nvPr/>
        </p:nvSpPr>
        <p:spPr>
          <a:xfrm>
            <a:off x="321843" y="3110712"/>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Rounded Corners 21"/>
          <p:cNvSpPr/>
          <p:nvPr/>
        </p:nvSpPr>
        <p:spPr>
          <a:xfrm>
            <a:off x="1017501" y="3685809"/>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Rounded Corners 22"/>
          <p:cNvSpPr/>
          <p:nvPr/>
        </p:nvSpPr>
        <p:spPr>
          <a:xfrm>
            <a:off x="1732428" y="4285599"/>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Rounded Corners 23"/>
          <p:cNvSpPr/>
          <p:nvPr/>
        </p:nvSpPr>
        <p:spPr>
          <a:xfrm>
            <a:off x="228600" y="4898117"/>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Rounded Corners 24"/>
          <p:cNvSpPr/>
          <p:nvPr/>
        </p:nvSpPr>
        <p:spPr>
          <a:xfrm>
            <a:off x="970995" y="5560702"/>
            <a:ext cx="1113630" cy="467389"/>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636588" y="930238"/>
            <a:ext cx="1699659" cy="338554"/>
          </a:xfrm>
          <a:prstGeom prst="rect">
            <a:avLst/>
          </a:prstGeom>
          <a:noFill/>
          <a:ln w="12700">
            <a:solidFill>
              <a:schemeClr val="accent6"/>
            </a:solidFill>
          </a:ln>
        </p:spPr>
        <p:txBody>
          <a:bodyPr wrap="square" rtlCol="0">
            <a:spAutoFit/>
          </a:bodyPr>
          <a:lstStyle/>
          <a:p>
            <a:pPr algn="ctr"/>
            <a:r>
              <a:rPr lang="en-US" sz="1600" dirty="0">
                <a:solidFill>
                  <a:schemeClr val="accent6"/>
                </a:solidFill>
                <a:latin typeface="Helvetica" panose="020B0604020202020204" pitchFamily="34" charset="0"/>
                <a:cs typeface="Helvetica" panose="020B0604020202020204" pitchFamily="34" charset="0"/>
              </a:rPr>
              <a:t>Components </a:t>
            </a:r>
          </a:p>
        </p:txBody>
      </p:sp>
      <p:sp>
        <p:nvSpPr>
          <p:cNvPr id="27" name="TextBox 26"/>
          <p:cNvSpPr txBox="1"/>
          <p:nvPr/>
        </p:nvSpPr>
        <p:spPr>
          <a:xfrm>
            <a:off x="4114505" y="937949"/>
            <a:ext cx="1489029" cy="338554"/>
          </a:xfrm>
          <a:prstGeom prst="rect">
            <a:avLst/>
          </a:prstGeom>
          <a:noFill/>
          <a:ln w="12700">
            <a:solidFill>
              <a:schemeClr val="tx1"/>
            </a:solidFill>
          </a:ln>
        </p:spPr>
        <p:txBody>
          <a:bodyPr wrap="square" rtlCol="0">
            <a:spAutoFit/>
          </a:bodyPr>
          <a:lstStyle/>
          <a:p>
            <a:pPr algn="ctr"/>
            <a:r>
              <a:rPr lang="en-US" sz="1600" dirty="0">
                <a:solidFill>
                  <a:schemeClr val="accent6"/>
                </a:solidFill>
                <a:latin typeface="Helvetica" panose="020B0604020202020204" pitchFamily="34" charset="0"/>
                <a:cs typeface="Helvetica" panose="020B0604020202020204" pitchFamily="34" charset="0"/>
              </a:rPr>
              <a:t>Sub-Systems</a:t>
            </a:r>
          </a:p>
        </p:txBody>
      </p:sp>
      <p:sp>
        <p:nvSpPr>
          <p:cNvPr id="28" name="TextBox 27"/>
          <p:cNvSpPr txBox="1"/>
          <p:nvPr/>
        </p:nvSpPr>
        <p:spPr>
          <a:xfrm>
            <a:off x="6714565" y="932708"/>
            <a:ext cx="1900516" cy="338554"/>
          </a:xfrm>
          <a:prstGeom prst="rect">
            <a:avLst/>
          </a:prstGeom>
          <a:noFill/>
          <a:ln w="12700">
            <a:solidFill>
              <a:schemeClr val="tx1"/>
            </a:solidFill>
          </a:ln>
        </p:spPr>
        <p:txBody>
          <a:bodyPr wrap="square" rtlCol="0">
            <a:spAutoFit/>
          </a:bodyPr>
          <a:lstStyle/>
          <a:p>
            <a:r>
              <a:rPr lang="en-US" sz="1600" dirty="0">
                <a:solidFill>
                  <a:schemeClr val="accent6"/>
                </a:solidFill>
                <a:latin typeface="Helvetica" panose="020B0604020202020204" pitchFamily="34" charset="0"/>
                <a:cs typeface="Helvetica" panose="020B0604020202020204" pitchFamily="34" charset="0"/>
              </a:rPr>
              <a:t>Integrated System</a:t>
            </a:r>
          </a:p>
        </p:txBody>
      </p:sp>
      <p:cxnSp>
        <p:nvCxnSpPr>
          <p:cNvPr id="30" name="Straight Arrow Connector 29"/>
          <p:cNvCxnSpPr>
            <a:stCxn id="3" idx="3"/>
            <a:endCxn id="17" idx="1"/>
          </p:cNvCxnSpPr>
          <p:nvPr/>
        </p:nvCxnSpPr>
        <p:spPr>
          <a:xfrm>
            <a:off x="1435473" y="1646033"/>
            <a:ext cx="2542069" cy="295981"/>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9" idx="3"/>
            <a:endCxn id="17" idx="1"/>
          </p:cNvCxnSpPr>
          <p:nvPr/>
        </p:nvCxnSpPr>
        <p:spPr>
          <a:xfrm flipV="1">
            <a:off x="2090347" y="1942014"/>
            <a:ext cx="1887195" cy="262185"/>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0" idx="3"/>
            <a:endCxn id="17" idx="1"/>
          </p:cNvCxnSpPr>
          <p:nvPr/>
        </p:nvCxnSpPr>
        <p:spPr>
          <a:xfrm flipV="1">
            <a:off x="2739482" y="1942014"/>
            <a:ext cx="1238060" cy="834788"/>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3"/>
            <a:endCxn id="18" idx="1"/>
          </p:cNvCxnSpPr>
          <p:nvPr/>
        </p:nvCxnSpPr>
        <p:spPr>
          <a:xfrm flipV="1">
            <a:off x="2084625" y="5244272"/>
            <a:ext cx="1892918" cy="550125"/>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18" idx="1"/>
          </p:cNvCxnSpPr>
          <p:nvPr/>
        </p:nvCxnSpPr>
        <p:spPr>
          <a:xfrm>
            <a:off x="1342230" y="5145974"/>
            <a:ext cx="2635313" cy="98298"/>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3" idx="3"/>
            <a:endCxn id="13" idx="1"/>
          </p:cNvCxnSpPr>
          <p:nvPr/>
        </p:nvCxnSpPr>
        <p:spPr>
          <a:xfrm flipV="1">
            <a:off x="2846058" y="3593143"/>
            <a:ext cx="1131485" cy="926151"/>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2" idx="3"/>
            <a:endCxn id="13" idx="1"/>
          </p:cNvCxnSpPr>
          <p:nvPr/>
        </p:nvCxnSpPr>
        <p:spPr>
          <a:xfrm flipV="1">
            <a:off x="2131131" y="3593143"/>
            <a:ext cx="1846412" cy="326361"/>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1" idx="3"/>
            <a:endCxn id="13" idx="1"/>
          </p:cNvCxnSpPr>
          <p:nvPr/>
        </p:nvCxnSpPr>
        <p:spPr>
          <a:xfrm>
            <a:off x="1435473" y="3344407"/>
            <a:ext cx="2542070" cy="248736"/>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endCxn id="16" idx="1"/>
          </p:cNvCxnSpPr>
          <p:nvPr/>
        </p:nvCxnSpPr>
        <p:spPr>
          <a:xfrm>
            <a:off x="5659667" y="1942015"/>
            <a:ext cx="772639" cy="1620047"/>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8" idx="3"/>
            <a:endCxn id="16" idx="1"/>
          </p:cNvCxnSpPr>
          <p:nvPr/>
        </p:nvCxnSpPr>
        <p:spPr>
          <a:xfrm flipV="1">
            <a:off x="5659668" y="3562062"/>
            <a:ext cx="772638" cy="1682210"/>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endCxn id="16" idx="1"/>
          </p:cNvCxnSpPr>
          <p:nvPr/>
        </p:nvCxnSpPr>
        <p:spPr>
          <a:xfrm flipV="1">
            <a:off x="5659668" y="3562062"/>
            <a:ext cx="772638" cy="31080"/>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516703" y="5006175"/>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Cavity</a:t>
            </a:r>
          </a:p>
        </p:txBody>
      </p:sp>
      <p:sp>
        <p:nvSpPr>
          <p:cNvPr id="61" name="TextBox 60"/>
          <p:cNvSpPr txBox="1"/>
          <p:nvPr/>
        </p:nvSpPr>
        <p:spPr>
          <a:xfrm>
            <a:off x="576861" y="3196591"/>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Cavity</a:t>
            </a:r>
          </a:p>
        </p:txBody>
      </p:sp>
      <p:sp>
        <p:nvSpPr>
          <p:cNvPr id="62" name="TextBox 61"/>
          <p:cNvSpPr txBox="1"/>
          <p:nvPr/>
        </p:nvSpPr>
        <p:spPr>
          <a:xfrm>
            <a:off x="562414" y="1501335"/>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Cavity</a:t>
            </a:r>
          </a:p>
        </p:txBody>
      </p:sp>
      <p:sp>
        <p:nvSpPr>
          <p:cNvPr id="64" name="TextBox 63"/>
          <p:cNvSpPr txBox="1"/>
          <p:nvPr/>
        </p:nvSpPr>
        <p:spPr>
          <a:xfrm>
            <a:off x="1163207" y="2068198"/>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Coupler</a:t>
            </a:r>
          </a:p>
        </p:txBody>
      </p:sp>
      <p:sp>
        <p:nvSpPr>
          <p:cNvPr id="65" name="TextBox 64"/>
          <p:cNvSpPr txBox="1"/>
          <p:nvPr/>
        </p:nvSpPr>
        <p:spPr>
          <a:xfrm>
            <a:off x="1272519" y="3781004"/>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Coupler</a:t>
            </a:r>
          </a:p>
        </p:txBody>
      </p:sp>
      <p:sp>
        <p:nvSpPr>
          <p:cNvPr id="66" name="TextBox 65"/>
          <p:cNvSpPr txBox="1"/>
          <p:nvPr/>
        </p:nvSpPr>
        <p:spPr>
          <a:xfrm>
            <a:off x="1196546" y="5661415"/>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Coupler</a:t>
            </a:r>
          </a:p>
        </p:txBody>
      </p:sp>
      <p:sp>
        <p:nvSpPr>
          <p:cNvPr id="67" name="TextBox 66"/>
          <p:cNvSpPr txBox="1"/>
          <p:nvPr/>
        </p:nvSpPr>
        <p:spPr>
          <a:xfrm>
            <a:off x="1876508" y="2649936"/>
            <a:ext cx="612318"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Tuner</a:t>
            </a:r>
          </a:p>
        </p:txBody>
      </p:sp>
      <p:sp>
        <p:nvSpPr>
          <p:cNvPr id="69" name="TextBox 68"/>
          <p:cNvSpPr txBox="1"/>
          <p:nvPr/>
        </p:nvSpPr>
        <p:spPr>
          <a:xfrm>
            <a:off x="2028908" y="4372586"/>
            <a:ext cx="612318"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Tuner</a:t>
            </a:r>
          </a:p>
        </p:txBody>
      </p:sp>
      <p:sp>
        <p:nvSpPr>
          <p:cNvPr id="70" name="TextBox 69"/>
          <p:cNvSpPr txBox="1"/>
          <p:nvPr/>
        </p:nvSpPr>
        <p:spPr>
          <a:xfrm>
            <a:off x="4312015" y="1650150"/>
            <a:ext cx="1013178" cy="523220"/>
          </a:xfrm>
          <a:prstGeom prst="rect">
            <a:avLst/>
          </a:prstGeom>
          <a:noFill/>
        </p:spPr>
        <p:txBody>
          <a:bodyPr wrap="square" rtlCol="0">
            <a:spAutoFit/>
          </a:bodyPr>
          <a:lstStyle/>
          <a:p>
            <a:pPr algn="ctr"/>
            <a:r>
              <a:rPr lang="en-US" sz="1400" dirty="0">
                <a:solidFill>
                  <a:schemeClr val="accent6"/>
                </a:solidFill>
                <a:latin typeface="Helvetica" panose="020B0604020202020204" pitchFamily="34" charset="0"/>
                <a:cs typeface="Helvetica" panose="020B0604020202020204" pitchFamily="34" charset="0"/>
              </a:rPr>
              <a:t>Dressed Cavity</a:t>
            </a:r>
          </a:p>
        </p:txBody>
      </p:sp>
      <p:sp>
        <p:nvSpPr>
          <p:cNvPr id="71" name="TextBox 70"/>
          <p:cNvSpPr txBox="1"/>
          <p:nvPr/>
        </p:nvSpPr>
        <p:spPr>
          <a:xfrm>
            <a:off x="2145698" y="5945357"/>
            <a:ext cx="858611" cy="276999"/>
          </a:xfrm>
          <a:prstGeom prst="rect">
            <a:avLst/>
          </a:prstGeom>
          <a:noFill/>
        </p:spPr>
        <p:txBody>
          <a:bodyPr wrap="square" rtlCol="0">
            <a:spAutoFit/>
          </a:bodyPr>
          <a:lstStyle/>
          <a:p>
            <a:r>
              <a:rPr lang="en-US" sz="1200" dirty="0">
                <a:solidFill>
                  <a:schemeClr val="accent6"/>
                </a:solidFill>
                <a:latin typeface="Helvetica" panose="020B0604020202020204" pitchFamily="34" charset="0"/>
                <a:cs typeface="Helvetica" panose="020B0604020202020204" pitchFamily="34" charset="0"/>
              </a:rPr>
              <a:t>etc.</a:t>
            </a:r>
          </a:p>
        </p:txBody>
      </p:sp>
      <p:sp>
        <p:nvSpPr>
          <p:cNvPr id="72" name="TextBox 71"/>
          <p:cNvSpPr txBox="1"/>
          <p:nvPr/>
        </p:nvSpPr>
        <p:spPr>
          <a:xfrm>
            <a:off x="4352431" y="3300452"/>
            <a:ext cx="1013178" cy="523220"/>
          </a:xfrm>
          <a:prstGeom prst="rect">
            <a:avLst/>
          </a:prstGeom>
          <a:noFill/>
        </p:spPr>
        <p:txBody>
          <a:bodyPr wrap="square" rtlCol="0">
            <a:spAutoFit/>
          </a:bodyPr>
          <a:lstStyle/>
          <a:p>
            <a:pPr algn="ctr"/>
            <a:r>
              <a:rPr lang="en-US" sz="1400" dirty="0">
                <a:solidFill>
                  <a:schemeClr val="accent6"/>
                </a:solidFill>
                <a:latin typeface="Helvetica" panose="020B0604020202020204" pitchFamily="34" charset="0"/>
                <a:cs typeface="Helvetica" panose="020B0604020202020204" pitchFamily="34" charset="0"/>
              </a:rPr>
              <a:t>Dressed Cavity</a:t>
            </a:r>
          </a:p>
        </p:txBody>
      </p:sp>
      <p:sp>
        <p:nvSpPr>
          <p:cNvPr id="73" name="TextBox 72"/>
          <p:cNvSpPr txBox="1"/>
          <p:nvPr/>
        </p:nvSpPr>
        <p:spPr>
          <a:xfrm>
            <a:off x="4307607" y="4961350"/>
            <a:ext cx="1013178" cy="523220"/>
          </a:xfrm>
          <a:prstGeom prst="rect">
            <a:avLst/>
          </a:prstGeom>
          <a:noFill/>
        </p:spPr>
        <p:txBody>
          <a:bodyPr wrap="square" rtlCol="0">
            <a:spAutoFit/>
          </a:bodyPr>
          <a:lstStyle/>
          <a:p>
            <a:pPr algn="ctr"/>
            <a:r>
              <a:rPr lang="en-US" sz="1400" dirty="0">
                <a:solidFill>
                  <a:schemeClr val="accent6"/>
                </a:solidFill>
                <a:latin typeface="Helvetica" panose="020B0604020202020204" pitchFamily="34" charset="0"/>
                <a:cs typeface="Helvetica" panose="020B0604020202020204" pitchFamily="34" charset="0"/>
              </a:rPr>
              <a:t>Dressed Cavity</a:t>
            </a:r>
          </a:p>
        </p:txBody>
      </p:sp>
      <p:sp>
        <p:nvSpPr>
          <p:cNvPr id="74" name="TextBox 73"/>
          <p:cNvSpPr txBox="1"/>
          <p:nvPr/>
        </p:nvSpPr>
        <p:spPr>
          <a:xfrm>
            <a:off x="6968613" y="3365966"/>
            <a:ext cx="1317181" cy="338554"/>
          </a:xfrm>
          <a:prstGeom prst="rect">
            <a:avLst/>
          </a:prstGeom>
          <a:noFill/>
        </p:spPr>
        <p:txBody>
          <a:bodyPr wrap="square" rtlCol="0">
            <a:spAutoFit/>
          </a:bodyPr>
          <a:lstStyle/>
          <a:p>
            <a:r>
              <a:rPr lang="en-US" sz="1600" dirty="0">
                <a:solidFill>
                  <a:schemeClr val="accent6"/>
                </a:solidFill>
                <a:latin typeface="Helvetica" panose="020B0604020202020204" pitchFamily="34" charset="0"/>
                <a:cs typeface="Helvetica" panose="020B0604020202020204" pitchFamily="34" charset="0"/>
              </a:rPr>
              <a:t>Cryomodule</a:t>
            </a:r>
          </a:p>
        </p:txBody>
      </p:sp>
      <p:sp>
        <p:nvSpPr>
          <p:cNvPr id="75" name="TextBox 74"/>
          <p:cNvSpPr txBox="1"/>
          <p:nvPr/>
        </p:nvSpPr>
        <p:spPr>
          <a:xfrm>
            <a:off x="6145369" y="4686002"/>
            <a:ext cx="2756647" cy="1542157"/>
          </a:xfrm>
          <a:prstGeom prst="rect">
            <a:avLst/>
          </a:prstGeom>
          <a:noFill/>
        </p:spPr>
        <p:txBody>
          <a:bodyPr wrap="square" rtlCol="0">
            <a:normAutofit fontScale="85000" lnSpcReduction="20000"/>
          </a:bodyPr>
          <a:lstStyle/>
          <a:p>
            <a:pPr lvl="0">
              <a:spcBef>
                <a:spcPct val="20000"/>
              </a:spcBef>
            </a:pPr>
            <a:r>
              <a:rPr lang="en-US" sz="2200" dirty="0">
                <a:solidFill>
                  <a:srgbClr val="404040"/>
                </a:solidFill>
                <a:latin typeface="Helvetica"/>
              </a:rPr>
              <a:t>The Test Program addresses performance risks from the component to sub-system to final integrated CM level.</a:t>
            </a:r>
          </a:p>
          <a:p>
            <a:endParaRPr lang="en-US" dirty="0"/>
          </a:p>
        </p:txBody>
      </p:sp>
      <p:cxnSp>
        <p:nvCxnSpPr>
          <p:cNvPr id="76" name="Straight Arrow Connector 75"/>
          <p:cNvCxnSpPr>
            <a:endCxn id="27" idx="1"/>
          </p:cNvCxnSpPr>
          <p:nvPr/>
        </p:nvCxnSpPr>
        <p:spPr>
          <a:xfrm>
            <a:off x="2332598" y="1087867"/>
            <a:ext cx="1781907" cy="19359"/>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endCxn id="28" idx="1"/>
          </p:cNvCxnSpPr>
          <p:nvPr/>
        </p:nvCxnSpPr>
        <p:spPr>
          <a:xfrm>
            <a:off x="5603534" y="1087867"/>
            <a:ext cx="1111031" cy="14118"/>
          </a:xfrm>
          <a:prstGeom prst="straightConnector1">
            <a:avLst/>
          </a:prstGeom>
          <a:ln w="19050">
            <a:solidFill>
              <a:schemeClr val="accent6"/>
            </a:solidFill>
            <a:tailEnd type="stealth"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61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CM-Specific Components – SSR1/SSR2</a:t>
            </a:r>
          </a:p>
        </p:txBody>
      </p:sp>
      <p:sp>
        <p:nvSpPr>
          <p:cNvPr id="3" name="Content Placeholder 2"/>
          <p:cNvSpPr>
            <a:spLocks noGrp="1"/>
          </p:cNvSpPr>
          <p:nvPr>
            <p:ph idx="1"/>
          </p:nvPr>
        </p:nvSpPr>
        <p:spPr>
          <a:xfrm>
            <a:off x="228600" y="1043046"/>
            <a:ext cx="8672513" cy="5210797"/>
          </a:xfrm>
        </p:spPr>
        <p:txBody>
          <a:bodyPr>
            <a:normAutofit lnSpcReduction="10000"/>
          </a:bodyPr>
          <a:lstStyle/>
          <a:p>
            <a:r>
              <a:rPr lang="en-US" dirty="0"/>
              <a:t>Cavities</a:t>
            </a:r>
          </a:p>
          <a:p>
            <a:pPr lvl="1"/>
            <a:r>
              <a:rPr lang="en-US" dirty="0"/>
              <a:t>SSR1 bare &amp; jacketed/dressed cavity design verified (VTS/STC), but minor design upgrade underway for CM#2</a:t>
            </a:r>
          </a:p>
          <a:p>
            <a:pPr lvl="1"/>
            <a:r>
              <a:rPr lang="en-US" dirty="0"/>
              <a:t>SSR2 cavity new design, will require complete testing/verification of bare and jacketed cavities in the VTS (and then STC)</a:t>
            </a:r>
          </a:p>
          <a:p>
            <a:pPr lvl="1"/>
            <a:r>
              <a:rPr lang="en-US" dirty="0"/>
              <a:t>MP and FE are of concern for all SSR1/SSR2 cavities</a:t>
            </a:r>
          </a:p>
          <a:p>
            <a:r>
              <a:rPr lang="en-US" dirty="0"/>
              <a:t>Couplers</a:t>
            </a:r>
          </a:p>
          <a:p>
            <a:pPr lvl="1"/>
            <a:r>
              <a:rPr lang="en-US" dirty="0"/>
              <a:t>Prototype and pre-Production couplers tested in RT test stand and in STC w/ cavity</a:t>
            </a:r>
          </a:p>
          <a:p>
            <a:pPr lvl="2"/>
            <a:r>
              <a:rPr lang="en-US" dirty="0"/>
              <a:t>Design meets performance goals for SSR1</a:t>
            </a:r>
          </a:p>
          <a:p>
            <a:pPr lvl="1"/>
            <a:r>
              <a:rPr lang="en-US" dirty="0"/>
              <a:t>Still need to test production couplers</a:t>
            </a:r>
          </a:p>
          <a:p>
            <a:pPr lvl="2"/>
            <a:r>
              <a:rPr lang="en-US" dirty="0"/>
              <a:t>Verify vendor manufacturing processes, reliability</a:t>
            </a:r>
          </a:p>
          <a:p>
            <a:pPr lvl="2"/>
            <a:r>
              <a:rPr lang="en-US" dirty="0"/>
              <a:t>Verify meets performance requirements for SSR2</a:t>
            </a:r>
          </a:p>
          <a:p>
            <a:pPr lvl="1"/>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366813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CM-Specific Components – SSR1/SSR2</a:t>
            </a:r>
          </a:p>
        </p:txBody>
      </p:sp>
      <p:sp>
        <p:nvSpPr>
          <p:cNvPr id="3" name="Content Placeholder 2"/>
          <p:cNvSpPr>
            <a:spLocks noGrp="1"/>
          </p:cNvSpPr>
          <p:nvPr>
            <p:ph idx="1"/>
          </p:nvPr>
        </p:nvSpPr>
        <p:spPr>
          <a:xfrm>
            <a:off x="228600" y="1043046"/>
            <a:ext cx="8672513" cy="5210797"/>
          </a:xfrm>
        </p:spPr>
        <p:txBody>
          <a:bodyPr>
            <a:normAutofit/>
          </a:bodyPr>
          <a:lstStyle/>
          <a:p>
            <a:r>
              <a:rPr lang="en-US" dirty="0"/>
              <a:t>Tuner/Resonance control</a:t>
            </a:r>
          </a:p>
          <a:p>
            <a:pPr lvl="1"/>
            <a:r>
              <a:rPr lang="en-US" dirty="0"/>
              <a:t>Prototype and production tuner design bench tested and tested on dressed SSR1 cavity in STC.</a:t>
            </a:r>
          </a:p>
          <a:p>
            <a:pPr lvl="2"/>
            <a:r>
              <a:rPr lang="en-US" dirty="0"/>
              <a:t>Prototype used for extended resonance control studies</a:t>
            </a:r>
          </a:p>
          <a:p>
            <a:pPr lvl="2"/>
            <a:r>
              <a:rPr lang="en-US" dirty="0"/>
              <a:t>Production tuner now being used in STC testing for additional further resonance control studies on SSR1 cavities.</a:t>
            </a:r>
          </a:p>
          <a:p>
            <a:pPr lvl="1"/>
            <a:r>
              <a:rPr lang="en-US" dirty="0"/>
              <a:t>Resonance control pushes state-of-the-art</a:t>
            </a:r>
          </a:p>
          <a:p>
            <a:r>
              <a:rPr lang="en-US" dirty="0"/>
              <a:t>Focusing Elements (solenoids)</a:t>
            </a:r>
          </a:p>
          <a:p>
            <a:pPr lvl="1"/>
            <a:r>
              <a:rPr lang="en-US" dirty="0"/>
              <a:t>Prototype solenoids for SSR1 #1 tested in SC Magnet Test Facility (IB1)</a:t>
            </a:r>
          </a:p>
          <a:p>
            <a:pPr lvl="2"/>
            <a:r>
              <a:rPr lang="en-US" dirty="0"/>
              <a:t>LHe bath</a:t>
            </a:r>
          </a:p>
          <a:p>
            <a:pPr lvl="1"/>
            <a:r>
              <a:rPr lang="en-US" dirty="0"/>
              <a:t>Current leads need to be tested (current capacity, heat load)</a:t>
            </a:r>
          </a:p>
          <a:p>
            <a:pPr lvl="2"/>
            <a:r>
              <a:rPr lang="en-US" dirty="0"/>
              <a:t>Using HWR CM style leads</a:t>
            </a:r>
          </a:p>
          <a:p>
            <a:pPr lvl="3"/>
            <a:r>
              <a:rPr lang="en-US" dirty="0"/>
              <a:t>Established technology</a:t>
            </a:r>
          </a:p>
          <a:p>
            <a:pPr marL="1371600" lvl="3" indent="0">
              <a:buNone/>
            </a:pPr>
            <a:endParaRPr lang="en-US" dirty="0"/>
          </a:p>
          <a:p>
            <a:pPr lvl="2"/>
            <a:endParaRPr lang="en-US" dirty="0"/>
          </a:p>
          <a:p>
            <a:endParaRPr lang="en-US" dirty="0"/>
          </a:p>
          <a:p>
            <a:pPr lvl="1"/>
            <a:endParaRPr lang="en-US" dirty="0"/>
          </a:p>
        </p:txBody>
      </p:sp>
      <p:sp>
        <p:nvSpPr>
          <p:cNvPr id="4" name="Date Placeholder 3"/>
          <p:cNvSpPr>
            <a:spLocks noGrp="1"/>
          </p:cNvSpPr>
          <p:nvPr>
            <p:ph type="dt" sz="half" idx="2"/>
          </p:nvPr>
        </p:nvSpPr>
        <p:spPr/>
        <p:txBody>
          <a:bodyPr/>
          <a:lstStyle/>
          <a:p>
            <a:pPr>
              <a:defRPr/>
            </a:pPr>
            <a:r>
              <a:rPr lang="en-US"/>
              <a:t>12/13/2017</a:t>
            </a:r>
            <a:endParaRPr lang="en-US" dirty="0"/>
          </a:p>
        </p:txBody>
      </p:sp>
      <p:sp>
        <p:nvSpPr>
          <p:cNvPr id="5" name="Footer Placeholder 4"/>
          <p:cNvSpPr>
            <a:spLocks noGrp="1"/>
          </p:cNvSpPr>
          <p:nvPr>
            <p:ph type="ftr" sz="quarter" idx="3"/>
          </p:nvPr>
        </p:nvSpPr>
        <p:spPr/>
        <p:txBody>
          <a:bodyPr/>
          <a:lstStyle/>
          <a:p>
            <a:pPr>
              <a:defRPr/>
            </a:pPr>
            <a:r>
              <a:rPr lang="en-US"/>
              <a:t>J. Ozelis | Cavity and Cryomodule Testing Plan | SRF and Cryogenics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401788089"/>
      </p:ext>
    </p:extLst>
  </p:cSld>
  <p:clrMapOvr>
    <a:masterClrMapping/>
  </p:clrMapOvr>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92619A-EA3F-48C6-8353-0E1D78874E9E}">
  <ds:schemaRefs>
    <ds:schemaRef ds:uri="http://schemas.microsoft.com/office/2006/documentManagement/types"/>
    <ds:schemaRef ds:uri="http://schemas.microsoft.com/office/2006/metadata/properties"/>
    <ds:schemaRef ds:uri="http://schemas.microsoft.com/sharepoint/v3"/>
    <ds:schemaRef ds:uri="http://www.w3.org/XML/1998/namespace"/>
    <ds:schemaRef ds:uri="http://schemas.openxmlformats.org/package/2006/metadata/core-properties"/>
    <ds:schemaRef ds:uri="http://purl.org/dc/terms/"/>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9CB6ABB5-8F35-4442-A096-1590B930434D}">
  <ds:schemaRefs>
    <ds:schemaRef ds:uri="http://schemas.microsoft.com/sharepoint/v3/contenttype/forms"/>
  </ds:schemaRefs>
</ds:datastoreItem>
</file>

<file path=customXml/itemProps3.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25769</TotalTime>
  <Words>2774</Words>
  <Application>Microsoft Office PowerPoint</Application>
  <PresentationFormat>On-screen Show (4:3)</PresentationFormat>
  <Paragraphs>404</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Calibri</vt:lpstr>
      <vt:lpstr>Geneva</vt:lpstr>
      <vt:lpstr>Helvetica</vt:lpstr>
      <vt:lpstr>Symbol</vt:lpstr>
      <vt:lpstr>FermilabPartnerships_PPT_090915</vt:lpstr>
      <vt:lpstr>PowerPoint Presentation</vt:lpstr>
      <vt:lpstr>Outline</vt:lpstr>
      <vt:lpstr>About Me:</vt:lpstr>
      <vt:lpstr>Scope Of Design And Development</vt:lpstr>
      <vt:lpstr>SRF Linac Risks</vt:lpstr>
      <vt:lpstr>SRF Test Program Goals</vt:lpstr>
      <vt:lpstr>Testing Hierarchy</vt:lpstr>
      <vt:lpstr>CM-Specific Components – SSR1/SSR2</vt:lpstr>
      <vt:lpstr>CM-Specific Components – SSR1/SSR2</vt:lpstr>
      <vt:lpstr>Testing CM-Specific Components – SSR1/SSR2</vt:lpstr>
      <vt:lpstr>Testing CM-Specific Components – SSR1/SSR2</vt:lpstr>
      <vt:lpstr>Testing CM-Specific Components – SSR1/SSR2</vt:lpstr>
      <vt:lpstr>Testing CM-Specific Sub-Systems – SSR1/SSR2</vt:lpstr>
      <vt:lpstr>Testing CM-Specific Sub-Systems – SSR1/SSR2</vt:lpstr>
      <vt:lpstr>CM-Specific Components – HB650 (LB650)</vt:lpstr>
      <vt:lpstr>CM-Specific Components – HB650 (LB650)</vt:lpstr>
      <vt:lpstr>Testing CM-Specific Components – HB650</vt:lpstr>
      <vt:lpstr>Testing CM-Specific Components – HB650 (LB650)</vt:lpstr>
      <vt:lpstr>Testing CM-Specific Components – HB650 (LB650)</vt:lpstr>
      <vt:lpstr>Testing CM-Specific Sub-Systems – HB650</vt:lpstr>
      <vt:lpstr>Testing CM-Specific Sub-Systems – HB650</vt:lpstr>
      <vt:lpstr>General CM Risks – SSR1/SSR2/LB650/HB650</vt:lpstr>
      <vt:lpstr>Addressing General CM Risks</vt:lpstr>
      <vt:lpstr>Addressing General CM Risks</vt:lpstr>
      <vt:lpstr>Summary</vt:lpstr>
      <vt:lpstr>END</vt:lpstr>
      <vt:lpstr>BACKUP SLIDES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Joe P. Ozelis x4319 08433N</cp:lastModifiedBy>
  <cp:revision>242</cp:revision>
  <cp:lastPrinted>2014-01-20T19:40:21Z</cp:lastPrinted>
  <dcterms:created xsi:type="dcterms:W3CDTF">2017-04-21T15:07:14Z</dcterms:created>
  <dcterms:modified xsi:type="dcterms:W3CDTF">2017-12-04T14:49:17Z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