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7"/>
  </p:notesMasterIdLst>
  <p:handoutMasterIdLst>
    <p:handoutMasterId r:id="rId58"/>
  </p:handoutMasterIdLst>
  <p:sldIdLst>
    <p:sldId id="286" r:id="rId5"/>
    <p:sldId id="294" r:id="rId6"/>
    <p:sldId id="296" r:id="rId7"/>
    <p:sldId id="332" r:id="rId8"/>
    <p:sldId id="331" r:id="rId9"/>
    <p:sldId id="362" r:id="rId10"/>
    <p:sldId id="299" r:id="rId11"/>
    <p:sldId id="326" r:id="rId12"/>
    <p:sldId id="297" r:id="rId13"/>
    <p:sldId id="300" r:id="rId14"/>
    <p:sldId id="355" r:id="rId15"/>
    <p:sldId id="305" r:id="rId16"/>
    <p:sldId id="327" r:id="rId17"/>
    <p:sldId id="354" r:id="rId18"/>
    <p:sldId id="314" r:id="rId19"/>
    <p:sldId id="319" r:id="rId20"/>
    <p:sldId id="379" r:id="rId21"/>
    <p:sldId id="306" r:id="rId22"/>
    <p:sldId id="392" r:id="rId23"/>
    <p:sldId id="360" r:id="rId24"/>
    <p:sldId id="304" r:id="rId25"/>
    <p:sldId id="342" r:id="rId26"/>
    <p:sldId id="346" r:id="rId27"/>
    <p:sldId id="323" r:id="rId28"/>
    <p:sldId id="348" r:id="rId29"/>
    <p:sldId id="325" r:id="rId30"/>
    <p:sldId id="391" r:id="rId31"/>
    <p:sldId id="351" r:id="rId32"/>
    <p:sldId id="307" r:id="rId33"/>
    <p:sldId id="383" r:id="rId34"/>
    <p:sldId id="385" r:id="rId35"/>
    <p:sldId id="386" r:id="rId36"/>
    <p:sldId id="387" r:id="rId37"/>
    <p:sldId id="390" r:id="rId38"/>
    <p:sldId id="389" r:id="rId39"/>
    <p:sldId id="308" r:id="rId40"/>
    <p:sldId id="353" r:id="rId41"/>
    <p:sldId id="349" r:id="rId42"/>
    <p:sldId id="312" r:id="rId43"/>
    <p:sldId id="356" r:id="rId44"/>
    <p:sldId id="382" r:id="rId45"/>
    <p:sldId id="357" r:id="rId46"/>
    <p:sldId id="380" r:id="rId47"/>
    <p:sldId id="381" r:id="rId48"/>
    <p:sldId id="315" r:id="rId49"/>
    <p:sldId id="359" r:id="rId50"/>
    <p:sldId id="317" r:id="rId51"/>
    <p:sldId id="316" r:id="rId52"/>
    <p:sldId id="333" r:id="rId53"/>
    <p:sldId id="328" r:id="rId54"/>
    <p:sldId id="384" r:id="rId55"/>
    <p:sldId id="364" r:id="rId56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4040"/>
    <a:srgbClr val="000000"/>
    <a:srgbClr val="4E4E4E"/>
    <a:srgbClr val="80808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7537" autoAdjust="0"/>
  </p:normalViewPr>
  <p:slideViewPr>
    <p:cSldViewPr snapToGrid="0" snapToObjects="1" showGuides="1">
      <p:cViewPr varScale="1">
        <p:scale>
          <a:sx n="72" d="100"/>
          <a:sy n="72" d="100"/>
        </p:scale>
        <p:origin x="2046" y="72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8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4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21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000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36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173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227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5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6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5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67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08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374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34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1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13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32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70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Helvetica"/>
              <a:ea typeface="Geneva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552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28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36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180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896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3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83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13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8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84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573396" y="638695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" y="874754"/>
            <a:ext cx="9161762" cy="3068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B4E0CE-6E5C-477B-8DE1-95D7F47CA3DC}"/>
              </a:ext>
            </a:extLst>
          </p:cNvPr>
          <p:cNvSpPr txBox="1"/>
          <p:nvPr userDrawn="1"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798896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7832" y="6495482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38537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PIP-II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S. Holmes | PIP-II Overview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37285"/>
          </a:xfrm>
        </p:spPr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</p:spPr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493" y="6355909"/>
            <a:ext cx="919915" cy="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00660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2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7367337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  <p:sldLayoutId id="2147484122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9" y="5004021"/>
            <a:ext cx="4941110" cy="1529241"/>
          </a:xfrm>
        </p:spPr>
        <p:txBody>
          <a:bodyPr/>
          <a:lstStyle/>
          <a:p>
            <a:r>
              <a:rPr lang="en-US" dirty="0"/>
              <a:t>Steve Holmes</a:t>
            </a:r>
          </a:p>
          <a:p>
            <a:r>
              <a:rPr lang="en-US" dirty="0"/>
              <a:t>PIP-II Independent Project Review</a:t>
            </a:r>
          </a:p>
          <a:p>
            <a:r>
              <a:rPr lang="en-US" dirty="0"/>
              <a:t>12-14 December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PIP-II CD-1 Overview</a:t>
            </a:r>
          </a:p>
        </p:txBody>
      </p:sp>
    </p:spTree>
    <p:extLst>
      <p:ext uri="{BB962C8B-B14F-4D97-AF65-F5344CB8AC3E}">
        <p14:creationId xmlns:p14="http://schemas.microsoft.com/office/powerpoint/2010/main" val="250681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4" y="5747656"/>
            <a:ext cx="8686800" cy="555873"/>
          </a:xfrm>
        </p:spPr>
        <p:txBody>
          <a:bodyPr>
            <a:normAutofit/>
          </a:bodyPr>
          <a:lstStyle/>
          <a:p>
            <a:r>
              <a:rPr lang="en-US" dirty="0"/>
              <a:t>TPC estimate based on Objective KPPs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9577"/>
              </p:ext>
            </p:extLst>
          </p:nvPr>
        </p:nvGraphicFramePr>
        <p:xfrm>
          <a:off x="636588" y="1059502"/>
          <a:ext cx="7908031" cy="443788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281127">
                  <a:extLst>
                    <a:ext uri="{9D8B030D-6E8A-4147-A177-3AD203B41FA5}">
                      <a16:colId xmlns:a16="http://schemas.microsoft.com/office/drawing/2014/main" val="3515701849"/>
                    </a:ext>
                  </a:extLst>
                </a:gridCol>
                <a:gridCol w="2047557">
                  <a:extLst>
                    <a:ext uri="{9D8B030D-6E8A-4147-A177-3AD203B41FA5}">
                      <a16:colId xmlns:a16="http://schemas.microsoft.com/office/drawing/2014/main" val="4015966853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1275474549"/>
                    </a:ext>
                  </a:extLst>
                </a:gridCol>
                <a:gridCol w="2709147">
                  <a:extLst>
                    <a:ext uri="{9D8B030D-6E8A-4147-A177-3AD203B41FA5}">
                      <a16:colId xmlns:a16="http://schemas.microsoft.com/office/drawing/2014/main" val="2620860957"/>
                    </a:ext>
                  </a:extLst>
                </a:gridCol>
              </a:tblGrid>
              <a:tr h="180213">
                <a:tc>
                  <a:txBody>
                    <a:bodyPr/>
                    <a:lstStyle/>
                    <a:p>
                      <a:pPr marL="0" marR="0" indent="-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254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Description of Scope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Threshold KPP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Objective KPP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748794"/>
                  </a:ext>
                </a:extLst>
              </a:tr>
              <a:tr h="3664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SRF </a:t>
                      </a:r>
                      <a:r>
                        <a:rPr lang="en-US" sz="1400" b="1" dirty="0" err="1">
                          <a:solidFill>
                            <a:srgbClr val="4E4E4E"/>
                          </a:solidFill>
                          <a:effectLst/>
                        </a:rPr>
                        <a:t>linac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700 MeV beam </a:t>
                      </a: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delivered to the Booster Injection Region 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800 MeV beam </a:t>
                      </a: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delivered to Booster Injection Region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5289222"/>
                  </a:ext>
                </a:extLst>
              </a:tr>
              <a:tr h="9082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2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Booster/RR/MI upgrades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L11 Booster injection region, Recycler RF upgrades, and MI RF upgrades, hardware installed in respective machines</a:t>
                      </a: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.  </a:t>
                      </a:r>
                      <a:r>
                        <a:rPr lang="en-US" sz="1400" b="1" dirty="0" err="1">
                          <a:solidFill>
                            <a:srgbClr val="4E4E4E"/>
                          </a:solidFill>
                          <a:effectLst/>
                        </a:rPr>
                        <a:t>Linac</a:t>
                      </a: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 beam injected and circulated in the Booster.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8 GeV beam transmitted through Recycler and Main Injector, delivered to MI dump</a:t>
                      </a: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.</a:t>
                      </a: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61064"/>
                  </a:ext>
                </a:extLst>
              </a:tr>
              <a:tr h="863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3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Cryogenic Infrastructure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Cryogenic plant and distribution lines </a:t>
                      </a: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ready to support pulsed RF operation</a:t>
                      </a: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, and operated to 2 K.</a:t>
                      </a:r>
                    </a:p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Cryogenic plant and distribution </a:t>
                      </a: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lines ready to support CW RF operation</a:t>
                      </a: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, and operated to 2 K.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9775355"/>
                  </a:ext>
                </a:extLst>
              </a:tr>
              <a:tr h="91602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4E4E4E"/>
                          </a:solidFill>
                          <a:effectLst/>
                        </a:rPr>
                        <a:t>4</a:t>
                      </a:r>
                      <a:endParaRPr lang="en-US" sz="1400" b="1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Civil Construction</a:t>
                      </a:r>
                      <a:endParaRPr lang="en-US" sz="1400" b="1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Tunnel enclosures and service buildings ready to support 700 MeV SRF </a:t>
                      </a:r>
                      <a:r>
                        <a:rPr lang="en-US" sz="1400" b="1" dirty="0" err="1">
                          <a:solidFill>
                            <a:srgbClr val="4E4E4E"/>
                          </a:solidFill>
                          <a:effectLst/>
                        </a:rPr>
                        <a:t>linac</a:t>
                      </a: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rgbClr val="4E4E4E"/>
                          </a:solidFill>
                          <a:effectLst/>
                        </a:rPr>
                        <a:t>and transfer line to the Booster</a:t>
                      </a:r>
                      <a:endParaRPr lang="en-US" sz="140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Tunnel enclosures to support 1 GeV SRF </a:t>
                      </a:r>
                      <a:r>
                        <a:rPr lang="en-US" sz="1400" b="1" dirty="0" err="1">
                          <a:solidFill>
                            <a:srgbClr val="4E4E4E"/>
                          </a:solidFill>
                          <a:effectLst/>
                        </a:rPr>
                        <a:t>linac</a:t>
                      </a: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4E4E4E"/>
                          </a:solidFill>
                          <a:effectLst/>
                        </a:rPr>
                        <a:t>and transfer line to the Booster.  </a:t>
                      </a: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Service buildings to support 800 MeV SRF </a:t>
                      </a:r>
                      <a:r>
                        <a:rPr lang="en-US" sz="1400" b="1" dirty="0" err="1">
                          <a:solidFill>
                            <a:srgbClr val="4E4E4E"/>
                          </a:solidFill>
                          <a:effectLst/>
                        </a:rPr>
                        <a:t>linac</a:t>
                      </a:r>
                      <a:r>
                        <a:rPr lang="en-US" sz="1400" b="1" dirty="0">
                          <a:solidFill>
                            <a:srgbClr val="4E4E4E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4E4E4E"/>
                          </a:solidFill>
                          <a:effectLst/>
                        </a:rPr>
                        <a:t>and transfer line to Booster. </a:t>
                      </a:r>
                      <a:endParaRPr lang="en-US" sz="1400" b="0" dirty="0">
                        <a:solidFill>
                          <a:srgbClr val="4E4E4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1652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78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Selection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5" y="1156808"/>
            <a:ext cx="3894516" cy="50754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56808"/>
            <a:ext cx="3904180" cy="5080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9558" y="5770577"/>
            <a:ext cx="219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PIP-II-doc-107</a:t>
            </a:r>
          </a:p>
        </p:txBody>
      </p:sp>
    </p:spTree>
    <p:extLst>
      <p:ext uri="{BB962C8B-B14F-4D97-AF65-F5344CB8AC3E}">
        <p14:creationId xmlns:p14="http://schemas.microsoft.com/office/powerpoint/2010/main" val="2564457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9695"/>
          </a:xfrm>
        </p:spPr>
        <p:txBody>
          <a:bodyPr>
            <a:normAutofit/>
          </a:bodyPr>
          <a:lstStyle/>
          <a:p>
            <a:r>
              <a:rPr lang="en-US" dirty="0"/>
              <a:t>Four alternatives specified by DOE/HEP</a:t>
            </a:r>
          </a:p>
          <a:p>
            <a:pPr lvl="1"/>
            <a:r>
              <a:rPr lang="en-US" dirty="0"/>
              <a:t>800-MeV SC </a:t>
            </a:r>
            <a:r>
              <a:rPr lang="en-US" dirty="0" err="1"/>
              <a:t>Linac</a:t>
            </a:r>
            <a:r>
              <a:rPr lang="en-US" dirty="0"/>
              <a:t>, CW-compatible; Reference Design</a:t>
            </a:r>
          </a:p>
          <a:p>
            <a:pPr lvl="1"/>
            <a:r>
              <a:rPr lang="en-US" dirty="0"/>
              <a:t>800-MeV SC </a:t>
            </a:r>
            <a:r>
              <a:rPr lang="en-US" dirty="0" err="1"/>
              <a:t>Linac</a:t>
            </a:r>
            <a:r>
              <a:rPr lang="en-US" dirty="0"/>
              <a:t>, pulsed, higher current</a:t>
            </a:r>
          </a:p>
          <a:p>
            <a:pPr lvl="1"/>
            <a:r>
              <a:rPr lang="en-US" dirty="0"/>
              <a:t>Hybrid: Relocated 400-MeV NC </a:t>
            </a:r>
            <a:r>
              <a:rPr lang="en-US" dirty="0" err="1"/>
              <a:t>Linac</a:t>
            </a:r>
            <a:r>
              <a:rPr lang="en-US" dirty="0"/>
              <a:t> + 400-MeV SC </a:t>
            </a:r>
            <a:r>
              <a:rPr lang="en-US" dirty="0" err="1"/>
              <a:t>Linac</a:t>
            </a:r>
            <a:endParaRPr lang="en-US" dirty="0"/>
          </a:p>
          <a:p>
            <a:pPr lvl="1"/>
            <a:r>
              <a:rPr lang="en-US" dirty="0"/>
              <a:t>Relocated 400-MeV NC </a:t>
            </a:r>
            <a:r>
              <a:rPr lang="en-US" dirty="0" err="1"/>
              <a:t>Linac</a:t>
            </a:r>
            <a:r>
              <a:rPr lang="en-US" dirty="0"/>
              <a:t> + 400-MeV NC </a:t>
            </a:r>
            <a:r>
              <a:rPr lang="en-US" dirty="0" err="1"/>
              <a:t>Linac</a:t>
            </a:r>
            <a:endParaRPr lang="en-US" dirty="0"/>
          </a:p>
          <a:p>
            <a:r>
              <a:rPr lang="en-US" dirty="0"/>
              <a:t>Ten evaluation criteria provided by DOE/HEP (backup)</a:t>
            </a:r>
          </a:p>
          <a:p>
            <a:r>
              <a:rPr lang="en-US" dirty="0" err="1"/>
              <a:t>Fermilab</a:t>
            </a:r>
            <a:r>
              <a:rPr lang="en-US" dirty="0"/>
              <a:t> performed analysis; no recommendation</a:t>
            </a:r>
          </a:p>
          <a:p>
            <a:r>
              <a:rPr lang="en-US" dirty="0"/>
              <a:t>DOE/HEP Review Committee validated the report as being an accurate analysis; no recommendation</a:t>
            </a:r>
          </a:p>
          <a:p>
            <a:pPr lvl="1"/>
            <a:r>
              <a:rPr lang="en-US" dirty="0"/>
              <a:t>Author/referee model; process involved several iterations</a:t>
            </a:r>
          </a:p>
          <a:p>
            <a:r>
              <a:rPr lang="en-US" dirty="0"/>
              <a:t>DOE Associate Director for HEP selected preferred option</a:t>
            </a:r>
          </a:p>
          <a:p>
            <a:pPr lvl="1"/>
            <a:r>
              <a:rPr lang="en-US" b="1" dirty="0"/>
              <a:t>“HEP has selected option 1 for a CW SRF </a:t>
            </a:r>
            <a:r>
              <a:rPr lang="en-US" b="1" dirty="0" err="1"/>
              <a:t>linac</a:t>
            </a:r>
            <a:r>
              <a:rPr lang="en-US" b="1" dirty="0"/>
              <a:t> as the preferred option”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  <p:sp>
        <p:nvSpPr>
          <p:cNvPr id="9" name="Oval 8"/>
          <p:cNvSpPr/>
          <p:nvPr/>
        </p:nvSpPr>
        <p:spPr>
          <a:xfrm>
            <a:off x="780104" y="1366462"/>
            <a:ext cx="7277016" cy="57535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8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037" y="1198388"/>
            <a:ext cx="5262081" cy="517834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PIP-II Functional Requirements Specification defines performance requirements from lab perspective</a:t>
            </a:r>
          </a:p>
          <a:p>
            <a:pPr lvl="1"/>
            <a:r>
              <a:rPr lang="en-US" dirty="0"/>
              <a:t>Signed by </a:t>
            </a:r>
            <a:r>
              <a:rPr lang="en-US" dirty="0" err="1"/>
              <a:t>Fermilab</a:t>
            </a:r>
            <a:r>
              <a:rPr lang="en-US" dirty="0"/>
              <a:t> CRO and CAO</a:t>
            </a:r>
          </a:p>
          <a:p>
            <a:pPr lvl="1"/>
            <a:r>
              <a:rPr lang="en-US" i="1" dirty="0"/>
              <a:t>PIP-II-doc-1166 (aka TC ED0001222)</a:t>
            </a:r>
          </a:p>
          <a:p>
            <a:pPr>
              <a:spcBef>
                <a:spcPts val="1200"/>
              </a:spcBef>
            </a:pPr>
            <a:r>
              <a:rPr lang="en-US" dirty="0"/>
              <a:t>Conceptual Design Report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800-MeV superconducting </a:t>
            </a:r>
            <a:r>
              <a:rPr lang="en-US" dirty="0" err="1"/>
              <a:t>linac</a:t>
            </a:r>
            <a:r>
              <a:rPr lang="en-US" dirty="0"/>
              <a:t>, constructed of CW-capable components, operated initially in pulsed mode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Accompanied by modifications to Booster, Recycler, Main Injector to accommodate higher injection energy and higher beam intensities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Increase Booster repetition rate to 20 Hz</a:t>
            </a:r>
          </a:p>
          <a:p>
            <a:pPr lvl="1">
              <a:spcBef>
                <a:spcPts val="200"/>
              </a:spcBef>
            </a:pPr>
            <a:r>
              <a:rPr lang="en-US" i="1" dirty="0"/>
              <a:t>PIP-II-doc-113</a:t>
            </a:r>
          </a:p>
          <a:p>
            <a:pPr>
              <a:spcBef>
                <a:spcPts val="1200"/>
              </a:spcBef>
            </a:pPr>
            <a:r>
              <a:rPr lang="en-US" dirty="0"/>
              <a:t>CDR reviewed &amp; validated by PIP-II Machine Advisory Committee, April, 2017</a:t>
            </a:r>
          </a:p>
          <a:p>
            <a:pPr lvl="1">
              <a:spcBef>
                <a:spcPts val="200"/>
              </a:spcBef>
            </a:pPr>
            <a:r>
              <a:rPr lang="en-US" i="1" dirty="0"/>
              <a:t>“As it stands, the conceptual design is supported by convincing results of studies and experimental tests that provide a sound technical basis for CD-1.”</a:t>
            </a:r>
          </a:p>
          <a:p>
            <a:pPr lvl="1">
              <a:spcBef>
                <a:spcPts val="200"/>
              </a:spcBef>
            </a:pPr>
            <a:r>
              <a:rPr lang="en-US" i="1" dirty="0"/>
              <a:t>PIP-II-doc-605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619" y="1592489"/>
            <a:ext cx="3545205" cy="44794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Derwent</a:t>
            </a:r>
          </a:p>
        </p:txBody>
      </p:sp>
    </p:spTree>
    <p:extLst>
      <p:ext uri="{BB962C8B-B14F-4D97-AF65-F5344CB8AC3E}">
        <p14:creationId xmlns:p14="http://schemas.microsoft.com/office/powerpoint/2010/main" val="3463469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884" y="1009418"/>
            <a:ext cx="7359732" cy="5251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00813" y="4287019"/>
            <a:ext cx="200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Linac</a:t>
            </a:r>
            <a:r>
              <a:rPr lang="en-US" sz="2000" dirty="0">
                <a:solidFill>
                  <a:srgbClr val="C00000"/>
                </a:solidFill>
              </a:rPr>
              <a:t>: WBS 121.3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2598" y="2865936"/>
            <a:ext cx="191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BTL: WBS 121.3.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604247" y="3054839"/>
            <a:ext cx="468351" cy="11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69684" y="1674010"/>
            <a:ext cx="3153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Rings Upgrades: WBS 121.4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215865" y="4487074"/>
            <a:ext cx="58494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04725" y="1874951"/>
            <a:ext cx="468351" cy="1115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90255" y="4808576"/>
            <a:ext cx="2386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Conv </a:t>
            </a:r>
            <a:r>
              <a:rPr lang="en-US" sz="2000" dirty="0" err="1">
                <a:solidFill>
                  <a:srgbClr val="C00000"/>
                </a:solidFill>
              </a:rPr>
              <a:t>Fac</a:t>
            </a:r>
            <a:r>
              <a:rPr lang="en-US" sz="2000" dirty="0">
                <a:solidFill>
                  <a:srgbClr val="C00000"/>
                </a:solidFill>
              </a:rPr>
              <a:t>: WBS 121.5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Derwent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0686A97-BD17-4BAA-BA69-69F93C838518}"/>
              </a:ext>
            </a:extLst>
          </p:cNvPr>
          <p:cNvCxnSpPr>
            <a:cxnSpLocks/>
          </p:cNvCxnSpPr>
          <p:nvPr/>
        </p:nvCxnSpPr>
        <p:spPr>
          <a:xfrm flipH="1">
            <a:off x="-405245" y="1886103"/>
            <a:ext cx="5566334" cy="19299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41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Laboratories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5766"/>
            <a:ext cx="8672513" cy="50732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National</a:t>
            </a:r>
          </a:p>
          <a:p>
            <a:pPr lvl="1"/>
            <a:r>
              <a:rPr lang="en-US" dirty="0"/>
              <a:t>ANL:  HWR cryomodule design/fabrication</a:t>
            </a:r>
          </a:p>
          <a:p>
            <a:pPr lvl="1"/>
            <a:r>
              <a:rPr lang="en-US" dirty="0"/>
              <a:t>LBNL: RFQ design/fabrication; expect participation in LLRF</a:t>
            </a:r>
          </a:p>
          <a:p>
            <a:pPr>
              <a:spcBef>
                <a:spcPts val="1200"/>
              </a:spcBef>
            </a:pPr>
            <a:r>
              <a:rPr lang="en-US" dirty="0"/>
              <a:t>International: Widespread interest at various stages of fruition</a:t>
            </a:r>
          </a:p>
          <a:p>
            <a:pPr lvl="1"/>
            <a:r>
              <a:rPr lang="en-US" dirty="0"/>
              <a:t>India/DAE: SRF cavities, RF sources, </a:t>
            </a:r>
            <a:r>
              <a:rPr lang="en-US" dirty="0" err="1"/>
              <a:t>cryo</a:t>
            </a:r>
            <a:r>
              <a:rPr lang="en-US" dirty="0"/>
              <a:t> systems, etc.</a:t>
            </a:r>
          </a:p>
          <a:p>
            <a:pPr lvl="2"/>
            <a:r>
              <a:rPr lang="en-US" dirty="0"/>
              <a:t>Long-standing collaboration with four laboratories</a:t>
            </a:r>
          </a:p>
          <a:p>
            <a:pPr lvl="2"/>
            <a:r>
              <a:rPr lang="en-US" dirty="0"/>
              <a:t>R&amp;D and construction contributions authorized in formal agreements</a:t>
            </a:r>
          </a:p>
          <a:p>
            <a:pPr lvl="1"/>
            <a:r>
              <a:rPr lang="en-US" dirty="0"/>
              <a:t>Italy/INFN: LB650 accelerating cavities – draft agreement under discussion</a:t>
            </a:r>
          </a:p>
          <a:p>
            <a:pPr lvl="1"/>
            <a:r>
              <a:rPr lang="en-US" dirty="0"/>
              <a:t>UK/STFC: HB650 cavities/cryomodules – proposal under review at government level</a:t>
            </a:r>
          </a:p>
          <a:p>
            <a:pPr lvl="1"/>
            <a:r>
              <a:rPr lang="en-US" dirty="0"/>
              <a:t>France/CEA, IN2P3: LB650 cryomodules – under discussion</a:t>
            </a:r>
          </a:p>
          <a:p>
            <a:pPr>
              <a:spcBef>
                <a:spcPts val="1200"/>
              </a:spcBef>
            </a:pPr>
            <a:r>
              <a:rPr lang="en-US" dirty="0"/>
              <a:t>Partner deliverables to be formalized in advance of CD-2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Holmes</a:t>
            </a:r>
          </a:p>
        </p:txBody>
      </p:sp>
    </p:spTree>
    <p:extLst>
      <p:ext uri="{BB962C8B-B14F-4D97-AF65-F5344CB8AC3E}">
        <p14:creationId xmlns:p14="http://schemas.microsoft.com/office/powerpoint/2010/main" val="296586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Organization/post-CD-1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F9D83-6142-470A-84CF-B044AA46F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19" y="1313482"/>
            <a:ext cx="7593055" cy="495632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83CACC-0DB0-47A3-8445-8514A9EC2B3D}"/>
              </a:ext>
            </a:extLst>
          </p:cNvPr>
          <p:cNvSpPr txBox="1">
            <a:spLocks/>
          </p:cNvSpPr>
          <p:nvPr/>
        </p:nvSpPr>
        <p:spPr>
          <a:xfrm>
            <a:off x="222250" y="3068282"/>
            <a:ext cx="8682862" cy="1644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Post-CD-1 organization modified to provide more effective structure for managing a construction project </a:t>
            </a:r>
          </a:p>
          <a:p>
            <a:pPr lvl="1"/>
            <a:r>
              <a:rPr lang="en-US" dirty="0"/>
              <a:t>Project Director/Project Manager</a:t>
            </a:r>
          </a:p>
          <a:p>
            <a:pPr lvl="1"/>
            <a:r>
              <a:rPr lang="en-US" dirty="0"/>
              <a:t>Split Superconducting </a:t>
            </a:r>
            <a:r>
              <a:rPr lang="en-US" dirty="0" err="1"/>
              <a:t>Linac</a:t>
            </a:r>
            <a:r>
              <a:rPr lang="en-US" dirty="0"/>
              <a:t> into (3) pieces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Organization/Current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55" y="1056602"/>
            <a:ext cx="7696275" cy="51975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Holmes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F49137-E1BE-4EBA-BC9A-B172FA0C0511}"/>
              </a:ext>
            </a:extLst>
          </p:cNvPr>
          <p:cNvSpPr txBox="1">
            <a:spLocks/>
          </p:cNvSpPr>
          <p:nvPr/>
        </p:nvSpPr>
        <p:spPr>
          <a:xfrm>
            <a:off x="222250" y="2095267"/>
            <a:ext cx="8682862" cy="28870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0" tIns="0" rIns="0" bIns="0"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dirty="0"/>
              <a:t>Project Team with many years experience in accelerator development, construction, and operations: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Main Injector, </a:t>
            </a:r>
            <a:r>
              <a:rPr lang="en-US" dirty="0" err="1"/>
              <a:t>NOvA</a:t>
            </a:r>
            <a:r>
              <a:rPr lang="en-US" dirty="0"/>
              <a:t>, US LHC Accelerator, PIP, SBN, and  LCLS-II projects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LHC and ESS projects</a:t>
            </a:r>
          </a:p>
          <a:p>
            <a:pPr lvl="1">
              <a:spcBef>
                <a:spcPts val="200"/>
              </a:spcBef>
            </a:pPr>
            <a:r>
              <a:rPr lang="en-US" dirty="0" err="1"/>
              <a:t>Tevatron</a:t>
            </a:r>
            <a:r>
              <a:rPr lang="en-US" dirty="0"/>
              <a:t>, CEBAF, </a:t>
            </a:r>
            <a:r>
              <a:rPr lang="en-US" dirty="0" err="1"/>
              <a:t>NOvA</a:t>
            </a:r>
            <a:r>
              <a:rPr lang="en-US" dirty="0"/>
              <a:t> operations</a:t>
            </a:r>
          </a:p>
          <a:p>
            <a:r>
              <a:rPr lang="en-US" dirty="0"/>
              <a:t>This organization is the basis of the CD-1 estimate</a:t>
            </a:r>
          </a:p>
          <a:p>
            <a:pPr lvl="1"/>
            <a:r>
              <a:rPr lang="en-US" dirty="0"/>
              <a:t>(Note: for purposes of this review CAM=L3M)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Loaded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4876"/>
            <a:ext cx="8672513" cy="512464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P6 Schedule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Provides time-phased resource requirements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Work Breakdown Structure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WBS dictionary:  </a:t>
            </a:r>
            <a:r>
              <a:rPr lang="en-US" i="1" dirty="0"/>
              <a:t>PIP-II-doc-599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Total of 5643 tasks and milestones</a:t>
            </a:r>
          </a:p>
          <a:p>
            <a:pPr lvl="2">
              <a:spcBef>
                <a:spcPts val="300"/>
              </a:spcBef>
            </a:pPr>
            <a:r>
              <a:rPr lang="en-US" dirty="0"/>
              <a:t>Combination of work and planning packages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Critical path identified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Provides a good head start on EVMS</a:t>
            </a:r>
          </a:p>
          <a:p>
            <a:pPr>
              <a:spcBef>
                <a:spcPts val="1200"/>
              </a:spcBef>
            </a:pPr>
            <a:r>
              <a:rPr lang="en-US" dirty="0"/>
              <a:t>CD Dates (early dates)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CD-1		March 2018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CD-2/3a		April 2019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CD-3		August 2020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dirty="0"/>
              <a:t>CD-4		April 2027</a:t>
            </a:r>
          </a:p>
          <a:p>
            <a:pPr>
              <a:spcBef>
                <a:spcPts val="1200"/>
              </a:spcBef>
            </a:pPr>
            <a:r>
              <a:rPr lang="en-US" dirty="0"/>
              <a:t>International in-kind contributions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Scope outlined in Assumptions Document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RLS includes resources for oversight, coordination, acceptance testing of international deliverables.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Lari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66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Master Schedule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938" y="893568"/>
            <a:ext cx="6049456" cy="5353341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1804961" y="3602898"/>
            <a:ext cx="34254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5230374" y="3574985"/>
            <a:ext cx="0" cy="13820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5230374" y="4932947"/>
            <a:ext cx="7493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44B248-407D-49A7-90E4-A0C5C0F4DDFA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09DE3-AC5C-4877-9BFC-A285C26611F4}"/>
              </a:ext>
            </a:extLst>
          </p:cNvPr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Lari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2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Context and Overview</a:t>
            </a:r>
          </a:p>
          <a:p>
            <a:r>
              <a:rPr lang="en-US" dirty="0"/>
              <a:t>Project Overview</a:t>
            </a:r>
          </a:p>
          <a:p>
            <a:r>
              <a:rPr lang="en-US" dirty="0"/>
              <a:t>Alternative Selection</a:t>
            </a:r>
          </a:p>
          <a:p>
            <a:r>
              <a:rPr lang="en-US" dirty="0"/>
              <a:t>Project Organization</a:t>
            </a:r>
          </a:p>
          <a:p>
            <a:r>
              <a:rPr lang="en-US" dirty="0"/>
              <a:t>Cost and Schedule Range</a:t>
            </a:r>
          </a:p>
          <a:p>
            <a:r>
              <a:rPr lang="en-US" dirty="0"/>
              <a:t>Risk Management</a:t>
            </a:r>
          </a:p>
          <a:p>
            <a:r>
              <a:rPr lang="en-US" dirty="0"/>
              <a:t>ESH&amp;Q</a:t>
            </a:r>
          </a:p>
          <a:p>
            <a:r>
              <a:rPr lang="en-US" dirty="0"/>
              <a:t>CD-1 Documentation Status</a:t>
            </a:r>
          </a:p>
          <a:p>
            <a:r>
              <a:rPr lang="en-US" dirty="0"/>
              <a:t>Next Steps to CD-2</a:t>
            </a:r>
          </a:p>
          <a:p>
            <a:r>
              <a:rPr lang="en-US" dirty="0"/>
              <a:t>Prior Review Recommendations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932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Date/Technical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736600" y="6496050"/>
            <a:ext cx="798513" cy="236538"/>
          </a:xfrm>
        </p:spPr>
        <p:txBody>
          <a:bodyPr/>
          <a:lstStyle/>
          <a:p>
            <a:r>
              <a:rPr lang="en-US"/>
              <a:t>12/12/2017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3"/>
          </p:nvPr>
        </p:nvSpPr>
        <p:spPr>
          <a:xfrm>
            <a:off x="1647825" y="6496050"/>
            <a:ext cx="5541963" cy="236538"/>
          </a:xfrm>
        </p:spPr>
        <p:txBody>
          <a:bodyPr/>
          <a:lstStyle/>
          <a:p>
            <a:r>
              <a:rPr lang="en-US"/>
              <a:t>S. Holmes | PIP-II 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22250" y="6496050"/>
            <a:ext cx="414338" cy="236538"/>
          </a:xfrm>
        </p:spPr>
        <p:txBody>
          <a:bodyPr/>
          <a:lstStyle/>
          <a:p>
            <a:fld id="{02BA5821-21EB-4C1A-AC70-E98BDB034B0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022691" y="379102"/>
            <a:ext cx="2037976" cy="400110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Charge</a:t>
            </a:r>
            <a:r>
              <a:rPr lang="en-US" sz="2000" baseline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Item: #2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8" y="980157"/>
            <a:ext cx="8368643" cy="21935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528FB3B-801F-4E80-A9ED-E778C9C95BEA}"/>
              </a:ext>
            </a:extLst>
          </p:cNvPr>
          <p:cNvSpPr/>
          <p:nvPr/>
        </p:nvSpPr>
        <p:spPr>
          <a:xfrm>
            <a:off x="222250" y="865801"/>
            <a:ext cx="4959350" cy="75104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CEBD65-639F-4E92-A15B-8793DAD3B6D6}"/>
              </a:ext>
            </a:extLst>
          </p:cNvPr>
          <p:cNvSpPr txBox="1"/>
          <p:nvPr/>
        </p:nvSpPr>
        <p:spPr>
          <a:xfrm>
            <a:off x="2247900" y="3429000"/>
            <a:ext cx="3790950" cy="462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PIP-II Injector Test (PIP2IT)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47BC44D2-F455-4DF4-9E0B-C5B6689634DD}"/>
              </a:ext>
            </a:extLst>
          </p:cNvPr>
          <p:cNvCxnSpPr>
            <a:cxnSpLocks/>
            <a:endCxn id="40" idx="1"/>
          </p:cNvCxnSpPr>
          <p:nvPr/>
        </p:nvCxnSpPr>
        <p:spPr>
          <a:xfrm rot="16200000" flipH="1">
            <a:off x="172993" y="1585526"/>
            <a:ext cx="2266422" cy="1883392"/>
          </a:xfrm>
          <a:prstGeom prst="curvedConnector2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423A1A6-28BE-484D-B95D-01536312AD3F}"/>
              </a:ext>
            </a:extLst>
          </p:cNvPr>
          <p:cNvGrpSpPr/>
          <p:nvPr/>
        </p:nvGrpSpPr>
        <p:grpSpPr>
          <a:xfrm>
            <a:off x="99859" y="3918602"/>
            <a:ext cx="8897940" cy="2202984"/>
            <a:chOff x="93663" y="845016"/>
            <a:chExt cx="8897940" cy="2202984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4B7C3DC-B26D-432D-9473-EA19DC8A1DF6}"/>
                </a:ext>
              </a:extLst>
            </p:cNvPr>
            <p:cNvGrpSpPr/>
            <p:nvPr/>
          </p:nvGrpSpPr>
          <p:grpSpPr>
            <a:xfrm>
              <a:off x="304800" y="2647890"/>
              <a:ext cx="8534400" cy="400110"/>
              <a:chOff x="304800" y="2495550"/>
              <a:chExt cx="8534400" cy="400110"/>
            </a:xfrm>
          </p:grpSpPr>
          <p:sp>
            <p:nvSpPr>
              <p:cNvPr id="65" name="TextBox 13">
                <a:extLst>
                  <a:ext uri="{FF2B5EF4-FFF2-40B4-BE49-F238E27FC236}">
                    <a16:creationId xmlns:a16="http://schemas.microsoft.com/office/drawing/2014/main" id="{D49EF3A1-5D35-4CF8-B5A9-C9E7174E5F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800" y="2495550"/>
                <a:ext cx="21336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2000" dirty="0"/>
                  <a:t>40 m, ~25 MeV</a:t>
                </a:r>
              </a:p>
            </p:txBody>
          </p: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E12A027A-9A91-42CF-B05B-8151891EE628}"/>
                  </a:ext>
                </a:extLst>
              </p:cNvPr>
              <p:cNvCxnSpPr/>
              <p:nvPr/>
            </p:nvCxnSpPr>
            <p:spPr>
              <a:xfrm flipV="1">
                <a:off x="5486400" y="2686050"/>
                <a:ext cx="33528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3740A47F-1012-4C47-83BF-D55264FEA06C}"/>
                  </a:ext>
                </a:extLst>
              </p:cNvPr>
              <p:cNvCxnSpPr/>
              <p:nvPr/>
            </p:nvCxnSpPr>
            <p:spPr>
              <a:xfrm flipH="1" flipV="1">
                <a:off x="304800" y="2684463"/>
                <a:ext cx="3048000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48A8A48-6CE4-4D13-940C-4E1F3998DD10}"/>
                </a:ext>
              </a:extLst>
            </p:cNvPr>
            <p:cNvGrpSpPr/>
            <p:nvPr/>
          </p:nvGrpSpPr>
          <p:grpSpPr>
            <a:xfrm>
              <a:off x="93663" y="845016"/>
              <a:ext cx="8897940" cy="1673429"/>
              <a:chOff x="93663" y="845016"/>
              <a:chExt cx="8897940" cy="167342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8B443D-16B9-46A5-B4B4-FC587A3D2856}"/>
                  </a:ext>
                </a:extLst>
              </p:cNvPr>
              <p:cNvSpPr txBox="1"/>
              <p:nvPr/>
            </p:nvSpPr>
            <p:spPr>
              <a:xfrm>
                <a:off x="344708" y="1139252"/>
                <a:ext cx="9234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30 keV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0A10BA7-2907-4A9D-874C-845180C86C8B}"/>
                  </a:ext>
                </a:extLst>
              </p:cNvPr>
              <p:cNvGrpSpPr/>
              <p:nvPr/>
            </p:nvGrpSpPr>
            <p:grpSpPr>
              <a:xfrm>
                <a:off x="93663" y="1120555"/>
                <a:ext cx="8897940" cy="1397890"/>
                <a:chOff x="93663" y="1120555"/>
                <a:chExt cx="8897940" cy="1397890"/>
              </a:xfrm>
            </p:grpSpPr>
            <p:grpSp>
              <p:nvGrpSpPr>
                <p:cNvPr id="50" name="Group 4">
                  <a:extLst>
                    <a:ext uri="{FF2B5EF4-FFF2-40B4-BE49-F238E27FC236}">
                      <a16:creationId xmlns:a16="http://schemas.microsoft.com/office/drawing/2014/main" id="{4059507B-2DAD-4F8F-9308-E0C0816EBB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3663" y="1493027"/>
                  <a:ext cx="8897940" cy="1025418"/>
                  <a:chOff x="85409" y="1749187"/>
                  <a:chExt cx="9058591" cy="1025628"/>
                </a:xfrm>
              </p:grpSpPr>
              <p:pic>
                <p:nvPicPr>
                  <p:cNvPr id="58" name="Picture 3">
                    <a:extLst>
                      <a:ext uri="{FF2B5EF4-FFF2-40B4-BE49-F238E27FC236}">
                        <a16:creationId xmlns:a16="http://schemas.microsoft.com/office/drawing/2014/main" id="{0EF5D2B2-1146-4541-BBFE-B5A0BD4F1BB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5473" y="1846744"/>
                    <a:ext cx="8998527" cy="9280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59" name="TextBox 6">
                    <a:extLst>
                      <a:ext uri="{FF2B5EF4-FFF2-40B4-BE49-F238E27FC236}">
                        <a16:creationId xmlns:a16="http://schemas.microsoft.com/office/drawing/2014/main" id="{D6556DAF-100B-4CE2-8E67-0BE6977D292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74350" y="1760561"/>
                    <a:ext cx="811403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RFQ </a:t>
                    </a:r>
                  </a:p>
                </p:txBody>
              </p:sp>
              <p:sp>
                <p:nvSpPr>
                  <p:cNvPr id="60" name="TextBox 7">
                    <a:extLst>
                      <a:ext uri="{FF2B5EF4-FFF2-40B4-BE49-F238E27FC236}">
                        <a16:creationId xmlns:a16="http://schemas.microsoft.com/office/drawing/2014/main" id="{52EA8BA4-D8BF-4995-AC2C-7CAC77252FB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02811" y="1749187"/>
                    <a:ext cx="98132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MEBT </a:t>
                    </a:r>
                  </a:p>
                </p:txBody>
              </p:sp>
              <p:sp>
                <p:nvSpPr>
                  <p:cNvPr id="61" name="TextBox 8">
                    <a:extLst>
                      <a:ext uri="{FF2B5EF4-FFF2-40B4-BE49-F238E27FC236}">
                        <a16:creationId xmlns:a16="http://schemas.microsoft.com/office/drawing/2014/main" id="{82DAA1AF-F19F-4E41-8281-CF3C729977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6919" y="1757151"/>
                    <a:ext cx="813036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HWR</a:t>
                    </a:r>
                  </a:p>
                </p:txBody>
              </p:sp>
              <p:sp>
                <p:nvSpPr>
                  <p:cNvPr id="62" name="TextBox 9">
                    <a:extLst>
                      <a:ext uri="{FF2B5EF4-FFF2-40B4-BE49-F238E27FC236}">
                        <a16:creationId xmlns:a16="http://schemas.microsoft.com/office/drawing/2014/main" id="{400A32D2-C212-46AD-89CA-1A5F2408CB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14496" y="1757150"/>
                    <a:ext cx="871760" cy="4001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SSR1</a:t>
                    </a:r>
                  </a:p>
                </p:txBody>
              </p:sp>
              <p:sp>
                <p:nvSpPr>
                  <p:cNvPr id="63" name="TextBox 10">
                    <a:extLst>
                      <a:ext uri="{FF2B5EF4-FFF2-40B4-BE49-F238E27FC236}">
                        <a16:creationId xmlns:a16="http://schemas.microsoft.com/office/drawing/2014/main" id="{7D0404CC-61C8-400E-AA15-ACC2C6724DF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20832" y="1757353"/>
                    <a:ext cx="1164985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HEBT</a:t>
                    </a:r>
                  </a:p>
                </p:txBody>
              </p:sp>
              <p:sp>
                <p:nvSpPr>
                  <p:cNvPr id="64" name="TextBox 11">
                    <a:extLst>
                      <a:ext uri="{FF2B5EF4-FFF2-40B4-BE49-F238E27FC236}">
                        <a16:creationId xmlns:a16="http://schemas.microsoft.com/office/drawing/2014/main" id="{F9F6D78F-D8AA-4490-B815-0138F41547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409" y="1906935"/>
                    <a:ext cx="842411" cy="400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r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FFFF00"/>
                      </a:buClr>
                      <a:buSzPct val="80000"/>
                      <a:buFont typeface="Wingdings" pitchFamily="2" charset="2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LEBT</a:t>
                    </a:r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248B8DE2-6CA9-42E4-80DC-B275C4602261}"/>
                    </a:ext>
                  </a:extLst>
                </p:cNvPr>
                <p:cNvSpPr txBox="1"/>
                <p:nvPr/>
              </p:nvSpPr>
              <p:spPr>
                <a:xfrm>
                  <a:off x="1748392" y="1144347"/>
                  <a:ext cx="111270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2.1 MeV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B0619DA-6185-4F5C-8280-F6DBA3203F45}"/>
                    </a:ext>
                  </a:extLst>
                </p:cNvPr>
                <p:cNvSpPr txBox="1"/>
                <p:nvPr/>
              </p:nvSpPr>
              <p:spPr>
                <a:xfrm>
                  <a:off x="5659021" y="1120555"/>
                  <a:ext cx="107944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chemeClr val="tx2"/>
                      </a:solidFill>
                    </a:rPr>
                    <a:t>10 MeV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D4DCB2C-AC0A-4506-8E24-C3058994E967}"/>
                    </a:ext>
                  </a:extLst>
                </p:cNvPr>
                <p:cNvSpPr txBox="1"/>
                <p:nvPr/>
              </p:nvSpPr>
              <p:spPr>
                <a:xfrm>
                  <a:off x="7083802" y="1139252"/>
                  <a:ext cx="117161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b="1" dirty="0">
                      <a:solidFill>
                        <a:schemeClr val="tx2"/>
                      </a:solidFill>
                    </a:rPr>
                    <a:t>25 MeV</a:t>
                  </a:r>
                </a:p>
              </p:txBody>
            </p:sp>
            <p:cxnSp>
              <p:nvCxnSpPr>
                <p:cNvPr id="54" name="Straight Arrow Connector 53">
                  <a:extLst>
                    <a:ext uri="{FF2B5EF4-FFF2-40B4-BE49-F238E27FC236}">
                      <a16:creationId xmlns:a16="http://schemas.microsoft.com/office/drawing/2014/main" id="{E6A40A30-FFCB-413F-974D-B62163DC3D3E}"/>
                    </a:ext>
                  </a:extLst>
                </p:cNvPr>
                <p:cNvCxnSpPr/>
                <p:nvPr/>
              </p:nvCxnSpPr>
              <p:spPr>
                <a:xfrm>
                  <a:off x="806450" y="154060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>
                  <a:extLst>
                    <a:ext uri="{FF2B5EF4-FFF2-40B4-BE49-F238E27FC236}">
                      <a16:creationId xmlns:a16="http://schemas.microsoft.com/office/drawing/2014/main" id="{0D1C793F-CEA7-462E-8D9F-0D4F9DC4F9CE}"/>
                    </a:ext>
                  </a:extLst>
                </p:cNvPr>
                <p:cNvCxnSpPr/>
                <p:nvPr/>
              </p:nvCxnSpPr>
              <p:spPr>
                <a:xfrm>
                  <a:off x="2234198" y="1532540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EFCD1B92-14F9-4B89-985E-A456C29CE87A}"/>
                    </a:ext>
                  </a:extLst>
                </p:cNvPr>
                <p:cNvCxnSpPr/>
                <p:nvPr/>
              </p:nvCxnSpPr>
              <p:spPr>
                <a:xfrm>
                  <a:off x="6200525" y="1535109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>
                  <a:extLst>
                    <a:ext uri="{FF2B5EF4-FFF2-40B4-BE49-F238E27FC236}">
                      <a16:creationId xmlns:a16="http://schemas.microsoft.com/office/drawing/2014/main" id="{697F8D02-0896-40DE-84F2-065A28105D31}"/>
                    </a:ext>
                  </a:extLst>
                </p:cNvPr>
                <p:cNvCxnSpPr/>
                <p:nvPr/>
              </p:nvCxnSpPr>
              <p:spPr>
                <a:xfrm>
                  <a:off x="7668460" y="1548424"/>
                  <a:ext cx="0" cy="221705"/>
                </a:xfrm>
                <a:prstGeom prst="straightConnector1">
                  <a:avLst/>
                </a:prstGeom>
                <a:ln>
                  <a:solidFill>
                    <a:schemeClr val="tx2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DE9A2875-1DDF-45A4-A7DF-6E9435FB1E18}"/>
                  </a:ext>
                </a:extLst>
              </p:cNvPr>
              <p:cNvCxnSpPr>
                <a:endCxn id="49" idx="1"/>
              </p:cNvCxnSpPr>
              <p:nvPr/>
            </p:nvCxnSpPr>
            <p:spPr>
              <a:xfrm flipV="1">
                <a:off x="193559" y="1052955"/>
                <a:ext cx="7924485" cy="154"/>
              </a:xfrm>
              <a:prstGeom prst="straightConnector1">
                <a:avLst/>
              </a:prstGeom>
              <a:ln>
                <a:solidFill>
                  <a:srgbClr val="0066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D10306-0BEB-4969-9B8B-53EAC3CC39AE}"/>
                  </a:ext>
                </a:extLst>
              </p:cNvPr>
              <p:cNvSpPr txBox="1"/>
              <p:nvPr/>
            </p:nvSpPr>
            <p:spPr>
              <a:xfrm>
                <a:off x="3948196" y="845016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Now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2BBC369-308B-4294-A388-047B1A536592}"/>
                  </a:ext>
                </a:extLst>
              </p:cNvPr>
              <p:cNvSpPr txBox="1"/>
              <p:nvPr/>
            </p:nvSpPr>
            <p:spPr>
              <a:xfrm>
                <a:off x="8118044" y="852900"/>
                <a:ext cx="818584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006600"/>
                    </a:solidFill>
                  </a:rPr>
                  <a:t>2019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084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date/Technical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389963"/>
            <a:ext cx="8672513" cy="4858437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PIP-II Injector Test (PIP2IT) facility complete through MEBT and commissioned with (pulsed) beam</a:t>
            </a:r>
          </a:p>
          <a:p>
            <a:pPr marL="633413" lvl="1"/>
            <a:r>
              <a:rPr lang="en-US" dirty="0"/>
              <a:t>Beam characteristics</a:t>
            </a:r>
          </a:p>
          <a:p>
            <a:pPr marL="633413" lvl="1" indent="0">
              <a:spcBef>
                <a:spcPts val="0"/>
              </a:spcBef>
              <a:buNone/>
            </a:pPr>
            <a:r>
              <a:rPr lang="en-US" dirty="0"/>
              <a:t>meet PIP-II requirements</a:t>
            </a:r>
          </a:p>
          <a:p>
            <a:pPr marL="633413" lvl="1" indent="0">
              <a:spcBef>
                <a:spcPts val="0"/>
              </a:spcBef>
              <a:buNone/>
            </a:pPr>
            <a:r>
              <a:rPr lang="en-US" dirty="0"/>
              <a:t>at 2.1 MeV</a:t>
            </a:r>
          </a:p>
          <a:p>
            <a:pPr marL="633413" lvl="1"/>
            <a:r>
              <a:rPr lang="en-US" dirty="0"/>
              <a:t>Includes demonstration</a:t>
            </a:r>
          </a:p>
          <a:p>
            <a:pPr marL="628650" lvl="1" indent="0">
              <a:spcBef>
                <a:spcPts val="0"/>
              </a:spcBef>
              <a:buNone/>
            </a:pPr>
            <a:r>
              <a:rPr lang="en-US" dirty="0"/>
              <a:t>of fast chopping</a:t>
            </a:r>
          </a:p>
          <a:p>
            <a:pPr marL="633413" lvl="1"/>
            <a:r>
              <a:rPr lang="en-US" dirty="0"/>
              <a:t>Successful integration of</a:t>
            </a:r>
          </a:p>
          <a:p>
            <a:pPr marL="628650" lvl="1" indent="0">
              <a:spcBef>
                <a:spcPts val="0"/>
              </a:spcBef>
              <a:buNone/>
            </a:pPr>
            <a:r>
              <a:rPr lang="en-US" dirty="0"/>
              <a:t>magnets from DAE/BARC</a:t>
            </a:r>
          </a:p>
          <a:p>
            <a:pPr>
              <a:spcBef>
                <a:spcPts val="1200"/>
              </a:spcBef>
            </a:pPr>
            <a:r>
              <a:rPr lang="en-US" dirty="0"/>
              <a:t>HWR cryomodule in </a:t>
            </a:r>
          </a:p>
          <a:p>
            <a:pPr marL="347663" indent="0">
              <a:spcBef>
                <a:spcPts val="200"/>
              </a:spcBef>
              <a:buNone/>
            </a:pPr>
            <a:r>
              <a:rPr lang="en-US" dirty="0"/>
              <a:t>fabrication at ANL</a:t>
            </a:r>
          </a:p>
          <a:p>
            <a:pPr>
              <a:spcBef>
                <a:spcPts val="1200"/>
              </a:spcBef>
            </a:pPr>
            <a:r>
              <a:rPr lang="en-US" dirty="0"/>
              <a:t>SSR1 cryomodule being</a:t>
            </a:r>
          </a:p>
          <a:p>
            <a:pPr marL="347663" indent="0">
              <a:spcBef>
                <a:spcPts val="200"/>
              </a:spcBef>
              <a:buNone/>
            </a:pPr>
            <a:r>
              <a:rPr lang="en-US" dirty="0"/>
              <a:t>prepared for string </a:t>
            </a:r>
          </a:p>
          <a:p>
            <a:pPr marL="347663" indent="0">
              <a:spcBef>
                <a:spcPts val="200"/>
              </a:spcBef>
              <a:buNone/>
            </a:pPr>
            <a:r>
              <a:rPr lang="en-US" dirty="0"/>
              <a:t>assembly at </a:t>
            </a:r>
            <a:r>
              <a:rPr lang="en-US" dirty="0" err="1"/>
              <a:t>Fermilab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528" y="2731325"/>
            <a:ext cx="4776586" cy="31859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Breakouts</a:t>
            </a:r>
          </a:p>
        </p:txBody>
      </p:sp>
    </p:spTree>
    <p:extLst>
      <p:ext uri="{BB962C8B-B14F-4D97-AF65-F5344CB8AC3E}">
        <p14:creationId xmlns:p14="http://schemas.microsoft.com/office/powerpoint/2010/main" val="2184583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date/Technical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32" y="1478128"/>
            <a:ext cx="8672513" cy="940133"/>
          </a:xfrm>
        </p:spPr>
        <p:txBody>
          <a:bodyPr/>
          <a:lstStyle/>
          <a:p>
            <a:r>
              <a:rPr lang="en-US" dirty="0"/>
              <a:t>Observed removal of individual (162.5 MHz) bunches with 200 </a:t>
            </a:r>
            <a:r>
              <a:rPr lang="en-US" dirty="0">
                <a:sym typeface="Symbol" panose="05050102010706020507" pitchFamily="18" charset="2"/>
              </a:rPr>
              <a:t></a:t>
            </a:r>
            <a:r>
              <a:rPr lang="en-US" dirty="0"/>
              <a:t> chopper: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Shemyakin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0" y="2277589"/>
            <a:ext cx="4431323" cy="3972861"/>
            <a:chOff x="5717136" y="3452505"/>
            <a:chExt cx="3286189" cy="282803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7136" y="3724466"/>
              <a:ext cx="3286189" cy="2556070"/>
            </a:xfrm>
            <a:prstGeom prst="rect">
              <a:avLst/>
            </a:prstGeom>
          </p:spPr>
        </p:pic>
        <p:sp>
          <p:nvSpPr>
            <p:cNvPr id="14" name="Arrow: Down 13"/>
            <p:cNvSpPr/>
            <p:nvPr/>
          </p:nvSpPr>
          <p:spPr>
            <a:xfrm>
              <a:off x="6511897" y="3747562"/>
              <a:ext cx="109728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Down 14"/>
            <p:cNvSpPr/>
            <p:nvPr/>
          </p:nvSpPr>
          <p:spPr>
            <a:xfrm>
              <a:off x="7145648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Down 15"/>
            <p:cNvSpPr/>
            <p:nvPr/>
          </p:nvSpPr>
          <p:spPr>
            <a:xfrm>
              <a:off x="7307764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Down 16"/>
            <p:cNvSpPr/>
            <p:nvPr/>
          </p:nvSpPr>
          <p:spPr>
            <a:xfrm>
              <a:off x="7469880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Down 17"/>
            <p:cNvSpPr/>
            <p:nvPr/>
          </p:nvSpPr>
          <p:spPr>
            <a:xfrm>
              <a:off x="7631997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/>
            <p:cNvSpPr/>
            <p:nvPr/>
          </p:nvSpPr>
          <p:spPr>
            <a:xfrm>
              <a:off x="7794218" y="3747562"/>
              <a:ext cx="105736" cy="26492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511897" y="3452505"/>
              <a:ext cx="1393991" cy="26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‘Missing’ bunches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5957" r="2959" b="3453"/>
          <a:stretch/>
        </p:blipFill>
        <p:spPr>
          <a:xfrm>
            <a:off x="228600" y="2685167"/>
            <a:ext cx="4221480" cy="35652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2FF79F7-3E12-49DC-8215-C35703B5CDBB}"/>
              </a:ext>
            </a:extLst>
          </p:cNvPr>
          <p:cNvSpPr txBox="1"/>
          <p:nvPr/>
        </p:nvSpPr>
        <p:spPr>
          <a:xfrm>
            <a:off x="1116968" y="2328412"/>
            <a:ext cx="2062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</a:rPr>
              <a:t>Emittance Scanner</a:t>
            </a:r>
          </a:p>
        </p:txBody>
      </p:sp>
    </p:spTree>
    <p:extLst>
      <p:ext uri="{BB962C8B-B14F-4D97-AF65-F5344CB8AC3E}">
        <p14:creationId xmlns:p14="http://schemas.microsoft.com/office/powerpoint/2010/main" val="1256822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to date/Int’l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04691"/>
            <a:ext cx="8672513" cy="51728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India/DAE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PIP2IT MEBT magnets delivered and in service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SSR1 cavities in final dressing prior to integration into SSR1 CM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325 and 650 MHz prototype amplifiers successfully tested at DAE labs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HB650 prototype cavity fabricated and in processing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LB650 cavity mechanical design in process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RFPI board tested at </a:t>
            </a:r>
            <a:r>
              <a:rPr lang="en-US" dirty="0" err="1"/>
              <a:t>Fermilab</a:t>
            </a:r>
            <a:r>
              <a:rPr lang="en-US" dirty="0"/>
              <a:t>; LLRF board ready to ship</a:t>
            </a:r>
          </a:p>
          <a:p>
            <a:pPr lvl="1">
              <a:spcBef>
                <a:spcPts val="200"/>
              </a:spcBef>
            </a:pPr>
            <a:r>
              <a:rPr lang="en-US" dirty="0" err="1"/>
              <a:t>Cryoplant</a:t>
            </a:r>
            <a:r>
              <a:rPr lang="en-US" dirty="0"/>
              <a:t> procurement in process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Successful long-term visitors program</a:t>
            </a:r>
          </a:p>
          <a:p>
            <a:pPr>
              <a:spcBef>
                <a:spcPts val="1200"/>
              </a:spcBef>
            </a:pPr>
            <a:r>
              <a:rPr lang="en-US" dirty="0"/>
              <a:t>Italy/INFN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LB650 cavity e-m design complete, mechanical design initiated</a:t>
            </a:r>
          </a:p>
          <a:p>
            <a:pPr>
              <a:spcBef>
                <a:spcPts val="1200"/>
              </a:spcBef>
            </a:pPr>
            <a:r>
              <a:rPr lang="en-US" dirty="0"/>
              <a:t>UK/STFC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Developing detailed estimate for HB650 deliverable</a:t>
            </a:r>
          </a:p>
          <a:p>
            <a:pPr>
              <a:spcBef>
                <a:spcPts val="1200"/>
              </a:spcBef>
            </a:pPr>
            <a:r>
              <a:rPr lang="en-US" dirty="0"/>
              <a:t>France/CEA, IN2P3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Technical discussions underway; agency discussions initiated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Holmes</a:t>
            </a:r>
          </a:p>
        </p:txBody>
      </p:sp>
    </p:spTree>
    <p:extLst>
      <p:ext uri="{BB962C8B-B14F-4D97-AF65-F5344CB8AC3E}">
        <p14:creationId xmlns:p14="http://schemas.microsoft.com/office/powerpoint/2010/main" val="3901858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360589"/>
            <a:ext cx="8672513" cy="4987867"/>
          </a:xfrm>
        </p:spPr>
        <p:txBody>
          <a:bodyPr>
            <a:normAutofit/>
          </a:bodyPr>
          <a:lstStyle/>
          <a:p>
            <a:r>
              <a:rPr lang="en-US" dirty="0"/>
              <a:t>Funding profile from DOE/HEP ($ amounts in millions)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(Funding = obligation + contingency)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2400"/>
              </a:spcBef>
            </a:pPr>
            <a:r>
              <a:rPr lang="en-US" dirty="0"/>
              <a:t>P6 schedule constructed to meet this profile.</a:t>
            </a:r>
          </a:p>
          <a:p>
            <a:pPr>
              <a:spcBef>
                <a:spcPts val="1200"/>
              </a:spcBef>
            </a:pPr>
            <a:r>
              <a:rPr lang="en-US" dirty="0"/>
              <a:t>Point estimate is $721M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Adjustments to be implemented in latter years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Lari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4DC677D-3CE4-4E4E-A0AA-C70CCC693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46581"/>
              </p:ext>
            </p:extLst>
          </p:nvPr>
        </p:nvGraphicFramePr>
        <p:xfrm>
          <a:off x="96818" y="2419356"/>
          <a:ext cx="8971873" cy="111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89704">
                  <a:extLst>
                    <a:ext uri="{9D8B030D-6E8A-4147-A177-3AD203B41FA5}">
                      <a16:colId xmlns:a16="http://schemas.microsoft.com/office/drawing/2014/main" val="1953442546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4209995173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1603771702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1062424341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50281171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562868926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4107533094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2657307556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3008491696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2873199822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1235589566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2406370085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465297860"/>
                    </a:ext>
                  </a:extLst>
                </a:gridCol>
                <a:gridCol w="614013">
                  <a:extLst>
                    <a:ext uri="{9D8B030D-6E8A-4147-A177-3AD203B41FA5}">
                      <a16:colId xmlns:a16="http://schemas.microsoft.com/office/drawing/2014/main" val="3359866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FY27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775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404040"/>
                          </a:solidFill>
                        </a:rPr>
                        <a:t>Annual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$665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074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b="1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Cum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$656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1400" kern="1200" dirty="0">
                          <a:solidFill>
                            <a:srgbClr val="404040"/>
                          </a:solidFill>
                          <a:latin typeface="+mn-lt"/>
                          <a:ea typeface="+mn-ea"/>
                          <a:cs typeface="+mn-cs"/>
                        </a:rPr>
                        <a:t>$665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US" sz="1400" kern="1200" dirty="0">
                        <a:solidFill>
                          <a:srgbClr val="40404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657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975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6960793" cy="427877"/>
          </a:xfrm>
        </p:spPr>
        <p:txBody>
          <a:bodyPr/>
          <a:lstStyle/>
          <a:p>
            <a:r>
              <a:rPr lang="en-US" dirty="0"/>
              <a:t>Cost/Schedule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7207179" cy="8286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Follows DOE Cost Estimating Guide (DOE-G-413.3-21)</a:t>
            </a:r>
          </a:p>
          <a:p>
            <a:pPr>
              <a:spcBef>
                <a:spcPts val="1200"/>
              </a:spcBef>
            </a:pPr>
            <a:r>
              <a:rPr lang="en-US" dirty="0"/>
              <a:t>Employs standard </a:t>
            </a:r>
            <a:r>
              <a:rPr lang="en-US" dirty="0" err="1"/>
              <a:t>Fermilab</a:t>
            </a:r>
            <a:r>
              <a:rPr lang="en-US" dirty="0"/>
              <a:t> tools (P6,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Cobra, </a:t>
            </a:r>
            <a:r>
              <a:rPr lang="en-US" dirty="0"/>
              <a:t>PRA)</a:t>
            </a:r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S. Holmes | PIP-II Overview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37" name="Right Arrow 6"/>
          <p:cNvSpPr/>
          <p:nvPr/>
        </p:nvSpPr>
        <p:spPr>
          <a:xfrm rot="10042492">
            <a:off x="2695714" y="5384607"/>
            <a:ext cx="1947065" cy="328168"/>
          </a:xfrm>
          <a:prstGeom prst="rightArrow">
            <a:avLst>
              <a:gd name="adj1" fmla="val 77141"/>
              <a:gd name="adj2" fmla="val 50000"/>
            </a:avLst>
          </a:prstGeom>
          <a:solidFill>
            <a:schemeClr val="tx1"/>
          </a:solidFill>
          <a:ln>
            <a:noFill/>
          </a:ln>
          <a:effectLst>
            <a:outerShdw blurRad="40000" dist="111887" dir="3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5400000">
            <a:off x="6126970" y="5101060"/>
            <a:ext cx="813581" cy="32816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0000" dist="111887" dir="3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auto">
          <a:xfrm>
            <a:off x="1391465" y="2081253"/>
            <a:ext cx="1777999" cy="2676106"/>
          </a:xfrm>
          <a:prstGeom prst="rightArrowCallout">
            <a:avLst>
              <a:gd name="adj1" fmla="val 17495"/>
              <a:gd name="adj2" fmla="val 20199"/>
              <a:gd name="adj3" fmla="val 16667"/>
              <a:gd name="adj4" fmla="val 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t" anchorCtr="0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endParaRPr lang="en-US" sz="140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z="14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Box 18"/>
          <p:cNvSpPr txBox="1">
            <a:spLocks noChangeArrowheads="1"/>
          </p:cNvSpPr>
          <p:nvPr/>
        </p:nvSpPr>
        <p:spPr bwMode="auto">
          <a:xfrm>
            <a:off x="5409293" y="5671932"/>
            <a:ext cx="3334537" cy="46166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Burdened, escalated cost (budget) with Estimate Uncertainty (EU)</a:t>
            </a:r>
          </a:p>
        </p:txBody>
      </p:sp>
      <p:sp>
        <p:nvSpPr>
          <p:cNvPr id="52" name="AutoShape 9"/>
          <p:cNvSpPr>
            <a:spLocks noChangeArrowheads="1"/>
          </p:cNvSpPr>
          <p:nvPr/>
        </p:nvSpPr>
        <p:spPr bwMode="auto">
          <a:xfrm>
            <a:off x="3183932" y="1887331"/>
            <a:ext cx="2239825" cy="3029528"/>
          </a:xfrm>
          <a:prstGeom prst="rightArrowCallout">
            <a:avLst>
              <a:gd name="adj1" fmla="val 17495"/>
              <a:gd name="adj2" fmla="val 15944"/>
              <a:gd name="adj3" fmla="val 12944"/>
              <a:gd name="adj4" fmla="val 7671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spPr>
        <p:txBody>
          <a:bodyPr wrap="none" anchor="t" anchorCtr="0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</a:pPr>
            <a:endParaRPr lang="en-US" sz="1400">
              <a:latin typeface="Arial" charset="0"/>
              <a:ea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endParaRPr lang="en-US" sz="14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24635" y="1877573"/>
            <a:ext cx="6224308" cy="3472812"/>
            <a:chOff x="400170" y="1857956"/>
            <a:chExt cx="6224308" cy="3472812"/>
          </a:xfrm>
        </p:grpSpPr>
        <p:grpSp>
          <p:nvGrpSpPr>
            <p:cNvPr id="40" name="Group 39"/>
            <p:cNvGrpSpPr/>
            <p:nvPr/>
          </p:nvGrpSpPr>
          <p:grpSpPr>
            <a:xfrm>
              <a:off x="4425799" y="1857956"/>
              <a:ext cx="2198679" cy="2980780"/>
              <a:chOff x="5658271" y="2329500"/>
              <a:chExt cx="1554157" cy="1873685"/>
            </a:xfrm>
            <a:effectLst>
              <a:outerShdw blurRad="50800" dist="127000" dir="2700000" algn="tl" rotWithShape="0">
                <a:srgbClr val="000000">
                  <a:alpha val="43000"/>
                </a:srgbClr>
              </a:outerShdw>
            </a:effectLst>
          </p:grpSpPr>
          <p:grpSp>
            <p:nvGrpSpPr>
              <p:cNvPr id="41" name="Group 40"/>
              <p:cNvGrpSpPr/>
              <p:nvPr/>
            </p:nvGrpSpPr>
            <p:grpSpPr>
              <a:xfrm>
                <a:off x="5721180" y="2329500"/>
                <a:ext cx="1480223" cy="1873685"/>
                <a:chOff x="5721180" y="2329500"/>
                <a:chExt cx="1480223" cy="1873685"/>
              </a:xfrm>
            </p:grpSpPr>
            <p:sp>
              <p:nvSpPr>
                <p:cNvPr id="43" name="Magnetic Disk 33"/>
                <p:cNvSpPr/>
                <p:nvPr/>
              </p:nvSpPr>
              <p:spPr>
                <a:xfrm>
                  <a:off x="5721180" y="2329500"/>
                  <a:ext cx="1474230" cy="1873685"/>
                </a:xfrm>
                <a:prstGeom prst="flowChartMagneticDisk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4" name="Connector 34"/>
                <p:cNvSpPr/>
                <p:nvPr/>
              </p:nvSpPr>
              <p:spPr>
                <a:xfrm>
                  <a:off x="5727173" y="2337108"/>
                  <a:ext cx="1474230" cy="612649"/>
                </a:xfrm>
                <a:prstGeom prst="flowChartConnector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24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42" name="TextBox 10"/>
              <p:cNvSpPr txBox="1"/>
              <p:nvPr/>
            </p:nvSpPr>
            <p:spPr>
              <a:xfrm>
                <a:off x="5658271" y="2468067"/>
                <a:ext cx="1554157" cy="1683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Calibri" charset="0"/>
                    <a:ea typeface="Geneva" charset="0"/>
                    <a:cs typeface="Geneva" charset="0"/>
                  </a:defRPr>
                </a:lvl9pPr>
              </a:lstStyle>
              <a:p>
                <a:pPr algn="ctr"/>
                <a:r>
                  <a:rPr lang="en-US" sz="1800" dirty="0">
                    <a:latin typeface="Arial"/>
                    <a:cs typeface="Arial"/>
                  </a:rPr>
                  <a:t>Primavera P6 Schedule</a:t>
                </a:r>
              </a:p>
              <a:p>
                <a:pPr algn="ctr"/>
                <a:endParaRPr lang="en-US" dirty="0">
                  <a:latin typeface="Arial"/>
                  <a:cs typeface="Arial"/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Initial activity based resource loading of budget to determine spending profile.</a:t>
                </a:r>
              </a:p>
              <a:p>
                <a:endParaRPr lang="en-US" sz="1200" dirty="0">
                  <a:solidFill>
                    <a:schemeClr val="bg1"/>
                  </a:solidFill>
                  <a:latin typeface="Arial"/>
                  <a:cs typeface="Arial"/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Resources: Labor Hours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	        Materials FY16$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Schedule:  Activities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	       Durations</a:t>
                </a:r>
              </a:p>
              <a:p>
                <a:r>
                  <a:rPr lang="en-US" sz="1200" dirty="0">
                    <a:solidFill>
                      <a:schemeClr val="bg1"/>
                    </a:solidFill>
                    <a:latin typeface="Arial"/>
                    <a:cs typeface="Arial"/>
                  </a:rPr>
                  <a:t>	       Predecessors</a:t>
                </a:r>
              </a:p>
            </p:txBody>
          </p:sp>
        </p:grpSp>
        <p:sp>
          <p:nvSpPr>
            <p:cNvPr id="51" name="TextBox 20"/>
            <p:cNvSpPr txBox="1"/>
            <p:nvPr/>
          </p:nvSpPr>
          <p:spPr>
            <a:xfrm>
              <a:off x="400170" y="2060060"/>
              <a:ext cx="1293742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sz="1200" b="1" dirty="0">
                  <a:latin typeface="Arial" charset="0"/>
                  <a:ea typeface="Arial" charset="0"/>
                  <a:cs typeface="Arial" charset="0"/>
                </a:rPr>
                <a:t>WBS and High Level Milestones</a:t>
              </a:r>
            </a:p>
            <a:p>
              <a:pPr>
                <a:spcBef>
                  <a:spcPct val="0"/>
                </a:spcBef>
              </a:pPr>
              <a:endParaRPr lang="en-US" sz="1200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WBS &amp; Dictionary (with full project scope)</a:t>
              </a:r>
            </a:p>
            <a:p>
              <a:pPr>
                <a:spcBef>
                  <a:spcPct val="0"/>
                </a:spcBef>
              </a:pPr>
              <a:endParaRPr lang="en-US" sz="1200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Tiered Milestones</a:t>
              </a:r>
            </a:p>
            <a:p>
              <a:pPr>
                <a:spcBef>
                  <a:spcPct val="0"/>
                </a:spcBef>
              </a:pPr>
              <a:endParaRPr lang="en-US" sz="1200" dirty="0">
                <a:latin typeface="Arial" charset="0"/>
                <a:ea typeface="Arial" charset="0"/>
                <a:cs typeface="Arial" charset="0"/>
              </a:endParaRPr>
            </a:p>
            <a:p>
              <a:pPr>
                <a:spcBef>
                  <a:spcPct val="0"/>
                </a:spcBef>
              </a:pPr>
              <a:r>
                <a:rPr lang="en-US" sz="1200" dirty="0">
                  <a:latin typeface="Arial" charset="0"/>
                  <a:ea typeface="Arial" charset="0"/>
                  <a:cs typeface="Arial" charset="0"/>
                </a:rPr>
                <a:t>Off Project milestones</a:t>
              </a:r>
            </a:p>
            <a:p>
              <a:endParaRPr lang="en-US" sz="1400" dirty="0"/>
            </a:p>
          </p:txBody>
        </p:sp>
        <p:sp>
          <p:nvSpPr>
            <p:cNvPr id="53" name="TextBox 22"/>
            <p:cNvSpPr txBox="1"/>
            <p:nvPr/>
          </p:nvSpPr>
          <p:spPr>
            <a:xfrm>
              <a:off x="2190221" y="1914448"/>
              <a:ext cx="205740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r>
                <a:rPr lang="en-US" sz="1200" b="1" dirty="0">
                  <a:latin typeface="Arial"/>
                  <a:cs typeface="Arial"/>
                </a:rPr>
                <a:t>  Basis of Estimates</a:t>
              </a:r>
            </a:p>
            <a:p>
              <a:endParaRPr lang="en-US" sz="1200" b="1" dirty="0">
                <a:latin typeface="Arial"/>
                <a:cs typeface="Arial"/>
              </a:endParaRPr>
            </a:p>
            <a:p>
              <a:r>
                <a:rPr lang="en-US" sz="1200" dirty="0">
                  <a:latin typeface="Arial"/>
                  <a:cs typeface="Arial"/>
                </a:rPr>
                <a:t>Existing P.O.  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r>
                <a:rPr lang="en-US" sz="1200" dirty="0">
                  <a:latin typeface="Arial"/>
                  <a:cs typeface="Arial"/>
                </a:rPr>
                <a:t>Prior Experience 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r>
                <a:rPr lang="en-US" sz="1200" dirty="0">
                  <a:latin typeface="Arial"/>
                  <a:cs typeface="Arial"/>
                </a:rPr>
                <a:t>Catalog Listing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r>
                <a:rPr lang="en-US" sz="1200" dirty="0">
                  <a:latin typeface="Arial"/>
                  <a:cs typeface="Arial"/>
                </a:rPr>
                <a:t>Expert Opinion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r>
                <a:rPr lang="en-US" sz="1200" dirty="0">
                  <a:latin typeface="Arial"/>
                  <a:cs typeface="Arial"/>
                </a:rPr>
                <a:t>Budgetary Estimate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r>
                <a:rPr lang="en-US" sz="1200" dirty="0">
                  <a:latin typeface="Arial"/>
                  <a:cs typeface="Arial"/>
                </a:rPr>
                <a:t>Pre-conceptual Design</a:t>
              </a:r>
            </a:p>
            <a:p>
              <a:endParaRPr lang="en-US" sz="800" dirty="0">
                <a:latin typeface="Arial"/>
                <a:cs typeface="Arial"/>
              </a:endParaRPr>
            </a:p>
            <a:p>
              <a:r>
                <a:rPr lang="en-US" sz="1200" dirty="0">
                  <a:latin typeface="Arial"/>
                  <a:cs typeface="Arial"/>
                </a:rPr>
                <a:t>Engineering Estimate.</a:t>
              </a:r>
            </a:p>
            <a:p>
              <a:endParaRPr lang="en-US" sz="1200" dirty="0">
                <a:latin typeface="Arial"/>
                <a:cs typeface="Arial"/>
              </a:endParaRPr>
            </a:p>
            <a:p>
              <a:r>
                <a:rPr lang="en-US" sz="1200" dirty="0">
                  <a:latin typeface="Arial"/>
                  <a:cs typeface="Arial"/>
                </a:rPr>
                <a:t>Estimate Uncertainty</a:t>
              </a:r>
            </a:p>
            <a:p>
              <a:r>
                <a:rPr lang="en-US" sz="1200" dirty="0">
                  <a:latin typeface="Arial"/>
                  <a:cs typeface="Arial"/>
                </a:rPr>
                <a:t> </a:t>
              </a:r>
            </a:p>
            <a:p>
              <a:endParaRPr lang="en-US" dirty="0"/>
            </a:p>
          </p:txBody>
        </p:sp>
      </p:grpSp>
      <p:sp>
        <p:nvSpPr>
          <p:cNvPr id="54" name="Right Arrow 6"/>
          <p:cNvSpPr/>
          <p:nvPr/>
        </p:nvSpPr>
        <p:spPr>
          <a:xfrm rot="10800000">
            <a:off x="2763228" y="5739805"/>
            <a:ext cx="2646064" cy="328168"/>
          </a:xfrm>
          <a:prstGeom prst="rightArrow">
            <a:avLst/>
          </a:prstGeom>
          <a:solidFill>
            <a:schemeClr val="tx1"/>
          </a:solidFill>
          <a:ln>
            <a:noFill/>
          </a:ln>
          <a:effectLst>
            <a:outerShdw blurRad="40000" dist="111887" dir="354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479367" y="4930527"/>
            <a:ext cx="913934" cy="872135"/>
            <a:chOff x="6431697" y="3863919"/>
            <a:chExt cx="1776008" cy="1873686"/>
          </a:xfrm>
          <a:effectLst>
            <a:outerShdw blurRad="50800" dist="127000" dir="2700000" algn="tl" rotWithShape="0">
              <a:srgbClr val="000000">
                <a:alpha val="43000"/>
              </a:srgbClr>
            </a:outerShdw>
          </a:effectLst>
        </p:grpSpPr>
        <p:grpSp>
          <p:nvGrpSpPr>
            <p:cNvPr id="56" name="Group 55"/>
            <p:cNvGrpSpPr/>
            <p:nvPr/>
          </p:nvGrpSpPr>
          <p:grpSpPr>
            <a:xfrm>
              <a:off x="6522995" y="3863919"/>
              <a:ext cx="1494658" cy="1873686"/>
              <a:chOff x="6522995" y="3863919"/>
              <a:chExt cx="1494658" cy="1873686"/>
            </a:xfrm>
          </p:grpSpPr>
          <p:sp>
            <p:nvSpPr>
              <p:cNvPr id="58" name="Magnetic Disk 38"/>
              <p:cNvSpPr/>
              <p:nvPr/>
            </p:nvSpPr>
            <p:spPr>
              <a:xfrm>
                <a:off x="6543423" y="3863919"/>
                <a:ext cx="1474230" cy="1873686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59" name="Connector 39"/>
              <p:cNvSpPr/>
              <p:nvPr/>
            </p:nvSpPr>
            <p:spPr>
              <a:xfrm>
                <a:off x="6522995" y="3867335"/>
                <a:ext cx="1474230" cy="612650"/>
              </a:xfrm>
              <a:prstGeom prst="flowChartConnector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6431697" y="4391372"/>
              <a:ext cx="1776008" cy="1124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Calibri" charset="0"/>
                  <a:ea typeface="Geneva" charset="0"/>
                  <a:cs typeface="Geneva" charset="0"/>
                </a:defRPr>
              </a:lvl9pPr>
            </a:lstStyle>
            <a:p>
              <a:pPr algn="ctr"/>
              <a:endParaRPr lang="en-US" sz="800" dirty="0">
                <a:solidFill>
                  <a:srgbClr val="FFFFFF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000" dirty="0">
                  <a:solidFill>
                    <a:srgbClr val="FFFFFF"/>
                  </a:solidFill>
                  <a:latin typeface="Arial"/>
                  <a:cs typeface="Arial"/>
                </a:rPr>
                <a:t>Risk Register</a:t>
              </a:r>
            </a:p>
          </p:txBody>
        </p:sp>
      </p:grpSp>
      <p:sp>
        <p:nvSpPr>
          <p:cNvPr id="60" name="Text Box 18"/>
          <p:cNvSpPr txBox="1">
            <a:spLocks noChangeArrowheads="1"/>
          </p:cNvSpPr>
          <p:nvPr/>
        </p:nvSpPr>
        <p:spPr bwMode="auto">
          <a:xfrm>
            <a:off x="894453" y="5643458"/>
            <a:ext cx="1868775" cy="52322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sz="1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Total Project Cost (TPC)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217267" y="425321"/>
            <a:ext cx="178605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217266" y="886986"/>
            <a:ext cx="178605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Lari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Derwent</a:t>
            </a:r>
          </a:p>
        </p:txBody>
      </p:sp>
    </p:spTree>
    <p:extLst>
      <p:ext uri="{BB962C8B-B14F-4D97-AF65-F5344CB8AC3E}">
        <p14:creationId xmlns:p14="http://schemas.microsoft.com/office/powerpoint/2010/main" val="222380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 Uncertainty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398" y="1314863"/>
            <a:ext cx="8143701" cy="1638868"/>
          </a:xfrm>
        </p:spPr>
        <p:txBody>
          <a:bodyPr>
            <a:normAutofit/>
          </a:bodyPr>
          <a:lstStyle/>
          <a:p>
            <a:r>
              <a:rPr lang="en-US" dirty="0"/>
              <a:t>Estimate uncertainties are defined by the L3 Managers and are documented in BOEs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Rules: </a:t>
            </a:r>
            <a:r>
              <a:rPr lang="en-US" i="1" dirty="0"/>
              <a:t>PIP-II-doc-345</a:t>
            </a:r>
          </a:p>
          <a:p>
            <a:r>
              <a:rPr lang="en-US" dirty="0"/>
              <a:t>Total estimate uncertainty: 22.1% (dollar weighted)</a:t>
            </a:r>
          </a:p>
          <a:p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04927" y="425321"/>
            <a:ext cx="169839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608342"/>
              </p:ext>
            </p:extLst>
          </p:nvPr>
        </p:nvGraphicFramePr>
        <p:xfrm>
          <a:off x="945740" y="3030879"/>
          <a:ext cx="7150295" cy="3149510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441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3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1013">
                <a:tc>
                  <a:txBody>
                    <a:bodyPr/>
                    <a:lstStyle/>
                    <a:p>
                      <a:pPr marL="0" marR="0" indent="1397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M&amp;S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effectLst/>
                        </a:rPr>
                        <a:t>Labor</a:t>
                      </a:r>
                      <a:endParaRPr lang="en-US" sz="1400" dirty="0"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92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Existing Purchase Order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53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LOE/Oversight Work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0%-20%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</a:rPr>
                        <a:t>0%-20%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6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Advanced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10%-20%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10%-25%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6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Preliminary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</a:rPr>
                        <a:t>20%-40%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25%-40%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6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Conceptual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40%-60%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40%-60%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6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Pre-Conceptual (Common Work)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60%-80%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60%-80%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6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Pre-Conceptual (Un-Common Work)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80%-100%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80%-100%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5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Beyond State of the Art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&gt;100%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</a:rPr>
                        <a:t>&gt;100%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04926" y="886986"/>
            <a:ext cx="169839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Lari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Derwent</a:t>
            </a:r>
          </a:p>
        </p:txBody>
      </p:sp>
    </p:spTree>
    <p:extLst>
      <p:ext uri="{BB962C8B-B14F-4D97-AF65-F5344CB8AC3E}">
        <p14:creationId xmlns:p14="http://schemas.microsoft.com/office/powerpoint/2010/main" val="3099285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" y="333716"/>
            <a:ext cx="8686800" cy="427877"/>
          </a:xfrm>
        </p:spPr>
        <p:txBody>
          <a:bodyPr/>
          <a:lstStyle/>
          <a:p>
            <a:r>
              <a:rPr lang="en-US" dirty="0"/>
              <a:t>Risk: PIP-II Project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857840"/>
            <a:ext cx="8672513" cy="27047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Risk Register contains 125 approved entries</a:t>
            </a:r>
          </a:p>
          <a:p>
            <a:pPr lvl="1"/>
            <a:r>
              <a:rPr lang="en-US" dirty="0"/>
              <a:t>Developed by L3Ms and entered into </a:t>
            </a:r>
            <a:r>
              <a:rPr lang="en-US" dirty="0" err="1"/>
              <a:t>Fermilab</a:t>
            </a:r>
            <a:r>
              <a:rPr lang="en-US" dirty="0"/>
              <a:t> risk register</a:t>
            </a:r>
          </a:p>
          <a:p>
            <a:pPr lvl="1"/>
            <a:r>
              <a:rPr lang="en-US" dirty="0"/>
              <a:t>Reviewed &amp; edited in day-long workshop, including participation from other </a:t>
            </a:r>
            <a:r>
              <a:rPr lang="en-US" dirty="0" err="1"/>
              <a:t>Fermilab</a:t>
            </a:r>
            <a:r>
              <a:rPr lang="en-US" dirty="0"/>
              <a:t> projects</a:t>
            </a:r>
          </a:p>
          <a:p>
            <a:r>
              <a:rPr lang="en-US" dirty="0"/>
              <a:t>Top-ten project risks </a:t>
            </a:r>
          </a:p>
          <a:p>
            <a:pPr lvl="1"/>
            <a:r>
              <a:rPr lang="en-US" dirty="0"/>
              <a:t>Ranked by Technical – Cost – Schedule impact</a:t>
            </a:r>
          </a:p>
          <a:p>
            <a:r>
              <a:rPr lang="en-US" dirty="0"/>
              <a:t>Risk contingency derived from risk register via Primavera Risk Analysis</a:t>
            </a:r>
          </a:p>
          <a:p>
            <a:r>
              <a:rPr lang="en-US" dirty="0"/>
              <a:t>International Deliverable Risk Strategy described in </a:t>
            </a:r>
            <a:r>
              <a:rPr lang="en-US" i="1" dirty="0"/>
              <a:t>PIP-II-doc-1201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91" y="3808430"/>
            <a:ext cx="9019309" cy="23252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42CD9B-B542-4C85-A6CE-8E25B4BEF1C9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845FD-2ED9-4DEA-BBB4-5F20F066BF02}"/>
              </a:ext>
            </a:extLst>
          </p:cNvPr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Mishra</a:t>
            </a:r>
          </a:p>
        </p:txBody>
      </p:sp>
    </p:spTree>
    <p:extLst>
      <p:ext uri="{BB962C8B-B14F-4D97-AF65-F5344CB8AC3E}">
        <p14:creationId xmlns:p14="http://schemas.microsoft.com/office/powerpoint/2010/main" val="145750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18542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Cost Risk = $39.0M (90% CL)</a:t>
            </a:r>
          </a:p>
          <a:p>
            <a:r>
              <a:rPr lang="en-US" dirty="0"/>
              <a:t>Schedule Risk estimated at 2.2 years (90% CL)</a:t>
            </a:r>
          </a:p>
          <a:p>
            <a:pPr lvl="1"/>
            <a:r>
              <a:rPr lang="en-US" dirty="0"/>
              <a:t>Standing Army: ~30 FTE  ≈ $7.75M/year</a:t>
            </a:r>
          </a:p>
          <a:p>
            <a:pPr lvl="1"/>
            <a:r>
              <a:rPr lang="en-US" dirty="0"/>
              <a:t>Escalation/delay: ≈ $9.95M/year</a:t>
            </a:r>
          </a:p>
          <a:p>
            <a:r>
              <a:rPr lang="en-US" b="1" dirty="0"/>
              <a:t>Total Risk Contingency = $78M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Mishra</a:t>
            </a:r>
          </a:p>
        </p:txBody>
      </p:sp>
      <p:pic>
        <p:nvPicPr>
          <p:cNvPr id="8" name="Content Placeholder 7" descr="image002">
            <a:extLst>
              <a:ext uri="{FF2B5EF4-FFF2-40B4-BE49-F238E27FC236}">
                <a16:creationId xmlns:a16="http://schemas.microsoft.com/office/drawing/2014/main" id="{854BD259-5514-40CE-9A3B-007B305B4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7" y="3195703"/>
            <a:ext cx="7902506" cy="195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7736665" y="4805918"/>
            <a:ext cx="965771" cy="38014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75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Summary/TPC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1336537"/>
            <a:ext cx="8672513" cy="4987867"/>
          </a:xfrm>
        </p:spPr>
        <p:txBody>
          <a:bodyPr/>
          <a:lstStyle/>
          <a:p>
            <a:pPr>
              <a:tabLst>
                <a:tab pos="5035550" algn="r"/>
              </a:tabLst>
            </a:pPr>
            <a:r>
              <a:rPr lang="en-US" dirty="0"/>
              <a:t>BOEs document direct M&amp;S costs (unloaded, FY16$), labor hours, and estimate uncertainties</a:t>
            </a:r>
          </a:p>
          <a:p>
            <a:pPr lvl="1">
              <a:spcBef>
                <a:spcPts val="200"/>
              </a:spcBef>
              <a:tabLst>
                <a:tab pos="5035550" algn="r"/>
              </a:tabLst>
            </a:pPr>
            <a:r>
              <a:rPr lang="en-US" dirty="0"/>
              <a:t>BOEs start Oct 1, 2017</a:t>
            </a:r>
          </a:p>
          <a:p>
            <a:pPr>
              <a:tabLst>
                <a:tab pos="5035550" algn="r"/>
              </a:tabLst>
            </a:pPr>
            <a:r>
              <a:rPr lang="en-US" dirty="0"/>
              <a:t>Costs generated by P6</a:t>
            </a:r>
          </a:p>
          <a:p>
            <a:pPr lvl="1">
              <a:spcBef>
                <a:spcPts val="200"/>
              </a:spcBef>
              <a:tabLst>
                <a:tab pos="5035550" algn="r"/>
              </a:tabLst>
            </a:pPr>
            <a:r>
              <a:rPr lang="en-US" dirty="0"/>
              <a:t>Translate hours to $, add overhead, and escalation</a:t>
            </a:r>
          </a:p>
          <a:p>
            <a:pPr marL="166688" indent="0">
              <a:buNone/>
              <a:tabLst>
                <a:tab pos="5035550" algn="r"/>
              </a:tabLst>
            </a:pPr>
            <a:r>
              <a:rPr lang="en-US" dirty="0"/>
              <a:t>Actual costs FY16-17	$32M</a:t>
            </a:r>
          </a:p>
          <a:p>
            <a:pPr marL="166688" indent="0">
              <a:buNone/>
              <a:tabLst>
                <a:tab pos="5035550" algn="r"/>
              </a:tabLst>
            </a:pPr>
            <a:r>
              <a:rPr lang="en-US" dirty="0"/>
              <a:t>P6 Budget to Complete	$513M</a:t>
            </a:r>
          </a:p>
          <a:p>
            <a:pPr marL="285750" lvl="1" indent="0">
              <a:spcBef>
                <a:spcPts val="0"/>
              </a:spcBef>
              <a:buNone/>
            </a:pPr>
            <a:r>
              <a:rPr lang="en-US" dirty="0"/>
              <a:t>BOEs + overheads + escalation</a:t>
            </a:r>
          </a:p>
          <a:p>
            <a:pPr marL="166688" indent="0">
              <a:buNone/>
              <a:tabLst>
                <a:tab pos="5035550" algn="r"/>
              </a:tabLst>
            </a:pPr>
            <a:r>
              <a:rPr lang="en-US" dirty="0"/>
              <a:t>Estimate Uncertainty	$113M</a:t>
            </a:r>
          </a:p>
          <a:p>
            <a:pPr marL="166688" indent="0">
              <a:buNone/>
              <a:tabLst>
                <a:tab pos="5035550" algn="r"/>
              </a:tabLst>
            </a:pPr>
            <a:r>
              <a:rPr lang="en-US" dirty="0"/>
              <a:t>Risk Contingency	$78M</a:t>
            </a:r>
          </a:p>
          <a:p>
            <a:pPr marL="166688" indent="0">
              <a:buNone/>
              <a:tabLst>
                <a:tab pos="5035550" algn="r"/>
              </a:tabLst>
            </a:pPr>
            <a:r>
              <a:rPr lang="en-US" u="sng" dirty="0"/>
              <a:t>TPC offset from UK	-$15M </a:t>
            </a:r>
            <a:endParaRPr lang="en-US" u="sng" dirty="0">
              <a:solidFill>
                <a:srgbClr val="FF0000"/>
              </a:solidFill>
            </a:endParaRPr>
          </a:p>
          <a:p>
            <a:pPr marL="166688" indent="0">
              <a:buNone/>
              <a:tabLst>
                <a:tab pos="5035550" algn="r"/>
              </a:tabLst>
            </a:pPr>
            <a:r>
              <a:rPr lang="en-US" b="1" dirty="0"/>
              <a:t>TPC Point Estimate	$721M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63831" y="425321"/>
            <a:ext cx="173949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63830" y="886986"/>
            <a:ext cx="1739494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Lari</a:t>
            </a:r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Derwent</a:t>
            </a:r>
          </a:p>
        </p:txBody>
      </p:sp>
    </p:spTree>
    <p:extLst>
      <p:ext uri="{BB962C8B-B14F-4D97-AF65-F5344CB8AC3E}">
        <p14:creationId xmlns:p14="http://schemas.microsoft.com/office/powerpoint/2010/main" val="3496429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Role in PIP-II: Project Director</a:t>
            </a:r>
          </a:p>
          <a:p>
            <a:r>
              <a:rPr lang="en-US" dirty="0"/>
              <a:t>Relevant Experience</a:t>
            </a:r>
          </a:p>
          <a:p>
            <a:pPr lvl="1"/>
            <a:r>
              <a:rPr lang="en-US" dirty="0"/>
              <a:t>34 years at </a:t>
            </a:r>
            <a:r>
              <a:rPr lang="en-US" dirty="0" err="1"/>
              <a:t>Fermilab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Fermilab</a:t>
            </a:r>
            <a:r>
              <a:rPr lang="en-US" dirty="0"/>
              <a:t> Associate Lab Director for Accelerators</a:t>
            </a:r>
          </a:p>
          <a:p>
            <a:pPr lvl="1"/>
            <a:r>
              <a:rPr lang="en-US" dirty="0" err="1"/>
              <a:t>Fermilab</a:t>
            </a:r>
            <a:r>
              <a:rPr lang="en-US" dirty="0"/>
              <a:t> Accelerator Division Head</a:t>
            </a:r>
          </a:p>
          <a:p>
            <a:pPr lvl="1"/>
            <a:r>
              <a:rPr lang="en-US" dirty="0"/>
              <a:t>Main Injector Project Manager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58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 – Level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2250" y="3267602"/>
            <a:ext cx="8672513" cy="2312316"/>
          </a:xfrm>
        </p:spPr>
        <p:txBody>
          <a:bodyPr/>
          <a:lstStyle/>
          <a:p>
            <a:r>
              <a:rPr lang="en-US" dirty="0"/>
              <a:t>Estimate to Complete comes from P6</a:t>
            </a:r>
          </a:p>
          <a:p>
            <a:pPr lvl="1"/>
            <a:r>
              <a:rPr lang="en-US" dirty="0"/>
              <a:t>BOE + Overhead + Escalation = Budget to complete </a:t>
            </a:r>
          </a:p>
          <a:p>
            <a:pPr lvl="1"/>
            <a:r>
              <a:rPr lang="en-US" dirty="0"/>
              <a:t>Estimate Uncertainty</a:t>
            </a:r>
          </a:p>
          <a:p>
            <a:pPr lvl="1"/>
            <a:r>
              <a:rPr lang="en-US" dirty="0"/>
              <a:t>P6 Estimate to Complete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196B0-E637-4849-A6D4-BA1353E2A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7" y="1284059"/>
            <a:ext cx="8372128" cy="1350140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0107803-CD85-4D40-97B2-D4F08DBEFD44}"/>
              </a:ext>
            </a:extLst>
          </p:cNvPr>
          <p:cNvSpPr txBox="1"/>
          <p:nvPr/>
        </p:nvSpPr>
        <p:spPr>
          <a:xfrm>
            <a:off x="395960" y="2811855"/>
            <a:ext cx="5215255" cy="27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fontAlgn="base">
              <a:spcBef>
                <a:spcPts val="0"/>
              </a:spcBef>
              <a:spcAft>
                <a:spcPts val="0"/>
              </a:spcAft>
            </a:pPr>
            <a:r>
              <a:rPr lang="en-US" sz="1200" kern="1200" dirty="0">
                <a:solidFill>
                  <a:srgbClr val="4E4E4E"/>
                </a:solidFill>
                <a:effectLst/>
                <a:latin typeface="Calibri" panose="020F0502020204030204" pitchFamily="34" charset="0"/>
                <a:ea typeface="Geneva"/>
                <a:cs typeface="Geneva"/>
              </a:rPr>
              <a:t>Full Burden + Esc = BOE + Escalation + Overhead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7C8F89-050D-4957-A5A6-C7955A8CF617}"/>
              </a:ext>
            </a:extLst>
          </p:cNvPr>
          <p:cNvSpPr/>
          <p:nvPr/>
        </p:nvSpPr>
        <p:spPr>
          <a:xfrm>
            <a:off x="7751152" y="2348955"/>
            <a:ext cx="1226778" cy="374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6CD906-9558-4590-894C-63638989EBC8}"/>
              </a:ext>
            </a:extLst>
          </p:cNvPr>
          <p:cNvSpPr/>
          <p:nvPr/>
        </p:nvSpPr>
        <p:spPr>
          <a:xfrm>
            <a:off x="5185063" y="2335796"/>
            <a:ext cx="1052585" cy="374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D63AD9-2446-4B93-BD42-25E86F9184C6}"/>
              </a:ext>
            </a:extLst>
          </p:cNvPr>
          <p:cNvCxnSpPr>
            <a:cxnSpLocks/>
          </p:cNvCxnSpPr>
          <p:nvPr/>
        </p:nvCxnSpPr>
        <p:spPr>
          <a:xfrm flipV="1">
            <a:off x="5818909" y="2709868"/>
            <a:ext cx="0" cy="91210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9CE459-4CA3-44FD-AD42-D73F24E5CE22}"/>
              </a:ext>
            </a:extLst>
          </p:cNvPr>
          <p:cNvCxnSpPr>
            <a:cxnSpLocks/>
            <a:endCxn id="12" idx="4"/>
          </p:cNvCxnSpPr>
          <p:nvPr/>
        </p:nvCxnSpPr>
        <p:spPr>
          <a:xfrm flipV="1">
            <a:off x="8364541" y="2723027"/>
            <a:ext cx="0" cy="197884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1F9D292-B0E6-4C2F-A4F8-101B3A88751C}"/>
              </a:ext>
            </a:extLst>
          </p:cNvPr>
          <p:cNvCxnSpPr>
            <a:cxnSpLocks/>
          </p:cNvCxnSpPr>
          <p:nvPr/>
        </p:nvCxnSpPr>
        <p:spPr>
          <a:xfrm>
            <a:off x="4232031" y="4701867"/>
            <a:ext cx="4132510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35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Distribution – Level 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239" y="5916294"/>
            <a:ext cx="4697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E4E4E"/>
                </a:solidFill>
              </a:rPr>
              <a:t>Costs = BOE + Overheads + Escalation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1C1D0-0E33-4483-B009-7303FF954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86" y="999261"/>
            <a:ext cx="6142426" cy="48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52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Distribution – Labor vs M&amp;S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7456" y="5785446"/>
            <a:ext cx="5545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E4E4E"/>
                </a:solidFill>
              </a:rPr>
              <a:t>Costs = BOE + Overheads + Escalation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3D548-131F-40A7-B2AF-A711F2ACD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456" y="1121439"/>
            <a:ext cx="5337908" cy="443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03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Distribution – Estimate Quality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588" y="5094488"/>
            <a:ext cx="77779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E4E4E"/>
                </a:solidFill>
              </a:rPr>
              <a:t>Costs = BOE + Overheads + Escalation</a:t>
            </a:r>
          </a:p>
          <a:p>
            <a:pPr marL="228600" indent="-228600">
              <a:spcBef>
                <a:spcPts val="1200"/>
              </a:spcBef>
            </a:pPr>
            <a:r>
              <a:rPr lang="en-US" sz="1600" dirty="0">
                <a:solidFill>
                  <a:srgbClr val="4E4E4E"/>
                </a:solidFill>
              </a:rPr>
              <a:t>Estimate Quality Categories are per </a:t>
            </a:r>
            <a:r>
              <a:rPr lang="en-US" sz="1600" dirty="0" err="1">
                <a:solidFill>
                  <a:srgbClr val="4E4E4E"/>
                </a:solidFill>
              </a:rPr>
              <a:t>Fermilab</a:t>
            </a:r>
            <a:r>
              <a:rPr lang="en-US" sz="1600" dirty="0">
                <a:solidFill>
                  <a:srgbClr val="4E4E4E"/>
                </a:solidFill>
              </a:rPr>
              <a:t> Standards: PIP-II-doc- 345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7092A6-4F2E-4167-94FA-A6A3E0D8C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84" y="1285163"/>
            <a:ext cx="4114800" cy="32701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9332EE-9A31-4A0C-B2FA-CCCC0CB1F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484" y="1281316"/>
            <a:ext cx="4297680" cy="32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60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 Profile – P6 Base Cost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5524807"/>
            <a:ext cx="8672513" cy="735315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5808" y="4887419"/>
            <a:ext cx="745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E4E4E"/>
                </a:solidFill>
              </a:rPr>
              <a:t>P6 Base Costs = BOE + Overheads + Escalation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747AC4-916D-40CD-8BD1-8AC0FC238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17" y="1112377"/>
            <a:ext cx="7437765" cy="37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87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Profile from P6/FTE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5524807"/>
            <a:ext cx="8672513" cy="735315"/>
          </a:xfrm>
        </p:spPr>
        <p:txBody>
          <a:bodyPr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110231-90FF-4761-81A7-FC0EC060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4" y="1280959"/>
            <a:ext cx="7731403" cy="386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33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 Profile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Obligation Profile derived from P6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Excluding estimate uncertainly and risk contingency</a:t>
            </a:r>
          </a:p>
          <a:p>
            <a:r>
              <a:rPr lang="en-US" dirty="0"/>
              <a:t>RLS identifies 75 individual procurements, totaling $152M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All procurements &gt;$0.5M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Critical procurements of &lt;$0.5M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Represents 53% of total project M&amp;S</a:t>
            </a:r>
          </a:p>
          <a:p>
            <a:r>
              <a:rPr lang="en-US" dirty="0"/>
              <a:t>All other M&amp;S and Labor (SWF) are assumed obligated and costed simultaneously</a:t>
            </a:r>
          </a:p>
          <a:p>
            <a:r>
              <a:rPr lang="en-US" dirty="0"/>
              <a:t>Profile ($ amounts in thousands):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Lari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12EACE-F27C-4ADC-973F-F42577ACA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1868"/>
            <a:ext cx="9144000" cy="13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696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5127819"/>
            <a:ext cx="8672513" cy="1381663"/>
          </a:xfrm>
        </p:spPr>
        <p:txBody>
          <a:bodyPr>
            <a:normAutofit fontScale="92500"/>
          </a:bodyPr>
          <a:lstStyle/>
          <a:p>
            <a:pPr>
              <a:spcBef>
                <a:spcPts val="900"/>
              </a:spcBef>
            </a:pPr>
            <a:r>
              <a:rPr lang="en-US" dirty="0"/>
              <a:t>Project definition based on Technology Readiness Level and Project Definition Rating Index</a:t>
            </a:r>
          </a:p>
          <a:p>
            <a:pPr>
              <a:spcBef>
                <a:spcPts val="900"/>
              </a:spcBef>
            </a:pPr>
            <a:r>
              <a:rPr lang="en-US" dirty="0"/>
              <a:t>We judge PIP-II to be at Project Definition 25-40% (Class 2-3)</a:t>
            </a:r>
          </a:p>
          <a:p>
            <a:pPr>
              <a:spcBef>
                <a:spcPts val="90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744" y="1073404"/>
            <a:ext cx="6255246" cy="38326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Derwent</a:t>
            </a:r>
          </a:p>
        </p:txBody>
      </p:sp>
    </p:spTree>
    <p:extLst>
      <p:ext uri="{BB962C8B-B14F-4D97-AF65-F5344CB8AC3E}">
        <p14:creationId xmlns:p14="http://schemas.microsoft.com/office/powerpoint/2010/main" val="4281201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826" y="1112860"/>
            <a:ext cx="3791165" cy="4816302"/>
          </a:xfrm>
        </p:spPr>
        <p:txBody>
          <a:bodyPr/>
          <a:lstStyle/>
          <a:p>
            <a:r>
              <a:rPr lang="en-US" dirty="0"/>
              <a:t>Project Definition 25-40% </a:t>
            </a:r>
          </a:p>
          <a:p>
            <a:pPr lvl="1"/>
            <a:r>
              <a:rPr lang="en-US" sz="2400" dirty="0">
                <a:solidFill>
                  <a:srgbClr val="505050"/>
                </a:solidFill>
                <a:ea typeface="Geneva" charset="0"/>
              </a:rPr>
              <a:t>Lower range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rgbClr val="505050"/>
                </a:solidFill>
                <a:ea typeface="Geneva" charset="0"/>
              </a:rPr>
              <a:t>- (10 </a:t>
            </a:r>
            <a:r>
              <a:rPr lang="mr-IN" sz="2400" dirty="0">
                <a:solidFill>
                  <a:srgbClr val="505050"/>
                </a:solidFill>
                <a:ea typeface="Geneva" charset="0"/>
              </a:rPr>
              <a:t>–</a:t>
            </a:r>
            <a:r>
              <a:rPr lang="en-US" sz="2400" dirty="0">
                <a:solidFill>
                  <a:srgbClr val="505050"/>
                </a:solidFill>
                <a:ea typeface="Geneva" charset="0"/>
              </a:rPr>
              <a:t> 18%)</a:t>
            </a:r>
          </a:p>
          <a:p>
            <a:pPr lvl="1"/>
            <a:r>
              <a:rPr lang="en-US" sz="2400" dirty="0">
                <a:solidFill>
                  <a:srgbClr val="505050"/>
                </a:solidFill>
                <a:ea typeface="Geneva" charset="0"/>
              </a:rPr>
              <a:t>Upper range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rgbClr val="505050"/>
                </a:solidFill>
                <a:ea typeface="Geneva" charset="0"/>
              </a:rPr>
              <a:t>+ (20 </a:t>
            </a:r>
            <a:r>
              <a:rPr lang="mr-IN" sz="2400" dirty="0">
                <a:solidFill>
                  <a:srgbClr val="505050"/>
                </a:solidFill>
                <a:ea typeface="Geneva" charset="0"/>
              </a:rPr>
              <a:t>–</a:t>
            </a:r>
            <a:r>
              <a:rPr lang="en-US" sz="2400" dirty="0">
                <a:solidFill>
                  <a:srgbClr val="505050"/>
                </a:solidFill>
                <a:ea typeface="Geneva" charset="0"/>
              </a:rPr>
              <a:t> 25%)</a:t>
            </a:r>
          </a:p>
          <a:p>
            <a:pPr lvl="1"/>
            <a:r>
              <a:rPr lang="en-US" sz="2400" b="1" dirty="0">
                <a:solidFill>
                  <a:srgbClr val="505050"/>
                </a:solidFill>
                <a:ea typeface="Geneva" charset="0"/>
              </a:rPr>
              <a:t>Suggest -10%, +20%</a:t>
            </a:r>
          </a:p>
          <a:p>
            <a:r>
              <a:rPr lang="en-US" dirty="0"/>
              <a:t>Point Estimate $721M</a:t>
            </a:r>
          </a:p>
          <a:p>
            <a:r>
              <a:rPr lang="en-US" dirty="0"/>
              <a:t>Cost Range</a:t>
            </a:r>
          </a:p>
          <a:p>
            <a:pPr marL="339725" indent="0">
              <a:spcBef>
                <a:spcPts val="600"/>
              </a:spcBef>
              <a:buNone/>
            </a:pPr>
            <a:r>
              <a:rPr lang="en-US" b="1" dirty="0"/>
              <a:t>$652M - </a:t>
            </a:r>
            <a:r>
              <a:rPr lang="en-US" b="1" dirty="0">
                <a:solidFill>
                  <a:schemeClr val="accent6"/>
                </a:solidFill>
              </a:rPr>
              <a:t>$859M</a:t>
            </a:r>
          </a:p>
          <a:p>
            <a:pPr lvl="1"/>
            <a:endParaRPr lang="en-US" dirty="0">
              <a:solidFill>
                <a:schemeClr val="accent6"/>
              </a:solidFill>
            </a:endParaRPr>
          </a:p>
          <a:p>
            <a:pPr marL="339725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lvl="1"/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2"/>
            <a:ext cx="783748" cy="242873"/>
          </a:xfrm>
        </p:spPr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2521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fi-FI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90991" y="853198"/>
            <a:ext cx="5024409" cy="5306602"/>
            <a:chOff x="3539712" y="847930"/>
            <a:chExt cx="5024409" cy="53066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712" y="847930"/>
              <a:ext cx="5024409" cy="5306602"/>
            </a:xfrm>
            <a:prstGeom prst="rect">
              <a:avLst/>
            </a:prstGeom>
          </p:spPr>
        </p:pic>
        <p:sp>
          <p:nvSpPr>
            <p:cNvPr id="9" name="Trapezoid 8"/>
            <p:cNvSpPr/>
            <p:nvPr/>
          </p:nvSpPr>
          <p:spPr>
            <a:xfrm rot="5400000">
              <a:off x="4921320" y="3544587"/>
              <a:ext cx="1119885" cy="647272"/>
            </a:xfrm>
            <a:prstGeom prst="trapezoid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Derwent</a:t>
            </a:r>
          </a:p>
        </p:txBody>
      </p:sp>
    </p:spTree>
    <p:extLst>
      <p:ext uri="{BB962C8B-B14F-4D97-AF65-F5344CB8AC3E}">
        <p14:creationId xmlns:p14="http://schemas.microsoft.com/office/powerpoint/2010/main" val="13449601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ESH&amp;Q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1406065"/>
            <a:ext cx="8672513" cy="49439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Project team is committed to construct PIP-II in a safe, environmentally respectful, and cost efficient manner that meets our stakeholder’s needs</a:t>
            </a:r>
          </a:p>
          <a:p>
            <a:pPr>
              <a:spcBef>
                <a:spcPts val="1200"/>
              </a:spcBef>
            </a:pPr>
            <a:r>
              <a:rPr lang="en-US" dirty="0"/>
              <a:t>PIP2IT operations are governed by project and laboratory safety policies and procedures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All installed equipment complies with FESHM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Operations authorized by Operational Readiness Clearance (ORC)</a:t>
            </a:r>
          </a:p>
          <a:p>
            <a:pPr>
              <a:spcBef>
                <a:spcPts val="1200"/>
              </a:spcBef>
            </a:pPr>
            <a:r>
              <a:rPr lang="en-US" dirty="0"/>
              <a:t>CD-1 ESH&amp;Q documentation requirements have been met</a:t>
            </a:r>
          </a:p>
          <a:p>
            <a:pPr lvl="1"/>
            <a:r>
              <a:rPr lang="en-US" dirty="0"/>
              <a:t>Integrated Safety Management Plan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Preliminary Hazard Assessment Report</a:t>
            </a:r>
          </a:p>
          <a:p>
            <a:pPr lvl="1"/>
            <a:r>
              <a:rPr lang="en-US" dirty="0"/>
              <a:t>Preliminary Quality Assurance Plan</a:t>
            </a:r>
          </a:p>
          <a:p>
            <a:pPr lvl="2"/>
            <a:r>
              <a:rPr lang="en-US" dirty="0"/>
              <a:t>Reflects international aspects, incorporating input from LBNF</a:t>
            </a:r>
          </a:p>
          <a:p>
            <a:pPr lvl="2"/>
            <a:r>
              <a:rPr lang="en-US" dirty="0"/>
              <a:t>International Risk Mitigation Strategy – </a:t>
            </a:r>
            <a:r>
              <a:rPr lang="en-US" i="1" dirty="0"/>
              <a:t>PIP-II-doc-1201</a:t>
            </a:r>
          </a:p>
          <a:p>
            <a:pPr lvl="1"/>
            <a:r>
              <a:rPr lang="en-US" dirty="0"/>
              <a:t>NEPA Determination</a:t>
            </a:r>
          </a:p>
          <a:p>
            <a:pPr>
              <a:spcBef>
                <a:spcPts val="600"/>
              </a:spcBef>
            </a:pPr>
            <a:r>
              <a:rPr lang="en-US" dirty="0"/>
              <a:t>Environmental Assessment contract awarded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Dykhuis</a:t>
            </a:r>
            <a:endParaRPr lang="en-US" sz="2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2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4510577"/>
            <a:ext cx="8901113" cy="17730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We are here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Alternative selected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CDR released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Cost Range developed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End of Project Definition phase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1851102" y="4632393"/>
            <a:ext cx="1719580" cy="0"/>
          </a:xfrm>
          <a:prstGeom prst="line">
            <a:avLst/>
          </a:prstGeom>
          <a:ln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643982" y="1017859"/>
            <a:ext cx="5704672" cy="3283701"/>
            <a:chOff x="1643982" y="1112859"/>
            <a:chExt cx="5704672" cy="328370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3982" y="1112859"/>
              <a:ext cx="5704672" cy="328370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891104" y="2995960"/>
              <a:ext cx="74713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FY20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00091" y="2987077"/>
              <a:ext cx="74713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FY19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6753" y="2995960"/>
              <a:ext cx="74713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FY27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V="1">
            <a:off x="3570682" y="3398993"/>
            <a:ext cx="0" cy="123340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14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CD-1 Documentation Deliverables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783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#6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27721"/>
              </p:ext>
            </p:extLst>
          </p:nvPr>
        </p:nvGraphicFramePr>
        <p:xfrm>
          <a:off x="636588" y="1212728"/>
          <a:ext cx="7940842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4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solidFill>
                            <a:srgbClr val="404040"/>
                          </a:solidFill>
                        </a:rPr>
                        <a:t> 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Document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PIP-II-doc#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Acquisition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Draft for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Alternatives Analysis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Preliminary Project Execution</a:t>
                      </a:r>
                      <a:r>
                        <a:rPr lang="en-US" sz="1400" baseline="0" dirty="0">
                          <a:solidFill>
                            <a:srgbClr val="404040"/>
                          </a:solidFill>
                        </a:rPr>
                        <a:t> Plan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Draft for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CDR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CDR Review (P2MAC Report)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Preliminary</a:t>
                      </a:r>
                      <a:r>
                        <a:rPr lang="en-US" sz="1400" baseline="0" dirty="0">
                          <a:solidFill>
                            <a:srgbClr val="404040"/>
                          </a:solidFill>
                        </a:rPr>
                        <a:t> Hazard Analysis Report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245704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Integrated ESH Management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61456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Preliminary</a:t>
                      </a:r>
                      <a:r>
                        <a:rPr lang="en-US" sz="1400" baseline="0" dirty="0">
                          <a:solidFill>
                            <a:srgbClr val="404040"/>
                          </a:solidFill>
                        </a:rPr>
                        <a:t> Quality Assurance Plan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Final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7420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Risk</a:t>
                      </a:r>
                      <a:r>
                        <a:rPr lang="en-US" sz="1400" baseline="0" dirty="0">
                          <a:solidFill>
                            <a:srgbClr val="404040"/>
                          </a:solidFill>
                        </a:rPr>
                        <a:t> Management Plan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Preliminary</a:t>
                      </a:r>
                      <a:r>
                        <a:rPr lang="en-US" sz="1400" baseline="0" dirty="0">
                          <a:solidFill>
                            <a:srgbClr val="404040"/>
                          </a:solidFill>
                        </a:rPr>
                        <a:t> Security Vulnerability Assessment Report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NEPA Determination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Sustainable Federal Building</a:t>
                      </a:r>
                      <a:r>
                        <a:rPr lang="en-US" sz="1400" baseline="0" dirty="0">
                          <a:solidFill>
                            <a:srgbClr val="404040"/>
                          </a:solidFill>
                        </a:rPr>
                        <a:t> Requirements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Project Management</a:t>
                      </a:r>
                      <a:r>
                        <a:rPr lang="en-US" sz="1400" baseline="0" dirty="0">
                          <a:solidFill>
                            <a:srgbClr val="404040"/>
                          </a:solidFill>
                        </a:rPr>
                        <a:t> Plan</a:t>
                      </a:r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Ready for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3032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Review Documentation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7832" y="6495482"/>
            <a:ext cx="5541561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#6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9331"/>
              </p:ext>
            </p:extLst>
          </p:nvPr>
        </p:nvGraphicFramePr>
        <p:xfrm>
          <a:off x="636588" y="1215268"/>
          <a:ext cx="7940842" cy="3992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45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9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59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600" baseline="0" dirty="0">
                          <a:solidFill>
                            <a:srgbClr val="404040"/>
                          </a:solidFill>
                        </a:rPr>
                        <a:t> 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Document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PIP-II-doc#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Assumptions Document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PIP-II – </a:t>
                      </a:r>
                      <a:r>
                        <a:rPr lang="en-US" sz="1400" dirty="0" err="1">
                          <a:solidFill>
                            <a:srgbClr val="404040"/>
                          </a:solidFill>
                        </a:rPr>
                        <a:t>Fermilab</a:t>
                      </a:r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 Interface Document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528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Procurement Management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Ready for 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International Risk Mitigation 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TPC Offset from Potential UK 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1-for-1 Replacement Requirements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1064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404040"/>
                          </a:solidFill>
                        </a:rPr>
                        <a:t>Approved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245704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61456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7420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709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40404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958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to CD-2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5"/>
            <a:ext cx="8672513" cy="527202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Complete Preliminary Design</a:t>
            </a:r>
          </a:p>
          <a:p>
            <a:pPr lvl="1"/>
            <a:r>
              <a:rPr lang="en-US" dirty="0"/>
              <a:t>Prepare a Technical Design Report</a:t>
            </a:r>
          </a:p>
          <a:p>
            <a:pPr lvl="1"/>
            <a:r>
              <a:rPr lang="en-US" dirty="0"/>
              <a:t>Complete Site Preparation detailed design</a:t>
            </a:r>
          </a:p>
          <a:p>
            <a:pPr>
              <a:spcBef>
                <a:spcPts val="1200"/>
              </a:spcBef>
            </a:pPr>
            <a:r>
              <a:rPr lang="en-US" dirty="0"/>
              <a:t>Continue development activities in support of the Preliminary Design</a:t>
            </a:r>
          </a:p>
          <a:p>
            <a:pPr lvl="1"/>
            <a:r>
              <a:rPr lang="en-US" dirty="0"/>
              <a:t>Coordinate with International Partners</a:t>
            </a:r>
          </a:p>
          <a:p>
            <a:pPr lvl="1"/>
            <a:r>
              <a:rPr lang="en-US" dirty="0"/>
              <a:t>Retire risks</a:t>
            </a:r>
          </a:p>
          <a:p>
            <a:pPr>
              <a:spcBef>
                <a:spcPts val="1200"/>
              </a:spcBef>
            </a:pPr>
            <a:r>
              <a:rPr lang="en-US" dirty="0"/>
              <a:t>Develop the Performance Baseline</a:t>
            </a:r>
          </a:p>
          <a:p>
            <a:pPr lvl="1"/>
            <a:r>
              <a:rPr lang="en-US" dirty="0"/>
              <a:t>Transition to new organizational structure and align WBS</a:t>
            </a:r>
          </a:p>
          <a:p>
            <a:pPr lvl="1"/>
            <a:r>
              <a:rPr lang="en-US" dirty="0"/>
              <a:t>Assign new L2 Managers</a:t>
            </a:r>
          </a:p>
          <a:p>
            <a:pPr lvl="1"/>
            <a:r>
              <a:rPr lang="en-US" dirty="0"/>
              <a:t>Assign Project Controls Manager</a:t>
            </a:r>
          </a:p>
          <a:p>
            <a:pPr lvl="1"/>
            <a:r>
              <a:rPr lang="en-US" dirty="0"/>
              <a:t>Optimize P6 schedule and prepare for EVMS</a:t>
            </a:r>
          </a:p>
          <a:p>
            <a:pPr>
              <a:spcBef>
                <a:spcPts val="1200"/>
              </a:spcBef>
            </a:pPr>
            <a:r>
              <a:rPr lang="en-US" dirty="0"/>
              <a:t>Prepare for EVMS implementation</a:t>
            </a:r>
          </a:p>
          <a:p>
            <a:pPr lvl="1"/>
            <a:r>
              <a:rPr lang="en-US" dirty="0"/>
              <a:t>Formally assign and train CAMs</a:t>
            </a:r>
          </a:p>
          <a:p>
            <a:pPr lvl="1"/>
            <a:r>
              <a:rPr lang="en-US" dirty="0"/>
              <a:t>Initiate EVMS reporting 6 months prior to CD-2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984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to CD-2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5"/>
            <a:ext cx="8672513" cy="527202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Complete Environmental Assessment and (presumably) receive FONSI</a:t>
            </a:r>
          </a:p>
          <a:p>
            <a:pPr>
              <a:spcBef>
                <a:spcPts val="1200"/>
              </a:spcBef>
            </a:pPr>
            <a:r>
              <a:rPr lang="en-US" dirty="0"/>
              <a:t>Formalize construction deliverables from international partners and incorporate into P6</a:t>
            </a:r>
          </a:p>
          <a:p>
            <a:pPr>
              <a:spcBef>
                <a:spcPts val="1200"/>
              </a:spcBef>
            </a:pPr>
            <a:r>
              <a:rPr lang="en-US" dirty="0"/>
              <a:t>Prepare for CD-3a coincident with CD-2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Site Prep</a:t>
            </a:r>
          </a:p>
          <a:p>
            <a:pPr lvl="1">
              <a:spcBef>
                <a:spcPts val="200"/>
              </a:spcBef>
            </a:pPr>
            <a:r>
              <a:rPr lang="en-US" dirty="0" err="1"/>
              <a:t>Nb</a:t>
            </a:r>
            <a:r>
              <a:rPr lang="en-US" dirty="0"/>
              <a:t> procurement</a:t>
            </a:r>
          </a:p>
          <a:p>
            <a:pPr>
              <a:spcBef>
                <a:spcPts val="1200"/>
              </a:spcBef>
            </a:pPr>
            <a:r>
              <a:rPr lang="en-US" dirty="0"/>
              <a:t>Grow staff to meet post-CD-2 requirements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53 FTE (current) to ~75 at time of CD-2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Staffing needs are defined in P6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Reassess requirements for SRF, procurement, QA, PM staff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98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EC5C9-1C04-4AA1-8D6E-F9FAE8C0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to Prior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D51C6-9E27-468E-87AD-5C037169F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 of recommendations from prior review are posted on the review website:</a:t>
            </a:r>
          </a:p>
          <a:p>
            <a:pPr lvl="1"/>
            <a:r>
              <a:rPr lang="en-US" dirty="0"/>
              <a:t>DOE IPR – November 2016</a:t>
            </a:r>
          </a:p>
          <a:p>
            <a:pPr lvl="1"/>
            <a:r>
              <a:rPr lang="en-US" dirty="0"/>
              <a:t>P2MAC – March 2017</a:t>
            </a:r>
          </a:p>
          <a:p>
            <a:pPr lvl="1"/>
            <a:r>
              <a:rPr lang="en-US" dirty="0"/>
              <a:t>CD-1 Director’s Review – October 2017</a:t>
            </a:r>
          </a:p>
          <a:p>
            <a:r>
              <a:rPr lang="en-US" dirty="0"/>
              <a:t>All recommendations are either closed or have associated action plans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E9001-336E-491C-B666-9884EDB988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D18E-0D99-4186-A288-7B5821C662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7B2A5-99D2-4ADA-9AA8-CB4400EFEB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1E8F5-9D78-4CE1-8A82-62B283A8D02C}"/>
              </a:ext>
            </a:extLst>
          </p:cNvPr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#8</a:t>
            </a:r>
          </a:p>
        </p:txBody>
      </p:sp>
    </p:spTree>
    <p:extLst>
      <p:ext uri="{BB962C8B-B14F-4D97-AF65-F5344CB8AC3E}">
        <p14:creationId xmlns:p14="http://schemas.microsoft.com/office/powerpoint/2010/main" val="39123836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7438"/>
          </a:xfrm>
        </p:spPr>
        <p:txBody>
          <a:bodyPr>
            <a:normAutofit/>
          </a:bodyPr>
          <a:lstStyle/>
          <a:p>
            <a:r>
              <a:rPr lang="en-US" dirty="0"/>
              <a:t>Alternative selected</a:t>
            </a:r>
          </a:p>
          <a:p>
            <a:pPr>
              <a:spcBef>
                <a:spcPts val="1200"/>
              </a:spcBef>
            </a:pPr>
            <a:r>
              <a:rPr lang="en-US" dirty="0"/>
              <a:t>Conceptual Design is complete and defines project scope</a:t>
            </a:r>
          </a:p>
          <a:p>
            <a:pPr lvl="1"/>
            <a:r>
              <a:rPr lang="en-US" dirty="0"/>
              <a:t>Independent review by P2MAC</a:t>
            </a:r>
          </a:p>
          <a:p>
            <a:pPr>
              <a:spcBef>
                <a:spcPts val="1200"/>
              </a:spcBef>
            </a:pPr>
            <a:r>
              <a:rPr lang="en-US" dirty="0"/>
              <a:t>Development activities aligned with technical and cost risks </a:t>
            </a:r>
          </a:p>
          <a:p>
            <a:pPr lvl="1"/>
            <a:r>
              <a:rPr lang="en-US" dirty="0"/>
              <a:t>Coordinated with international partners</a:t>
            </a:r>
          </a:p>
          <a:p>
            <a:pPr>
              <a:spcBef>
                <a:spcPts val="1200"/>
              </a:spcBef>
            </a:pPr>
            <a:r>
              <a:rPr lang="en-US" dirty="0"/>
              <a:t>P6 provides time-phased budget and defines critical path</a:t>
            </a:r>
          </a:p>
          <a:p>
            <a:pPr>
              <a:spcBef>
                <a:spcPts val="1200"/>
              </a:spcBef>
            </a:pPr>
            <a:r>
              <a:rPr lang="en-US" dirty="0"/>
              <a:t>Complete set of BOEs exist and are aligned with P6</a:t>
            </a:r>
          </a:p>
          <a:p>
            <a:pPr>
              <a:spcBef>
                <a:spcPts val="1200"/>
              </a:spcBef>
            </a:pPr>
            <a:r>
              <a:rPr lang="en-US" dirty="0"/>
              <a:t>Point estimate: $721M</a:t>
            </a:r>
          </a:p>
          <a:p>
            <a:pPr>
              <a:spcBef>
                <a:spcPts val="1200"/>
              </a:spcBef>
            </a:pPr>
            <a:r>
              <a:rPr lang="en-US" dirty="0"/>
              <a:t>Cost Range: $652M - $859M </a:t>
            </a:r>
          </a:p>
          <a:p>
            <a:pPr lvl="1"/>
            <a:r>
              <a:rPr lang="en-US" dirty="0"/>
              <a:t>Based on design maturity (25-40%)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125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62313"/>
            <a:ext cx="8672513" cy="4748155"/>
          </a:xfrm>
        </p:spPr>
        <p:txBody>
          <a:bodyPr>
            <a:normAutofit fontScale="92500"/>
          </a:bodyPr>
          <a:lstStyle/>
          <a:p>
            <a:r>
              <a:rPr lang="en-US" dirty="0"/>
              <a:t>International partners engaged</a:t>
            </a:r>
          </a:p>
          <a:p>
            <a:pPr>
              <a:spcBef>
                <a:spcPts val="1200"/>
              </a:spcBef>
            </a:pPr>
            <a:r>
              <a:rPr lang="en-US" dirty="0"/>
              <a:t>ESH&amp;Q program underway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Environmental Assessment contract awarded</a:t>
            </a:r>
          </a:p>
          <a:p>
            <a:pPr>
              <a:spcBef>
                <a:spcPts val="1200"/>
              </a:spcBef>
            </a:pPr>
            <a:r>
              <a:rPr lang="en-US" dirty="0"/>
              <a:t>CD-1 deliverables complete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Cost Range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Resource Loaded Schedule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BOEs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Risk Register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Supporting Documentation</a:t>
            </a:r>
          </a:p>
          <a:p>
            <a:pPr>
              <a:spcBef>
                <a:spcPts val="1200"/>
              </a:spcBef>
            </a:pPr>
            <a:r>
              <a:rPr lang="en-US" dirty="0"/>
              <a:t>Experienced management team is in place that can be expected to successfully execute the PIP-II project</a:t>
            </a:r>
          </a:p>
          <a:p>
            <a:pPr>
              <a:spcBef>
                <a:spcPts val="1200"/>
              </a:spcBef>
            </a:pPr>
            <a:r>
              <a:rPr lang="en-US" dirty="0"/>
              <a:t>We are ready for CD-1 and look forward to proceeding to CD-2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074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2" y="1292523"/>
            <a:ext cx="8559156" cy="48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857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Plenary Wrap 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1914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 for your attention and provocative questions.</a:t>
            </a:r>
          </a:p>
          <a:p>
            <a:r>
              <a:rPr lang="en-US" dirty="0"/>
              <a:t>Breakouts begin at 3:15 and will end tomorrow at 11:00</a:t>
            </a:r>
          </a:p>
          <a:p>
            <a:pPr lvl="1">
              <a:tabLst>
                <a:tab pos="8004175" algn="r"/>
              </a:tabLst>
            </a:pPr>
            <a:r>
              <a:rPr lang="en-US" dirty="0"/>
              <a:t>Project Management	</a:t>
            </a:r>
            <a:r>
              <a:rPr lang="en-US" dirty="0" err="1"/>
              <a:t>Comitium</a:t>
            </a:r>
            <a:r>
              <a:rPr lang="en-US" dirty="0"/>
              <a:t> (WH2SE)</a:t>
            </a:r>
          </a:p>
          <a:p>
            <a:pPr lvl="1">
              <a:tabLst>
                <a:tab pos="8004175" algn="r"/>
              </a:tabLst>
            </a:pPr>
            <a:r>
              <a:rPr lang="en-US" dirty="0"/>
              <a:t>SC Accel Mod + </a:t>
            </a:r>
            <a:r>
              <a:rPr lang="en-US" dirty="0" err="1"/>
              <a:t>Cryo</a:t>
            </a:r>
            <a:r>
              <a:rPr lang="en-US" dirty="0"/>
              <a:t>	One East (WH1E)</a:t>
            </a:r>
          </a:p>
          <a:p>
            <a:pPr lvl="1">
              <a:tabLst>
                <a:tab pos="8004175" algn="r"/>
              </a:tabLst>
            </a:pPr>
            <a:r>
              <a:rPr lang="en-US" dirty="0"/>
              <a:t>RF Systems	Racetrack (WH7X)	</a:t>
            </a:r>
          </a:p>
          <a:p>
            <a:pPr lvl="1">
              <a:tabLst>
                <a:tab pos="8004175" algn="r"/>
              </a:tabLst>
            </a:pPr>
            <a:r>
              <a:rPr lang="en-US" dirty="0"/>
              <a:t>Accelerator Support Systems	 Curia II (WH2SW) 	 </a:t>
            </a:r>
          </a:p>
          <a:p>
            <a:pPr lvl="1">
              <a:tabLst>
                <a:tab pos="8004175" algn="r"/>
              </a:tabLst>
            </a:pPr>
            <a:r>
              <a:rPr lang="en-US" dirty="0"/>
              <a:t>Conventional Facilities 	Black Hole (WH2NW)</a:t>
            </a:r>
          </a:p>
          <a:p>
            <a:pPr lvl="1">
              <a:tabLst>
                <a:tab pos="8004175" algn="r"/>
              </a:tabLst>
            </a:pPr>
            <a:r>
              <a:rPr lang="en-US" dirty="0"/>
              <a:t>Drill downs 	 Snake Pit (WH2NE)</a:t>
            </a:r>
          </a:p>
          <a:p>
            <a:pPr>
              <a:tabLst>
                <a:tab pos="8004175" algn="r"/>
              </a:tabLst>
            </a:pPr>
            <a:r>
              <a:rPr lang="en-US" dirty="0"/>
              <a:t>Dinner tonight at 6:00	Second floor crossover</a:t>
            </a:r>
          </a:p>
          <a:p>
            <a:pPr>
              <a:tabLst>
                <a:tab pos="8004175" algn="r"/>
              </a:tabLst>
            </a:pPr>
            <a:r>
              <a:rPr lang="en-US" dirty="0"/>
              <a:t>Tour tomorrow at 11:00	Meet at Wilson Hall entrance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76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81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9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Over the next two days we will present:</a:t>
            </a:r>
          </a:p>
          <a:p>
            <a:r>
              <a:rPr lang="en-US" dirty="0"/>
              <a:t>A Conceptual Design that meets the requirements outlined in the P5 plan and the Mission Need Statement</a:t>
            </a:r>
          </a:p>
          <a:p>
            <a:pPr>
              <a:spcBef>
                <a:spcPts val="1200"/>
              </a:spcBef>
            </a:pPr>
            <a:r>
              <a:rPr lang="en-US" dirty="0"/>
              <a:t>A TPC Cost Range of $652M - $859M, documented through a complete set of Bases of Estimate (BOEs)*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Cost to DOE, after significant offset from international partners</a:t>
            </a:r>
          </a:p>
          <a:p>
            <a:pPr>
              <a:spcBef>
                <a:spcPts val="1200"/>
              </a:spcBef>
            </a:pPr>
            <a:r>
              <a:rPr lang="en-US" dirty="0"/>
              <a:t>A Resource Loaded Schedule that aligns with the BOEs and with the CD-1 funding profile provided by DOE/HEP</a:t>
            </a:r>
          </a:p>
          <a:p>
            <a:pPr>
              <a:spcBef>
                <a:spcPts val="1200"/>
              </a:spcBef>
            </a:pPr>
            <a:r>
              <a:rPr lang="en-US" dirty="0"/>
              <a:t>A complete set of documentation as required by DOE 413.3b for CD-1</a:t>
            </a:r>
          </a:p>
          <a:p>
            <a:pPr>
              <a:spcBef>
                <a:spcPts val="1200"/>
              </a:spcBef>
            </a:pPr>
            <a:r>
              <a:rPr lang="en-US" dirty="0"/>
              <a:t>International partnerships forming to support development and construction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3955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5091"/>
          </a:xfrm>
        </p:spPr>
        <p:txBody>
          <a:bodyPr>
            <a:normAutofit/>
          </a:bodyPr>
          <a:lstStyle/>
          <a:p>
            <a:r>
              <a:rPr lang="en-US" dirty="0"/>
              <a:t>Ten evaluation criteria provided by DOE/HEP</a:t>
            </a:r>
          </a:p>
          <a:p>
            <a:pPr lvl="1"/>
            <a:r>
              <a:rPr lang="en-US" dirty="0"/>
              <a:t>&gt;1 MW of proton beam power over the range 60 GeV to 120 GeV, at the start of LBNF operations;</a:t>
            </a:r>
          </a:p>
          <a:p>
            <a:pPr lvl="1"/>
            <a:r>
              <a:rPr lang="en-US" dirty="0"/>
              <a:t>Sustain high reliability operations of the accelerator complex;</a:t>
            </a:r>
          </a:p>
          <a:p>
            <a:pPr lvl="1"/>
            <a:r>
              <a:rPr lang="en-US" dirty="0"/>
              <a:t>Support the current 8-GeV program;</a:t>
            </a:r>
          </a:p>
          <a:p>
            <a:pPr lvl="1"/>
            <a:r>
              <a:rPr lang="en-US" dirty="0"/>
              <a:t>Upgrade path for a second generation Mu2e;</a:t>
            </a:r>
          </a:p>
          <a:p>
            <a:pPr lvl="1"/>
            <a:r>
              <a:rPr lang="en-US" dirty="0"/>
              <a:t>Platform for &gt;2 MW to LBNF;</a:t>
            </a:r>
          </a:p>
          <a:p>
            <a:pPr lvl="1"/>
            <a:r>
              <a:rPr lang="en-US" dirty="0"/>
              <a:t>Platform for high beam-power, high duty-factor operations. </a:t>
            </a:r>
          </a:p>
          <a:p>
            <a:pPr lvl="1"/>
            <a:r>
              <a:rPr lang="en-US" dirty="0"/>
              <a:t>Extent of interruption to ongoing accelerator operations during construction;</a:t>
            </a:r>
          </a:p>
          <a:p>
            <a:pPr lvl="1"/>
            <a:r>
              <a:rPr lang="en-US" dirty="0"/>
              <a:t>Technical risk;</a:t>
            </a:r>
          </a:p>
          <a:p>
            <a:pPr lvl="1"/>
            <a:r>
              <a:rPr lang="en-US" dirty="0"/>
              <a:t>Potential for international contributions;</a:t>
            </a:r>
          </a:p>
          <a:p>
            <a:pPr lvl="1"/>
            <a:r>
              <a:rPr lang="en-US" dirty="0"/>
              <a:t>Cost to DOE including operation of the accelerator.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#1</a:t>
            </a:r>
          </a:p>
        </p:txBody>
      </p:sp>
    </p:spTree>
    <p:extLst>
      <p:ext uri="{BB962C8B-B14F-4D97-AF65-F5344CB8AC3E}">
        <p14:creationId xmlns:p14="http://schemas.microsoft.com/office/powerpoint/2010/main" val="2865599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Summary – Level 3 –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2C3CE-D4CF-40C2-ACB7-DC09564CD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03" y="999729"/>
            <a:ext cx="8498652" cy="4529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376DAD-6889-4A7B-97E0-55ED04156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02" y="5662413"/>
            <a:ext cx="7462151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017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Siting – Future Expansion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32" y="1122979"/>
            <a:ext cx="7109747" cy="5101221"/>
          </a:xfrm>
          <a:prstGeom prst="rect">
            <a:avLst/>
          </a:prstGeom>
          <a:ln>
            <a:solidFill>
              <a:srgbClr val="4040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187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39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*TPC incorporates late input on a substantial in-kind contribution from UK/STFC.</a:t>
            </a:r>
          </a:p>
          <a:p>
            <a:pPr>
              <a:spcBef>
                <a:spcPts val="1200"/>
              </a:spcBef>
            </a:pPr>
            <a:r>
              <a:rPr lang="en-US" dirty="0"/>
              <a:t>Scope: HB650 cavities and cryomodules</a:t>
            </a:r>
          </a:p>
          <a:p>
            <a:pPr>
              <a:spcBef>
                <a:spcPts val="1200"/>
              </a:spcBef>
            </a:pPr>
            <a:r>
              <a:rPr lang="en-US" dirty="0"/>
              <a:t>BOEs and P6 </a:t>
            </a:r>
            <a:r>
              <a:rPr lang="en-US" u="sng" dirty="0"/>
              <a:t>do not </a:t>
            </a:r>
            <a:r>
              <a:rPr lang="en-US" dirty="0"/>
              <a:t>incorporate this adjustment</a:t>
            </a:r>
          </a:p>
          <a:p>
            <a:pPr>
              <a:spcBef>
                <a:spcPts val="1200"/>
              </a:spcBef>
            </a:pPr>
            <a:r>
              <a:rPr lang="en-US" dirty="0"/>
              <a:t>We have agreed with DOE to incorporate as a “below the line” TPC subtraction</a:t>
            </a:r>
          </a:p>
          <a:p>
            <a:pPr lvl="1">
              <a:spcBef>
                <a:spcPts val="200"/>
              </a:spcBef>
            </a:pPr>
            <a:r>
              <a:rPr lang="en-US" dirty="0"/>
              <a:t>Basis of subtraction documented in </a:t>
            </a:r>
            <a:r>
              <a:rPr lang="en-US" i="1" dirty="0"/>
              <a:t>PIP-II-doc-1212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66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1624608"/>
            <a:ext cx="8672513" cy="4864292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Has the project team documented a carefully considered analysis of alternatives that supports the preferred alternative?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Does the conceptual design satisfy the performance requirements?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Does the conceptual design report and supporting documentation adequately justify the stated cost range and project duration?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Does the proposed project team have adequate management experience, design skills, and laboratory support to manage all aspects of this project and produce a credible technical, cost, and schedule baseline?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Are the ES&amp;H aspects of the project being properly addressed and is the ES&amp;H planning currently sufficient for this stage of the project?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Is the documentation required by DOE 0 413.b for CD-I approval complete and in good order?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Is the allocation of the technical scope that will be contributed by international partners sufficiently understood and documented such that the conceptual design and cost range can be relied on?</a:t>
            </a:r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dirty="0"/>
              <a:t>Has the project satisfactorily responded to the recommendations from previous reviews?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/>
              <a:t>Bottom Line: Is the project ready for CD-1?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5781" y="425321"/>
            <a:ext cx="15675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Charge #X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35780" y="886986"/>
            <a:ext cx="1567543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Speaker</a:t>
            </a:r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6419782" y="656154"/>
            <a:ext cx="1015999" cy="8447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429942" y="672115"/>
            <a:ext cx="0" cy="73764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661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74627"/>
          </a:xfrm>
        </p:spPr>
        <p:txBody>
          <a:bodyPr>
            <a:normAutofit/>
          </a:bodyPr>
          <a:lstStyle/>
          <a:p>
            <a:r>
              <a:rPr lang="en-US" dirty="0"/>
              <a:t>Plenary Session</a:t>
            </a:r>
          </a:p>
          <a:p>
            <a:pPr lvl="1"/>
            <a:r>
              <a:rPr lang="en-US" dirty="0"/>
              <a:t>Overview</a:t>
            </a:r>
          </a:p>
          <a:p>
            <a:pPr lvl="1"/>
            <a:r>
              <a:rPr lang="en-US" dirty="0"/>
              <a:t>Description of the Conceptual Design</a:t>
            </a:r>
          </a:p>
          <a:p>
            <a:pPr lvl="1"/>
            <a:r>
              <a:rPr lang="en-US" dirty="0"/>
              <a:t>Level 2 presentations covering all systems</a:t>
            </a:r>
          </a:p>
          <a:p>
            <a:r>
              <a:rPr lang="en-US" dirty="0"/>
              <a:t>Breakout Sessions</a:t>
            </a:r>
          </a:p>
          <a:p>
            <a:pPr lvl="1"/>
            <a:r>
              <a:rPr lang="en-US" dirty="0"/>
              <a:t>Project Management</a:t>
            </a:r>
          </a:p>
          <a:p>
            <a:pPr lvl="1"/>
            <a:r>
              <a:rPr lang="en-US" dirty="0"/>
              <a:t>SC Acceleration Modules and Cryogenics</a:t>
            </a:r>
          </a:p>
          <a:p>
            <a:pPr lvl="1"/>
            <a:r>
              <a:rPr lang="en-US" dirty="0"/>
              <a:t>RF Systems</a:t>
            </a:r>
          </a:p>
          <a:p>
            <a:pPr lvl="1"/>
            <a:r>
              <a:rPr lang="en-US" dirty="0"/>
              <a:t>Accelerator Support Systems</a:t>
            </a:r>
          </a:p>
          <a:p>
            <a:pPr lvl="1"/>
            <a:r>
              <a:rPr lang="en-US" dirty="0"/>
              <a:t>Conventional Facilities</a:t>
            </a:r>
          </a:p>
          <a:p>
            <a:r>
              <a:rPr lang="en-US" dirty="0"/>
              <a:t>Tour</a:t>
            </a:r>
          </a:p>
          <a:p>
            <a:pPr lvl="1"/>
            <a:r>
              <a:rPr lang="en-US" dirty="0"/>
              <a:t>PIP2IT</a:t>
            </a:r>
          </a:p>
          <a:p>
            <a:pPr lvl="1"/>
            <a:r>
              <a:rPr lang="en-US" dirty="0"/>
              <a:t>ICB/LCLS-II CM assembly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5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1201443"/>
            <a:ext cx="8672513" cy="5046958"/>
          </a:xfrm>
        </p:spPr>
        <p:txBody>
          <a:bodyPr>
            <a:normAutofit fontScale="92500"/>
          </a:bodyPr>
          <a:lstStyle/>
          <a:p>
            <a:r>
              <a:rPr lang="en-US" dirty="0"/>
              <a:t>Mission Need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PIP-II concept is responsive to the requirements for sustained U.S. leadership in accelerator-based neutrino physics as outlined in the P5 report and the PIP-II Mission Need Statement.</a:t>
            </a:r>
          </a:p>
          <a:p>
            <a:pPr>
              <a:spcBef>
                <a:spcPts val="1200"/>
              </a:spcBef>
            </a:pPr>
            <a:r>
              <a:rPr lang="en-US" dirty="0"/>
              <a:t>Goals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Deliver &gt;1 MW of proton beam power from the Main Injector over the energy range 60 – 120 GeV, at the start of LBNF operations;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Support the ongoing 8 GeV program including Mu2e and short-baseline neutrinos;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Provide an upgrade path for Mu2e;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Provide a platform for extension of  beam power to LBNF to &gt;2 MW;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Provide a platform for extension of capability to high duty factor/higher beam power operations.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S. Holmes | PIP-II Overview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1168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hips_PPT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D17A152F8CA44A95588D9440E0A03" ma:contentTypeVersion="3" ma:contentTypeDescription="Create a new document." ma:contentTypeScope="" ma:versionID="a2ac3a4fb08969989250a758a5950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46782115e7dfa4fabf0fe74a7b686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DB8782-02B4-45C5-B2F8-61A0D73E22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B4CFF1-3F6C-43F4-8782-FD7DF7297DD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9A52128-3298-403C-9A52-A699C3157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FNAL_Partnership_PowerPoint_4x3_100716</Template>
  <TotalTime>27958</TotalTime>
  <Words>3445</Words>
  <Application>Microsoft Office PowerPoint</Application>
  <PresentationFormat>On-screen Show (4:3)</PresentationFormat>
  <Paragraphs>813</Paragraphs>
  <Slides>52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ＭＳ Ｐゴシック</vt:lpstr>
      <vt:lpstr>Arial</vt:lpstr>
      <vt:lpstr>Calibri</vt:lpstr>
      <vt:lpstr>Geneva</vt:lpstr>
      <vt:lpstr>Helvetica</vt:lpstr>
      <vt:lpstr>Symbol</vt:lpstr>
      <vt:lpstr>Times New Roman</vt:lpstr>
      <vt:lpstr>FermilabPartnerships_PPT_090915</vt:lpstr>
      <vt:lpstr>PowerPoint Presentation</vt:lpstr>
      <vt:lpstr>Outline</vt:lpstr>
      <vt:lpstr>About Me</vt:lpstr>
      <vt:lpstr>Review Context</vt:lpstr>
      <vt:lpstr>Review Overview</vt:lpstr>
      <vt:lpstr>Review Overview</vt:lpstr>
      <vt:lpstr>Charge Questions</vt:lpstr>
      <vt:lpstr>Review Agenda</vt:lpstr>
      <vt:lpstr>Project Overview</vt:lpstr>
      <vt:lpstr>Key Performance Parameters</vt:lpstr>
      <vt:lpstr>Alternative Selection</vt:lpstr>
      <vt:lpstr>Alternative Selection</vt:lpstr>
      <vt:lpstr>Scope Overview</vt:lpstr>
      <vt:lpstr>Scope Overview</vt:lpstr>
      <vt:lpstr>Partner Laboratories</vt:lpstr>
      <vt:lpstr>Project Organization/post-CD-1</vt:lpstr>
      <vt:lpstr>Project Organization/Current</vt:lpstr>
      <vt:lpstr>Resource Loaded Schedule</vt:lpstr>
      <vt:lpstr>High Level Master Schedule </vt:lpstr>
      <vt:lpstr>Progress to Date/Technical</vt:lpstr>
      <vt:lpstr>Progress to date/Technical</vt:lpstr>
      <vt:lpstr>Progress to date/Technical</vt:lpstr>
      <vt:lpstr>Progress to date/Int’l Partners</vt:lpstr>
      <vt:lpstr>Funding Profile</vt:lpstr>
      <vt:lpstr>Cost/Schedule Development Process</vt:lpstr>
      <vt:lpstr>Estimate Uncertainty Rules</vt:lpstr>
      <vt:lpstr>Risk: PIP-II Project Risk</vt:lpstr>
      <vt:lpstr>Risk Analysis</vt:lpstr>
      <vt:lpstr>Cost Summary/TPC</vt:lpstr>
      <vt:lpstr>Cost Summary – Level 2</vt:lpstr>
      <vt:lpstr>Cost Distribution – Level 2</vt:lpstr>
      <vt:lpstr>Cost Distribution – Labor vs M&amp;S</vt:lpstr>
      <vt:lpstr>Cost Distribution – Estimate Quality</vt:lpstr>
      <vt:lpstr>Obligation Profile – P6 Base Cost Only</vt:lpstr>
      <vt:lpstr>Labor Profile from P6/FTE</vt:lpstr>
      <vt:lpstr>Obligation Profile</vt:lpstr>
      <vt:lpstr>Cost Range</vt:lpstr>
      <vt:lpstr>Cost Range</vt:lpstr>
      <vt:lpstr>ESH&amp;Q</vt:lpstr>
      <vt:lpstr>CD-1 Documentation Deliverables</vt:lpstr>
      <vt:lpstr>Additional Review Documentation</vt:lpstr>
      <vt:lpstr>Next Steps to CD-2 (1)</vt:lpstr>
      <vt:lpstr>Next Steps to CD-2 (2)</vt:lpstr>
      <vt:lpstr>Response to Prior Recommendations</vt:lpstr>
      <vt:lpstr>Summary (1)</vt:lpstr>
      <vt:lpstr>Summary (2)</vt:lpstr>
      <vt:lpstr>Thank you for your attention</vt:lpstr>
      <vt:lpstr>Plenary Wrap Up </vt:lpstr>
      <vt:lpstr>Backups</vt:lpstr>
      <vt:lpstr>Alternative Selection</vt:lpstr>
      <vt:lpstr>Cost Summary – Level 3 – Linac</vt:lpstr>
      <vt:lpstr>Siting – Future Expansion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 Kaducak</dc:creator>
  <cp:lastModifiedBy>Stephen D Holmes</cp:lastModifiedBy>
  <cp:revision>539</cp:revision>
  <cp:lastPrinted>2017-12-01T00:05:38Z</cp:lastPrinted>
  <dcterms:created xsi:type="dcterms:W3CDTF">2017-04-21T15:07:14Z</dcterms:created>
  <dcterms:modified xsi:type="dcterms:W3CDTF">2017-12-04T15:33:04Z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0x010100243D17A152F8CA44A95588D9440E0A03</vt:lpwstr>
  </property>
</Properties>
</file>