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86" r:id="rId5"/>
    <p:sldId id="319" r:id="rId6"/>
    <p:sldId id="297" r:id="rId7"/>
    <p:sldId id="320" r:id="rId8"/>
    <p:sldId id="322" r:id="rId9"/>
    <p:sldId id="352" r:id="rId10"/>
    <p:sldId id="329" r:id="rId11"/>
    <p:sldId id="353" r:id="rId12"/>
    <p:sldId id="304" r:id="rId13"/>
    <p:sldId id="323" r:id="rId14"/>
    <p:sldId id="312" r:id="rId15"/>
    <p:sldId id="354" r:id="rId16"/>
    <p:sldId id="355" r:id="rId17"/>
    <p:sldId id="324" r:id="rId18"/>
    <p:sldId id="330" r:id="rId19"/>
    <p:sldId id="344" r:id="rId20"/>
    <p:sldId id="345" r:id="rId21"/>
    <p:sldId id="346" r:id="rId22"/>
    <p:sldId id="347" r:id="rId23"/>
    <p:sldId id="348" r:id="rId24"/>
    <p:sldId id="349" r:id="rId25"/>
    <p:sldId id="342" r:id="rId26"/>
    <p:sldId id="350" r:id="rId27"/>
    <p:sldId id="351" r:id="rId28"/>
    <p:sldId id="356" r:id="rId29"/>
    <p:sldId id="357" r:id="rId30"/>
    <p:sldId id="358" r:id="rId31"/>
    <p:sldId id="359" r:id="rId32"/>
    <p:sldId id="315" r:id="rId33"/>
    <p:sldId id="317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0000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537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536" y="90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8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1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9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41484" y="629665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CC8498-0CE8-45E2-A906-35C2CE28CFEC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7588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49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Holmes</a:t>
            </a:r>
          </a:p>
          <a:p>
            <a:r>
              <a:rPr lang="en-US" dirty="0"/>
              <a:t>PIP-II Independent Project Review</a:t>
            </a:r>
          </a:p>
          <a:p>
            <a:r>
              <a:rPr lang="en-US" dirty="0"/>
              <a:t>12-14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121.2, 121.3.2: Project Management, Accelerator Physics</a:t>
            </a:r>
          </a:p>
          <a:p>
            <a:r>
              <a:rPr lang="en-US" sz="1800" dirty="0"/>
              <a:t>Project Management Breakout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Validations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20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PIP-II Machine Advisory Committee (P2MAC)</a:t>
            </a:r>
          </a:p>
          <a:p>
            <a:pPr lvl="1"/>
            <a:r>
              <a:rPr lang="en-US" dirty="0"/>
              <a:t>Chartered to provide advice to the Directorate on PIP-II technical design and development activities</a:t>
            </a:r>
          </a:p>
          <a:p>
            <a:pPr lvl="1"/>
            <a:r>
              <a:rPr lang="en-US" dirty="0"/>
              <a:t>Meets annually and reports to the </a:t>
            </a:r>
            <a:r>
              <a:rPr lang="en-US" dirty="0" err="1"/>
              <a:t>Fermilab</a:t>
            </a:r>
            <a:r>
              <a:rPr lang="en-US" dirty="0"/>
              <a:t> Director through the Chief Accelerator Officer</a:t>
            </a:r>
          </a:p>
          <a:p>
            <a:pPr lvl="2"/>
            <a:r>
              <a:rPr lang="en-US" dirty="0"/>
              <a:t>CAO provides the charge for each meeting</a:t>
            </a:r>
          </a:p>
          <a:p>
            <a:pPr lvl="2"/>
            <a:r>
              <a:rPr lang="en-US" dirty="0"/>
              <a:t>Project Scientist develops the meeting agenda</a:t>
            </a:r>
          </a:p>
          <a:p>
            <a:pPr lvl="2"/>
            <a:r>
              <a:rPr lang="en-US" dirty="0"/>
              <a:t>Closeout followed by written report</a:t>
            </a:r>
          </a:p>
          <a:p>
            <a:pPr lvl="1"/>
            <a:r>
              <a:rPr lang="en-US" dirty="0"/>
              <a:t>April 2017 meeting reviewed the Conceptual Design suitability for CD-1:</a:t>
            </a:r>
          </a:p>
          <a:p>
            <a:pPr lvl="1" indent="0">
              <a:buNone/>
            </a:pPr>
            <a:r>
              <a:rPr lang="en-US" i="1" dirty="0"/>
              <a:t>“As it stands, the conceptual design is supported by convincing results of studies and experimental tests that provide a sound technical basis for CD-1.”</a:t>
            </a:r>
          </a:p>
          <a:p>
            <a:pPr lvl="1"/>
            <a:r>
              <a:rPr lang="en-US" dirty="0"/>
              <a:t>Full report at </a:t>
            </a:r>
            <a:r>
              <a:rPr lang="en-US" i="1" dirty="0"/>
              <a:t>PIP-II-doc-605</a:t>
            </a:r>
          </a:p>
          <a:p>
            <a:pPr>
              <a:spcBef>
                <a:spcPts val="1200"/>
              </a:spcBef>
            </a:pPr>
            <a:r>
              <a:rPr lang="en-US" dirty="0"/>
              <a:t>Engineering reviews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Engineering design reviews are the responsibility of the Project Engineer(s)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requirements are outlined in the </a:t>
            </a:r>
            <a:r>
              <a:rPr lang="en-US" dirty="0" err="1"/>
              <a:t>Fermilab</a:t>
            </a:r>
            <a:r>
              <a:rPr lang="en-US" dirty="0"/>
              <a:t> Engineering Manual</a:t>
            </a:r>
          </a:p>
          <a:p>
            <a:pPr marL="457200" lvl="1" indent="0" algn="ctr">
              <a:spcBef>
                <a:spcPts val="600"/>
              </a:spcBef>
              <a:buNone/>
            </a:pPr>
            <a:r>
              <a:rPr lang="en-US" dirty="0"/>
              <a:t>FRS/TRS → PDR → FDR → PRR → ORC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Requirements are applied to international partners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229795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63806"/>
            <a:ext cx="8672513" cy="4987867"/>
          </a:xfrm>
        </p:spPr>
        <p:txBody>
          <a:bodyPr/>
          <a:lstStyle/>
          <a:p>
            <a:r>
              <a:rPr lang="en-US" dirty="0"/>
              <a:t>Responsibility of the Associate Project Manager for ESH&amp;Q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ESH&amp;Q professional with 17 years experience at </a:t>
            </a:r>
            <a:r>
              <a:rPr lang="en-US" dirty="0" err="1"/>
              <a:t>Fermilab</a:t>
            </a:r>
            <a:endParaRPr lang="en-US" dirty="0"/>
          </a:p>
          <a:p>
            <a:pPr lvl="2">
              <a:spcBef>
                <a:spcPts val="200"/>
              </a:spcBef>
            </a:pPr>
            <a:r>
              <a:rPr lang="en-US" dirty="0"/>
              <a:t>Expertise in NEPA</a:t>
            </a:r>
          </a:p>
          <a:p>
            <a:pPr>
              <a:spcBef>
                <a:spcPts val="1200"/>
              </a:spcBef>
            </a:pPr>
            <a:r>
              <a:rPr lang="en-US" dirty="0"/>
              <a:t>All CD-1 requirements met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NEPA strategy in place</a:t>
            </a:r>
          </a:p>
          <a:p>
            <a:pPr>
              <a:spcBef>
                <a:spcPts val="1200"/>
              </a:spcBef>
            </a:pPr>
            <a:r>
              <a:rPr lang="en-US" dirty="0"/>
              <a:t>Integration of international deliverables within QA Plan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Also see Int’l Risk Mitigation Strategy </a:t>
            </a:r>
            <a:r>
              <a:rPr lang="en-US" sz="2400" dirty="0"/>
              <a:t>(</a:t>
            </a:r>
            <a:r>
              <a:rPr lang="en-US" sz="2400" i="1" dirty="0"/>
              <a:t>PIP-II-doc-1212</a:t>
            </a:r>
            <a:r>
              <a:rPr lang="en-US" sz="24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6EF36-2EFC-472D-BEFC-A66C24BDC504}"/>
              </a:ext>
            </a:extLst>
          </p:cNvPr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Dykhuis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2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PIP-II External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033671"/>
            <a:ext cx="8672513" cy="2196090"/>
          </a:xfrm>
        </p:spPr>
        <p:txBody>
          <a:bodyPr>
            <a:normAutofit/>
          </a:bodyPr>
          <a:lstStyle/>
          <a:p>
            <a:r>
              <a:rPr lang="en-US" dirty="0"/>
              <a:t>Failure of SRF cavity processing equipment</a:t>
            </a:r>
          </a:p>
          <a:p>
            <a:r>
              <a:rPr lang="en-US" dirty="0"/>
              <a:t>SRF Test Infrastructure Cryogenic Plant Failure</a:t>
            </a:r>
          </a:p>
          <a:p>
            <a:r>
              <a:rPr lang="en-US" dirty="0"/>
              <a:t>Delay in access to SRF testing and fabrication infrastructure </a:t>
            </a:r>
          </a:p>
          <a:p>
            <a:r>
              <a:rPr lang="en-US" dirty="0"/>
              <a:t>Delay in formalizing international  in-kind contributions</a:t>
            </a:r>
          </a:p>
          <a:p>
            <a:r>
              <a:rPr lang="en-US" dirty="0"/>
              <a:t>Major Accident/Incident on Fermilab 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8" y="3535212"/>
            <a:ext cx="8686800" cy="16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PIP-II Project Level Risks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3957908"/>
            <a:ext cx="9040305" cy="186571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76538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Technical Issues with International Deliverables</a:t>
            </a:r>
          </a:p>
          <a:p>
            <a:r>
              <a:rPr lang="en-US" dirty="0"/>
              <a:t>Insufficient Scientific, engineering and technical human resources including Contractor</a:t>
            </a:r>
          </a:p>
          <a:p>
            <a:pPr lvl="1"/>
            <a:r>
              <a:rPr lang="en-US" dirty="0"/>
              <a:t>Inability to assign qualified individuals to key Project positions</a:t>
            </a:r>
          </a:p>
          <a:p>
            <a:r>
              <a:rPr lang="en-US" dirty="0"/>
              <a:t>Insufficient International Deliverable Documentation</a:t>
            </a:r>
          </a:p>
          <a:p>
            <a:r>
              <a:rPr lang="en-US" dirty="0"/>
              <a:t>Assumed R&amp;D funding profile not achieved</a:t>
            </a:r>
          </a:p>
          <a:p>
            <a:r>
              <a:rPr lang="en-US" dirty="0"/>
              <a:t>Non-jurisdictional Wetlands application denied</a:t>
            </a:r>
          </a:p>
          <a:p>
            <a:r>
              <a:rPr lang="en-US" dirty="0"/>
              <a:t>Project Assumption of Operating fund with laboratory not implemented</a:t>
            </a:r>
          </a:p>
        </p:txBody>
      </p:sp>
    </p:spTree>
    <p:extLst>
      <p:ext uri="{BB962C8B-B14F-4D97-AF65-F5344CB8AC3E}">
        <p14:creationId xmlns:p14="http://schemas.microsoft.com/office/powerpoint/2010/main" val="304966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62598"/>
            <a:ext cx="8672513" cy="246831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54083"/>
              </p:ext>
            </p:extLst>
          </p:nvPr>
        </p:nvGraphicFramePr>
        <p:xfrm>
          <a:off x="914400" y="1397000"/>
          <a:ext cx="715518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WBS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Docdb</a:t>
                      </a:r>
                      <a:r>
                        <a:rPr lang="en-US" dirty="0"/>
                        <a:t>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Project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Management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121.3.2.2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AP PM &amp;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Coord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121.3.2.3-7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AP Support for PIP-II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81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4089"/>
            <a:ext cx="8672513" cy="49281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Cost estimate based on pre-CD-1 org chart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Labor activity is all level-of-effort (LOE)</a:t>
            </a:r>
          </a:p>
          <a:p>
            <a:pPr lvl="1"/>
            <a:r>
              <a:rPr lang="en-US" dirty="0"/>
              <a:t>Covers period Q1FY18 to Q3FY27 (9.5 years)</a:t>
            </a:r>
          </a:p>
          <a:p>
            <a:pPr lvl="2">
              <a:tabLst>
                <a:tab pos="6915150" algn="r"/>
              </a:tabLst>
            </a:pPr>
            <a:r>
              <a:rPr lang="en-US" dirty="0"/>
              <a:t>Project Management (121.2): 	141 FTE-years</a:t>
            </a:r>
          </a:p>
          <a:p>
            <a:pPr lvl="2">
              <a:tabLst>
                <a:tab pos="6915150" algn="r"/>
              </a:tabLst>
            </a:pPr>
            <a:r>
              <a:rPr lang="en-US" dirty="0"/>
              <a:t>Accelerator Physics (121.3.2): 	12 FTE-years</a:t>
            </a:r>
          </a:p>
          <a:p>
            <a:pPr>
              <a:spcBef>
                <a:spcPts val="1200"/>
              </a:spcBef>
              <a:tabLst>
                <a:tab pos="6915150" algn="r"/>
              </a:tabLst>
            </a:pPr>
            <a:r>
              <a:rPr lang="en-US" dirty="0"/>
              <a:t> M&amp;S is dominated by travel and import duties</a:t>
            </a:r>
          </a:p>
          <a:p>
            <a:pPr lvl="1">
              <a:tabLst>
                <a:tab pos="6915150" algn="r"/>
              </a:tabLst>
            </a:pPr>
            <a:r>
              <a:rPr lang="en-US" dirty="0"/>
              <a:t>Conference travel 	$0.5M</a:t>
            </a:r>
          </a:p>
          <a:p>
            <a:pPr lvl="2">
              <a:tabLst>
                <a:tab pos="6915150" algn="r"/>
              </a:tabLst>
            </a:pPr>
            <a:r>
              <a:rPr lang="en-US" dirty="0"/>
              <a:t>10 domestic and 6 foreign conferences/year</a:t>
            </a:r>
          </a:p>
          <a:p>
            <a:pPr lvl="1">
              <a:tabLst>
                <a:tab pos="6915150" algn="r"/>
              </a:tabLst>
            </a:pPr>
            <a:r>
              <a:rPr lang="en-US" dirty="0"/>
              <a:t>International collaboration travel 	$0.4M</a:t>
            </a:r>
          </a:p>
          <a:p>
            <a:pPr lvl="2">
              <a:tabLst>
                <a:tab pos="6915150" algn="r"/>
              </a:tabLst>
            </a:pPr>
            <a:r>
              <a:rPr lang="en-US" dirty="0"/>
              <a:t>5 trips/year up to CD-2, 8 trips/year after</a:t>
            </a:r>
          </a:p>
          <a:p>
            <a:pPr lvl="1">
              <a:tabLst>
                <a:tab pos="6915150" algn="r"/>
              </a:tabLst>
            </a:pPr>
            <a:r>
              <a:rPr lang="en-US" dirty="0"/>
              <a:t>International short-term visitor support 	$0.5M</a:t>
            </a:r>
          </a:p>
          <a:p>
            <a:pPr lvl="2">
              <a:tabLst>
                <a:tab pos="6915150" algn="r"/>
              </a:tabLst>
            </a:pPr>
            <a:r>
              <a:rPr lang="en-US" dirty="0"/>
              <a:t>2 short term visitors continuously over project duration</a:t>
            </a:r>
          </a:p>
          <a:p>
            <a:pPr lvl="1">
              <a:tabLst>
                <a:tab pos="6915150" algn="r"/>
              </a:tabLst>
            </a:pPr>
            <a:r>
              <a:rPr lang="en-US" dirty="0"/>
              <a:t>Import duties on international contributions	$2.2M</a:t>
            </a:r>
          </a:p>
          <a:p>
            <a:pPr lvl="2">
              <a:tabLst>
                <a:tab pos="6915150" algn="r"/>
              </a:tabLst>
            </a:pPr>
            <a:r>
              <a:rPr lang="en-US" dirty="0"/>
              <a:t>2.6% x $86M (estimated value of int’l deliverables)</a:t>
            </a:r>
          </a:p>
          <a:p>
            <a:pPr lvl="1">
              <a:tabLst>
                <a:tab pos="6915150" algn="r"/>
              </a:tabLst>
            </a:pPr>
            <a:r>
              <a:rPr lang="en-US" dirty="0"/>
              <a:t>Environmental Assessment	$0.1M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28745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Summary/Project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2887" y="4357020"/>
            <a:ext cx="8672513" cy="186565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Costs generated from resource loaded schedule</a:t>
            </a:r>
          </a:p>
          <a:p>
            <a:pPr>
              <a:spcBef>
                <a:spcPts val="200"/>
              </a:spcBef>
            </a:pPr>
            <a:r>
              <a:rPr lang="en-US" dirty="0"/>
              <a:t>Overall contingency is low (9%) because this activity is dominated by LOE and can be managed to a nearly fixed budget.</a:t>
            </a:r>
          </a:p>
          <a:p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9621C-BE1A-4CE3-BE73-BC7E2B3B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9" y="1187269"/>
            <a:ext cx="8273214" cy="258538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B3FCAF9A-086A-4383-BB5A-F17C46E7A452}"/>
              </a:ext>
            </a:extLst>
          </p:cNvPr>
          <p:cNvSpPr txBox="1"/>
          <p:nvPr/>
        </p:nvSpPr>
        <p:spPr>
          <a:xfrm>
            <a:off x="450464" y="3926091"/>
            <a:ext cx="5215255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200" kern="1200">
                <a:solidFill>
                  <a:srgbClr val="4E4E4E"/>
                </a:solidFill>
                <a:effectLst/>
                <a:latin typeface="Calibri" panose="020F0502020204030204" pitchFamily="34" charset="0"/>
                <a:ea typeface="Geneva"/>
                <a:cs typeface="Geneva"/>
              </a:rPr>
              <a:t>Full Burden + Esc = BOE + Escalation + Overhead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F39921-CD65-46F2-BC51-50DFABDF41C6}"/>
              </a:ext>
            </a:extLst>
          </p:cNvPr>
          <p:cNvSpPr/>
          <p:nvPr/>
        </p:nvSpPr>
        <p:spPr>
          <a:xfrm>
            <a:off x="6023113" y="3558208"/>
            <a:ext cx="775252" cy="2343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Distribution and Estimate Quality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3A8C5-5B45-4EC3-91A8-FD26077A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3542847"/>
            <a:ext cx="3200400" cy="2176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E1B09-CB8F-4C3A-90F7-F9F982BC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20602"/>
            <a:ext cx="2743200" cy="2254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822F81-3299-47EA-BD70-3C85E9B48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313" y="1220602"/>
            <a:ext cx="2756232" cy="2254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606249-FFB7-465C-85E8-AA61DBDE7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220602"/>
            <a:ext cx="2743200" cy="22981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924C78-0039-4352-992B-230886C3C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54" y="5837776"/>
            <a:ext cx="7239627" cy="46486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C6397-C62F-453B-8A24-5F890990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893" y="3513220"/>
            <a:ext cx="4246798" cy="2499653"/>
          </a:xfrm>
        </p:spPr>
        <p:txBody>
          <a:bodyPr/>
          <a:lstStyle/>
          <a:p>
            <a:r>
              <a:rPr lang="en-US" dirty="0"/>
              <a:t>Dominated by Labor (LOE)</a:t>
            </a:r>
          </a:p>
          <a:p>
            <a:r>
              <a:rPr lang="en-US" dirty="0"/>
              <a:t>M&amp;S dominated by import duties and travel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20% estimate uncertainty assigned to import duties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10% estimate uncertainty assigned to travel</a:t>
            </a:r>
          </a:p>
        </p:txBody>
      </p:sp>
    </p:spTree>
    <p:extLst>
      <p:ext uri="{BB962C8B-B14F-4D97-AF65-F5344CB8AC3E}">
        <p14:creationId xmlns:p14="http://schemas.microsoft.com/office/powerpoint/2010/main" val="188273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5532596"/>
            <a:ext cx="8672513" cy="720130"/>
          </a:xfrm>
        </p:spPr>
        <p:txBody>
          <a:bodyPr/>
          <a:lstStyle/>
          <a:p>
            <a:r>
              <a:rPr lang="en-US" dirty="0"/>
              <a:t>Note: Assumes project completion in Q3FY27</a:t>
            </a:r>
          </a:p>
          <a:p>
            <a:pPr lvl="1"/>
            <a:r>
              <a:rPr lang="en-US" dirty="0"/>
              <a:t>Standing army associated with Project Management is ~15 FTE</a:t>
            </a:r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 Profile – P6 Base Cost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166" y="4910748"/>
            <a:ext cx="337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4E4E"/>
                </a:solidFill>
              </a:rPr>
              <a:t>P6 Base Costs = BOE + Overheads + Escalation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A7053-5A0A-4D4C-861D-C7F0E9E0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66" y="1045765"/>
            <a:ext cx="7431668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4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 – P6 Hours/FTE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04895"/>
            <a:ext cx="8672513" cy="926018"/>
          </a:xfrm>
        </p:spPr>
        <p:txBody>
          <a:bodyPr/>
          <a:lstStyle/>
          <a:p>
            <a:r>
              <a:rPr lang="en-US" dirty="0"/>
              <a:t>Essentially all required labor for FY18 is currently on-board</a:t>
            </a:r>
          </a:p>
          <a:p>
            <a:r>
              <a:rPr lang="en-US" dirty="0"/>
              <a:t>Modest build-up required in FY19-20</a:t>
            </a:r>
          </a:p>
          <a:p>
            <a:pPr lvl="1"/>
            <a:r>
              <a:rPr lang="en-US" dirty="0"/>
              <a:t>Primarily project controls staff</a:t>
            </a:r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5876C-3AF1-426A-9FF4-2B21572C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4" y="1103269"/>
            <a:ext cx="7425572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&amp; Requirements</a:t>
            </a:r>
          </a:p>
          <a:p>
            <a:r>
              <a:rPr lang="en-US" dirty="0"/>
              <a:t>Deliverables</a:t>
            </a:r>
          </a:p>
          <a:p>
            <a:r>
              <a:rPr lang="en-US" dirty="0"/>
              <a:t>Organization/Interfaces</a:t>
            </a:r>
          </a:p>
          <a:p>
            <a:r>
              <a:rPr lang="en-US" dirty="0"/>
              <a:t>Progress to Date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Project Management Plan: PIP-II-doc-172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Summary/Accelerator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5125915"/>
            <a:ext cx="8672513" cy="9049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1B6B4-D073-40C1-8512-8915D62A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58544"/>
            <a:ext cx="8503920" cy="1493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0B7129-8594-4A1C-81C6-D783066C63C8}"/>
              </a:ext>
            </a:extLst>
          </p:cNvPr>
          <p:cNvSpPr txBox="1"/>
          <p:nvPr/>
        </p:nvSpPr>
        <p:spPr>
          <a:xfrm>
            <a:off x="320040" y="2732246"/>
            <a:ext cx="5215255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200" kern="1200">
                <a:solidFill>
                  <a:srgbClr val="4E4E4E"/>
                </a:solidFill>
                <a:effectLst/>
                <a:latin typeface="Calibri" panose="020F0502020204030204" pitchFamily="34" charset="0"/>
                <a:ea typeface="Geneva"/>
                <a:cs typeface="Geneva"/>
              </a:rPr>
              <a:t>Full Burden + Esc = BOE + Escalation + Overhead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0BB589-83A9-4E0D-9D79-C0B59EF6A665}"/>
              </a:ext>
            </a:extLst>
          </p:cNvPr>
          <p:cNvSpPr/>
          <p:nvPr/>
        </p:nvSpPr>
        <p:spPr>
          <a:xfrm>
            <a:off x="6475695" y="2419882"/>
            <a:ext cx="775252" cy="2343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2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Distribution and Estimate Quality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B6346-4649-45CD-A0C2-712CD1B8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42" y="5559794"/>
            <a:ext cx="7239627" cy="464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CBCE1-9570-4DA1-8530-C21C94C1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16" y="992678"/>
            <a:ext cx="2646366" cy="2136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87C04F-6419-4F4E-BC48-218B79376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42" y="3251141"/>
            <a:ext cx="2642616" cy="2186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CDCD2-D0DC-4572-805C-2FAA54A0A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660" y="3228270"/>
            <a:ext cx="2962786" cy="21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3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Drivers and Estimate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12677"/>
            <a:ext cx="8672513" cy="13182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965" y="3650985"/>
            <a:ext cx="745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4E4E"/>
                </a:solidFill>
              </a:rPr>
              <a:t>P6 Base Costs = BOE + Overheads + Escalation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7" y="952309"/>
            <a:ext cx="8686800" cy="26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1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Obligation </a:t>
            </a:r>
            <a:r>
              <a:rPr lang="en-US" dirty="0"/>
              <a:t>Profile – P6 Base Cost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5524807"/>
            <a:ext cx="8672513" cy="735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91" y="5150947"/>
            <a:ext cx="745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4E4E"/>
                </a:solidFill>
              </a:rPr>
              <a:t>P6 Base Costs = BOE + Overheads + Escalation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7C0CF-E2DA-4552-91E3-69367A93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1" y="1065960"/>
            <a:ext cx="7870618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9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 – P6 Hours/FTE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5073162"/>
            <a:ext cx="8672513" cy="12215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Labor roll-off following development phase, then buildup in preparation for, and participation in, commissioning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5B95E-C5BD-40FD-B363-4001D244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4" y="1003338"/>
            <a:ext cx="7425572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9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T3 Milestones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450C8D-430B-4F97-A7E3-249B774E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2" y="3622955"/>
            <a:ext cx="8672513" cy="20158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PM T3 milestones come in three flavors:</a:t>
            </a:r>
          </a:p>
          <a:p>
            <a:pPr lvl="1" indent="-342900"/>
            <a:r>
              <a:rPr lang="en-US" dirty="0"/>
              <a:t>T3 milestones corresponding to T2s</a:t>
            </a:r>
          </a:p>
          <a:p>
            <a:pPr lvl="1" indent="-342900"/>
            <a:r>
              <a:rPr lang="en-US" dirty="0"/>
              <a:t>Reviews prior to CD’s</a:t>
            </a:r>
          </a:p>
          <a:p>
            <a:pPr lvl="1" indent="-342900"/>
            <a:r>
              <a:rPr lang="en-US" dirty="0"/>
              <a:t>Ready for installation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967CA-DB00-4CC0-A433-06D6D54AFFD7}"/>
              </a:ext>
            </a:extLst>
          </p:cNvPr>
          <p:cNvSpPr txBox="1"/>
          <p:nvPr/>
        </p:nvSpPr>
        <p:spPr>
          <a:xfrm>
            <a:off x="7435781" y="485557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65FE34-9AC5-4848-B0E2-F5D66B8B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29" y="1527720"/>
            <a:ext cx="6580686" cy="15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T3 Ready For Installation 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0A30D-6A43-4CE2-88B3-1176E6A99BD3}"/>
              </a:ext>
            </a:extLst>
          </p:cNvPr>
          <p:cNvSpPr txBox="1"/>
          <p:nvPr/>
        </p:nvSpPr>
        <p:spPr>
          <a:xfrm>
            <a:off x="7435781" y="431903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A34A4D-98E8-451D-AC88-256CF3AA1117}"/>
              </a:ext>
            </a:extLst>
          </p:cNvPr>
          <p:cNvGrpSpPr/>
          <p:nvPr/>
        </p:nvGrpSpPr>
        <p:grpSpPr>
          <a:xfrm>
            <a:off x="516362" y="1092828"/>
            <a:ext cx="8111276" cy="5203394"/>
            <a:chOff x="481739" y="944772"/>
            <a:chExt cx="8573362" cy="57943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399A79-FDE9-4524-A4E2-92B881CD2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1205" y="949493"/>
              <a:ext cx="5093896" cy="578962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E91760-8F20-4907-AE0F-8243D5D03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739" y="944772"/>
              <a:ext cx="3474867" cy="577684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367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Accelerator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" y="3476547"/>
            <a:ext cx="9058275" cy="733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59" y="2036406"/>
            <a:ext cx="8143875" cy="847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13DAB0-5FFA-4C7E-A020-0AC62B955634}"/>
              </a:ext>
            </a:extLst>
          </p:cNvPr>
          <p:cNvSpPr txBox="1"/>
          <p:nvPr/>
        </p:nvSpPr>
        <p:spPr>
          <a:xfrm>
            <a:off x="7435781" y="514084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1669479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87D5-5043-4F48-88F3-CF2D7B3A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 CD-2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13C8-FE2D-44E5-84B8-EB6AFE96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0898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Develop the Performance Baseline</a:t>
            </a:r>
          </a:p>
          <a:p>
            <a:pPr lvl="1"/>
            <a:r>
              <a:rPr lang="en-US" dirty="0"/>
              <a:t>Transition to new organizational structure and align WBS</a:t>
            </a:r>
          </a:p>
          <a:p>
            <a:pPr lvl="1"/>
            <a:r>
              <a:rPr lang="en-US" dirty="0"/>
              <a:t>Assign new L2 Managers</a:t>
            </a:r>
          </a:p>
          <a:p>
            <a:pPr lvl="1"/>
            <a:r>
              <a:rPr lang="en-US" dirty="0"/>
              <a:t>Assign Project Controls Manager</a:t>
            </a:r>
          </a:p>
          <a:p>
            <a:pPr lvl="1"/>
            <a:r>
              <a:rPr lang="en-US" dirty="0"/>
              <a:t>Optimize P6 schedule and prepare for EVMS</a:t>
            </a:r>
          </a:p>
          <a:p>
            <a:pPr>
              <a:spcBef>
                <a:spcPts val="1200"/>
              </a:spcBef>
            </a:pPr>
            <a:r>
              <a:rPr lang="en-US" dirty="0"/>
              <a:t>Prepare for EVMS implementation</a:t>
            </a:r>
          </a:p>
          <a:p>
            <a:pPr lvl="1"/>
            <a:r>
              <a:rPr lang="en-US" dirty="0"/>
              <a:t>Formally assign and train CAMs</a:t>
            </a:r>
          </a:p>
          <a:p>
            <a:pPr lvl="1"/>
            <a:r>
              <a:rPr lang="en-US" dirty="0"/>
              <a:t>Initiate EVMS reporting 6 months prior to CD-2</a:t>
            </a:r>
          </a:p>
          <a:p>
            <a:pPr>
              <a:spcBef>
                <a:spcPts val="1200"/>
              </a:spcBef>
            </a:pPr>
            <a:r>
              <a:rPr lang="en-US" dirty="0"/>
              <a:t>Project Management Team needs to grow by ~3 FTE at CD-2</a:t>
            </a:r>
          </a:p>
          <a:p>
            <a:pPr lvl="1"/>
            <a:r>
              <a:rPr lang="en-US" dirty="0"/>
              <a:t>Project Controls Manager + PC specialist</a:t>
            </a:r>
          </a:p>
          <a:p>
            <a:pPr lvl="1"/>
            <a:r>
              <a:rPr lang="en-US" dirty="0"/>
              <a:t>Assistant to </a:t>
            </a:r>
            <a:r>
              <a:rPr lang="en-US" dirty="0" err="1"/>
              <a:t>APM_Planning</a:t>
            </a:r>
            <a:r>
              <a:rPr lang="en-US" dirty="0"/>
              <a:t> &amp; Reporting</a:t>
            </a:r>
          </a:p>
          <a:p>
            <a:pPr lvl="1"/>
            <a:r>
              <a:rPr lang="en-US" dirty="0"/>
              <a:t>Financial Officer support</a:t>
            </a:r>
          </a:p>
          <a:p>
            <a:pPr lvl="1"/>
            <a:r>
              <a:rPr lang="en-US" dirty="0"/>
              <a:t>Review need for: More procurement support, dedicated QA manager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D8D0D-AA4F-4A67-8A17-830453678E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E68F2-214F-4EB0-8EA5-B972BB4A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11A8E-EFE0-4B79-8D5D-D6190266F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Substantial progress over prior year in transitioning from R&amp;D to project activities</a:t>
            </a:r>
          </a:p>
          <a:p>
            <a:r>
              <a:rPr lang="en-US" dirty="0"/>
              <a:t>Project Management tasks are well-defined</a:t>
            </a:r>
          </a:p>
          <a:p>
            <a:pPr lvl="1"/>
            <a:r>
              <a:rPr lang="en-US" dirty="0"/>
              <a:t>BOEs and P6 based on current organization chart</a:t>
            </a:r>
          </a:p>
          <a:p>
            <a:pPr lvl="1"/>
            <a:r>
              <a:rPr lang="en-US" dirty="0"/>
              <a:t>Nearly all positions filled</a:t>
            </a:r>
          </a:p>
          <a:p>
            <a:pPr lvl="1"/>
            <a:r>
              <a:rPr lang="en-US" dirty="0"/>
              <a:t>Adjustments to org chart &amp; WBS anticipated after CD-</a:t>
            </a:r>
          </a:p>
          <a:p>
            <a:pPr lvl="2"/>
            <a:r>
              <a:rPr lang="en-US" dirty="0"/>
              <a:t>Moving to Project Director/Project Manager model</a:t>
            </a:r>
          </a:p>
          <a:p>
            <a:pPr>
              <a:spcBef>
                <a:spcPts val="1200"/>
              </a:spcBef>
            </a:pPr>
            <a:r>
              <a:rPr lang="en-US" dirty="0"/>
              <a:t>Project Team is well-qualified to deliver this project</a:t>
            </a:r>
          </a:p>
          <a:p>
            <a:pPr lvl="1"/>
            <a:r>
              <a:rPr lang="en-US" dirty="0"/>
              <a:t>Many years experience in accelerator development, operations, and projects</a:t>
            </a:r>
          </a:p>
          <a:p>
            <a:pPr>
              <a:spcBef>
                <a:spcPts val="1200"/>
              </a:spcBef>
            </a:pPr>
            <a:r>
              <a:rPr lang="en-US" dirty="0"/>
              <a:t>Groundwork is being laid for CD-2 and we are ready to move forward following CD-1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1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2024"/>
          </a:xfrm>
        </p:spPr>
        <p:txBody>
          <a:bodyPr>
            <a:normAutofit/>
          </a:bodyPr>
          <a:lstStyle/>
          <a:p>
            <a:r>
              <a:rPr lang="en-US" dirty="0"/>
              <a:t>Project Management (WBS 121.2)</a:t>
            </a:r>
          </a:p>
          <a:p>
            <a:pPr lvl="1"/>
            <a:r>
              <a:rPr lang="en-US" dirty="0"/>
              <a:t>Responsible for executing and managing the PIP-II Project to the approved scope, cost, and schedule</a:t>
            </a:r>
          </a:p>
          <a:p>
            <a:pPr lvl="2"/>
            <a:r>
              <a:rPr lang="en-US" dirty="0"/>
              <a:t>Conform with requirements of DOE413.3b</a:t>
            </a:r>
          </a:p>
          <a:p>
            <a:pPr lvl="2"/>
            <a:r>
              <a:rPr lang="en-US" dirty="0"/>
              <a:t>Provide a safe working environment for all project participants and minimize environmental impacts </a:t>
            </a:r>
          </a:p>
          <a:p>
            <a:pPr lvl="2"/>
            <a:r>
              <a:rPr lang="en-US" dirty="0"/>
              <a:t>Coordinate with external stakeholders</a:t>
            </a:r>
          </a:p>
          <a:p>
            <a:r>
              <a:rPr lang="en-US" dirty="0"/>
              <a:t>Accelerator Physics (WBS 121.3.2)</a:t>
            </a:r>
          </a:p>
          <a:p>
            <a:pPr lvl="1"/>
            <a:r>
              <a:rPr lang="en-US" dirty="0"/>
              <a:t>Establish and control the configuration of the PIP-II accelerators</a:t>
            </a:r>
          </a:p>
          <a:p>
            <a:r>
              <a:rPr lang="en-US" dirty="0"/>
              <a:t>L2, L3 Management (WBS 121.3.X.2)</a:t>
            </a:r>
          </a:p>
          <a:p>
            <a:pPr lvl="1"/>
            <a:r>
              <a:rPr lang="en-US" dirty="0"/>
              <a:t>Note: All L3 activities have a management and coordination task assigned at L4 (Not covered in this talk)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1709011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577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Project Management (WBS 121.2)</a:t>
            </a:r>
          </a:p>
          <a:p>
            <a:pPr lvl="1"/>
            <a:r>
              <a:rPr lang="en-US" dirty="0"/>
              <a:t>KPPs</a:t>
            </a:r>
          </a:p>
          <a:p>
            <a:pPr lvl="1"/>
            <a:r>
              <a:rPr lang="en-US" dirty="0"/>
              <a:t>Project Office</a:t>
            </a:r>
          </a:p>
          <a:p>
            <a:pPr lvl="2"/>
            <a:r>
              <a:rPr lang="en-US" dirty="0"/>
              <a:t>Coordination of L2, L3, and CAMs</a:t>
            </a:r>
          </a:p>
          <a:p>
            <a:pPr lvl="2"/>
            <a:r>
              <a:rPr lang="en-US" dirty="0"/>
              <a:t>Resource planning</a:t>
            </a:r>
          </a:p>
          <a:p>
            <a:pPr lvl="2"/>
            <a:r>
              <a:rPr lang="en-US" dirty="0"/>
              <a:t>Configuration control</a:t>
            </a:r>
          </a:p>
          <a:p>
            <a:pPr lvl="2"/>
            <a:r>
              <a:rPr lang="en-US" dirty="0"/>
              <a:t>Systems engineering/integration</a:t>
            </a:r>
          </a:p>
          <a:p>
            <a:pPr lvl="2"/>
            <a:r>
              <a:rPr lang="en-US" dirty="0"/>
              <a:t>ESH and QA coordination</a:t>
            </a:r>
          </a:p>
          <a:p>
            <a:pPr lvl="2"/>
            <a:r>
              <a:rPr lang="en-US" dirty="0"/>
              <a:t>Risk Management</a:t>
            </a:r>
          </a:p>
          <a:p>
            <a:pPr lvl="2"/>
            <a:r>
              <a:rPr lang="en-US" dirty="0"/>
              <a:t>Monthly Reporting</a:t>
            </a:r>
          </a:p>
          <a:p>
            <a:pPr lvl="2"/>
            <a:r>
              <a:rPr lang="en-US" dirty="0"/>
              <a:t>Primary interface to DOE/HEP and </a:t>
            </a:r>
            <a:r>
              <a:rPr lang="en-US" dirty="0" err="1"/>
              <a:t>Fermilab</a:t>
            </a:r>
            <a:r>
              <a:rPr lang="en-US" dirty="0"/>
              <a:t> management</a:t>
            </a:r>
          </a:p>
          <a:p>
            <a:pPr lvl="2"/>
            <a:r>
              <a:rPr lang="en-US" dirty="0"/>
              <a:t>Coordination with external collaborators</a:t>
            </a:r>
          </a:p>
          <a:p>
            <a:pPr>
              <a:spcBef>
                <a:spcPts val="1200"/>
              </a:spcBef>
            </a:pPr>
            <a:r>
              <a:rPr lang="en-US" dirty="0"/>
              <a:t>Accelerator Physics (WBS 121.3.2)</a:t>
            </a:r>
          </a:p>
          <a:p>
            <a:pPr lvl="1"/>
            <a:r>
              <a:rPr lang="en-US" dirty="0"/>
              <a:t>Design Reports (conceptual, technical)</a:t>
            </a:r>
          </a:p>
          <a:p>
            <a:pPr lvl="1"/>
            <a:r>
              <a:rPr lang="en-US" dirty="0"/>
              <a:t>Complete set of Functional Requirements Specifications</a:t>
            </a:r>
          </a:p>
          <a:p>
            <a:pPr lvl="1"/>
            <a:r>
              <a:rPr lang="en-US" dirty="0"/>
              <a:t>Accelerator configuration management</a:t>
            </a:r>
          </a:p>
          <a:p>
            <a:pPr lvl="2"/>
            <a:r>
              <a:rPr lang="en-US" dirty="0"/>
              <a:t>Technical Board</a:t>
            </a:r>
          </a:p>
          <a:p>
            <a:pPr lvl="1"/>
            <a:r>
              <a:rPr lang="en-US" dirty="0"/>
              <a:t>Support for accelerator commissioning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362228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and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25737"/>
            <a:ext cx="9018872" cy="151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PIP-II: DOE/SC Project</a:t>
            </a:r>
          </a:p>
          <a:p>
            <a:r>
              <a:rPr lang="en-US" sz="2000" dirty="0"/>
              <a:t>HEP responsible for funding and oversight</a:t>
            </a:r>
          </a:p>
          <a:p>
            <a:r>
              <a:rPr lang="en-US" sz="2000" dirty="0" err="1"/>
              <a:t>Fermilab</a:t>
            </a:r>
            <a:r>
              <a:rPr lang="en-US" sz="2000" dirty="0"/>
              <a:t> responsible for execution</a:t>
            </a:r>
          </a:p>
          <a:p>
            <a:r>
              <a:rPr lang="en-US" sz="2000" dirty="0"/>
              <a:t>IPT responsible for coordination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11644-F30A-4F0E-BA28-BF4147D4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7" y="968544"/>
            <a:ext cx="6721797" cy="37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Organization/post-CD-1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05C8-DC0D-4D00-BEB6-C4A10BEC0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1087759"/>
            <a:ext cx="7593055" cy="49563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05D04C-75F9-4876-AECF-88B9D36C7571}"/>
              </a:ext>
            </a:extLst>
          </p:cNvPr>
          <p:cNvSpPr/>
          <p:nvPr/>
        </p:nvSpPr>
        <p:spPr>
          <a:xfrm>
            <a:off x="228600" y="5932131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PIP-II-doc-172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78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Organization/pre-CD-1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52" y="940521"/>
            <a:ext cx="7376496" cy="50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6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25FC-F380-471D-A51E-36B33F2B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Organization/pre-CD-1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16736-1273-4C37-A6AB-3B785CD1B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99B2-F61E-4769-A14D-59C10974B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45F3-210A-4553-9A5D-30AC3F78B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69179-460C-45F8-9871-6A259ABB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043046"/>
            <a:ext cx="7491046" cy="49989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877959-41DA-4837-8FBD-76E664D6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042036"/>
            <a:ext cx="8672513" cy="437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>
                <a:solidFill>
                  <a:srgbClr val="C00000"/>
                </a:solidFill>
              </a:rPr>
              <a:t>For this review CAM=L3M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0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1203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Organization provides high-level oversight of all key project aspects:</a:t>
            </a:r>
          </a:p>
          <a:p>
            <a:pPr lvl="1"/>
            <a:r>
              <a:rPr lang="en-US" dirty="0"/>
              <a:t>Project Scientist</a:t>
            </a:r>
          </a:p>
          <a:p>
            <a:pPr lvl="1"/>
            <a:r>
              <a:rPr lang="en-US" dirty="0"/>
              <a:t>Project Engineer(s)</a:t>
            </a:r>
          </a:p>
          <a:p>
            <a:pPr lvl="1"/>
            <a:r>
              <a:rPr lang="en-US" dirty="0"/>
              <a:t>Associate PMs for </a:t>
            </a:r>
          </a:p>
          <a:p>
            <a:pPr lvl="2"/>
            <a:r>
              <a:rPr lang="en-US" dirty="0"/>
              <a:t>Conventional Facilities</a:t>
            </a:r>
          </a:p>
          <a:p>
            <a:pPr lvl="2"/>
            <a:r>
              <a:rPr lang="en-US" dirty="0"/>
              <a:t>ESH&amp;Q</a:t>
            </a:r>
          </a:p>
          <a:p>
            <a:pPr lvl="2"/>
            <a:r>
              <a:rPr lang="en-US" dirty="0"/>
              <a:t>Planning and Reporting</a:t>
            </a:r>
          </a:p>
          <a:p>
            <a:pPr>
              <a:spcBef>
                <a:spcPts val="600"/>
              </a:spcBef>
            </a:pPr>
            <a:r>
              <a:rPr lang="en-US" dirty="0"/>
              <a:t>High level positions filled with the exception of Project Controls Manager</a:t>
            </a:r>
          </a:p>
          <a:p>
            <a:pPr>
              <a:spcBef>
                <a:spcPts val="600"/>
              </a:spcBef>
            </a:pPr>
            <a:r>
              <a:rPr lang="en-US" dirty="0"/>
              <a:t>Team has successfully:</a:t>
            </a:r>
          </a:p>
          <a:p>
            <a:pPr lvl="1"/>
            <a:r>
              <a:rPr lang="en-US" dirty="0"/>
              <a:t>Transitioned from R&amp;D to development + project activities</a:t>
            </a:r>
          </a:p>
          <a:p>
            <a:pPr lvl="1"/>
            <a:r>
              <a:rPr lang="en-US" dirty="0"/>
              <a:t>Completed the Analysis of Alternatives report and developed a Conceptual Design Report based on the preferred alternative</a:t>
            </a:r>
          </a:p>
          <a:p>
            <a:pPr lvl="1"/>
            <a:r>
              <a:rPr lang="en-US" dirty="0"/>
              <a:t>Organized and developed CD-1 deliverables</a:t>
            </a:r>
          </a:p>
          <a:p>
            <a:pPr lvl="1"/>
            <a:r>
              <a:rPr lang="en-US" dirty="0"/>
              <a:t>Managed the India Institutions and </a:t>
            </a:r>
            <a:r>
              <a:rPr lang="en-US" dirty="0" err="1"/>
              <a:t>Fermilab</a:t>
            </a:r>
            <a:r>
              <a:rPr lang="en-US" dirty="0"/>
              <a:t> Collaboration  (IIFC)</a:t>
            </a:r>
          </a:p>
          <a:p>
            <a:pPr lvl="1"/>
            <a:r>
              <a:rPr lang="en-US" dirty="0"/>
              <a:t>Engaged INFN, STFC, CEA, and IN2P3</a:t>
            </a:r>
          </a:p>
          <a:p>
            <a:pPr lvl="1"/>
            <a:r>
              <a:rPr lang="en-US" dirty="0"/>
              <a:t>Coordinated interactions with national partner institutions</a:t>
            </a:r>
          </a:p>
          <a:p>
            <a:pPr>
              <a:spcBef>
                <a:spcPts val="1200"/>
              </a:spcBef>
            </a:pPr>
            <a:r>
              <a:rPr lang="en-US" dirty="0"/>
              <a:t>CD-1 cost estimate based on the </a:t>
            </a:r>
            <a:r>
              <a:rPr lang="en-US" u="sng" dirty="0"/>
              <a:t>current organization chart </a:t>
            </a:r>
          </a:p>
          <a:p>
            <a:pPr lvl="1"/>
            <a:r>
              <a:rPr lang="en-US" dirty="0"/>
              <a:t>Will modify the organization post-CD-1 to provide more effective alignment with project goals</a:t>
            </a:r>
          </a:p>
          <a:p>
            <a:pPr lvl="1"/>
            <a:r>
              <a:rPr lang="en-US" dirty="0"/>
              <a:t>Expect all L3s to remain but grouped into three L2s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Holmes | Project Management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21845831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14311</TotalTime>
  <Words>1509</Words>
  <Application>Microsoft Office PowerPoint</Application>
  <PresentationFormat>On-screen Show (4:3)</PresentationFormat>
  <Paragraphs>315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Geneva</vt:lpstr>
      <vt:lpstr>Helvetica</vt:lpstr>
      <vt:lpstr>Times New Roman</vt:lpstr>
      <vt:lpstr>FermilabPartnerships_PPT_090915</vt:lpstr>
      <vt:lpstr>PowerPoint Presentation</vt:lpstr>
      <vt:lpstr>Outline</vt:lpstr>
      <vt:lpstr>Scope and Requirements</vt:lpstr>
      <vt:lpstr>Project Management Deliverables</vt:lpstr>
      <vt:lpstr>Organization and Interfaces</vt:lpstr>
      <vt:lpstr>Organization/post-CD-1</vt:lpstr>
      <vt:lpstr>Organization/pre-CD-1</vt:lpstr>
      <vt:lpstr>Organization/pre-CD-1</vt:lpstr>
      <vt:lpstr>Progress to date</vt:lpstr>
      <vt:lpstr>Design Validations</vt:lpstr>
      <vt:lpstr>ESH&amp;Q</vt:lpstr>
      <vt:lpstr>Risk: PIP-II External Risks</vt:lpstr>
      <vt:lpstr>Risk: PIP-II Project Level Risks</vt:lpstr>
      <vt:lpstr>BOE Summary</vt:lpstr>
      <vt:lpstr>Cost Summary</vt:lpstr>
      <vt:lpstr>Cost Summary/Project Management</vt:lpstr>
      <vt:lpstr>Cost Distribution and Estimate Quality</vt:lpstr>
      <vt:lpstr>Obligation Profile – P6 Base Cost Only</vt:lpstr>
      <vt:lpstr>Labor Profile – P6 Hours/FTE</vt:lpstr>
      <vt:lpstr>Cost Summary/Accelerator Physics</vt:lpstr>
      <vt:lpstr>Cost Distribution and Estimate Quality</vt:lpstr>
      <vt:lpstr>Cost Drivers and Estimate Maturity</vt:lpstr>
      <vt:lpstr>Obligation Profile – P6 Base Cost Only</vt:lpstr>
      <vt:lpstr>Labor Profile – P6 Hours/FTE</vt:lpstr>
      <vt:lpstr>Schedule – T3 Milestones</vt:lpstr>
      <vt:lpstr>Schedule – T3 Ready For Installation MS</vt:lpstr>
      <vt:lpstr>Schedule – Accelerator Physics</vt:lpstr>
      <vt:lpstr>Next Steps to CD-2</vt:lpstr>
      <vt:lpstr>Summary</vt:lpstr>
      <vt:lpstr>Thank you for your attention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Stephen D Holmes</cp:lastModifiedBy>
  <cp:revision>206</cp:revision>
  <cp:lastPrinted>2014-01-20T19:40:21Z</cp:lastPrinted>
  <dcterms:created xsi:type="dcterms:W3CDTF">2017-04-21T15:07:14Z</dcterms:created>
  <dcterms:modified xsi:type="dcterms:W3CDTF">2017-12-04T15:31:32Z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