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86" r:id="rId5"/>
    <p:sldId id="335" r:id="rId6"/>
    <p:sldId id="336" r:id="rId7"/>
    <p:sldId id="366" r:id="rId8"/>
    <p:sldId id="337" r:id="rId9"/>
    <p:sldId id="338" r:id="rId10"/>
    <p:sldId id="340" r:id="rId11"/>
    <p:sldId id="341" r:id="rId12"/>
    <p:sldId id="343" r:id="rId13"/>
    <p:sldId id="367" r:id="rId14"/>
    <p:sldId id="344" r:id="rId15"/>
    <p:sldId id="345" r:id="rId16"/>
    <p:sldId id="346" r:id="rId17"/>
    <p:sldId id="360" r:id="rId18"/>
    <p:sldId id="352" r:id="rId19"/>
    <p:sldId id="348" r:id="rId20"/>
    <p:sldId id="353" r:id="rId21"/>
    <p:sldId id="354" r:id="rId22"/>
    <p:sldId id="362" r:id="rId23"/>
    <p:sldId id="363" r:id="rId24"/>
    <p:sldId id="356" r:id="rId25"/>
    <p:sldId id="332" r:id="rId26"/>
    <p:sldId id="327" r:id="rId27"/>
    <p:sldId id="329" r:id="rId28"/>
    <p:sldId id="330" r:id="rId29"/>
    <p:sldId id="328" r:id="rId30"/>
    <p:sldId id="364" r:id="rId31"/>
    <p:sldId id="357" r:id="rId32"/>
    <p:sldId id="317" r:id="rId33"/>
    <p:sldId id="365" r:id="rId3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2D62"/>
    <a:srgbClr val="505050"/>
    <a:srgbClr val="4E4E4E"/>
    <a:srgbClr val="404040"/>
    <a:srgbClr val="004C97"/>
    <a:srgbClr val="63666A"/>
    <a:srgbClr val="99D6EA"/>
    <a:srgbClr val="A7A8AA"/>
    <a:srgbClr val="00308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4" autoAdjust="0"/>
    <p:restoredTop sz="90029"/>
  </p:normalViewPr>
  <p:slideViewPr>
    <p:cSldViewPr snapToGrid="0" snapToObjects="1" showGuides="1">
      <p:cViewPr>
        <p:scale>
          <a:sx n="110" d="100"/>
          <a:sy n="110" d="100"/>
        </p:scale>
        <p:origin x="1536" y="136"/>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31" d="100"/>
        <a:sy n="131"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4DDC-DD6D-4D46-86F2-81B11B985A17}"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58558AA1-9397-439A-BC18-723DBDBEC3E1}">
      <dgm:prSet phldrT="[Text]" custT="1"/>
      <dgm:spPr/>
      <dgm:t>
        <a:bodyPr/>
        <a:lstStyle/>
        <a:p>
          <a:r>
            <a:rPr lang="en-US" sz="1500" dirty="0" smtClean="0"/>
            <a:t>121.3.10.3</a:t>
          </a:r>
        </a:p>
        <a:p>
          <a:r>
            <a:rPr lang="en-US" sz="1500" dirty="0" smtClean="0"/>
            <a:t> </a:t>
          </a:r>
          <a:r>
            <a:rPr lang="en-US" sz="1400" dirty="0" err="1" smtClean="0"/>
            <a:t>Linac</a:t>
          </a:r>
          <a:r>
            <a:rPr lang="en-US" sz="1400" dirty="0" smtClean="0"/>
            <a:t> - RF-INT : Low Level Radio Frequency (LLRF</a:t>
          </a:r>
          <a:r>
            <a:rPr lang="en-US" sz="1400" baseline="0" dirty="0" smtClean="0"/>
            <a:t>)</a:t>
          </a:r>
        </a:p>
        <a:p>
          <a:r>
            <a:rPr lang="en-US" sz="1500" baseline="0" dirty="0" smtClean="0"/>
            <a:t>LLRF, RFPI, Reference line</a:t>
          </a:r>
          <a:endParaRPr lang="en-US" sz="1500" dirty="0"/>
        </a:p>
      </dgm:t>
    </dgm:pt>
    <dgm:pt modelId="{23761546-BAFB-4ECC-8454-89DA0AF02720}" type="parTrans" cxnId="{4E508B8E-8BE4-4BF4-85E1-2B20BF2028B1}">
      <dgm:prSet/>
      <dgm:spPr/>
      <dgm:t>
        <a:bodyPr/>
        <a:lstStyle/>
        <a:p>
          <a:endParaRPr lang="en-US"/>
        </a:p>
      </dgm:t>
    </dgm:pt>
    <dgm:pt modelId="{945A1720-A062-4A5B-9848-CB72B2021381}" type="sibTrans" cxnId="{4E508B8E-8BE4-4BF4-85E1-2B20BF2028B1}">
      <dgm:prSet/>
      <dgm:spPr/>
      <dgm:t>
        <a:bodyPr/>
        <a:lstStyle/>
        <a:p>
          <a:endParaRPr lang="en-US"/>
        </a:p>
      </dgm:t>
    </dgm:pt>
    <dgm:pt modelId="{A5515308-A172-4E57-9939-12C994D93D04}">
      <dgm:prSet phldrT="[Text]"/>
      <dgm:spPr/>
      <dgm:t>
        <a:bodyPr/>
        <a:lstStyle/>
        <a:p>
          <a:r>
            <a:rPr lang="en-US" dirty="0" smtClean="0"/>
            <a:t>121.3.21</a:t>
          </a:r>
        </a:p>
        <a:p>
          <a:r>
            <a:rPr lang="en-US" dirty="0" smtClean="0"/>
            <a:t> </a:t>
          </a:r>
          <a:r>
            <a:rPr lang="en-US" dirty="0" err="1" smtClean="0"/>
            <a:t>Linac</a:t>
          </a:r>
          <a:r>
            <a:rPr lang="en-US" dirty="0" smtClean="0"/>
            <a:t> - Test Infrastructures</a:t>
          </a:r>
        </a:p>
        <a:p>
          <a:r>
            <a:rPr lang="en-US" dirty="0" smtClean="0"/>
            <a:t>Impacts</a:t>
          </a:r>
          <a:r>
            <a:rPr lang="en-US" baseline="0" dirty="0" smtClean="0"/>
            <a:t> </a:t>
          </a:r>
          <a:r>
            <a:rPr lang="en-US" dirty="0" smtClean="0"/>
            <a:t>LLRF development </a:t>
          </a:r>
          <a:r>
            <a:rPr lang="en-US" smtClean="0"/>
            <a:t>schedule and risk mitigation</a:t>
          </a:r>
          <a:endParaRPr lang="en-US" dirty="0"/>
        </a:p>
      </dgm:t>
    </dgm:pt>
    <dgm:pt modelId="{73F8B81A-E23B-4EC6-814D-E450572C92CC}" type="parTrans" cxnId="{F8D7B3C4-8651-4F1B-950A-373FA8D8FF7C}">
      <dgm:prSet/>
      <dgm:spPr/>
      <dgm:t>
        <a:bodyPr/>
        <a:lstStyle/>
        <a:p>
          <a:endParaRPr lang="en-US"/>
        </a:p>
      </dgm:t>
    </dgm:pt>
    <dgm:pt modelId="{B5998792-D1B4-46F3-AC5C-7755C19720C5}" type="sibTrans" cxnId="{F8D7B3C4-8651-4F1B-950A-373FA8D8FF7C}">
      <dgm:prSet/>
      <dgm:spPr/>
      <dgm:t>
        <a:bodyPr/>
        <a:lstStyle/>
        <a:p>
          <a:endParaRPr lang="en-US"/>
        </a:p>
      </dgm:t>
    </dgm:pt>
    <dgm:pt modelId="{05C1FEC9-756C-471C-8A1C-CDE8F7100A2E}">
      <dgm:prSet phldrT="[Text]"/>
      <dgm:spPr/>
      <dgm:t>
        <a:bodyPr/>
        <a:lstStyle/>
        <a:p>
          <a:r>
            <a:rPr lang="en-US" dirty="0" smtClean="0"/>
            <a:t>121.3.5.1</a:t>
          </a:r>
          <a:endParaRPr lang="en-US" dirty="0"/>
        </a:p>
        <a:p>
          <a:r>
            <a:rPr lang="en-US" dirty="0" err="1" smtClean="0"/>
            <a:t>Linac</a:t>
          </a:r>
          <a:r>
            <a:rPr lang="en-US" dirty="0" smtClean="0"/>
            <a:t> (SSR1)</a:t>
          </a:r>
        </a:p>
        <a:p>
          <a:r>
            <a:rPr lang="en-US" dirty="0" smtClean="0"/>
            <a:t>Impacts 325 MHz Field</a:t>
          </a:r>
          <a:r>
            <a:rPr lang="en-US" baseline="0" dirty="0" smtClean="0"/>
            <a:t> and Resonance Control, development schedule</a:t>
          </a:r>
        </a:p>
        <a:p>
          <a:r>
            <a:rPr lang="en-US" baseline="0" dirty="0" smtClean="0"/>
            <a:t>All other cavities types are important to LLRF too</a:t>
          </a:r>
          <a:endParaRPr lang="en-US" dirty="0"/>
        </a:p>
      </dgm:t>
    </dgm:pt>
    <dgm:pt modelId="{63AD768B-E061-44B6-B066-688CF337FF67}" type="parTrans" cxnId="{CD925B4E-7DEF-4EDB-82A5-EE81F6A43AD4}">
      <dgm:prSet/>
      <dgm:spPr/>
      <dgm:t>
        <a:bodyPr/>
        <a:lstStyle/>
        <a:p>
          <a:endParaRPr lang="en-US"/>
        </a:p>
      </dgm:t>
    </dgm:pt>
    <dgm:pt modelId="{FE61EB52-8DE7-4995-8E5D-97DB77725235}" type="sibTrans" cxnId="{CD925B4E-7DEF-4EDB-82A5-EE81F6A43AD4}">
      <dgm:prSet/>
      <dgm:spPr/>
      <dgm:t>
        <a:bodyPr/>
        <a:lstStyle/>
        <a:p>
          <a:endParaRPr lang="en-US"/>
        </a:p>
      </dgm:t>
    </dgm:pt>
    <dgm:pt modelId="{816CE96B-AB1B-4191-A368-46F34BA14032}">
      <dgm:prSet phldrT="[Text]"/>
      <dgm:spPr/>
      <dgm:t>
        <a:bodyPr/>
        <a:lstStyle/>
        <a:p>
          <a:r>
            <a:rPr lang="mr-IN" dirty="0" smtClean="0"/>
            <a:t>121.3.17  </a:t>
          </a:r>
          <a:endParaRPr lang="en-US" dirty="0" smtClean="0"/>
        </a:p>
        <a:p>
          <a:r>
            <a:rPr lang="mr-IN" dirty="0" err="1" smtClean="0"/>
            <a:t>Linac</a:t>
          </a:r>
          <a:r>
            <a:rPr lang="mr-IN" dirty="0" smtClean="0"/>
            <a:t> – </a:t>
          </a:r>
          <a:r>
            <a:rPr lang="mr-IN" dirty="0" err="1" smtClean="0"/>
            <a:t>Controls</a:t>
          </a:r>
          <a:endParaRPr lang="en-US" dirty="0" smtClean="0"/>
        </a:p>
        <a:p>
          <a:r>
            <a:rPr lang="en-US" dirty="0" smtClean="0"/>
            <a:t>Precision timing and</a:t>
          </a:r>
          <a:r>
            <a:rPr lang="en-US" baseline="0" dirty="0" smtClean="0"/>
            <a:t> </a:t>
          </a:r>
          <a:r>
            <a:rPr lang="en-US" dirty="0" smtClean="0"/>
            <a:t>machine protection interface, High data</a:t>
          </a:r>
          <a:r>
            <a:rPr lang="en-US" baseline="0" dirty="0" smtClean="0"/>
            <a:t> rate DAQ, System level control </a:t>
          </a:r>
          <a:endParaRPr lang="en-US" dirty="0"/>
        </a:p>
      </dgm:t>
    </dgm:pt>
    <dgm:pt modelId="{5AF53294-A0F1-4215-9D10-8DC6A8F9903E}" type="parTrans" cxnId="{B80AC5C1-22BB-406D-A6B9-86EF446E9C88}">
      <dgm:prSet/>
      <dgm:spPr/>
      <dgm:t>
        <a:bodyPr/>
        <a:lstStyle/>
        <a:p>
          <a:endParaRPr lang="en-US"/>
        </a:p>
      </dgm:t>
    </dgm:pt>
    <dgm:pt modelId="{FDAD5E0E-C376-4C62-ACB6-C226ECF24276}" type="sibTrans" cxnId="{B80AC5C1-22BB-406D-A6B9-86EF446E9C88}">
      <dgm:prSet/>
      <dgm:spPr/>
      <dgm:t>
        <a:bodyPr/>
        <a:lstStyle/>
        <a:p>
          <a:endParaRPr lang="en-US"/>
        </a:p>
      </dgm:t>
    </dgm:pt>
    <dgm:pt modelId="{E0DB9EF5-B064-4808-97A6-374AFA382C20}">
      <dgm:prSet/>
      <dgm:spPr/>
      <dgm:t>
        <a:bodyPr/>
        <a:lstStyle/>
        <a:p>
          <a:r>
            <a:rPr lang="en-US" dirty="0" smtClean="0"/>
            <a:t>121.3.9</a:t>
          </a:r>
        </a:p>
        <a:p>
          <a:r>
            <a:rPr lang="en-US" dirty="0" smtClean="0"/>
            <a:t> </a:t>
          </a:r>
          <a:r>
            <a:rPr lang="en-US" dirty="0" err="1" smtClean="0"/>
            <a:t>Linac</a:t>
          </a:r>
          <a:r>
            <a:rPr lang="en-US" dirty="0" smtClean="0"/>
            <a:t> - Radio Frequency power</a:t>
          </a:r>
        </a:p>
        <a:p>
          <a:r>
            <a:rPr lang="en-US" dirty="0" smtClean="0"/>
            <a:t>Impacts</a:t>
          </a:r>
          <a:r>
            <a:rPr lang="en-US" baseline="0" dirty="0" smtClean="0"/>
            <a:t> schedule and system performance</a:t>
          </a:r>
          <a:endParaRPr lang="en-US" dirty="0" smtClean="0"/>
        </a:p>
        <a:p>
          <a:endParaRPr lang="en-US" dirty="0"/>
        </a:p>
      </dgm:t>
    </dgm:pt>
    <dgm:pt modelId="{068FE88C-E33A-4D5C-A1D7-D900FC62D719}" type="parTrans" cxnId="{11242984-DA1C-4040-B08B-FDA505B9DD14}">
      <dgm:prSet/>
      <dgm:spPr/>
      <dgm:t>
        <a:bodyPr/>
        <a:lstStyle/>
        <a:p>
          <a:endParaRPr lang="en-US"/>
        </a:p>
      </dgm:t>
    </dgm:pt>
    <dgm:pt modelId="{2C68B6EB-7796-4F38-9CB8-D47DDE8D7A89}" type="sibTrans" cxnId="{11242984-DA1C-4040-B08B-FDA505B9DD14}">
      <dgm:prSet/>
      <dgm:spPr/>
      <dgm:t>
        <a:bodyPr/>
        <a:lstStyle/>
        <a:p>
          <a:endParaRPr lang="en-US"/>
        </a:p>
      </dgm:t>
    </dgm:pt>
    <dgm:pt modelId="{67629F8F-430F-0849-8CA7-B3933148B753}">
      <dgm:prSet phldrT="[Text]"/>
      <dgm:spPr/>
    </dgm:pt>
    <dgm:pt modelId="{5CB74370-EF88-D54B-A5ED-9715161FA858}" type="parTrans" cxnId="{15FA7666-1E6A-564B-9E77-987EDD2077CC}">
      <dgm:prSet/>
      <dgm:spPr/>
      <dgm:t>
        <a:bodyPr/>
        <a:lstStyle/>
        <a:p>
          <a:endParaRPr lang="en-US"/>
        </a:p>
      </dgm:t>
    </dgm:pt>
    <dgm:pt modelId="{AA397D20-2447-0341-BA02-59CC9336A498}" type="sibTrans" cxnId="{15FA7666-1E6A-564B-9E77-987EDD2077CC}">
      <dgm:prSet/>
      <dgm:spPr/>
      <dgm:t>
        <a:bodyPr/>
        <a:lstStyle/>
        <a:p>
          <a:endParaRPr lang="en-US"/>
        </a:p>
      </dgm:t>
    </dgm:pt>
    <dgm:pt modelId="{256C0B61-4356-4E3D-81BE-7AEEAA3288A1}" type="pres">
      <dgm:prSet presAssocID="{1FB04DDC-DD6D-4D46-86F2-81B11B985A17}" presName="cycle" presStyleCnt="0">
        <dgm:presLayoutVars>
          <dgm:chMax val="1"/>
          <dgm:dir/>
          <dgm:animLvl val="ctr"/>
          <dgm:resizeHandles val="exact"/>
        </dgm:presLayoutVars>
      </dgm:prSet>
      <dgm:spPr/>
      <dgm:t>
        <a:bodyPr/>
        <a:lstStyle/>
        <a:p>
          <a:endParaRPr lang="en-US"/>
        </a:p>
      </dgm:t>
    </dgm:pt>
    <dgm:pt modelId="{B33CF0D9-DFA3-4EA2-A499-9B0AAF9B6A9A}" type="pres">
      <dgm:prSet presAssocID="{58558AA1-9397-439A-BC18-723DBDBEC3E1}" presName="centerShape" presStyleLbl="node0" presStyleIdx="0" presStyleCnt="1"/>
      <dgm:spPr/>
      <dgm:t>
        <a:bodyPr/>
        <a:lstStyle/>
        <a:p>
          <a:endParaRPr lang="en-US"/>
        </a:p>
      </dgm:t>
    </dgm:pt>
    <dgm:pt modelId="{C4DD0858-651D-459C-B7E7-E8AE7440AAEB}" type="pres">
      <dgm:prSet presAssocID="{73F8B81A-E23B-4EC6-814D-E450572C92CC}" presName="parTrans" presStyleLbl="bgSibTrans2D1" presStyleIdx="0" presStyleCnt="4"/>
      <dgm:spPr/>
      <dgm:t>
        <a:bodyPr/>
        <a:lstStyle/>
        <a:p>
          <a:endParaRPr lang="en-US"/>
        </a:p>
      </dgm:t>
    </dgm:pt>
    <dgm:pt modelId="{4E53E2C4-FF61-4375-8D61-0EC32A5028D6}" type="pres">
      <dgm:prSet presAssocID="{A5515308-A172-4E57-9939-12C994D93D04}" presName="node" presStyleLbl="node1" presStyleIdx="0" presStyleCnt="4">
        <dgm:presLayoutVars>
          <dgm:bulletEnabled val="1"/>
        </dgm:presLayoutVars>
      </dgm:prSet>
      <dgm:spPr/>
      <dgm:t>
        <a:bodyPr/>
        <a:lstStyle/>
        <a:p>
          <a:endParaRPr lang="en-US"/>
        </a:p>
      </dgm:t>
    </dgm:pt>
    <dgm:pt modelId="{4A16FED8-75AC-4F3F-A1CF-4A2420FA2966}" type="pres">
      <dgm:prSet presAssocID="{63AD768B-E061-44B6-B066-688CF337FF67}" presName="parTrans" presStyleLbl="bgSibTrans2D1" presStyleIdx="1" presStyleCnt="4"/>
      <dgm:spPr/>
      <dgm:t>
        <a:bodyPr/>
        <a:lstStyle/>
        <a:p>
          <a:endParaRPr lang="en-US"/>
        </a:p>
      </dgm:t>
    </dgm:pt>
    <dgm:pt modelId="{66A41A31-4C6A-4E91-AA33-CF887908DA9A}" type="pres">
      <dgm:prSet presAssocID="{05C1FEC9-756C-471C-8A1C-CDE8F7100A2E}" presName="node" presStyleLbl="node1" presStyleIdx="1" presStyleCnt="4">
        <dgm:presLayoutVars>
          <dgm:bulletEnabled val="1"/>
        </dgm:presLayoutVars>
      </dgm:prSet>
      <dgm:spPr/>
      <dgm:t>
        <a:bodyPr/>
        <a:lstStyle/>
        <a:p>
          <a:endParaRPr lang="en-US"/>
        </a:p>
      </dgm:t>
    </dgm:pt>
    <dgm:pt modelId="{2E7D659E-4FF4-41F5-9208-1DB6B8B95B3B}" type="pres">
      <dgm:prSet presAssocID="{5AF53294-A0F1-4215-9D10-8DC6A8F9903E}" presName="parTrans" presStyleLbl="bgSibTrans2D1" presStyleIdx="2" presStyleCnt="4"/>
      <dgm:spPr/>
      <dgm:t>
        <a:bodyPr/>
        <a:lstStyle/>
        <a:p>
          <a:endParaRPr lang="en-US"/>
        </a:p>
      </dgm:t>
    </dgm:pt>
    <dgm:pt modelId="{22EFD0B7-BC88-41F2-A563-C8586CE00168}" type="pres">
      <dgm:prSet presAssocID="{816CE96B-AB1B-4191-A368-46F34BA14032}" presName="node" presStyleLbl="node1" presStyleIdx="2" presStyleCnt="4">
        <dgm:presLayoutVars>
          <dgm:bulletEnabled val="1"/>
        </dgm:presLayoutVars>
      </dgm:prSet>
      <dgm:spPr/>
      <dgm:t>
        <a:bodyPr/>
        <a:lstStyle/>
        <a:p>
          <a:endParaRPr lang="en-US"/>
        </a:p>
      </dgm:t>
    </dgm:pt>
    <dgm:pt modelId="{4B6E5406-444E-42AE-94FB-9C21AD291D78}" type="pres">
      <dgm:prSet presAssocID="{068FE88C-E33A-4D5C-A1D7-D900FC62D719}" presName="parTrans" presStyleLbl="bgSibTrans2D1" presStyleIdx="3" presStyleCnt="4"/>
      <dgm:spPr/>
      <dgm:t>
        <a:bodyPr/>
        <a:lstStyle/>
        <a:p>
          <a:endParaRPr lang="en-US"/>
        </a:p>
      </dgm:t>
    </dgm:pt>
    <dgm:pt modelId="{6065FF16-B9FD-4274-B5E0-411145A36DE9}" type="pres">
      <dgm:prSet presAssocID="{E0DB9EF5-B064-4808-97A6-374AFA382C20}" presName="node" presStyleLbl="node1" presStyleIdx="3" presStyleCnt="4">
        <dgm:presLayoutVars>
          <dgm:bulletEnabled val="1"/>
        </dgm:presLayoutVars>
      </dgm:prSet>
      <dgm:spPr/>
      <dgm:t>
        <a:bodyPr/>
        <a:lstStyle/>
        <a:p>
          <a:endParaRPr lang="en-US"/>
        </a:p>
      </dgm:t>
    </dgm:pt>
  </dgm:ptLst>
  <dgm:cxnLst>
    <dgm:cxn modelId="{C7B9AD7B-423D-9841-9ED2-E25CCDA05AEB}" type="presOf" srcId="{A5515308-A172-4E57-9939-12C994D93D04}" destId="{4E53E2C4-FF61-4375-8D61-0EC32A5028D6}" srcOrd="0" destOrd="0" presId="urn:microsoft.com/office/officeart/2005/8/layout/radial4"/>
    <dgm:cxn modelId="{99D2B3B8-4CAC-ED44-B965-8F7F38D07ED9}" type="presOf" srcId="{63AD768B-E061-44B6-B066-688CF337FF67}" destId="{4A16FED8-75AC-4F3F-A1CF-4A2420FA2966}" srcOrd="0" destOrd="0" presId="urn:microsoft.com/office/officeart/2005/8/layout/radial4"/>
    <dgm:cxn modelId="{CD925B4E-7DEF-4EDB-82A5-EE81F6A43AD4}" srcId="{58558AA1-9397-439A-BC18-723DBDBEC3E1}" destId="{05C1FEC9-756C-471C-8A1C-CDE8F7100A2E}" srcOrd="1" destOrd="0" parTransId="{63AD768B-E061-44B6-B066-688CF337FF67}" sibTransId="{FE61EB52-8DE7-4995-8E5D-97DB77725235}"/>
    <dgm:cxn modelId="{B80AC5C1-22BB-406D-A6B9-86EF446E9C88}" srcId="{58558AA1-9397-439A-BC18-723DBDBEC3E1}" destId="{816CE96B-AB1B-4191-A368-46F34BA14032}" srcOrd="2" destOrd="0" parTransId="{5AF53294-A0F1-4215-9D10-8DC6A8F9903E}" sibTransId="{FDAD5E0E-C376-4C62-ACB6-C226ECF24276}"/>
    <dgm:cxn modelId="{DFC63E2C-E03F-534A-8AB1-76DD7EEDA386}" type="presOf" srcId="{068FE88C-E33A-4D5C-A1D7-D900FC62D719}" destId="{4B6E5406-444E-42AE-94FB-9C21AD291D78}" srcOrd="0" destOrd="0" presId="urn:microsoft.com/office/officeart/2005/8/layout/radial4"/>
    <dgm:cxn modelId="{A7CE1AB4-030A-DC48-8C27-C01CCD12C2ED}" type="presOf" srcId="{73F8B81A-E23B-4EC6-814D-E450572C92CC}" destId="{C4DD0858-651D-459C-B7E7-E8AE7440AAEB}" srcOrd="0" destOrd="0" presId="urn:microsoft.com/office/officeart/2005/8/layout/radial4"/>
    <dgm:cxn modelId="{F8D7B3C4-8651-4F1B-950A-373FA8D8FF7C}" srcId="{58558AA1-9397-439A-BC18-723DBDBEC3E1}" destId="{A5515308-A172-4E57-9939-12C994D93D04}" srcOrd="0" destOrd="0" parTransId="{73F8B81A-E23B-4EC6-814D-E450572C92CC}" sibTransId="{B5998792-D1B4-46F3-AC5C-7755C19720C5}"/>
    <dgm:cxn modelId="{99CD1163-165C-3142-8C34-95FC9D49C091}" type="presOf" srcId="{1FB04DDC-DD6D-4D46-86F2-81B11B985A17}" destId="{256C0B61-4356-4E3D-81BE-7AEEAA3288A1}" srcOrd="0" destOrd="0" presId="urn:microsoft.com/office/officeart/2005/8/layout/radial4"/>
    <dgm:cxn modelId="{15FA7666-1E6A-564B-9E77-987EDD2077CC}" srcId="{1FB04DDC-DD6D-4D46-86F2-81B11B985A17}" destId="{67629F8F-430F-0849-8CA7-B3933148B753}" srcOrd="1" destOrd="0" parTransId="{5CB74370-EF88-D54B-A5ED-9715161FA858}" sibTransId="{AA397D20-2447-0341-BA02-59CC9336A498}"/>
    <dgm:cxn modelId="{F96E27B6-8048-5146-80C6-40342638C9EF}" type="presOf" srcId="{E0DB9EF5-B064-4808-97A6-374AFA382C20}" destId="{6065FF16-B9FD-4274-B5E0-411145A36DE9}" srcOrd="0" destOrd="0" presId="urn:microsoft.com/office/officeart/2005/8/layout/radial4"/>
    <dgm:cxn modelId="{11242984-DA1C-4040-B08B-FDA505B9DD14}" srcId="{58558AA1-9397-439A-BC18-723DBDBEC3E1}" destId="{E0DB9EF5-B064-4808-97A6-374AFA382C20}" srcOrd="3" destOrd="0" parTransId="{068FE88C-E33A-4D5C-A1D7-D900FC62D719}" sibTransId="{2C68B6EB-7796-4F38-9CB8-D47DDE8D7A89}"/>
    <dgm:cxn modelId="{8B137322-E072-034C-96A3-7697B85C94A2}" type="presOf" srcId="{05C1FEC9-756C-471C-8A1C-CDE8F7100A2E}" destId="{66A41A31-4C6A-4E91-AA33-CF887908DA9A}" srcOrd="0" destOrd="0" presId="urn:microsoft.com/office/officeart/2005/8/layout/radial4"/>
    <dgm:cxn modelId="{C09C4E8D-F50A-C646-9CBF-98D94332299A}" type="presOf" srcId="{816CE96B-AB1B-4191-A368-46F34BA14032}" destId="{22EFD0B7-BC88-41F2-A563-C8586CE00168}" srcOrd="0" destOrd="0" presId="urn:microsoft.com/office/officeart/2005/8/layout/radial4"/>
    <dgm:cxn modelId="{C7C17B3D-558C-6E42-8273-8DC35953EF17}" type="presOf" srcId="{5AF53294-A0F1-4215-9D10-8DC6A8F9903E}" destId="{2E7D659E-4FF4-41F5-9208-1DB6B8B95B3B}" srcOrd="0" destOrd="0" presId="urn:microsoft.com/office/officeart/2005/8/layout/radial4"/>
    <dgm:cxn modelId="{6DB86062-00F7-BD4B-8477-445CFF818AD6}" type="presOf" srcId="{58558AA1-9397-439A-BC18-723DBDBEC3E1}" destId="{B33CF0D9-DFA3-4EA2-A499-9B0AAF9B6A9A}" srcOrd="0" destOrd="0" presId="urn:microsoft.com/office/officeart/2005/8/layout/radial4"/>
    <dgm:cxn modelId="{4E508B8E-8BE4-4BF4-85E1-2B20BF2028B1}" srcId="{1FB04DDC-DD6D-4D46-86F2-81B11B985A17}" destId="{58558AA1-9397-439A-BC18-723DBDBEC3E1}" srcOrd="0" destOrd="0" parTransId="{23761546-BAFB-4ECC-8454-89DA0AF02720}" sibTransId="{945A1720-A062-4A5B-9848-CB72B2021381}"/>
    <dgm:cxn modelId="{A19CCBA3-3D61-E545-98B6-3514CD29BBA1}" type="presParOf" srcId="{256C0B61-4356-4E3D-81BE-7AEEAA3288A1}" destId="{B33CF0D9-DFA3-4EA2-A499-9B0AAF9B6A9A}" srcOrd="0" destOrd="0" presId="urn:microsoft.com/office/officeart/2005/8/layout/radial4"/>
    <dgm:cxn modelId="{A471153F-A6ED-6844-ACC3-B47D8C9278DC}" type="presParOf" srcId="{256C0B61-4356-4E3D-81BE-7AEEAA3288A1}" destId="{C4DD0858-651D-459C-B7E7-E8AE7440AAEB}" srcOrd="1" destOrd="0" presId="urn:microsoft.com/office/officeart/2005/8/layout/radial4"/>
    <dgm:cxn modelId="{981D3D79-59DA-5B41-8B0D-3ECF9DC867B4}" type="presParOf" srcId="{256C0B61-4356-4E3D-81BE-7AEEAA3288A1}" destId="{4E53E2C4-FF61-4375-8D61-0EC32A5028D6}" srcOrd="2" destOrd="0" presId="urn:microsoft.com/office/officeart/2005/8/layout/radial4"/>
    <dgm:cxn modelId="{EA7F15D3-EB10-FD4B-9741-BB0ABC9444C9}" type="presParOf" srcId="{256C0B61-4356-4E3D-81BE-7AEEAA3288A1}" destId="{4A16FED8-75AC-4F3F-A1CF-4A2420FA2966}" srcOrd="3" destOrd="0" presId="urn:microsoft.com/office/officeart/2005/8/layout/radial4"/>
    <dgm:cxn modelId="{B469CF76-6EA5-6144-9FCD-18CCF2D44455}" type="presParOf" srcId="{256C0B61-4356-4E3D-81BE-7AEEAA3288A1}" destId="{66A41A31-4C6A-4E91-AA33-CF887908DA9A}" srcOrd="4" destOrd="0" presId="urn:microsoft.com/office/officeart/2005/8/layout/radial4"/>
    <dgm:cxn modelId="{364D9956-A44D-AA4A-8767-3E34C1B1EA50}" type="presParOf" srcId="{256C0B61-4356-4E3D-81BE-7AEEAA3288A1}" destId="{2E7D659E-4FF4-41F5-9208-1DB6B8B95B3B}" srcOrd="5" destOrd="0" presId="urn:microsoft.com/office/officeart/2005/8/layout/radial4"/>
    <dgm:cxn modelId="{2D19FF31-6FC1-374D-9329-E0DAFCF105DA}" type="presParOf" srcId="{256C0B61-4356-4E3D-81BE-7AEEAA3288A1}" destId="{22EFD0B7-BC88-41F2-A563-C8586CE00168}" srcOrd="6" destOrd="0" presId="urn:microsoft.com/office/officeart/2005/8/layout/radial4"/>
    <dgm:cxn modelId="{1D9FC587-5532-E349-9660-A4A7AFB266E5}" type="presParOf" srcId="{256C0B61-4356-4E3D-81BE-7AEEAA3288A1}" destId="{4B6E5406-444E-42AE-94FB-9C21AD291D78}" srcOrd="7" destOrd="0" presId="urn:microsoft.com/office/officeart/2005/8/layout/radial4"/>
    <dgm:cxn modelId="{B285C4DE-9EFE-2240-A109-601D3678E236}" type="presParOf" srcId="{256C0B61-4356-4E3D-81BE-7AEEAA3288A1}" destId="{6065FF16-B9FD-4274-B5E0-411145A36DE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CF0D9-DFA3-4EA2-A499-9B0AAF9B6A9A}">
      <dsp:nvSpPr>
        <dsp:cNvPr id="0" name=""/>
        <dsp:cNvSpPr/>
      </dsp:nvSpPr>
      <dsp:spPr>
        <a:xfrm>
          <a:off x="3223256" y="2324940"/>
          <a:ext cx="2221522" cy="22215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121.3.10.3</a:t>
          </a:r>
        </a:p>
        <a:p>
          <a:pPr lvl="0" algn="ctr" defTabSz="666750">
            <a:lnSpc>
              <a:spcPct val="90000"/>
            </a:lnSpc>
            <a:spcBef>
              <a:spcPct val="0"/>
            </a:spcBef>
            <a:spcAft>
              <a:spcPct val="35000"/>
            </a:spcAft>
          </a:pPr>
          <a:r>
            <a:rPr lang="en-US" sz="1500" kern="1200" dirty="0" smtClean="0"/>
            <a:t> </a:t>
          </a:r>
          <a:r>
            <a:rPr lang="en-US" sz="1400" kern="1200" dirty="0" err="1" smtClean="0"/>
            <a:t>Linac</a:t>
          </a:r>
          <a:r>
            <a:rPr lang="en-US" sz="1400" kern="1200" dirty="0" smtClean="0"/>
            <a:t> - RF-INT : Low Level Radio Frequency (LLRF</a:t>
          </a:r>
          <a:r>
            <a:rPr lang="en-US" sz="1400" kern="1200" baseline="0" dirty="0" smtClean="0"/>
            <a:t>)</a:t>
          </a:r>
        </a:p>
        <a:p>
          <a:pPr lvl="0" algn="ctr" defTabSz="666750">
            <a:lnSpc>
              <a:spcPct val="90000"/>
            </a:lnSpc>
            <a:spcBef>
              <a:spcPct val="0"/>
            </a:spcBef>
            <a:spcAft>
              <a:spcPct val="35000"/>
            </a:spcAft>
          </a:pPr>
          <a:r>
            <a:rPr lang="en-US" sz="1500" kern="1200" baseline="0" dirty="0" smtClean="0"/>
            <a:t>LLRF, RFPI, Reference line</a:t>
          </a:r>
          <a:endParaRPr lang="en-US" sz="1500" kern="1200" dirty="0"/>
        </a:p>
      </dsp:txBody>
      <dsp:txXfrm>
        <a:off x="3548590" y="2650274"/>
        <a:ext cx="1570854" cy="1570854"/>
      </dsp:txXfrm>
    </dsp:sp>
    <dsp:sp modelId="{C4DD0858-651D-459C-B7E7-E8AE7440AAEB}">
      <dsp:nvSpPr>
        <dsp:cNvPr id="0" name=""/>
        <dsp:cNvSpPr/>
      </dsp:nvSpPr>
      <dsp:spPr>
        <a:xfrm rot="11700000">
          <a:off x="1544781" y="2593035"/>
          <a:ext cx="1651611" cy="63313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53E2C4-FF61-4375-8D61-0EC32A5028D6}">
      <dsp:nvSpPr>
        <dsp:cNvPr id="0" name=""/>
        <dsp:cNvSpPr/>
      </dsp:nvSpPr>
      <dsp:spPr>
        <a:xfrm>
          <a:off x="517696" y="1851689"/>
          <a:ext cx="2110446" cy="16883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121.3.21</a:t>
          </a:r>
        </a:p>
        <a:p>
          <a:pPr lvl="0" algn="ctr" defTabSz="577850">
            <a:lnSpc>
              <a:spcPct val="90000"/>
            </a:lnSpc>
            <a:spcBef>
              <a:spcPct val="0"/>
            </a:spcBef>
            <a:spcAft>
              <a:spcPct val="35000"/>
            </a:spcAft>
          </a:pPr>
          <a:r>
            <a:rPr lang="en-US" sz="1300" kern="1200" dirty="0" smtClean="0"/>
            <a:t> </a:t>
          </a:r>
          <a:r>
            <a:rPr lang="en-US" sz="1300" kern="1200" dirty="0" err="1" smtClean="0"/>
            <a:t>Linac</a:t>
          </a:r>
          <a:r>
            <a:rPr lang="en-US" sz="1300" kern="1200" dirty="0" smtClean="0"/>
            <a:t> - Test Infrastructures</a:t>
          </a:r>
        </a:p>
        <a:p>
          <a:pPr lvl="0" algn="ctr" defTabSz="577850">
            <a:lnSpc>
              <a:spcPct val="90000"/>
            </a:lnSpc>
            <a:spcBef>
              <a:spcPct val="0"/>
            </a:spcBef>
            <a:spcAft>
              <a:spcPct val="35000"/>
            </a:spcAft>
          </a:pPr>
          <a:r>
            <a:rPr lang="en-US" sz="1300" kern="1200" dirty="0" smtClean="0"/>
            <a:t>Impacts</a:t>
          </a:r>
          <a:r>
            <a:rPr lang="en-US" sz="1300" kern="1200" baseline="0" dirty="0" smtClean="0"/>
            <a:t> </a:t>
          </a:r>
          <a:r>
            <a:rPr lang="en-US" sz="1300" kern="1200" dirty="0" smtClean="0"/>
            <a:t>LLRF development </a:t>
          </a:r>
          <a:r>
            <a:rPr lang="en-US" sz="1300" kern="1200" smtClean="0"/>
            <a:t>schedule and risk mitigation</a:t>
          </a:r>
          <a:endParaRPr lang="en-US" sz="1300" kern="1200" dirty="0"/>
        </a:p>
      </dsp:txBody>
      <dsp:txXfrm>
        <a:off x="567146" y="1901139"/>
        <a:ext cx="2011546" cy="1589457"/>
      </dsp:txXfrm>
    </dsp:sp>
    <dsp:sp modelId="{4A16FED8-75AC-4F3F-A1CF-4A2420FA2966}">
      <dsp:nvSpPr>
        <dsp:cNvPr id="0" name=""/>
        <dsp:cNvSpPr/>
      </dsp:nvSpPr>
      <dsp:spPr>
        <a:xfrm rot="14700000">
          <a:off x="2649159" y="1276889"/>
          <a:ext cx="1651611" cy="633134"/>
        </a:xfrm>
        <a:prstGeom prst="leftArrow">
          <a:avLst>
            <a:gd name="adj1" fmla="val 60000"/>
            <a:gd name="adj2" fmla="val 50000"/>
          </a:avLst>
        </a:prstGeom>
        <a:solidFill>
          <a:schemeClr val="accent5">
            <a:hueOff val="-3838933"/>
            <a:satOff val="-33333"/>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A41A31-4C6A-4E91-AA33-CF887908DA9A}">
      <dsp:nvSpPr>
        <dsp:cNvPr id="0" name=""/>
        <dsp:cNvSpPr/>
      </dsp:nvSpPr>
      <dsp:spPr>
        <a:xfrm>
          <a:off x="2070740" y="843"/>
          <a:ext cx="2110446" cy="1688357"/>
        </a:xfrm>
        <a:prstGeom prst="roundRect">
          <a:avLst>
            <a:gd name="adj" fmla="val 10000"/>
          </a:avLst>
        </a:prstGeom>
        <a:solidFill>
          <a:schemeClr val="accent5">
            <a:hueOff val="-3838933"/>
            <a:satOff val="-33333"/>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121.3.5.1</a:t>
          </a:r>
          <a:endParaRPr lang="en-US" sz="1300" kern="1200" dirty="0"/>
        </a:p>
        <a:p>
          <a:pPr lvl="0" algn="ctr" defTabSz="577850">
            <a:lnSpc>
              <a:spcPct val="90000"/>
            </a:lnSpc>
            <a:spcBef>
              <a:spcPct val="0"/>
            </a:spcBef>
            <a:spcAft>
              <a:spcPct val="35000"/>
            </a:spcAft>
          </a:pPr>
          <a:r>
            <a:rPr lang="en-US" sz="1300" kern="1200" dirty="0" err="1" smtClean="0"/>
            <a:t>Linac</a:t>
          </a:r>
          <a:r>
            <a:rPr lang="en-US" sz="1300" kern="1200" dirty="0" smtClean="0"/>
            <a:t> (SSR1)</a:t>
          </a:r>
        </a:p>
        <a:p>
          <a:pPr lvl="0" algn="ctr" defTabSz="577850">
            <a:lnSpc>
              <a:spcPct val="90000"/>
            </a:lnSpc>
            <a:spcBef>
              <a:spcPct val="0"/>
            </a:spcBef>
            <a:spcAft>
              <a:spcPct val="35000"/>
            </a:spcAft>
          </a:pPr>
          <a:r>
            <a:rPr lang="en-US" sz="1300" kern="1200" dirty="0" smtClean="0"/>
            <a:t>Impacts 325 MHz Field</a:t>
          </a:r>
          <a:r>
            <a:rPr lang="en-US" sz="1300" kern="1200" baseline="0" dirty="0" smtClean="0"/>
            <a:t> and Resonance Control, development schedule</a:t>
          </a:r>
        </a:p>
        <a:p>
          <a:pPr lvl="0" algn="ctr" defTabSz="577850">
            <a:lnSpc>
              <a:spcPct val="90000"/>
            </a:lnSpc>
            <a:spcBef>
              <a:spcPct val="0"/>
            </a:spcBef>
            <a:spcAft>
              <a:spcPct val="35000"/>
            </a:spcAft>
          </a:pPr>
          <a:r>
            <a:rPr lang="en-US" sz="1300" kern="1200" baseline="0" dirty="0" smtClean="0"/>
            <a:t>All other cavities types are important to LLRF too</a:t>
          </a:r>
          <a:endParaRPr lang="en-US" sz="1300" kern="1200" dirty="0"/>
        </a:p>
      </dsp:txBody>
      <dsp:txXfrm>
        <a:off x="2120190" y="50293"/>
        <a:ext cx="2011546" cy="1589457"/>
      </dsp:txXfrm>
    </dsp:sp>
    <dsp:sp modelId="{2E7D659E-4FF4-41F5-9208-1DB6B8B95B3B}">
      <dsp:nvSpPr>
        <dsp:cNvPr id="0" name=""/>
        <dsp:cNvSpPr/>
      </dsp:nvSpPr>
      <dsp:spPr>
        <a:xfrm rot="17700000">
          <a:off x="4367265" y="1276889"/>
          <a:ext cx="1651611" cy="633134"/>
        </a:xfrm>
        <a:prstGeom prst="leftArrow">
          <a:avLst>
            <a:gd name="adj1" fmla="val 60000"/>
            <a:gd name="adj2" fmla="val 50000"/>
          </a:avLst>
        </a:prstGeom>
        <a:solidFill>
          <a:schemeClr val="accent5">
            <a:hueOff val="-7677866"/>
            <a:satOff val="-66667"/>
            <a:lumOff val="-128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FD0B7-BC88-41F2-A563-C8586CE00168}">
      <dsp:nvSpPr>
        <dsp:cNvPr id="0" name=""/>
        <dsp:cNvSpPr/>
      </dsp:nvSpPr>
      <dsp:spPr>
        <a:xfrm>
          <a:off x="4486848" y="843"/>
          <a:ext cx="2110446" cy="1688357"/>
        </a:xfrm>
        <a:prstGeom prst="roundRect">
          <a:avLst>
            <a:gd name="adj" fmla="val 10000"/>
          </a:avLst>
        </a:prstGeom>
        <a:solidFill>
          <a:schemeClr val="accent5">
            <a:hueOff val="-7677866"/>
            <a:satOff val="-66667"/>
            <a:lumOff val="-12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mr-IN" sz="1300" kern="1200" dirty="0" smtClean="0"/>
            <a:t>121.3.17  </a:t>
          </a:r>
          <a:endParaRPr lang="en-US" sz="1300" kern="1200" dirty="0" smtClean="0"/>
        </a:p>
        <a:p>
          <a:pPr lvl="0" algn="ctr" defTabSz="577850">
            <a:lnSpc>
              <a:spcPct val="90000"/>
            </a:lnSpc>
            <a:spcBef>
              <a:spcPct val="0"/>
            </a:spcBef>
            <a:spcAft>
              <a:spcPct val="35000"/>
            </a:spcAft>
          </a:pPr>
          <a:r>
            <a:rPr lang="mr-IN" sz="1300" kern="1200" dirty="0" err="1" smtClean="0"/>
            <a:t>Linac</a:t>
          </a:r>
          <a:r>
            <a:rPr lang="mr-IN" sz="1300" kern="1200" dirty="0" smtClean="0"/>
            <a:t> – </a:t>
          </a:r>
          <a:r>
            <a:rPr lang="mr-IN" sz="1300" kern="1200" dirty="0" err="1" smtClean="0"/>
            <a:t>Controls</a:t>
          </a:r>
          <a:endParaRPr lang="en-US" sz="1300" kern="1200" dirty="0" smtClean="0"/>
        </a:p>
        <a:p>
          <a:pPr lvl="0" algn="ctr" defTabSz="577850">
            <a:lnSpc>
              <a:spcPct val="90000"/>
            </a:lnSpc>
            <a:spcBef>
              <a:spcPct val="0"/>
            </a:spcBef>
            <a:spcAft>
              <a:spcPct val="35000"/>
            </a:spcAft>
          </a:pPr>
          <a:r>
            <a:rPr lang="en-US" sz="1300" kern="1200" dirty="0" smtClean="0"/>
            <a:t>Precision timing and</a:t>
          </a:r>
          <a:r>
            <a:rPr lang="en-US" sz="1300" kern="1200" baseline="0" dirty="0" smtClean="0"/>
            <a:t> </a:t>
          </a:r>
          <a:r>
            <a:rPr lang="en-US" sz="1300" kern="1200" dirty="0" smtClean="0"/>
            <a:t>machine protection interface, High data</a:t>
          </a:r>
          <a:r>
            <a:rPr lang="en-US" sz="1300" kern="1200" baseline="0" dirty="0" smtClean="0"/>
            <a:t> rate DAQ, System level control </a:t>
          </a:r>
          <a:endParaRPr lang="en-US" sz="1300" kern="1200" dirty="0"/>
        </a:p>
      </dsp:txBody>
      <dsp:txXfrm>
        <a:off x="4536298" y="50293"/>
        <a:ext cx="2011546" cy="1589457"/>
      </dsp:txXfrm>
    </dsp:sp>
    <dsp:sp modelId="{4B6E5406-444E-42AE-94FB-9C21AD291D78}">
      <dsp:nvSpPr>
        <dsp:cNvPr id="0" name=""/>
        <dsp:cNvSpPr/>
      </dsp:nvSpPr>
      <dsp:spPr>
        <a:xfrm rot="20700000">
          <a:off x="5471642" y="2593035"/>
          <a:ext cx="1651611" cy="633134"/>
        </a:xfrm>
        <a:prstGeom prst="leftArrow">
          <a:avLst>
            <a:gd name="adj1" fmla="val 60000"/>
            <a:gd name="adj2" fmla="val 50000"/>
          </a:avLst>
        </a:prstGeom>
        <a:solidFill>
          <a:schemeClr val="accent5">
            <a:hueOff val="-11516798"/>
            <a:satOff val="-100000"/>
            <a:lumOff val="-19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65FF16-B9FD-4274-B5E0-411145A36DE9}">
      <dsp:nvSpPr>
        <dsp:cNvPr id="0" name=""/>
        <dsp:cNvSpPr/>
      </dsp:nvSpPr>
      <dsp:spPr>
        <a:xfrm>
          <a:off x="6039892" y="1851689"/>
          <a:ext cx="2110446" cy="1688357"/>
        </a:xfrm>
        <a:prstGeom prst="roundRect">
          <a:avLst>
            <a:gd name="adj" fmla="val 10000"/>
          </a:avLst>
        </a:prstGeom>
        <a:solidFill>
          <a:schemeClr val="accent5">
            <a:hueOff val="-11516798"/>
            <a:satOff val="-100000"/>
            <a:lumOff val="-1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121.3.9</a:t>
          </a:r>
        </a:p>
        <a:p>
          <a:pPr lvl="0" algn="ctr" defTabSz="577850">
            <a:lnSpc>
              <a:spcPct val="90000"/>
            </a:lnSpc>
            <a:spcBef>
              <a:spcPct val="0"/>
            </a:spcBef>
            <a:spcAft>
              <a:spcPct val="35000"/>
            </a:spcAft>
          </a:pPr>
          <a:r>
            <a:rPr lang="en-US" sz="1300" kern="1200" dirty="0" smtClean="0"/>
            <a:t> </a:t>
          </a:r>
          <a:r>
            <a:rPr lang="en-US" sz="1300" kern="1200" dirty="0" err="1" smtClean="0"/>
            <a:t>Linac</a:t>
          </a:r>
          <a:r>
            <a:rPr lang="en-US" sz="1300" kern="1200" dirty="0" smtClean="0"/>
            <a:t> - Radio Frequency power</a:t>
          </a:r>
        </a:p>
        <a:p>
          <a:pPr lvl="0" algn="ctr" defTabSz="577850">
            <a:lnSpc>
              <a:spcPct val="90000"/>
            </a:lnSpc>
            <a:spcBef>
              <a:spcPct val="0"/>
            </a:spcBef>
            <a:spcAft>
              <a:spcPct val="35000"/>
            </a:spcAft>
          </a:pPr>
          <a:r>
            <a:rPr lang="en-US" sz="1300" kern="1200" dirty="0" smtClean="0"/>
            <a:t>Impacts</a:t>
          </a:r>
          <a:r>
            <a:rPr lang="en-US" sz="1300" kern="1200" baseline="0" dirty="0" smtClean="0"/>
            <a:t> schedule and system performance</a:t>
          </a:r>
          <a:endParaRPr lang="en-US" sz="1300" kern="1200" dirty="0" smtClean="0"/>
        </a:p>
        <a:p>
          <a:pPr lvl="0" algn="ctr" defTabSz="577850">
            <a:lnSpc>
              <a:spcPct val="90000"/>
            </a:lnSpc>
            <a:spcBef>
              <a:spcPct val="0"/>
            </a:spcBef>
            <a:spcAft>
              <a:spcPct val="35000"/>
            </a:spcAft>
          </a:pPr>
          <a:endParaRPr lang="en-US" sz="1300" kern="1200" dirty="0"/>
        </a:p>
      </dsp:txBody>
      <dsp:txXfrm>
        <a:off x="6089342" y="1901139"/>
        <a:ext cx="2011546" cy="15894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213009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15</a:t>
            </a:fld>
            <a:endParaRPr lang="en-US"/>
          </a:p>
        </p:txBody>
      </p:sp>
    </p:spTree>
    <p:extLst>
      <p:ext uri="{BB962C8B-B14F-4D97-AF65-F5344CB8AC3E}">
        <p14:creationId xmlns:p14="http://schemas.microsoft.com/office/powerpoint/2010/main" val="122004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16</a:t>
            </a:fld>
            <a:endParaRPr lang="en-US"/>
          </a:p>
        </p:txBody>
      </p:sp>
    </p:spTree>
    <p:extLst>
      <p:ext uri="{BB962C8B-B14F-4D97-AF65-F5344CB8AC3E}">
        <p14:creationId xmlns:p14="http://schemas.microsoft.com/office/powerpoint/2010/main" val="118589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17</a:t>
            </a:fld>
            <a:endParaRPr lang="en-US"/>
          </a:p>
        </p:txBody>
      </p:sp>
    </p:spTree>
    <p:extLst>
      <p:ext uri="{BB962C8B-B14F-4D97-AF65-F5344CB8AC3E}">
        <p14:creationId xmlns:p14="http://schemas.microsoft.com/office/powerpoint/2010/main" val="54094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18</a:t>
            </a:fld>
            <a:endParaRPr lang="en-US"/>
          </a:p>
        </p:txBody>
      </p:sp>
    </p:spTree>
    <p:extLst>
      <p:ext uri="{BB962C8B-B14F-4D97-AF65-F5344CB8AC3E}">
        <p14:creationId xmlns:p14="http://schemas.microsoft.com/office/powerpoint/2010/main" val="88686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20</a:t>
            </a:fld>
            <a:endParaRPr lang="en-US"/>
          </a:p>
        </p:txBody>
      </p:sp>
    </p:spTree>
    <p:extLst>
      <p:ext uri="{BB962C8B-B14F-4D97-AF65-F5344CB8AC3E}">
        <p14:creationId xmlns:p14="http://schemas.microsoft.com/office/powerpoint/2010/main" val="162510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21</a:t>
            </a:fld>
            <a:endParaRPr lang="en-US"/>
          </a:p>
        </p:txBody>
      </p:sp>
    </p:spTree>
    <p:extLst>
      <p:ext uri="{BB962C8B-B14F-4D97-AF65-F5344CB8AC3E}">
        <p14:creationId xmlns:p14="http://schemas.microsoft.com/office/powerpoint/2010/main" val="66740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22</a:t>
            </a:fld>
            <a:endParaRPr lang="en-US"/>
          </a:p>
        </p:txBody>
      </p:sp>
    </p:spTree>
    <p:extLst>
      <p:ext uri="{BB962C8B-B14F-4D97-AF65-F5344CB8AC3E}">
        <p14:creationId xmlns:p14="http://schemas.microsoft.com/office/powerpoint/2010/main" val="180672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24</a:t>
            </a:fld>
            <a:endParaRPr lang="en-US"/>
          </a:p>
        </p:txBody>
      </p:sp>
    </p:spTree>
    <p:extLst>
      <p:ext uri="{BB962C8B-B14F-4D97-AF65-F5344CB8AC3E}">
        <p14:creationId xmlns:p14="http://schemas.microsoft.com/office/powerpoint/2010/main" val="1025555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25</a:t>
            </a:fld>
            <a:endParaRPr lang="en-US"/>
          </a:p>
        </p:txBody>
      </p:sp>
    </p:spTree>
    <p:extLst>
      <p:ext uri="{BB962C8B-B14F-4D97-AF65-F5344CB8AC3E}">
        <p14:creationId xmlns:p14="http://schemas.microsoft.com/office/powerpoint/2010/main" val="1903318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28</a:t>
            </a:fld>
            <a:endParaRPr lang="en-US"/>
          </a:p>
        </p:txBody>
      </p:sp>
    </p:spTree>
    <p:extLst>
      <p:ext uri="{BB962C8B-B14F-4D97-AF65-F5344CB8AC3E}">
        <p14:creationId xmlns:p14="http://schemas.microsoft.com/office/powerpoint/2010/main" val="21972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2</a:t>
            </a:fld>
            <a:endParaRPr lang="en-US"/>
          </a:p>
        </p:txBody>
      </p:sp>
    </p:spTree>
    <p:extLst>
      <p:ext uri="{BB962C8B-B14F-4D97-AF65-F5344CB8AC3E}">
        <p14:creationId xmlns:p14="http://schemas.microsoft.com/office/powerpoint/2010/main" val="40230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3</a:t>
            </a:fld>
            <a:endParaRPr lang="en-US"/>
          </a:p>
        </p:txBody>
      </p:sp>
    </p:spTree>
    <p:extLst>
      <p:ext uri="{BB962C8B-B14F-4D97-AF65-F5344CB8AC3E}">
        <p14:creationId xmlns:p14="http://schemas.microsoft.com/office/powerpoint/2010/main" val="200628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5</a:t>
            </a:fld>
            <a:endParaRPr lang="en-US"/>
          </a:p>
        </p:txBody>
      </p:sp>
    </p:spTree>
    <p:extLst>
      <p:ext uri="{BB962C8B-B14F-4D97-AF65-F5344CB8AC3E}">
        <p14:creationId xmlns:p14="http://schemas.microsoft.com/office/powerpoint/2010/main" val="210351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6</a:t>
            </a:fld>
            <a:endParaRPr lang="en-US"/>
          </a:p>
        </p:txBody>
      </p:sp>
    </p:spTree>
    <p:extLst>
      <p:ext uri="{BB962C8B-B14F-4D97-AF65-F5344CB8AC3E}">
        <p14:creationId xmlns:p14="http://schemas.microsoft.com/office/powerpoint/2010/main" val="63622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8</a:t>
            </a:fld>
            <a:endParaRPr lang="en-US"/>
          </a:p>
        </p:txBody>
      </p:sp>
    </p:spTree>
    <p:extLst>
      <p:ext uri="{BB962C8B-B14F-4D97-AF65-F5344CB8AC3E}">
        <p14:creationId xmlns:p14="http://schemas.microsoft.com/office/powerpoint/2010/main" val="207003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11</a:t>
            </a:fld>
            <a:endParaRPr lang="en-US"/>
          </a:p>
        </p:txBody>
      </p:sp>
    </p:spTree>
    <p:extLst>
      <p:ext uri="{BB962C8B-B14F-4D97-AF65-F5344CB8AC3E}">
        <p14:creationId xmlns:p14="http://schemas.microsoft.com/office/powerpoint/2010/main" val="31531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t>13</a:t>
            </a:fld>
            <a:endParaRPr lang="en-US"/>
          </a:p>
        </p:txBody>
      </p:sp>
    </p:spTree>
    <p:extLst>
      <p:ext uri="{BB962C8B-B14F-4D97-AF65-F5344CB8AC3E}">
        <p14:creationId xmlns:p14="http://schemas.microsoft.com/office/powerpoint/2010/main" val="190151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132540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
        <p:nvSpPr>
          <p:cNvPr id="10" name="TextBox 9">
            <a:extLst>
              <a:ext uri="{FF2B5EF4-FFF2-40B4-BE49-F238E27FC236}">
                <a16:creationId xmlns:a16="http://schemas.microsoft.com/office/drawing/2014/main" xmlns=""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80622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12/13/17</a:t>
            </a:r>
            <a:endParaRPr lang="en-US" dirty="0"/>
          </a:p>
        </p:txBody>
      </p:sp>
      <p:sp>
        <p:nvSpPr>
          <p:cNvPr id="11" name="Footer Placeholder 4"/>
          <p:cNvSpPr>
            <a:spLocks noGrp="1"/>
          </p:cNvSpPr>
          <p:nvPr>
            <p:ph type="ftr" sz="quarter" idx="3"/>
          </p:nvPr>
        </p:nvSpPr>
        <p:spPr>
          <a:xfrm>
            <a:off x="162585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r>
              <a:rPr lang="en-US" smtClean="0"/>
              <a:t>B. Chase | 121.3.10 RF Integration | RF Systems </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12/13/17</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B. Chase | 121.3.10 RF Integration | RF Systems </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smtClean="0"/>
              <a:t>12/13/17</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smtClean="0"/>
              <a:t>B. Chase | 121.3.10 RF Integration | RF Systems </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smtClean="0"/>
              <a:t>12/13/17</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smtClean="0"/>
              <a:t>B. Chase | 121.3.10 RF Integration | RF Systems </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12/13/17</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smtClean="0"/>
              <a:t>B. Chase | 121.3.10 RF Integration | RF Systems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smtClean="0"/>
              <a:t>12/13/17</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smtClean="0"/>
              <a:t>B. Chase | 121.3.10 RF Integration | RF Systems </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91301" y="6514025"/>
            <a:ext cx="784587"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12/13/17</a:t>
            </a:r>
            <a:endParaRPr lang="en-US" dirty="0"/>
          </a:p>
        </p:txBody>
      </p:sp>
      <p:sp>
        <p:nvSpPr>
          <p:cNvPr id="9" name="Footer Placeholder 4"/>
          <p:cNvSpPr>
            <a:spLocks noGrp="1"/>
          </p:cNvSpPr>
          <p:nvPr>
            <p:ph type="ftr" sz="quarter" idx="3"/>
          </p:nvPr>
        </p:nvSpPr>
        <p:spPr>
          <a:xfrm>
            <a:off x="1530602" y="6504213"/>
            <a:ext cx="531977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r>
              <a:rPr lang="fi-FI" smtClean="0"/>
              <a:t>B. Chase | 121.3.10 RF Integration | RF Systems </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598" y="6441831"/>
            <a:ext cx="763802" cy="416169"/>
          </a:xfrm>
          <a:prstGeom prst="rect">
            <a:avLst/>
          </a:prstGeom>
        </p:spPr>
      </p:pic>
    </p:spTree>
    <p:extLst>
      <p:ext uri="{BB962C8B-B14F-4D97-AF65-F5344CB8AC3E}">
        <p14:creationId xmlns:p14="http://schemas.microsoft.com/office/powerpoint/2010/main" val="1406515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12/13/17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B. Chase | 121.3.10 RF Integration | RF Systems </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 id="2147484122" r:id="rId8"/>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x-none" altLang="en-US" dirty="0"/>
              <a:t>Brian Chase</a:t>
            </a:r>
          </a:p>
          <a:p>
            <a:r>
              <a:rPr lang="en-US" dirty="0" smtClean="0"/>
              <a:t>PIP-II </a:t>
            </a:r>
            <a:r>
              <a:rPr lang="en-US" dirty="0"/>
              <a:t>Independent Project Review</a:t>
            </a:r>
          </a:p>
          <a:p>
            <a:r>
              <a:rPr lang="en-US" dirty="0"/>
              <a:t>12-14 December 2017</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x-none" altLang="en-US" dirty="0"/>
              <a:t>131.3.10</a:t>
            </a:r>
            <a:r>
              <a:rPr lang="en-US" dirty="0"/>
              <a:t> </a:t>
            </a:r>
            <a:r>
              <a:rPr lang="x-none" altLang="en-US" dirty="0"/>
              <a:t>RF Integration</a:t>
            </a:r>
          </a:p>
          <a:p>
            <a:r>
              <a:rPr lang="en-US" sz="1800" dirty="0"/>
              <a:t>RF </a:t>
            </a:r>
            <a:r>
              <a:rPr lang="en-US" sz="1800" dirty="0" smtClean="0"/>
              <a:t>Systems</a:t>
            </a:r>
            <a:endParaRPr lang="en-US" sz="1800" dirty="0"/>
          </a:p>
        </p:txBody>
      </p:sp>
    </p:spTree>
    <p:extLst>
      <p:ext uri="{BB962C8B-B14F-4D97-AF65-F5344CB8AC3E}">
        <p14:creationId xmlns:p14="http://schemas.microsoft.com/office/powerpoint/2010/main" val="250681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noAutofit/>
          </a:bodyPr>
          <a:lstStyle/>
          <a:p>
            <a:r>
              <a:rPr lang="en-US" sz="2000" i="1" dirty="0" smtClean="0"/>
              <a:t>Provide hardware, software, and firmware to satisfy system requirements.</a:t>
            </a:r>
            <a:endParaRPr lang="en-US" sz="2000" dirty="0" smtClean="0"/>
          </a:p>
          <a:p>
            <a:r>
              <a:rPr lang="en-US" sz="2000" i="1" dirty="0" smtClean="0"/>
              <a:t>PIP2-IT/CMTS LLRF</a:t>
            </a:r>
            <a:r>
              <a:rPr lang="en-US" sz="1800" i="1" dirty="0" smtClean="0"/>
              <a:t>:</a:t>
            </a:r>
          </a:p>
          <a:p>
            <a:pPr lvl="1"/>
            <a:r>
              <a:rPr lang="en-US" sz="1600" dirty="0" smtClean="0"/>
              <a:t>Low level RF for all cavities in each test stand </a:t>
            </a:r>
          </a:p>
          <a:p>
            <a:pPr lvl="2"/>
            <a:r>
              <a:rPr lang="en-US" sz="1400" dirty="0" smtClean="0"/>
              <a:t>Systems for 162.5 MHz cavities is initially supplied by FNAL: DAE hardware will be integrated</a:t>
            </a:r>
          </a:p>
          <a:p>
            <a:pPr lvl="2"/>
            <a:r>
              <a:rPr lang="en-US" sz="1400" dirty="0" smtClean="0"/>
              <a:t>All other hardware supplied by </a:t>
            </a:r>
            <a:r>
              <a:rPr lang="en-US" sz="1400" dirty="0"/>
              <a:t>DAE/BARC </a:t>
            </a:r>
            <a:endParaRPr lang="en-US" sz="1400" dirty="0" smtClean="0"/>
          </a:p>
          <a:p>
            <a:pPr lvl="1"/>
            <a:r>
              <a:rPr lang="en-US" sz="1800" dirty="0" smtClean="0"/>
              <a:t>Resonance control for the RFQ and half wave resonators</a:t>
            </a:r>
          </a:p>
          <a:p>
            <a:pPr lvl="1"/>
            <a:r>
              <a:rPr lang="en-US" sz="1600" dirty="0" smtClean="0"/>
              <a:t>Resonance control support for SSR and elliptical cavities</a:t>
            </a:r>
            <a:endParaRPr lang="en-US" sz="1600" dirty="0"/>
          </a:p>
          <a:p>
            <a:endParaRPr lang="en-US" sz="2000" dirty="0" smtClean="0"/>
          </a:p>
          <a:p>
            <a:pPr lvl="1"/>
            <a:endParaRPr lang="en-US" sz="1600" dirty="0"/>
          </a:p>
          <a:p>
            <a:pPr marL="0" indent="0">
              <a:buNone/>
            </a:pPr>
            <a:endParaRPr lang="en-US" sz="1600"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867230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noAutofit/>
          </a:bodyPr>
          <a:lstStyle/>
          <a:p>
            <a:r>
              <a:rPr lang="en-US" sz="2000" i="1" dirty="0" smtClean="0"/>
              <a:t>Provide hardware, software, and firmware to satisfy system requirements.</a:t>
            </a:r>
            <a:endParaRPr lang="en-US" sz="2000" dirty="0" smtClean="0"/>
          </a:p>
          <a:p>
            <a:r>
              <a:rPr lang="en-US" sz="2000" i="1" dirty="0" smtClean="0"/>
              <a:t>PIP2-IT/CMTS LLRF</a:t>
            </a:r>
            <a:r>
              <a:rPr lang="en-US" sz="1800" i="1" dirty="0" smtClean="0"/>
              <a:t>:</a:t>
            </a:r>
          </a:p>
          <a:p>
            <a:pPr lvl="1"/>
            <a:r>
              <a:rPr lang="en-US" sz="1600" dirty="0" smtClean="0"/>
              <a:t>Low level RF for all cavities in each test stand </a:t>
            </a:r>
          </a:p>
          <a:p>
            <a:pPr lvl="2"/>
            <a:r>
              <a:rPr lang="en-US" sz="1400" dirty="0" smtClean="0"/>
              <a:t>Systems for 162.5 MHz cavities - FNAL</a:t>
            </a:r>
          </a:p>
          <a:p>
            <a:pPr lvl="2"/>
            <a:r>
              <a:rPr lang="en-US" sz="1400" dirty="0"/>
              <a:t>Systems for </a:t>
            </a:r>
            <a:r>
              <a:rPr lang="en-US" sz="1400" dirty="0" smtClean="0"/>
              <a:t>325 </a:t>
            </a:r>
            <a:r>
              <a:rPr lang="en-US" sz="1400" dirty="0"/>
              <a:t>MHz cavities (DAE deliverable</a:t>
            </a:r>
            <a:r>
              <a:rPr lang="en-US" sz="1400" dirty="0" smtClean="0"/>
              <a:t>)</a:t>
            </a:r>
            <a:endParaRPr lang="en-US" sz="1400" dirty="0"/>
          </a:p>
          <a:p>
            <a:r>
              <a:rPr lang="en-US" sz="2000" i="1" dirty="0" smtClean="0"/>
              <a:t>PIP-II LLRF Hardware Deliverables</a:t>
            </a:r>
            <a:r>
              <a:rPr lang="en-US" sz="2400" i="1" dirty="0" smtClean="0"/>
              <a:t>:</a:t>
            </a:r>
            <a:endParaRPr lang="en-US" sz="2400" i="1" dirty="0"/>
          </a:p>
          <a:p>
            <a:pPr lvl="1"/>
            <a:r>
              <a:rPr lang="en-US" sz="1600" dirty="0" smtClean="0"/>
              <a:t>8 Channel down-converter </a:t>
            </a:r>
            <a:r>
              <a:rPr lang="en-US" sz="1600" dirty="0"/>
              <a:t>(</a:t>
            </a:r>
            <a:r>
              <a:rPr lang="en-US" sz="1600" dirty="0" smtClean="0"/>
              <a:t>DAE deliverable)</a:t>
            </a:r>
          </a:p>
          <a:p>
            <a:pPr lvl="1"/>
            <a:r>
              <a:rPr lang="en-US" sz="1600" dirty="0" smtClean="0"/>
              <a:t>4 Channel up-converter </a:t>
            </a:r>
            <a:r>
              <a:rPr lang="en-US" sz="1600" dirty="0"/>
              <a:t>(</a:t>
            </a:r>
            <a:r>
              <a:rPr lang="en-US" sz="1600" dirty="0" smtClean="0"/>
              <a:t>DAE </a:t>
            </a:r>
            <a:r>
              <a:rPr lang="en-US" sz="1600" dirty="0"/>
              <a:t>deliverable</a:t>
            </a:r>
            <a:r>
              <a:rPr lang="en-US" sz="1600" dirty="0" smtClean="0"/>
              <a:t>)</a:t>
            </a:r>
          </a:p>
          <a:p>
            <a:pPr lvl="1"/>
            <a:r>
              <a:rPr lang="en-US" sz="1600" dirty="0" smtClean="0"/>
              <a:t>Rack power supplies </a:t>
            </a:r>
            <a:r>
              <a:rPr lang="en-US" sz="1600" dirty="0"/>
              <a:t>(</a:t>
            </a:r>
            <a:r>
              <a:rPr lang="en-US" sz="1600" dirty="0" smtClean="0"/>
              <a:t>DAE deliverable)</a:t>
            </a:r>
          </a:p>
          <a:p>
            <a:pPr lvl="1"/>
            <a:r>
              <a:rPr lang="en-US" sz="1600" dirty="0" smtClean="0"/>
              <a:t>Resonance control chassis </a:t>
            </a:r>
            <a:r>
              <a:rPr lang="en-US" sz="1600" dirty="0"/>
              <a:t>(</a:t>
            </a:r>
            <a:r>
              <a:rPr lang="en-US" sz="1600" dirty="0" smtClean="0"/>
              <a:t>DAE deliverable)</a:t>
            </a:r>
          </a:p>
          <a:p>
            <a:pPr lvl="1"/>
            <a:r>
              <a:rPr lang="en-US" sz="1600" dirty="0" smtClean="0"/>
              <a:t>Field control chassis </a:t>
            </a:r>
            <a:r>
              <a:rPr lang="en-US" sz="1600" dirty="0"/>
              <a:t>(</a:t>
            </a:r>
            <a:r>
              <a:rPr lang="en-US" sz="1600" dirty="0" smtClean="0"/>
              <a:t>DAE deliverable)</a:t>
            </a:r>
          </a:p>
          <a:p>
            <a:pPr lvl="1"/>
            <a:r>
              <a:rPr lang="en-US" sz="1600" dirty="0" smtClean="0"/>
              <a:t>Reference line system(DAE/FNAL)</a:t>
            </a:r>
          </a:p>
          <a:p>
            <a:pPr lvl="1"/>
            <a:r>
              <a:rPr lang="en-US" sz="1600" dirty="0" smtClean="0"/>
              <a:t>Chopper pattern generator and interface to Booster (FNAL)</a:t>
            </a:r>
          </a:p>
          <a:p>
            <a:pPr lvl="1"/>
            <a:endParaRPr lang="en-US" sz="1600" dirty="0"/>
          </a:p>
          <a:p>
            <a:pPr marL="0" indent="0">
              <a:buNone/>
            </a:pPr>
            <a:endParaRPr lang="en-US" sz="1600"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96253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lstStyle/>
          <a:p>
            <a:r>
              <a:rPr lang="en-US" sz="2000" i="1" dirty="0" smtClean="0"/>
              <a:t>PIP-II LLRF Software/Firmware Deliverables: </a:t>
            </a:r>
          </a:p>
          <a:p>
            <a:pPr lvl="1"/>
            <a:r>
              <a:rPr lang="en-US" sz="1800" dirty="0" smtClean="0"/>
              <a:t>Data acquisition firmware </a:t>
            </a:r>
            <a:r>
              <a:rPr lang="en-US" sz="1800" dirty="0"/>
              <a:t>(</a:t>
            </a:r>
            <a:r>
              <a:rPr lang="en-US" sz="1800" dirty="0" smtClean="0"/>
              <a:t>DAE Deliverable) </a:t>
            </a:r>
          </a:p>
          <a:p>
            <a:pPr lvl="1"/>
            <a:r>
              <a:rPr lang="en-US" sz="1800" dirty="0" smtClean="0"/>
              <a:t>Field control firmware </a:t>
            </a:r>
            <a:r>
              <a:rPr lang="en-US" sz="1800" dirty="0"/>
              <a:t>(</a:t>
            </a:r>
            <a:r>
              <a:rPr lang="en-US" sz="1800" dirty="0" smtClean="0"/>
              <a:t>DAE Deliverable)</a:t>
            </a:r>
          </a:p>
          <a:p>
            <a:pPr lvl="1"/>
            <a:r>
              <a:rPr lang="en-US" sz="1800" dirty="0" smtClean="0"/>
              <a:t>Resonance control integration </a:t>
            </a:r>
          </a:p>
          <a:p>
            <a:pPr lvl="1"/>
            <a:r>
              <a:rPr lang="en-US" sz="1800" dirty="0" smtClean="0"/>
              <a:t>Software </a:t>
            </a:r>
            <a:r>
              <a:rPr lang="en-US" sz="1800" dirty="0"/>
              <a:t>(</a:t>
            </a:r>
            <a:r>
              <a:rPr lang="en-US" sz="1800" dirty="0" smtClean="0"/>
              <a:t>DAE Deliverable) </a:t>
            </a:r>
          </a:p>
          <a:p>
            <a:pPr lvl="1"/>
            <a:r>
              <a:rPr lang="en-US" sz="1800" dirty="0" smtClean="0"/>
              <a:t>Global LLRF system control</a:t>
            </a:r>
          </a:p>
          <a:p>
            <a:pPr lvl="1"/>
            <a:r>
              <a:rPr lang="en-US" sz="1800" dirty="0" smtClean="0"/>
              <a:t>Chopper Waveform Generator (FNAL)</a:t>
            </a:r>
          </a:p>
          <a:p>
            <a:pPr lvl="1"/>
            <a:r>
              <a:rPr lang="en-US" sz="1800" dirty="0" smtClean="0"/>
              <a:t>Beam-based energy stabilization (FNAL)</a:t>
            </a:r>
          </a:p>
          <a:p>
            <a:endParaRPr lang="en-US" sz="2000" dirty="0" smtClean="0"/>
          </a:p>
          <a:p>
            <a:pPr marL="457200" lvl="1" indent="0">
              <a:buNone/>
            </a:pPr>
            <a:endParaRPr lang="en-US" sz="1800" dirty="0" smtClean="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164420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447230"/>
            <a:ext cx="5756181" cy="427877"/>
          </a:xfrm>
        </p:spPr>
        <p:txBody>
          <a:bodyPr/>
          <a:lstStyle/>
          <a:p>
            <a:r>
              <a:rPr lang="en-US" dirty="0"/>
              <a:t>Scope and Deliverables</a:t>
            </a:r>
          </a:p>
        </p:txBody>
      </p:sp>
      <p:sp>
        <p:nvSpPr>
          <p:cNvPr id="3" name="Content Placeholder 2"/>
          <p:cNvSpPr>
            <a:spLocks noGrp="1"/>
          </p:cNvSpPr>
          <p:nvPr>
            <p:ph idx="1"/>
          </p:nvPr>
        </p:nvSpPr>
        <p:spPr/>
        <p:txBody>
          <a:bodyPr/>
          <a:lstStyle/>
          <a:p>
            <a:r>
              <a:rPr lang="en-US" sz="2000" i="1" dirty="0" smtClean="0"/>
              <a:t>PIP-II LLRF Software/Firmware Deliverables: </a:t>
            </a:r>
          </a:p>
          <a:p>
            <a:pPr lvl="1"/>
            <a:r>
              <a:rPr lang="en-US" sz="1800" dirty="0" smtClean="0"/>
              <a:t>Data acquisition firmware </a:t>
            </a:r>
            <a:r>
              <a:rPr lang="en-US" sz="1800" dirty="0" smtClean="0"/>
              <a:t>(</a:t>
            </a:r>
            <a:r>
              <a:rPr lang="en-US" sz="1800" dirty="0" smtClean="0">
                <a:solidFill>
                  <a:srgbClr val="7030A0"/>
                </a:solidFill>
              </a:rPr>
              <a:t>DAE</a:t>
            </a:r>
            <a:r>
              <a:rPr lang="en-US" sz="1800" dirty="0" smtClean="0">
                <a:solidFill>
                  <a:srgbClr val="FF0000"/>
                </a:solidFill>
              </a:rPr>
              <a:t> </a:t>
            </a:r>
            <a:r>
              <a:rPr lang="en-US" sz="1800" dirty="0" smtClean="0"/>
              <a:t>Deliverable</a:t>
            </a:r>
            <a:r>
              <a:rPr lang="en-US" sz="1800" dirty="0" smtClean="0"/>
              <a:t>) </a:t>
            </a:r>
          </a:p>
          <a:p>
            <a:pPr lvl="1"/>
            <a:r>
              <a:rPr lang="en-US" sz="1800" dirty="0" smtClean="0"/>
              <a:t>Field control firmware </a:t>
            </a:r>
            <a:r>
              <a:rPr lang="en-US" sz="1800" dirty="0" smtClean="0"/>
              <a:t>(</a:t>
            </a:r>
            <a:r>
              <a:rPr lang="en-US" sz="1800" dirty="0">
                <a:solidFill>
                  <a:srgbClr val="7030A0"/>
                </a:solidFill>
              </a:rPr>
              <a:t>DAE</a:t>
            </a:r>
            <a:r>
              <a:rPr lang="en-US" sz="1800" dirty="0" smtClean="0"/>
              <a:t> </a:t>
            </a:r>
            <a:r>
              <a:rPr lang="en-US" sz="1800" dirty="0" smtClean="0"/>
              <a:t>Deliverable)</a:t>
            </a:r>
          </a:p>
          <a:p>
            <a:pPr lvl="1"/>
            <a:r>
              <a:rPr lang="en-US" sz="1800" dirty="0" smtClean="0"/>
              <a:t>Resonance control integration </a:t>
            </a:r>
          </a:p>
          <a:p>
            <a:pPr lvl="1"/>
            <a:r>
              <a:rPr lang="en-US" sz="1800" dirty="0" smtClean="0"/>
              <a:t>Software </a:t>
            </a:r>
            <a:r>
              <a:rPr lang="en-US" sz="1800" dirty="0" smtClean="0"/>
              <a:t>(</a:t>
            </a:r>
            <a:r>
              <a:rPr lang="en-US" sz="1800" dirty="0">
                <a:solidFill>
                  <a:srgbClr val="7030A0"/>
                </a:solidFill>
              </a:rPr>
              <a:t>DAE</a:t>
            </a:r>
            <a:r>
              <a:rPr lang="en-US" sz="1800" dirty="0" smtClean="0"/>
              <a:t> </a:t>
            </a:r>
            <a:r>
              <a:rPr lang="en-US" sz="1800" dirty="0" smtClean="0"/>
              <a:t>Deliverable) </a:t>
            </a:r>
          </a:p>
          <a:p>
            <a:pPr lvl="1"/>
            <a:r>
              <a:rPr lang="en-US" sz="1800" dirty="0" smtClean="0"/>
              <a:t>Global system control</a:t>
            </a:r>
          </a:p>
          <a:p>
            <a:pPr lvl="1"/>
            <a:r>
              <a:rPr lang="en-US" sz="1800" dirty="0"/>
              <a:t>Chopper Waveform Generator </a:t>
            </a:r>
            <a:endParaRPr lang="en-US" sz="1800" dirty="0" smtClean="0"/>
          </a:p>
          <a:p>
            <a:pPr lvl="1"/>
            <a:r>
              <a:rPr lang="en-US" sz="1800" dirty="0" smtClean="0"/>
              <a:t>Beam-based energy stabilization </a:t>
            </a:r>
          </a:p>
          <a:p>
            <a:endParaRPr lang="en-US" sz="2000" dirty="0" smtClean="0"/>
          </a:p>
          <a:p>
            <a:r>
              <a:rPr lang="en-US" sz="2000" i="1" dirty="0" smtClean="0"/>
              <a:t>RFPI Deliverables</a:t>
            </a:r>
          </a:p>
          <a:p>
            <a:pPr lvl="1"/>
            <a:r>
              <a:rPr lang="en-US" sz="1800" i="1" dirty="0" smtClean="0"/>
              <a:t>PIP2-IT systems</a:t>
            </a:r>
          </a:p>
          <a:p>
            <a:pPr lvl="1"/>
            <a:r>
              <a:rPr lang="en-US" sz="1800" i="1" dirty="0" smtClean="0"/>
              <a:t>CMTS(</a:t>
            </a:r>
            <a:r>
              <a:rPr lang="en-US" sz="1800" dirty="0">
                <a:solidFill>
                  <a:srgbClr val="7030A0"/>
                </a:solidFill>
              </a:rPr>
              <a:t>DAE</a:t>
            </a:r>
            <a:r>
              <a:rPr lang="en-US" sz="1800" i="1" dirty="0" smtClean="0"/>
              <a:t> </a:t>
            </a:r>
            <a:r>
              <a:rPr lang="en-US" sz="1800" i="1" dirty="0" smtClean="0"/>
              <a:t>Deliverable)</a:t>
            </a:r>
          </a:p>
          <a:p>
            <a:pPr lvl="1"/>
            <a:r>
              <a:rPr lang="en-US" sz="1800" i="1" dirty="0" smtClean="0"/>
              <a:t>PIP-II  all SRF cavities Hardware/Software/Firmware(FNAL and </a:t>
            </a:r>
            <a:r>
              <a:rPr lang="en-US" sz="1800" dirty="0">
                <a:solidFill>
                  <a:srgbClr val="7030A0"/>
                </a:solidFill>
              </a:rPr>
              <a:t>DAE</a:t>
            </a:r>
            <a:r>
              <a:rPr lang="en-US" sz="1800" i="1" dirty="0" smtClean="0"/>
              <a:t> </a:t>
            </a:r>
            <a:r>
              <a:rPr lang="en-US" sz="1800" i="1" dirty="0" smtClean="0"/>
              <a:t>Deliverable)</a:t>
            </a:r>
          </a:p>
          <a:p>
            <a:pPr lvl="1"/>
            <a:endParaRPr lang="en-US" sz="1800" i="1" dirty="0" smtClean="0"/>
          </a:p>
          <a:p>
            <a:pPr lvl="1"/>
            <a:endParaRPr lang="en-US" sz="1800" i="1" dirty="0" smtClean="0"/>
          </a:p>
          <a:p>
            <a:pPr lvl="1"/>
            <a:endParaRPr lang="en-US" sz="1800" dirty="0" smtClean="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37257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to date</a:t>
            </a:r>
            <a:endParaRPr lang="en-US" dirty="0"/>
          </a:p>
        </p:txBody>
      </p:sp>
      <p:sp>
        <p:nvSpPr>
          <p:cNvPr id="3" name="Content Placeholder 2"/>
          <p:cNvSpPr>
            <a:spLocks noGrp="1"/>
          </p:cNvSpPr>
          <p:nvPr>
            <p:ph idx="1"/>
          </p:nvPr>
        </p:nvSpPr>
        <p:spPr/>
        <p:txBody>
          <a:bodyPr/>
          <a:lstStyle/>
          <a:p>
            <a:r>
              <a:rPr lang="en-US" dirty="0" smtClean="0"/>
              <a:t>Complete FNAL systems operating on the </a:t>
            </a:r>
            <a:r>
              <a:rPr lang="en-US" dirty="0" smtClean="0">
                <a:solidFill>
                  <a:srgbClr val="7030A0"/>
                </a:solidFill>
              </a:rPr>
              <a:t>RFQ</a:t>
            </a:r>
            <a:r>
              <a:rPr lang="en-US" dirty="0" smtClean="0"/>
              <a:t> and two bunching cavities supporting CW and pulsed mode validating many design decisions</a:t>
            </a:r>
          </a:p>
          <a:p>
            <a:r>
              <a:rPr lang="en-US" dirty="0" smtClean="0"/>
              <a:t>Collaborations</a:t>
            </a:r>
          </a:p>
          <a:p>
            <a:pPr lvl="1"/>
            <a:r>
              <a:rPr lang="en-US" dirty="0" smtClean="0"/>
              <a:t> Two DAE engineers on site for two years</a:t>
            </a:r>
          </a:p>
          <a:p>
            <a:pPr lvl="1"/>
            <a:r>
              <a:rPr lang="en-US" dirty="0" smtClean="0"/>
              <a:t>Weekly meetings with DAE team</a:t>
            </a:r>
          </a:p>
          <a:p>
            <a:pPr lvl="1"/>
            <a:r>
              <a:rPr lang="en-US" dirty="0" smtClean="0"/>
              <a:t>Partnership agreement with Berkeley in progress</a:t>
            </a:r>
          </a:p>
          <a:p>
            <a:r>
              <a:rPr lang="en-US" dirty="0" smtClean="0"/>
              <a:t>System studies including:</a:t>
            </a:r>
          </a:p>
          <a:p>
            <a:pPr lvl="1"/>
            <a:r>
              <a:rPr lang="en-US" dirty="0" smtClean="0"/>
              <a:t> Noise and feedback analysis</a:t>
            </a:r>
          </a:p>
          <a:p>
            <a:pPr lvl="1"/>
            <a:r>
              <a:rPr lang="en-US" dirty="0" smtClean="0"/>
              <a:t>Longitudinal sensitivity analysis</a:t>
            </a:r>
          </a:p>
          <a:p>
            <a:pPr lvl="1"/>
            <a:r>
              <a:rPr lang="en-US" dirty="0" smtClean="0"/>
              <a:t>Performance analysis</a:t>
            </a:r>
          </a:p>
          <a:p>
            <a:pPr lvl="1"/>
            <a:r>
              <a:rPr lang="en-US" dirty="0" smtClean="0"/>
              <a:t>RFQ resonance control</a:t>
            </a:r>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150675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615170"/>
            <a:ext cx="7664824" cy="427877"/>
          </a:xfrm>
        </p:spPr>
        <p:txBody>
          <a:bodyPr/>
          <a:lstStyle/>
          <a:p>
            <a:r>
              <a:rPr lang="en-US" dirty="0" smtClean="0"/>
              <a:t>Progress to date </a:t>
            </a:r>
            <a:r>
              <a:rPr lang="mr-IN" dirty="0" smtClean="0"/>
              <a:t>–</a:t>
            </a:r>
            <a:r>
              <a:rPr lang="en-US" dirty="0" smtClean="0"/>
              <a:t> PIP2IT results</a:t>
            </a:r>
            <a:br>
              <a:rPr lang="en-US" dirty="0" smtClean="0"/>
            </a:br>
            <a:r>
              <a:rPr lang="en-US" dirty="0" smtClean="0"/>
              <a:t>   - bunching cavity</a:t>
            </a:r>
            <a:endParaRPr lang="en-US" dirty="0"/>
          </a:p>
        </p:txBody>
      </p:sp>
      <p:sp>
        <p:nvSpPr>
          <p:cNvPr id="3" name="Content Placeholder 2"/>
          <p:cNvSpPr>
            <a:spLocks noGrp="1"/>
          </p:cNvSpPr>
          <p:nvPr>
            <p:ph idx="1"/>
          </p:nvPr>
        </p:nvSpPr>
        <p:spPr>
          <a:xfrm>
            <a:off x="228600" y="1231305"/>
            <a:ext cx="4439926" cy="2439741"/>
          </a:xfrm>
        </p:spPr>
        <p:txBody>
          <a:bodyPr/>
          <a:lstStyle/>
          <a:p>
            <a:r>
              <a:rPr lang="en-US" sz="1600" b="1" dirty="0" smtClean="0"/>
              <a:t>System meets regulation requirements</a:t>
            </a:r>
          </a:p>
          <a:p>
            <a:pPr lvl="1"/>
            <a:r>
              <a:rPr lang="en-US" sz="1400" dirty="0" smtClean="0"/>
              <a:t>With </a:t>
            </a:r>
            <a:r>
              <a:rPr lang="en-US" sz="1400" dirty="0"/>
              <a:t>feed-forward beam compensation, the LLRF system achieves the regulation requirements for a short beam </a:t>
            </a:r>
            <a:r>
              <a:rPr lang="en-US" sz="1400" dirty="0" smtClean="0"/>
              <a:t>pulse</a:t>
            </a:r>
            <a:endParaRPr lang="en-US" sz="1400" dirty="0"/>
          </a:p>
          <a:p>
            <a:pPr lvl="1"/>
            <a:r>
              <a:rPr lang="en-US" sz="1400" dirty="0"/>
              <a:t>Right: Demonstration of feed-forward beam loading compensation for a 20 microsecond beam pulse at </a:t>
            </a:r>
            <a:r>
              <a:rPr lang="en-US" sz="1400" dirty="0" smtClean="0"/>
              <a:t>5mA</a:t>
            </a:r>
            <a:endParaRPr lang="en-US" sz="1400" dirty="0"/>
          </a:p>
          <a:p>
            <a:pPr lvl="1"/>
            <a:r>
              <a:rPr lang="en-US" sz="1400" dirty="0" smtClean="0"/>
              <a:t>Bottom: Illustration of amplifier transients mitigated by LLRF feedback</a:t>
            </a:r>
            <a:endParaRPr lang="en-US" sz="1400"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altLang="en-US" smtClean="0">
                <a:sym typeface="+mn-ea"/>
              </a:rPr>
              <a:t>B. Chase | 121.3.10 RF Integration | RF Systems </a:t>
            </a:r>
            <a:endParaRPr lang="en-US" b="1" dirty="0"/>
          </a:p>
        </p:txBody>
      </p:sp>
      <p:pic>
        <p:nvPicPr>
          <p:cNvPr id="7" name="Picture 6" descr="figure_1.png"/>
          <p:cNvPicPr>
            <a:picLocks noChangeAspect="1"/>
          </p:cNvPicPr>
          <p:nvPr/>
        </p:nvPicPr>
        <p:blipFill rotWithShape="1">
          <a:blip r:embed="rId3">
            <a:extLst>
              <a:ext uri="{28A0092B-C50C-407E-A947-70E740481C1C}">
                <a14:useLocalDpi xmlns:a14="http://schemas.microsoft.com/office/drawing/2010/main" val="0"/>
              </a:ext>
            </a:extLst>
          </a:blip>
          <a:srcRect t="6457" b="4549"/>
          <a:stretch/>
        </p:blipFill>
        <p:spPr>
          <a:xfrm>
            <a:off x="4668526" y="1081825"/>
            <a:ext cx="3966957" cy="5144163"/>
          </a:xfrm>
          <a:prstGeom prst="rect">
            <a:avLst/>
          </a:prstGeom>
        </p:spPr>
      </p:pic>
      <p:pic>
        <p:nvPicPr>
          <p:cNvPr id="8" name="Picture 7" descr="feedback3.png"/>
          <p:cNvPicPr>
            <a:picLocks noChangeAspect="1"/>
          </p:cNvPicPr>
          <p:nvPr/>
        </p:nvPicPr>
        <p:blipFill rotWithShape="1">
          <a:blip r:embed="rId4">
            <a:extLst>
              <a:ext uri="{28A0092B-C50C-407E-A947-70E740481C1C}">
                <a14:useLocalDpi xmlns:a14="http://schemas.microsoft.com/office/drawing/2010/main" val="0"/>
              </a:ext>
            </a:extLst>
          </a:blip>
          <a:srcRect t="8115"/>
          <a:stretch/>
        </p:blipFill>
        <p:spPr>
          <a:xfrm>
            <a:off x="495467" y="3496234"/>
            <a:ext cx="3799531" cy="2618414"/>
          </a:xfrm>
          <a:prstGeom prst="rect">
            <a:avLst/>
          </a:prstGeom>
        </p:spPr>
      </p:pic>
      <p:sp>
        <p:nvSpPr>
          <p:cNvPr id="9" name="TextBox 8"/>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10" name="Slide Number Placeholder 9"/>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81219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357319"/>
            <a:ext cx="6723529" cy="427877"/>
          </a:xfrm>
        </p:spPr>
        <p:txBody>
          <a:bodyPr/>
          <a:lstStyle/>
          <a:p>
            <a:r>
              <a:rPr lang="en-US" sz="2400" dirty="0" smtClean="0"/>
              <a:t>Progress to date: LLRF Systems </a:t>
            </a:r>
            <a:r>
              <a:rPr lang="en-US" sz="2400" smtClean="0"/>
              <a:t>and Chassis</a:t>
            </a:r>
            <a:endParaRPr lang="en-US" sz="2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4843" y="1284703"/>
            <a:ext cx="4459209" cy="2282839"/>
          </a:xfrm>
        </p:spPr>
      </p:pic>
      <p:pic>
        <p:nvPicPr>
          <p:cNvPr id="8"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843" y="4004960"/>
            <a:ext cx="4490557" cy="2230675"/>
          </a:xfrm>
          <a:prstGeom prst="rect">
            <a:avLst/>
          </a:prstGeom>
        </p:spPr>
      </p:pic>
      <p:sp>
        <p:nvSpPr>
          <p:cNvPr id="9" name="Title 1"/>
          <p:cNvSpPr txBox="1">
            <a:spLocks/>
          </p:cNvSpPr>
          <p:nvPr/>
        </p:nvSpPr>
        <p:spPr>
          <a:xfrm>
            <a:off x="4424844" y="3567542"/>
            <a:ext cx="4459208" cy="437418"/>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charset="0"/>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b="0" dirty="0" smtClean="0"/>
              <a:t>Digitizer Chassis</a:t>
            </a:r>
            <a:endParaRPr lang="en-US" sz="2000" b="0" dirty="0"/>
          </a:p>
        </p:txBody>
      </p:sp>
      <p:sp>
        <p:nvSpPr>
          <p:cNvPr id="10" name="Title 1"/>
          <p:cNvSpPr txBox="1">
            <a:spLocks/>
          </p:cNvSpPr>
          <p:nvPr/>
        </p:nvSpPr>
        <p:spPr>
          <a:xfrm>
            <a:off x="4424843" y="831105"/>
            <a:ext cx="4459208" cy="437418"/>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charset="0"/>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2000" b="0" dirty="0"/>
              <a:t>Resonance Control Chassis</a:t>
            </a:r>
          </a:p>
        </p:txBody>
      </p:sp>
      <p:sp>
        <p:nvSpPr>
          <p:cNvPr id="11" name="Content Placeholder 2"/>
          <p:cNvSpPr txBox="1">
            <a:spLocks/>
          </p:cNvSpPr>
          <p:nvPr/>
        </p:nvSpPr>
        <p:spPr>
          <a:xfrm>
            <a:off x="362310" y="1037860"/>
            <a:ext cx="4196243" cy="5059363"/>
          </a:xfrm>
          <a:prstGeom prst="rect">
            <a:avLst/>
          </a:prstGeom>
        </p:spPr>
        <p:txBody>
          <a:bodyPr lIns="0" tIns="0" rIns="0" bIns="0">
            <a:normAutofit fontScale="77500" lnSpcReduction="20000"/>
          </a:bodyPr>
          <a:lstStyle>
            <a:lvl1pPr marL="342900" indent="-342900" algn="l" defTabSz="457200" rtl="0" eaLnBrk="1" fontAlgn="base" hangingPunct="1">
              <a:spcBef>
                <a:spcPct val="20000"/>
              </a:spcBef>
              <a:spcAft>
                <a:spcPct val="0"/>
              </a:spcAft>
              <a:buFont typeface="Arial" panose="02080604020202020204" charset="0"/>
              <a:buChar char="•"/>
              <a:defRPr sz="2400" kern="1200">
                <a:solidFill>
                  <a:srgbClr val="404040"/>
                </a:solidFill>
                <a:latin typeface="Helvetica" charset="0"/>
                <a:ea typeface="Geneva" charset="0"/>
                <a:cs typeface="ＭＳ Ｐゴシック" charset="0"/>
              </a:defRPr>
            </a:lvl1pPr>
            <a:lvl2pPr marL="742950" indent="-285750" algn="l" defTabSz="457200" rtl="0" eaLnBrk="1" fontAlgn="base" hangingPunct="1">
              <a:spcBef>
                <a:spcPct val="20000"/>
              </a:spcBef>
              <a:spcAft>
                <a:spcPct val="0"/>
              </a:spcAft>
              <a:buFont typeface="Arial" panose="02080604020202020204" charset="0"/>
              <a:buChar char="–"/>
              <a:defRPr sz="2200" kern="1200">
                <a:solidFill>
                  <a:srgbClr val="404040"/>
                </a:solidFill>
                <a:latin typeface="Helvetica" charset="0"/>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80604020202020204" charset="0"/>
              <a:buChar char="•"/>
              <a:defRPr sz="2000" kern="1200">
                <a:solidFill>
                  <a:srgbClr val="404040"/>
                </a:solidFill>
                <a:latin typeface="Helvetica" charset="0"/>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80604020202020204" charset="0"/>
              <a:buChar char="–"/>
              <a:defRPr sz="1800" kern="1200">
                <a:solidFill>
                  <a:srgbClr val="404040"/>
                </a:solidFill>
                <a:latin typeface="Helvetica" charset="0"/>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80604020202020204" charset="0"/>
              <a:buChar char="•"/>
              <a:defRPr sz="1800" kern="1200">
                <a:solidFill>
                  <a:srgbClr val="404040"/>
                </a:solidFill>
                <a:latin typeface="Helvetica" charset="0"/>
                <a:ea typeface="ＭＳ Ｐゴシック" charset="0"/>
                <a:cs typeface="ＭＳ Ｐゴシック" charset="0"/>
              </a:defRPr>
            </a:lvl5pPr>
            <a:lvl6pPr marL="2514600" indent="-228600" algn="l" defTabSz="457200" rtl="0" eaLnBrk="1" latinLnBrk="0" hangingPunct="1">
              <a:spcBef>
                <a:spcPct val="20000"/>
              </a:spcBef>
              <a:buFont typeface="Arial" panose="02080604020202020204"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80604020202020204"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80604020202020204"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80604020202020204" charset="0"/>
              <a:buChar char="•"/>
              <a:defRPr sz="2000" kern="1200">
                <a:solidFill>
                  <a:schemeClr val="tx1"/>
                </a:solidFill>
                <a:latin typeface="+mn-lt"/>
                <a:ea typeface="+mn-ea"/>
                <a:cs typeface="+mn-cs"/>
              </a:defRPr>
            </a:lvl9pPr>
          </a:lstStyle>
          <a:p>
            <a:r>
              <a:rPr lang="en-US" dirty="0" smtClean="0"/>
              <a:t>Operational LLRF at PIP2 IT(FNAL) </a:t>
            </a:r>
          </a:p>
          <a:p>
            <a:r>
              <a:rPr lang="en-US" dirty="0" smtClean="0"/>
              <a:t>Seven joint FRSs Approved (two more near approval)</a:t>
            </a:r>
          </a:p>
          <a:p>
            <a:pPr lvl="1"/>
            <a:r>
              <a:rPr lang="en-US" dirty="0" smtClean="0"/>
              <a:t>TRS in process (DAE/FNAL)</a:t>
            </a:r>
          </a:p>
          <a:p>
            <a:r>
              <a:rPr lang="en-US" dirty="0" smtClean="0"/>
              <a:t>8-Channel Down-Converters</a:t>
            </a:r>
          </a:p>
          <a:p>
            <a:pPr lvl="1"/>
            <a:r>
              <a:rPr lang="en-US" dirty="0" smtClean="0"/>
              <a:t>DAE version is in test</a:t>
            </a:r>
          </a:p>
          <a:p>
            <a:r>
              <a:rPr lang="en-US" dirty="0" smtClean="0"/>
              <a:t>4-Channel Up-Converters</a:t>
            </a:r>
          </a:p>
          <a:p>
            <a:pPr lvl="1"/>
            <a:r>
              <a:rPr lang="en-US" dirty="0" smtClean="0"/>
              <a:t>DAE version in test</a:t>
            </a:r>
          </a:p>
          <a:p>
            <a:r>
              <a:rPr lang="en-US" dirty="0" smtClean="0"/>
              <a:t>FPGA Board</a:t>
            </a:r>
          </a:p>
          <a:p>
            <a:pPr lvl="1"/>
            <a:r>
              <a:rPr lang="en-US" dirty="0" smtClean="0"/>
              <a:t>In layout</a:t>
            </a:r>
          </a:p>
          <a:p>
            <a:r>
              <a:rPr lang="en-US" dirty="0" smtClean="0"/>
              <a:t>ADC-DAC FMC Module</a:t>
            </a:r>
          </a:p>
          <a:p>
            <a:pPr lvl="1"/>
            <a:r>
              <a:rPr lang="en-US" dirty="0" smtClean="0"/>
              <a:t>In Layout</a:t>
            </a:r>
          </a:p>
          <a:p>
            <a:r>
              <a:rPr lang="en-US" dirty="0" smtClean="0"/>
              <a:t>Resonance Control Chassis </a:t>
            </a:r>
          </a:p>
          <a:p>
            <a:pPr lvl="1"/>
            <a:r>
              <a:rPr lang="en-US" dirty="0" smtClean="0"/>
              <a:t>Leverage from FNAL LCLS-II design and is in progress</a:t>
            </a:r>
          </a:p>
          <a:p>
            <a:r>
              <a:rPr lang="en-US" dirty="0" smtClean="0"/>
              <a:t>Master Oscillator and Reference line in design</a:t>
            </a:r>
          </a:p>
        </p:txBody>
      </p:sp>
      <p:sp>
        <p:nvSpPr>
          <p:cNvPr id="12" name="Date Placeholder 3"/>
          <p:cNvSpPr>
            <a:spLocks noGrp="1"/>
          </p:cNvSpPr>
          <p:nvPr>
            <p:ph type="dt" sz="half" idx="2"/>
          </p:nvPr>
        </p:nvSpPr>
        <p:spPr>
          <a:xfrm>
            <a:off x="736827" y="6495482"/>
            <a:ext cx="675368" cy="241300"/>
          </a:xfrm>
        </p:spPr>
        <p:txBody>
          <a:bodyPr/>
          <a:lstStyle/>
          <a:p>
            <a:pPr>
              <a:defRPr/>
            </a:pPr>
            <a:r>
              <a:rPr lang="en-US" smtClean="0"/>
              <a:t>12/13/17</a:t>
            </a:r>
            <a:endParaRPr lang="en-US" dirty="0"/>
          </a:p>
        </p:txBody>
      </p:sp>
      <p:sp>
        <p:nvSpPr>
          <p:cNvPr id="13" name="Footer Placeholder 4"/>
          <p:cNvSpPr>
            <a:spLocks noGrp="1"/>
          </p:cNvSpPr>
          <p:nvPr>
            <p:ph type="ftr" sz="quarter" idx="3"/>
          </p:nvPr>
        </p:nvSpPr>
        <p:spPr>
          <a:xfrm>
            <a:off x="1530602" y="6495482"/>
            <a:ext cx="5541561" cy="237285"/>
          </a:xfrm>
        </p:spPr>
        <p:txBody>
          <a:bodyPr/>
          <a:lstStyle/>
          <a:p>
            <a:r>
              <a:rPr lang="en-US" smtClean="0"/>
              <a:t>B. Chase | 121.3.10 RF Integration | RF Systems </a:t>
            </a:r>
            <a:endParaRPr lang="en-US" b="1" dirty="0"/>
          </a:p>
        </p:txBody>
      </p:sp>
      <p:sp>
        <p:nvSpPr>
          <p:cNvPr id="15" name="TextBox 14"/>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3" name="Slide Number Placeholder 2"/>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924381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to date: RFPI</a:t>
            </a:r>
            <a:endParaRPr lang="en-US" dirty="0"/>
          </a:p>
        </p:txBody>
      </p:sp>
      <p:sp>
        <p:nvSpPr>
          <p:cNvPr id="12" name="Date Placeholder 3"/>
          <p:cNvSpPr>
            <a:spLocks noGrp="1"/>
          </p:cNvSpPr>
          <p:nvPr>
            <p:ph type="dt" sz="half" idx="2"/>
          </p:nvPr>
        </p:nvSpPr>
        <p:spPr>
          <a:xfrm>
            <a:off x="736827" y="6495482"/>
            <a:ext cx="675368" cy="241300"/>
          </a:xfrm>
        </p:spPr>
        <p:txBody>
          <a:bodyPr/>
          <a:lstStyle/>
          <a:p>
            <a:pPr>
              <a:defRPr/>
            </a:pPr>
            <a:r>
              <a:rPr lang="en-US" smtClean="0"/>
              <a:t>12/13/17</a:t>
            </a:r>
            <a:endParaRPr lang="en-US" dirty="0"/>
          </a:p>
        </p:txBody>
      </p:sp>
      <p:sp>
        <p:nvSpPr>
          <p:cNvPr id="13" name="Footer Placeholder 4"/>
          <p:cNvSpPr>
            <a:spLocks noGrp="1"/>
          </p:cNvSpPr>
          <p:nvPr>
            <p:ph type="ftr" sz="quarter" idx="3"/>
          </p:nvPr>
        </p:nvSpPr>
        <p:spPr>
          <a:xfrm>
            <a:off x="1530602" y="6495482"/>
            <a:ext cx="5541561" cy="237285"/>
          </a:xfrm>
        </p:spPr>
        <p:txBody>
          <a:bodyPr/>
          <a:lstStyle/>
          <a:p>
            <a:r>
              <a:rPr lang="en-US" smtClean="0"/>
              <a:t>B. Chase | 121.3.10 RF Integration | RF Systems </a:t>
            </a:r>
            <a:endParaRPr lang="en-US" b="1" dirty="0"/>
          </a:p>
        </p:txBody>
      </p:sp>
      <p:sp>
        <p:nvSpPr>
          <p:cNvPr id="7" name="Content Placeholder 2"/>
          <p:cNvSpPr>
            <a:spLocks noGrp="1"/>
          </p:cNvSpPr>
          <p:nvPr>
            <p:ph idx="1"/>
          </p:nvPr>
        </p:nvSpPr>
        <p:spPr>
          <a:xfrm>
            <a:off x="429419" y="950481"/>
            <a:ext cx="8672513" cy="5167749"/>
          </a:xfrm>
        </p:spPr>
        <p:txBody>
          <a:bodyPr>
            <a:normAutofit/>
          </a:bodyPr>
          <a:lstStyle/>
          <a:p>
            <a:r>
              <a:rPr lang="en-US" dirty="0"/>
              <a:t>RFPI Hardware Prototype </a:t>
            </a:r>
            <a:r>
              <a:rPr lang="en-US" dirty="0" smtClean="0"/>
              <a:t>Delivered by DAE</a:t>
            </a:r>
            <a:endParaRPr lang="x-none" altLang="en-US" dirty="0"/>
          </a:p>
        </p:txBody>
      </p:sp>
      <p:pic>
        <p:nvPicPr>
          <p:cNvPr id="8" name="Picture 7" descr="20160308_163057.jpg"/>
          <p:cNvPicPr>
            <a:picLocks noChangeAspect="1"/>
          </p:cNvPicPr>
          <p:nvPr/>
        </p:nvPicPr>
        <p:blipFill>
          <a:blip r:embed="rId3" cstate="print"/>
          <a:stretch>
            <a:fillRect/>
          </a:stretch>
        </p:blipFill>
        <p:spPr>
          <a:xfrm>
            <a:off x="736827" y="1508847"/>
            <a:ext cx="7591916" cy="4371356"/>
          </a:xfrm>
          <a:prstGeom prst="rect">
            <a:avLst/>
          </a:prstGeom>
        </p:spPr>
      </p:pic>
      <p:sp>
        <p:nvSpPr>
          <p:cNvPr id="9" name="TextBox 8"/>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3" name="Slide Number Placeholder 2"/>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1126352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ESH&amp;Q</a:t>
            </a:r>
          </a:p>
        </p:txBody>
      </p:sp>
      <p:sp>
        <p:nvSpPr>
          <p:cNvPr id="3" name="Content Placeholder 2"/>
          <p:cNvSpPr>
            <a:spLocks noGrp="1"/>
          </p:cNvSpPr>
          <p:nvPr>
            <p:ph idx="1"/>
          </p:nvPr>
        </p:nvSpPr>
        <p:spPr>
          <a:xfrm>
            <a:off x="222250" y="886986"/>
            <a:ext cx="8672513" cy="5442377"/>
          </a:xfrm>
        </p:spPr>
        <p:txBody>
          <a:bodyPr/>
          <a:lstStyle/>
          <a:p>
            <a:r>
              <a:rPr lang="en-US" sz="2000" dirty="0"/>
              <a:t>Almost all of the hazards associated with these systems are electrical in nature and are covered under the codes below listed in the PHAR (</a:t>
            </a:r>
            <a:r>
              <a:rPr lang="en-US" sz="2000" dirty="0" err="1"/>
              <a:t>docdb</a:t>
            </a:r>
            <a:r>
              <a:rPr lang="en-US" sz="2000" dirty="0"/>
              <a:t># 140):</a:t>
            </a:r>
          </a:p>
          <a:p>
            <a:pPr lvl="1"/>
            <a:r>
              <a:rPr lang="en-US" sz="2000" dirty="0"/>
              <a:t>National Electrical Code, NFPA 70 </a:t>
            </a:r>
          </a:p>
          <a:p>
            <a:pPr lvl="1"/>
            <a:r>
              <a:rPr lang="en-US" sz="2000" dirty="0"/>
              <a:t>OSHA 29 CFR, Part 1910, Subpart S, Electrical </a:t>
            </a:r>
          </a:p>
          <a:p>
            <a:pPr lvl="1"/>
            <a:r>
              <a:rPr lang="en-US" sz="2000" dirty="0"/>
              <a:t>Fermilab ESH&amp;Q Manual, Fermilab Electrical Safety Program</a:t>
            </a:r>
          </a:p>
          <a:p>
            <a:r>
              <a:rPr lang="en-US" sz="2000" dirty="0"/>
              <a:t>Domestically procured electrical equipment will be National Recognized Testing Lab (NRTL) certified</a:t>
            </a:r>
            <a:r>
              <a:rPr lang="en-US" sz="2000" dirty="0" smtClean="0"/>
              <a:t>.</a:t>
            </a:r>
          </a:p>
          <a:p>
            <a:r>
              <a:rPr lang="en-US" sz="2000" dirty="0" smtClean="0"/>
              <a:t>No exposed energy sources above 50V</a:t>
            </a:r>
          </a:p>
          <a:p>
            <a:r>
              <a:rPr lang="en-US" sz="2000" dirty="0" smtClean="0"/>
              <a:t>QC of DAE deliverables - </a:t>
            </a:r>
            <a:r>
              <a:rPr lang="en-US" sz="2000" dirty="0">
                <a:solidFill>
                  <a:srgbClr val="0F2D62"/>
                </a:solidFill>
              </a:rPr>
              <a:t>PIP2 QC  </a:t>
            </a:r>
            <a:r>
              <a:rPr lang="en-US" sz="2000" dirty="0" err="1">
                <a:solidFill>
                  <a:srgbClr val="0F2D62"/>
                </a:solidFill>
              </a:rPr>
              <a:t>docdb</a:t>
            </a:r>
            <a:r>
              <a:rPr lang="en-US" sz="2000" dirty="0">
                <a:solidFill>
                  <a:srgbClr val="0F2D62"/>
                </a:solidFill>
              </a:rPr>
              <a:t> 141, </a:t>
            </a:r>
            <a:r>
              <a:rPr lang="en-US" sz="2000" dirty="0" smtClean="0">
                <a:solidFill>
                  <a:srgbClr val="0F2D62"/>
                </a:solidFill>
              </a:rPr>
              <a:t>142 </a:t>
            </a:r>
          </a:p>
          <a:p>
            <a:pPr lvl="1"/>
            <a:r>
              <a:rPr lang="en-US" sz="1800" dirty="0" smtClean="0"/>
              <a:t>100% verification of modules meeting pre-established specifications </a:t>
            </a:r>
          </a:p>
          <a:p>
            <a:endParaRPr lang="en-US" sz="2000" dirty="0"/>
          </a:p>
        </p:txBody>
      </p:sp>
      <p:sp>
        <p:nvSpPr>
          <p:cNvPr id="4" name="Date Placeholder 3"/>
          <p:cNvSpPr>
            <a:spLocks noGrp="1"/>
          </p:cNvSpPr>
          <p:nvPr>
            <p:ph type="dt" sz="half" idx="2"/>
          </p:nvPr>
        </p:nvSpPr>
        <p:spPr>
          <a:xfrm>
            <a:off x="736826" y="6495482"/>
            <a:ext cx="836639" cy="241300"/>
          </a:xfrm>
        </p:spPr>
        <p:txBody>
          <a:bodyPr/>
          <a:lstStyle/>
          <a:p>
            <a:pPr>
              <a:defRPr/>
            </a:pPr>
            <a:r>
              <a:rPr lang="en-US" smtClean="0"/>
              <a:t>12/13/17</a:t>
            </a:r>
            <a:endParaRPr lang="en-US" dirty="0"/>
          </a:p>
        </p:txBody>
      </p:sp>
      <p:sp>
        <p:nvSpPr>
          <p:cNvPr id="5" name="Footer Placeholder 4"/>
          <p:cNvSpPr>
            <a:spLocks noGrp="1"/>
          </p:cNvSpPr>
          <p:nvPr>
            <p:ph type="ftr" sz="quarter" idx="3"/>
          </p:nvPr>
        </p:nvSpPr>
        <p:spPr>
          <a:xfrm>
            <a:off x="1573466" y="6495482"/>
            <a:ext cx="5541561" cy="237285"/>
          </a:xfrm>
        </p:spPr>
        <p:txBody>
          <a:bodyPr/>
          <a:lstStyle/>
          <a:p>
            <a:pPr>
              <a:defRPr/>
            </a:pPr>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#4</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875810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5325035" cy="427877"/>
          </a:xfrm>
        </p:spPr>
        <p:txBody>
          <a:bodyPr/>
          <a:lstStyle/>
          <a:p>
            <a:r>
              <a:rPr lang="en-US" dirty="0"/>
              <a:t>Risk: RF Integration</a:t>
            </a:r>
          </a:p>
        </p:txBody>
      </p:sp>
      <p:sp>
        <p:nvSpPr>
          <p:cNvPr id="3" name="Content Placeholder 2"/>
          <p:cNvSpPr>
            <a:spLocks noGrp="1"/>
          </p:cNvSpPr>
          <p:nvPr>
            <p:ph idx="1"/>
          </p:nvPr>
        </p:nvSpPr>
        <p:spPr>
          <a:xfrm>
            <a:off x="228600" y="1043046"/>
            <a:ext cx="8672513" cy="2424549"/>
          </a:xfrm>
        </p:spPr>
        <p:txBody>
          <a:bodyPr/>
          <a:lstStyle/>
          <a:p>
            <a:r>
              <a:rPr lang="en-US" dirty="0"/>
              <a:t>Resonance control and field regulation</a:t>
            </a:r>
          </a:p>
          <a:p>
            <a:r>
              <a:rPr lang="en-US" dirty="0" smtClean="0"/>
              <a:t>DAE </a:t>
            </a:r>
            <a:r>
              <a:rPr lang="en-US" dirty="0"/>
              <a:t>LLRF/RFPI  hardware/software does not meet acceptance criteria</a:t>
            </a:r>
          </a:p>
          <a:p>
            <a:r>
              <a:rPr lang="en-US" dirty="0"/>
              <a:t>RF interlocks fail to protect SSA-Coupler-Cavity</a:t>
            </a:r>
          </a:p>
          <a:p>
            <a:pPr marL="0" indent="0">
              <a:buNone/>
            </a:pPr>
            <a:endParaRPr lang="en-US"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pic>
        <p:nvPicPr>
          <p:cNvPr id="7" name="Picture 6"/>
          <p:cNvPicPr>
            <a:picLocks noChangeAspect="1"/>
          </p:cNvPicPr>
          <p:nvPr/>
        </p:nvPicPr>
        <p:blipFill>
          <a:blip r:embed="rId2"/>
          <a:stretch>
            <a:fillRect/>
          </a:stretch>
        </p:blipFill>
        <p:spPr>
          <a:xfrm>
            <a:off x="228600" y="3010272"/>
            <a:ext cx="8669667" cy="1386452"/>
          </a:xfrm>
          <a:prstGeom prst="rect">
            <a:avLst/>
          </a:prstGeom>
        </p:spPr>
      </p:pic>
      <p:sp>
        <p:nvSpPr>
          <p:cNvPr id="8" name="TextBox 7"/>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a:t>
            </a:r>
            <a:r>
              <a:rPr lang="en-US" dirty="0" smtClean="0">
                <a:solidFill>
                  <a:schemeClr val="bg1"/>
                </a:solidFill>
              </a:rPr>
              <a:t>#3</a:t>
            </a:r>
            <a:endParaRPr lang="en-US" dirty="0">
              <a:solidFill>
                <a:schemeClr val="bg1"/>
              </a:solidFill>
            </a:endParaRPr>
          </a:p>
        </p:txBody>
      </p:sp>
      <p:sp>
        <p:nvSpPr>
          <p:cNvPr id="9" name="Slide Number Placeholder 8"/>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133335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idx="1"/>
          </p:nvPr>
        </p:nvSpPr>
        <p:spPr/>
        <p:txBody>
          <a:bodyPr/>
          <a:lstStyle/>
          <a:p>
            <a:r>
              <a:rPr lang="en-US" dirty="0"/>
              <a:t>Requirements</a:t>
            </a:r>
          </a:p>
          <a:p>
            <a:r>
              <a:rPr lang="en-US" dirty="0"/>
              <a:t>Conceptual Design, Maturity</a:t>
            </a:r>
          </a:p>
          <a:p>
            <a:r>
              <a:rPr lang="en-US" dirty="0"/>
              <a:t>Scope/Deliverables</a:t>
            </a:r>
          </a:p>
          <a:p>
            <a:r>
              <a:rPr lang="en-US" dirty="0" smtClean="0"/>
              <a:t>Interfaces</a:t>
            </a:r>
            <a:endParaRPr lang="en-US" dirty="0"/>
          </a:p>
          <a:p>
            <a:r>
              <a:rPr lang="en-US" dirty="0"/>
              <a:t>Technical Progress to Date</a:t>
            </a:r>
          </a:p>
          <a:p>
            <a:r>
              <a:rPr lang="en-US" dirty="0"/>
              <a:t>ESH&amp;Q</a:t>
            </a:r>
          </a:p>
          <a:p>
            <a:r>
              <a:rPr lang="en-US" dirty="0"/>
              <a:t>Risk</a:t>
            </a:r>
          </a:p>
          <a:p>
            <a:r>
              <a:rPr lang="en-US" dirty="0"/>
              <a:t>Cost</a:t>
            </a:r>
          </a:p>
          <a:p>
            <a:r>
              <a:rPr lang="en-US" dirty="0"/>
              <a:t>Schedule</a:t>
            </a:r>
          </a:p>
          <a:p>
            <a:r>
              <a:rPr lang="en-US" dirty="0"/>
              <a:t>Summary</a:t>
            </a:r>
          </a:p>
        </p:txBody>
      </p:sp>
      <p:sp>
        <p:nvSpPr>
          <p:cNvPr id="4" name="Date Placeholder 3"/>
          <p:cNvSpPr>
            <a:spLocks noGrp="1"/>
          </p:cNvSpPr>
          <p:nvPr>
            <p:ph type="dt" sz="half" idx="2"/>
          </p:nvPr>
        </p:nvSpPr>
        <p:spPr/>
        <p:txBody>
          <a:bodyPr/>
          <a:lstStyle/>
          <a:p>
            <a:r>
              <a:rPr lang="en-US" smtClean="0"/>
              <a:t>12/13/17</a:t>
            </a:r>
            <a:endParaRPr lang="en-US" dirty="0"/>
          </a:p>
        </p:txBody>
      </p:sp>
      <p:sp>
        <p:nvSpPr>
          <p:cNvPr id="5" name="Footer Placeholder 4"/>
          <p:cNvSpPr>
            <a:spLocks noGrp="1"/>
          </p:cNvSpPr>
          <p:nvPr>
            <p:ph type="ftr" sz="quarter" idx="3"/>
          </p:nvPr>
        </p:nvSpPr>
        <p:spPr/>
        <p:txBody>
          <a:bodyPr/>
          <a:lstStyle/>
          <a:p>
            <a:r>
              <a:rPr lang="en-US" dirty="0" smtClean="0"/>
              <a:t>B. Chase | 121.3.10 RF Integration | RF Systems </a:t>
            </a:r>
            <a:endParaRPr lang="en-US" b="1" dirty="0"/>
          </a:p>
        </p:txBody>
      </p:sp>
      <p:sp>
        <p:nvSpPr>
          <p:cNvPr id="7" name="Slide Number Placeholder 6"/>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588674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8" y="368135"/>
            <a:ext cx="7302451" cy="866899"/>
          </a:xfrm>
        </p:spPr>
        <p:txBody>
          <a:bodyPr>
            <a:noAutofit/>
          </a:bodyPr>
          <a:lstStyle/>
          <a:p>
            <a:r>
              <a:rPr lang="en-US" dirty="0"/>
              <a:t>Risk Mitigation: Resonance control and field regulation</a:t>
            </a:r>
          </a:p>
        </p:txBody>
      </p:sp>
      <p:sp>
        <p:nvSpPr>
          <p:cNvPr id="3" name="Content Placeholder 2"/>
          <p:cNvSpPr>
            <a:spLocks noGrp="1"/>
          </p:cNvSpPr>
          <p:nvPr>
            <p:ph idx="1"/>
          </p:nvPr>
        </p:nvSpPr>
        <p:spPr>
          <a:xfrm>
            <a:off x="222250" y="1353468"/>
            <a:ext cx="8672513" cy="4928420"/>
          </a:xfrm>
        </p:spPr>
        <p:txBody>
          <a:bodyPr/>
          <a:lstStyle/>
          <a:p>
            <a:r>
              <a:rPr lang="en-US" dirty="0" smtClean="0"/>
              <a:t>Is </a:t>
            </a:r>
            <a:r>
              <a:rPr lang="en-US" dirty="0"/>
              <a:t>a Risk in the pulse mode of PIP-II operation due to </a:t>
            </a:r>
            <a:r>
              <a:rPr lang="en-US" dirty="0" err="1"/>
              <a:t>microphonics</a:t>
            </a:r>
            <a:r>
              <a:rPr lang="en-US" dirty="0"/>
              <a:t> and </a:t>
            </a:r>
            <a:r>
              <a:rPr lang="en-US" dirty="0">
                <a:solidFill>
                  <a:srgbClr val="7030A0"/>
                </a:solidFill>
              </a:rPr>
              <a:t>Lorentz force </a:t>
            </a:r>
            <a:r>
              <a:rPr lang="en-US" dirty="0" smtClean="0">
                <a:solidFill>
                  <a:srgbClr val="7030A0"/>
                </a:solidFill>
              </a:rPr>
              <a:t>detuning</a:t>
            </a:r>
            <a:endParaRPr lang="en-US" sz="2000" dirty="0">
              <a:solidFill>
                <a:srgbClr val="7030A0"/>
              </a:solidFill>
            </a:endParaRPr>
          </a:p>
          <a:p>
            <a:pPr lvl="1"/>
            <a:r>
              <a:rPr lang="en-US" sz="2200" dirty="0" smtClean="0"/>
              <a:t>Which </a:t>
            </a:r>
            <a:r>
              <a:rPr lang="en-US" sz="2200" dirty="0"/>
              <a:t>is the default operating mode for the LBNF DUNE</a:t>
            </a:r>
            <a:endParaRPr lang="en-US" sz="1800" dirty="0"/>
          </a:p>
          <a:p>
            <a:r>
              <a:rPr lang="en-US" dirty="0"/>
              <a:t>Is a much smaller Risk in the CW mode of PIP-II operation as  Lorentz force detuning does not come into </a:t>
            </a:r>
            <a:r>
              <a:rPr lang="en-US" dirty="0" smtClean="0"/>
              <a:t>play</a:t>
            </a:r>
            <a:endParaRPr lang="en-US" sz="2000" dirty="0"/>
          </a:p>
          <a:p>
            <a:pPr lvl="1"/>
            <a:r>
              <a:rPr lang="en-US" dirty="0" smtClean="0"/>
              <a:t> </a:t>
            </a:r>
            <a:r>
              <a:rPr lang="en-US" dirty="0"/>
              <a:t>PIP-II is being built as a </a:t>
            </a:r>
            <a:r>
              <a:rPr lang="en-US" dirty="0">
                <a:solidFill>
                  <a:srgbClr val="7030A0"/>
                </a:solidFill>
              </a:rPr>
              <a:t>CW capable SRF </a:t>
            </a:r>
            <a:r>
              <a:rPr lang="en-US" dirty="0" err="1" smtClean="0">
                <a:solidFill>
                  <a:srgbClr val="7030A0"/>
                </a:solidFill>
              </a:rPr>
              <a:t>Linac</a:t>
            </a:r>
            <a:endParaRPr lang="en-US" dirty="0" smtClean="0">
              <a:solidFill>
                <a:srgbClr val="7030A0"/>
              </a:solidFill>
            </a:endParaRPr>
          </a:p>
          <a:p>
            <a:pPr lvl="1"/>
            <a:r>
              <a:rPr lang="en-US" dirty="0" smtClean="0"/>
              <a:t>Additional </a:t>
            </a:r>
            <a:r>
              <a:rPr lang="en-US" dirty="0"/>
              <a:t>operating cost in CW mode will be </a:t>
            </a:r>
            <a:r>
              <a:rPr lang="en-US" dirty="0" smtClean="0"/>
              <a:t>~850k/year</a:t>
            </a:r>
          </a:p>
          <a:p>
            <a:pPr lvl="1"/>
            <a:r>
              <a:rPr lang="en-US" dirty="0" smtClean="0"/>
              <a:t>Workable solutions may fall between pure pulsed and CW </a:t>
            </a:r>
          </a:p>
          <a:p>
            <a:pPr lvl="1"/>
            <a:endParaRPr lang="en-US" sz="1800" dirty="0"/>
          </a:p>
          <a:p>
            <a:r>
              <a:rPr lang="en-US" dirty="0"/>
              <a:t>Planned Development (FY18-FY23) is to mitigate these Risks </a:t>
            </a:r>
            <a:endParaRPr lang="en-US" sz="2000" dirty="0"/>
          </a:p>
          <a:p>
            <a:pPr lvl="1"/>
            <a:r>
              <a:rPr lang="en-US" sz="2400" dirty="0"/>
              <a:t>Risk Mitigation Plan (</a:t>
            </a:r>
            <a:r>
              <a:rPr lang="en-US" sz="2400" dirty="0" err="1"/>
              <a:t>DocDB</a:t>
            </a:r>
            <a:r>
              <a:rPr lang="en-US" sz="2400" dirty="0"/>
              <a:t> </a:t>
            </a:r>
            <a:r>
              <a:rPr lang="en-US" sz="2400" dirty="0" smtClean="0"/>
              <a:t>1272)</a:t>
            </a:r>
            <a:endParaRPr lang="en-US" sz="2000" dirty="0"/>
          </a:p>
          <a:p>
            <a:endParaRPr lang="en-US"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a:t>
            </a:r>
            <a:r>
              <a:rPr lang="en-US" dirty="0" smtClean="0">
                <a:solidFill>
                  <a:schemeClr val="bg1"/>
                </a:solidFill>
              </a:rPr>
              <a:t>#3</a:t>
            </a:r>
            <a:endParaRPr lang="en-US" dirty="0">
              <a:solidFill>
                <a:schemeClr val="bg1"/>
              </a:solidFill>
            </a:endParaRP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1453446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54" y="459109"/>
            <a:ext cx="6115946" cy="427877"/>
          </a:xfrm>
        </p:spPr>
        <p:txBody>
          <a:bodyPr/>
          <a:lstStyle/>
          <a:p>
            <a:r>
              <a:rPr lang="en-US" dirty="0"/>
              <a:t>BOE Summary</a:t>
            </a:r>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aphicFrame>
        <p:nvGraphicFramePr>
          <p:cNvPr id="8" name="Table 7"/>
          <p:cNvGraphicFramePr>
            <a:graphicFrameLocks noGrp="1"/>
          </p:cNvGraphicFramePr>
          <p:nvPr>
            <p:extLst>
              <p:ext uri="{D42A27DB-BD31-4B8C-83A1-F6EECF244321}">
                <p14:modId xmlns:p14="http://schemas.microsoft.com/office/powerpoint/2010/main" val="887050648"/>
              </p:ext>
            </p:extLst>
          </p:nvPr>
        </p:nvGraphicFramePr>
        <p:xfrm>
          <a:off x="228600" y="1679210"/>
          <a:ext cx="8494509" cy="2865120"/>
        </p:xfrm>
        <a:graphic>
          <a:graphicData uri="http://schemas.openxmlformats.org/drawingml/2006/table">
            <a:tbl>
              <a:tblPr firstRow="1" bandRow="1">
                <a:tableStyleId>{5C22544A-7EE6-4342-B048-85BDC9FD1C3A}</a:tableStyleId>
              </a:tblPr>
              <a:tblGrid>
                <a:gridCol w="2032000"/>
                <a:gridCol w="4430509"/>
                <a:gridCol w="2032000"/>
              </a:tblGrid>
              <a:tr h="370840">
                <a:tc>
                  <a:txBody>
                    <a:bodyPr/>
                    <a:lstStyle/>
                    <a:p>
                      <a:r>
                        <a:rPr lang="en-US" dirty="0"/>
                        <a:t>WBS Number</a:t>
                      </a:r>
                    </a:p>
                  </a:txBody>
                  <a:tcPr/>
                </a:tc>
                <a:tc>
                  <a:txBody>
                    <a:bodyPr/>
                    <a:lstStyle/>
                    <a:p>
                      <a:r>
                        <a:rPr lang="en-US" dirty="0"/>
                        <a:t>Title</a:t>
                      </a:r>
                    </a:p>
                  </a:txBody>
                  <a:tcPr/>
                </a:tc>
                <a:tc>
                  <a:txBody>
                    <a:bodyPr/>
                    <a:lstStyle/>
                    <a:p>
                      <a:r>
                        <a:rPr lang="en-US" dirty="0" err="1"/>
                        <a:t>Docdb</a:t>
                      </a:r>
                      <a:r>
                        <a:rPr lang="en-US" dirty="0"/>
                        <a:t> #</a:t>
                      </a:r>
                    </a:p>
                  </a:txBody>
                  <a:tcPr/>
                </a:tc>
              </a:tr>
              <a:tr h="370840">
                <a:tc>
                  <a:txBody>
                    <a:bodyPr/>
                    <a:lstStyle/>
                    <a:p>
                      <a:r>
                        <a:rPr lang="en-US" dirty="0" smtClean="0"/>
                        <a:t>121.3.10.2</a:t>
                      </a:r>
                      <a:endParaRPr lang="en-US" dirty="0"/>
                    </a:p>
                  </a:txBody>
                  <a:tcPr anchor="ctr"/>
                </a:tc>
                <a:tc>
                  <a:txBody>
                    <a:bodyPr/>
                    <a:lstStyle/>
                    <a:p>
                      <a:r>
                        <a:rPr lang="en-US" dirty="0" err="1" smtClean="0"/>
                        <a:t>Linac</a:t>
                      </a:r>
                      <a:r>
                        <a:rPr lang="en-US" dirty="0" smtClean="0"/>
                        <a:t> – RF-INT </a:t>
                      </a:r>
                    </a:p>
                    <a:p>
                      <a:r>
                        <a:rPr lang="en-US" dirty="0" smtClean="0"/>
                        <a:t>Project Management and Coordination</a:t>
                      </a:r>
                      <a:endParaRPr lang="en-US" dirty="0"/>
                    </a:p>
                  </a:txBody>
                  <a:tcPr anchor="ctr"/>
                </a:tc>
                <a:tc>
                  <a:txBody>
                    <a:bodyPr/>
                    <a:lstStyle/>
                    <a:p>
                      <a:r>
                        <a:rPr lang="en-US" dirty="0" smtClean="0"/>
                        <a:t>986</a:t>
                      </a:r>
                      <a:endParaRPr lang="en-US" dirty="0"/>
                    </a:p>
                  </a:txBody>
                  <a:tcPr/>
                </a:tc>
              </a:tr>
              <a:tr h="370840">
                <a:tc>
                  <a:txBody>
                    <a:bodyPr/>
                    <a:lstStyle/>
                    <a:p>
                      <a:r>
                        <a:rPr lang="en-US" dirty="0" smtClean="0"/>
                        <a:t>121.3.10.3.1</a:t>
                      </a:r>
                      <a:endParaRPr lang="en-US" dirty="0"/>
                    </a:p>
                  </a:txBody>
                  <a:tcPr anchor="ctr"/>
                </a:tc>
                <a:tc>
                  <a:txBody>
                    <a:bodyPr/>
                    <a:lstStyle/>
                    <a:p>
                      <a:r>
                        <a:rPr lang="en-US" dirty="0" err="1" smtClean="0"/>
                        <a:t>Linac</a:t>
                      </a:r>
                      <a:r>
                        <a:rPr lang="en-US" dirty="0" smtClean="0"/>
                        <a:t> – RF-INT – LLRF PIP2IT</a:t>
                      </a:r>
                      <a:endParaRPr lang="en-US" dirty="0"/>
                    </a:p>
                  </a:txBody>
                  <a:tcPr anchor="ctr"/>
                </a:tc>
                <a:tc>
                  <a:txBody>
                    <a:bodyPr/>
                    <a:lstStyle/>
                    <a:p>
                      <a:r>
                        <a:rPr lang="en-US" dirty="0" smtClean="0"/>
                        <a:t>999</a:t>
                      </a:r>
                      <a:endParaRPr lang="en-US" dirty="0"/>
                    </a:p>
                  </a:txBody>
                  <a:tcPr/>
                </a:tc>
              </a:tr>
              <a:tr h="370840">
                <a:tc>
                  <a:txBody>
                    <a:bodyPr/>
                    <a:lstStyle/>
                    <a:p>
                      <a:r>
                        <a:rPr lang="en-US" dirty="0" smtClean="0"/>
                        <a:t>121.3.10.3.2</a:t>
                      </a:r>
                      <a:endParaRPr lang="en-US" dirty="0"/>
                    </a:p>
                  </a:txBody>
                  <a:tcPr anchor="ctr"/>
                </a:tc>
                <a:tc>
                  <a:txBody>
                    <a:bodyPr/>
                    <a:lstStyle/>
                    <a:p>
                      <a:r>
                        <a:rPr lang="en-US" dirty="0" err="1" smtClean="0"/>
                        <a:t>Linac</a:t>
                      </a:r>
                      <a:r>
                        <a:rPr lang="en-US" dirty="0" smtClean="0"/>
                        <a:t> – RF-INT – LLRF Test Infrastructure </a:t>
                      </a:r>
                      <a:endParaRPr lang="en-US" dirty="0"/>
                    </a:p>
                  </a:txBody>
                  <a:tcPr anchor="ctr"/>
                </a:tc>
                <a:tc>
                  <a:txBody>
                    <a:bodyPr/>
                    <a:lstStyle/>
                    <a:p>
                      <a:r>
                        <a:rPr lang="en-US" dirty="0" smtClean="0"/>
                        <a:t>992</a:t>
                      </a:r>
                      <a:endParaRPr lang="en-US" dirty="0"/>
                    </a:p>
                  </a:txBody>
                  <a:tcPr/>
                </a:tc>
              </a:tr>
              <a:tr h="370840">
                <a:tc>
                  <a:txBody>
                    <a:bodyPr/>
                    <a:lstStyle/>
                    <a:p>
                      <a:r>
                        <a:rPr lang="en-US" dirty="0" smtClean="0"/>
                        <a:t>121.3.10.3.3</a:t>
                      </a:r>
                      <a:endParaRPr lang="en-US" dirty="0"/>
                    </a:p>
                  </a:txBody>
                  <a:tcPr anchor="ctr"/>
                </a:tc>
                <a:tc>
                  <a:txBody>
                    <a:bodyPr/>
                    <a:lstStyle/>
                    <a:p>
                      <a:r>
                        <a:rPr lang="en-US" dirty="0" err="1" smtClean="0"/>
                        <a:t>Linac</a:t>
                      </a:r>
                      <a:r>
                        <a:rPr lang="en-US" dirty="0" smtClean="0"/>
                        <a:t> – RF-INT – LLRF PIP-II </a:t>
                      </a:r>
                      <a:endParaRPr lang="en-US" dirty="0"/>
                    </a:p>
                  </a:txBody>
                  <a:tcPr anchor="ctr"/>
                </a:tc>
                <a:tc>
                  <a:txBody>
                    <a:bodyPr/>
                    <a:lstStyle/>
                    <a:p>
                      <a:r>
                        <a:rPr lang="en-US" dirty="0" smtClean="0"/>
                        <a:t>995</a:t>
                      </a:r>
                      <a:endParaRPr lang="en-US" dirty="0"/>
                    </a:p>
                  </a:txBody>
                  <a:tcPr/>
                </a:tc>
              </a:tr>
              <a:tr h="370840">
                <a:tc>
                  <a:txBody>
                    <a:bodyPr/>
                    <a:lstStyle/>
                    <a:p>
                      <a:r>
                        <a:rPr lang="en-US" dirty="0" smtClean="0"/>
                        <a:t>121.3.10.4</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Linac</a:t>
                      </a:r>
                      <a:r>
                        <a:rPr lang="en-US" dirty="0" smtClean="0"/>
                        <a:t> – RF-INT Reference Line (RL)</a:t>
                      </a:r>
                    </a:p>
                  </a:txBody>
                  <a:tcPr anchor="ctr"/>
                </a:tc>
                <a:tc>
                  <a:txBody>
                    <a:bodyPr/>
                    <a:lstStyle/>
                    <a:p>
                      <a:r>
                        <a:rPr lang="en-US" dirty="0" smtClean="0"/>
                        <a:t>998</a:t>
                      </a:r>
                      <a:endParaRPr lang="en-US" dirty="0"/>
                    </a:p>
                  </a:txBody>
                  <a:tcPr/>
                </a:tc>
              </a:tr>
              <a:tr h="370840">
                <a:tc>
                  <a:txBody>
                    <a:bodyPr/>
                    <a:lstStyle/>
                    <a:p>
                      <a:r>
                        <a:rPr lang="en-US" dirty="0" smtClean="0"/>
                        <a:t>121.3.10.5</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Linac</a:t>
                      </a:r>
                      <a:r>
                        <a:rPr lang="en-US" dirty="0" smtClean="0"/>
                        <a:t> – RF-INT – RF Protection/Interlocks</a:t>
                      </a:r>
                    </a:p>
                  </a:txBody>
                  <a:tcPr anchor="ctr"/>
                </a:tc>
                <a:tc>
                  <a:txBody>
                    <a:bodyPr/>
                    <a:lstStyle/>
                    <a:p>
                      <a:r>
                        <a:rPr lang="en-US" dirty="0" smtClean="0"/>
                        <a:t>1001</a:t>
                      </a:r>
                      <a:endParaRPr lang="en-US" dirty="0"/>
                    </a:p>
                  </a:txBody>
                  <a:tcPr/>
                </a:tc>
              </a:tr>
            </a:tbl>
          </a:graphicData>
        </a:graphic>
      </p:graphicFrame>
      <p:sp>
        <p:nvSpPr>
          <p:cNvPr id="3" name="Slide Number Placeholder 2"/>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21814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A08A10-F917-403D-941F-F8974A08B0C9}"/>
              </a:ext>
            </a:extLst>
          </p:cNvPr>
          <p:cNvSpPr>
            <a:spLocks noGrp="1"/>
          </p:cNvSpPr>
          <p:nvPr>
            <p:ph type="title"/>
          </p:nvPr>
        </p:nvSpPr>
        <p:spPr>
          <a:xfrm>
            <a:off x="228600" y="690461"/>
            <a:ext cx="6892636" cy="427877"/>
          </a:xfrm>
        </p:spPr>
        <p:txBody>
          <a:bodyPr>
            <a:normAutofit fontScale="90000"/>
          </a:bodyPr>
          <a:lstStyle/>
          <a:p>
            <a:r>
              <a:rPr lang="en-US" dirty="0" smtClean="0"/>
              <a:t>LLRF Interfaces and key dependencies to other systems </a:t>
            </a:r>
            <a:endParaRPr lang="en-US" dirty="0"/>
          </a:p>
        </p:txBody>
      </p:sp>
      <p:sp>
        <p:nvSpPr>
          <p:cNvPr id="4" name="Date Placeholder 3">
            <a:extLst>
              <a:ext uri="{FF2B5EF4-FFF2-40B4-BE49-F238E27FC236}">
                <a16:creationId xmlns:a16="http://schemas.microsoft.com/office/drawing/2014/main" xmlns="" id="{F99DFD76-82C2-463C-9D47-872E53E0F8ED}"/>
              </a:ext>
            </a:extLst>
          </p:cNvPr>
          <p:cNvSpPr>
            <a:spLocks noGrp="1"/>
          </p:cNvSpPr>
          <p:nvPr>
            <p:ph type="dt" sz="half" idx="4294967295"/>
          </p:nvPr>
        </p:nvSpPr>
        <p:spPr>
          <a:xfrm>
            <a:off x="6450013" y="6515100"/>
            <a:ext cx="1076325" cy="241300"/>
          </a:xfrm>
          <a:prstGeom prst="rect">
            <a:avLst/>
          </a:prstGeom>
        </p:spPr>
        <p:txBody>
          <a:bodyPr/>
          <a:lstStyle/>
          <a:p>
            <a:r>
              <a:rPr lang="en-US" altLang="en-US" sz="1200" smtClean="0"/>
              <a:t>12/13/17</a:t>
            </a:r>
            <a:endParaRPr lang="en-US" altLang="en-US" sz="1200" dirty="0"/>
          </a:p>
        </p:txBody>
      </p:sp>
      <p:sp>
        <p:nvSpPr>
          <p:cNvPr id="5" name="Footer Placeholder 4">
            <a:extLst>
              <a:ext uri="{FF2B5EF4-FFF2-40B4-BE49-F238E27FC236}">
                <a16:creationId xmlns:a16="http://schemas.microsoft.com/office/drawing/2014/main" xmlns="" id="{2ADF5D79-EC57-49EF-93E7-4648D8C93E81}"/>
              </a:ext>
            </a:extLst>
          </p:cNvPr>
          <p:cNvSpPr>
            <a:spLocks noGrp="1"/>
          </p:cNvSpPr>
          <p:nvPr>
            <p:ph type="ftr" sz="quarter" idx="4294967295"/>
          </p:nvPr>
        </p:nvSpPr>
        <p:spPr>
          <a:xfrm>
            <a:off x="806449" y="6515099"/>
            <a:ext cx="5643563" cy="241301"/>
          </a:xfrm>
          <a:prstGeom prst="rect">
            <a:avLst/>
          </a:prstGeom>
        </p:spPr>
        <p:txBody>
          <a:bodyPr/>
          <a:lstStyle/>
          <a:p>
            <a:pPr>
              <a:defRPr/>
            </a:pPr>
            <a:r>
              <a:rPr lang="en-US" sz="1200" smtClean="0"/>
              <a:t>B. Chase | 121.3.10 RF Integration | RF Systems </a:t>
            </a:r>
            <a:endParaRPr lang="en-US" sz="1200" b="1" dirty="0"/>
          </a:p>
        </p:txBody>
      </p:sp>
      <p:graphicFrame>
        <p:nvGraphicFramePr>
          <p:cNvPr id="3" name="Diagram 2">
            <a:extLst>
              <a:ext uri="{FF2B5EF4-FFF2-40B4-BE49-F238E27FC236}">
                <a16:creationId xmlns:a16="http://schemas.microsoft.com/office/drawing/2014/main" xmlns="" id="{650F981E-D905-4FF6-847F-987A77F9ED29}"/>
              </a:ext>
            </a:extLst>
          </p:cNvPr>
          <p:cNvGraphicFramePr/>
          <p:nvPr>
            <p:extLst>
              <p:ext uri="{D42A27DB-BD31-4B8C-83A1-F6EECF244321}">
                <p14:modId xmlns:p14="http://schemas.microsoft.com/office/powerpoint/2010/main" val="1950989563"/>
              </p:ext>
            </p:extLst>
          </p:nvPr>
        </p:nvGraphicFramePr>
        <p:xfrm>
          <a:off x="133064" y="1305460"/>
          <a:ext cx="8668036" cy="454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52437" y="5204012"/>
            <a:ext cx="2487706" cy="874058"/>
          </a:xfrm>
          <a:prstGeom prst="roundRect">
            <a:avLst/>
          </a:prstGeom>
          <a:gradFill>
            <a:gsLst>
              <a:gs pos="98000">
                <a:srgbClr val="7030A0"/>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DAE supplying most of LLRF and RFPI Components</a:t>
            </a:r>
            <a:endParaRPr lang="en-US" sz="1800" dirty="0"/>
          </a:p>
        </p:txBody>
      </p:sp>
      <p:sp>
        <p:nvSpPr>
          <p:cNvPr id="10" name="Right Arrow 9"/>
          <p:cNvSpPr/>
          <p:nvPr/>
        </p:nvSpPr>
        <p:spPr>
          <a:xfrm rot="20614994">
            <a:off x="2980312" y="5342910"/>
            <a:ext cx="631636" cy="529967"/>
          </a:xfrm>
          <a:prstGeom prst="rightArrow">
            <a:avLst/>
          </a:prstGeom>
          <a:gradFill>
            <a:gsLst>
              <a:gs pos="8700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 name="TextBox 10"/>
          <p:cNvSpPr txBox="1"/>
          <p:nvPr/>
        </p:nvSpPr>
        <p:spPr>
          <a:xfrm>
            <a:off x="7758953" y="887506"/>
            <a:ext cx="184731" cy="461665"/>
          </a:xfrm>
          <a:prstGeom prst="rect">
            <a:avLst/>
          </a:prstGeom>
          <a:noFill/>
        </p:spPr>
        <p:txBody>
          <a:bodyPr wrap="none" rtlCol="0">
            <a:spAutoFit/>
          </a:bodyPr>
          <a:lstStyle/>
          <a:p>
            <a:endParaRPr lang="en-US" dirty="0"/>
          </a:p>
        </p:txBody>
      </p:sp>
      <p:sp>
        <p:nvSpPr>
          <p:cNvPr id="12" name="TextBox 11"/>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14489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Summary</a:t>
            </a:r>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sp>
        <p:nvSpPr>
          <p:cNvPr id="7" name="TextBox 6"/>
          <p:cNvSpPr txBox="1"/>
          <p:nvPr/>
        </p:nvSpPr>
        <p:spPr>
          <a:xfrm>
            <a:off x="7347857" y="448796"/>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pic>
        <p:nvPicPr>
          <p:cNvPr id="3" name="Picture 2">
            <a:extLst>
              <a:ext uri="{FF2B5EF4-FFF2-40B4-BE49-F238E27FC236}">
                <a16:creationId xmlns:a16="http://schemas.microsoft.com/office/drawing/2014/main" xmlns="" id="{666E6C4E-51E6-4EF6-ACBB-830F79DC15C4}"/>
              </a:ext>
            </a:extLst>
          </p:cNvPr>
          <p:cNvPicPr>
            <a:picLocks noChangeAspect="1"/>
          </p:cNvPicPr>
          <p:nvPr/>
        </p:nvPicPr>
        <p:blipFill>
          <a:blip r:embed="rId2"/>
          <a:stretch>
            <a:fillRect/>
          </a:stretch>
        </p:blipFill>
        <p:spPr>
          <a:xfrm>
            <a:off x="518216" y="1209380"/>
            <a:ext cx="8107567" cy="1169200"/>
          </a:xfrm>
          <a:prstGeom prst="rect">
            <a:avLst/>
          </a:prstGeom>
        </p:spPr>
      </p:pic>
      <p:sp>
        <p:nvSpPr>
          <p:cNvPr id="10" name="TextBox 9">
            <a:extLst>
              <a:ext uri="{FF2B5EF4-FFF2-40B4-BE49-F238E27FC236}">
                <a16:creationId xmlns:a16="http://schemas.microsoft.com/office/drawing/2014/main" xmlns="" id="{F5098D7D-78DB-4B94-A15E-29F77E6FC0F0}"/>
              </a:ext>
            </a:extLst>
          </p:cNvPr>
          <p:cNvSpPr txBox="1"/>
          <p:nvPr/>
        </p:nvSpPr>
        <p:spPr>
          <a:xfrm>
            <a:off x="518216" y="2567658"/>
            <a:ext cx="5215255" cy="277495"/>
          </a:xfrm>
          <a:prstGeom prst="rect">
            <a:avLst/>
          </a:prstGeom>
          <a:noFill/>
        </p:spPr>
        <p:txBody>
          <a:bodyPr wrap="square" rtlCol="0">
            <a:spAutoFit/>
          </a:bodyPr>
          <a:lstStyle/>
          <a:p>
            <a:pPr marL="0" marR="0" fontAlgn="base">
              <a:spcBef>
                <a:spcPts val="0"/>
              </a:spcBef>
              <a:spcAft>
                <a:spcPts val="0"/>
              </a:spcAft>
            </a:pPr>
            <a:r>
              <a:rPr lang="en-US" sz="1200" kern="1200">
                <a:solidFill>
                  <a:srgbClr val="4E4E4E"/>
                </a:solidFill>
                <a:effectLst/>
                <a:latin typeface="Calibri" panose="020F0502020204030204" pitchFamily="34" charset="0"/>
                <a:ea typeface="Geneva"/>
                <a:cs typeface="Geneva"/>
              </a:rPr>
              <a:t>Full Burden + Esc = BOE + Escalation + Overhead</a:t>
            </a:r>
            <a:endParaRPr lang="en-US" sz="1200">
              <a:effectLst/>
              <a:latin typeface="Times New Roman" panose="02020603050405020304" pitchFamily="18" charset="0"/>
              <a:ea typeface="Times New Roman" panose="02020603050405020304" pitchFamily="18" charset="0"/>
            </a:endParaRPr>
          </a:p>
        </p:txBody>
      </p:sp>
      <p:sp>
        <p:nvSpPr>
          <p:cNvPr id="8" name="Double Bracket 7"/>
          <p:cNvSpPr/>
          <p:nvPr/>
        </p:nvSpPr>
        <p:spPr>
          <a:xfrm>
            <a:off x="6019800" y="2195624"/>
            <a:ext cx="762000" cy="277495"/>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4"/>
              </a:solidFill>
            </a:endParaRPr>
          </a:p>
        </p:txBody>
      </p:sp>
      <p:sp>
        <p:nvSpPr>
          <p:cNvPr id="9" name="Slide Number Placeholder 8"/>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183081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Distribution and Estimate Quality</a:t>
            </a:r>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pic>
        <p:nvPicPr>
          <p:cNvPr id="9" name="Picture 8">
            <a:extLst>
              <a:ext uri="{FF2B5EF4-FFF2-40B4-BE49-F238E27FC236}">
                <a16:creationId xmlns:a16="http://schemas.microsoft.com/office/drawing/2014/main" xmlns="" id="{AB11D8C6-7E54-4662-B6CC-52AA8C49B6BC}"/>
              </a:ext>
            </a:extLst>
          </p:cNvPr>
          <p:cNvPicPr>
            <a:picLocks noChangeAspect="1"/>
          </p:cNvPicPr>
          <p:nvPr/>
        </p:nvPicPr>
        <p:blipFill>
          <a:blip r:embed="rId3"/>
          <a:stretch>
            <a:fillRect/>
          </a:stretch>
        </p:blipFill>
        <p:spPr>
          <a:xfrm>
            <a:off x="2701182" y="1040120"/>
            <a:ext cx="3200400" cy="2460882"/>
          </a:xfrm>
          <a:prstGeom prst="rect">
            <a:avLst/>
          </a:prstGeom>
        </p:spPr>
      </p:pic>
      <p:pic>
        <p:nvPicPr>
          <p:cNvPr id="11" name="Picture 10">
            <a:extLst>
              <a:ext uri="{FF2B5EF4-FFF2-40B4-BE49-F238E27FC236}">
                <a16:creationId xmlns:a16="http://schemas.microsoft.com/office/drawing/2014/main" xmlns="" id="{CBD0F1FA-73CA-4463-A752-94D921EB95D3}"/>
              </a:ext>
            </a:extLst>
          </p:cNvPr>
          <p:cNvPicPr>
            <a:picLocks noChangeAspect="1"/>
          </p:cNvPicPr>
          <p:nvPr/>
        </p:nvPicPr>
        <p:blipFill>
          <a:blip r:embed="rId4"/>
          <a:stretch>
            <a:fillRect/>
          </a:stretch>
        </p:blipFill>
        <p:spPr>
          <a:xfrm>
            <a:off x="1478255" y="3638907"/>
            <a:ext cx="3143140" cy="2168547"/>
          </a:xfrm>
          <a:prstGeom prst="rect">
            <a:avLst/>
          </a:prstGeom>
        </p:spPr>
      </p:pic>
      <p:pic>
        <p:nvPicPr>
          <p:cNvPr id="12" name="Picture 11">
            <a:extLst>
              <a:ext uri="{FF2B5EF4-FFF2-40B4-BE49-F238E27FC236}">
                <a16:creationId xmlns:a16="http://schemas.microsoft.com/office/drawing/2014/main" xmlns="" id="{811CB7C7-705A-49D8-9FC7-B02949F45A5D}"/>
              </a:ext>
            </a:extLst>
          </p:cNvPr>
          <p:cNvPicPr>
            <a:picLocks noChangeAspect="1"/>
          </p:cNvPicPr>
          <p:nvPr/>
        </p:nvPicPr>
        <p:blipFill>
          <a:blip r:embed="rId5"/>
          <a:stretch>
            <a:fillRect/>
          </a:stretch>
        </p:blipFill>
        <p:spPr>
          <a:xfrm>
            <a:off x="4757601" y="3627713"/>
            <a:ext cx="3143140" cy="2192594"/>
          </a:xfrm>
          <a:prstGeom prst="rect">
            <a:avLst/>
          </a:prstGeom>
        </p:spPr>
      </p:pic>
      <p:pic>
        <p:nvPicPr>
          <p:cNvPr id="13" name="Picture 12">
            <a:extLst>
              <a:ext uri="{FF2B5EF4-FFF2-40B4-BE49-F238E27FC236}">
                <a16:creationId xmlns:a16="http://schemas.microsoft.com/office/drawing/2014/main" xmlns="" id="{25223B9F-C7D4-4E23-B7CB-E2850FD1B909}"/>
              </a:ext>
            </a:extLst>
          </p:cNvPr>
          <p:cNvPicPr>
            <a:picLocks noChangeAspect="1"/>
          </p:cNvPicPr>
          <p:nvPr/>
        </p:nvPicPr>
        <p:blipFill>
          <a:blip r:embed="rId6"/>
          <a:stretch>
            <a:fillRect/>
          </a:stretch>
        </p:blipFill>
        <p:spPr>
          <a:xfrm>
            <a:off x="952186" y="5824698"/>
            <a:ext cx="7239627" cy="464860"/>
          </a:xfrm>
          <a:prstGeom prst="rect">
            <a:avLst/>
          </a:prstGeom>
        </p:spPr>
      </p:pic>
      <p:sp>
        <p:nvSpPr>
          <p:cNvPr id="3" name="Slide Number Placeholder 2"/>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179891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Obligation Profile – P6 Base Cost Only</a:t>
            </a:r>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
        <p:nvSpPr>
          <p:cNvPr id="12" name="TextBox 11"/>
          <p:cNvSpPr txBox="1"/>
          <p:nvPr/>
        </p:nvSpPr>
        <p:spPr>
          <a:xfrm>
            <a:off x="679919" y="5192918"/>
            <a:ext cx="7455877" cy="276999"/>
          </a:xfrm>
          <a:prstGeom prst="rect">
            <a:avLst/>
          </a:prstGeom>
          <a:noFill/>
        </p:spPr>
        <p:txBody>
          <a:bodyPr wrap="square" rtlCol="0">
            <a:spAutoFit/>
          </a:bodyPr>
          <a:lstStyle/>
          <a:p>
            <a:r>
              <a:rPr lang="en-US" sz="1200" dirty="0">
                <a:solidFill>
                  <a:srgbClr val="4E4E4E"/>
                </a:solidFill>
              </a:rPr>
              <a:t>P6 Base Costs = BOE + Overheads + Escalation</a:t>
            </a:r>
          </a:p>
        </p:txBody>
      </p:sp>
      <p:pic>
        <p:nvPicPr>
          <p:cNvPr id="8" name="Picture 7">
            <a:extLst>
              <a:ext uri="{FF2B5EF4-FFF2-40B4-BE49-F238E27FC236}">
                <a16:creationId xmlns:a16="http://schemas.microsoft.com/office/drawing/2014/main" xmlns="" id="{931CC9DE-5403-4005-A8C6-4C66638483A1}"/>
              </a:ext>
            </a:extLst>
          </p:cNvPr>
          <p:cNvPicPr>
            <a:picLocks noChangeAspect="1"/>
          </p:cNvPicPr>
          <p:nvPr/>
        </p:nvPicPr>
        <p:blipFill>
          <a:blip r:embed="rId3"/>
          <a:stretch>
            <a:fillRect/>
          </a:stretch>
        </p:blipFill>
        <p:spPr>
          <a:xfrm>
            <a:off x="636691" y="1126513"/>
            <a:ext cx="7870618" cy="4011516"/>
          </a:xfrm>
          <a:prstGeom prst="rect">
            <a:avLst/>
          </a:prstGeom>
        </p:spPr>
      </p:pic>
      <p:sp>
        <p:nvSpPr>
          <p:cNvPr id="9" name="Content Placeholder 8"/>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16505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 – P6 Hours/FTE</a:t>
            </a:r>
          </a:p>
        </p:txBody>
      </p:sp>
      <p:sp>
        <p:nvSpPr>
          <p:cNvPr id="3" name="Content Placeholder 2"/>
          <p:cNvSpPr>
            <a:spLocks noGrp="1"/>
          </p:cNvSpPr>
          <p:nvPr>
            <p:ph idx="1"/>
          </p:nvPr>
        </p:nvSpPr>
        <p:spPr>
          <a:xfrm>
            <a:off x="222250" y="5073162"/>
            <a:ext cx="8672513" cy="1221521"/>
          </a:xfrm>
        </p:spPr>
        <p:txBody>
          <a:bodyPr/>
          <a:lstStyle/>
          <a:p>
            <a:pPr marL="0" indent="0">
              <a:buNone/>
            </a:pPr>
            <a:endParaRPr lang="en-US"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pic>
        <p:nvPicPr>
          <p:cNvPr id="8" name="Picture 7">
            <a:extLst>
              <a:ext uri="{FF2B5EF4-FFF2-40B4-BE49-F238E27FC236}">
                <a16:creationId xmlns:a16="http://schemas.microsoft.com/office/drawing/2014/main" xmlns="" id="{299CCB26-F141-4D3B-9714-D57DAF39F1D0}"/>
              </a:ext>
            </a:extLst>
          </p:cNvPr>
          <p:cNvPicPr>
            <a:picLocks noChangeAspect="1"/>
          </p:cNvPicPr>
          <p:nvPr/>
        </p:nvPicPr>
        <p:blipFill>
          <a:blip r:embed="rId2"/>
          <a:stretch>
            <a:fillRect/>
          </a:stretch>
        </p:blipFill>
        <p:spPr>
          <a:xfrm>
            <a:off x="859214" y="1021500"/>
            <a:ext cx="7425572" cy="3724979"/>
          </a:xfrm>
          <a:prstGeom prst="rect">
            <a:avLst/>
          </a:prstGeom>
        </p:spPr>
      </p:pic>
      <p:sp>
        <p:nvSpPr>
          <p:cNvPr id="9" name="Slide Number Placeholder 8"/>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1547295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RF Power Integration</a:t>
            </a:r>
            <a:endParaRPr lang="en-US"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pic>
        <p:nvPicPr>
          <p:cNvPr id="3" name="Picture 2"/>
          <p:cNvPicPr>
            <a:picLocks noChangeAspect="1"/>
          </p:cNvPicPr>
          <p:nvPr/>
        </p:nvPicPr>
        <p:blipFill>
          <a:blip r:embed="rId2"/>
          <a:stretch>
            <a:fillRect/>
          </a:stretch>
        </p:blipFill>
        <p:spPr>
          <a:xfrm>
            <a:off x="333375" y="3731941"/>
            <a:ext cx="8582025" cy="2219325"/>
          </a:xfrm>
          <a:prstGeom prst="rect">
            <a:avLst/>
          </a:prstGeom>
        </p:spPr>
      </p:pic>
      <p:pic>
        <p:nvPicPr>
          <p:cNvPr id="8" name="Picture 7"/>
          <p:cNvPicPr>
            <a:picLocks noChangeAspect="1"/>
          </p:cNvPicPr>
          <p:nvPr/>
        </p:nvPicPr>
        <p:blipFill>
          <a:blip r:embed="rId3"/>
          <a:stretch>
            <a:fillRect/>
          </a:stretch>
        </p:blipFill>
        <p:spPr>
          <a:xfrm>
            <a:off x="222250" y="1117367"/>
            <a:ext cx="8172450" cy="2390775"/>
          </a:xfrm>
          <a:prstGeom prst="rect">
            <a:avLst/>
          </a:prstGeom>
        </p:spPr>
      </p:pic>
      <p:sp>
        <p:nvSpPr>
          <p:cNvPr id="9" name="TextBox 8"/>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a:t>
            </a:r>
            <a:r>
              <a:rPr lang="en-US" dirty="0" smtClean="0">
                <a:solidFill>
                  <a:schemeClr val="bg1"/>
                </a:solidFill>
              </a:rPr>
              <a:t>#3</a:t>
            </a:r>
            <a:endParaRPr lang="en-US" dirty="0">
              <a:solidFill>
                <a:schemeClr val="bg1"/>
              </a:solidFill>
            </a:endParaRPr>
          </a:p>
        </p:txBody>
      </p:sp>
      <p:sp>
        <p:nvSpPr>
          <p:cNvPr id="7" name="Slide Number Placeholder 6"/>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205303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smtClean="0"/>
              <a:t>The Low Level RF and RF protection and interlock are leveraged from FNAL and LCLS-II designs and are well understood </a:t>
            </a:r>
          </a:p>
          <a:p>
            <a:r>
              <a:rPr lang="en-US" dirty="0" smtClean="0"/>
              <a:t>The beam energy stability requirements are very tight for a pulsed machine, however, full machine simulations and testing at PIP2-IT show them to be attainable</a:t>
            </a:r>
          </a:p>
          <a:p>
            <a:r>
              <a:rPr lang="en-US" dirty="0" smtClean="0"/>
              <a:t>There is ongoing work and a plan forward to cover pulsed Lorentz force detuning (resonance control)</a:t>
            </a:r>
            <a:endParaRPr lang="en-US" dirty="0"/>
          </a:p>
          <a:p>
            <a:r>
              <a:rPr lang="en-US" dirty="0" smtClean="0"/>
              <a:t>We have a good working relationship with our DAE collaborators   </a:t>
            </a:r>
          </a:p>
          <a:p>
            <a:r>
              <a:rPr lang="en-US" dirty="0" smtClean="0"/>
              <a:t>Cost, schedule and risks are understood</a:t>
            </a:r>
          </a:p>
          <a:p>
            <a:pPr marL="342900" lvl="1" indent="-342900">
              <a:buFont typeface="Arial" panose="02080604020202020204" charset="0"/>
              <a:buChar char="•"/>
            </a:pPr>
            <a:r>
              <a:rPr lang="en-US" dirty="0" smtClean="0"/>
              <a:t>We are ready </a:t>
            </a:r>
            <a:r>
              <a:rPr lang="en-US" dirty="0"/>
              <a:t>for CD-1 and look forward to your </a:t>
            </a:r>
            <a:r>
              <a:rPr lang="en-US" dirty="0" smtClean="0"/>
              <a:t>feedback</a:t>
            </a:r>
            <a:endParaRPr lang="en-US"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Slide Number Placeholder 6"/>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1712684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sp>
        <p:nvSpPr>
          <p:cNvPr id="3" name="Slide Number Placeholder 2"/>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195088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idx="1"/>
          </p:nvPr>
        </p:nvSpPr>
        <p:spPr/>
        <p:txBody>
          <a:bodyPr/>
          <a:lstStyle/>
          <a:p>
            <a:r>
              <a:rPr lang="x-none" altLang="en-US" dirty="0"/>
              <a:t>Brian Chase</a:t>
            </a:r>
            <a:r>
              <a:rPr lang="en-US" dirty="0"/>
              <a:t>:</a:t>
            </a:r>
          </a:p>
          <a:p>
            <a:pPr lvl="1"/>
            <a:r>
              <a:rPr lang="x-none" altLang="en-US" dirty="0"/>
              <a:t>L3 Manager for RF </a:t>
            </a:r>
            <a:r>
              <a:rPr lang="x-none" altLang="en-US" dirty="0" smtClean="0"/>
              <a:t>Integration</a:t>
            </a:r>
            <a:endParaRPr lang="en-US" altLang="en-US" dirty="0" smtClean="0"/>
          </a:p>
          <a:p>
            <a:r>
              <a:rPr lang="en-US" altLang="en-US" dirty="0" smtClean="0"/>
              <a:t>Relevant experience</a:t>
            </a:r>
            <a:endParaRPr lang="x-none" altLang="en-US" dirty="0"/>
          </a:p>
          <a:p>
            <a:pPr lvl="1"/>
            <a:r>
              <a:rPr lang="x-none" altLang="en-US" dirty="0"/>
              <a:t>30+ years in accelerator technology </a:t>
            </a:r>
            <a:r>
              <a:rPr lang="x-none" altLang="en-US" dirty="0" smtClean="0"/>
              <a:t>development</a:t>
            </a:r>
            <a:endParaRPr lang="en-US" altLang="en-US" dirty="0" smtClean="0"/>
          </a:p>
          <a:p>
            <a:pPr lvl="1"/>
            <a:r>
              <a:rPr lang="en-US" altLang="en-US" dirty="0" smtClean="0"/>
              <a:t>400 MeV </a:t>
            </a:r>
            <a:r>
              <a:rPr lang="en-US" altLang="en-US" dirty="0" err="1" smtClean="0"/>
              <a:t>Linac</a:t>
            </a:r>
            <a:r>
              <a:rPr lang="en-US" altLang="en-US" dirty="0" smtClean="0"/>
              <a:t>, Main Injector, </a:t>
            </a:r>
            <a:r>
              <a:rPr lang="en-US" altLang="en-US" dirty="0" err="1" smtClean="0"/>
              <a:t>Tevatron</a:t>
            </a:r>
            <a:r>
              <a:rPr lang="en-US" altLang="en-US" dirty="0" smtClean="0"/>
              <a:t>, Recycler, SRF(A0, NML, ILC, LCLS-II)</a:t>
            </a:r>
            <a:endParaRPr lang="x-none" altLang="en-US" dirty="0"/>
          </a:p>
          <a:p>
            <a:pPr lvl="1"/>
            <a:r>
              <a:rPr lang="x-none" altLang="en-US" dirty="0"/>
              <a:t>Low Level RF group </a:t>
            </a:r>
            <a:r>
              <a:rPr lang="x-none" altLang="en-US" dirty="0" smtClean="0"/>
              <a:t>leader</a:t>
            </a:r>
            <a:r>
              <a:rPr lang="en-US" altLang="en-US" dirty="0" smtClean="0"/>
              <a:t> - with an experienced team</a:t>
            </a:r>
            <a:endParaRPr lang="x-none" altLang="en-US" dirty="0"/>
          </a:p>
          <a:p>
            <a:pPr lvl="1"/>
            <a:endParaRPr lang="x-none" altLang="en-US" dirty="0"/>
          </a:p>
          <a:p>
            <a:endParaRPr lang="x-none" dirty="0"/>
          </a:p>
        </p:txBody>
      </p:sp>
      <p:sp>
        <p:nvSpPr>
          <p:cNvPr id="4" name="Date Placeholder 3"/>
          <p:cNvSpPr>
            <a:spLocks noGrp="1"/>
          </p:cNvSpPr>
          <p:nvPr>
            <p:ph type="dt" sz="half" idx="2"/>
          </p:nvPr>
        </p:nvSpPr>
        <p:spPr>
          <a:xfrm>
            <a:off x="755680" y="6495482"/>
            <a:ext cx="675368" cy="241300"/>
          </a:xfrm>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Slide Number Placeholder 6"/>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887967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PIP-II High Level Master Schedule </a:t>
            </a:r>
            <a:endParaRPr lang="en-US"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pic>
        <p:nvPicPr>
          <p:cNvPr id="3" name="Picture 2"/>
          <p:cNvPicPr>
            <a:picLocks noChangeAspect="1"/>
          </p:cNvPicPr>
          <p:nvPr/>
        </p:nvPicPr>
        <p:blipFill>
          <a:blip r:embed="rId2"/>
          <a:stretch>
            <a:fillRect/>
          </a:stretch>
        </p:blipFill>
        <p:spPr>
          <a:xfrm>
            <a:off x="1139937" y="893568"/>
            <a:ext cx="6695087" cy="5924679"/>
          </a:xfrm>
          <a:prstGeom prst="rect">
            <a:avLst/>
          </a:prstGeom>
        </p:spPr>
      </p:pic>
      <p:cxnSp>
        <p:nvCxnSpPr>
          <p:cNvPr id="9" name="Straight Connector 8"/>
          <p:cNvCxnSpPr/>
          <p:nvPr/>
        </p:nvCxnSpPr>
        <p:spPr>
          <a:xfrm>
            <a:off x="1920045" y="3896284"/>
            <a:ext cx="352044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5413513" y="3875785"/>
            <a:ext cx="1130" cy="150876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flipH="1">
            <a:off x="5413981" y="5364667"/>
            <a:ext cx="118872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sp>
        <p:nvSpPr>
          <p:cNvPr id="7" name="Slide Number Placeholder 6"/>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553790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WBS Dictionary </a:t>
            </a:r>
          </a:p>
        </p:txBody>
      </p:sp>
      <p:sp>
        <p:nvSpPr>
          <p:cNvPr id="3" name="Content Placeholder 2"/>
          <p:cNvSpPr>
            <a:spLocks noGrp="1"/>
          </p:cNvSpPr>
          <p:nvPr>
            <p:ph idx="1"/>
          </p:nvPr>
        </p:nvSpPr>
        <p:spPr/>
        <p:txBody>
          <a:bodyPr/>
          <a:lstStyle/>
          <a:p>
            <a:r>
              <a:rPr lang="en-US" dirty="0"/>
              <a:t>WBS Dictionary:  pip2-docdb #599</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Copy this directly from the excel </a:t>
            </a:r>
            <a:r>
              <a:rPr lang="en-US" dirty="0" smtClean="0">
                <a:solidFill>
                  <a:srgbClr val="FF0000"/>
                </a:solidFill>
              </a:rPr>
              <a:t>spreadsheet</a:t>
            </a:r>
            <a:endParaRPr lang="en-US" dirty="0">
              <a:solidFill>
                <a:srgbClr val="FF0000"/>
              </a:solidFill>
            </a:endParaRPr>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pPr>
              <a:defRPr/>
            </a:pPr>
            <a:r>
              <a:rPr lang="en-US" smtClean="0"/>
              <a:t>B. Chase | 121.3.10 RF Integration | RF Systems </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615633098"/>
              </p:ext>
            </p:extLst>
          </p:nvPr>
        </p:nvGraphicFramePr>
        <p:xfrm>
          <a:off x="429419" y="1677693"/>
          <a:ext cx="7886700" cy="3666603"/>
        </p:xfrm>
        <a:graphic>
          <a:graphicData uri="http://schemas.openxmlformats.org/drawingml/2006/table">
            <a:tbl>
              <a:tblPr>
                <a:tableStyleId>{5C22544A-7EE6-4342-B048-85BDC9FD1C3A}</a:tableStyleId>
              </a:tblPr>
              <a:tblGrid>
                <a:gridCol w="4355241">
                  <a:extLst>
                    <a:ext uri="{9D8B030D-6E8A-4147-A177-3AD203B41FA5}">
                      <a16:colId xmlns="" xmlns:a16="http://schemas.microsoft.com/office/drawing/2014/main" val="20000"/>
                    </a:ext>
                  </a:extLst>
                </a:gridCol>
                <a:gridCol w="3531459">
                  <a:extLst>
                    <a:ext uri="{9D8B030D-6E8A-4147-A177-3AD203B41FA5}">
                      <a16:colId xmlns="" xmlns:a16="http://schemas.microsoft.com/office/drawing/2014/main" val="20001"/>
                    </a:ext>
                  </a:extLst>
                </a:gridCol>
              </a:tblGrid>
              <a:tr h="576197">
                <a:tc>
                  <a:txBody>
                    <a:bodyPr/>
                    <a:lstStyle/>
                    <a:p>
                      <a:pPr algn="l" fontAlgn="t"/>
                      <a:r>
                        <a:rPr lang="en-US" sz="2000" u="none" strike="noStrike" dirty="0" smtClean="0">
                          <a:effectLst/>
                        </a:rPr>
                        <a:t>121.3.10  </a:t>
                      </a:r>
                      <a:r>
                        <a:rPr lang="en-US" sz="2000" u="none" strike="noStrike" dirty="0" err="1" smtClean="0">
                          <a:effectLst/>
                        </a:rPr>
                        <a:t>Linac</a:t>
                      </a:r>
                      <a:r>
                        <a:rPr lang="en-US" sz="2000" u="none" strike="noStrike" dirty="0" smtClean="0">
                          <a:effectLst/>
                        </a:rPr>
                        <a:t> - RF power </a:t>
                      </a:r>
                      <a:r>
                        <a:rPr lang="en-US" sz="2000" u="none" strike="noStrike" dirty="0" err="1" smtClean="0">
                          <a:effectLst/>
                        </a:rPr>
                        <a:t>INTegration</a:t>
                      </a:r>
                      <a:r>
                        <a:rPr lang="en-US" sz="2000" u="none" strike="noStrike" dirty="0" smtClean="0">
                          <a:effectLst/>
                        </a:rPr>
                        <a:t> (RF-INT)</a:t>
                      </a:r>
                      <a:endParaRPr lang="en-US" sz="2000" b="0" i="0" u="none" strike="noStrike" dirty="0">
                        <a:solidFill>
                          <a:srgbClr val="002060"/>
                        </a:solidFill>
                        <a:effectLst/>
                        <a:latin typeface="Calibri" charset="0"/>
                      </a:endParaRPr>
                    </a:p>
                  </a:txBody>
                  <a:tcPr marL="9003" marR="9003" marT="9003" marB="0"/>
                </a:tc>
                <a:tc>
                  <a:txBody>
                    <a:bodyPr/>
                    <a:lstStyle/>
                    <a:p>
                      <a:pPr algn="l" fontAlgn="t"/>
                      <a:r>
                        <a:rPr lang="en-US" sz="2000" u="none" strike="noStrike" dirty="0" smtClean="0">
                          <a:effectLst/>
                        </a:rPr>
                        <a:t>This WBS entry covers design, procurement, fabrications and testing of the RF Power integration tasks, which includes Low Level RF, RF Protection interlocks, and system integration.  It includes development of systems at 162.5 MHz, 325 MHz, and 650 MHz, for both test infrastructure and </a:t>
                      </a:r>
                      <a:r>
                        <a:rPr lang="en-US" sz="2000" u="none" strike="noStrike" dirty="0" err="1" smtClean="0">
                          <a:effectLst/>
                        </a:rPr>
                        <a:t>linac</a:t>
                      </a:r>
                      <a:r>
                        <a:rPr lang="en-US" sz="2000" u="none" strike="noStrike" dirty="0" smtClean="0">
                          <a:effectLst/>
                        </a:rPr>
                        <a:t> systems.</a:t>
                      </a:r>
                      <a:endParaRPr lang="en-US" sz="2000" b="0" i="0" u="none" strike="noStrike" dirty="0">
                        <a:solidFill>
                          <a:srgbClr val="000000"/>
                        </a:solidFill>
                        <a:effectLst/>
                        <a:latin typeface="Calibri" charset="0"/>
                      </a:endParaRPr>
                    </a:p>
                  </a:txBody>
                  <a:tcPr marL="9003" marR="9003" marT="9003" marB="0"/>
                </a:tc>
                <a:extLst>
                  <a:ext uri="{0D108BD9-81ED-4DB2-BD59-A6C34878D82A}">
                    <a16:rowId xmlns="" xmlns:a16="http://schemas.microsoft.com/office/drawing/2014/main" val="10000"/>
                  </a:ext>
                </a:extLst>
              </a:tr>
            </a:tbl>
          </a:graphicData>
        </a:graphic>
      </p:graphicFrame>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17418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L3 System Requirements</a:t>
            </a:r>
          </a:p>
        </p:txBody>
      </p:sp>
      <p:sp>
        <p:nvSpPr>
          <p:cNvPr id="3" name="Content Placeholder 2"/>
          <p:cNvSpPr>
            <a:spLocks noGrp="1"/>
          </p:cNvSpPr>
          <p:nvPr>
            <p:ph idx="1"/>
          </p:nvPr>
        </p:nvSpPr>
        <p:spPr/>
        <p:txBody>
          <a:bodyPr>
            <a:noAutofit/>
          </a:bodyPr>
          <a:lstStyle/>
          <a:p>
            <a:r>
              <a:rPr lang="en-US" sz="1800" dirty="0" smtClean="0"/>
              <a:t>LLRF: Maintain proper amplitude and phase control of cavities in order to meet requirements for phase-space painting into the booster </a:t>
            </a:r>
            <a:r>
              <a:rPr lang="en-US" altLang="en-US" sz="1800" dirty="0"/>
              <a:t>WBS #</a:t>
            </a:r>
            <a:r>
              <a:rPr lang="cs-CZ" sz="1800" dirty="0" smtClean="0"/>
              <a:t>121.3.10.1</a:t>
            </a:r>
            <a:endParaRPr lang="en-US" sz="1800" dirty="0" smtClean="0"/>
          </a:p>
          <a:p>
            <a:pPr lvl="1"/>
            <a:r>
              <a:rPr lang="en-US" sz="1600" dirty="0" smtClean="0"/>
              <a:t>Provide system to deliver </a:t>
            </a:r>
            <a:r>
              <a:rPr lang="en-US" sz="1600" dirty="0" smtClean="0">
                <a:solidFill>
                  <a:srgbClr val="7030A0"/>
                </a:solidFill>
              </a:rPr>
              <a:t>amplitude stability to 0.01% and phase stability to 0.01°</a:t>
            </a:r>
          </a:p>
          <a:p>
            <a:pPr lvl="1"/>
            <a:r>
              <a:rPr lang="en-US" altLang="en-US" sz="1600" dirty="0" smtClean="0"/>
              <a:t>Provide for </a:t>
            </a:r>
            <a:r>
              <a:rPr lang="en-US" altLang="en-US" sz="1600" dirty="0"/>
              <a:t>r</a:t>
            </a:r>
            <a:r>
              <a:rPr lang="x-none" altLang="en-US" sz="1600" dirty="0" smtClean="0"/>
              <a:t>esonance </a:t>
            </a:r>
            <a:r>
              <a:rPr lang="x-none" altLang="en-US" sz="1600" dirty="0"/>
              <a:t>control for </a:t>
            </a:r>
            <a:r>
              <a:rPr lang="x-none" altLang="en-US" sz="1600" dirty="0" smtClean="0"/>
              <a:t>RFQ </a:t>
            </a:r>
            <a:r>
              <a:rPr lang="x-none" altLang="en-US" sz="1600" dirty="0"/>
              <a:t>and SRF cavities</a:t>
            </a:r>
          </a:p>
          <a:p>
            <a:pPr lvl="1"/>
            <a:r>
              <a:rPr lang="en-US" altLang="en-US" sz="1600" dirty="0" smtClean="0"/>
              <a:t>Provide system that supports pulsed or CW modes </a:t>
            </a:r>
            <a:endParaRPr lang="x-none" altLang="en-US" sz="1600" dirty="0"/>
          </a:p>
          <a:p>
            <a:pPr lvl="1"/>
            <a:r>
              <a:rPr lang="en-US" sz="1600" dirty="0" smtClean="0"/>
              <a:t>Chopper Driver: Beam pattern generator control</a:t>
            </a:r>
          </a:p>
          <a:p>
            <a:pPr lvl="2"/>
            <a:r>
              <a:rPr lang="x-none" altLang="en-US" sz="1400" dirty="0" smtClean="0"/>
              <a:t>Provide </a:t>
            </a:r>
            <a:r>
              <a:rPr lang="x-none" altLang="en-US" sz="1400" dirty="0"/>
              <a:t>signals necessary for beam transfer to </a:t>
            </a:r>
            <a:r>
              <a:rPr lang="en-US" altLang="en-US" sz="1400" dirty="0" smtClean="0"/>
              <a:t>B</a:t>
            </a:r>
            <a:r>
              <a:rPr lang="x-none" altLang="en-US" sz="1400" dirty="0" smtClean="0"/>
              <a:t>ooster</a:t>
            </a:r>
            <a:endParaRPr lang="x-none" altLang="en-US" sz="1400" dirty="0"/>
          </a:p>
          <a:p>
            <a:pPr lvl="2"/>
            <a:r>
              <a:rPr lang="x-none" altLang="en-US" sz="1400" dirty="0" smtClean="0"/>
              <a:t>Define</a:t>
            </a:r>
            <a:r>
              <a:rPr lang="en-US" altLang="en-US" sz="1400" dirty="0" smtClean="0"/>
              <a:t> chopper pattern, drive and regulate beam chopper waveforms</a:t>
            </a:r>
          </a:p>
          <a:p>
            <a:r>
              <a:rPr lang="en-US" altLang="en-US" sz="1800" dirty="0" smtClean="0"/>
              <a:t>RFPI: Provide RF protection and interlocks        WBS #</a:t>
            </a:r>
            <a:r>
              <a:rPr lang="cs-CZ" sz="1800" dirty="0" smtClean="0"/>
              <a:t>121.3.10.5</a:t>
            </a:r>
            <a:endParaRPr lang="en-US" altLang="en-US" sz="1800" dirty="0" smtClean="0"/>
          </a:p>
          <a:p>
            <a:pPr lvl="1"/>
            <a:r>
              <a:rPr lang="en-US" sz="1600" dirty="0" smtClean="0"/>
              <a:t>Provide </a:t>
            </a:r>
            <a:r>
              <a:rPr lang="en-US" sz="1600" dirty="0" smtClean="0">
                <a:solidFill>
                  <a:srgbClr val="7030A0"/>
                </a:solidFill>
              </a:rPr>
              <a:t>protection to cavities</a:t>
            </a:r>
            <a:r>
              <a:rPr lang="en-US" sz="1600" dirty="0" smtClean="0"/>
              <a:t>, and RF systems from RF related issues</a:t>
            </a:r>
          </a:p>
          <a:p>
            <a:pPr marL="342900" lvl="1" indent="-342900">
              <a:buFont typeface="Arial" panose="02080604020202020204" charset="0"/>
              <a:buChar char="•"/>
            </a:pPr>
            <a:r>
              <a:rPr lang="en-US" sz="1800" dirty="0" smtClean="0"/>
              <a:t>RF Phase Reference line:                 </a:t>
            </a:r>
            <a:r>
              <a:rPr lang="en-US" altLang="en-US" sz="1800" dirty="0" smtClean="0"/>
              <a:t>WBS #</a:t>
            </a:r>
            <a:r>
              <a:rPr lang="cs-CZ" sz="1800" dirty="0" smtClean="0"/>
              <a:t>121.3.10.5</a:t>
            </a:r>
            <a:endParaRPr lang="en-US" altLang="en-US" sz="1800" dirty="0"/>
          </a:p>
          <a:p>
            <a:pPr lvl="1"/>
            <a:r>
              <a:rPr lang="en-US" sz="1600" dirty="0"/>
              <a:t>Provide distributed </a:t>
            </a:r>
            <a:r>
              <a:rPr lang="en-US" sz="1600" dirty="0">
                <a:solidFill>
                  <a:srgbClr val="7030A0"/>
                </a:solidFill>
              </a:rPr>
              <a:t>phase-locked reference </a:t>
            </a:r>
            <a:r>
              <a:rPr lang="en-US" sz="1600" dirty="0"/>
              <a:t>signals at 1300 MHz (for instrumentation), 650 MHz, 325 MHz, and 162.5 </a:t>
            </a:r>
            <a:r>
              <a:rPr lang="en-US" sz="1600" dirty="0" err="1"/>
              <a:t>MHz.</a:t>
            </a:r>
            <a:r>
              <a:rPr lang="en-US" sz="1600" dirty="0"/>
              <a:t> </a:t>
            </a:r>
            <a:endParaRPr lang="en-US" sz="1600" dirty="0" smtClean="0"/>
          </a:p>
          <a:p>
            <a:r>
              <a:rPr lang="en-US" sz="1800" dirty="0" smtClean="0"/>
              <a:t>LLRF for Test Infrastructure           </a:t>
            </a:r>
            <a:r>
              <a:rPr lang="en-US" altLang="en-US" sz="1800" dirty="0" smtClean="0"/>
              <a:t>WBS </a:t>
            </a:r>
            <a:r>
              <a:rPr lang="en-US" altLang="en-US" sz="1800" dirty="0"/>
              <a:t>#</a:t>
            </a:r>
            <a:r>
              <a:rPr lang="cs-CZ" sz="1800" dirty="0" smtClean="0"/>
              <a:t>121.3.10.</a:t>
            </a:r>
            <a:r>
              <a:rPr lang="en-US" sz="1800" dirty="0"/>
              <a:t>2</a:t>
            </a:r>
          </a:p>
          <a:p>
            <a:pPr lvl="1"/>
            <a:r>
              <a:rPr lang="en-US" sz="1600" dirty="0" smtClean="0"/>
              <a:t>Provide complete LLRF systems for PIP2IT and CMTS </a:t>
            </a:r>
          </a:p>
          <a:p>
            <a:pPr lvl="1"/>
            <a:r>
              <a:rPr lang="en-US" sz="1600" dirty="0" smtClean="0"/>
              <a:t>Provide operational support </a:t>
            </a:r>
          </a:p>
          <a:p>
            <a:pPr lvl="1"/>
            <a:r>
              <a:rPr lang="en-US" sz="1600" dirty="0" smtClean="0"/>
              <a:t>Testbed to develop resonance control</a:t>
            </a:r>
          </a:p>
          <a:p>
            <a:endParaRPr lang="en-US" sz="1800" dirty="0"/>
          </a:p>
          <a:p>
            <a:endParaRPr lang="x-none" altLang="en-US" sz="1800"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583362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228600" y="4464034"/>
            <a:ext cx="8672513" cy="1566879"/>
          </a:xfrm>
        </p:spPr>
        <p:txBody>
          <a:bodyPr/>
          <a:lstStyle/>
          <a:p>
            <a:r>
              <a:rPr lang="en-US" sz="1800" dirty="0" smtClean="0"/>
              <a:t>LLRF </a:t>
            </a:r>
            <a:r>
              <a:rPr lang="en-US" sz="1800" dirty="0"/>
              <a:t>hardware is compatible for all frequencies and </a:t>
            </a:r>
            <a:r>
              <a:rPr lang="en-US" sz="1800" dirty="0" smtClean="0"/>
              <a:t>is repeated </a:t>
            </a:r>
            <a:r>
              <a:rPr lang="en-US" sz="1800" dirty="0"/>
              <a:t>in racks controlling four cavities</a:t>
            </a:r>
          </a:p>
          <a:p>
            <a:r>
              <a:rPr lang="en-US" sz="1800" dirty="0" smtClean="0"/>
              <a:t>Each </a:t>
            </a:r>
            <a:r>
              <a:rPr lang="en-US" sz="1800" dirty="0"/>
              <a:t>cavity frequency has its own </a:t>
            </a:r>
            <a:r>
              <a:rPr lang="en-US" sz="1800" dirty="0" smtClean="0"/>
              <a:t>Phase Reference Line </a:t>
            </a:r>
            <a:r>
              <a:rPr lang="en-US" sz="1800" dirty="0"/>
              <a:t>and </a:t>
            </a:r>
            <a:r>
              <a:rPr lang="en-US" sz="1800" dirty="0" smtClean="0"/>
              <a:t>Local Oscillator</a:t>
            </a:r>
          </a:p>
          <a:p>
            <a:r>
              <a:rPr lang="en-US" sz="1800" dirty="0" smtClean="0"/>
              <a:t>RFPI supports all cavity types</a:t>
            </a:r>
          </a:p>
          <a:p>
            <a:r>
              <a:rPr lang="en-US" sz="1800" dirty="0" smtClean="0"/>
              <a:t>FRS and TRS</a:t>
            </a:r>
            <a:endParaRPr lang="en-US" sz="1800" dirty="0"/>
          </a:p>
        </p:txBody>
      </p:sp>
      <p:sp>
        <p:nvSpPr>
          <p:cNvPr id="3" name="Title 2"/>
          <p:cNvSpPr>
            <a:spLocks noGrp="1"/>
          </p:cNvSpPr>
          <p:nvPr>
            <p:ph type="title"/>
          </p:nvPr>
        </p:nvSpPr>
        <p:spPr/>
        <p:txBody>
          <a:bodyPr/>
          <a:lstStyle/>
          <a:p>
            <a:r>
              <a:rPr lang="en-US" dirty="0"/>
              <a:t>Conceptual Design and Design Maturity</a:t>
            </a:r>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a:xfrm>
            <a:off x="1538286" y="6511897"/>
            <a:ext cx="5584813" cy="242873"/>
          </a:xfrm>
        </p:spPr>
        <p:txBody>
          <a:bodyPr/>
          <a:lstStyle/>
          <a:p>
            <a:r>
              <a:rPr lang="fi-FI" smtClean="0"/>
              <a:t>B. Chase | 121.3.10 RF Integration | RF Systems </a:t>
            </a:r>
            <a:endParaRPr lang="en-US" b="1" dirty="0"/>
          </a:p>
        </p:txBody>
      </p:sp>
      <p:graphicFrame>
        <p:nvGraphicFramePr>
          <p:cNvPr id="11" name="Table 10"/>
          <p:cNvGraphicFramePr>
            <a:graphicFrameLocks noGrp="1"/>
          </p:cNvGraphicFramePr>
          <p:nvPr>
            <p:extLst/>
          </p:nvPr>
        </p:nvGraphicFramePr>
        <p:xfrm>
          <a:off x="357095" y="943083"/>
          <a:ext cx="8225628" cy="3327400"/>
        </p:xfrm>
        <a:graphic>
          <a:graphicData uri="http://schemas.openxmlformats.org/drawingml/2006/table">
            <a:tbl>
              <a:tblPr firstRow="1" bandRow="1">
                <a:tableStyleId>{2D5ABB26-0587-4C30-8999-92F81FD0307C}</a:tableStyleId>
              </a:tblPr>
              <a:tblGrid>
                <a:gridCol w="1606061"/>
                <a:gridCol w="1109424"/>
                <a:gridCol w="1302096"/>
                <a:gridCol w="1195803"/>
                <a:gridCol w="810489"/>
                <a:gridCol w="1102797"/>
                <a:gridCol w="1098958"/>
              </a:tblGrid>
              <a:tr h="370840">
                <a:tc>
                  <a:txBody>
                    <a:bodyPr/>
                    <a:lstStyle/>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Frequency</a:t>
                      </a:r>
                      <a:r>
                        <a:rPr lang="en-US" sz="1400" baseline="0" dirty="0" smtClean="0"/>
                        <a:t> </a:t>
                      </a:r>
                    </a:p>
                    <a:p>
                      <a:pPr algn="ctr"/>
                      <a:r>
                        <a:rPr lang="en-US" sz="1400" baseline="0" dirty="0" smtClean="0"/>
                        <a:t>[MHz]</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Number</a:t>
                      </a:r>
                      <a:r>
                        <a:rPr lang="en-US" sz="1400" baseline="0" dirty="0" smtClean="0"/>
                        <a:t> of RF cavities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Amplifiers</a:t>
                      </a:r>
                      <a:r>
                        <a:rPr lang="en-US" sz="1400" baseline="0" dirty="0" smtClean="0"/>
                        <a:t> per Cavity</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Pulsed / CW</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Amplifier</a:t>
                      </a:r>
                      <a:r>
                        <a:rPr lang="en-US" sz="1400" baseline="0" dirty="0" smtClean="0"/>
                        <a:t> power [kW]</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Number of 4-cavity stations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RFQ</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162.5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CW</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75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 (special)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Bunching Cavities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162.5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CW</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HWR</a:t>
                      </a:r>
                      <a:r>
                        <a:rPr lang="en-US" sz="1400" baseline="0" dirty="0" smtClean="0"/>
                        <a:t>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162.5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8</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CW</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3,7</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SSR1s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325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16</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Pulsed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7</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SSR2s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325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35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Pulsed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20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9</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LB650s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650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33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Pulsed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40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9</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400" dirty="0" smtClean="0"/>
                        <a:t>HB650s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650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24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Pulsed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70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6</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extBox 7"/>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2" name="Slide Number Placeholder 1"/>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1946917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75218" y="1261454"/>
            <a:ext cx="7061928" cy="4814781"/>
          </a:xfrm>
          <a:prstGeom prst="rect">
            <a:avLst/>
          </a:prstGeom>
        </p:spPr>
      </p:pic>
      <p:sp>
        <p:nvSpPr>
          <p:cNvPr id="2" name="Title 1"/>
          <p:cNvSpPr>
            <a:spLocks noGrp="1"/>
          </p:cNvSpPr>
          <p:nvPr>
            <p:ph type="title"/>
          </p:nvPr>
        </p:nvSpPr>
        <p:spPr/>
        <p:txBody>
          <a:bodyPr/>
          <a:lstStyle/>
          <a:p>
            <a:r>
              <a:rPr lang="en-US" sz="2400" dirty="0"/>
              <a:t>Conceptual Design and Design </a:t>
            </a:r>
            <a:r>
              <a:rPr lang="en-US" sz="2400" dirty="0" smtClean="0"/>
              <a:t>Maturity: LLRF</a:t>
            </a:r>
            <a:endParaRPr lang="en-US" sz="2400"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3" name="Slide Number Placeholder 2"/>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989823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67739" y="1412111"/>
            <a:ext cx="8164511" cy="4856894"/>
            <a:chOff x="367739" y="1404595"/>
            <a:chExt cx="8164511" cy="4864410"/>
          </a:xfrm>
        </p:grpSpPr>
        <p:sp>
          <p:nvSpPr>
            <p:cNvPr id="13317" name="Rectangle 5"/>
            <p:cNvSpPr>
              <a:spLocks noChangeArrowheads="1"/>
            </p:cNvSpPr>
            <p:nvPr/>
          </p:nvSpPr>
          <p:spPr bwMode="auto">
            <a:xfrm>
              <a:off x="1333080" y="3781608"/>
              <a:ext cx="685486" cy="24873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Rectangle 9"/>
            <p:cNvSpPr>
              <a:spLocks noChangeArrowheads="1"/>
            </p:cNvSpPr>
            <p:nvPr/>
          </p:nvSpPr>
          <p:spPr bwMode="auto">
            <a:xfrm>
              <a:off x="2930450" y="3781608"/>
              <a:ext cx="685486" cy="24873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Rectangle 10"/>
            <p:cNvSpPr>
              <a:spLocks noChangeArrowheads="1"/>
            </p:cNvSpPr>
            <p:nvPr/>
          </p:nvSpPr>
          <p:spPr bwMode="auto">
            <a:xfrm>
              <a:off x="4527820" y="3781608"/>
              <a:ext cx="685486" cy="24873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Rectangle 11"/>
            <p:cNvSpPr>
              <a:spLocks noChangeArrowheads="1"/>
            </p:cNvSpPr>
            <p:nvPr/>
          </p:nvSpPr>
          <p:spPr bwMode="auto">
            <a:xfrm>
              <a:off x="6430199" y="3781608"/>
              <a:ext cx="685486" cy="24873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Line 15"/>
            <p:cNvSpPr>
              <a:spLocks noChangeShapeType="1"/>
            </p:cNvSpPr>
            <p:nvPr/>
          </p:nvSpPr>
          <p:spPr bwMode="auto">
            <a:xfrm flipH="1">
              <a:off x="1999699" y="4696426"/>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17"/>
            <p:cNvSpPr>
              <a:spLocks noChangeShapeType="1"/>
            </p:cNvSpPr>
            <p:nvPr/>
          </p:nvSpPr>
          <p:spPr bwMode="auto">
            <a:xfrm flipH="1">
              <a:off x="1999699" y="4516486"/>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Line 29"/>
            <p:cNvSpPr>
              <a:spLocks noChangeShapeType="1"/>
            </p:cNvSpPr>
            <p:nvPr/>
          </p:nvSpPr>
          <p:spPr bwMode="auto">
            <a:xfrm>
              <a:off x="2018565" y="3964572"/>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Line 30"/>
            <p:cNvSpPr>
              <a:spLocks noChangeShapeType="1"/>
            </p:cNvSpPr>
            <p:nvPr/>
          </p:nvSpPr>
          <p:spPr bwMode="auto">
            <a:xfrm>
              <a:off x="2018565" y="4147535"/>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Line 31"/>
            <p:cNvSpPr>
              <a:spLocks noChangeShapeType="1"/>
            </p:cNvSpPr>
            <p:nvPr/>
          </p:nvSpPr>
          <p:spPr bwMode="auto">
            <a:xfrm>
              <a:off x="3615935" y="3964572"/>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Line 32"/>
            <p:cNvSpPr>
              <a:spLocks noChangeShapeType="1"/>
            </p:cNvSpPr>
            <p:nvPr/>
          </p:nvSpPr>
          <p:spPr bwMode="auto">
            <a:xfrm>
              <a:off x="3615935" y="4147535"/>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Line 33"/>
            <p:cNvSpPr>
              <a:spLocks noChangeShapeType="1"/>
            </p:cNvSpPr>
            <p:nvPr/>
          </p:nvSpPr>
          <p:spPr bwMode="auto">
            <a:xfrm>
              <a:off x="5213305" y="3964572"/>
              <a:ext cx="121689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Line 34"/>
            <p:cNvSpPr>
              <a:spLocks noChangeShapeType="1"/>
            </p:cNvSpPr>
            <p:nvPr/>
          </p:nvSpPr>
          <p:spPr bwMode="auto">
            <a:xfrm>
              <a:off x="5213305" y="4147535"/>
              <a:ext cx="121689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Text Box 38"/>
            <p:cNvSpPr txBox="1">
              <a:spLocks noChangeArrowheads="1"/>
            </p:cNvSpPr>
            <p:nvPr/>
          </p:nvSpPr>
          <p:spPr bwMode="auto">
            <a:xfrm>
              <a:off x="1960393" y="1587559"/>
              <a:ext cx="1089545" cy="830997"/>
            </a:xfrm>
            <a:prstGeom prst="rect">
              <a:avLst/>
            </a:prstGeom>
            <a:solidFill>
              <a:schemeClr val="accent3">
                <a:alpha val="42000"/>
              </a:schemeClr>
            </a:solidFill>
            <a:ln>
              <a:noFill/>
            </a:ln>
            <a:effectLst/>
            <a:extLst/>
          </p:spPr>
          <p:txBody>
            <a:bodyPr wrap="square">
              <a:spAutoFit/>
            </a:bodyPr>
            <a:lstStyle/>
            <a:p>
              <a:pPr eaLnBrk="1" hangingPunct="1">
                <a:spcBef>
                  <a:spcPct val="50000"/>
                </a:spcBef>
              </a:pPr>
              <a:r>
                <a:rPr lang="en-US" altLang="en-US" dirty="0" smtClean="0"/>
                <a:t>Fast RF Switch</a:t>
              </a:r>
              <a:endParaRPr lang="en-US" altLang="en-US" dirty="0"/>
            </a:p>
          </p:txBody>
        </p:sp>
        <p:sp>
          <p:nvSpPr>
            <p:cNvPr id="13353" name="Text Box 41"/>
            <p:cNvSpPr txBox="1">
              <a:spLocks noChangeArrowheads="1"/>
            </p:cNvSpPr>
            <p:nvPr/>
          </p:nvSpPr>
          <p:spPr bwMode="auto">
            <a:xfrm>
              <a:off x="1375529" y="2611247"/>
              <a:ext cx="454371" cy="102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spcBef>
                  <a:spcPct val="50000"/>
                </a:spcBef>
              </a:pPr>
              <a:r>
                <a:rPr lang="en-US" altLang="en-US"/>
                <a:t>RF_INH</a:t>
              </a:r>
            </a:p>
          </p:txBody>
        </p:sp>
        <p:sp>
          <p:nvSpPr>
            <p:cNvPr id="13355" name="Line 43"/>
            <p:cNvSpPr>
              <a:spLocks noChangeShapeType="1"/>
            </p:cNvSpPr>
            <p:nvPr/>
          </p:nvSpPr>
          <p:spPr bwMode="auto">
            <a:xfrm>
              <a:off x="3049937" y="1947437"/>
              <a:ext cx="1536053" cy="22682"/>
            </a:xfrm>
            <a:prstGeom prst="line">
              <a:avLst/>
            </a:prstGeom>
            <a:noFill/>
            <a:ln w="254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Text Box 44"/>
            <p:cNvSpPr txBox="1">
              <a:spLocks noChangeArrowheads="1"/>
            </p:cNvSpPr>
            <p:nvPr/>
          </p:nvSpPr>
          <p:spPr bwMode="auto">
            <a:xfrm>
              <a:off x="6449065" y="1776570"/>
              <a:ext cx="2083185" cy="439736"/>
            </a:xfrm>
            <a:prstGeom prst="rect">
              <a:avLst/>
            </a:prstGeom>
            <a:solidFill>
              <a:srgbClr val="FF3300">
                <a:alpha val="40000"/>
              </a:srgbClr>
            </a:solidFill>
            <a:ln>
              <a:noFill/>
            </a:ln>
            <a:effectLst/>
            <a:extLst/>
          </p:spPr>
          <p:txBody>
            <a:bodyPr wrap="square">
              <a:spAutoFit/>
            </a:bodyPr>
            <a:lstStyle/>
            <a:p>
              <a:pPr eaLnBrk="1" hangingPunct="1">
                <a:spcBef>
                  <a:spcPct val="50000"/>
                </a:spcBef>
              </a:pPr>
              <a:r>
                <a:rPr lang="en-US" altLang="en-US" dirty="0"/>
                <a:t>Coupler/Cavity</a:t>
              </a:r>
            </a:p>
          </p:txBody>
        </p:sp>
        <p:sp>
          <p:nvSpPr>
            <p:cNvPr id="13362" name="Text Box 50"/>
            <p:cNvSpPr txBox="1">
              <a:spLocks noChangeArrowheads="1"/>
            </p:cNvSpPr>
            <p:nvPr/>
          </p:nvSpPr>
          <p:spPr bwMode="auto">
            <a:xfrm>
              <a:off x="1333080" y="3781608"/>
              <a:ext cx="685486" cy="412802"/>
            </a:xfrm>
            <a:prstGeom prst="rect">
              <a:avLst/>
            </a:prstGeom>
            <a:solidFill>
              <a:srgbClr val="0099FF">
                <a:alpha val="41000"/>
              </a:srgbClr>
            </a:solidFill>
            <a:ln>
              <a:noFill/>
            </a:ln>
            <a:effectLst/>
            <a:extLst/>
          </p:spPr>
          <p:txBody>
            <a:bodyPr>
              <a:spAutoFit/>
            </a:bodyPr>
            <a:lstStyle/>
            <a:p>
              <a:pPr eaLnBrk="1" hangingPunct="1">
                <a:spcBef>
                  <a:spcPct val="50000"/>
                </a:spcBef>
              </a:pPr>
              <a:r>
                <a:rPr lang="en-US" altLang="en-US" sz="900" dirty="0"/>
                <a:t>Reset</a:t>
              </a:r>
            </a:p>
            <a:p>
              <a:pPr eaLnBrk="1" hangingPunct="1">
                <a:spcBef>
                  <a:spcPct val="50000"/>
                </a:spcBef>
              </a:pPr>
              <a:r>
                <a:rPr lang="en-US" altLang="en-US" sz="900" dirty="0" err="1"/>
                <a:t>VideoPLS</a:t>
              </a:r>
              <a:endParaRPr lang="en-US" altLang="en-US" sz="900" dirty="0"/>
            </a:p>
          </p:txBody>
        </p:sp>
        <p:sp>
          <p:nvSpPr>
            <p:cNvPr id="13363" name="Text Box 51"/>
            <p:cNvSpPr txBox="1">
              <a:spLocks noChangeArrowheads="1"/>
            </p:cNvSpPr>
            <p:nvPr/>
          </p:nvSpPr>
          <p:spPr bwMode="auto">
            <a:xfrm>
              <a:off x="2930450" y="3781608"/>
              <a:ext cx="685486" cy="412802"/>
            </a:xfrm>
            <a:prstGeom prst="rect">
              <a:avLst/>
            </a:prstGeom>
            <a:solidFill>
              <a:srgbClr val="0099FF">
                <a:alpha val="41000"/>
              </a:srgbClr>
            </a:solidFill>
            <a:ln>
              <a:noFill/>
            </a:ln>
            <a:effectLst/>
            <a:extLst/>
          </p:spPr>
          <p:txBody>
            <a:bodyPr>
              <a:spAutoFit/>
            </a:bodyPr>
            <a:lstStyle/>
            <a:p>
              <a:pPr eaLnBrk="1" hangingPunct="1">
                <a:spcBef>
                  <a:spcPct val="50000"/>
                </a:spcBef>
              </a:pPr>
              <a:r>
                <a:rPr lang="en-US" altLang="en-US" sz="900"/>
                <a:t>Reset</a:t>
              </a:r>
            </a:p>
            <a:p>
              <a:pPr eaLnBrk="1" hangingPunct="1">
                <a:spcBef>
                  <a:spcPct val="50000"/>
                </a:spcBef>
              </a:pPr>
              <a:r>
                <a:rPr lang="en-US" altLang="en-US" sz="900"/>
                <a:t>VideoPLS</a:t>
              </a:r>
            </a:p>
          </p:txBody>
        </p:sp>
        <p:sp>
          <p:nvSpPr>
            <p:cNvPr id="13364" name="Text Box 52"/>
            <p:cNvSpPr txBox="1">
              <a:spLocks noChangeArrowheads="1"/>
            </p:cNvSpPr>
            <p:nvPr/>
          </p:nvSpPr>
          <p:spPr bwMode="auto">
            <a:xfrm>
              <a:off x="4527820" y="3781608"/>
              <a:ext cx="685486" cy="412802"/>
            </a:xfrm>
            <a:prstGeom prst="rect">
              <a:avLst/>
            </a:prstGeom>
            <a:solidFill>
              <a:srgbClr val="0099FF">
                <a:alpha val="41000"/>
              </a:srgbClr>
            </a:solidFill>
            <a:ln>
              <a:noFill/>
            </a:ln>
            <a:effectLst/>
            <a:extLst/>
          </p:spPr>
          <p:txBody>
            <a:bodyPr>
              <a:spAutoFit/>
            </a:bodyPr>
            <a:lstStyle/>
            <a:p>
              <a:pPr eaLnBrk="1" hangingPunct="1">
                <a:spcBef>
                  <a:spcPct val="50000"/>
                </a:spcBef>
              </a:pPr>
              <a:r>
                <a:rPr lang="en-US" altLang="en-US" sz="900"/>
                <a:t>Reset</a:t>
              </a:r>
            </a:p>
            <a:p>
              <a:pPr eaLnBrk="1" hangingPunct="1">
                <a:spcBef>
                  <a:spcPct val="50000"/>
                </a:spcBef>
              </a:pPr>
              <a:r>
                <a:rPr lang="en-US" altLang="en-US" sz="900"/>
                <a:t>VideoPLS</a:t>
              </a:r>
            </a:p>
          </p:txBody>
        </p:sp>
        <p:sp>
          <p:nvSpPr>
            <p:cNvPr id="13365" name="Text Box 53"/>
            <p:cNvSpPr txBox="1">
              <a:spLocks noChangeArrowheads="1"/>
            </p:cNvSpPr>
            <p:nvPr/>
          </p:nvSpPr>
          <p:spPr bwMode="auto">
            <a:xfrm>
              <a:off x="6430199" y="3781608"/>
              <a:ext cx="685486" cy="412802"/>
            </a:xfrm>
            <a:prstGeom prst="rect">
              <a:avLst/>
            </a:prstGeom>
            <a:solidFill>
              <a:srgbClr val="0099FF">
                <a:alpha val="41000"/>
              </a:srgbClr>
            </a:solidFill>
            <a:ln>
              <a:noFill/>
            </a:ln>
            <a:effectLst/>
            <a:extLst/>
          </p:spPr>
          <p:txBody>
            <a:bodyPr>
              <a:spAutoFit/>
            </a:bodyPr>
            <a:lstStyle/>
            <a:p>
              <a:pPr eaLnBrk="1" hangingPunct="1">
                <a:spcBef>
                  <a:spcPct val="50000"/>
                </a:spcBef>
              </a:pPr>
              <a:r>
                <a:rPr lang="en-US" altLang="en-US" sz="900"/>
                <a:t>Reset</a:t>
              </a:r>
            </a:p>
            <a:p>
              <a:pPr eaLnBrk="1" hangingPunct="1">
                <a:spcBef>
                  <a:spcPct val="50000"/>
                </a:spcBef>
              </a:pPr>
              <a:r>
                <a:rPr lang="en-US" altLang="en-US" sz="900"/>
                <a:t>VideoPLS</a:t>
              </a:r>
            </a:p>
          </p:txBody>
        </p:sp>
        <p:sp>
          <p:nvSpPr>
            <p:cNvPr id="13369" name="Text Box 57"/>
            <p:cNvSpPr txBox="1">
              <a:spLocks noChangeArrowheads="1"/>
            </p:cNvSpPr>
            <p:nvPr/>
          </p:nvSpPr>
          <p:spPr bwMode="auto">
            <a:xfrm>
              <a:off x="2949316" y="4283624"/>
              <a:ext cx="666619" cy="412802"/>
            </a:xfrm>
            <a:prstGeom prst="rect">
              <a:avLst/>
            </a:prstGeom>
            <a:solidFill>
              <a:schemeClr val="hlink">
                <a:alpha val="16000"/>
              </a:schemeClr>
            </a:solidFill>
            <a:ln>
              <a:noFill/>
            </a:ln>
            <a:effectLst/>
            <a:extLst/>
          </p:spPr>
          <p:txBody>
            <a:bodyPr>
              <a:spAutoFit/>
            </a:bodyPr>
            <a:lstStyle/>
            <a:p>
              <a:pPr eaLnBrk="1" hangingPunct="1">
                <a:spcBef>
                  <a:spcPct val="50000"/>
                </a:spcBef>
              </a:pPr>
              <a:r>
                <a:rPr lang="en-US" altLang="en-US" sz="900" dirty="0"/>
                <a:t>RF_INH</a:t>
              </a:r>
            </a:p>
            <a:p>
              <a:pPr eaLnBrk="1" hangingPunct="1">
                <a:spcBef>
                  <a:spcPct val="50000"/>
                </a:spcBef>
              </a:pPr>
              <a:r>
                <a:rPr lang="en-US" altLang="en-US" sz="900" dirty="0"/>
                <a:t>MODINH</a:t>
              </a:r>
            </a:p>
          </p:txBody>
        </p:sp>
        <p:sp>
          <p:nvSpPr>
            <p:cNvPr id="13370" name="Text Box 58"/>
            <p:cNvSpPr txBox="1">
              <a:spLocks noChangeArrowheads="1"/>
            </p:cNvSpPr>
            <p:nvPr/>
          </p:nvSpPr>
          <p:spPr bwMode="auto">
            <a:xfrm>
              <a:off x="4546686" y="4906607"/>
              <a:ext cx="666619" cy="412802"/>
            </a:xfrm>
            <a:prstGeom prst="rect">
              <a:avLst/>
            </a:prstGeom>
            <a:solidFill>
              <a:schemeClr val="hlink">
                <a:alpha val="16000"/>
              </a:schemeClr>
            </a:solidFill>
            <a:ln>
              <a:noFill/>
            </a:ln>
            <a:effectLst/>
            <a:extLst/>
          </p:spPr>
          <p:txBody>
            <a:bodyPr>
              <a:spAutoFit/>
            </a:bodyPr>
            <a:lstStyle/>
            <a:p>
              <a:pPr eaLnBrk="1" hangingPunct="1">
                <a:spcBef>
                  <a:spcPct val="50000"/>
                </a:spcBef>
              </a:pPr>
              <a:r>
                <a:rPr lang="en-US" altLang="en-US" sz="900"/>
                <a:t>RF_INH</a:t>
              </a:r>
            </a:p>
            <a:p>
              <a:pPr eaLnBrk="1" hangingPunct="1">
                <a:spcBef>
                  <a:spcPct val="50000"/>
                </a:spcBef>
              </a:pPr>
              <a:r>
                <a:rPr lang="en-US" altLang="en-US" sz="900"/>
                <a:t>MODINH</a:t>
              </a:r>
            </a:p>
          </p:txBody>
        </p:sp>
        <p:sp>
          <p:nvSpPr>
            <p:cNvPr id="13371" name="Text Box 59"/>
            <p:cNvSpPr txBox="1">
              <a:spLocks noChangeArrowheads="1"/>
            </p:cNvSpPr>
            <p:nvPr/>
          </p:nvSpPr>
          <p:spPr bwMode="auto">
            <a:xfrm>
              <a:off x="6449066" y="5319409"/>
              <a:ext cx="666619" cy="412801"/>
            </a:xfrm>
            <a:prstGeom prst="rect">
              <a:avLst/>
            </a:prstGeom>
            <a:solidFill>
              <a:schemeClr val="hlink">
                <a:alpha val="16000"/>
              </a:schemeClr>
            </a:solidFill>
            <a:ln>
              <a:noFill/>
            </a:ln>
            <a:effectLst/>
            <a:extLst/>
          </p:spPr>
          <p:txBody>
            <a:bodyPr>
              <a:spAutoFit/>
            </a:bodyPr>
            <a:lstStyle/>
            <a:p>
              <a:pPr eaLnBrk="1" hangingPunct="1">
                <a:spcBef>
                  <a:spcPct val="50000"/>
                </a:spcBef>
              </a:pPr>
              <a:r>
                <a:rPr lang="en-US" altLang="en-US" sz="900"/>
                <a:t>RF_INH</a:t>
              </a:r>
            </a:p>
            <a:p>
              <a:pPr eaLnBrk="1" hangingPunct="1">
                <a:spcBef>
                  <a:spcPct val="50000"/>
                </a:spcBef>
              </a:pPr>
              <a:r>
                <a:rPr lang="en-US" altLang="en-US" sz="900"/>
                <a:t>MODINH</a:t>
              </a:r>
            </a:p>
          </p:txBody>
        </p:sp>
        <p:grpSp>
          <p:nvGrpSpPr>
            <p:cNvPr id="13379" name="Group 67"/>
            <p:cNvGrpSpPr>
              <a:grpSpLocks/>
            </p:cNvGrpSpPr>
            <p:nvPr/>
          </p:nvGrpSpPr>
          <p:grpSpPr bwMode="auto">
            <a:xfrm>
              <a:off x="4585991" y="1404595"/>
              <a:ext cx="1254627" cy="1055442"/>
              <a:chOff x="2203" y="346"/>
              <a:chExt cx="798" cy="698"/>
            </a:xfrm>
          </p:grpSpPr>
          <p:sp>
            <p:nvSpPr>
              <p:cNvPr id="13374" name="Line 62"/>
              <p:cNvSpPr>
                <a:spLocks noChangeShapeType="1"/>
              </p:cNvSpPr>
              <p:nvPr/>
            </p:nvSpPr>
            <p:spPr bwMode="auto">
              <a:xfrm>
                <a:off x="2203" y="346"/>
                <a:ext cx="0" cy="6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5" name="Line 63"/>
              <p:cNvSpPr>
                <a:spLocks noChangeShapeType="1"/>
              </p:cNvSpPr>
              <p:nvPr/>
            </p:nvSpPr>
            <p:spPr bwMode="auto">
              <a:xfrm flipV="1">
                <a:off x="2203" y="708"/>
                <a:ext cx="79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6" name="Line 64"/>
              <p:cNvSpPr>
                <a:spLocks noChangeShapeType="1"/>
              </p:cNvSpPr>
              <p:nvPr/>
            </p:nvSpPr>
            <p:spPr bwMode="auto">
              <a:xfrm>
                <a:off x="2203" y="346"/>
                <a:ext cx="798" cy="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8" name="Text Box 66"/>
              <p:cNvSpPr txBox="1">
                <a:spLocks noChangeArrowheads="1"/>
              </p:cNvSpPr>
              <p:nvPr/>
            </p:nvSpPr>
            <p:spPr bwMode="auto">
              <a:xfrm>
                <a:off x="2203" y="592"/>
                <a:ext cx="423" cy="305"/>
              </a:xfrm>
              <a:prstGeom prst="rect">
                <a:avLst/>
              </a:prstGeom>
              <a:solidFill>
                <a:srgbClr val="0000FF">
                  <a:alpha val="5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dirty="0">
                    <a:highlight>
                      <a:srgbClr val="FFFF00"/>
                    </a:highlight>
                  </a:rPr>
                  <a:t>SSA</a:t>
                </a:r>
              </a:p>
            </p:txBody>
          </p:sp>
        </p:grpSp>
        <p:sp>
          <p:nvSpPr>
            <p:cNvPr id="13380" name="Text Box 68"/>
            <p:cNvSpPr txBox="1">
              <a:spLocks noChangeArrowheads="1"/>
            </p:cNvSpPr>
            <p:nvPr/>
          </p:nvSpPr>
          <p:spPr bwMode="auto">
            <a:xfrm>
              <a:off x="397614" y="4105718"/>
              <a:ext cx="454371" cy="186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spcBef>
                  <a:spcPct val="50000"/>
                </a:spcBef>
              </a:pPr>
              <a:r>
                <a:rPr lang="en-US" altLang="en-US" dirty="0"/>
                <a:t>System Control</a:t>
              </a:r>
            </a:p>
          </p:txBody>
        </p:sp>
        <p:sp>
          <p:nvSpPr>
            <p:cNvPr id="13381" name="Text Box 69"/>
            <p:cNvSpPr txBox="1">
              <a:spLocks noChangeArrowheads="1"/>
            </p:cNvSpPr>
            <p:nvPr/>
          </p:nvSpPr>
          <p:spPr bwMode="auto">
            <a:xfrm>
              <a:off x="3009060" y="4696426"/>
              <a:ext cx="454370" cy="14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spcBef>
                  <a:spcPct val="50000"/>
                </a:spcBef>
              </a:pPr>
              <a:r>
                <a:rPr lang="en-US" altLang="en-US"/>
                <a:t>FWR/REFL</a:t>
              </a:r>
            </a:p>
          </p:txBody>
        </p:sp>
        <p:sp>
          <p:nvSpPr>
            <p:cNvPr id="13382" name="Text Box 70"/>
            <p:cNvSpPr txBox="1">
              <a:spLocks noChangeArrowheads="1"/>
            </p:cNvSpPr>
            <p:nvPr/>
          </p:nvSpPr>
          <p:spPr bwMode="auto">
            <a:xfrm>
              <a:off x="4758935" y="4194411"/>
              <a:ext cx="454371" cy="71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spcBef>
                  <a:spcPct val="50000"/>
                </a:spcBef>
              </a:pPr>
              <a:r>
                <a:rPr lang="en-US" altLang="en-US" dirty="0"/>
                <a:t>PMT</a:t>
              </a:r>
            </a:p>
          </p:txBody>
        </p:sp>
        <p:sp>
          <p:nvSpPr>
            <p:cNvPr id="13383" name="Text Box 71"/>
            <p:cNvSpPr txBox="1">
              <a:spLocks noChangeArrowheads="1"/>
            </p:cNvSpPr>
            <p:nvPr/>
          </p:nvSpPr>
          <p:spPr bwMode="auto">
            <a:xfrm>
              <a:off x="6471077" y="4283624"/>
              <a:ext cx="454370" cy="9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spcBef>
                  <a:spcPct val="50000"/>
                </a:spcBef>
              </a:pPr>
              <a:r>
                <a:rPr lang="en-US" altLang="en-US"/>
                <a:t>FEP</a:t>
              </a:r>
            </a:p>
          </p:txBody>
        </p:sp>
        <p:sp>
          <p:nvSpPr>
            <p:cNvPr id="13388" name="Text Box 76"/>
            <p:cNvSpPr txBox="1">
              <a:spLocks noChangeArrowheads="1"/>
            </p:cNvSpPr>
            <p:nvPr/>
          </p:nvSpPr>
          <p:spPr bwMode="auto">
            <a:xfrm>
              <a:off x="367739" y="1554620"/>
              <a:ext cx="8364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dirty="0" err="1" smtClean="0"/>
                <a:t>LLRFDrive</a:t>
              </a:r>
              <a:endParaRPr lang="en-US" altLang="en-US" dirty="0"/>
            </a:p>
          </p:txBody>
        </p:sp>
        <p:sp>
          <p:nvSpPr>
            <p:cNvPr id="13390" name="Line 78"/>
            <p:cNvSpPr>
              <a:spLocks noChangeShapeType="1"/>
            </p:cNvSpPr>
            <p:nvPr/>
          </p:nvSpPr>
          <p:spPr bwMode="auto">
            <a:xfrm>
              <a:off x="1166425" y="1971631"/>
              <a:ext cx="793968" cy="0"/>
            </a:xfrm>
            <a:prstGeom prst="line">
              <a:avLst/>
            </a:prstGeom>
            <a:noFill/>
            <a:ln w="254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1" name="Line 79"/>
            <p:cNvSpPr>
              <a:spLocks noChangeShapeType="1"/>
            </p:cNvSpPr>
            <p:nvPr/>
          </p:nvSpPr>
          <p:spPr bwMode="auto">
            <a:xfrm flipV="1">
              <a:off x="1375529" y="2317900"/>
              <a:ext cx="0" cy="14637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2" name="Line 80"/>
            <p:cNvSpPr>
              <a:spLocks noChangeShapeType="1"/>
            </p:cNvSpPr>
            <p:nvPr/>
          </p:nvSpPr>
          <p:spPr bwMode="auto">
            <a:xfrm>
              <a:off x="1375529" y="2317900"/>
              <a:ext cx="584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4" name="Line 82"/>
            <p:cNvSpPr>
              <a:spLocks noChangeShapeType="1"/>
            </p:cNvSpPr>
            <p:nvPr/>
          </p:nvSpPr>
          <p:spPr bwMode="auto">
            <a:xfrm>
              <a:off x="5840618" y="1951973"/>
              <a:ext cx="589581" cy="0"/>
            </a:xfrm>
            <a:prstGeom prst="line">
              <a:avLst/>
            </a:prstGeom>
            <a:noFill/>
            <a:ln w="254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8" name="Line 86"/>
            <p:cNvSpPr>
              <a:spLocks noChangeShapeType="1"/>
            </p:cNvSpPr>
            <p:nvPr/>
          </p:nvSpPr>
          <p:spPr bwMode="auto">
            <a:xfrm flipH="1">
              <a:off x="5213305" y="6005900"/>
              <a:ext cx="12168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9" name="Line 87"/>
            <p:cNvSpPr>
              <a:spLocks noChangeShapeType="1"/>
            </p:cNvSpPr>
            <p:nvPr/>
          </p:nvSpPr>
          <p:spPr bwMode="auto">
            <a:xfrm flipH="1">
              <a:off x="3615935" y="5995315"/>
              <a:ext cx="9118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1" name="Line 89"/>
            <p:cNvSpPr>
              <a:spLocks noChangeShapeType="1"/>
            </p:cNvSpPr>
            <p:nvPr/>
          </p:nvSpPr>
          <p:spPr bwMode="auto">
            <a:xfrm flipH="1">
              <a:off x="2018565" y="5984731"/>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3" name="Line 91"/>
            <p:cNvSpPr>
              <a:spLocks noChangeShapeType="1"/>
            </p:cNvSpPr>
            <p:nvPr/>
          </p:nvSpPr>
          <p:spPr bwMode="auto">
            <a:xfrm flipH="1">
              <a:off x="5213305" y="6063360"/>
              <a:ext cx="12168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4" name="Line 92"/>
            <p:cNvSpPr>
              <a:spLocks noChangeShapeType="1"/>
            </p:cNvSpPr>
            <p:nvPr/>
          </p:nvSpPr>
          <p:spPr bwMode="auto">
            <a:xfrm flipH="1">
              <a:off x="3615935" y="6063360"/>
              <a:ext cx="9118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5" name="Line 93"/>
            <p:cNvSpPr>
              <a:spLocks noChangeShapeType="1"/>
            </p:cNvSpPr>
            <p:nvPr/>
          </p:nvSpPr>
          <p:spPr bwMode="auto">
            <a:xfrm flipH="1">
              <a:off x="1999699" y="6049751"/>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6" name="Line 94"/>
            <p:cNvSpPr>
              <a:spLocks noChangeShapeType="1"/>
            </p:cNvSpPr>
            <p:nvPr/>
          </p:nvSpPr>
          <p:spPr bwMode="auto">
            <a:xfrm flipH="1">
              <a:off x="5213305" y="5576466"/>
              <a:ext cx="12168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7" name="Line 95"/>
            <p:cNvSpPr>
              <a:spLocks noChangeShapeType="1"/>
            </p:cNvSpPr>
            <p:nvPr/>
          </p:nvSpPr>
          <p:spPr bwMode="auto">
            <a:xfrm flipH="1">
              <a:off x="5213305" y="5683824"/>
              <a:ext cx="12168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8" name="Line 96"/>
            <p:cNvSpPr>
              <a:spLocks noChangeShapeType="1"/>
            </p:cNvSpPr>
            <p:nvPr/>
          </p:nvSpPr>
          <p:spPr bwMode="auto">
            <a:xfrm flipH="1">
              <a:off x="3615935" y="5576466"/>
              <a:ext cx="9118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09" name="Line 97"/>
            <p:cNvSpPr>
              <a:spLocks noChangeShapeType="1"/>
            </p:cNvSpPr>
            <p:nvPr/>
          </p:nvSpPr>
          <p:spPr bwMode="auto">
            <a:xfrm flipH="1">
              <a:off x="3615935" y="5683824"/>
              <a:ext cx="9118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0" name="Line 98"/>
            <p:cNvSpPr>
              <a:spLocks noChangeShapeType="1"/>
            </p:cNvSpPr>
            <p:nvPr/>
          </p:nvSpPr>
          <p:spPr bwMode="auto">
            <a:xfrm flipH="1">
              <a:off x="3615935" y="5245316"/>
              <a:ext cx="9118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1" name="Line 99"/>
            <p:cNvSpPr>
              <a:spLocks noChangeShapeType="1"/>
            </p:cNvSpPr>
            <p:nvPr/>
          </p:nvSpPr>
          <p:spPr bwMode="auto">
            <a:xfrm flipH="1">
              <a:off x="3615935" y="5216587"/>
              <a:ext cx="9118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3" name="Line 101"/>
            <p:cNvSpPr>
              <a:spLocks noChangeShapeType="1"/>
            </p:cNvSpPr>
            <p:nvPr/>
          </p:nvSpPr>
          <p:spPr bwMode="auto">
            <a:xfrm flipH="1">
              <a:off x="2018565" y="5621828"/>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4" name="Line 102"/>
            <p:cNvSpPr>
              <a:spLocks noChangeShapeType="1"/>
            </p:cNvSpPr>
            <p:nvPr/>
          </p:nvSpPr>
          <p:spPr bwMode="auto">
            <a:xfrm flipH="1">
              <a:off x="2018565" y="5673240"/>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5" name="Line 103"/>
            <p:cNvSpPr>
              <a:spLocks noChangeShapeType="1"/>
            </p:cNvSpPr>
            <p:nvPr/>
          </p:nvSpPr>
          <p:spPr bwMode="auto">
            <a:xfrm flipH="1">
              <a:off x="2018565" y="5245316"/>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6" name="Line 104"/>
            <p:cNvSpPr>
              <a:spLocks noChangeShapeType="1"/>
            </p:cNvSpPr>
            <p:nvPr/>
          </p:nvSpPr>
          <p:spPr bwMode="auto">
            <a:xfrm flipH="1">
              <a:off x="1999699" y="5184832"/>
              <a:ext cx="9118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7" name="Line 105"/>
            <p:cNvSpPr>
              <a:spLocks noChangeShapeType="1"/>
            </p:cNvSpPr>
            <p:nvPr/>
          </p:nvSpPr>
          <p:spPr bwMode="auto">
            <a:xfrm>
              <a:off x="649166" y="4283624"/>
              <a:ext cx="68391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8" name="Line 106"/>
            <p:cNvSpPr>
              <a:spLocks noChangeShapeType="1"/>
            </p:cNvSpPr>
            <p:nvPr/>
          </p:nvSpPr>
          <p:spPr bwMode="auto">
            <a:xfrm>
              <a:off x="649166" y="4516486"/>
              <a:ext cx="68391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9" name="Line 107"/>
            <p:cNvSpPr>
              <a:spLocks noChangeShapeType="1"/>
            </p:cNvSpPr>
            <p:nvPr/>
          </p:nvSpPr>
          <p:spPr bwMode="auto">
            <a:xfrm>
              <a:off x="636588" y="4713059"/>
              <a:ext cx="68391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20" name="Line 108"/>
            <p:cNvSpPr>
              <a:spLocks noChangeShapeType="1"/>
            </p:cNvSpPr>
            <p:nvPr/>
          </p:nvSpPr>
          <p:spPr bwMode="auto">
            <a:xfrm>
              <a:off x="649166" y="4911144"/>
              <a:ext cx="68391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cxnSpLocks/>
            </p:cNvCxnSpPr>
            <p:nvPr/>
          </p:nvCxnSpPr>
          <p:spPr>
            <a:xfrm flipV="1">
              <a:off x="1960393" y="2998343"/>
              <a:ext cx="0" cy="78326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960393" y="2998343"/>
              <a:ext cx="3252913"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5213305" y="2317900"/>
              <a:ext cx="0" cy="6804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422409" y="2611247"/>
              <a:ext cx="1223183" cy="791525"/>
            </a:xfrm>
            <a:prstGeom prst="rect">
              <a:avLst/>
            </a:prstGeom>
            <a:noFill/>
          </p:spPr>
          <p:txBody>
            <a:bodyPr wrap="square" rtlCol="0">
              <a:spAutoFit/>
            </a:bodyPr>
            <a:lstStyle/>
            <a:p>
              <a:r>
                <a:rPr lang="en-US" dirty="0"/>
                <a:t>SSA Inhibit</a:t>
              </a:r>
            </a:p>
          </p:txBody>
        </p:sp>
      </p:grpSp>
      <p:sp>
        <p:nvSpPr>
          <p:cNvPr id="2" name="Date Placeholder 1"/>
          <p:cNvSpPr>
            <a:spLocks noGrp="1"/>
          </p:cNvSpPr>
          <p:nvPr>
            <p:ph type="dt" sz="half" idx="2"/>
          </p:nvPr>
        </p:nvSpPr>
        <p:spPr/>
        <p:txBody>
          <a:bodyPr/>
          <a:lstStyle/>
          <a:p>
            <a:pPr>
              <a:defRPr/>
            </a:pPr>
            <a:r>
              <a:rPr lang="en-US" smtClean="0"/>
              <a:t>12/13/17</a:t>
            </a:r>
            <a:endParaRPr lang="en-US" dirty="0"/>
          </a:p>
        </p:txBody>
      </p:sp>
      <p:sp>
        <p:nvSpPr>
          <p:cNvPr id="4" name="Footer Placeholder 3"/>
          <p:cNvSpPr>
            <a:spLocks noGrp="1"/>
          </p:cNvSpPr>
          <p:nvPr>
            <p:ph type="ftr" sz="quarter" idx="3"/>
          </p:nvPr>
        </p:nvSpPr>
        <p:spPr/>
        <p:txBody>
          <a:bodyPr/>
          <a:lstStyle/>
          <a:p>
            <a:r>
              <a:rPr lang="en-US" altLang="en-US" smtClean="0">
                <a:sym typeface="+mn-ea"/>
              </a:rPr>
              <a:t>B. Chase | 121.3.10 RF Integration | RF Systems </a:t>
            </a:r>
            <a:endParaRPr lang="en-US" b="1" dirty="0"/>
          </a:p>
        </p:txBody>
      </p:sp>
      <p:sp>
        <p:nvSpPr>
          <p:cNvPr id="10" name="TextBox 9"/>
          <p:cNvSpPr txBox="1"/>
          <p:nvPr/>
        </p:nvSpPr>
        <p:spPr>
          <a:xfrm>
            <a:off x="429419" y="176735"/>
            <a:ext cx="6883616" cy="461665"/>
          </a:xfrm>
          <a:prstGeom prst="rect">
            <a:avLst/>
          </a:prstGeom>
          <a:noFill/>
        </p:spPr>
        <p:txBody>
          <a:bodyPr wrap="none" rtlCol="0">
            <a:spAutoFit/>
          </a:bodyPr>
          <a:lstStyle/>
          <a:p>
            <a:r>
              <a:rPr lang="en-US" b="1" dirty="0">
                <a:solidFill>
                  <a:srgbClr val="004C97"/>
                </a:solidFill>
                <a:latin typeface="Helvetica" charset="0"/>
                <a:cs typeface="ＭＳ Ｐゴシック" charset="0"/>
              </a:rPr>
              <a:t>Conceptual Design and Design Maturity</a:t>
            </a:r>
            <a:r>
              <a:rPr lang="en-US" b="1" dirty="0" smtClean="0">
                <a:solidFill>
                  <a:srgbClr val="004C97"/>
                </a:solidFill>
                <a:latin typeface="Helvetica" charset="0"/>
                <a:cs typeface="ＭＳ Ｐゴシック" charset="0"/>
              </a:rPr>
              <a:t>: RFPI</a:t>
            </a:r>
            <a:endParaRPr lang="en-US" sz="2800" b="1" dirty="0">
              <a:latin typeface="Helvetica" charset="0"/>
            </a:endParaRPr>
          </a:p>
        </p:txBody>
      </p:sp>
      <p:sp>
        <p:nvSpPr>
          <p:cNvPr id="67" name="TextBox 6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15" name="TextBox 14"/>
          <p:cNvSpPr txBox="1"/>
          <p:nvPr/>
        </p:nvSpPr>
        <p:spPr>
          <a:xfrm>
            <a:off x="305383" y="651632"/>
            <a:ext cx="6862030" cy="830997"/>
          </a:xfrm>
          <a:prstGeom prst="rect">
            <a:avLst/>
          </a:prstGeom>
          <a:noFill/>
        </p:spPr>
        <p:txBody>
          <a:bodyPr wrap="square" rtlCol="0">
            <a:spAutoFit/>
          </a:bodyPr>
          <a:lstStyle/>
          <a:p>
            <a:r>
              <a:rPr lang="en-US" dirty="0" smtClean="0"/>
              <a:t>Protects coupler and cavity from damage by cutting RF drive (sparks, field emission, quenches)</a:t>
            </a:r>
            <a:endParaRPr lang="en-US" dirty="0"/>
          </a:p>
        </p:txBody>
      </p:sp>
      <p:sp>
        <p:nvSpPr>
          <p:cNvPr id="16" name="TextBox 15"/>
          <p:cNvSpPr txBox="1"/>
          <p:nvPr/>
        </p:nvSpPr>
        <p:spPr>
          <a:xfrm>
            <a:off x="6645592" y="2527822"/>
            <a:ext cx="2461303" cy="830997"/>
          </a:xfrm>
          <a:prstGeom prst="rect">
            <a:avLst/>
          </a:prstGeom>
          <a:noFill/>
        </p:spPr>
        <p:txBody>
          <a:bodyPr wrap="square" rtlCol="0">
            <a:spAutoFit/>
          </a:bodyPr>
          <a:lstStyle/>
          <a:p>
            <a:r>
              <a:rPr lang="en-US" dirty="0" smtClean="0">
                <a:solidFill>
                  <a:srgbClr val="00B050"/>
                </a:solidFill>
              </a:rPr>
              <a:t>Operational systems at PIP2IT</a:t>
            </a:r>
            <a:endParaRPr lang="en-US" dirty="0">
              <a:solidFill>
                <a:srgbClr val="00B050"/>
              </a:solidFill>
            </a:endParaRPr>
          </a:p>
        </p:txBody>
      </p:sp>
      <p:sp>
        <p:nvSpPr>
          <p:cNvPr id="7" name="Slide Number Placeholder 6"/>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54847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noAutofit/>
          </a:bodyPr>
          <a:lstStyle/>
          <a:p>
            <a:r>
              <a:rPr lang="en-US" sz="2000" i="1" dirty="0" smtClean="0"/>
              <a:t>Provide hardware, software, and firmware to satisfy system requirements.</a:t>
            </a:r>
            <a:endParaRPr lang="en-US" sz="2000" dirty="0" smtClean="0"/>
          </a:p>
          <a:p>
            <a:pPr lvl="1"/>
            <a:endParaRPr lang="en-US" sz="1600" dirty="0"/>
          </a:p>
          <a:p>
            <a:pPr marL="0" indent="0">
              <a:buNone/>
            </a:pPr>
            <a:endParaRPr lang="en-US" sz="1600" dirty="0"/>
          </a:p>
        </p:txBody>
      </p:sp>
      <p:sp>
        <p:nvSpPr>
          <p:cNvPr id="4" name="Date Placeholder 3"/>
          <p:cNvSpPr>
            <a:spLocks noGrp="1"/>
          </p:cNvSpPr>
          <p:nvPr>
            <p:ph type="dt" sz="half" idx="2"/>
          </p:nvPr>
        </p:nvSpPr>
        <p:spPr/>
        <p:txBody>
          <a:bodyPr/>
          <a:lstStyle/>
          <a:p>
            <a:pPr>
              <a:defRPr/>
            </a:pPr>
            <a:r>
              <a:rPr lang="en-US" smtClean="0"/>
              <a:t>12/13/17</a:t>
            </a:r>
            <a:endParaRPr lang="en-US" dirty="0"/>
          </a:p>
        </p:txBody>
      </p:sp>
      <p:sp>
        <p:nvSpPr>
          <p:cNvPr id="5" name="Footer Placeholder 4"/>
          <p:cNvSpPr>
            <a:spLocks noGrp="1"/>
          </p:cNvSpPr>
          <p:nvPr>
            <p:ph type="ftr" sz="quarter" idx="3"/>
          </p:nvPr>
        </p:nvSpPr>
        <p:spPr/>
        <p:txBody>
          <a:bodyPr/>
          <a:lstStyle/>
          <a:p>
            <a:r>
              <a:rPr lang="en-US" smtClean="0"/>
              <a:t>B. Chase | 121.3.10 RF Integration | RF Systems </a:t>
            </a:r>
            <a:endParaRPr lang="en-US" b="1"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027736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3.xml><?xml version="1.0" encoding="utf-8"?>
<ds:datastoreItem xmlns:ds="http://schemas.openxmlformats.org/officeDocument/2006/customXml" ds:itemID="{9F92619A-EA3F-48C6-8353-0E1D78874E9E}">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20592</TotalTime>
  <Words>1894</Words>
  <Application>Microsoft Macintosh PowerPoint</Application>
  <PresentationFormat>On-screen Show (4:3)</PresentationFormat>
  <Paragraphs>434</Paragraphs>
  <Slides>30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Geneva</vt:lpstr>
      <vt:lpstr>Helvetica</vt:lpstr>
      <vt:lpstr>ＭＳ Ｐゴシック</vt:lpstr>
      <vt:lpstr>Times New Roman</vt:lpstr>
      <vt:lpstr>Arial</vt:lpstr>
      <vt:lpstr>FermilabPartnerships_PPT_090915</vt:lpstr>
      <vt:lpstr>PowerPoint Presentation</vt:lpstr>
      <vt:lpstr>Outline</vt:lpstr>
      <vt:lpstr>About Me:</vt:lpstr>
      <vt:lpstr>Scope: WBS Dictionary </vt:lpstr>
      <vt:lpstr>WBS L3 System Requirements</vt:lpstr>
      <vt:lpstr>Conceptual Design and Design Maturity</vt:lpstr>
      <vt:lpstr>Conceptual Design and Design Maturity: LLRF</vt:lpstr>
      <vt:lpstr>PowerPoint Presentation</vt:lpstr>
      <vt:lpstr>Scope and Deliverables</vt:lpstr>
      <vt:lpstr>Scope and Deliverables</vt:lpstr>
      <vt:lpstr>Scope and Deliverables</vt:lpstr>
      <vt:lpstr>Scope and Deliverables</vt:lpstr>
      <vt:lpstr>Scope and Deliverables</vt:lpstr>
      <vt:lpstr>Progress to date</vt:lpstr>
      <vt:lpstr>Progress to date – PIP2IT results    - bunching cavity</vt:lpstr>
      <vt:lpstr>Progress to date: LLRF Systems and Chassis</vt:lpstr>
      <vt:lpstr>Progress to date: RFPI</vt:lpstr>
      <vt:lpstr>ESH&amp;Q</vt:lpstr>
      <vt:lpstr>Risk: RF Integration</vt:lpstr>
      <vt:lpstr>Risk Mitigation: Resonance control and field regulation</vt:lpstr>
      <vt:lpstr>BOE Summary</vt:lpstr>
      <vt:lpstr>LLRF Interfaces and key dependencies to other systems </vt:lpstr>
      <vt:lpstr>Cost Summary</vt:lpstr>
      <vt:lpstr>Cost Distribution and Estimate Quality</vt:lpstr>
      <vt:lpstr>Obligation Profile – P6 Base Cost Only</vt:lpstr>
      <vt:lpstr>Labor Profile – P6 Hours/FTE</vt:lpstr>
      <vt:lpstr>Schedule – RF Power Integration</vt:lpstr>
      <vt:lpstr>Summary</vt:lpstr>
      <vt:lpstr>END</vt:lpstr>
      <vt:lpstr>PIP-II High Level Master Schedule </vt:lpstr>
    </vt:vector>
  </TitlesOfParts>
  <Company>Sandbox Studio</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Brian Chase</cp:lastModifiedBy>
  <cp:revision>197</cp:revision>
  <cp:lastPrinted>2014-01-20T19:40:21Z</cp:lastPrinted>
  <dcterms:created xsi:type="dcterms:W3CDTF">2017-04-21T15:07:14Z</dcterms:created>
  <dcterms:modified xsi:type="dcterms:W3CDTF">2017-12-04T01:49:09Z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