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122" r:id="rId5"/>
  </p:sldMasterIdLst>
  <p:notesMasterIdLst>
    <p:notesMasterId r:id="rId37"/>
  </p:notesMasterIdLst>
  <p:handoutMasterIdLst>
    <p:handoutMasterId r:id="rId38"/>
  </p:handoutMasterIdLst>
  <p:sldIdLst>
    <p:sldId id="371" r:id="rId6"/>
    <p:sldId id="319" r:id="rId7"/>
    <p:sldId id="296" r:id="rId8"/>
    <p:sldId id="297" r:id="rId9"/>
    <p:sldId id="327" r:id="rId10"/>
    <p:sldId id="334" r:id="rId11"/>
    <p:sldId id="351" r:id="rId12"/>
    <p:sldId id="352" r:id="rId13"/>
    <p:sldId id="356" r:id="rId14"/>
    <p:sldId id="358" r:id="rId15"/>
    <p:sldId id="359" r:id="rId16"/>
    <p:sldId id="364" r:id="rId17"/>
    <p:sldId id="368" r:id="rId18"/>
    <p:sldId id="370" r:id="rId19"/>
    <p:sldId id="360" r:id="rId20"/>
    <p:sldId id="349" r:id="rId21"/>
    <p:sldId id="354" r:id="rId22"/>
    <p:sldId id="348" r:id="rId23"/>
    <p:sldId id="324" r:id="rId24"/>
    <p:sldId id="312" r:id="rId25"/>
    <p:sldId id="336" r:id="rId26"/>
    <p:sldId id="347" r:id="rId27"/>
    <p:sldId id="342" r:id="rId28"/>
    <p:sldId id="372" r:id="rId29"/>
    <p:sldId id="344" r:id="rId30"/>
    <p:sldId id="345" r:id="rId31"/>
    <p:sldId id="346" r:id="rId32"/>
    <p:sldId id="315" r:id="rId33"/>
    <p:sldId id="325" r:id="rId34"/>
    <p:sldId id="367" r:id="rId35"/>
    <p:sldId id="373" r:id="rId3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EBF7FB"/>
    <a:srgbClr val="AF272F"/>
    <a:srgbClr val="A7A8AA"/>
    <a:srgbClr val="4E4E4E"/>
    <a:srgbClr val="404040"/>
    <a:srgbClr val="004C97"/>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6" autoAdjust="0"/>
    <p:restoredTop sz="94660"/>
  </p:normalViewPr>
  <p:slideViewPr>
    <p:cSldViewPr snapToGrid="0" snapToObjects="1" showGuides="1">
      <p:cViewPr varScale="1">
        <p:scale>
          <a:sx n="80" d="100"/>
          <a:sy n="80" d="100"/>
        </p:scale>
        <p:origin x="1164" y="96"/>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34218-D5A6-4A50-BF08-496C5ADA0A1C}"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E8D71124-AB87-4C6B-BDA8-D83FA3F36909}">
      <dgm:prSet phldrT="[Text]" custT="1"/>
      <dgm:spPr/>
      <dgm:t>
        <a:bodyPr/>
        <a:lstStyle/>
        <a:p>
          <a:pPr algn="ctr"/>
          <a:r>
            <a:rPr lang="en-US" sz="2000" dirty="0">
              <a:latin typeface="Helvetica" panose="020B0604020202020204" pitchFamily="34" charset="0"/>
              <a:cs typeface="Helvetica" panose="020B0604020202020204" pitchFamily="34" charset="0"/>
            </a:rPr>
            <a:t>WBS 121.3 Superconducting Linac</a:t>
          </a:r>
        </a:p>
      </dgm:t>
    </dgm:pt>
    <dgm:pt modelId="{81463166-7F34-40D6-A2D3-E21AED59B15B}" type="parTrans" cxnId="{2FC52BB9-767E-4E1D-99F1-DB5E60A22828}">
      <dgm:prSet/>
      <dgm:spPr/>
      <dgm:t>
        <a:bodyPr/>
        <a:lstStyle/>
        <a:p>
          <a:pPr algn="ctr"/>
          <a:endParaRPr lang="en-US" sz="1400">
            <a:latin typeface="Helvetica" panose="020B0604020202020204" pitchFamily="34" charset="0"/>
            <a:cs typeface="Helvetica" panose="020B0604020202020204" pitchFamily="34" charset="0"/>
          </a:endParaRPr>
        </a:p>
      </dgm:t>
    </dgm:pt>
    <dgm:pt modelId="{E0D1CA9D-8B30-4797-B1A6-766A95FA1CDF}" type="sibTrans" cxnId="{2FC52BB9-767E-4E1D-99F1-DB5E60A22828}">
      <dgm:prSet/>
      <dgm:spPr/>
      <dgm:t>
        <a:bodyPr/>
        <a:lstStyle/>
        <a:p>
          <a:pPr algn="ctr"/>
          <a:endParaRPr lang="en-US" sz="1400">
            <a:latin typeface="Helvetica" panose="020B0604020202020204" pitchFamily="34" charset="0"/>
            <a:cs typeface="Helvetica" panose="020B0604020202020204" pitchFamily="34" charset="0"/>
          </a:endParaRPr>
        </a:p>
      </dgm:t>
    </dgm:pt>
    <dgm:pt modelId="{1877F5D5-B581-4D8D-A60E-B66EDFE4BC77}">
      <dgm:prSet phldrT="[Text]" custT="1"/>
      <dgm:spPr/>
      <dgm:t>
        <a:bodyPr/>
        <a:lstStyle/>
        <a:p>
          <a:pPr algn="ctr"/>
          <a:r>
            <a:rPr lang="en-US" sz="1400" dirty="0">
              <a:latin typeface="Helvetica" panose="020B0604020202020204" pitchFamily="34" charset="0"/>
              <a:cs typeface="Helvetica" panose="020B0604020202020204" pitchFamily="34" charset="0"/>
            </a:rPr>
            <a:t>121.3.3  </a:t>
          </a:r>
        </a:p>
        <a:p>
          <a:pPr algn="ctr"/>
          <a:r>
            <a:rPr lang="en-US" sz="1400" dirty="0">
              <a:latin typeface="Helvetica" panose="020B0604020202020204" pitchFamily="34" charset="0"/>
              <a:cs typeface="Helvetica" panose="020B0604020202020204" pitchFamily="34" charset="0"/>
            </a:rPr>
            <a:t>Warm Front End</a:t>
          </a:r>
        </a:p>
      </dgm:t>
    </dgm:pt>
    <dgm:pt modelId="{BCF4A10E-9C10-47D1-8FF4-FCE30176C0B5}" type="parTrans" cxnId="{58356C5F-0B6D-4419-B5CB-2DD6962D17AE}">
      <dgm:prSet custT="1"/>
      <dgm:spPr/>
      <dgm:t>
        <a:bodyPr/>
        <a:lstStyle/>
        <a:p>
          <a:pPr algn="ctr"/>
          <a:endParaRPr lang="en-US" sz="1400">
            <a:latin typeface="Helvetica" panose="020B0604020202020204" pitchFamily="34" charset="0"/>
            <a:cs typeface="Helvetica" panose="020B0604020202020204" pitchFamily="34" charset="0"/>
          </a:endParaRPr>
        </a:p>
      </dgm:t>
    </dgm:pt>
    <dgm:pt modelId="{6E6DF560-BCE5-44BB-ACB6-1F960B06ADC7}" type="sibTrans" cxnId="{58356C5F-0B6D-4419-B5CB-2DD6962D17AE}">
      <dgm:prSet/>
      <dgm:spPr/>
      <dgm:t>
        <a:bodyPr/>
        <a:lstStyle/>
        <a:p>
          <a:pPr algn="ctr"/>
          <a:endParaRPr lang="en-US" sz="1400">
            <a:latin typeface="Helvetica" panose="020B0604020202020204" pitchFamily="34" charset="0"/>
            <a:cs typeface="Helvetica" panose="020B0604020202020204" pitchFamily="34" charset="0"/>
          </a:endParaRPr>
        </a:p>
      </dgm:t>
    </dgm:pt>
    <dgm:pt modelId="{778EC28A-65D3-4E43-89B0-915355C9D6C3}">
      <dgm:prSet phldrT="[Text]" custT="1"/>
      <dgm:spPr/>
      <dgm:t>
        <a:bodyPr/>
        <a:lstStyle/>
        <a:p>
          <a:pPr algn="ctr"/>
          <a:r>
            <a:rPr lang="en-US" sz="1400" dirty="0">
              <a:latin typeface="Helvetica" panose="020B0604020202020204" pitchFamily="34" charset="0"/>
              <a:cs typeface="Helvetica" panose="020B0604020202020204" pitchFamily="34" charset="0"/>
            </a:rPr>
            <a:t>121.3.14 </a:t>
          </a:r>
        </a:p>
        <a:p>
          <a:pPr algn="ctr"/>
          <a:r>
            <a:rPr lang="en-US" sz="1400" dirty="0">
              <a:latin typeface="Helvetica" panose="020B0604020202020204" pitchFamily="34" charset="0"/>
              <a:cs typeface="Helvetica" panose="020B0604020202020204" pitchFamily="34" charset="0"/>
            </a:rPr>
            <a:t>Magnet Power Supplies</a:t>
          </a:r>
        </a:p>
      </dgm:t>
    </dgm:pt>
    <dgm:pt modelId="{EEFA463A-81B2-4C73-9F3A-613283F6B5C1}" type="parTrans" cxnId="{774F1080-3180-461D-A247-A83A1982876B}">
      <dgm:prSet custT="1"/>
      <dgm:spPr/>
      <dgm:t>
        <a:bodyPr/>
        <a:lstStyle/>
        <a:p>
          <a:pPr algn="ctr"/>
          <a:endParaRPr lang="en-US" sz="1400">
            <a:latin typeface="Helvetica" panose="020B0604020202020204" pitchFamily="34" charset="0"/>
            <a:cs typeface="Helvetica" panose="020B0604020202020204" pitchFamily="34" charset="0"/>
          </a:endParaRPr>
        </a:p>
      </dgm:t>
    </dgm:pt>
    <dgm:pt modelId="{E627053C-A329-4B97-90D8-7E9EAB5D0DD0}" type="sibTrans" cxnId="{774F1080-3180-461D-A247-A83A1982876B}">
      <dgm:prSet/>
      <dgm:spPr/>
      <dgm:t>
        <a:bodyPr/>
        <a:lstStyle/>
        <a:p>
          <a:pPr algn="ctr"/>
          <a:endParaRPr lang="en-US" sz="1400">
            <a:latin typeface="Helvetica" panose="020B0604020202020204" pitchFamily="34" charset="0"/>
            <a:cs typeface="Helvetica" panose="020B0604020202020204" pitchFamily="34" charset="0"/>
          </a:endParaRPr>
        </a:p>
      </dgm:t>
    </dgm:pt>
    <dgm:pt modelId="{BD1FE2C9-2A58-49C2-A1FD-1B5EF2F53B99}">
      <dgm:prSet phldrT="[Text]" custT="1"/>
      <dgm:spPr/>
      <dgm:t>
        <a:bodyPr/>
        <a:lstStyle/>
        <a:p>
          <a:pPr algn="ctr"/>
          <a:r>
            <a:rPr lang="en-US" sz="1400" dirty="0">
              <a:latin typeface="Helvetica" panose="020B0604020202020204" pitchFamily="34" charset="0"/>
              <a:cs typeface="Helvetica" panose="020B0604020202020204" pitchFamily="34" charset="0"/>
            </a:rPr>
            <a:t>121.3.12 </a:t>
          </a:r>
        </a:p>
        <a:p>
          <a:pPr algn="ctr"/>
          <a:r>
            <a:rPr lang="en-US" sz="1400" dirty="0">
              <a:latin typeface="Helvetica" panose="020B0604020202020204" pitchFamily="34" charset="0"/>
              <a:cs typeface="Helvetica" panose="020B0604020202020204" pitchFamily="34" charset="0"/>
            </a:rPr>
            <a:t>Warm Units</a:t>
          </a:r>
        </a:p>
      </dgm:t>
    </dgm:pt>
    <dgm:pt modelId="{D1C1EE07-C58C-4C50-BE89-A1EB2D32D92D}" type="parTrans" cxnId="{F770A847-1F13-4EED-A537-53DAEBA743FB}">
      <dgm:prSet custT="1"/>
      <dgm:spPr/>
      <dgm:t>
        <a:bodyPr/>
        <a:lstStyle/>
        <a:p>
          <a:pPr algn="ctr"/>
          <a:endParaRPr lang="en-US" sz="1400">
            <a:latin typeface="Helvetica" panose="020B0604020202020204" pitchFamily="34" charset="0"/>
            <a:cs typeface="Helvetica" panose="020B0604020202020204" pitchFamily="34" charset="0"/>
          </a:endParaRPr>
        </a:p>
      </dgm:t>
    </dgm:pt>
    <dgm:pt modelId="{3668D1EC-088F-4396-9500-1DCDE0321829}" type="sibTrans" cxnId="{F770A847-1F13-4EED-A537-53DAEBA743FB}">
      <dgm:prSet/>
      <dgm:spPr/>
      <dgm:t>
        <a:bodyPr/>
        <a:lstStyle/>
        <a:p>
          <a:pPr algn="ctr"/>
          <a:endParaRPr lang="en-US" sz="1400">
            <a:latin typeface="Helvetica" panose="020B0604020202020204" pitchFamily="34" charset="0"/>
            <a:cs typeface="Helvetica" panose="020B0604020202020204" pitchFamily="34" charset="0"/>
          </a:endParaRPr>
        </a:p>
      </dgm:t>
    </dgm:pt>
    <dgm:pt modelId="{C0A7802B-EB99-440C-94FE-B5517FAD9C04}">
      <dgm:prSet phldrT="[Text]" custT="1"/>
      <dgm:spPr/>
      <dgm:t>
        <a:bodyPr/>
        <a:lstStyle/>
        <a:p>
          <a:pPr algn="ctr"/>
          <a:r>
            <a:rPr lang="en-US" sz="1400" dirty="0">
              <a:latin typeface="Helvetica" panose="020B0604020202020204" pitchFamily="34" charset="0"/>
              <a:cs typeface="Helvetica" panose="020B0604020202020204" pitchFamily="34" charset="0"/>
            </a:rPr>
            <a:t>121.3.14 </a:t>
          </a:r>
        </a:p>
        <a:p>
          <a:pPr algn="ctr"/>
          <a:r>
            <a:rPr lang="en-US" sz="1400" dirty="0">
              <a:latin typeface="Helvetica" panose="020B0604020202020204" pitchFamily="34" charset="0"/>
              <a:cs typeface="Helvetica" panose="020B0604020202020204" pitchFamily="34" charset="0"/>
            </a:rPr>
            <a:t>Beam Transfer Line</a:t>
          </a:r>
        </a:p>
      </dgm:t>
    </dgm:pt>
    <dgm:pt modelId="{F98832C2-C53B-4DFB-8CB2-DE0E8B5A8600}" type="parTrans" cxnId="{ACC6427B-3121-4215-AA60-154A9BE5D9AF}">
      <dgm:prSet custT="1"/>
      <dgm:spPr/>
      <dgm:t>
        <a:bodyPr/>
        <a:lstStyle/>
        <a:p>
          <a:pPr algn="ctr"/>
          <a:endParaRPr lang="en-US" sz="1400">
            <a:latin typeface="Helvetica" panose="020B0604020202020204" pitchFamily="34" charset="0"/>
            <a:cs typeface="Helvetica" panose="020B0604020202020204" pitchFamily="34" charset="0"/>
          </a:endParaRPr>
        </a:p>
      </dgm:t>
    </dgm:pt>
    <dgm:pt modelId="{58DBAA97-63DA-4272-85E6-4AF43E397590}" type="sibTrans" cxnId="{ACC6427B-3121-4215-AA60-154A9BE5D9AF}">
      <dgm:prSet/>
      <dgm:spPr/>
      <dgm:t>
        <a:bodyPr/>
        <a:lstStyle/>
        <a:p>
          <a:pPr algn="ctr"/>
          <a:endParaRPr lang="en-US" sz="1400">
            <a:latin typeface="Helvetica" panose="020B0604020202020204" pitchFamily="34" charset="0"/>
            <a:cs typeface="Helvetica" panose="020B0604020202020204" pitchFamily="34" charset="0"/>
          </a:endParaRPr>
        </a:p>
      </dgm:t>
    </dgm:pt>
    <dgm:pt modelId="{E96F47CC-8F84-4026-AAC0-5E5821BEE995}">
      <dgm:prSet phldrT="[Text]" custT="1"/>
      <dgm:spPr/>
      <dgm:t>
        <a:bodyPr/>
        <a:lstStyle/>
        <a:p>
          <a:pPr algn="ctr"/>
          <a:r>
            <a:rPr lang="en-US" sz="1400" dirty="0">
              <a:latin typeface="Helvetica" panose="020B0604020202020204" pitchFamily="34" charset="0"/>
              <a:cs typeface="Helvetica" panose="020B0604020202020204" pitchFamily="34" charset="0"/>
            </a:rPr>
            <a:t>121.3.15 </a:t>
          </a:r>
        </a:p>
        <a:p>
          <a:pPr algn="ctr"/>
          <a:r>
            <a:rPr lang="en-US" sz="1400" dirty="0">
              <a:latin typeface="Helvetica" panose="020B0604020202020204" pitchFamily="34" charset="0"/>
              <a:cs typeface="Helvetica" panose="020B0604020202020204" pitchFamily="34" charset="0"/>
            </a:rPr>
            <a:t>Beam Absorber Line</a:t>
          </a:r>
        </a:p>
      </dgm:t>
    </dgm:pt>
    <dgm:pt modelId="{181E2B7C-F505-4A06-BC15-F9C9E64EE9D5}" type="parTrans" cxnId="{CE500657-431D-4F93-BF10-E50A503563A9}">
      <dgm:prSet custT="1"/>
      <dgm:spPr/>
      <dgm:t>
        <a:bodyPr/>
        <a:lstStyle/>
        <a:p>
          <a:pPr algn="ctr"/>
          <a:endParaRPr lang="en-US" sz="1400">
            <a:latin typeface="Helvetica" panose="020B0604020202020204" pitchFamily="34" charset="0"/>
            <a:cs typeface="Helvetica" panose="020B0604020202020204" pitchFamily="34" charset="0"/>
          </a:endParaRPr>
        </a:p>
      </dgm:t>
    </dgm:pt>
    <dgm:pt modelId="{6C889AAF-0274-426F-A4FE-B4F1409527C8}" type="sibTrans" cxnId="{CE500657-431D-4F93-BF10-E50A503563A9}">
      <dgm:prSet/>
      <dgm:spPr/>
      <dgm:t>
        <a:bodyPr/>
        <a:lstStyle/>
        <a:p>
          <a:pPr algn="ctr"/>
          <a:endParaRPr lang="en-US" sz="1400">
            <a:latin typeface="Helvetica" panose="020B0604020202020204" pitchFamily="34" charset="0"/>
            <a:cs typeface="Helvetica" panose="020B0604020202020204" pitchFamily="34" charset="0"/>
          </a:endParaRPr>
        </a:p>
      </dgm:t>
    </dgm:pt>
    <dgm:pt modelId="{2E1387D6-445F-405F-8677-F7382DF1EF1E}">
      <dgm:prSet phldrT="[Text]" custT="1"/>
      <dgm:spPr/>
      <dgm:t>
        <a:bodyPr/>
        <a:lstStyle/>
        <a:p>
          <a:pPr algn="ctr"/>
          <a:r>
            <a:rPr lang="en-US" sz="1400" dirty="0">
              <a:latin typeface="Helvetica" panose="020B0604020202020204" pitchFamily="34" charset="0"/>
              <a:cs typeface="Helvetica" panose="020B0604020202020204" pitchFamily="34" charset="0"/>
            </a:rPr>
            <a:t>121.3.18 Vacuum</a:t>
          </a:r>
        </a:p>
      </dgm:t>
    </dgm:pt>
    <dgm:pt modelId="{A6782B58-9E27-483E-9329-BA4BCACDC7D9}" type="parTrans" cxnId="{00FC37F8-B8E7-4D3C-A93A-ED9F850D4797}">
      <dgm:prSet custT="1"/>
      <dgm:spPr/>
      <dgm:t>
        <a:bodyPr/>
        <a:lstStyle/>
        <a:p>
          <a:pPr algn="ctr"/>
          <a:endParaRPr lang="en-US" sz="1400">
            <a:latin typeface="Helvetica" panose="020B0604020202020204" pitchFamily="34" charset="0"/>
            <a:cs typeface="Helvetica" panose="020B0604020202020204" pitchFamily="34" charset="0"/>
          </a:endParaRPr>
        </a:p>
      </dgm:t>
    </dgm:pt>
    <dgm:pt modelId="{4F03030E-3BB4-44D5-AA74-D43EF7F849BE}" type="sibTrans" cxnId="{00FC37F8-B8E7-4D3C-A93A-ED9F850D4797}">
      <dgm:prSet/>
      <dgm:spPr/>
      <dgm:t>
        <a:bodyPr/>
        <a:lstStyle/>
        <a:p>
          <a:pPr algn="ctr"/>
          <a:endParaRPr lang="en-US" sz="1400">
            <a:latin typeface="Helvetica" panose="020B0604020202020204" pitchFamily="34" charset="0"/>
            <a:cs typeface="Helvetica" panose="020B0604020202020204" pitchFamily="34" charset="0"/>
          </a:endParaRPr>
        </a:p>
      </dgm:t>
    </dgm:pt>
    <dgm:pt modelId="{3A3AD239-6736-4466-A061-60076A68C14E}">
      <dgm:prSet phldrT="[Text]" custT="1"/>
      <dgm:spPr/>
      <dgm:t>
        <a:bodyPr/>
        <a:lstStyle/>
        <a:p>
          <a:pPr algn="ctr"/>
          <a:r>
            <a:rPr lang="en-US" sz="1400" dirty="0">
              <a:latin typeface="Helvetica" panose="020B0604020202020204" pitchFamily="34" charset="0"/>
              <a:cs typeface="Helvetica" panose="020B0604020202020204" pitchFamily="34" charset="0"/>
            </a:rPr>
            <a:t>121.3.19 </a:t>
          </a:r>
        </a:p>
        <a:p>
          <a:pPr algn="ctr"/>
          <a:r>
            <a:rPr lang="en-US" sz="1400" dirty="0">
              <a:latin typeface="Helvetica" panose="020B0604020202020204" pitchFamily="34" charset="0"/>
              <a:cs typeface="Helvetica" panose="020B0604020202020204" pitchFamily="34" charset="0"/>
            </a:rPr>
            <a:t>Gen. Supt. Services</a:t>
          </a:r>
        </a:p>
      </dgm:t>
    </dgm:pt>
    <dgm:pt modelId="{B171471F-82D8-4A63-B825-8EEA06206A7E}" type="parTrans" cxnId="{8A3FA02E-ACF9-4C57-AF1B-5E3B2EC1380A}">
      <dgm:prSet custT="1"/>
      <dgm:spPr/>
      <dgm:t>
        <a:bodyPr/>
        <a:lstStyle/>
        <a:p>
          <a:pPr algn="ctr"/>
          <a:endParaRPr lang="en-US" sz="1400">
            <a:latin typeface="Helvetica" panose="020B0604020202020204" pitchFamily="34" charset="0"/>
            <a:cs typeface="Helvetica" panose="020B0604020202020204" pitchFamily="34" charset="0"/>
          </a:endParaRPr>
        </a:p>
      </dgm:t>
    </dgm:pt>
    <dgm:pt modelId="{25BA7528-1E30-4A90-BABF-2FEE4E32B111}" type="sibTrans" cxnId="{8A3FA02E-ACF9-4C57-AF1B-5E3B2EC1380A}">
      <dgm:prSet/>
      <dgm:spPr/>
      <dgm:t>
        <a:bodyPr/>
        <a:lstStyle/>
        <a:p>
          <a:pPr algn="ctr"/>
          <a:endParaRPr lang="en-US" sz="1400">
            <a:latin typeface="Helvetica" panose="020B0604020202020204" pitchFamily="34" charset="0"/>
            <a:cs typeface="Helvetica" panose="020B0604020202020204" pitchFamily="34" charset="0"/>
          </a:endParaRPr>
        </a:p>
      </dgm:t>
    </dgm:pt>
    <dgm:pt modelId="{6DF97276-C848-46D5-AC7A-263E7D658EEF}">
      <dgm:prSet phldrT="[Text]" custT="1"/>
      <dgm:spPr/>
      <dgm:t>
        <a:bodyPr/>
        <a:lstStyle/>
        <a:p>
          <a:pPr algn="ctr"/>
          <a:r>
            <a:rPr lang="en-US" sz="1400" dirty="0">
              <a:latin typeface="Helvetica" panose="020B0604020202020204" pitchFamily="34" charset="0"/>
              <a:cs typeface="Helvetica" panose="020B0604020202020204" pitchFamily="34" charset="0"/>
            </a:rPr>
            <a:t>121.3.20 </a:t>
          </a:r>
        </a:p>
        <a:p>
          <a:pPr algn="ctr"/>
          <a:r>
            <a:rPr lang="en-US" sz="1400" dirty="0">
              <a:latin typeface="Helvetica" panose="020B0604020202020204" pitchFamily="34" charset="0"/>
              <a:cs typeface="Helvetica" panose="020B0604020202020204" pitchFamily="34" charset="0"/>
            </a:rPr>
            <a:t>Safety System</a:t>
          </a:r>
        </a:p>
      </dgm:t>
    </dgm:pt>
    <dgm:pt modelId="{FA40742F-871C-447C-9D41-6A5D363B8D6F}" type="parTrans" cxnId="{DADA4F1A-87F1-4B18-993E-C02D3DEF2ABA}">
      <dgm:prSet custT="1"/>
      <dgm:spPr/>
      <dgm:t>
        <a:bodyPr/>
        <a:lstStyle/>
        <a:p>
          <a:pPr algn="ctr"/>
          <a:endParaRPr lang="en-US" sz="1400">
            <a:latin typeface="Helvetica" panose="020B0604020202020204" pitchFamily="34" charset="0"/>
            <a:cs typeface="Helvetica" panose="020B0604020202020204" pitchFamily="34" charset="0"/>
          </a:endParaRPr>
        </a:p>
      </dgm:t>
    </dgm:pt>
    <dgm:pt modelId="{09B32114-D090-40D9-9A8D-DE176EE396D2}" type="sibTrans" cxnId="{DADA4F1A-87F1-4B18-993E-C02D3DEF2ABA}">
      <dgm:prSet/>
      <dgm:spPr/>
      <dgm:t>
        <a:bodyPr/>
        <a:lstStyle/>
        <a:p>
          <a:pPr algn="ctr"/>
          <a:endParaRPr lang="en-US" sz="1400">
            <a:latin typeface="Helvetica" panose="020B0604020202020204" pitchFamily="34" charset="0"/>
            <a:cs typeface="Helvetica" panose="020B0604020202020204" pitchFamily="34" charset="0"/>
          </a:endParaRPr>
        </a:p>
      </dgm:t>
    </dgm:pt>
    <dgm:pt modelId="{D52A540E-E236-4264-BAB4-C7F949C3BF91}">
      <dgm:prSet phldrT="[Text]" custT="1"/>
      <dgm:spPr/>
      <dgm:t>
        <a:bodyPr/>
        <a:lstStyle/>
        <a:p>
          <a:pPr algn="ctr"/>
          <a:r>
            <a:rPr lang="en-US" sz="1400" dirty="0">
              <a:latin typeface="Helvetica" panose="020B0604020202020204" pitchFamily="34" charset="0"/>
              <a:cs typeface="Helvetica" panose="020B0604020202020204" pitchFamily="34" charset="0"/>
            </a:rPr>
            <a:t> 121.3.22 </a:t>
          </a:r>
        </a:p>
        <a:p>
          <a:pPr algn="ctr"/>
          <a:r>
            <a:rPr lang="en-US" sz="1400" dirty="0">
              <a:latin typeface="Helvetica" panose="020B0604020202020204" pitchFamily="34" charset="0"/>
              <a:cs typeface="Helvetica" panose="020B0604020202020204" pitchFamily="34" charset="0"/>
            </a:rPr>
            <a:t>Inst. </a:t>
          </a:r>
          <a:r>
            <a:rPr lang="en-US" sz="1400" dirty="0" err="1">
              <a:latin typeface="Helvetica" panose="020B0604020202020204" pitchFamily="34" charset="0"/>
              <a:cs typeface="Helvetica" panose="020B0604020202020204" pitchFamily="34" charset="0"/>
            </a:rPr>
            <a:t>Integ</a:t>
          </a:r>
          <a:r>
            <a:rPr lang="en-US" sz="1400" dirty="0">
              <a:latin typeface="Helvetica" panose="020B0604020202020204" pitchFamily="34" charset="0"/>
              <a:cs typeface="Helvetica" panose="020B0604020202020204" pitchFamily="34" charset="0"/>
            </a:rPr>
            <a:t>. Com.</a:t>
          </a:r>
        </a:p>
      </dgm:t>
    </dgm:pt>
    <dgm:pt modelId="{7919073D-F5BB-4F56-B6D2-48363EB1A671}" type="parTrans" cxnId="{C785EB4F-C354-4DC0-8201-E301DE4E8613}">
      <dgm:prSet custT="1"/>
      <dgm:spPr/>
      <dgm:t>
        <a:bodyPr/>
        <a:lstStyle/>
        <a:p>
          <a:endParaRPr lang="en-US" sz="1400">
            <a:latin typeface="Helvetica" panose="020B0604020202020204" pitchFamily="34" charset="0"/>
            <a:cs typeface="Helvetica" panose="020B0604020202020204" pitchFamily="34" charset="0"/>
          </a:endParaRPr>
        </a:p>
      </dgm:t>
    </dgm:pt>
    <dgm:pt modelId="{53D9F498-7B52-4965-90EB-D0C73B2FAE90}" type="sibTrans" cxnId="{C785EB4F-C354-4DC0-8201-E301DE4E8613}">
      <dgm:prSet/>
      <dgm:spPr/>
      <dgm:t>
        <a:bodyPr/>
        <a:lstStyle/>
        <a:p>
          <a:endParaRPr lang="en-US" sz="1400">
            <a:latin typeface="Helvetica" panose="020B0604020202020204" pitchFamily="34" charset="0"/>
            <a:cs typeface="Helvetica" panose="020B0604020202020204" pitchFamily="34" charset="0"/>
          </a:endParaRPr>
        </a:p>
      </dgm:t>
    </dgm:pt>
    <dgm:pt modelId="{86D4D284-3BA0-403E-899A-15F6F55F023F}">
      <dgm:prSet phldrT="[Text]" custT="1"/>
      <dgm:spPr/>
      <dgm:t>
        <a:bodyPr/>
        <a:lstStyle/>
        <a:p>
          <a:pPr algn="ctr"/>
          <a:r>
            <a:rPr lang="en-US" sz="1400" dirty="0">
              <a:latin typeface="Helvetica" panose="020B0604020202020204" pitchFamily="34" charset="0"/>
              <a:cs typeface="Helvetica" panose="020B0604020202020204" pitchFamily="34" charset="0"/>
            </a:rPr>
            <a:t>121.3.21 </a:t>
          </a:r>
        </a:p>
        <a:p>
          <a:pPr algn="ctr"/>
          <a:r>
            <a:rPr lang="en-US" sz="1400" dirty="0">
              <a:latin typeface="Helvetica" panose="020B0604020202020204" pitchFamily="34" charset="0"/>
              <a:cs typeface="Helvetica" panose="020B0604020202020204" pitchFamily="34" charset="0"/>
            </a:rPr>
            <a:t>Test Infrastructure</a:t>
          </a:r>
        </a:p>
      </dgm:t>
    </dgm:pt>
    <dgm:pt modelId="{5F3759C1-D419-4D64-B872-BEE1F9760A94}" type="parTrans" cxnId="{1CE5A2D6-EE28-4197-BB13-E387C4A3CE2E}">
      <dgm:prSet custT="1"/>
      <dgm:spPr/>
      <dgm:t>
        <a:bodyPr/>
        <a:lstStyle/>
        <a:p>
          <a:endParaRPr lang="en-US" sz="1400">
            <a:latin typeface="Helvetica" panose="020B0604020202020204" pitchFamily="34" charset="0"/>
            <a:cs typeface="Helvetica" panose="020B0604020202020204" pitchFamily="34" charset="0"/>
          </a:endParaRPr>
        </a:p>
      </dgm:t>
    </dgm:pt>
    <dgm:pt modelId="{B00F3C32-B286-49E2-B29A-A6D50A02DF44}" type="sibTrans" cxnId="{1CE5A2D6-EE28-4197-BB13-E387C4A3CE2E}">
      <dgm:prSet/>
      <dgm:spPr/>
      <dgm:t>
        <a:bodyPr/>
        <a:lstStyle/>
        <a:p>
          <a:endParaRPr lang="en-US" sz="1400">
            <a:latin typeface="Helvetica" panose="020B0604020202020204" pitchFamily="34" charset="0"/>
            <a:cs typeface="Helvetica" panose="020B0604020202020204" pitchFamily="34" charset="0"/>
          </a:endParaRPr>
        </a:p>
      </dgm:t>
    </dgm:pt>
    <dgm:pt modelId="{E7400AD7-CBBB-4D28-B37B-ED394A17A105}" type="pres">
      <dgm:prSet presAssocID="{B3634218-D5A6-4A50-BF08-496C5ADA0A1C}" presName="Name0" presStyleCnt="0">
        <dgm:presLayoutVars>
          <dgm:chPref val="1"/>
          <dgm:dir/>
          <dgm:animOne val="branch"/>
          <dgm:animLvl val="lvl"/>
          <dgm:resizeHandles val="exact"/>
        </dgm:presLayoutVars>
      </dgm:prSet>
      <dgm:spPr/>
    </dgm:pt>
    <dgm:pt modelId="{5C145E30-4F47-476E-8FE8-8063775B79F4}" type="pres">
      <dgm:prSet presAssocID="{E8D71124-AB87-4C6B-BDA8-D83FA3F36909}" presName="root1" presStyleCnt="0"/>
      <dgm:spPr/>
    </dgm:pt>
    <dgm:pt modelId="{50B9980C-D736-4737-B49C-CDFCFD81F2EC}" type="pres">
      <dgm:prSet presAssocID="{E8D71124-AB87-4C6B-BDA8-D83FA3F36909}" presName="LevelOneTextNode" presStyleLbl="node0" presStyleIdx="0" presStyleCnt="1" custScaleX="167178" custScaleY="125481">
        <dgm:presLayoutVars>
          <dgm:chPref val="3"/>
        </dgm:presLayoutVars>
      </dgm:prSet>
      <dgm:spPr/>
    </dgm:pt>
    <dgm:pt modelId="{9EECF614-F034-4D7E-A7C8-7102C6FA25A4}" type="pres">
      <dgm:prSet presAssocID="{E8D71124-AB87-4C6B-BDA8-D83FA3F36909}" presName="level2hierChild" presStyleCnt="0"/>
      <dgm:spPr/>
    </dgm:pt>
    <dgm:pt modelId="{476DC910-DD02-45BB-A416-EE52A19B1174}" type="pres">
      <dgm:prSet presAssocID="{BCF4A10E-9C10-47D1-8FF4-FCE30176C0B5}" presName="conn2-1" presStyleLbl="parChTrans1D2" presStyleIdx="0" presStyleCnt="10"/>
      <dgm:spPr/>
    </dgm:pt>
    <dgm:pt modelId="{8860030D-554B-44B3-9191-9A66200A6FCA}" type="pres">
      <dgm:prSet presAssocID="{BCF4A10E-9C10-47D1-8FF4-FCE30176C0B5}" presName="connTx" presStyleLbl="parChTrans1D2" presStyleIdx="0" presStyleCnt="10"/>
      <dgm:spPr/>
    </dgm:pt>
    <dgm:pt modelId="{89DCDD88-7961-4E3D-ADE9-0655EA76EAD0}" type="pres">
      <dgm:prSet presAssocID="{1877F5D5-B581-4D8D-A60E-B66EDFE4BC77}" presName="root2" presStyleCnt="0"/>
      <dgm:spPr/>
    </dgm:pt>
    <dgm:pt modelId="{C40E81E3-62A7-4686-8D35-7C9E26CA18C5}" type="pres">
      <dgm:prSet presAssocID="{1877F5D5-B581-4D8D-A60E-B66EDFE4BC77}" presName="LevelTwoTextNode" presStyleLbl="node2" presStyleIdx="0" presStyleCnt="10" custScaleX="131375">
        <dgm:presLayoutVars>
          <dgm:chPref val="3"/>
        </dgm:presLayoutVars>
      </dgm:prSet>
      <dgm:spPr/>
    </dgm:pt>
    <dgm:pt modelId="{7F026CE3-563A-4378-A4F8-35739B8551AE}" type="pres">
      <dgm:prSet presAssocID="{1877F5D5-B581-4D8D-A60E-B66EDFE4BC77}" presName="level3hierChild" presStyleCnt="0"/>
      <dgm:spPr/>
    </dgm:pt>
    <dgm:pt modelId="{9368E1F5-B423-4B99-A6FC-488FC1C3A910}" type="pres">
      <dgm:prSet presAssocID="{D1C1EE07-C58C-4C50-BE89-A1EB2D32D92D}" presName="conn2-1" presStyleLbl="parChTrans1D2" presStyleIdx="1" presStyleCnt="10"/>
      <dgm:spPr/>
    </dgm:pt>
    <dgm:pt modelId="{9D2B8608-150E-4490-9A47-F9A5A6DDDAFA}" type="pres">
      <dgm:prSet presAssocID="{D1C1EE07-C58C-4C50-BE89-A1EB2D32D92D}" presName="connTx" presStyleLbl="parChTrans1D2" presStyleIdx="1" presStyleCnt="10"/>
      <dgm:spPr/>
    </dgm:pt>
    <dgm:pt modelId="{85FAFD3A-0066-4C3B-8056-043954B76157}" type="pres">
      <dgm:prSet presAssocID="{BD1FE2C9-2A58-49C2-A1FD-1B5EF2F53B99}" presName="root2" presStyleCnt="0"/>
      <dgm:spPr/>
    </dgm:pt>
    <dgm:pt modelId="{1FA03541-EB2D-4C63-8D33-24418765AAC3}" type="pres">
      <dgm:prSet presAssocID="{BD1FE2C9-2A58-49C2-A1FD-1B5EF2F53B99}" presName="LevelTwoTextNode" presStyleLbl="node2" presStyleIdx="1" presStyleCnt="10" custScaleX="130395">
        <dgm:presLayoutVars>
          <dgm:chPref val="3"/>
        </dgm:presLayoutVars>
      </dgm:prSet>
      <dgm:spPr/>
    </dgm:pt>
    <dgm:pt modelId="{CCCE312D-BA13-483B-A229-F0C190E7F557}" type="pres">
      <dgm:prSet presAssocID="{BD1FE2C9-2A58-49C2-A1FD-1B5EF2F53B99}" presName="level3hierChild" presStyleCnt="0"/>
      <dgm:spPr/>
    </dgm:pt>
    <dgm:pt modelId="{AEB241AF-30BC-4137-813A-79C1D35E2BC2}" type="pres">
      <dgm:prSet presAssocID="{EEFA463A-81B2-4C73-9F3A-613283F6B5C1}" presName="conn2-1" presStyleLbl="parChTrans1D2" presStyleIdx="2" presStyleCnt="10"/>
      <dgm:spPr/>
    </dgm:pt>
    <dgm:pt modelId="{21EA6034-C347-4C60-99AB-54E3F3F80985}" type="pres">
      <dgm:prSet presAssocID="{EEFA463A-81B2-4C73-9F3A-613283F6B5C1}" presName="connTx" presStyleLbl="parChTrans1D2" presStyleIdx="2" presStyleCnt="10"/>
      <dgm:spPr/>
    </dgm:pt>
    <dgm:pt modelId="{56FA7556-192D-414B-BE2D-6FA4A82F293E}" type="pres">
      <dgm:prSet presAssocID="{778EC28A-65D3-4E43-89B0-915355C9D6C3}" presName="root2" presStyleCnt="0"/>
      <dgm:spPr/>
    </dgm:pt>
    <dgm:pt modelId="{C83F89CF-2F8E-473F-BBBE-22684BFDBECC}" type="pres">
      <dgm:prSet presAssocID="{778EC28A-65D3-4E43-89B0-915355C9D6C3}" presName="LevelTwoTextNode" presStyleLbl="node2" presStyleIdx="2" presStyleCnt="10" custScaleX="132018">
        <dgm:presLayoutVars>
          <dgm:chPref val="3"/>
        </dgm:presLayoutVars>
      </dgm:prSet>
      <dgm:spPr/>
    </dgm:pt>
    <dgm:pt modelId="{6D299645-9DD1-4B26-A509-7E92105955EB}" type="pres">
      <dgm:prSet presAssocID="{778EC28A-65D3-4E43-89B0-915355C9D6C3}" presName="level3hierChild" presStyleCnt="0"/>
      <dgm:spPr/>
    </dgm:pt>
    <dgm:pt modelId="{3030C787-7522-4D8B-A034-7FA4D17FE719}" type="pres">
      <dgm:prSet presAssocID="{F98832C2-C53B-4DFB-8CB2-DE0E8B5A8600}" presName="conn2-1" presStyleLbl="parChTrans1D2" presStyleIdx="3" presStyleCnt="10"/>
      <dgm:spPr/>
    </dgm:pt>
    <dgm:pt modelId="{88076B79-B409-4DE3-90E9-3805CD478D05}" type="pres">
      <dgm:prSet presAssocID="{F98832C2-C53B-4DFB-8CB2-DE0E8B5A8600}" presName="connTx" presStyleLbl="parChTrans1D2" presStyleIdx="3" presStyleCnt="10"/>
      <dgm:spPr/>
    </dgm:pt>
    <dgm:pt modelId="{2B9A938C-B7A6-4C62-A0E4-913BDEDF57E7}" type="pres">
      <dgm:prSet presAssocID="{C0A7802B-EB99-440C-94FE-B5517FAD9C04}" presName="root2" presStyleCnt="0"/>
      <dgm:spPr/>
    </dgm:pt>
    <dgm:pt modelId="{DF680C47-2AC6-4CF8-AB78-F54F98641F2D}" type="pres">
      <dgm:prSet presAssocID="{C0A7802B-EB99-440C-94FE-B5517FAD9C04}" presName="LevelTwoTextNode" presStyleLbl="node2" presStyleIdx="3" presStyleCnt="10" custScaleX="131375">
        <dgm:presLayoutVars>
          <dgm:chPref val="3"/>
        </dgm:presLayoutVars>
      </dgm:prSet>
      <dgm:spPr/>
    </dgm:pt>
    <dgm:pt modelId="{3A070595-25A9-41D7-A60B-C9E9FCC6F787}" type="pres">
      <dgm:prSet presAssocID="{C0A7802B-EB99-440C-94FE-B5517FAD9C04}" presName="level3hierChild" presStyleCnt="0"/>
      <dgm:spPr/>
    </dgm:pt>
    <dgm:pt modelId="{11BBEB3B-B6EE-41A2-95B2-525A67EC082E}" type="pres">
      <dgm:prSet presAssocID="{181E2B7C-F505-4A06-BC15-F9C9E64EE9D5}" presName="conn2-1" presStyleLbl="parChTrans1D2" presStyleIdx="4" presStyleCnt="10"/>
      <dgm:spPr/>
    </dgm:pt>
    <dgm:pt modelId="{BBC8AD9B-3DBE-45F8-9EBA-F76151D9AFD7}" type="pres">
      <dgm:prSet presAssocID="{181E2B7C-F505-4A06-BC15-F9C9E64EE9D5}" presName="connTx" presStyleLbl="parChTrans1D2" presStyleIdx="4" presStyleCnt="10"/>
      <dgm:spPr/>
    </dgm:pt>
    <dgm:pt modelId="{5DC30D00-3928-4080-9B67-E07F935C6A7E}" type="pres">
      <dgm:prSet presAssocID="{E96F47CC-8F84-4026-AAC0-5E5821BEE995}" presName="root2" presStyleCnt="0"/>
      <dgm:spPr/>
    </dgm:pt>
    <dgm:pt modelId="{A0907B28-E942-4614-A25E-28C49ED25F84}" type="pres">
      <dgm:prSet presAssocID="{E96F47CC-8F84-4026-AAC0-5E5821BEE995}" presName="LevelTwoTextNode" presStyleLbl="node2" presStyleIdx="4" presStyleCnt="10" custScaleX="132011">
        <dgm:presLayoutVars>
          <dgm:chPref val="3"/>
        </dgm:presLayoutVars>
      </dgm:prSet>
      <dgm:spPr/>
    </dgm:pt>
    <dgm:pt modelId="{EC0A0576-4B4A-464F-A421-93AD5BBC839C}" type="pres">
      <dgm:prSet presAssocID="{E96F47CC-8F84-4026-AAC0-5E5821BEE995}" presName="level3hierChild" presStyleCnt="0"/>
      <dgm:spPr/>
    </dgm:pt>
    <dgm:pt modelId="{FC5F7F79-0710-41FC-87C5-186DBA3E11CE}" type="pres">
      <dgm:prSet presAssocID="{A6782B58-9E27-483E-9329-BA4BCACDC7D9}" presName="conn2-1" presStyleLbl="parChTrans1D2" presStyleIdx="5" presStyleCnt="10"/>
      <dgm:spPr/>
    </dgm:pt>
    <dgm:pt modelId="{572D00CD-A2DF-4DDF-86A6-1FD9D763D1F9}" type="pres">
      <dgm:prSet presAssocID="{A6782B58-9E27-483E-9329-BA4BCACDC7D9}" presName="connTx" presStyleLbl="parChTrans1D2" presStyleIdx="5" presStyleCnt="10"/>
      <dgm:spPr/>
    </dgm:pt>
    <dgm:pt modelId="{3408180D-02CE-46C0-A2B1-179023A82525}" type="pres">
      <dgm:prSet presAssocID="{2E1387D6-445F-405F-8677-F7382DF1EF1E}" presName="root2" presStyleCnt="0"/>
      <dgm:spPr/>
    </dgm:pt>
    <dgm:pt modelId="{B25E8CC0-3998-445A-A606-F5E8B25231C3}" type="pres">
      <dgm:prSet presAssocID="{2E1387D6-445F-405F-8677-F7382DF1EF1E}" presName="LevelTwoTextNode" presStyleLbl="node2" presStyleIdx="5" presStyleCnt="10" custScaleX="131369">
        <dgm:presLayoutVars>
          <dgm:chPref val="3"/>
        </dgm:presLayoutVars>
      </dgm:prSet>
      <dgm:spPr/>
    </dgm:pt>
    <dgm:pt modelId="{8B42A720-B66B-48FB-B056-D12BE8BF2202}" type="pres">
      <dgm:prSet presAssocID="{2E1387D6-445F-405F-8677-F7382DF1EF1E}" presName="level3hierChild" presStyleCnt="0"/>
      <dgm:spPr/>
    </dgm:pt>
    <dgm:pt modelId="{D7DA0C11-D2D5-4471-9EB5-76D8B9AFB63E}" type="pres">
      <dgm:prSet presAssocID="{B171471F-82D8-4A63-B825-8EEA06206A7E}" presName="conn2-1" presStyleLbl="parChTrans1D2" presStyleIdx="6" presStyleCnt="10"/>
      <dgm:spPr/>
    </dgm:pt>
    <dgm:pt modelId="{AB9C7C1B-8F13-47FF-8A48-1952B27E76E2}" type="pres">
      <dgm:prSet presAssocID="{B171471F-82D8-4A63-B825-8EEA06206A7E}" presName="connTx" presStyleLbl="parChTrans1D2" presStyleIdx="6" presStyleCnt="10"/>
      <dgm:spPr/>
    </dgm:pt>
    <dgm:pt modelId="{3A5D3F1A-260D-4BE9-8956-80E2E79916C9}" type="pres">
      <dgm:prSet presAssocID="{3A3AD239-6736-4466-A061-60076A68C14E}" presName="root2" presStyleCnt="0"/>
      <dgm:spPr/>
    </dgm:pt>
    <dgm:pt modelId="{7237119F-27E2-4774-81FE-720F4527D8B3}" type="pres">
      <dgm:prSet presAssocID="{3A3AD239-6736-4466-A061-60076A68C14E}" presName="LevelTwoTextNode" presStyleLbl="node2" presStyleIdx="6" presStyleCnt="10" custScaleX="131713">
        <dgm:presLayoutVars>
          <dgm:chPref val="3"/>
        </dgm:presLayoutVars>
      </dgm:prSet>
      <dgm:spPr/>
    </dgm:pt>
    <dgm:pt modelId="{F709258B-B31C-485F-941C-D90385B05EEE}" type="pres">
      <dgm:prSet presAssocID="{3A3AD239-6736-4466-A061-60076A68C14E}" presName="level3hierChild" presStyleCnt="0"/>
      <dgm:spPr/>
    </dgm:pt>
    <dgm:pt modelId="{82DDCE3A-D9C1-4290-885F-C3C6546DA9BD}" type="pres">
      <dgm:prSet presAssocID="{FA40742F-871C-447C-9D41-6A5D363B8D6F}" presName="conn2-1" presStyleLbl="parChTrans1D2" presStyleIdx="7" presStyleCnt="10"/>
      <dgm:spPr/>
    </dgm:pt>
    <dgm:pt modelId="{FD156252-5D9F-4041-A08A-2465BA7D8D5F}" type="pres">
      <dgm:prSet presAssocID="{FA40742F-871C-447C-9D41-6A5D363B8D6F}" presName="connTx" presStyleLbl="parChTrans1D2" presStyleIdx="7" presStyleCnt="10"/>
      <dgm:spPr/>
    </dgm:pt>
    <dgm:pt modelId="{57D6FA90-97AE-4CF8-B9BF-FE2621275249}" type="pres">
      <dgm:prSet presAssocID="{6DF97276-C848-46D5-AC7A-263E7D658EEF}" presName="root2" presStyleCnt="0"/>
      <dgm:spPr/>
    </dgm:pt>
    <dgm:pt modelId="{4B53D964-AED5-4167-988B-72A2FED2C171}" type="pres">
      <dgm:prSet presAssocID="{6DF97276-C848-46D5-AC7A-263E7D658EEF}" presName="LevelTwoTextNode" presStyleLbl="node2" presStyleIdx="7" presStyleCnt="10" custScaleX="130732">
        <dgm:presLayoutVars>
          <dgm:chPref val="3"/>
        </dgm:presLayoutVars>
      </dgm:prSet>
      <dgm:spPr/>
    </dgm:pt>
    <dgm:pt modelId="{AB41B4F9-4F83-4D1B-9440-0BE22ED50AF5}" type="pres">
      <dgm:prSet presAssocID="{6DF97276-C848-46D5-AC7A-263E7D658EEF}" presName="level3hierChild" presStyleCnt="0"/>
      <dgm:spPr/>
    </dgm:pt>
    <dgm:pt modelId="{4929F5DC-370B-426D-B9D5-3654AD5DD944}" type="pres">
      <dgm:prSet presAssocID="{5F3759C1-D419-4D64-B872-BEE1F9760A94}" presName="conn2-1" presStyleLbl="parChTrans1D2" presStyleIdx="8" presStyleCnt="10"/>
      <dgm:spPr/>
    </dgm:pt>
    <dgm:pt modelId="{CC50EE04-7DD7-44FE-BF74-D1C5BA126896}" type="pres">
      <dgm:prSet presAssocID="{5F3759C1-D419-4D64-B872-BEE1F9760A94}" presName="connTx" presStyleLbl="parChTrans1D2" presStyleIdx="8" presStyleCnt="10"/>
      <dgm:spPr/>
    </dgm:pt>
    <dgm:pt modelId="{0E8C5888-D0B0-4ADF-AE02-F44FA5871C09}" type="pres">
      <dgm:prSet presAssocID="{86D4D284-3BA0-403E-899A-15F6F55F023F}" presName="root2" presStyleCnt="0"/>
      <dgm:spPr/>
    </dgm:pt>
    <dgm:pt modelId="{B5245F7C-B029-4E88-A583-DC45D2CEFBFF}" type="pres">
      <dgm:prSet presAssocID="{86D4D284-3BA0-403E-899A-15F6F55F023F}" presName="LevelTwoTextNode" presStyleLbl="node2" presStyleIdx="8" presStyleCnt="10" custScaleX="131376">
        <dgm:presLayoutVars>
          <dgm:chPref val="3"/>
        </dgm:presLayoutVars>
      </dgm:prSet>
      <dgm:spPr/>
    </dgm:pt>
    <dgm:pt modelId="{59890CDA-8C6F-41AD-B0D9-40F217BB61DF}" type="pres">
      <dgm:prSet presAssocID="{86D4D284-3BA0-403E-899A-15F6F55F023F}" presName="level3hierChild" presStyleCnt="0"/>
      <dgm:spPr/>
    </dgm:pt>
    <dgm:pt modelId="{7B5AC43F-E96D-4A2E-82CF-E071DDC10940}" type="pres">
      <dgm:prSet presAssocID="{7919073D-F5BB-4F56-B6D2-48363EB1A671}" presName="conn2-1" presStyleLbl="parChTrans1D2" presStyleIdx="9" presStyleCnt="10"/>
      <dgm:spPr/>
    </dgm:pt>
    <dgm:pt modelId="{FF4AC080-C0AC-4984-A473-037C7C426E14}" type="pres">
      <dgm:prSet presAssocID="{7919073D-F5BB-4F56-B6D2-48363EB1A671}" presName="connTx" presStyleLbl="parChTrans1D2" presStyleIdx="9" presStyleCnt="10"/>
      <dgm:spPr/>
    </dgm:pt>
    <dgm:pt modelId="{9159FCD7-C44B-4BB2-AADF-7C39969AAFB8}" type="pres">
      <dgm:prSet presAssocID="{D52A540E-E236-4264-BAB4-C7F949C3BF91}" presName="root2" presStyleCnt="0"/>
      <dgm:spPr/>
    </dgm:pt>
    <dgm:pt modelId="{9557195F-5DFC-4E01-B80B-84076460B5F1}" type="pres">
      <dgm:prSet presAssocID="{D52A540E-E236-4264-BAB4-C7F949C3BF91}" presName="LevelTwoTextNode" presStyleLbl="node2" presStyleIdx="9" presStyleCnt="10" custScaleX="130486">
        <dgm:presLayoutVars>
          <dgm:chPref val="3"/>
        </dgm:presLayoutVars>
      </dgm:prSet>
      <dgm:spPr/>
    </dgm:pt>
    <dgm:pt modelId="{6E93EB13-C10E-4A3E-8784-899ABF27BB4F}" type="pres">
      <dgm:prSet presAssocID="{D52A540E-E236-4264-BAB4-C7F949C3BF91}" presName="level3hierChild" presStyleCnt="0"/>
      <dgm:spPr/>
    </dgm:pt>
  </dgm:ptLst>
  <dgm:cxnLst>
    <dgm:cxn modelId="{659C9203-7662-4235-AFF0-8A963A8184B2}" type="presOf" srcId="{EEFA463A-81B2-4C73-9F3A-613283F6B5C1}" destId="{21EA6034-C347-4C60-99AB-54E3F3F80985}" srcOrd="1" destOrd="0" presId="urn:microsoft.com/office/officeart/2008/layout/HorizontalMultiLevelHierarchy"/>
    <dgm:cxn modelId="{36457C08-A2E3-4CCB-AE72-0F69D62BE92E}" type="presOf" srcId="{BCF4A10E-9C10-47D1-8FF4-FCE30176C0B5}" destId="{8860030D-554B-44B3-9191-9A66200A6FCA}" srcOrd="1" destOrd="0" presId="urn:microsoft.com/office/officeart/2008/layout/HorizontalMultiLevelHierarchy"/>
    <dgm:cxn modelId="{A93FE20C-6B54-4938-AB51-70D20F1BB683}" type="presOf" srcId="{E8D71124-AB87-4C6B-BDA8-D83FA3F36909}" destId="{50B9980C-D736-4737-B49C-CDFCFD81F2EC}" srcOrd="0" destOrd="0" presId="urn:microsoft.com/office/officeart/2008/layout/HorizontalMultiLevelHierarchy"/>
    <dgm:cxn modelId="{CDB3620D-58E0-4FFA-A322-577B3A2CEF12}" type="presOf" srcId="{5F3759C1-D419-4D64-B872-BEE1F9760A94}" destId="{4929F5DC-370B-426D-B9D5-3654AD5DD944}" srcOrd="0" destOrd="0" presId="urn:microsoft.com/office/officeart/2008/layout/HorizontalMultiLevelHierarchy"/>
    <dgm:cxn modelId="{39A4F110-7647-4FAB-8622-3D0B4C5F49DC}" type="presOf" srcId="{FA40742F-871C-447C-9D41-6A5D363B8D6F}" destId="{82DDCE3A-D9C1-4290-885F-C3C6546DA9BD}" srcOrd="0" destOrd="0" presId="urn:microsoft.com/office/officeart/2008/layout/HorizontalMultiLevelHierarchy"/>
    <dgm:cxn modelId="{DADA4F1A-87F1-4B18-993E-C02D3DEF2ABA}" srcId="{E8D71124-AB87-4C6B-BDA8-D83FA3F36909}" destId="{6DF97276-C848-46D5-AC7A-263E7D658EEF}" srcOrd="7" destOrd="0" parTransId="{FA40742F-871C-447C-9D41-6A5D363B8D6F}" sibTransId="{09B32114-D090-40D9-9A8D-DE176EE396D2}"/>
    <dgm:cxn modelId="{3C48821E-E0EF-484C-AB26-9F5222C006CA}" type="presOf" srcId="{A6782B58-9E27-483E-9329-BA4BCACDC7D9}" destId="{FC5F7F79-0710-41FC-87C5-186DBA3E11CE}" srcOrd="0" destOrd="0" presId="urn:microsoft.com/office/officeart/2008/layout/HorizontalMultiLevelHierarchy"/>
    <dgm:cxn modelId="{8A3FA02E-ACF9-4C57-AF1B-5E3B2EC1380A}" srcId="{E8D71124-AB87-4C6B-BDA8-D83FA3F36909}" destId="{3A3AD239-6736-4466-A061-60076A68C14E}" srcOrd="6" destOrd="0" parTransId="{B171471F-82D8-4A63-B825-8EEA06206A7E}" sibTransId="{25BA7528-1E30-4A90-BABF-2FEE4E32B111}"/>
    <dgm:cxn modelId="{FD79203A-1BDB-4C3A-BE63-CB5A9E8A9CA1}" type="presOf" srcId="{FA40742F-871C-447C-9D41-6A5D363B8D6F}" destId="{FD156252-5D9F-4041-A08A-2465BA7D8D5F}" srcOrd="1" destOrd="0" presId="urn:microsoft.com/office/officeart/2008/layout/HorizontalMultiLevelHierarchy"/>
    <dgm:cxn modelId="{A0CDFD3B-CBCD-4C33-83BB-4CBEACB7EF0B}" type="presOf" srcId="{A6782B58-9E27-483E-9329-BA4BCACDC7D9}" destId="{572D00CD-A2DF-4DDF-86A6-1FD9D763D1F9}" srcOrd="1" destOrd="0" presId="urn:microsoft.com/office/officeart/2008/layout/HorizontalMultiLevelHierarchy"/>
    <dgm:cxn modelId="{58356C5F-0B6D-4419-B5CB-2DD6962D17AE}" srcId="{E8D71124-AB87-4C6B-BDA8-D83FA3F36909}" destId="{1877F5D5-B581-4D8D-A60E-B66EDFE4BC77}" srcOrd="0" destOrd="0" parTransId="{BCF4A10E-9C10-47D1-8FF4-FCE30176C0B5}" sibTransId="{6E6DF560-BCE5-44BB-ACB6-1F960B06ADC7}"/>
    <dgm:cxn modelId="{F770A847-1F13-4EED-A537-53DAEBA743FB}" srcId="{E8D71124-AB87-4C6B-BDA8-D83FA3F36909}" destId="{BD1FE2C9-2A58-49C2-A1FD-1B5EF2F53B99}" srcOrd="1" destOrd="0" parTransId="{D1C1EE07-C58C-4C50-BE89-A1EB2D32D92D}" sibTransId="{3668D1EC-088F-4396-9500-1DCDE0321829}"/>
    <dgm:cxn modelId="{3286A948-1549-4DF7-9612-30D33BD54276}" type="presOf" srcId="{5F3759C1-D419-4D64-B872-BEE1F9760A94}" destId="{CC50EE04-7DD7-44FE-BF74-D1C5BA126896}" srcOrd="1" destOrd="0" presId="urn:microsoft.com/office/officeart/2008/layout/HorizontalMultiLevelHierarchy"/>
    <dgm:cxn modelId="{8FA4F44E-E9A5-4F9E-A9EE-2C0817D48C92}" type="presOf" srcId="{BD1FE2C9-2A58-49C2-A1FD-1B5EF2F53B99}" destId="{1FA03541-EB2D-4C63-8D33-24418765AAC3}" srcOrd="0" destOrd="0" presId="urn:microsoft.com/office/officeart/2008/layout/HorizontalMultiLevelHierarchy"/>
    <dgm:cxn modelId="{C785EB4F-C354-4DC0-8201-E301DE4E8613}" srcId="{E8D71124-AB87-4C6B-BDA8-D83FA3F36909}" destId="{D52A540E-E236-4264-BAB4-C7F949C3BF91}" srcOrd="9" destOrd="0" parTransId="{7919073D-F5BB-4F56-B6D2-48363EB1A671}" sibTransId="{53D9F498-7B52-4965-90EB-D0C73B2FAE90}"/>
    <dgm:cxn modelId="{FC356D53-B63F-4F32-8B7E-CE68A99E3E4A}" type="presOf" srcId="{F98832C2-C53B-4DFB-8CB2-DE0E8B5A8600}" destId="{3030C787-7522-4D8B-A034-7FA4D17FE719}" srcOrd="0" destOrd="0" presId="urn:microsoft.com/office/officeart/2008/layout/HorizontalMultiLevelHierarchy"/>
    <dgm:cxn modelId="{80425D55-7F9C-4C94-BAAB-F03E270BDE09}" type="presOf" srcId="{7919073D-F5BB-4F56-B6D2-48363EB1A671}" destId="{7B5AC43F-E96D-4A2E-82CF-E071DDC10940}" srcOrd="0" destOrd="0" presId="urn:microsoft.com/office/officeart/2008/layout/HorizontalMultiLevelHierarchy"/>
    <dgm:cxn modelId="{CE500657-431D-4F93-BF10-E50A503563A9}" srcId="{E8D71124-AB87-4C6B-BDA8-D83FA3F36909}" destId="{E96F47CC-8F84-4026-AAC0-5E5821BEE995}" srcOrd="4" destOrd="0" parTransId="{181E2B7C-F505-4A06-BC15-F9C9E64EE9D5}" sibTransId="{6C889AAF-0274-426F-A4FE-B4F1409527C8}"/>
    <dgm:cxn modelId="{AD08DF78-F3A1-4D1D-8F7C-1E9D58C0D7A8}" type="presOf" srcId="{2E1387D6-445F-405F-8677-F7382DF1EF1E}" destId="{B25E8CC0-3998-445A-A606-F5E8B25231C3}" srcOrd="0" destOrd="0" presId="urn:microsoft.com/office/officeart/2008/layout/HorizontalMultiLevelHierarchy"/>
    <dgm:cxn modelId="{C4971E59-8A5C-477D-87D7-4FAB63D320B9}" type="presOf" srcId="{D1C1EE07-C58C-4C50-BE89-A1EB2D32D92D}" destId="{9368E1F5-B423-4B99-A6FC-488FC1C3A910}" srcOrd="0" destOrd="0" presId="urn:microsoft.com/office/officeart/2008/layout/HorizontalMultiLevelHierarchy"/>
    <dgm:cxn modelId="{DAAC9B59-874A-4D2F-9CFD-236F4FD60066}" type="presOf" srcId="{181E2B7C-F505-4A06-BC15-F9C9E64EE9D5}" destId="{BBC8AD9B-3DBE-45F8-9EBA-F76151D9AFD7}" srcOrd="1" destOrd="0" presId="urn:microsoft.com/office/officeart/2008/layout/HorizontalMultiLevelHierarchy"/>
    <dgm:cxn modelId="{ACC6427B-3121-4215-AA60-154A9BE5D9AF}" srcId="{E8D71124-AB87-4C6B-BDA8-D83FA3F36909}" destId="{C0A7802B-EB99-440C-94FE-B5517FAD9C04}" srcOrd="3" destOrd="0" parTransId="{F98832C2-C53B-4DFB-8CB2-DE0E8B5A8600}" sibTransId="{58DBAA97-63DA-4272-85E6-4AF43E397590}"/>
    <dgm:cxn modelId="{774F1080-3180-461D-A247-A83A1982876B}" srcId="{E8D71124-AB87-4C6B-BDA8-D83FA3F36909}" destId="{778EC28A-65D3-4E43-89B0-915355C9D6C3}" srcOrd="2" destOrd="0" parTransId="{EEFA463A-81B2-4C73-9F3A-613283F6B5C1}" sibTransId="{E627053C-A329-4B97-90D8-7E9EAB5D0DD0}"/>
    <dgm:cxn modelId="{0DA0E287-6B2D-444D-8649-1E54227A24AD}" type="presOf" srcId="{86D4D284-3BA0-403E-899A-15F6F55F023F}" destId="{B5245F7C-B029-4E88-A583-DC45D2CEFBFF}" srcOrd="0" destOrd="0" presId="urn:microsoft.com/office/officeart/2008/layout/HorizontalMultiLevelHierarchy"/>
    <dgm:cxn modelId="{1DA5D188-6F8A-4E38-B77D-ECB701EBF3FD}" type="presOf" srcId="{D52A540E-E236-4264-BAB4-C7F949C3BF91}" destId="{9557195F-5DFC-4E01-B80B-84076460B5F1}" srcOrd="0" destOrd="0" presId="urn:microsoft.com/office/officeart/2008/layout/HorizontalMultiLevelHierarchy"/>
    <dgm:cxn modelId="{7C6E4489-0B07-4BAE-8AB5-98E542F94474}" type="presOf" srcId="{D1C1EE07-C58C-4C50-BE89-A1EB2D32D92D}" destId="{9D2B8608-150E-4490-9A47-F9A5A6DDDAFA}" srcOrd="1" destOrd="0" presId="urn:microsoft.com/office/officeart/2008/layout/HorizontalMultiLevelHierarchy"/>
    <dgm:cxn modelId="{CAD9278D-6056-443A-8CA9-5A5F47E17666}" type="presOf" srcId="{BCF4A10E-9C10-47D1-8FF4-FCE30176C0B5}" destId="{476DC910-DD02-45BB-A416-EE52A19B1174}" srcOrd="0" destOrd="0" presId="urn:microsoft.com/office/officeart/2008/layout/HorizontalMultiLevelHierarchy"/>
    <dgm:cxn modelId="{952F0F97-4319-4CEB-8BE1-A16DB6C0DAC9}" type="presOf" srcId="{F98832C2-C53B-4DFB-8CB2-DE0E8B5A8600}" destId="{88076B79-B409-4DE3-90E9-3805CD478D05}" srcOrd="1" destOrd="0" presId="urn:microsoft.com/office/officeart/2008/layout/HorizontalMultiLevelHierarchy"/>
    <dgm:cxn modelId="{866BAD9B-EBE6-43F8-B577-B8FC62F93045}" type="presOf" srcId="{7919073D-F5BB-4F56-B6D2-48363EB1A671}" destId="{FF4AC080-C0AC-4984-A473-037C7C426E14}" srcOrd="1" destOrd="0" presId="urn:microsoft.com/office/officeart/2008/layout/HorizontalMultiLevelHierarchy"/>
    <dgm:cxn modelId="{1956F8A1-D810-4788-A2A7-87E77F125171}" type="presOf" srcId="{3A3AD239-6736-4466-A061-60076A68C14E}" destId="{7237119F-27E2-4774-81FE-720F4527D8B3}" srcOrd="0" destOrd="0" presId="urn:microsoft.com/office/officeart/2008/layout/HorizontalMultiLevelHierarchy"/>
    <dgm:cxn modelId="{2FC52BB9-767E-4E1D-99F1-DB5E60A22828}" srcId="{B3634218-D5A6-4A50-BF08-496C5ADA0A1C}" destId="{E8D71124-AB87-4C6B-BDA8-D83FA3F36909}" srcOrd="0" destOrd="0" parTransId="{81463166-7F34-40D6-A2D3-E21AED59B15B}" sibTransId="{E0D1CA9D-8B30-4797-B1A6-766A95FA1CDF}"/>
    <dgm:cxn modelId="{91E5CBBE-C4C6-43CF-AFF2-0A9303697A7C}" type="presOf" srcId="{B3634218-D5A6-4A50-BF08-496C5ADA0A1C}" destId="{E7400AD7-CBBB-4D28-B37B-ED394A17A105}" srcOrd="0" destOrd="0" presId="urn:microsoft.com/office/officeart/2008/layout/HorizontalMultiLevelHierarchy"/>
    <dgm:cxn modelId="{52F880C0-D956-477E-902F-CF424D77E256}" type="presOf" srcId="{B171471F-82D8-4A63-B825-8EEA06206A7E}" destId="{AB9C7C1B-8F13-47FF-8A48-1952B27E76E2}" srcOrd="1" destOrd="0" presId="urn:microsoft.com/office/officeart/2008/layout/HorizontalMultiLevelHierarchy"/>
    <dgm:cxn modelId="{EEDC3CC2-40A1-4F69-8C0A-C9D2C5B478DD}" type="presOf" srcId="{EEFA463A-81B2-4C73-9F3A-613283F6B5C1}" destId="{AEB241AF-30BC-4137-813A-79C1D35E2BC2}" srcOrd="0" destOrd="0" presId="urn:microsoft.com/office/officeart/2008/layout/HorizontalMultiLevelHierarchy"/>
    <dgm:cxn modelId="{C0D954C3-7ABB-4185-8BA9-865195AA124E}" type="presOf" srcId="{778EC28A-65D3-4E43-89B0-915355C9D6C3}" destId="{C83F89CF-2F8E-473F-BBBE-22684BFDBECC}" srcOrd="0" destOrd="0" presId="urn:microsoft.com/office/officeart/2008/layout/HorizontalMultiLevelHierarchy"/>
    <dgm:cxn modelId="{9ABFD0CD-D136-4F3D-9BAA-6B7289C21C25}" type="presOf" srcId="{C0A7802B-EB99-440C-94FE-B5517FAD9C04}" destId="{DF680C47-2AC6-4CF8-AB78-F54F98641F2D}" srcOrd="0" destOrd="0" presId="urn:microsoft.com/office/officeart/2008/layout/HorizontalMultiLevelHierarchy"/>
    <dgm:cxn modelId="{1CE5A2D6-EE28-4197-BB13-E387C4A3CE2E}" srcId="{E8D71124-AB87-4C6B-BDA8-D83FA3F36909}" destId="{86D4D284-3BA0-403E-899A-15F6F55F023F}" srcOrd="8" destOrd="0" parTransId="{5F3759C1-D419-4D64-B872-BEE1F9760A94}" sibTransId="{B00F3C32-B286-49E2-B29A-A6D50A02DF44}"/>
    <dgm:cxn modelId="{3F33B7DB-1DE7-4D61-B1AA-435C240F0665}" type="presOf" srcId="{181E2B7C-F505-4A06-BC15-F9C9E64EE9D5}" destId="{11BBEB3B-B6EE-41A2-95B2-525A67EC082E}" srcOrd="0" destOrd="0" presId="urn:microsoft.com/office/officeart/2008/layout/HorizontalMultiLevelHierarchy"/>
    <dgm:cxn modelId="{E725B6F2-EBCA-4F5C-9AD7-EE43BE6973E7}" type="presOf" srcId="{1877F5D5-B581-4D8D-A60E-B66EDFE4BC77}" destId="{C40E81E3-62A7-4686-8D35-7C9E26CA18C5}" srcOrd="0" destOrd="0" presId="urn:microsoft.com/office/officeart/2008/layout/HorizontalMultiLevelHierarchy"/>
    <dgm:cxn modelId="{00FC37F8-B8E7-4D3C-A93A-ED9F850D4797}" srcId="{E8D71124-AB87-4C6B-BDA8-D83FA3F36909}" destId="{2E1387D6-445F-405F-8677-F7382DF1EF1E}" srcOrd="5" destOrd="0" parTransId="{A6782B58-9E27-483E-9329-BA4BCACDC7D9}" sibTransId="{4F03030E-3BB4-44D5-AA74-D43EF7F849BE}"/>
    <dgm:cxn modelId="{952540F8-89C8-48B6-B722-9704E887D301}" type="presOf" srcId="{6DF97276-C848-46D5-AC7A-263E7D658EEF}" destId="{4B53D964-AED5-4167-988B-72A2FED2C171}" srcOrd="0" destOrd="0" presId="urn:microsoft.com/office/officeart/2008/layout/HorizontalMultiLevelHierarchy"/>
    <dgm:cxn modelId="{9C1670FB-31EE-4263-ACC2-72BC256B6AAA}" type="presOf" srcId="{B171471F-82D8-4A63-B825-8EEA06206A7E}" destId="{D7DA0C11-D2D5-4471-9EB5-76D8B9AFB63E}" srcOrd="0" destOrd="0" presId="urn:microsoft.com/office/officeart/2008/layout/HorizontalMultiLevelHierarchy"/>
    <dgm:cxn modelId="{852608FC-5392-41E5-8D63-09AD139FAC01}" type="presOf" srcId="{E96F47CC-8F84-4026-AAC0-5E5821BEE995}" destId="{A0907B28-E942-4614-A25E-28C49ED25F84}" srcOrd="0" destOrd="0" presId="urn:microsoft.com/office/officeart/2008/layout/HorizontalMultiLevelHierarchy"/>
    <dgm:cxn modelId="{CA9803C8-4543-4C06-AF49-A355DA264A44}" type="presParOf" srcId="{E7400AD7-CBBB-4D28-B37B-ED394A17A105}" destId="{5C145E30-4F47-476E-8FE8-8063775B79F4}" srcOrd="0" destOrd="0" presId="urn:microsoft.com/office/officeart/2008/layout/HorizontalMultiLevelHierarchy"/>
    <dgm:cxn modelId="{FD95A2BA-A794-45FB-98EA-D6BEC56CD3CC}" type="presParOf" srcId="{5C145E30-4F47-476E-8FE8-8063775B79F4}" destId="{50B9980C-D736-4737-B49C-CDFCFD81F2EC}" srcOrd="0" destOrd="0" presId="urn:microsoft.com/office/officeart/2008/layout/HorizontalMultiLevelHierarchy"/>
    <dgm:cxn modelId="{AC0459DD-FAFB-4E81-B074-DB301A2E1BAD}" type="presParOf" srcId="{5C145E30-4F47-476E-8FE8-8063775B79F4}" destId="{9EECF614-F034-4D7E-A7C8-7102C6FA25A4}" srcOrd="1" destOrd="0" presId="urn:microsoft.com/office/officeart/2008/layout/HorizontalMultiLevelHierarchy"/>
    <dgm:cxn modelId="{6E505352-704C-46D6-A811-801C740F4C8E}" type="presParOf" srcId="{9EECF614-F034-4D7E-A7C8-7102C6FA25A4}" destId="{476DC910-DD02-45BB-A416-EE52A19B1174}" srcOrd="0" destOrd="0" presId="urn:microsoft.com/office/officeart/2008/layout/HorizontalMultiLevelHierarchy"/>
    <dgm:cxn modelId="{DFD6D329-FC4F-4757-B046-7AF63BC55DD4}" type="presParOf" srcId="{476DC910-DD02-45BB-A416-EE52A19B1174}" destId="{8860030D-554B-44B3-9191-9A66200A6FCA}" srcOrd="0" destOrd="0" presId="urn:microsoft.com/office/officeart/2008/layout/HorizontalMultiLevelHierarchy"/>
    <dgm:cxn modelId="{DB8EF2FB-FD06-438F-8ECB-8C0C030A89C6}" type="presParOf" srcId="{9EECF614-F034-4D7E-A7C8-7102C6FA25A4}" destId="{89DCDD88-7961-4E3D-ADE9-0655EA76EAD0}" srcOrd="1" destOrd="0" presId="urn:microsoft.com/office/officeart/2008/layout/HorizontalMultiLevelHierarchy"/>
    <dgm:cxn modelId="{B458CC57-BC88-43D3-9ECC-3A46CCB4FC1A}" type="presParOf" srcId="{89DCDD88-7961-4E3D-ADE9-0655EA76EAD0}" destId="{C40E81E3-62A7-4686-8D35-7C9E26CA18C5}" srcOrd="0" destOrd="0" presId="urn:microsoft.com/office/officeart/2008/layout/HorizontalMultiLevelHierarchy"/>
    <dgm:cxn modelId="{8609EFCA-6106-42B9-A0E6-6D1115C42458}" type="presParOf" srcId="{89DCDD88-7961-4E3D-ADE9-0655EA76EAD0}" destId="{7F026CE3-563A-4378-A4F8-35739B8551AE}" srcOrd="1" destOrd="0" presId="urn:microsoft.com/office/officeart/2008/layout/HorizontalMultiLevelHierarchy"/>
    <dgm:cxn modelId="{48BEB4D8-A46B-4E3C-85BF-37A431080721}" type="presParOf" srcId="{9EECF614-F034-4D7E-A7C8-7102C6FA25A4}" destId="{9368E1F5-B423-4B99-A6FC-488FC1C3A910}" srcOrd="2" destOrd="0" presId="urn:microsoft.com/office/officeart/2008/layout/HorizontalMultiLevelHierarchy"/>
    <dgm:cxn modelId="{1BD5E13B-A3CD-46D3-A56C-8101F57E42B9}" type="presParOf" srcId="{9368E1F5-B423-4B99-A6FC-488FC1C3A910}" destId="{9D2B8608-150E-4490-9A47-F9A5A6DDDAFA}" srcOrd="0" destOrd="0" presId="urn:microsoft.com/office/officeart/2008/layout/HorizontalMultiLevelHierarchy"/>
    <dgm:cxn modelId="{7D6E4D9D-7933-41DB-98AE-F7B6BA999273}" type="presParOf" srcId="{9EECF614-F034-4D7E-A7C8-7102C6FA25A4}" destId="{85FAFD3A-0066-4C3B-8056-043954B76157}" srcOrd="3" destOrd="0" presId="urn:microsoft.com/office/officeart/2008/layout/HorizontalMultiLevelHierarchy"/>
    <dgm:cxn modelId="{873B5919-CD99-4E10-9E52-CD3EC7485E10}" type="presParOf" srcId="{85FAFD3A-0066-4C3B-8056-043954B76157}" destId="{1FA03541-EB2D-4C63-8D33-24418765AAC3}" srcOrd="0" destOrd="0" presId="urn:microsoft.com/office/officeart/2008/layout/HorizontalMultiLevelHierarchy"/>
    <dgm:cxn modelId="{965672C6-ED74-4EE3-B545-A135826D2123}" type="presParOf" srcId="{85FAFD3A-0066-4C3B-8056-043954B76157}" destId="{CCCE312D-BA13-483B-A229-F0C190E7F557}" srcOrd="1" destOrd="0" presId="urn:microsoft.com/office/officeart/2008/layout/HorizontalMultiLevelHierarchy"/>
    <dgm:cxn modelId="{D3F290C2-B9F1-4F93-BE1B-CB00838109D2}" type="presParOf" srcId="{9EECF614-F034-4D7E-A7C8-7102C6FA25A4}" destId="{AEB241AF-30BC-4137-813A-79C1D35E2BC2}" srcOrd="4" destOrd="0" presId="urn:microsoft.com/office/officeart/2008/layout/HorizontalMultiLevelHierarchy"/>
    <dgm:cxn modelId="{16BC8E84-5B44-4602-AB7D-4BAE53827D47}" type="presParOf" srcId="{AEB241AF-30BC-4137-813A-79C1D35E2BC2}" destId="{21EA6034-C347-4C60-99AB-54E3F3F80985}" srcOrd="0" destOrd="0" presId="urn:microsoft.com/office/officeart/2008/layout/HorizontalMultiLevelHierarchy"/>
    <dgm:cxn modelId="{8D454593-44DE-421E-A4E7-911E185CBCF0}" type="presParOf" srcId="{9EECF614-F034-4D7E-A7C8-7102C6FA25A4}" destId="{56FA7556-192D-414B-BE2D-6FA4A82F293E}" srcOrd="5" destOrd="0" presId="urn:microsoft.com/office/officeart/2008/layout/HorizontalMultiLevelHierarchy"/>
    <dgm:cxn modelId="{5DC53ECF-3C8C-45EE-8916-D3B4D2A8CD74}" type="presParOf" srcId="{56FA7556-192D-414B-BE2D-6FA4A82F293E}" destId="{C83F89CF-2F8E-473F-BBBE-22684BFDBECC}" srcOrd="0" destOrd="0" presId="urn:microsoft.com/office/officeart/2008/layout/HorizontalMultiLevelHierarchy"/>
    <dgm:cxn modelId="{70DA8348-2C43-43F4-ABE7-EF9B4E362B5A}" type="presParOf" srcId="{56FA7556-192D-414B-BE2D-6FA4A82F293E}" destId="{6D299645-9DD1-4B26-A509-7E92105955EB}" srcOrd="1" destOrd="0" presId="urn:microsoft.com/office/officeart/2008/layout/HorizontalMultiLevelHierarchy"/>
    <dgm:cxn modelId="{20E394E1-440D-4240-B37F-9D77AF2A4425}" type="presParOf" srcId="{9EECF614-F034-4D7E-A7C8-7102C6FA25A4}" destId="{3030C787-7522-4D8B-A034-7FA4D17FE719}" srcOrd="6" destOrd="0" presId="urn:microsoft.com/office/officeart/2008/layout/HorizontalMultiLevelHierarchy"/>
    <dgm:cxn modelId="{C855BDB1-B19A-432F-BFAC-34300E7FC75A}" type="presParOf" srcId="{3030C787-7522-4D8B-A034-7FA4D17FE719}" destId="{88076B79-B409-4DE3-90E9-3805CD478D05}" srcOrd="0" destOrd="0" presId="urn:microsoft.com/office/officeart/2008/layout/HorizontalMultiLevelHierarchy"/>
    <dgm:cxn modelId="{3F9C00C1-D3C7-42AF-9522-52D84C62A607}" type="presParOf" srcId="{9EECF614-F034-4D7E-A7C8-7102C6FA25A4}" destId="{2B9A938C-B7A6-4C62-A0E4-913BDEDF57E7}" srcOrd="7" destOrd="0" presId="urn:microsoft.com/office/officeart/2008/layout/HorizontalMultiLevelHierarchy"/>
    <dgm:cxn modelId="{34FAC05C-9216-46F2-B8CF-FBDF7A701115}" type="presParOf" srcId="{2B9A938C-B7A6-4C62-A0E4-913BDEDF57E7}" destId="{DF680C47-2AC6-4CF8-AB78-F54F98641F2D}" srcOrd="0" destOrd="0" presId="urn:microsoft.com/office/officeart/2008/layout/HorizontalMultiLevelHierarchy"/>
    <dgm:cxn modelId="{D7D8610A-0F94-40A0-9047-5E9DD8F7E4F4}" type="presParOf" srcId="{2B9A938C-B7A6-4C62-A0E4-913BDEDF57E7}" destId="{3A070595-25A9-41D7-A60B-C9E9FCC6F787}" srcOrd="1" destOrd="0" presId="urn:microsoft.com/office/officeart/2008/layout/HorizontalMultiLevelHierarchy"/>
    <dgm:cxn modelId="{7D83F9F5-5ADE-418E-8CAE-9CC5B794009D}" type="presParOf" srcId="{9EECF614-F034-4D7E-A7C8-7102C6FA25A4}" destId="{11BBEB3B-B6EE-41A2-95B2-525A67EC082E}" srcOrd="8" destOrd="0" presId="urn:microsoft.com/office/officeart/2008/layout/HorizontalMultiLevelHierarchy"/>
    <dgm:cxn modelId="{9CB64BD4-7ABC-4405-B8B4-85C7ACD3E786}" type="presParOf" srcId="{11BBEB3B-B6EE-41A2-95B2-525A67EC082E}" destId="{BBC8AD9B-3DBE-45F8-9EBA-F76151D9AFD7}" srcOrd="0" destOrd="0" presId="urn:microsoft.com/office/officeart/2008/layout/HorizontalMultiLevelHierarchy"/>
    <dgm:cxn modelId="{AC3FE100-3832-4E59-80B2-6F97BF900011}" type="presParOf" srcId="{9EECF614-F034-4D7E-A7C8-7102C6FA25A4}" destId="{5DC30D00-3928-4080-9B67-E07F935C6A7E}" srcOrd="9" destOrd="0" presId="urn:microsoft.com/office/officeart/2008/layout/HorizontalMultiLevelHierarchy"/>
    <dgm:cxn modelId="{D1AC0C72-E099-4030-9ABB-68019CEE1A48}" type="presParOf" srcId="{5DC30D00-3928-4080-9B67-E07F935C6A7E}" destId="{A0907B28-E942-4614-A25E-28C49ED25F84}" srcOrd="0" destOrd="0" presId="urn:microsoft.com/office/officeart/2008/layout/HorizontalMultiLevelHierarchy"/>
    <dgm:cxn modelId="{ED9300E7-CCA8-4056-8E5F-1BE27937E922}" type="presParOf" srcId="{5DC30D00-3928-4080-9B67-E07F935C6A7E}" destId="{EC0A0576-4B4A-464F-A421-93AD5BBC839C}" srcOrd="1" destOrd="0" presId="urn:microsoft.com/office/officeart/2008/layout/HorizontalMultiLevelHierarchy"/>
    <dgm:cxn modelId="{FEF77CFB-BFE1-4503-8F79-528D5AB441C3}" type="presParOf" srcId="{9EECF614-F034-4D7E-A7C8-7102C6FA25A4}" destId="{FC5F7F79-0710-41FC-87C5-186DBA3E11CE}" srcOrd="10" destOrd="0" presId="urn:microsoft.com/office/officeart/2008/layout/HorizontalMultiLevelHierarchy"/>
    <dgm:cxn modelId="{9498346E-AA69-44DC-8403-B98CC6364623}" type="presParOf" srcId="{FC5F7F79-0710-41FC-87C5-186DBA3E11CE}" destId="{572D00CD-A2DF-4DDF-86A6-1FD9D763D1F9}" srcOrd="0" destOrd="0" presId="urn:microsoft.com/office/officeart/2008/layout/HorizontalMultiLevelHierarchy"/>
    <dgm:cxn modelId="{92CE1FF4-CEC6-4323-B473-F6E304D8347C}" type="presParOf" srcId="{9EECF614-F034-4D7E-A7C8-7102C6FA25A4}" destId="{3408180D-02CE-46C0-A2B1-179023A82525}" srcOrd="11" destOrd="0" presId="urn:microsoft.com/office/officeart/2008/layout/HorizontalMultiLevelHierarchy"/>
    <dgm:cxn modelId="{3EA1D81F-14CF-48D2-B2DF-3CD89CF4D8F6}" type="presParOf" srcId="{3408180D-02CE-46C0-A2B1-179023A82525}" destId="{B25E8CC0-3998-445A-A606-F5E8B25231C3}" srcOrd="0" destOrd="0" presId="urn:microsoft.com/office/officeart/2008/layout/HorizontalMultiLevelHierarchy"/>
    <dgm:cxn modelId="{5A75397D-19AB-4010-BFA2-D62F4E2905CA}" type="presParOf" srcId="{3408180D-02CE-46C0-A2B1-179023A82525}" destId="{8B42A720-B66B-48FB-B056-D12BE8BF2202}" srcOrd="1" destOrd="0" presId="urn:microsoft.com/office/officeart/2008/layout/HorizontalMultiLevelHierarchy"/>
    <dgm:cxn modelId="{A21753F9-DD14-4C38-8764-9ED5F87DB027}" type="presParOf" srcId="{9EECF614-F034-4D7E-A7C8-7102C6FA25A4}" destId="{D7DA0C11-D2D5-4471-9EB5-76D8B9AFB63E}" srcOrd="12" destOrd="0" presId="urn:microsoft.com/office/officeart/2008/layout/HorizontalMultiLevelHierarchy"/>
    <dgm:cxn modelId="{151DCA51-8FA4-42AD-B9BD-37B849E3E3ED}" type="presParOf" srcId="{D7DA0C11-D2D5-4471-9EB5-76D8B9AFB63E}" destId="{AB9C7C1B-8F13-47FF-8A48-1952B27E76E2}" srcOrd="0" destOrd="0" presId="urn:microsoft.com/office/officeart/2008/layout/HorizontalMultiLevelHierarchy"/>
    <dgm:cxn modelId="{09B8DE86-8AB6-4C12-BB6F-7EBF17CF33DF}" type="presParOf" srcId="{9EECF614-F034-4D7E-A7C8-7102C6FA25A4}" destId="{3A5D3F1A-260D-4BE9-8956-80E2E79916C9}" srcOrd="13" destOrd="0" presId="urn:microsoft.com/office/officeart/2008/layout/HorizontalMultiLevelHierarchy"/>
    <dgm:cxn modelId="{DBD9188A-4269-4DA5-8B51-41B97D3309A6}" type="presParOf" srcId="{3A5D3F1A-260D-4BE9-8956-80E2E79916C9}" destId="{7237119F-27E2-4774-81FE-720F4527D8B3}" srcOrd="0" destOrd="0" presId="urn:microsoft.com/office/officeart/2008/layout/HorizontalMultiLevelHierarchy"/>
    <dgm:cxn modelId="{09AE7CF3-ABA2-452B-93DD-A0931CDA9BE6}" type="presParOf" srcId="{3A5D3F1A-260D-4BE9-8956-80E2E79916C9}" destId="{F709258B-B31C-485F-941C-D90385B05EEE}" srcOrd="1" destOrd="0" presId="urn:microsoft.com/office/officeart/2008/layout/HorizontalMultiLevelHierarchy"/>
    <dgm:cxn modelId="{FEF1DB2F-2A2A-4176-96FD-DF97777EBFE7}" type="presParOf" srcId="{9EECF614-F034-4D7E-A7C8-7102C6FA25A4}" destId="{82DDCE3A-D9C1-4290-885F-C3C6546DA9BD}" srcOrd="14" destOrd="0" presId="urn:microsoft.com/office/officeart/2008/layout/HorizontalMultiLevelHierarchy"/>
    <dgm:cxn modelId="{E9D22317-2014-40FC-B82C-9CDC45FE27E8}" type="presParOf" srcId="{82DDCE3A-D9C1-4290-885F-C3C6546DA9BD}" destId="{FD156252-5D9F-4041-A08A-2465BA7D8D5F}" srcOrd="0" destOrd="0" presId="urn:microsoft.com/office/officeart/2008/layout/HorizontalMultiLevelHierarchy"/>
    <dgm:cxn modelId="{6CBAAD2F-025C-49E7-8005-22E3949B2A12}" type="presParOf" srcId="{9EECF614-F034-4D7E-A7C8-7102C6FA25A4}" destId="{57D6FA90-97AE-4CF8-B9BF-FE2621275249}" srcOrd="15" destOrd="0" presId="urn:microsoft.com/office/officeart/2008/layout/HorizontalMultiLevelHierarchy"/>
    <dgm:cxn modelId="{943E1593-F58B-4764-A424-6E219FCC64C5}" type="presParOf" srcId="{57D6FA90-97AE-4CF8-B9BF-FE2621275249}" destId="{4B53D964-AED5-4167-988B-72A2FED2C171}" srcOrd="0" destOrd="0" presId="urn:microsoft.com/office/officeart/2008/layout/HorizontalMultiLevelHierarchy"/>
    <dgm:cxn modelId="{C801E8E0-7448-4E84-B6F8-13051510F4F7}" type="presParOf" srcId="{57D6FA90-97AE-4CF8-B9BF-FE2621275249}" destId="{AB41B4F9-4F83-4D1B-9440-0BE22ED50AF5}" srcOrd="1" destOrd="0" presId="urn:microsoft.com/office/officeart/2008/layout/HorizontalMultiLevelHierarchy"/>
    <dgm:cxn modelId="{246A98AD-7747-4E7F-8D72-9C1C0C58FC50}" type="presParOf" srcId="{9EECF614-F034-4D7E-A7C8-7102C6FA25A4}" destId="{4929F5DC-370B-426D-B9D5-3654AD5DD944}" srcOrd="16" destOrd="0" presId="urn:microsoft.com/office/officeart/2008/layout/HorizontalMultiLevelHierarchy"/>
    <dgm:cxn modelId="{FC7FCF44-02F0-462B-8802-9C47BB6E6469}" type="presParOf" srcId="{4929F5DC-370B-426D-B9D5-3654AD5DD944}" destId="{CC50EE04-7DD7-44FE-BF74-D1C5BA126896}" srcOrd="0" destOrd="0" presId="urn:microsoft.com/office/officeart/2008/layout/HorizontalMultiLevelHierarchy"/>
    <dgm:cxn modelId="{E0215A44-792E-48CF-B64A-343D77BFFACF}" type="presParOf" srcId="{9EECF614-F034-4D7E-A7C8-7102C6FA25A4}" destId="{0E8C5888-D0B0-4ADF-AE02-F44FA5871C09}" srcOrd="17" destOrd="0" presId="urn:microsoft.com/office/officeart/2008/layout/HorizontalMultiLevelHierarchy"/>
    <dgm:cxn modelId="{5A302781-C5B4-4F2E-BB27-69C0BFE86B47}" type="presParOf" srcId="{0E8C5888-D0B0-4ADF-AE02-F44FA5871C09}" destId="{B5245F7C-B029-4E88-A583-DC45D2CEFBFF}" srcOrd="0" destOrd="0" presId="urn:microsoft.com/office/officeart/2008/layout/HorizontalMultiLevelHierarchy"/>
    <dgm:cxn modelId="{47943577-A50E-4FAF-A76E-3C67DE238E28}" type="presParOf" srcId="{0E8C5888-D0B0-4ADF-AE02-F44FA5871C09}" destId="{59890CDA-8C6F-41AD-B0D9-40F217BB61DF}" srcOrd="1" destOrd="0" presId="urn:microsoft.com/office/officeart/2008/layout/HorizontalMultiLevelHierarchy"/>
    <dgm:cxn modelId="{F8E184B7-2636-41EF-8C3F-52FA05485992}" type="presParOf" srcId="{9EECF614-F034-4D7E-A7C8-7102C6FA25A4}" destId="{7B5AC43F-E96D-4A2E-82CF-E071DDC10940}" srcOrd="18" destOrd="0" presId="urn:microsoft.com/office/officeart/2008/layout/HorizontalMultiLevelHierarchy"/>
    <dgm:cxn modelId="{D011303A-DDA4-446B-BEB8-C07385023741}" type="presParOf" srcId="{7B5AC43F-E96D-4A2E-82CF-E071DDC10940}" destId="{FF4AC080-C0AC-4984-A473-037C7C426E14}" srcOrd="0" destOrd="0" presId="urn:microsoft.com/office/officeart/2008/layout/HorizontalMultiLevelHierarchy"/>
    <dgm:cxn modelId="{AC294781-8175-4846-ABAA-91FD98BF3909}" type="presParOf" srcId="{9EECF614-F034-4D7E-A7C8-7102C6FA25A4}" destId="{9159FCD7-C44B-4BB2-AADF-7C39969AAFB8}" srcOrd="19" destOrd="0" presId="urn:microsoft.com/office/officeart/2008/layout/HorizontalMultiLevelHierarchy"/>
    <dgm:cxn modelId="{B7A6F6EE-182B-4139-99A3-C78C287F9FE0}" type="presParOf" srcId="{9159FCD7-C44B-4BB2-AADF-7C39969AAFB8}" destId="{9557195F-5DFC-4E01-B80B-84076460B5F1}" srcOrd="0" destOrd="0" presId="urn:microsoft.com/office/officeart/2008/layout/HorizontalMultiLevelHierarchy"/>
    <dgm:cxn modelId="{4BDA495B-3356-4FC9-8A6F-AF133997F541}" type="presParOf" srcId="{9159FCD7-C44B-4BB2-AADF-7C39969AAFB8}" destId="{6E93EB13-C10E-4A3E-8784-899ABF27BB4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AC43F-E96D-4A2E-82CF-E071DDC10940}">
      <dsp:nvSpPr>
        <dsp:cNvPr id="0" name=""/>
        <dsp:cNvSpPr/>
      </dsp:nvSpPr>
      <dsp:spPr>
        <a:xfrm>
          <a:off x="1227126" y="2773804"/>
          <a:ext cx="296481" cy="2542240"/>
        </a:xfrm>
        <a:custGeom>
          <a:avLst/>
          <a:gdLst/>
          <a:ahLst/>
          <a:cxnLst/>
          <a:rect l="0" t="0" r="0" b="0"/>
          <a:pathLst>
            <a:path>
              <a:moveTo>
                <a:pt x="0" y="0"/>
              </a:moveTo>
              <a:lnTo>
                <a:pt x="148240" y="0"/>
              </a:lnTo>
              <a:lnTo>
                <a:pt x="148240" y="2542240"/>
              </a:lnTo>
              <a:lnTo>
                <a:pt x="296481" y="254224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Helvetica" panose="020B0604020202020204" pitchFamily="34" charset="0"/>
            <a:cs typeface="Helvetica" panose="020B0604020202020204" pitchFamily="34" charset="0"/>
          </a:endParaRPr>
        </a:p>
      </dsp:txBody>
      <dsp:txXfrm>
        <a:off x="1311380" y="3980937"/>
        <a:ext cx="127973" cy="127973"/>
      </dsp:txXfrm>
    </dsp:sp>
    <dsp:sp modelId="{4929F5DC-370B-426D-B9D5-3654AD5DD944}">
      <dsp:nvSpPr>
        <dsp:cNvPr id="0" name=""/>
        <dsp:cNvSpPr/>
      </dsp:nvSpPr>
      <dsp:spPr>
        <a:xfrm>
          <a:off x="1227126" y="2773804"/>
          <a:ext cx="296481" cy="1977297"/>
        </a:xfrm>
        <a:custGeom>
          <a:avLst/>
          <a:gdLst/>
          <a:ahLst/>
          <a:cxnLst/>
          <a:rect l="0" t="0" r="0" b="0"/>
          <a:pathLst>
            <a:path>
              <a:moveTo>
                <a:pt x="0" y="0"/>
              </a:moveTo>
              <a:lnTo>
                <a:pt x="148240" y="0"/>
              </a:lnTo>
              <a:lnTo>
                <a:pt x="148240" y="1977297"/>
              </a:lnTo>
              <a:lnTo>
                <a:pt x="296481" y="197729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Helvetica" panose="020B0604020202020204" pitchFamily="34" charset="0"/>
            <a:cs typeface="Helvetica" panose="020B0604020202020204" pitchFamily="34" charset="0"/>
          </a:endParaRPr>
        </a:p>
      </dsp:txBody>
      <dsp:txXfrm>
        <a:off x="1325382" y="3712468"/>
        <a:ext cx="99970" cy="99970"/>
      </dsp:txXfrm>
    </dsp:sp>
    <dsp:sp modelId="{82DDCE3A-D9C1-4290-885F-C3C6546DA9BD}">
      <dsp:nvSpPr>
        <dsp:cNvPr id="0" name=""/>
        <dsp:cNvSpPr/>
      </dsp:nvSpPr>
      <dsp:spPr>
        <a:xfrm>
          <a:off x="1227126" y="2773804"/>
          <a:ext cx="296481" cy="1412355"/>
        </a:xfrm>
        <a:custGeom>
          <a:avLst/>
          <a:gdLst/>
          <a:ahLst/>
          <a:cxnLst/>
          <a:rect l="0" t="0" r="0" b="0"/>
          <a:pathLst>
            <a:path>
              <a:moveTo>
                <a:pt x="0" y="0"/>
              </a:moveTo>
              <a:lnTo>
                <a:pt x="148240" y="0"/>
              </a:lnTo>
              <a:lnTo>
                <a:pt x="148240" y="1412355"/>
              </a:lnTo>
              <a:lnTo>
                <a:pt x="296481" y="141235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Helvetica" panose="020B0604020202020204" pitchFamily="34" charset="0"/>
            <a:cs typeface="Helvetica" panose="020B0604020202020204" pitchFamily="34" charset="0"/>
          </a:endParaRPr>
        </a:p>
      </dsp:txBody>
      <dsp:txXfrm>
        <a:off x="1339288" y="3443903"/>
        <a:ext cx="72156" cy="72156"/>
      </dsp:txXfrm>
    </dsp:sp>
    <dsp:sp modelId="{D7DA0C11-D2D5-4471-9EB5-76D8B9AFB63E}">
      <dsp:nvSpPr>
        <dsp:cNvPr id="0" name=""/>
        <dsp:cNvSpPr/>
      </dsp:nvSpPr>
      <dsp:spPr>
        <a:xfrm>
          <a:off x="1227126" y="2773804"/>
          <a:ext cx="296481" cy="847413"/>
        </a:xfrm>
        <a:custGeom>
          <a:avLst/>
          <a:gdLst/>
          <a:ahLst/>
          <a:cxnLst/>
          <a:rect l="0" t="0" r="0" b="0"/>
          <a:pathLst>
            <a:path>
              <a:moveTo>
                <a:pt x="0" y="0"/>
              </a:moveTo>
              <a:lnTo>
                <a:pt x="148240" y="0"/>
              </a:lnTo>
              <a:lnTo>
                <a:pt x="148240" y="847413"/>
              </a:lnTo>
              <a:lnTo>
                <a:pt x="296481" y="84741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Helvetica" panose="020B0604020202020204" pitchFamily="34" charset="0"/>
            <a:cs typeface="Helvetica" panose="020B0604020202020204" pitchFamily="34" charset="0"/>
          </a:endParaRPr>
        </a:p>
      </dsp:txBody>
      <dsp:txXfrm>
        <a:off x="1352922" y="3175066"/>
        <a:ext cx="44889" cy="44889"/>
      </dsp:txXfrm>
    </dsp:sp>
    <dsp:sp modelId="{FC5F7F79-0710-41FC-87C5-186DBA3E11CE}">
      <dsp:nvSpPr>
        <dsp:cNvPr id="0" name=""/>
        <dsp:cNvSpPr/>
      </dsp:nvSpPr>
      <dsp:spPr>
        <a:xfrm>
          <a:off x="1227126" y="2773804"/>
          <a:ext cx="296481" cy="282471"/>
        </a:xfrm>
        <a:custGeom>
          <a:avLst/>
          <a:gdLst/>
          <a:ahLst/>
          <a:cxnLst/>
          <a:rect l="0" t="0" r="0" b="0"/>
          <a:pathLst>
            <a:path>
              <a:moveTo>
                <a:pt x="0" y="0"/>
              </a:moveTo>
              <a:lnTo>
                <a:pt x="148240" y="0"/>
              </a:lnTo>
              <a:lnTo>
                <a:pt x="148240" y="282471"/>
              </a:lnTo>
              <a:lnTo>
                <a:pt x="296481" y="28247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Helvetica" panose="020B0604020202020204" pitchFamily="34" charset="0"/>
            <a:cs typeface="Helvetica" panose="020B0604020202020204" pitchFamily="34" charset="0"/>
          </a:endParaRPr>
        </a:p>
      </dsp:txBody>
      <dsp:txXfrm>
        <a:off x="1365129" y="2904802"/>
        <a:ext cx="20475" cy="20475"/>
      </dsp:txXfrm>
    </dsp:sp>
    <dsp:sp modelId="{11BBEB3B-B6EE-41A2-95B2-525A67EC082E}">
      <dsp:nvSpPr>
        <dsp:cNvPr id="0" name=""/>
        <dsp:cNvSpPr/>
      </dsp:nvSpPr>
      <dsp:spPr>
        <a:xfrm>
          <a:off x="1227126" y="2491333"/>
          <a:ext cx="296481" cy="282471"/>
        </a:xfrm>
        <a:custGeom>
          <a:avLst/>
          <a:gdLst/>
          <a:ahLst/>
          <a:cxnLst/>
          <a:rect l="0" t="0" r="0" b="0"/>
          <a:pathLst>
            <a:path>
              <a:moveTo>
                <a:pt x="0" y="282471"/>
              </a:moveTo>
              <a:lnTo>
                <a:pt x="148240" y="282471"/>
              </a:lnTo>
              <a:lnTo>
                <a:pt x="148240" y="0"/>
              </a:lnTo>
              <a:lnTo>
                <a:pt x="296481"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Helvetica" panose="020B0604020202020204" pitchFamily="34" charset="0"/>
            <a:cs typeface="Helvetica" panose="020B0604020202020204" pitchFamily="34" charset="0"/>
          </a:endParaRPr>
        </a:p>
      </dsp:txBody>
      <dsp:txXfrm>
        <a:off x="1365129" y="2622331"/>
        <a:ext cx="20475" cy="20475"/>
      </dsp:txXfrm>
    </dsp:sp>
    <dsp:sp modelId="{3030C787-7522-4D8B-A034-7FA4D17FE719}">
      <dsp:nvSpPr>
        <dsp:cNvPr id="0" name=""/>
        <dsp:cNvSpPr/>
      </dsp:nvSpPr>
      <dsp:spPr>
        <a:xfrm>
          <a:off x="1227126" y="1926391"/>
          <a:ext cx="296481" cy="847413"/>
        </a:xfrm>
        <a:custGeom>
          <a:avLst/>
          <a:gdLst/>
          <a:ahLst/>
          <a:cxnLst/>
          <a:rect l="0" t="0" r="0" b="0"/>
          <a:pathLst>
            <a:path>
              <a:moveTo>
                <a:pt x="0" y="847413"/>
              </a:moveTo>
              <a:lnTo>
                <a:pt x="148240" y="847413"/>
              </a:lnTo>
              <a:lnTo>
                <a:pt x="148240" y="0"/>
              </a:lnTo>
              <a:lnTo>
                <a:pt x="296481"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Helvetica" panose="020B0604020202020204" pitchFamily="34" charset="0"/>
            <a:cs typeface="Helvetica" panose="020B0604020202020204" pitchFamily="34" charset="0"/>
          </a:endParaRPr>
        </a:p>
      </dsp:txBody>
      <dsp:txXfrm>
        <a:off x="1352922" y="2327653"/>
        <a:ext cx="44889" cy="44889"/>
      </dsp:txXfrm>
    </dsp:sp>
    <dsp:sp modelId="{AEB241AF-30BC-4137-813A-79C1D35E2BC2}">
      <dsp:nvSpPr>
        <dsp:cNvPr id="0" name=""/>
        <dsp:cNvSpPr/>
      </dsp:nvSpPr>
      <dsp:spPr>
        <a:xfrm>
          <a:off x="1227126" y="1361448"/>
          <a:ext cx="296481" cy="1412355"/>
        </a:xfrm>
        <a:custGeom>
          <a:avLst/>
          <a:gdLst/>
          <a:ahLst/>
          <a:cxnLst/>
          <a:rect l="0" t="0" r="0" b="0"/>
          <a:pathLst>
            <a:path>
              <a:moveTo>
                <a:pt x="0" y="1412355"/>
              </a:moveTo>
              <a:lnTo>
                <a:pt x="148240" y="1412355"/>
              </a:lnTo>
              <a:lnTo>
                <a:pt x="148240" y="0"/>
              </a:lnTo>
              <a:lnTo>
                <a:pt x="296481"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Helvetica" panose="020B0604020202020204" pitchFamily="34" charset="0"/>
            <a:cs typeface="Helvetica" panose="020B0604020202020204" pitchFamily="34" charset="0"/>
          </a:endParaRPr>
        </a:p>
      </dsp:txBody>
      <dsp:txXfrm>
        <a:off x="1339288" y="2031548"/>
        <a:ext cx="72156" cy="72156"/>
      </dsp:txXfrm>
    </dsp:sp>
    <dsp:sp modelId="{9368E1F5-B423-4B99-A6FC-488FC1C3A910}">
      <dsp:nvSpPr>
        <dsp:cNvPr id="0" name=""/>
        <dsp:cNvSpPr/>
      </dsp:nvSpPr>
      <dsp:spPr>
        <a:xfrm>
          <a:off x="1227126" y="796506"/>
          <a:ext cx="296481" cy="1977297"/>
        </a:xfrm>
        <a:custGeom>
          <a:avLst/>
          <a:gdLst/>
          <a:ahLst/>
          <a:cxnLst/>
          <a:rect l="0" t="0" r="0" b="0"/>
          <a:pathLst>
            <a:path>
              <a:moveTo>
                <a:pt x="0" y="1977297"/>
              </a:moveTo>
              <a:lnTo>
                <a:pt x="148240" y="1977297"/>
              </a:lnTo>
              <a:lnTo>
                <a:pt x="148240" y="0"/>
              </a:lnTo>
              <a:lnTo>
                <a:pt x="296481"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Helvetica" panose="020B0604020202020204" pitchFamily="34" charset="0"/>
            <a:cs typeface="Helvetica" panose="020B0604020202020204" pitchFamily="34" charset="0"/>
          </a:endParaRPr>
        </a:p>
      </dsp:txBody>
      <dsp:txXfrm>
        <a:off x="1325382" y="1735170"/>
        <a:ext cx="99970" cy="99970"/>
      </dsp:txXfrm>
    </dsp:sp>
    <dsp:sp modelId="{476DC910-DD02-45BB-A416-EE52A19B1174}">
      <dsp:nvSpPr>
        <dsp:cNvPr id="0" name=""/>
        <dsp:cNvSpPr/>
      </dsp:nvSpPr>
      <dsp:spPr>
        <a:xfrm>
          <a:off x="1227126" y="231564"/>
          <a:ext cx="296481" cy="2542240"/>
        </a:xfrm>
        <a:custGeom>
          <a:avLst/>
          <a:gdLst/>
          <a:ahLst/>
          <a:cxnLst/>
          <a:rect l="0" t="0" r="0" b="0"/>
          <a:pathLst>
            <a:path>
              <a:moveTo>
                <a:pt x="0" y="2542240"/>
              </a:moveTo>
              <a:lnTo>
                <a:pt x="148240" y="2542240"/>
              </a:lnTo>
              <a:lnTo>
                <a:pt x="148240" y="0"/>
              </a:lnTo>
              <a:lnTo>
                <a:pt x="296481"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Helvetica" panose="020B0604020202020204" pitchFamily="34" charset="0"/>
            <a:cs typeface="Helvetica" panose="020B0604020202020204" pitchFamily="34" charset="0"/>
          </a:endParaRPr>
        </a:p>
      </dsp:txBody>
      <dsp:txXfrm>
        <a:off x="1311380" y="1438697"/>
        <a:ext cx="127973" cy="127973"/>
      </dsp:txXfrm>
    </dsp:sp>
    <dsp:sp modelId="{50B9980C-D736-4737-B49C-CDFCFD81F2EC}">
      <dsp:nvSpPr>
        <dsp:cNvPr id="0" name=""/>
        <dsp:cNvSpPr/>
      </dsp:nvSpPr>
      <dsp:spPr>
        <a:xfrm rot="16200000">
          <a:off x="-643068" y="2396020"/>
          <a:ext cx="2984821" cy="75556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panose="020B0604020202020204" pitchFamily="34" charset="0"/>
              <a:cs typeface="Helvetica" panose="020B0604020202020204" pitchFamily="34" charset="0"/>
            </a:rPr>
            <a:t>WBS 121.3 Superconducting Linac</a:t>
          </a:r>
        </a:p>
      </dsp:txBody>
      <dsp:txXfrm>
        <a:off x="-643068" y="2396020"/>
        <a:ext cx="2984821" cy="755567"/>
      </dsp:txXfrm>
    </dsp:sp>
    <dsp:sp modelId="{C40E81E3-62A7-4686-8D35-7C9E26CA18C5}">
      <dsp:nvSpPr>
        <dsp:cNvPr id="0" name=""/>
        <dsp:cNvSpPr/>
      </dsp:nvSpPr>
      <dsp:spPr>
        <a:xfrm>
          <a:off x="1523608" y="5587"/>
          <a:ext cx="1947514" cy="4519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121.3.3  </a:t>
          </a:r>
        </a:p>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Warm Front End</a:t>
          </a:r>
        </a:p>
      </dsp:txBody>
      <dsp:txXfrm>
        <a:off x="1523608" y="5587"/>
        <a:ext cx="1947514" cy="451953"/>
      </dsp:txXfrm>
    </dsp:sp>
    <dsp:sp modelId="{1FA03541-EB2D-4C63-8D33-24418765AAC3}">
      <dsp:nvSpPr>
        <dsp:cNvPr id="0" name=""/>
        <dsp:cNvSpPr/>
      </dsp:nvSpPr>
      <dsp:spPr>
        <a:xfrm>
          <a:off x="1523608" y="570529"/>
          <a:ext cx="1932986" cy="4519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121.3.12 </a:t>
          </a:r>
        </a:p>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Warm Units</a:t>
          </a:r>
        </a:p>
      </dsp:txBody>
      <dsp:txXfrm>
        <a:off x="1523608" y="570529"/>
        <a:ext cx="1932986" cy="451953"/>
      </dsp:txXfrm>
    </dsp:sp>
    <dsp:sp modelId="{C83F89CF-2F8E-473F-BBBE-22684BFDBECC}">
      <dsp:nvSpPr>
        <dsp:cNvPr id="0" name=""/>
        <dsp:cNvSpPr/>
      </dsp:nvSpPr>
      <dsp:spPr>
        <a:xfrm>
          <a:off x="1523608" y="1135471"/>
          <a:ext cx="1957046" cy="4519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121.3.14 </a:t>
          </a:r>
        </a:p>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Magnet Power Supplies</a:t>
          </a:r>
        </a:p>
      </dsp:txBody>
      <dsp:txXfrm>
        <a:off x="1523608" y="1135471"/>
        <a:ext cx="1957046" cy="451953"/>
      </dsp:txXfrm>
    </dsp:sp>
    <dsp:sp modelId="{DF680C47-2AC6-4CF8-AB78-F54F98641F2D}">
      <dsp:nvSpPr>
        <dsp:cNvPr id="0" name=""/>
        <dsp:cNvSpPr/>
      </dsp:nvSpPr>
      <dsp:spPr>
        <a:xfrm>
          <a:off x="1523608" y="1700414"/>
          <a:ext cx="1947514" cy="4519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121.3.14 </a:t>
          </a:r>
        </a:p>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Beam Transfer Line</a:t>
          </a:r>
        </a:p>
      </dsp:txBody>
      <dsp:txXfrm>
        <a:off x="1523608" y="1700414"/>
        <a:ext cx="1947514" cy="451953"/>
      </dsp:txXfrm>
    </dsp:sp>
    <dsp:sp modelId="{A0907B28-E942-4614-A25E-28C49ED25F84}">
      <dsp:nvSpPr>
        <dsp:cNvPr id="0" name=""/>
        <dsp:cNvSpPr/>
      </dsp:nvSpPr>
      <dsp:spPr>
        <a:xfrm>
          <a:off x="1523608" y="2265356"/>
          <a:ext cx="1956942" cy="4519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121.3.15 </a:t>
          </a:r>
        </a:p>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Beam Absorber Line</a:t>
          </a:r>
        </a:p>
      </dsp:txBody>
      <dsp:txXfrm>
        <a:off x="1523608" y="2265356"/>
        <a:ext cx="1956942" cy="451953"/>
      </dsp:txXfrm>
    </dsp:sp>
    <dsp:sp modelId="{B25E8CC0-3998-445A-A606-F5E8B25231C3}">
      <dsp:nvSpPr>
        <dsp:cNvPr id="0" name=""/>
        <dsp:cNvSpPr/>
      </dsp:nvSpPr>
      <dsp:spPr>
        <a:xfrm>
          <a:off x="1523608" y="2830298"/>
          <a:ext cx="1947425" cy="4519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121.3.18 Vacuum</a:t>
          </a:r>
        </a:p>
      </dsp:txBody>
      <dsp:txXfrm>
        <a:off x="1523608" y="2830298"/>
        <a:ext cx="1947425" cy="451953"/>
      </dsp:txXfrm>
    </dsp:sp>
    <dsp:sp modelId="{7237119F-27E2-4774-81FE-720F4527D8B3}">
      <dsp:nvSpPr>
        <dsp:cNvPr id="0" name=""/>
        <dsp:cNvSpPr/>
      </dsp:nvSpPr>
      <dsp:spPr>
        <a:xfrm>
          <a:off x="1523608" y="3395240"/>
          <a:ext cx="1952524" cy="4519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121.3.19 </a:t>
          </a:r>
        </a:p>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Gen. Supt. Services</a:t>
          </a:r>
        </a:p>
      </dsp:txBody>
      <dsp:txXfrm>
        <a:off x="1523608" y="3395240"/>
        <a:ext cx="1952524" cy="451953"/>
      </dsp:txXfrm>
    </dsp:sp>
    <dsp:sp modelId="{4B53D964-AED5-4167-988B-72A2FED2C171}">
      <dsp:nvSpPr>
        <dsp:cNvPr id="0" name=""/>
        <dsp:cNvSpPr/>
      </dsp:nvSpPr>
      <dsp:spPr>
        <a:xfrm>
          <a:off x="1523608" y="3960183"/>
          <a:ext cx="1937982" cy="4519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121.3.20 </a:t>
          </a:r>
        </a:p>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Safety System</a:t>
          </a:r>
        </a:p>
      </dsp:txBody>
      <dsp:txXfrm>
        <a:off x="1523608" y="3960183"/>
        <a:ext cx="1937982" cy="451953"/>
      </dsp:txXfrm>
    </dsp:sp>
    <dsp:sp modelId="{B5245F7C-B029-4E88-A583-DC45D2CEFBFF}">
      <dsp:nvSpPr>
        <dsp:cNvPr id="0" name=""/>
        <dsp:cNvSpPr/>
      </dsp:nvSpPr>
      <dsp:spPr>
        <a:xfrm>
          <a:off x="1523608" y="4525125"/>
          <a:ext cx="1947528" cy="4519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121.3.21 </a:t>
          </a:r>
        </a:p>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Test Infrastructure</a:t>
          </a:r>
        </a:p>
      </dsp:txBody>
      <dsp:txXfrm>
        <a:off x="1523608" y="4525125"/>
        <a:ext cx="1947528" cy="451953"/>
      </dsp:txXfrm>
    </dsp:sp>
    <dsp:sp modelId="{9557195F-5DFC-4E01-B80B-84076460B5F1}">
      <dsp:nvSpPr>
        <dsp:cNvPr id="0" name=""/>
        <dsp:cNvSpPr/>
      </dsp:nvSpPr>
      <dsp:spPr>
        <a:xfrm>
          <a:off x="1523608" y="5090067"/>
          <a:ext cx="1934335" cy="45195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 121.3.22 </a:t>
          </a:r>
        </a:p>
        <a:p>
          <a:pPr marL="0" lvl="0" indent="0" algn="ctr" defTabSz="622300">
            <a:lnSpc>
              <a:spcPct val="90000"/>
            </a:lnSpc>
            <a:spcBef>
              <a:spcPct val="0"/>
            </a:spcBef>
            <a:spcAft>
              <a:spcPct val="35000"/>
            </a:spcAft>
            <a:buNone/>
          </a:pPr>
          <a:r>
            <a:rPr lang="en-US" sz="1400" kern="1200" dirty="0">
              <a:latin typeface="Helvetica" panose="020B0604020202020204" pitchFamily="34" charset="0"/>
              <a:cs typeface="Helvetica" panose="020B0604020202020204" pitchFamily="34" charset="0"/>
            </a:rPr>
            <a:t>Inst. </a:t>
          </a:r>
          <a:r>
            <a:rPr lang="en-US" sz="1400" kern="1200" dirty="0" err="1">
              <a:latin typeface="Helvetica" panose="020B0604020202020204" pitchFamily="34" charset="0"/>
              <a:cs typeface="Helvetica" panose="020B0604020202020204" pitchFamily="34" charset="0"/>
            </a:rPr>
            <a:t>Integ</a:t>
          </a:r>
          <a:r>
            <a:rPr lang="en-US" sz="1400" kern="1200" dirty="0">
              <a:latin typeface="Helvetica" panose="020B0604020202020204" pitchFamily="34" charset="0"/>
              <a:cs typeface="Helvetica" panose="020B0604020202020204" pitchFamily="34" charset="0"/>
            </a:rPr>
            <a:t>. Com.</a:t>
          </a:r>
        </a:p>
      </dsp:txBody>
      <dsp:txXfrm>
        <a:off x="1523608" y="5090067"/>
        <a:ext cx="1934335" cy="45195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08541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20</a:t>
            </a:fld>
            <a:endParaRPr lang="en-US"/>
          </a:p>
        </p:txBody>
      </p:sp>
    </p:spTree>
    <p:extLst>
      <p:ext uri="{BB962C8B-B14F-4D97-AF65-F5344CB8AC3E}">
        <p14:creationId xmlns:p14="http://schemas.microsoft.com/office/powerpoint/2010/main" val="53194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FY20 – CD-2</a:t>
            </a:r>
          </a:p>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26</a:t>
            </a:fld>
            <a:endParaRPr lang="en-US"/>
          </a:p>
        </p:txBody>
      </p:sp>
    </p:spTree>
    <p:extLst>
      <p:ext uri="{BB962C8B-B14F-4D97-AF65-F5344CB8AC3E}">
        <p14:creationId xmlns:p14="http://schemas.microsoft.com/office/powerpoint/2010/main" val="459696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
        <p:nvSpPr>
          <p:cNvPr id="7" name="TextBox 6"/>
          <p:cNvSpPr txBox="1"/>
          <p:nvPr userDrawn="1"/>
        </p:nvSpPr>
        <p:spPr>
          <a:xfrm>
            <a:off x="5670218" y="5236572"/>
            <a:ext cx="3143723" cy="110799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India Institutes </a:t>
            </a:r>
            <a:r>
              <a:rPr lang="en-US" sz="1200" kern="1200" baseline="0" dirty="0" err="1">
                <a:solidFill>
                  <a:schemeClr val="tx1"/>
                </a:solidFill>
                <a:latin typeface="Helvetica"/>
                <a:ea typeface="Geneva" charset="0"/>
                <a:cs typeface="Helvetica"/>
              </a:rPr>
              <a:t>Fermilab</a:t>
            </a:r>
            <a:r>
              <a:rPr lang="en-US" sz="1200" kern="1200" baseline="0" dirty="0">
                <a:solidFill>
                  <a:schemeClr val="tx1"/>
                </a:solidFill>
                <a:latin typeface="Helvetica"/>
                <a:ea typeface="Geneva" charset="0"/>
                <a:cs typeface="Helvetica"/>
              </a:rPr>
              <a:t> Collaboration</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a:t>
            </a:r>
            <a:r>
              <a:rPr lang="en-US" sz="1200" kern="1200" baseline="0" dirty="0" err="1">
                <a:solidFill>
                  <a:schemeClr val="tx1"/>
                </a:solidFill>
                <a:latin typeface="Helvetica"/>
                <a:ea typeface="Geneva" charset="0"/>
                <a:cs typeface="Helvetica"/>
              </a:rPr>
              <a:t>Istituto</a:t>
            </a:r>
            <a:r>
              <a:rPr lang="en-US" sz="1200" kern="1200" baseline="0" dirty="0">
                <a:solidFill>
                  <a:schemeClr val="tx1"/>
                </a:solidFill>
                <a:latin typeface="Helvetica"/>
                <a:ea typeface="Geneva" charset="0"/>
                <a:cs typeface="Helvetica"/>
              </a:rPr>
              <a:t> Nazionale di </a:t>
            </a:r>
            <a:r>
              <a:rPr lang="en-US" sz="1200" kern="1200" baseline="0" dirty="0" err="1">
                <a:solidFill>
                  <a:schemeClr val="tx1"/>
                </a:solidFill>
                <a:latin typeface="Helvetica"/>
                <a:ea typeface="Geneva" charset="0"/>
                <a:cs typeface="Helvetica"/>
              </a:rPr>
              <a:t>Fisica</a:t>
            </a:r>
            <a:r>
              <a:rPr lang="en-US" sz="1200" kern="1200" baseline="0" dirty="0">
                <a:solidFill>
                  <a:schemeClr val="tx1"/>
                </a:solidFill>
                <a:latin typeface="Helvetica"/>
                <a:ea typeface="Geneva" charset="0"/>
                <a:cs typeface="Helvetica"/>
              </a:rPr>
              <a:t> </a:t>
            </a:r>
            <a:r>
              <a:rPr lang="en-US" sz="1200" kern="1200" baseline="0" dirty="0" err="1">
                <a:solidFill>
                  <a:schemeClr val="tx1"/>
                </a:solidFill>
                <a:latin typeface="Helvetica"/>
                <a:ea typeface="Geneva" charset="0"/>
                <a:cs typeface="Helvetica"/>
              </a:rPr>
              <a:t>Nucleare</a:t>
            </a:r>
            <a:endParaRPr lang="en-US" sz="1200" kern="1200" baseline="0" dirty="0">
              <a:solidFill>
                <a:schemeClr val="tx1"/>
              </a:solidFill>
              <a:latin typeface="Helvetica"/>
              <a:ea typeface="Geneva" charset="0"/>
              <a:cs typeface="Helvetica"/>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Science and Technology Facilities Council   </a:t>
            </a:r>
          </a:p>
          <a:p>
            <a:endParaRPr lang="en-US" dirty="0"/>
          </a:p>
        </p:txBody>
      </p:sp>
      <p:cxnSp>
        <p:nvCxnSpPr>
          <p:cNvPr id="8" name="Straight Connector 7"/>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12/12/17</a:t>
            </a:r>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Fernanda G. Garcia | Linac Accelerator Support Systems Installation and Commissioning</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94668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a:t>12/12/17</a:t>
            </a:r>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a:t>Fernanda G. Garcia | Linac Accelerator Support Systems Installation and Commissioning</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287615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a:t>12/12/17</a:t>
            </a:r>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a:t>Fernanda G. Garcia | Linac Accelerator Support Systems Installation and Commissioning</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90363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12/12/17</a:t>
            </a:r>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a:t>Fernanda G. Garcia | Linac Accelerator Support Systems Installation and Commissioning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277590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r>
              <a:rPr lang="en-US"/>
              <a:t>12/12/17</a:t>
            </a:r>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a:t>Fernanda G. Garcia | Linac Accelerator Support Systems Installation and Commissioning</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93203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12/12/17</a:t>
            </a:r>
            <a:endParaRPr lang="en-US" dirty="0"/>
          </a:p>
        </p:txBody>
      </p:sp>
      <p:sp>
        <p:nvSpPr>
          <p:cNvPr id="11" name="Footer Placeholder 4"/>
          <p:cNvSpPr>
            <a:spLocks noGrp="1"/>
          </p:cNvSpPr>
          <p:nvPr>
            <p:ph type="ftr" sz="quarter" idx="3"/>
          </p:nvPr>
        </p:nvSpPr>
        <p:spPr>
          <a:xfrm>
            <a:off x="153060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Fernanda G. Garcia | Linac Accelerator Support Systems Installation and Commissioning</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12/12/17</a:t>
            </a:r>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Fernanda G. Garcia | Linac Accelerator Support Systems Installation and Commissioning</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a:t>12/12/17</a:t>
            </a:r>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a:t>Fernanda G. Garcia | Linac Accelerator Support Systems Installation and Commissioning</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a:t>12/12/17</a:t>
            </a:r>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a:t>Fernanda G. Garcia | Linac Accelerator Support Systems Installation and Commissioning</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12/12/17</a:t>
            </a:r>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a:t>Fernanda G. Garcia | Linac Accelerator Support Systems Installation and Commissioning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r>
              <a:rPr lang="en-US"/>
              <a:t>12/12/17</a:t>
            </a:r>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a:t>Fernanda G. Garcia | Linac Accelerator Support Systems Installation and Commissioning</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spTree>
    <p:extLst>
      <p:ext uri="{BB962C8B-B14F-4D97-AF65-F5344CB8AC3E}">
        <p14:creationId xmlns:p14="http://schemas.microsoft.com/office/powerpoint/2010/main" val="178182143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95482"/>
            <a:ext cx="806223"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12/12/17</a:t>
            </a:r>
            <a:endParaRPr lang="en-US" dirty="0"/>
          </a:p>
        </p:txBody>
      </p:sp>
      <p:sp>
        <p:nvSpPr>
          <p:cNvPr id="11" name="Footer Placeholder 4"/>
          <p:cNvSpPr>
            <a:spLocks noGrp="1"/>
          </p:cNvSpPr>
          <p:nvPr>
            <p:ph type="ftr" sz="quarter" idx="3"/>
          </p:nvPr>
        </p:nvSpPr>
        <p:spPr>
          <a:xfrm>
            <a:off x="162585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Fernanda G. Garcia | Linac Accelerator Support Systems Installation and Commissioning</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78316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12/12/17</a:t>
            </a:r>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Fernanda G. Garcia | Linac Accelerator Support Systems Installation and Commissioning</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12/12/17</a:t>
            </a:r>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Fernanda G. Garcia | Linac Accelerator Support Systems Installation and Commissioning</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3398006"/>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Fernanda G. Garcia</a:t>
            </a:r>
          </a:p>
          <a:p>
            <a:r>
              <a:rPr lang="en-US" dirty="0"/>
              <a:t>PIP-II Independent Project Review</a:t>
            </a:r>
          </a:p>
          <a:p>
            <a:r>
              <a:rPr lang="en-US" dirty="0"/>
              <a:t>12-14 December 2017</a:t>
            </a:r>
          </a:p>
        </p:txBody>
      </p:sp>
      <p:sp>
        <p:nvSpPr>
          <p:cNvPr id="5" name="Text Placeholder 4"/>
          <p:cNvSpPr>
            <a:spLocks noGrp="1"/>
          </p:cNvSpPr>
          <p:nvPr>
            <p:ph type="body" sz="quarter" idx="11"/>
          </p:nvPr>
        </p:nvSpPr>
        <p:spPr>
          <a:xfrm>
            <a:off x="219719" y="4000972"/>
            <a:ext cx="8667106" cy="1003049"/>
          </a:xfrm>
        </p:spPr>
        <p:txBody>
          <a:bodyPr>
            <a:normAutofit fontScale="62500" lnSpcReduction="20000"/>
          </a:bodyPr>
          <a:lstStyle/>
          <a:p>
            <a:r>
              <a:rPr lang="en-US" dirty="0"/>
              <a:t>Linac Accelerator Support Systems</a:t>
            </a:r>
          </a:p>
          <a:p>
            <a:r>
              <a:rPr lang="en-US" dirty="0"/>
              <a:t>Installation and Commissioning</a:t>
            </a:r>
          </a:p>
          <a:p>
            <a:r>
              <a:rPr lang="en-US" dirty="0">
                <a:latin typeface="Helvetica" charset="0"/>
                <a:ea typeface="Helvetica" charset="0"/>
                <a:cs typeface="Helvetica" charset="0"/>
              </a:rPr>
              <a:t>(WBS </a:t>
            </a:r>
            <a:r>
              <a:rPr lang="mr-IN" dirty="0">
                <a:latin typeface="Helvetica" charset="0"/>
                <a:ea typeface="Helvetica" charset="0"/>
                <a:cs typeface="Helvetica" charset="0"/>
              </a:rPr>
              <a:t>121.3.3,12-15,18-22</a:t>
            </a:r>
            <a:r>
              <a:rPr lang="en-US" dirty="0">
                <a:latin typeface="Helvetica" charset="0"/>
                <a:ea typeface="Helvetica" charset="0"/>
                <a:cs typeface="Helvetica" charset="0"/>
              </a:rPr>
              <a:t>)</a:t>
            </a:r>
          </a:p>
        </p:txBody>
      </p:sp>
    </p:spTree>
    <p:extLst>
      <p:ext uri="{BB962C8B-B14F-4D97-AF65-F5344CB8AC3E}">
        <p14:creationId xmlns:p14="http://schemas.microsoft.com/office/powerpoint/2010/main" val="236017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p:txBody>
          <a:bodyPr/>
          <a:lstStyle/>
          <a:p>
            <a:pPr>
              <a:defRPr/>
            </a:pPr>
            <a:r>
              <a:rPr lang="en-US"/>
              <a:t>Fernanda G. Garcia | Linac Accelerator Support Systems Installation and Commissioning</a:t>
            </a:r>
            <a:endParaRPr lang="en-US" b="1" dirty="0"/>
          </a:p>
        </p:txBody>
      </p:sp>
      <p:sp>
        <p:nvSpPr>
          <p:cNvPr id="2" name="Title 1"/>
          <p:cNvSpPr>
            <a:spLocks noGrp="1"/>
          </p:cNvSpPr>
          <p:nvPr>
            <p:ph type="title"/>
          </p:nvPr>
        </p:nvSpPr>
        <p:spPr>
          <a:xfrm>
            <a:off x="228600" y="274320"/>
            <a:ext cx="8686800" cy="427877"/>
          </a:xfrm>
        </p:spPr>
        <p:txBody>
          <a:bodyPr/>
          <a:lstStyle/>
          <a:p>
            <a:r>
              <a:rPr lang="en-US" dirty="0"/>
              <a:t>Scope and Deliverables</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TextBox 8"/>
          <p:cNvSpPr txBox="1"/>
          <p:nvPr/>
        </p:nvSpPr>
        <p:spPr>
          <a:xfrm>
            <a:off x="5868238" y="431903"/>
            <a:ext cx="1567543" cy="461665"/>
          </a:xfrm>
          <a:prstGeom prst="rect">
            <a:avLst/>
          </a:prstGeom>
          <a:solidFill>
            <a:srgbClr val="C00000"/>
          </a:solidFill>
        </p:spPr>
        <p:txBody>
          <a:bodyPr wrap="square" rtlCol="0">
            <a:spAutoFit/>
          </a:bodyPr>
          <a:lstStyle/>
          <a:p>
            <a:r>
              <a:rPr lang="en-US" dirty="0">
                <a:solidFill>
                  <a:schemeClr val="bg1"/>
                </a:solidFill>
              </a:rPr>
              <a:t>Breakout</a:t>
            </a:r>
          </a:p>
        </p:txBody>
      </p:sp>
      <p:graphicFrame>
        <p:nvGraphicFramePr>
          <p:cNvPr id="14" name="Content Placeholder 13">
            <a:extLst>
              <a:ext uri="{FF2B5EF4-FFF2-40B4-BE49-F238E27FC236}">
                <a16:creationId xmlns:a16="http://schemas.microsoft.com/office/drawing/2014/main" id="{381EF886-A033-479A-AD90-563E405B8550}"/>
              </a:ext>
            </a:extLst>
          </p:cNvPr>
          <p:cNvGraphicFramePr>
            <a:graphicFrameLocks noGrp="1"/>
          </p:cNvGraphicFramePr>
          <p:nvPr>
            <p:ph sz="half" idx="17"/>
            <p:extLst>
              <p:ext uri="{D42A27DB-BD31-4B8C-83A1-F6EECF244321}">
                <p14:modId xmlns:p14="http://schemas.microsoft.com/office/powerpoint/2010/main" val="3243482210"/>
              </p:ext>
            </p:extLst>
          </p:nvPr>
        </p:nvGraphicFramePr>
        <p:xfrm>
          <a:off x="228600" y="1002757"/>
          <a:ext cx="8693150" cy="5779745"/>
        </p:xfrm>
        <a:graphic>
          <a:graphicData uri="http://schemas.openxmlformats.org/drawingml/2006/table">
            <a:tbl>
              <a:tblPr firstRow="1" bandRow="1">
                <a:tableStyleId>{912C8C85-51F0-491E-9774-3900AFEF0FD7}</a:tableStyleId>
              </a:tblPr>
              <a:tblGrid>
                <a:gridCol w="5725390">
                  <a:extLst>
                    <a:ext uri="{9D8B030D-6E8A-4147-A177-3AD203B41FA5}">
                      <a16:colId xmlns:a16="http://schemas.microsoft.com/office/drawing/2014/main" val="2067438648"/>
                    </a:ext>
                  </a:extLst>
                </a:gridCol>
                <a:gridCol w="2967760">
                  <a:extLst>
                    <a:ext uri="{9D8B030D-6E8A-4147-A177-3AD203B41FA5}">
                      <a16:colId xmlns:a16="http://schemas.microsoft.com/office/drawing/2014/main" val="3167772112"/>
                    </a:ext>
                  </a:extLst>
                </a:gridCol>
              </a:tblGrid>
              <a:tr h="374659">
                <a:tc>
                  <a:txBody>
                    <a:bodyPr/>
                    <a:lstStyle/>
                    <a:p>
                      <a:pPr algn="ctr"/>
                      <a:r>
                        <a:rPr lang="en-US" sz="1800" dirty="0">
                          <a:latin typeface="Helvetica" panose="020B0604020202020204" pitchFamily="34" charset="0"/>
                          <a:cs typeface="Helvetica" panose="020B0604020202020204" pitchFamily="34" charset="0"/>
                        </a:rPr>
                        <a:t>Scope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dirty="0">
                          <a:latin typeface="Helvetica" panose="020B0604020202020204" pitchFamily="34" charset="0"/>
                          <a:cs typeface="Helvetica" panose="020B0604020202020204" pitchFamily="34" charset="0"/>
                        </a:rPr>
                        <a:t>Deliverables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45971077"/>
                  </a:ext>
                </a:extLst>
              </a:tr>
              <a:tr h="863566">
                <a:tc>
                  <a:txBody>
                    <a:bodyPr/>
                    <a:lstStyle/>
                    <a:p>
                      <a:pPr algn="just"/>
                      <a:r>
                        <a:rPr lang="en-US" sz="1400" b="1" dirty="0">
                          <a:solidFill>
                            <a:schemeClr val="accent6"/>
                          </a:solidFill>
                          <a:latin typeface="Helvetica" panose="020B0604020202020204" pitchFamily="34" charset="0"/>
                          <a:cs typeface="Helvetica" panose="020B0604020202020204" pitchFamily="34" charset="0"/>
                        </a:rPr>
                        <a:t>121.3.15  Linac - Beam Absorber Line (BAL)</a:t>
                      </a:r>
                    </a:p>
                    <a:p>
                      <a:pPr algn="just"/>
                      <a:r>
                        <a:rPr lang="en-US" sz="1400" dirty="0">
                          <a:solidFill>
                            <a:schemeClr val="accent6"/>
                          </a:solidFill>
                          <a:latin typeface="Helvetica" panose="020B0604020202020204" pitchFamily="34" charset="0"/>
                          <a:cs typeface="Helvetica" panose="020B0604020202020204" pitchFamily="34" charset="0"/>
                        </a:rPr>
                        <a:t>This WBS entry covers the </a:t>
                      </a:r>
                      <a:r>
                        <a:rPr lang="en-US" sz="1400" b="1" u="sng" dirty="0">
                          <a:solidFill>
                            <a:schemeClr val="accent6"/>
                          </a:solidFill>
                          <a:latin typeface="Helvetica" panose="020B0604020202020204" pitchFamily="34" charset="0"/>
                          <a:cs typeface="Helvetica" panose="020B0604020202020204" pitchFamily="34" charset="0"/>
                        </a:rPr>
                        <a:t>design, procurement, fabrication, and testing of Beam Absorber Line magnets and beam dumps</a:t>
                      </a:r>
                      <a:r>
                        <a:rPr lang="en-US" sz="1400" dirty="0">
                          <a:solidFill>
                            <a:schemeClr val="accent6"/>
                          </a:solidFill>
                          <a:latin typeface="Helvetica" panose="020B0604020202020204" pitchFamily="34" charset="0"/>
                          <a:cs typeface="Helvetica" panose="020B0604020202020204" pitchFamily="34" charset="0"/>
                        </a:rPr>
                        <a:t>. It includes a low power beam dump in line with the Linac and the main beam dump off of the Beam Transfer line.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500" dirty="0">
                          <a:solidFill>
                            <a:schemeClr val="accent6"/>
                          </a:solidFill>
                          <a:latin typeface="Helvetica" panose="020B0604020202020204" pitchFamily="34" charset="0"/>
                          <a:cs typeface="Helvetica" panose="020B0604020202020204" pitchFamily="34" charset="0"/>
                        </a:rPr>
                        <a:t>* 2 beam absorbers</a:t>
                      </a:r>
                    </a:p>
                    <a:p>
                      <a:pPr marL="0" indent="0" algn="l">
                        <a:buFont typeface="Arial" panose="020B0604020202020204" pitchFamily="34" charset="0"/>
                        <a:buNone/>
                      </a:pPr>
                      <a:r>
                        <a:rPr lang="en-US" sz="1500" dirty="0">
                          <a:solidFill>
                            <a:schemeClr val="accent6"/>
                          </a:solidFill>
                          <a:latin typeface="Helvetica" panose="020B0604020202020204" pitchFamily="34" charset="0"/>
                          <a:cs typeface="Helvetica" panose="020B0604020202020204" pitchFamily="34" charset="0"/>
                        </a:rPr>
                        <a:t>* All magnets that compose the transport line to the absorber</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34497583"/>
                  </a:ext>
                </a:extLst>
              </a:tr>
              <a:tr h="863566">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latin typeface="Helvetica" panose="020B0604020202020204" pitchFamily="34" charset="0"/>
                          <a:cs typeface="Helvetica" panose="020B0604020202020204" pitchFamily="34" charset="0"/>
                        </a:rPr>
                        <a:t>121.3.18  Linac - Vacuum (V)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a:solidFill>
                            <a:schemeClr val="accent6"/>
                          </a:solidFill>
                          <a:latin typeface="Helvetica" panose="020B0604020202020204" pitchFamily="34" charset="0"/>
                          <a:cs typeface="Helvetica" panose="020B0604020202020204" pitchFamily="34" charset="0"/>
                        </a:rPr>
                        <a:t>This WBS entry covers the </a:t>
                      </a:r>
                      <a:r>
                        <a:rPr lang="en-US" sz="1400" b="1" u="sng" dirty="0">
                          <a:solidFill>
                            <a:schemeClr val="accent6"/>
                          </a:solidFill>
                          <a:latin typeface="Helvetica" panose="020B0604020202020204" pitchFamily="34" charset="0"/>
                          <a:cs typeface="Helvetica" panose="020B0604020202020204" pitchFamily="34" charset="0"/>
                        </a:rPr>
                        <a:t>design, procurement, testing of all vacuum system</a:t>
                      </a:r>
                      <a:r>
                        <a:rPr lang="en-US" sz="1400" b="1" dirty="0">
                          <a:solidFill>
                            <a:schemeClr val="accent6"/>
                          </a:solidFill>
                          <a:latin typeface="Helvetica" panose="020B0604020202020204" pitchFamily="34" charset="0"/>
                          <a:cs typeface="Helvetica" panose="020B0604020202020204" pitchFamily="34" charset="0"/>
                        </a:rPr>
                        <a:t> </a:t>
                      </a:r>
                      <a:r>
                        <a:rPr lang="en-US" sz="1400" dirty="0">
                          <a:solidFill>
                            <a:schemeClr val="accent6"/>
                          </a:solidFill>
                          <a:latin typeface="Helvetica" panose="020B0604020202020204" pitchFamily="34" charset="0"/>
                          <a:cs typeface="Helvetica" panose="020B0604020202020204" pitchFamily="34" charset="0"/>
                        </a:rPr>
                        <a:t>to be deployed at the machine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a:solidFill>
                            <a:schemeClr val="accent6"/>
                          </a:solidFill>
                          <a:latin typeface="Helvetica" panose="020B0604020202020204" pitchFamily="34" charset="0"/>
                          <a:cs typeface="Helvetica" panose="020B0604020202020204" pitchFamily="34" charset="0"/>
                        </a:rPr>
                        <a:t>* Deliver every vacuum system used in the PIP-II Linac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89745621"/>
                  </a:ext>
                </a:extLst>
              </a:tr>
              <a:tr h="257100">
                <a:tc>
                  <a:txBody>
                    <a:bodyPr/>
                    <a:lstStyle/>
                    <a:p>
                      <a:pPr algn="just"/>
                      <a:r>
                        <a:rPr lang="en-US" sz="1400" b="1" dirty="0">
                          <a:solidFill>
                            <a:schemeClr val="accent6"/>
                          </a:solidFill>
                          <a:latin typeface="Helvetica" panose="020B0604020202020204" pitchFamily="34" charset="0"/>
                          <a:cs typeface="Helvetica" panose="020B0604020202020204" pitchFamily="34" charset="0"/>
                        </a:rPr>
                        <a:t>121.3.19  Linac - General Support Services (GSS)</a:t>
                      </a:r>
                    </a:p>
                    <a:p>
                      <a:pPr algn="just"/>
                      <a:r>
                        <a:rPr lang="en-US" sz="1400" dirty="0">
                          <a:solidFill>
                            <a:schemeClr val="accent6"/>
                          </a:solidFill>
                          <a:latin typeface="Helvetica" panose="020B0604020202020204" pitchFamily="34" charset="0"/>
                          <a:cs typeface="Helvetica" panose="020B0604020202020204" pitchFamily="34" charset="0"/>
                        </a:rPr>
                        <a:t>This WBS entry covers the </a:t>
                      </a:r>
                      <a:r>
                        <a:rPr lang="en-US" sz="1400" b="1" u="sng" dirty="0">
                          <a:solidFill>
                            <a:schemeClr val="accent6"/>
                          </a:solidFill>
                          <a:latin typeface="Helvetica" panose="020B0604020202020204" pitchFamily="34" charset="0"/>
                          <a:cs typeface="Helvetica" panose="020B0604020202020204" pitchFamily="34" charset="0"/>
                        </a:rPr>
                        <a:t>design, procurement, fabrication, assembly, installation, test and QA of utilities (LCW, compressed air, and electrical distribution) in the linac, transfer line, and associated galleries</a:t>
                      </a:r>
                      <a:r>
                        <a:rPr lang="en-US" sz="1400" dirty="0">
                          <a:solidFill>
                            <a:schemeClr val="accent6"/>
                          </a:solidFill>
                          <a:latin typeface="Helvetica" panose="020B0604020202020204" pitchFamily="34" charset="0"/>
                          <a:cs typeface="Helvetica" panose="020B0604020202020204" pitchFamily="34" charset="0"/>
                        </a:rPr>
                        <a:t>. In general, this WBS includes "hard" parts of the infrastructure installed before accelerator components.  Connection to the accelerator components (e.g. hoses, cables) is  covered in the installation WBS 121.3.22.</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400" dirty="0">
                          <a:solidFill>
                            <a:schemeClr val="accent6"/>
                          </a:solidFill>
                          <a:latin typeface="Helvetica" panose="020B0604020202020204" pitchFamily="34" charset="0"/>
                          <a:cs typeface="Helvetica" panose="020B0604020202020204" pitchFamily="34" charset="0"/>
                        </a:rPr>
                        <a:t>* Water pumps for cooling distribution in PIP2 tunnel, transfer lines and service building (LCW/RAW)</a:t>
                      </a:r>
                    </a:p>
                    <a:p>
                      <a:pPr marL="0" indent="0" algn="l">
                        <a:buFont typeface="Arial" panose="020B0604020202020204" pitchFamily="34" charset="0"/>
                        <a:buNone/>
                      </a:pPr>
                      <a:r>
                        <a:rPr lang="en-US" sz="1400" dirty="0">
                          <a:solidFill>
                            <a:schemeClr val="accent6"/>
                          </a:solidFill>
                          <a:latin typeface="Helvetica" panose="020B0604020202020204" pitchFamily="34" charset="0"/>
                          <a:cs typeface="Helvetica" panose="020B0604020202020204" pitchFamily="34" charset="0"/>
                        </a:rPr>
                        <a:t>* Compressed Air, N2 lines</a:t>
                      </a:r>
                    </a:p>
                    <a:p>
                      <a:pPr marL="0" indent="0" algn="l">
                        <a:buFont typeface="Arial" panose="020B0604020202020204" pitchFamily="34" charset="0"/>
                        <a:buNone/>
                      </a:pPr>
                      <a:r>
                        <a:rPr lang="en-US" sz="1400" dirty="0">
                          <a:solidFill>
                            <a:schemeClr val="accent6"/>
                          </a:solidFill>
                          <a:latin typeface="Helvetica" panose="020B0604020202020204" pitchFamily="34" charset="0"/>
                          <a:cs typeface="Helvetica" panose="020B0604020202020204" pitchFamily="34" charset="0"/>
                        </a:rPr>
                        <a:t>* AC electrical distribution</a:t>
                      </a:r>
                    </a:p>
                    <a:p>
                      <a:pPr marL="0" indent="0" algn="l">
                        <a:buFont typeface="Arial" panose="020B0604020202020204" pitchFamily="34" charset="0"/>
                        <a:buNone/>
                      </a:pPr>
                      <a:r>
                        <a:rPr lang="en-US" sz="1400" dirty="0">
                          <a:solidFill>
                            <a:schemeClr val="accent6"/>
                          </a:solidFill>
                          <a:latin typeface="Helvetica" panose="020B0604020202020204" pitchFamily="34" charset="0"/>
                          <a:cs typeface="Helvetica" panose="020B0604020202020204" pitchFamily="34" charset="0"/>
                        </a:rPr>
                        <a:t>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86705088"/>
                  </a:ext>
                </a:extLst>
              </a:tr>
              <a:tr h="0">
                <a:tc>
                  <a:txBody>
                    <a:bodyPr/>
                    <a:lstStyle/>
                    <a:p>
                      <a:pPr algn="just"/>
                      <a:r>
                        <a:rPr lang="en-US" sz="1400" b="1" dirty="0">
                          <a:solidFill>
                            <a:schemeClr val="accent6"/>
                          </a:solidFill>
                          <a:latin typeface="Helvetica" panose="020B0604020202020204" pitchFamily="34" charset="0"/>
                          <a:cs typeface="Helvetica" panose="020B0604020202020204" pitchFamily="34" charset="0"/>
                        </a:rPr>
                        <a:t>121.3.20 Linac - Safety Systems </a:t>
                      </a:r>
                    </a:p>
                    <a:p>
                      <a:pPr algn="just"/>
                      <a:r>
                        <a:rPr lang="en-US" sz="1400" dirty="0">
                          <a:solidFill>
                            <a:schemeClr val="accent6"/>
                          </a:solidFill>
                          <a:latin typeface="Helvetica" panose="020B0604020202020204" pitchFamily="34" charset="0"/>
                          <a:cs typeface="Helvetica" panose="020B0604020202020204" pitchFamily="34" charset="0"/>
                        </a:rPr>
                        <a:t>This WBS entry covers </a:t>
                      </a:r>
                      <a:r>
                        <a:rPr lang="en-US" sz="1400" b="1" u="sng" dirty="0">
                          <a:solidFill>
                            <a:schemeClr val="accent6"/>
                          </a:solidFill>
                          <a:latin typeface="Helvetica" panose="020B0604020202020204" pitchFamily="34" charset="0"/>
                          <a:cs typeface="Helvetica" panose="020B0604020202020204" pitchFamily="34" charset="0"/>
                        </a:rPr>
                        <a:t>design, procurement, fabrications and testing of the Linac Safety Systems</a:t>
                      </a:r>
                      <a:r>
                        <a:rPr lang="en-US" sz="1400" b="1" dirty="0">
                          <a:solidFill>
                            <a:schemeClr val="accent6"/>
                          </a:solidFill>
                          <a:latin typeface="Helvetica" panose="020B0604020202020204" pitchFamily="34" charset="0"/>
                          <a:cs typeface="Helvetica" panose="020B0604020202020204" pitchFamily="34" charset="0"/>
                        </a:rPr>
                        <a:t>. </a:t>
                      </a:r>
                      <a:r>
                        <a:rPr lang="en-US" sz="1400" dirty="0">
                          <a:solidFill>
                            <a:schemeClr val="accent6"/>
                          </a:solidFill>
                          <a:latin typeface="Helvetica" panose="020B0604020202020204" pitchFamily="34" charset="0"/>
                          <a:cs typeface="Helvetica" panose="020B0604020202020204" pitchFamily="34" charset="0"/>
                        </a:rPr>
                        <a:t>Final scope will be delivery of the beamline enclosure Radiation and Electrical Safety Systems, Enclosure Access Radiological Frisking Stations, Radiological Monitoring Systems, and the Oxygen Monitoring Systems for the Linac and </a:t>
                      </a:r>
                      <a:r>
                        <a:rPr lang="en-US" sz="1400" dirty="0" err="1">
                          <a:solidFill>
                            <a:schemeClr val="accent6"/>
                          </a:solidFill>
                          <a:latin typeface="Helvetica" panose="020B0604020202020204" pitchFamily="34" charset="0"/>
                          <a:cs typeface="Helvetica" panose="020B0604020202020204" pitchFamily="34" charset="0"/>
                        </a:rPr>
                        <a:t>Cryo</a:t>
                      </a:r>
                      <a:r>
                        <a:rPr lang="en-US" sz="1400" dirty="0">
                          <a:solidFill>
                            <a:schemeClr val="accent6"/>
                          </a:solidFill>
                          <a:latin typeface="Helvetica" panose="020B0604020202020204" pitchFamily="34" charset="0"/>
                          <a:cs typeface="Helvetica" panose="020B0604020202020204" pitchFamily="34" charset="0"/>
                        </a:rPr>
                        <a:t> Building.</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r>
                        <a:rPr lang="en-US" sz="1400" dirty="0">
                          <a:solidFill>
                            <a:schemeClr val="accent6"/>
                          </a:solidFill>
                          <a:latin typeface="Helvetica" panose="020B0604020202020204" pitchFamily="34" charset="0"/>
                          <a:cs typeface="Helvetica" panose="020B0604020202020204" pitchFamily="34" charset="0"/>
                        </a:rPr>
                        <a:t>* Interlock system gates</a:t>
                      </a:r>
                    </a:p>
                    <a:p>
                      <a:pPr algn="just"/>
                      <a:r>
                        <a:rPr lang="en-US" sz="1400" dirty="0">
                          <a:solidFill>
                            <a:schemeClr val="accent6"/>
                          </a:solidFill>
                          <a:latin typeface="Helvetica" panose="020B0604020202020204" pitchFamily="34" charset="0"/>
                          <a:cs typeface="Helvetica" panose="020B0604020202020204" pitchFamily="34" charset="0"/>
                        </a:rPr>
                        <a:t>* Access safety and control system</a:t>
                      </a:r>
                    </a:p>
                    <a:p>
                      <a:pPr algn="just"/>
                      <a:r>
                        <a:rPr lang="en-US" sz="1400" dirty="0">
                          <a:solidFill>
                            <a:schemeClr val="accent6"/>
                          </a:solidFill>
                          <a:latin typeface="Helvetica" panose="020B0604020202020204" pitchFamily="34" charset="0"/>
                          <a:cs typeface="Helvetica" panose="020B0604020202020204" pitchFamily="34" charset="0"/>
                        </a:rPr>
                        <a:t>* Audible emergency evacuation</a:t>
                      </a:r>
                    </a:p>
                    <a:p>
                      <a:pPr algn="just"/>
                      <a:r>
                        <a:rPr lang="en-US" sz="1400" dirty="0">
                          <a:solidFill>
                            <a:schemeClr val="accent6"/>
                          </a:solidFill>
                          <a:latin typeface="Helvetica" panose="020B0604020202020204" pitchFamily="34" charset="0"/>
                          <a:cs typeface="Helvetica" panose="020B0604020202020204" pitchFamily="34" charset="0"/>
                        </a:rPr>
                        <a:t>* TLM system</a:t>
                      </a:r>
                    </a:p>
                    <a:p>
                      <a:pPr algn="just"/>
                      <a:r>
                        <a:rPr lang="en-US" sz="1400" dirty="0">
                          <a:solidFill>
                            <a:schemeClr val="accent6"/>
                          </a:solidFill>
                          <a:latin typeface="Helvetica" panose="020B0604020202020204" pitchFamily="34" charset="0"/>
                          <a:cs typeface="Helvetica" panose="020B0604020202020204" pitchFamily="34" charset="0"/>
                        </a:rPr>
                        <a:t>* ESS system</a:t>
                      </a:r>
                    </a:p>
                    <a:p>
                      <a:pPr algn="just"/>
                      <a:r>
                        <a:rPr lang="en-US" sz="1400" dirty="0">
                          <a:solidFill>
                            <a:schemeClr val="accent6"/>
                          </a:solidFill>
                          <a:latin typeface="Helvetica" panose="020B0604020202020204" pitchFamily="34" charset="0"/>
                          <a:cs typeface="Helvetica" panose="020B0604020202020204" pitchFamily="34" charset="0"/>
                        </a:rPr>
                        <a:t>*Critical Devices including logic modules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0373235"/>
                  </a:ext>
                </a:extLst>
              </a:tr>
            </a:tbl>
          </a:graphicData>
        </a:graphic>
      </p:graphicFrame>
      <p:sp>
        <p:nvSpPr>
          <p:cNvPr id="10" name="TextBox 9">
            <a:extLst>
              <a:ext uri="{FF2B5EF4-FFF2-40B4-BE49-F238E27FC236}">
                <a16:creationId xmlns:a16="http://schemas.microsoft.com/office/drawing/2014/main" id="{2B9D1ACC-77FD-4DA4-BFAE-1DE3E0CEF304}"/>
              </a:ext>
            </a:extLst>
          </p:cNvPr>
          <p:cNvSpPr txBox="1"/>
          <p:nvPr/>
        </p:nvSpPr>
        <p:spPr>
          <a:xfrm>
            <a:off x="228600" y="685800"/>
            <a:ext cx="1838965" cy="369332"/>
          </a:xfrm>
          <a:prstGeom prst="rect">
            <a:avLst/>
          </a:prstGeom>
          <a:noFill/>
        </p:spPr>
        <p:txBody>
          <a:bodyPr wrap="none" rtlCol="0">
            <a:spAutoFit/>
          </a:bodyPr>
          <a:lstStyle/>
          <a:p>
            <a:r>
              <a:rPr lang="en-US" sz="1800" i="1" dirty="0">
                <a:latin typeface="Helvetica" panose="020B0604020202020204" pitchFamily="34" charset="0"/>
                <a:cs typeface="Helvetica" panose="020B0604020202020204" pitchFamily="34" charset="0"/>
              </a:rPr>
              <a:t>pip2-docdb#599</a:t>
            </a:r>
          </a:p>
        </p:txBody>
      </p:sp>
    </p:spTree>
    <p:extLst>
      <p:ext uri="{BB962C8B-B14F-4D97-AF65-F5344CB8AC3E}">
        <p14:creationId xmlns:p14="http://schemas.microsoft.com/office/powerpoint/2010/main" val="49837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p:txBody>
          <a:bodyPr/>
          <a:lstStyle/>
          <a:p>
            <a:pPr>
              <a:defRPr/>
            </a:pPr>
            <a:r>
              <a:rPr lang="en-US"/>
              <a:t>Fernanda G. Garcia | Linac Accelerator Support Systems Installation and Commissioning</a:t>
            </a:r>
            <a:endParaRPr lang="en-US" b="1" dirty="0"/>
          </a:p>
        </p:txBody>
      </p:sp>
      <p:sp>
        <p:nvSpPr>
          <p:cNvPr id="2" name="Title 1"/>
          <p:cNvSpPr>
            <a:spLocks noGrp="1"/>
          </p:cNvSpPr>
          <p:nvPr>
            <p:ph type="title"/>
          </p:nvPr>
        </p:nvSpPr>
        <p:spPr>
          <a:xfrm>
            <a:off x="228600" y="274320"/>
            <a:ext cx="8686800" cy="427877"/>
          </a:xfrm>
        </p:spPr>
        <p:txBody>
          <a:bodyPr/>
          <a:lstStyle/>
          <a:p>
            <a:r>
              <a:rPr lang="en-US" dirty="0"/>
              <a:t>Scope and Deliverables</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TextBox 8"/>
          <p:cNvSpPr txBox="1"/>
          <p:nvPr/>
        </p:nvSpPr>
        <p:spPr>
          <a:xfrm>
            <a:off x="5868238" y="432582"/>
            <a:ext cx="1567543" cy="461665"/>
          </a:xfrm>
          <a:prstGeom prst="rect">
            <a:avLst/>
          </a:prstGeom>
          <a:solidFill>
            <a:srgbClr val="C00000"/>
          </a:solidFill>
        </p:spPr>
        <p:txBody>
          <a:bodyPr wrap="square" rtlCol="0">
            <a:spAutoFit/>
          </a:bodyPr>
          <a:lstStyle/>
          <a:p>
            <a:r>
              <a:rPr lang="en-US" dirty="0">
                <a:solidFill>
                  <a:schemeClr val="bg1"/>
                </a:solidFill>
              </a:rPr>
              <a:t>Breakout</a:t>
            </a:r>
          </a:p>
        </p:txBody>
      </p:sp>
      <p:graphicFrame>
        <p:nvGraphicFramePr>
          <p:cNvPr id="14" name="Content Placeholder 13">
            <a:extLst>
              <a:ext uri="{FF2B5EF4-FFF2-40B4-BE49-F238E27FC236}">
                <a16:creationId xmlns:a16="http://schemas.microsoft.com/office/drawing/2014/main" id="{381EF886-A033-479A-AD90-563E405B8550}"/>
              </a:ext>
            </a:extLst>
          </p:cNvPr>
          <p:cNvGraphicFramePr>
            <a:graphicFrameLocks noGrp="1"/>
          </p:cNvGraphicFramePr>
          <p:nvPr>
            <p:ph sz="half" idx="17"/>
            <p:extLst>
              <p:ext uri="{D42A27DB-BD31-4B8C-83A1-F6EECF244321}">
                <p14:modId xmlns:p14="http://schemas.microsoft.com/office/powerpoint/2010/main" val="3806214701"/>
              </p:ext>
            </p:extLst>
          </p:nvPr>
        </p:nvGraphicFramePr>
        <p:xfrm>
          <a:off x="228600" y="1005840"/>
          <a:ext cx="8693150" cy="5715000"/>
        </p:xfrm>
        <a:graphic>
          <a:graphicData uri="http://schemas.openxmlformats.org/drawingml/2006/table">
            <a:tbl>
              <a:tblPr firstRow="1" bandRow="1">
                <a:tableStyleId>{912C8C85-51F0-491E-9774-3900AFEF0FD7}</a:tableStyleId>
              </a:tblPr>
              <a:tblGrid>
                <a:gridCol w="5730100">
                  <a:extLst>
                    <a:ext uri="{9D8B030D-6E8A-4147-A177-3AD203B41FA5}">
                      <a16:colId xmlns:a16="http://schemas.microsoft.com/office/drawing/2014/main" val="2067438648"/>
                    </a:ext>
                  </a:extLst>
                </a:gridCol>
                <a:gridCol w="2963050">
                  <a:extLst>
                    <a:ext uri="{9D8B030D-6E8A-4147-A177-3AD203B41FA5}">
                      <a16:colId xmlns:a16="http://schemas.microsoft.com/office/drawing/2014/main" val="3167772112"/>
                    </a:ext>
                  </a:extLst>
                </a:gridCol>
              </a:tblGrid>
              <a:tr h="362182">
                <a:tc>
                  <a:txBody>
                    <a:bodyPr/>
                    <a:lstStyle/>
                    <a:p>
                      <a:pPr algn="ctr"/>
                      <a:r>
                        <a:rPr lang="en-US" sz="1800" dirty="0">
                          <a:latin typeface="Helvetica" panose="020B0604020202020204" pitchFamily="34" charset="0"/>
                          <a:cs typeface="Helvetica" panose="020B0604020202020204" pitchFamily="34" charset="0"/>
                        </a:rPr>
                        <a:t>Scope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dirty="0">
                          <a:latin typeface="Helvetica" panose="020B0604020202020204" pitchFamily="34" charset="0"/>
                          <a:cs typeface="Helvetica" panose="020B0604020202020204" pitchFamily="34" charset="0"/>
                        </a:rPr>
                        <a:t>Deliverables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45971077"/>
                  </a:ext>
                </a:extLst>
              </a:tr>
              <a:tr h="448186">
                <a:tc>
                  <a:txBody>
                    <a:bodyPr/>
                    <a:lstStyle/>
                    <a:p>
                      <a:pPr algn="just"/>
                      <a:r>
                        <a:rPr lang="fr-FR" sz="1500" b="1" dirty="0">
                          <a:solidFill>
                            <a:schemeClr val="accent6"/>
                          </a:solidFill>
                          <a:latin typeface="Helvetica" panose="020B0604020202020204" pitchFamily="34" charset="0"/>
                          <a:cs typeface="Helvetica" panose="020B0604020202020204" pitchFamily="34" charset="0"/>
                        </a:rPr>
                        <a:t>121.3.21  Linac - Test Infrastructures (TI)</a:t>
                      </a:r>
                    </a:p>
                    <a:p>
                      <a:pPr algn="just"/>
                      <a:r>
                        <a:rPr lang="en-US" sz="1400" dirty="0">
                          <a:solidFill>
                            <a:schemeClr val="accent6"/>
                          </a:solidFill>
                          <a:latin typeface="Helvetica" panose="020B0604020202020204" pitchFamily="34" charset="0"/>
                          <a:cs typeface="Helvetica" panose="020B0604020202020204" pitchFamily="34" charset="0"/>
                        </a:rPr>
                        <a:t>This WBS entry covers </a:t>
                      </a:r>
                      <a:r>
                        <a:rPr lang="en-US" sz="1400" b="1" u="sng" dirty="0">
                          <a:solidFill>
                            <a:schemeClr val="accent6"/>
                          </a:solidFill>
                          <a:latin typeface="Helvetica" panose="020B0604020202020204" pitchFamily="34" charset="0"/>
                          <a:cs typeface="Helvetica" panose="020B0604020202020204" pitchFamily="34" charset="0"/>
                        </a:rPr>
                        <a:t>design, procurement, fabrication and testing/commissioning of the test infrastructure </a:t>
                      </a:r>
                      <a:r>
                        <a:rPr lang="en-US" sz="1400" dirty="0">
                          <a:solidFill>
                            <a:schemeClr val="accent6"/>
                          </a:solidFill>
                          <a:latin typeface="Helvetica" panose="020B0604020202020204" pitchFamily="34" charset="0"/>
                          <a:cs typeface="Helvetica" panose="020B0604020202020204" pitchFamily="34" charset="0"/>
                        </a:rPr>
                        <a:t>necessary for the project.  Included are Lab 2 (for Cryomodule string assembly), HTS-2 (a 650 MHz Horizontal Test Stand at Meson Detector Building), </a:t>
                      </a:r>
                      <a:r>
                        <a:rPr lang="en-US" sz="1400" b="1" dirty="0">
                          <a:solidFill>
                            <a:schemeClr val="accent6"/>
                          </a:solidFill>
                          <a:latin typeface="Helvetica" panose="020B0604020202020204" pitchFamily="34" charset="0"/>
                          <a:cs typeface="Helvetica" panose="020B0604020202020204" pitchFamily="34" charset="0"/>
                        </a:rPr>
                        <a:t>CMTS1</a:t>
                      </a:r>
                      <a:r>
                        <a:rPr lang="en-US" sz="1400" dirty="0">
                          <a:solidFill>
                            <a:schemeClr val="accent6"/>
                          </a:solidFill>
                          <a:latin typeface="Helvetica" panose="020B0604020202020204" pitchFamily="34" charset="0"/>
                          <a:cs typeface="Helvetica" panose="020B0604020202020204" pitchFamily="34" charset="0"/>
                        </a:rPr>
                        <a:t> (modifications for 650 MHz operation to the </a:t>
                      </a:r>
                      <a:r>
                        <a:rPr lang="en-US" sz="1400" dirty="0" err="1">
                          <a:solidFill>
                            <a:schemeClr val="accent6"/>
                          </a:solidFill>
                          <a:latin typeface="Helvetica" panose="020B0604020202020204" pitchFamily="34" charset="0"/>
                          <a:cs typeface="Helvetica" panose="020B0604020202020204" pitchFamily="34" charset="0"/>
                        </a:rPr>
                        <a:t>CryoModule</a:t>
                      </a:r>
                      <a:r>
                        <a:rPr lang="en-US" sz="1400" dirty="0">
                          <a:solidFill>
                            <a:schemeClr val="accent6"/>
                          </a:solidFill>
                          <a:latin typeface="Helvetica" panose="020B0604020202020204" pitchFamily="34" charset="0"/>
                          <a:cs typeface="Helvetica" panose="020B0604020202020204" pitchFamily="34" charset="0"/>
                        </a:rPr>
                        <a:t> Test Stand in the </a:t>
                      </a:r>
                      <a:r>
                        <a:rPr lang="en-US" sz="1400" dirty="0" err="1">
                          <a:solidFill>
                            <a:schemeClr val="accent6"/>
                          </a:solidFill>
                          <a:latin typeface="Helvetica" panose="020B0604020202020204" pitchFamily="34" charset="0"/>
                          <a:cs typeface="Helvetica" panose="020B0604020202020204" pitchFamily="34" charset="0"/>
                        </a:rPr>
                        <a:t>CryoModule</a:t>
                      </a:r>
                      <a:r>
                        <a:rPr lang="en-US" sz="1400" dirty="0">
                          <a:solidFill>
                            <a:schemeClr val="accent6"/>
                          </a:solidFill>
                          <a:latin typeface="Helvetica" panose="020B0604020202020204" pitchFamily="34" charset="0"/>
                          <a:cs typeface="Helvetica" panose="020B0604020202020204" pitchFamily="34" charset="0"/>
                        </a:rPr>
                        <a:t> Test Facility), </a:t>
                      </a:r>
                      <a:r>
                        <a:rPr lang="en-US" sz="1400" b="1" dirty="0">
                          <a:solidFill>
                            <a:schemeClr val="accent6"/>
                          </a:solidFill>
                          <a:latin typeface="Helvetica" panose="020B0604020202020204" pitchFamily="34" charset="0"/>
                          <a:cs typeface="Helvetica" panose="020B0604020202020204" pitchFamily="34" charset="0"/>
                        </a:rPr>
                        <a:t>PIP2IT</a:t>
                      </a:r>
                      <a:r>
                        <a:rPr lang="en-US" sz="1400" dirty="0">
                          <a:solidFill>
                            <a:schemeClr val="accent6"/>
                          </a:solidFill>
                          <a:latin typeface="Helvetica" panose="020B0604020202020204" pitchFamily="34" charset="0"/>
                          <a:cs typeface="Helvetica" panose="020B0604020202020204" pitchFamily="34" charset="0"/>
                        </a:rPr>
                        <a:t> (the injector Test facility at CMTF), and </a:t>
                      </a:r>
                      <a:r>
                        <a:rPr lang="en-US" sz="1400" b="1" dirty="0">
                          <a:solidFill>
                            <a:schemeClr val="accent6"/>
                          </a:solidFill>
                          <a:latin typeface="Helvetica" panose="020B0604020202020204" pitchFamily="34" charset="0"/>
                          <a:cs typeface="Helvetica" panose="020B0604020202020204" pitchFamily="34" charset="0"/>
                        </a:rPr>
                        <a:t>STC</a:t>
                      </a:r>
                      <a:r>
                        <a:rPr lang="en-US" sz="1400" dirty="0">
                          <a:solidFill>
                            <a:schemeClr val="accent6"/>
                          </a:solidFill>
                          <a:latin typeface="Helvetica" panose="020B0604020202020204" pitchFamily="34" charset="0"/>
                          <a:cs typeface="Helvetica" panose="020B0604020202020204" pitchFamily="34" charset="0"/>
                        </a:rPr>
                        <a:t> (the spoke test cryostat at Meson Detector building).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a:buFont typeface="Arial" panose="020B0604020202020204" pitchFamily="34" charset="0"/>
                        <a:buNone/>
                        <a:tabLst>
                          <a:tab pos="228600" algn="l"/>
                        </a:tabLst>
                      </a:pPr>
                      <a:r>
                        <a:rPr lang="en-US" sz="1400" dirty="0">
                          <a:solidFill>
                            <a:schemeClr val="accent6"/>
                          </a:solidFill>
                          <a:latin typeface="Helvetica" panose="020B0604020202020204" pitchFamily="34" charset="0"/>
                          <a:cs typeface="Helvetica" panose="020B0604020202020204" pitchFamily="34" charset="0"/>
                        </a:rPr>
                        <a:t>* CMTS ready to test 650 cryomodules</a:t>
                      </a:r>
                    </a:p>
                    <a:p>
                      <a:pPr marL="0" indent="0" algn="just">
                        <a:buFont typeface="Arial" panose="020B0604020202020204" pitchFamily="34" charset="0"/>
                        <a:buNone/>
                      </a:pPr>
                      <a:r>
                        <a:rPr lang="en-US" sz="1400" dirty="0">
                          <a:solidFill>
                            <a:schemeClr val="accent6"/>
                          </a:solidFill>
                          <a:latin typeface="Helvetica" panose="020B0604020202020204" pitchFamily="34" charset="0"/>
                          <a:cs typeface="Helvetica" panose="020B0604020202020204" pitchFamily="34" charset="0"/>
                        </a:rPr>
                        <a:t>* PIP2IT ready to test SSR2 cryomodules</a:t>
                      </a:r>
                    </a:p>
                    <a:p>
                      <a:pPr marL="0" indent="0" algn="just">
                        <a:buFont typeface="Arial" panose="020B0604020202020204" pitchFamily="34" charset="0"/>
                        <a:buNone/>
                      </a:pPr>
                      <a:r>
                        <a:rPr lang="en-US" sz="1400" dirty="0">
                          <a:solidFill>
                            <a:schemeClr val="accent6"/>
                          </a:solidFill>
                          <a:latin typeface="Helvetica" panose="020B0604020202020204" pitchFamily="34" charset="0"/>
                          <a:cs typeface="Helvetica" panose="020B0604020202020204" pitchFamily="34" charset="0"/>
                        </a:rPr>
                        <a:t>* STC facility ready for SSR1,SSR2, HB650 cavity qualification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5549601"/>
                  </a:ext>
                </a:extLst>
              </a:tr>
              <a:tr h="448186">
                <a:tc>
                  <a:txBody>
                    <a:bodyPr/>
                    <a:lstStyle/>
                    <a:p>
                      <a:pPr algn="just"/>
                      <a:r>
                        <a:rPr lang="en-US" sz="1500" b="1" dirty="0">
                          <a:solidFill>
                            <a:schemeClr val="accent6"/>
                          </a:solidFill>
                          <a:latin typeface="Helvetica" panose="020B0604020202020204" pitchFamily="34" charset="0"/>
                          <a:cs typeface="Helvetica" panose="020B0604020202020204" pitchFamily="34" charset="0"/>
                        </a:rPr>
                        <a:t>121.3.22 Linac - Installation, Integration &amp; Commissioning (I&amp;I&amp;C)</a:t>
                      </a:r>
                    </a:p>
                    <a:p>
                      <a:pPr algn="just"/>
                      <a:r>
                        <a:rPr lang="en-US" sz="1400" dirty="0">
                          <a:solidFill>
                            <a:schemeClr val="accent6"/>
                          </a:solidFill>
                          <a:latin typeface="Helvetica" panose="020B0604020202020204" pitchFamily="34" charset="0"/>
                          <a:cs typeface="Helvetica" panose="020B0604020202020204" pitchFamily="34" charset="0"/>
                        </a:rPr>
                        <a:t>This WBS entry covers the </a:t>
                      </a:r>
                      <a:r>
                        <a:rPr lang="en-US" sz="1400" b="1" u="sng" dirty="0">
                          <a:solidFill>
                            <a:schemeClr val="accent6"/>
                          </a:solidFill>
                          <a:latin typeface="Helvetica" panose="020B0604020202020204" pitchFamily="34" charset="0"/>
                          <a:cs typeface="Helvetica" panose="020B0604020202020204" pitchFamily="34" charset="0"/>
                        </a:rPr>
                        <a:t>reception of parts, components and sub-assemblies from either  a post-processing &amp; testing or rack integration activity. Installation begins at beneficial occupancy of the new accelerator enclosure and utility buildings</a:t>
                      </a:r>
                      <a:r>
                        <a:rPr lang="en-US" sz="1400" dirty="0">
                          <a:solidFill>
                            <a:schemeClr val="accent6"/>
                          </a:solidFill>
                          <a:latin typeface="Helvetica" panose="020B0604020202020204" pitchFamily="34" charset="0"/>
                          <a:cs typeface="Helvetica" panose="020B0604020202020204" pitchFamily="34" charset="0"/>
                        </a:rPr>
                        <a:t>. These activities include, but are not limited to, mechanical installation of beamline components, installation of vacuum components, alignment, vacuum pump down, vacuum leak checking and functional testing of the components and all of their respective control systems. Management of project installation activities are not covered in this section. Those activities are covered under WBS 121.3.1. </a:t>
                      </a:r>
                      <a:r>
                        <a:rPr lang="en-US" sz="1400" b="1" u="sng" dirty="0">
                          <a:solidFill>
                            <a:schemeClr val="accent6"/>
                          </a:solidFill>
                          <a:latin typeface="Helvetica" panose="020B0604020202020204" pitchFamily="34" charset="0"/>
                          <a:cs typeface="Helvetica" panose="020B0604020202020204" pitchFamily="34" charset="0"/>
                        </a:rPr>
                        <a:t>This WBS section also covers the removal and/or relocation of existing PIP-II beamline components</a:t>
                      </a:r>
                      <a:r>
                        <a:rPr lang="en-US" sz="1400" dirty="0">
                          <a:solidFill>
                            <a:schemeClr val="accent6"/>
                          </a:solidFill>
                          <a:latin typeface="Helvetica" panose="020B0604020202020204" pitchFamily="34" charset="0"/>
                          <a:cs typeface="Helvetica" panose="020B0604020202020204" pitchFamily="34" charset="0"/>
                        </a:rPr>
                        <a:t>, for example, PIP2IT elements from the CMTF area to the new linac enclosure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a:buFontTx/>
                        <a:buNone/>
                        <a:tabLst>
                          <a:tab pos="117475" algn="l"/>
                        </a:tabLst>
                      </a:pPr>
                      <a:r>
                        <a:rPr lang="en-US" sz="1400" dirty="0">
                          <a:solidFill>
                            <a:schemeClr val="accent6"/>
                          </a:solidFill>
                          <a:latin typeface="Helvetica" panose="020B0604020202020204" pitchFamily="34" charset="0"/>
                          <a:cs typeface="Helvetica" panose="020B0604020202020204" pitchFamily="34" charset="0"/>
                        </a:rPr>
                        <a:t>* Installation and (De)-installation of accelerator components and transport to the linac tunnel</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a:solidFill>
                            <a:schemeClr val="accent6"/>
                          </a:solidFill>
                          <a:latin typeface="Helvetica" panose="020B0604020202020204" pitchFamily="34" charset="0"/>
                          <a:cs typeface="Helvetica" panose="020B0604020202020204" pitchFamily="34" charset="0"/>
                        </a:rPr>
                        <a:t>* Installation of equipment in the galleries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a:solidFill>
                            <a:schemeClr val="accent6"/>
                          </a:solidFill>
                          <a:latin typeface="Helvetica" panose="020B0604020202020204" pitchFamily="34" charset="0"/>
                          <a:cs typeface="Helvetica" panose="020B0604020202020204" pitchFamily="34" charset="0"/>
                        </a:rPr>
                        <a:t>*  Provide support services</a:t>
                      </a:r>
                    </a:p>
                    <a:p>
                      <a:pPr marL="0" indent="0" algn="just">
                        <a:buFontTx/>
                        <a:buNone/>
                      </a:pPr>
                      <a:r>
                        <a:rPr lang="en-US" sz="1400" dirty="0">
                          <a:solidFill>
                            <a:schemeClr val="accent6"/>
                          </a:solidFill>
                          <a:latin typeface="Helvetica" panose="020B0604020202020204" pitchFamily="34" charset="0"/>
                          <a:cs typeface="Helvetica" panose="020B0604020202020204" pitchFamily="34" charset="0"/>
                        </a:rPr>
                        <a:t>* 3D CAD model</a:t>
                      </a:r>
                    </a:p>
                    <a:p>
                      <a:pPr marL="0" indent="0" algn="just">
                        <a:buFontTx/>
                        <a:buNone/>
                      </a:pPr>
                      <a:r>
                        <a:rPr lang="en-US" sz="1400" dirty="0">
                          <a:solidFill>
                            <a:schemeClr val="accent6"/>
                          </a:solidFill>
                          <a:latin typeface="Helvetica" panose="020B0604020202020204" pitchFamily="34" charset="0"/>
                          <a:cs typeface="Helvetica" panose="020B0604020202020204" pitchFamily="34" charset="0"/>
                        </a:rPr>
                        <a:t>* Cryomodule / magnet stands and movers</a:t>
                      </a:r>
                    </a:p>
                    <a:p>
                      <a:pPr marL="0" indent="0" algn="just">
                        <a:buFont typeface="Arial" panose="020B0604020202020204" pitchFamily="34" charset="0"/>
                        <a:buNone/>
                      </a:pPr>
                      <a:r>
                        <a:rPr lang="en-US" sz="1400" dirty="0">
                          <a:solidFill>
                            <a:schemeClr val="accent6"/>
                          </a:solidFill>
                          <a:latin typeface="Helvetica" panose="020B0604020202020204" pitchFamily="34" charset="0"/>
                          <a:cs typeface="Helvetica" panose="020B0604020202020204" pitchFamily="34" charset="0"/>
                        </a:rPr>
                        <a:t>* ORC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5661276"/>
                  </a:ext>
                </a:extLst>
              </a:tr>
            </a:tbl>
          </a:graphicData>
        </a:graphic>
      </p:graphicFrame>
      <p:sp>
        <p:nvSpPr>
          <p:cNvPr id="10" name="TextBox 9">
            <a:extLst>
              <a:ext uri="{FF2B5EF4-FFF2-40B4-BE49-F238E27FC236}">
                <a16:creationId xmlns:a16="http://schemas.microsoft.com/office/drawing/2014/main" id="{1D9117AE-B946-4203-8AF7-D7F43A012B4A}"/>
              </a:ext>
            </a:extLst>
          </p:cNvPr>
          <p:cNvSpPr txBox="1"/>
          <p:nvPr/>
        </p:nvSpPr>
        <p:spPr>
          <a:xfrm>
            <a:off x="228600" y="685800"/>
            <a:ext cx="1838965" cy="369332"/>
          </a:xfrm>
          <a:prstGeom prst="rect">
            <a:avLst/>
          </a:prstGeom>
          <a:noFill/>
        </p:spPr>
        <p:txBody>
          <a:bodyPr wrap="none" rtlCol="0">
            <a:spAutoFit/>
          </a:bodyPr>
          <a:lstStyle/>
          <a:p>
            <a:r>
              <a:rPr lang="en-US" sz="1800" i="1" dirty="0">
                <a:latin typeface="Helvetica" panose="020B0604020202020204" pitchFamily="34" charset="0"/>
                <a:cs typeface="Helvetica" panose="020B0604020202020204" pitchFamily="34" charset="0"/>
              </a:rPr>
              <a:t>pip2-docdb#599</a:t>
            </a:r>
          </a:p>
        </p:txBody>
      </p:sp>
    </p:spTree>
    <p:extLst>
      <p:ext uri="{BB962C8B-B14F-4D97-AF65-F5344CB8AC3E}">
        <p14:creationId xmlns:p14="http://schemas.microsoft.com/office/powerpoint/2010/main" val="367816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283648"/>
            <a:ext cx="8686800" cy="427877"/>
          </a:xfrm>
        </p:spPr>
        <p:txBody>
          <a:bodyPr/>
          <a:lstStyle/>
          <a:p>
            <a:r>
              <a:rPr lang="en-US" dirty="0"/>
              <a:t>Organization</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3"/>
            <a:ext cx="6057867" cy="200986"/>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#4</a:t>
            </a:r>
          </a:p>
        </p:txBody>
      </p:sp>
      <p:graphicFrame>
        <p:nvGraphicFramePr>
          <p:cNvPr id="13" name="Content Placeholder 7">
            <a:extLst>
              <a:ext uri="{FF2B5EF4-FFF2-40B4-BE49-F238E27FC236}">
                <a16:creationId xmlns:a16="http://schemas.microsoft.com/office/drawing/2014/main" id="{A643C700-6FBD-4275-976D-86D8D97AD2D6}"/>
              </a:ext>
            </a:extLst>
          </p:cNvPr>
          <p:cNvGraphicFramePr>
            <a:graphicFrameLocks/>
          </p:cNvGraphicFramePr>
          <p:nvPr>
            <p:extLst>
              <p:ext uri="{D42A27DB-BD31-4B8C-83A1-F6EECF244321}">
                <p14:modId xmlns:p14="http://schemas.microsoft.com/office/powerpoint/2010/main" val="3123767387"/>
              </p:ext>
            </p:extLst>
          </p:nvPr>
        </p:nvGraphicFramePr>
        <p:xfrm>
          <a:off x="243670" y="711525"/>
          <a:ext cx="3952213" cy="5547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6" name="Group 25">
            <a:extLst>
              <a:ext uri="{FF2B5EF4-FFF2-40B4-BE49-F238E27FC236}">
                <a16:creationId xmlns:a16="http://schemas.microsoft.com/office/drawing/2014/main" id="{5363A720-3FB9-49A9-87F3-D6B4B3D3B72F}"/>
              </a:ext>
            </a:extLst>
          </p:cNvPr>
          <p:cNvGrpSpPr/>
          <p:nvPr/>
        </p:nvGrpSpPr>
        <p:grpSpPr>
          <a:xfrm>
            <a:off x="5185393" y="3429000"/>
            <a:ext cx="3824412" cy="2609379"/>
            <a:chOff x="429419" y="877629"/>
            <a:chExt cx="8205849" cy="5411900"/>
          </a:xfrm>
        </p:grpSpPr>
        <p:pic>
          <p:nvPicPr>
            <p:cNvPr id="27" name="Picture 26">
              <a:extLst>
                <a:ext uri="{FF2B5EF4-FFF2-40B4-BE49-F238E27FC236}">
                  <a16:creationId xmlns:a16="http://schemas.microsoft.com/office/drawing/2014/main" id="{33CD23C4-9824-4EF6-8A2B-598B59DA4A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419" y="877629"/>
              <a:ext cx="8205849" cy="5411900"/>
            </a:xfrm>
            <a:prstGeom prst="rect">
              <a:avLst/>
            </a:prstGeom>
            <a:ln>
              <a:noFill/>
            </a:ln>
            <a:effectLst>
              <a:outerShdw blurRad="292100" dist="139700" dir="2700000" algn="tl" rotWithShape="0">
                <a:srgbClr val="333333">
                  <a:alpha val="65000"/>
                </a:srgbClr>
              </a:outerShdw>
            </a:effectLst>
          </p:spPr>
        </p:pic>
        <p:sp>
          <p:nvSpPr>
            <p:cNvPr id="28" name="Rectangle 27">
              <a:extLst>
                <a:ext uri="{FF2B5EF4-FFF2-40B4-BE49-F238E27FC236}">
                  <a16:creationId xmlns:a16="http://schemas.microsoft.com/office/drawing/2014/main" id="{56CF7772-C48F-4334-BACB-397DC902E3AA}"/>
                </a:ext>
              </a:extLst>
            </p:cNvPr>
            <p:cNvSpPr/>
            <p:nvPr/>
          </p:nvSpPr>
          <p:spPr>
            <a:xfrm>
              <a:off x="2708923" y="2388997"/>
              <a:ext cx="1662545" cy="332509"/>
            </a:xfrm>
            <a:prstGeom prst="rect">
              <a:avLst/>
            </a:prstGeom>
            <a:noFill/>
            <a:ln w="190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8BD4160-48A9-4E63-B5B9-C099653DA326}"/>
                </a:ext>
              </a:extLst>
            </p:cNvPr>
            <p:cNvSpPr/>
            <p:nvPr/>
          </p:nvSpPr>
          <p:spPr>
            <a:xfrm>
              <a:off x="2708922" y="5509077"/>
              <a:ext cx="1662545" cy="677967"/>
            </a:xfrm>
            <a:prstGeom prst="rect">
              <a:avLst/>
            </a:prstGeom>
            <a:noFill/>
            <a:ln w="190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021062F-0291-49AE-ADA3-282F04959F29}"/>
                </a:ext>
              </a:extLst>
            </p:cNvPr>
            <p:cNvSpPr/>
            <p:nvPr/>
          </p:nvSpPr>
          <p:spPr>
            <a:xfrm>
              <a:off x="2511972" y="907499"/>
              <a:ext cx="1859495" cy="574459"/>
            </a:xfrm>
            <a:prstGeom prst="rect">
              <a:avLst/>
            </a:prstGeom>
            <a:noFill/>
            <a:ln w="190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1E932EC-2EB3-4D98-9997-5A250432579C}"/>
                </a:ext>
              </a:extLst>
            </p:cNvPr>
            <p:cNvSpPr/>
            <p:nvPr/>
          </p:nvSpPr>
          <p:spPr>
            <a:xfrm>
              <a:off x="4630747" y="2992807"/>
              <a:ext cx="1758178" cy="677967"/>
            </a:xfrm>
            <a:prstGeom prst="rect">
              <a:avLst/>
            </a:prstGeom>
            <a:noFill/>
            <a:ln w="190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2177D64-83B8-446A-89A2-A5AAE80B34AC}"/>
                </a:ext>
              </a:extLst>
            </p:cNvPr>
            <p:cNvSpPr/>
            <p:nvPr/>
          </p:nvSpPr>
          <p:spPr>
            <a:xfrm>
              <a:off x="4630747" y="4439617"/>
              <a:ext cx="1758178" cy="1747427"/>
            </a:xfrm>
            <a:prstGeom prst="rect">
              <a:avLst/>
            </a:prstGeom>
            <a:noFill/>
            <a:ln w="1905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CD3B1AB-BB29-4984-A3AC-1E1250F69E8D}"/>
              </a:ext>
            </a:extLst>
          </p:cNvPr>
          <p:cNvSpPr txBox="1"/>
          <p:nvPr/>
        </p:nvSpPr>
        <p:spPr>
          <a:xfrm>
            <a:off x="3762494" y="881353"/>
            <a:ext cx="979755" cy="369332"/>
          </a:xfrm>
          <a:prstGeom prst="rect">
            <a:avLst/>
          </a:prstGeom>
          <a:noFill/>
        </p:spPr>
        <p:txBody>
          <a:bodyPr wrap="none" rtlCol="0">
            <a:spAutoFit/>
          </a:bodyPr>
          <a:lstStyle/>
          <a:p>
            <a:r>
              <a:rPr lang="en-US" sz="1800" dirty="0">
                <a:solidFill>
                  <a:schemeClr val="accent6">
                    <a:lumMod val="50000"/>
                  </a:schemeClr>
                </a:solidFill>
                <a:latin typeface="Helvetica" panose="020B0604020202020204" pitchFamily="34" charset="0"/>
                <a:cs typeface="Helvetica" panose="020B0604020202020204" pitchFamily="34" charset="0"/>
              </a:rPr>
              <a:t>L. Prost</a:t>
            </a:r>
          </a:p>
        </p:txBody>
      </p:sp>
      <p:sp>
        <p:nvSpPr>
          <p:cNvPr id="34" name="TextBox 33">
            <a:extLst>
              <a:ext uri="{FF2B5EF4-FFF2-40B4-BE49-F238E27FC236}">
                <a16:creationId xmlns:a16="http://schemas.microsoft.com/office/drawing/2014/main" id="{1C60FDE2-9ADA-4102-B7F8-E917B4E54CB5}"/>
              </a:ext>
            </a:extLst>
          </p:cNvPr>
          <p:cNvSpPr txBox="1"/>
          <p:nvPr/>
        </p:nvSpPr>
        <p:spPr>
          <a:xfrm>
            <a:off x="3792268" y="1445732"/>
            <a:ext cx="1018227" cy="369332"/>
          </a:xfrm>
          <a:prstGeom prst="rect">
            <a:avLst/>
          </a:prstGeom>
          <a:noFill/>
        </p:spPr>
        <p:txBody>
          <a:bodyPr wrap="none" rtlCol="0">
            <a:spAutoFit/>
          </a:bodyPr>
          <a:lstStyle/>
          <a:p>
            <a:r>
              <a:rPr lang="en-US" sz="1800" dirty="0">
                <a:solidFill>
                  <a:schemeClr val="accent6">
                    <a:lumMod val="50000"/>
                  </a:schemeClr>
                </a:solidFill>
                <a:latin typeface="Helvetica" panose="020B0604020202020204" pitchFamily="34" charset="0"/>
                <a:cs typeface="Helvetica" panose="020B0604020202020204" pitchFamily="34" charset="0"/>
              </a:rPr>
              <a:t>A. Chen</a:t>
            </a:r>
          </a:p>
        </p:txBody>
      </p:sp>
      <p:sp>
        <p:nvSpPr>
          <p:cNvPr id="36" name="TextBox 35">
            <a:extLst>
              <a:ext uri="{FF2B5EF4-FFF2-40B4-BE49-F238E27FC236}">
                <a16:creationId xmlns:a16="http://schemas.microsoft.com/office/drawing/2014/main" id="{497F1D60-8E9C-4BE5-BC04-0C6FE2FFDA61}"/>
              </a:ext>
            </a:extLst>
          </p:cNvPr>
          <p:cNvSpPr txBox="1"/>
          <p:nvPr/>
        </p:nvSpPr>
        <p:spPr>
          <a:xfrm>
            <a:off x="3762966" y="3684443"/>
            <a:ext cx="1018227" cy="369332"/>
          </a:xfrm>
          <a:prstGeom prst="rect">
            <a:avLst/>
          </a:prstGeom>
          <a:noFill/>
        </p:spPr>
        <p:txBody>
          <a:bodyPr wrap="none" rtlCol="0">
            <a:spAutoFit/>
          </a:bodyPr>
          <a:lstStyle/>
          <a:p>
            <a:r>
              <a:rPr lang="en-US" sz="1800" dirty="0">
                <a:solidFill>
                  <a:schemeClr val="accent6">
                    <a:lumMod val="50000"/>
                  </a:schemeClr>
                </a:solidFill>
                <a:latin typeface="Helvetica" panose="020B0604020202020204" pitchFamily="34" charset="0"/>
                <a:cs typeface="Helvetica" panose="020B0604020202020204" pitchFamily="34" charset="0"/>
              </a:rPr>
              <a:t>A. Chen</a:t>
            </a:r>
          </a:p>
        </p:txBody>
      </p:sp>
      <p:sp>
        <p:nvSpPr>
          <p:cNvPr id="37" name="TextBox 36">
            <a:extLst>
              <a:ext uri="{FF2B5EF4-FFF2-40B4-BE49-F238E27FC236}">
                <a16:creationId xmlns:a16="http://schemas.microsoft.com/office/drawing/2014/main" id="{AD9BB328-690E-4CDD-9F09-3AE052556D9F}"/>
              </a:ext>
            </a:extLst>
          </p:cNvPr>
          <p:cNvSpPr txBox="1"/>
          <p:nvPr/>
        </p:nvSpPr>
        <p:spPr>
          <a:xfrm>
            <a:off x="3741688" y="1974859"/>
            <a:ext cx="1146468" cy="369332"/>
          </a:xfrm>
          <a:prstGeom prst="rect">
            <a:avLst/>
          </a:prstGeom>
          <a:noFill/>
        </p:spPr>
        <p:txBody>
          <a:bodyPr wrap="none" rtlCol="0">
            <a:spAutoFit/>
          </a:bodyPr>
          <a:lstStyle/>
          <a:p>
            <a:r>
              <a:rPr lang="en-US" sz="1800" dirty="0">
                <a:solidFill>
                  <a:schemeClr val="accent6">
                    <a:lumMod val="50000"/>
                  </a:schemeClr>
                </a:solidFill>
                <a:latin typeface="Helvetica" panose="020B0604020202020204" pitchFamily="34" charset="0"/>
                <a:cs typeface="Helvetica" panose="020B0604020202020204" pitchFamily="34" charset="0"/>
              </a:rPr>
              <a:t>B. Hanna</a:t>
            </a:r>
          </a:p>
        </p:txBody>
      </p:sp>
      <p:sp>
        <p:nvSpPr>
          <p:cNvPr id="38" name="TextBox 37">
            <a:extLst>
              <a:ext uri="{FF2B5EF4-FFF2-40B4-BE49-F238E27FC236}">
                <a16:creationId xmlns:a16="http://schemas.microsoft.com/office/drawing/2014/main" id="{193E752E-D49B-4B14-AA96-62799BA33B35}"/>
              </a:ext>
            </a:extLst>
          </p:cNvPr>
          <p:cNvSpPr txBox="1"/>
          <p:nvPr/>
        </p:nvSpPr>
        <p:spPr>
          <a:xfrm>
            <a:off x="3793787" y="2580228"/>
            <a:ext cx="646331" cy="923330"/>
          </a:xfrm>
          <a:prstGeom prst="rect">
            <a:avLst/>
          </a:prstGeom>
          <a:noFill/>
        </p:spPr>
        <p:txBody>
          <a:bodyPr wrap="none" rtlCol="0">
            <a:spAutoFit/>
          </a:bodyPr>
          <a:lstStyle/>
          <a:p>
            <a:r>
              <a:rPr lang="en-US" sz="1800" dirty="0">
                <a:solidFill>
                  <a:schemeClr val="accent6">
                    <a:lumMod val="50000"/>
                  </a:schemeClr>
                </a:solidFill>
                <a:latin typeface="Helvetica" panose="020B0604020202020204" pitchFamily="34" charset="0"/>
                <a:cs typeface="Helvetica" panose="020B0604020202020204" pitchFamily="34" charset="0"/>
              </a:rPr>
              <a:t>TBD</a:t>
            </a:r>
          </a:p>
          <a:p>
            <a:endParaRPr lang="en-US" sz="1800" dirty="0">
              <a:solidFill>
                <a:schemeClr val="accent6">
                  <a:lumMod val="50000"/>
                </a:schemeClr>
              </a:solidFill>
              <a:latin typeface="Helvetica" panose="020B0604020202020204" pitchFamily="34" charset="0"/>
              <a:cs typeface="Helvetica" panose="020B0604020202020204" pitchFamily="34" charset="0"/>
            </a:endParaRPr>
          </a:p>
          <a:p>
            <a:r>
              <a:rPr lang="en-US" sz="1800" dirty="0">
                <a:solidFill>
                  <a:schemeClr val="accent6">
                    <a:lumMod val="50000"/>
                  </a:schemeClr>
                </a:solidFill>
                <a:latin typeface="Helvetica" panose="020B0604020202020204" pitchFamily="34" charset="0"/>
                <a:cs typeface="Helvetica" panose="020B0604020202020204" pitchFamily="34" charset="0"/>
              </a:rPr>
              <a:t>TBD</a:t>
            </a:r>
          </a:p>
        </p:txBody>
      </p:sp>
      <p:sp>
        <p:nvSpPr>
          <p:cNvPr id="39" name="TextBox 38">
            <a:extLst>
              <a:ext uri="{FF2B5EF4-FFF2-40B4-BE49-F238E27FC236}">
                <a16:creationId xmlns:a16="http://schemas.microsoft.com/office/drawing/2014/main" id="{0BA43643-2B9B-4CD1-87EB-4350D86487C5}"/>
              </a:ext>
            </a:extLst>
          </p:cNvPr>
          <p:cNvSpPr txBox="1"/>
          <p:nvPr/>
        </p:nvSpPr>
        <p:spPr>
          <a:xfrm>
            <a:off x="3762965" y="4206175"/>
            <a:ext cx="1129476" cy="369332"/>
          </a:xfrm>
          <a:prstGeom prst="rect">
            <a:avLst/>
          </a:prstGeom>
          <a:noFill/>
        </p:spPr>
        <p:txBody>
          <a:bodyPr wrap="none" rtlCol="0">
            <a:spAutoFit/>
          </a:bodyPr>
          <a:lstStyle/>
          <a:p>
            <a:r>
              <a:rPr lang="en-US" sz="1800" dirty="0">
                <a:solidFill>
                  <a:schemeClr val="accent6">
                    <a:lumMod val="50000"/>
                  </a:schemeClr>
                </a:solidFill>
                <a:latin typeface="Helvetica" panose="020B0604020202020204" pitchFamily="34" charset="0"/>
                <a:cs typeface="Helvetica" panose="020B0604020202020204" pitchFamily="34" charset="0"/>
              </a:rPr>
              <a:t>C. Baffes</a:t>
            </a:r>
          </a:p>
        </p:txBody>
      </p:sp>
      <p:sp>
        <p:nvSpPr>
          <p:cNvPr id="40" name="TextBox 39">
            <a:extLst>
              <a:ext uri="{FF2B5EF4-FFF2-40B4-BE49-F238E27FC236}">
                <a16:creationId xmlns:a16="http://schemas.microsoft.com/office/drawing/2014/main" id="{DA4C7971-445C-401A-BD6F-3849F46C0E51}"/>
              </a:ext>
            </a:extLst>
          </p:cNvPr>
          <p:cNvSpPr txBox="1"/>
          <p:nvPr/>
        </p:nvSpPr>
        <p:spPr>
          <a:xfrm>
            <a:off x="3707341" y="5915423"/>
            <a:ext cx="1129476" cy="369332"/>
          </a:xfrm>
          <a:prstGeom prst="rect">
            <a:avLst/>
          </a:prstGeom>
          <a:noFill/>
        </p:spPr>
        <p:txBody>
          <a:bodyPr wrap="none" rtlCol="0">
            <a:spAutoFit/>
          </a:bodyPr>
          <a:lstStyle/>
          <a:p>
            <a:r>
              <a:rPr lang="en-US" sz="1800" dirty="0">
                <a:solidFill>
                  <a:schemeClr val="accent6">
                    <a:lumMod val="50000"/>
                  </a:schemeClr>
                </a:solidFill>
                <a:latin typeface="Helvetica" panose="020B0604020202020204" pitchFamily="34" charset="0"/>
                <a:cs typeface="Helvetica" panose="020B0604020202020204" pitchFamily="34" charset="0"/>
              </a:rPr>
              <a:t>C. Baffes</a:t>
            </a:r>
          </a:p>
        </p:txBody>
      </p:sp>
      <p:sp>
        <p:nvSpPr>
          <p:cNvPr id="41" name="TextBox 40">
            <a:extLst>
              <a:ext uri="{FF2B5EF4-FFF2-40B4-BE49-F238E27FC236}">
                <a16:creationId xmlns:a16="http://schemas.microsoft.com/office/drawing/2014/main" id="{5955C57F-9683-4620-8EC3-6303D9D433DB}"/>
              </a:ext>
            </a:extLst>
          </p:cNvPr>
          <p:cNvSpPr txBox="1"/>
          <p:nvPr/>
        </p:nvSpPr>
        <p:spPr>
          <a:xfrm>
            <a:off x="3745812" y="5210505"/>
            <a:ext cx="1120820" cy="584775"/>
          </a:xfrm>
          <a:prstGeom prst="rect">
            <a:avLst/>
          </a:prstGeom>
          <a:noFill/>
        </p:spPr>
        <p:txBody>
          <a:bodyPr wrap="none" rtlCol="0">
            <a:spAutoFit/>
          </a:bodyPr>
          <a:lstStyle/>
          <a:p>
            <a:r>
              <a:rPr lang="en-US" sz="1600" u="sng" dirty="0">
                <a:solidFill>
                  <a:schemeClr val="accent6">
                    <a:lumMod val="50000"/>
                  </a:schemeClr>
                </a:solidFill>
                <a:latin typeface="Helvetica" panose="020B0604020202020204" pitchFamily="34" charset="0"/>
                <a:cs typeface="Helvetica" panose="020B0604020202020204" pitchFamily="34" charset="0"/>
              </a:rPr>
              <a:t>J. Leibfritz</a:t>
            </a:r>
          </a:p>
          <a:p>
            <a:r>
              <a:rPr lang="en-US" sz="1600" dirty="0">
                <a:solidFill>
                  <a:schemeClr val="accent6">
                    <a:lumMod val="50000"/>
                  </a:schemeClr>
                </a:solidFill>
                <a:latin typeface="Helvetica" panose="020B0604020202020204" pitchFamily="34" charset="0"/>
                <a:cs typeface="Helvetica" panose="020B0604020202020204" pitchFamily="34" charset="0"/>
              </a:rPr>
              <a:t>J. </a:t>
            </a:r>
            <a:r>
              <a:rPr lang="en-US" sz="1600" dirty="0" err="1">
                <a:solidFill>
                  <a:schemeClr val="accent6">
                    <a:lumMod val="50000"/>
                  </a:schemeClr>
                </a:solidFill>
                <a:latin typeface="Helvetica" panose="020B0604020202020204" pitchFamily="34" charset="0"/>
                <a:cs typeface="Helvetica" panose="020B0604020202020204" pitchFamily="34" charset="0"/>
              </a:rPr>
              <a:t>Ozelis</a:t>
            </a:r>
            <a:endParaRPr lang="en-US" sz="1400" dirty="0">
              <a:solidFill>
                <a:schemeClr val="accent6">
                  <a:lumMod val="50000"/>
                </a:schemeClr>
              </a:solidFill>
              <a:latin typeface="Helvetica" panose="020B0604020202020204" pitchFamily="34" charset="0"/>
              <a:cs typeface="Helvetica" panose="020B0604020202020204" pitchFamily="34" charset="0"/>
            </a:endParaRPr>
          </a:p>
        </p:txBody>
      </p:sp>
      <p:sp>
        <p:nvSpPr>
          <p:cNvPr id="42" name="TextBox 41">
            <a:extLst>
              <a:ext uri="{FF2B5EF4-FFF2-40B4-BE49-F238E27FC236}">
                <a16:creationId xmlns:a16="http://schemas.microsoft.com/office/drawing/2014/main" id="{4A6E2BA1-A915-46D4-9507-1113D4155BC6}"/>
              </a:ext>
            </a:extLst>
          </p:cNvPr>
          <p:cNvSpPr txBox="1"/>
          <p:nvPr/>
        </p:nvSpPr>
        <p:spPr>
          <a:xfrm>
            <a:off x="3745812" y="4587454"/>
            <a:ext cx="1268168" cy="584775"/>
          </a:xfrm>
          <a:prstGeom prst="rect">
            <a:avLst/>
          </a:prstGeom>
          <a:noFill/>
        </p:spPr>
        <p:txBody>
          <a:bodyPr wrap="none" rtlCol="0">
            <a:spAutoFit/>
          </a:bodyPr>
          <a:lstStyle/>
          <a:p>
            <a:r>
              <a:rPr lang="en-US" sz="1600" dirty="0">
                <a:solidFill>
                  <a:schemeClr val="accent6">
                    <a:lumMod val="50000"/>
                  </a:schemeClr>
                </a:solidFill>
                <a:latin typeface="Helvetica" panose="020B0604020202020204" pitchFamily="34" charset="0"/>
                <a:cs typeface="Helvetica" panose="020B0604020202020204" pitchFamily="34" charset="0"/>
              </a:rPr>
              <a:t>J. Anderson</a:t>
            </a:r>
          </a:p>
          <a:p>
            <a:r>
              <a:rPr lang="en-US" sz="1600" u="sng" dirty="0">
                <a:solidFill>
                  <a:schemeClr val="accent6">
                    <a:lumMod val="50000"/>
                  </a:schemeClr>
                </a:solidFill>
                <a:latin typeface="Helvetica" panose="020B0604020202020204" pitchFamily="34" charset="0"/>
                <a:cs typeface="Helvetica" panose="020B0604020202020204" pitchFamily="34" charset="0"/>
              </a:rPr>
              <a:t>C. </a:t>
            </a:r>
            <a:r>
              <a:rPr lang="en-US" sz="1600" u="sng" dirty="0" err="1">
                <a:solidFill>
                  <a:schemeClr val="accent6">
                    <a:lumMod val="50000"/>
                  </a:schemeClr>
                </a:solidFill>
                <a:latin typeface="Helvetica" panose="020B0604020202020204" pitchFamily="34" charset="0"/>
                <a:cs typeface="Helvetica" panose="020B0604020202020204" pitchFamily="34" charset="0"/>
              </a:rPr>
              <a:t>Worel</a:t>
            </a:r>
            <a:endParaRPr lang="en-US" sz="1600" u="sng" dirty="0">
              <a:solidFill>
                <a:schemeClr val="accent6">
                  <a:lumMod val="50000"/>
                </a:schemeClr>
              </a:solidFill>
              <a:latin typeface="Helvetica" panose="020B0604020202020204" pitchFamily="34" charset="0"/>
              <a:cs typeface="Helvetica" panose="020B0604020202020204" pitchFamily="34" charset="0"/>
            </a:endParaRPr>
          </a:p>
        </p:txBody>
      </p:sp>
      <p:sp>
        <p:nvSpPr>
          <p:cNvPr id="43" name="Right Brace 42">
            <a:extLst>
              <a:ext uri="{FF2B5EF4-FFF2-40B4-BE49-F238E27FC236}">
                <a16:creationId xmlns:a16="http://schemas.microsoft.com/office/drawing/2014/main" id="{6133D0F0-1EA6-4B63-BA6D-339E501BC7F5}"/>
              </a:ext>
            </a:extLst>
          </p:cNvPr>
          <p:cNvSpPr/>
          <p:nvPr/>
        </p:nvSpPr>
        <p:spPr>
          <a:xfrm>
            <a:off x="4674742" y="2604014"/>
            <a:ext cx="217699" cy="838429"/>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BD26A277-076F-4FD0-9DAC-C70F4FB4AA90}"/>
              </a:ext>
            </a:extLst>
          </p:cNvPr>
          <p:cNvSpPr txBox="1"/>
          <p:nvPr/>
        </p:nvSpPr>
        <p:spPr>
          <a:xfrm>
            <a:off x="5013980" y="2710787"/>
            <a:ext cx="1423788" cy="646331"/>
          </a:xfrm>
          <a:prstGeom prst="rect">
            <a:avLst/>
          </a:prstGeom>
          <a:noFill/>
        </p:spPr>
        <p:txBody>
          <a:bodyPr wrap="none" rtlCol="0">
            <a:spAutoFit/>
          </a:bodyPr>
          <a:lstStyle/>
          <a:p>
            <a:r>
              <a:rPr lang="en-US" sz="1600" i="1" dirty="0">
                <a:solidFill>
                  <a:schemeClr val="accent6">
                    <a:lumMod val="50000"/>
                  </a:schemeClr>
                </a:solidFill>
                <a:latin typeface="Helvetica" panose="020B0604020202020204" pitchFamily="34" charset="0"/>
                <a:cs typeface="Helvetica" panose="020B0604020202020204" pitchFamily="34" charset="0"/>
              </a:rPr>
              <a:t>in the interim</a:t>
            </a:r>
            <a:r>
              <a:rPr lang="en-US" sz="1800" dirty="0">
                <a:solidFill>
                  <a:schemeClr val="accent6">
                    <a:lumMod val="50000"/>
                  </a:schemeClr>
                </a:solidFill>
                <a:latin typeface="Helvetica" panose="020B0604020202020204" pitchFamily="34" charset="0"/>
                <a:cs typeface="Helvetica" panose="020B0604020202020204" pitchFamily="34" charset="0"/>
              </a:rPr>
              <a:t> </a:t>
            </a:r>
          </a:p>
          <a:p>
            <a:r>
              <a:rPr lang="en-US" sz="1800" dirty="0">
                <a:solidFill>
                  <a:schemeClr val="accent6">
                    <a:lumMod val="50000"/>
                  </a:schemeClr>
                </a:solidFill>
                <a:latin typeface="Helvetica" panose="020B0604020202020204" pitchFamily="34" charset="0"/>
                <a:cs typeface="Helvetica" panose="020B0604020202020204" pitchFamily="34" charset="0"/>
              </a:rPr>
              <a:t>S. Mishra</a:t>
            </a:r>
          </a:p>
        </p:txBody>
      </p:sp>
    </p:spTree>
    <p:extLst>
      <p:ext uri="{BB962C8B-B14F-4D97-AF65-F5344CB8AC3E}">
        <p14:creationId xmlns:p14="http://schemas.microsoft.com/office/powerpoint/2010/main" val="355208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062C42C-FEEF-4981-B06A-88AFE76C72B1}"/>
              </a:ext>
            </a:extLst>
          </p:cNvPr>
          <p:cNvPicPr>
            <a:picLocks noChangeAspect="1"/>
          </p:cNvPicPr>
          <p:nvPr/>
        </p:nvPicPr>
        <p:blipFill rotWithShape="1">
          <a:blip r:embed="rId2"/>
          <a:srcRect l="2500" t="9343"/>
          <a:stretch/>
        </p:blipFill>
        <p:spPr>
          <a:xfrm>
            <a:off x="80516" y="1052025"/>
            <a:ext cx="8973899" cy="525300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Interfaces</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36846" cy="241300"/>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7" name="TextBox 6"/>
          <p:cNvSpPr txBox="1"/>
          <p:nvPr/>
        </p:nvSpPr>
        <p:spPr>
          <a:xfrm>
            <a:off x="7274103" y="425321"/>
            <a:ext cx="1729221"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27" name="Rectangle 26">
            <a:extLst>
              <a:ext uri="{FF2B5EF4-FFF2-40B4-BE49-F238E27FC236}">
                <a16:creationId xmlns:a16="http://schemas.microsoft.com/office/drawing/2014/main" id="{086B0DF8-C16B-4E90-8F07-4C46778EC860}"/>
              </a:ext>
            </a:extLst>
          </p:cNvPr>
          <p:cNvSpPr/>
          <p:nvPr/>
        </p:nvSpPr>
        <p:spPr>
          <a:xfrm>
            <a:off x="3338809" y="1599815"/>
            <a:ext cx="5604734"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171450" lvl="1" indent="-171450"/>
            <a:r>
              <a:rPr lang="en-US" sz="1800" dirty="0">
                <a:solidFill>
                  <a:schemeClr val="accent6"/>
                </a:solidFill>
                <a:latin typeface="Helvetica" panose="020B0604020202020204" pitchFamily="34" charset="0"/>
                <a:cs typeface="Helvetica" panose="020B0604020202020204" pitchFamily="34" charset="0"/>
              </a:rPr>
              <a:t>Interface documents are kept in </a:t>
            </a:r>
            <a:r>
              <a:rPr lang="en-US" sz="1800" dirty="0" err="1">
                <a:solidFill>
                  <a:schemeClr val="accent6"/>
                </a:solidFill>
                <a:latin typeface="Helvetica" panose="020B0604020202020204" pitchFamily="34" charset="0"/>
                <a:cs typeface="Helvetica" panose="020B0604020202020204" pitchFamily="34" charset="0"/>
              </a:rPr>
              <a:t>TeamCenter</a:t>
            </a:r>
            <a:r>
              <a:rPr lang="en-US" sz="1800" dirty="0">
                <a:solidFill>
                  <a:schemeClr val="accent6"/>
                </a:solidFill>
                <a:latin typeface="Helvetica" panose="020B0604020202020204" pitchFamily="34" charset="0"/>
                <a:cs typeface="Helvetica" panose="020B0604020202020204" pitchFamily="34" charset="0"/>
              </a:rPr>
              <a:t> revision controlled/sign-offs routed</a:t>
            </a:r>
          </a:p>
          <a:p>
            <a:pPr marL="171450" lvl="1" indent="-171450"/>
            <a:r>
              <a:rPr lang="en-US" sz="1800" dirty="0">
                <a:solidFill>
                  <a:schemeClr val="accent6"/>
                </a:solidFill>
                <a:latin typeface="Helvetica" panose="020B0604020202020204" pitchFamily="34" charset="0"/>
                <a:cs typeface="Helvetica" panose="020B0604020202020204" pitchFamily="34" charset="0"/>
              </a:rPr>
              <a:t>Besides technical interfaces some WBS also have an international partner interface</a:t>
            </a:r>
          </a:p>
        </p:txBody>
      </p:sp>
      <p:sp>
        <p:nvSpPr>
          <p:cNvPr id="15" name="Content Placeholder 2">
            <a:extLst>
              <a:ext uri="{FF2B5EF4-FFF2-40B4-BE49-F238E27FC236}">
                <a16:creationId xmlns:a16="http://schemas.microsoft.com/office/drawing/2014/main" id="{8BB092E2-FEEF-4504-B4AD-EB069FBEC78F}"/>
              </a:ext>
            </a:extLst>
          </p:cNvPr>
          <p:cNvSpPr>
            <a:spLocks noGrp="1"/>
          </p:cNvSpPr>
          <p:nvPr>
            <p:ph idx="1"/>
          </p:nvPr>
        </p:nvSpPr>
        <p:spPr>
          <a:xfrm>
            <a:off x="1301053" y="717442"/>
            <a:ext cx="7702271" cy="366386"/>
          </a:xfrm>
        </p:spPr>
        <p:txBody>
          <a:bodyPr/>
          <a:lstStyle/>
          <a:p>
            <a:pPr marL="0" indent="0">
              <a:buNone/>
            </a:pPr>
            <a:r>
              <a:rPr lang="en-US" dirty="0"/>
              <a:t>      PIP-II Interface Matrix: </a:t>
            </a:r>
            <a:r>
              <a:rPr lang="en-US" i="1" dirty="0"/>
              <a:t>pip2-docdb#1160</a:t>
            </a:r>
          </a:p>
        </p:txBody>
      </p:sp>
      <p:sp>
        <p:nvSpPr>
          <p:cNvPr id="16" name="TextBox 15">
            <a:extLst>
              <a:ext uri="{FF2B5EF4-FFF2-40B4-BE49-F238E27FC236}">
                <a16:creationId xmlns:a16="http://schemas.microsoft.com/office/drawing/2014/main" id="{C361F4A4-B515-46D1-A90C-EDBBD4E0CFB9}"/>
              </a:ext>
            </a:extLst>
          </p:cNvPr>
          <p:cNvSpPr txBox="1"/>
          <p:nvPr/>
        </p:nvSpPr>
        <p:spPr>
          <a:xfrm>
            <a:off x="4168934" y="3262333"/>
            <a:ext cx="1381532" cy="369332"/>
          </a:xfrm>
          <a:prstGeom prst="rect">
            <a:avLst/>
          </a:prstGeom>
          <a:noFill/>
        </p:spPr>
        <p:txBody>
          <a:bodyPr wrap="none" rtlCol="0">
            <a:spAutoFit/>
          </a:bodyPr>
          <a:lstStyle/>
          <a:p>
            <a:pPr algn="r"/>
            <a:r>
              <a:rPr lang="en-US" sz="1800" dirty="0">
                <a:solidFill>
                  <a:schemeClr val="accent6"/>
                </a:solidFill>
                <a:latin typeface="Helvetica" panose="020B0604020202020204" pitchFamily="34" charset="0"/>
                <a:cs typeface="Helvetica" panose="020B0604020202020204" pitchFamily="34" charset="0"/>
              </a:rPr>
              <a:t>Warm Units</a:t>
            </a:r>
          </a:p>
        </p:txBody>
      </p:sp>
      <p:sp>
        <p:nvSpPr>
          <p:cNvPr id="17" name="Rectangle 16">
            <a:extLst>
              <a:ext uri="{FF2B5EF4-FFF2-40B4-BE49-F238E27FC236}">
                <a16:creationId xmlns:a16="http://schemas.microsoft.com/office/drawing/2014/main" id="{CF9E2725-DD73-4037-BC14-A953733A69D8}"/>
              </a:ext>
            </a:extLst>
          </p:cNvPr>
          <p:cNvSpPr/>
          <p:nvPr/>
        </p:nvSpPr>
        <p:spPr>
          <a:xfrm>
            <a:off x="4572000" y="3474923"/>
            <a:ext cx="1095723"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Magnets</a:t>
            </a:r>
          </a:p>
        </p:txBody>
      </p:sp>
      <p:sp>
        <p:nvSpPr>
          <p:cNvPr id="18" name="Rectangle 17">
            <a:extLst>
              <a:ext uri="{FF2B5EF4-FFF2-40B4-BE49-F238E27FC236}">
                <a16:creationId xmlns:a16="http://schemas.microsoft.com/office/drawing/2014/main" id="{4C90C2B8-C092-4759-A0B0-F6DE1EC9DD90}"/>
              </a:ext>
            </a:extLst>
          </p:cNvPr>
          <p:cNvSpPr/>
          <p:nvPr/>
        </p:nvSpPr>
        <p:spPr>
          <a:xfrm>
            <a:off x="4706659" y="3689104"/>
            <a:ext cx="2208347"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Beam Trans. Line</a:t>
            </a:r>
          </a:p>
        </p:txBody>
      </p:sp>
      <p:sp>
        <p:nvSpPr>
          <p:cNvPr id="19" name="Rectangle 18">
            <a:extLst>
              <a:ext uri="{FF2B5EF4-FFF2-40B4-BE49-F238E27FC236}">
                <a16:creationId xmlns:a16="http://schemas.microsoft.com/office/drawing/2014/main" id="{4CFC1F17-FF69-4517-9B70-E6A0FA1FE98E}"/>
              </a:ext>
            </a:extLst>
          </p:cNvPr>
          <p:cNvSpPr/>
          <p:nvPr/>
        </p:nvSpPr>
        <p:spPr>
          <a:xfrm>
            <a:off x="5076829" y="3906818"/>
            <a:ext cx="1904021"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Beam Abs. Line</a:t>
            </a:r>
          </a:p>
        </p:txBody>
      </p:sp>
      <p:sp>
        <p:nvSpPr>
          <p:cNvPr id="20" name="Rectangle 19">
            <a:extLst>
              <a:ext uri="{FF2B5EF4-FFF2-40B4-BE49-F238E27FC236}">
                <a16:creationId xmlns:a16="http://schemas.microsoft.com/office/drawing/2014/main" id="{1ECF9662-6EB7-40E1-8566-784480218346}"/>
              </a:ext>
            </a:extLst>
          </p:cNvPr>
          <p:cNvSpPr/>
          <p:nvPr/>
        </p:nvSpPr>
        <p:spPr>
          <a:xfrm>
            <a:off x="6078564" y="4505780"/>
            <a:ext cx="1095723"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Vacuum</a:t>
            </a:r>
          </a:p>
        </p:txBody>
      </p:sp>
      <p:sp>
        <p:nvSpPr>
          <p:cNvPr id="21" name="Rectangle 20">
            <a:extLst>
              <a:ext uri="{FF2B5EF4-FFF2-40B4-BE49-F238E27FC236}">
                <a16:creationId xmlns:a16="http://schemas.microsoft.com/office/drawing/2014/main" id="{88A349EE-F09B-421E-A83D-8D2D96EF64D3}"/>
              </a:ext>
            </a:extLst>
          </p:cNvPr>
          <p:cNvSpPr/>
          <p:nvPr/>
        </p:nvSpPr>
        <p:spPr>
          <a:xfrm>
            <a:off x="6401672" y="4703544"/>
            <a:ext cx="1971152"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Gen. Supt. Serv.</a:t>
            </a:r>
          </a:p>
        </p:txBody>
      </p:sp>
      <p:sp>
        <p:nvSpPr>
          <p:cNvPr id="22" name="Rectangle 21">
            <a:extLst>
              <a:ext uri="{FF2B5EF4-FFF2-40B4-BE49-F238E27FC236}">
                <a16:creationId xmlns:a16="http://schemas.microsoft.com/office/drawing/2014/main" id="{1E8DAC1A-B3D4-4308-B36F-FD0F56AAB43A}"/>
              </a:ext>
            </a:extLst>
          </p:cNvPr>
          <p:cNvSpPr/>
          <p:nvPr/>
        </p:nvSpPr>
        <p:spPr>
          <a:xfrm>
            <a:off x="6598025" y="4920076"/>
            <a:ext cx="1971152"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Safety Systems</a:t>
            </a:r>
          </a:p>
        </p:txBody>
      </p:sp>
      <p:sp>
        <p:nvSpPr>
          <p:cNvPr id="23" name="Rectangle 22">
            <a:extLst>
              <a:ext uri="{FF2B5EF4-FFF2-40B4-BE49-F238E27FC236}">
                <a16:creationId xmlns:a16="http://schemas.microsoft.com/office/drawing/2014/main" id="{6972F7EE-DD57-48C5-BFE4-B6BF646F57B2}"/>
              </a:ext>
            </a:extLst>
          </p:cNvPr>
          <p:cNvSpPr/>
          <p:nvPr/>
        </p:nvSpPr>
        <p:spPr>
          <a:xfrm>
            <a:off x="6915006" y="5134526"/>
            <a:ext cx="2208347"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Test Infrastructure</a:t>
            </a:r>
          </a:p>
        </p:txBody>
      </p:sp>
      <p:sp>
        <p:nvSpPr>
          <p:cNvPr id="24" name="Rectangle 23">
            <a:extLst>
              <a:ext uri="{FF2B5EF4-FFF2-40B4-BE49-F238E27FC236}">
                <a16:creationId xmlns:a16="http://schemas.microsoft.com/office/drawing/2014/main" id="{599F47DF-7CDC-4F66-8074-78D054C6BEF1}"/>
              </a:ext>
            </a:extLst>
          </p:cNvPr>
          <p:cNvSpPr/>
          <p:nvPr/>
        </p:nvSpPr>
        <p:spPr>
          <a:xfrm>
            <a:off x="7384300" y="5352430"/>
            <a:ext cx="1971152" cy="369332"/>
          </a:xfrm>
          <a:prstGeom prst="rect">
            <a:avLst/>
          </a:prstGeom>
        </p:spPr>
        <p:txBody>
          <a:bodyPr wrap="square">
            <a:spAutoFit/>
          </a:bodyPr>
          <a:lstStyle/>
          <a:p>
            <a:r>
              <a:rPr lang="en-US" sz="1800" dirty="0">
                <a:solidFill>
                  <a:schemeClr val="accent6"/>
                </a:solidFill>
                <a:latin typeface="Helvetica" panose="020B0604020202020204" pitchFamily="34" charset="0"/>
                <a:cs typeface="Helvetica" panose="020B0604020202020204" pitchFamily="34" charset="0"/>
              </a:rPr>
              <a:t>Inst. </a:t>
            </a:r>
            <a:r>
              <a:rPr lang="en-US" sz="1800" dirty="0" err="1">
                <a:solidFill>
                  <a:schemeClr val="accent6"/>
                </a:solidFill>
                <a:latin typeface="Helvetica" panose="020B0604020202020204" pitchFamily="34" charset="0"/>
                <a:cs typeface="Helvetica" panose="020B0604020202020204" pitchFamily="34" charset="0"/>
              </a:rPr>
              <a:t>Integ</a:t>
            </a:r>
            <a:r>
              <a:rPr lang="en-US" sz="1800" dirty="0">
                <a:solidFill>
                  <a:schemeClr val="accent6"/>
                </a:solidFill>
                <a:latin typeface="Helvetica" panose="020B0604020202020204" pitchFamily="34" charset="0"/>
                <a:cs typeface="Helvetica" panose="020B0604020202020204" pitchFamily="34" charset="0"/>
              </a:rPr>
              <a:t>. Com. </a:t>
            </a:r>
          </a:p>
        </p:txBody>
      </p:sp>
    </p:spTree>
    <p:extLst>
      <p:ext uri="{BB962C8B-B14F-4D97-AF65-F5344CB8AC3E}">
        <p14:creationId xmlns:p14="http://schemas.microsoft.com/office/powerpoint/2010/main" val="373070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062C42C-FEEF-4981-B06A-88AFE76C72B1}"/>
              </a:ext>
            </a:extLst>
          </p:cNvPr>
          <p:cNvPicPr>
            <a:picLocks noChangeAspect="1"/>
          </p:cNvPicPr>
          <p:nvPr/>
        </p:nvPicPr>
        <p:blipFill rotWithShape="1">
          <a:blip r:embed="rId2"/>
          <a:srcRect l="2500" t="9343"/>
          <a:stretch/>
        </p:blipFill>
        <p:spPr>
          <a:xfrm>
            <a:off x="140676" y="1052025"/>
            <a:ext cx="8973899" cy="525300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Interfaces</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57867" cy="237285"/>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7" name="TextBox 6"/>
          <p:cNvSpPr txBox="1"/>
          <p:nvPr/>
        </p:nvSpPr>
        <p:spPr>
          <a:xfrm>
            <a:off x="7274103" y="425321"/>
            <a:ext cx="1729221"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27" name="Rectangle 26">
            <a:extLst>
              <a:ext uri="{FF2B5EF4-FFF2-40B4-BE49-F238E27FC236}">
                <a16:creationId xmlns:a16="http://schemas.microsoft.com/office/drawing/2014/main" id="{086B0DF8-C16B-4E90-8F07-4C46778EC860}"/>
              </a:ext>
            </a:extLst>
          </p:cNvPr>
          <p:cNvSpPr/>
          <p:nvPr/>
        </p:nvSpPr>
        <p:spPr>
          <a:xfrm>
            <a:off x="3338809" y="1599815"/>
            <a:ext cx="560473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lvl="1" indent="-171450"/>
            <a:r>
              <a:rPr lang="en-US" sz="1800" dirty="0">
                <a:solidFill>
                  <a:schemeClr val="accent6"/>
                </a:solidFill>
                <a:latin typeface="Helvetica" panose="020B0604020202020204" pitchFamily="34" charset="0"/>
                <a:cs typeface="Helvetica" panose="020B0604020202020204" pitchFamily="34" charset="0"/>
              </a:rPr>
              <a:t>Interface documents are kept in </a:t>
            </a:r>
            <a:r>
              <a:rPr lang="en-US" sz="1800" dirty="0" err="1">
                <a:solidFill>
                  <a:schemeClr val="accent6"/>
                </a:solidFill>
                <a:latin typeface="Helvetica" panose="020B0604020202020204" pitchFamily="34" charset="0"/>
                <a:cs typeface="Helvetica" panose="020B0604020202020204" pitchFamily="34" charset="0"/>
              </a:rPr>
              <a:t>TeamCenter</a:t>
            </a:r>
            <a:r>
              <a:rPr lang="en-US" sz="1800" dirty="0">
                <a:solidFill>
                  <a:schemeClr val="accent6"/>
                </a:solidFill>
                <a:latin typeface="Helvetica" panose="020B0604020202020204" pitchFamily="34" charset="0"/>
                <a:cs typeface="Helvetica" panose="020B0604020202020204" pitchFamily="34" charset="0"/>
              </a:rPr>
              <a:t> revision controlled/sign-offs routed</a:t>
            </a:r>
          </a:p>
          <a:p>
            <a:pPr marL="171450" lvl="1" indent="-171450"/>
            <a:r>
              <a:rPr lang="en-US" sz="1800" dirty="0">
                <a:solidFill>
                  <a:schemeClr val="accent6"/>
                </a:solidFill>
                <a:latin typeface="Helvetica" panose="020B0604020202020204" pitchFamily="34" charset="0"/>
                <a:cs typeface="Helvetica" panose="020B0604020202020204" pitchFamily="34" charset="0"/>
              </a:rPr>
              <a:t>Besides technical interfaces some WBS also have an international partner interface</a:t>
            </a:r>
          </a:p>
        </p:txBody>
      </p:sp>
      <p:sp>
        <p:nvSpPr>
          <p:cNvPr id="15" name="Content Placeholder 2">
            <a:extLst>
              <a:ext uri="{FF2B5EF4-FFF2-40B4-BE49-F238E27FC236}">
                <a16:creationId xmlns:a16="http://schemas.microsoft.com/office/drawing/2014/main" id="{8BB092E2-FEEF-4504-B4AD-EB069FBEC78F}"/>
              </a:ext>
            </a:extLst>
          </p:cNvPr>
          <p:cNvSpPr>
            <a:spLocks noGrp="1"/>
          </p:cNvSpPr>
          <p:nvPr>
            <p:ph idx="1"/>
          </p:nvPr>
        </p:nvSpPr>
        <p:spPr>
          <a:xfrm>
            <a:off x="1301053" y="717442"/>
            <a:ext cx="7702271" cy="366386"/>
          </a:xfrm>
        </p:spPr>
        <p:txBody>
          <a:bodyPr/>
          <a:lstStyle/>
          <a:p>
            <a:pPr marL="0" indent="0">
              <a:buNone/>
            </a:pPr>
            <a:r>
              <a:rPr lang="en-US" dirty="0"/>
              <a:t>      PIP-II Interface Matrix: </a:t>
            </a:r>
            <a:r>
              <a:rPr lang="en-US" i="1" dirty="0"/>
              <a:t>pip2-docdb#1160</a:t>
            </a:r>
          </a:p>
        </p:txBody>
      </p:sp>
      <p:sp>
        <p:nvSpPr>
          <p:cNvPr id="16" name="TextBox 15">
            <a:extLst>
              <a:ext uri="{FF2B5EF4-FFF2-40B4-BE49-F238E27FC236}">
                <a16:creationId xmlns:a16="http://schemas.microsoft.com/office/drawing/2014/main" id="{C361F4A4-B515-46D1-A90C-EDBBD4E0CFB9}"/>
              </a:ext>
            </a:extLst>
          </p:cNvPr>
          <p:cNvSpPr txBox="1"/>
          <p:nvPr/>
        </p:nvSpPr>
        <p:spPr>
          <a:xfrm>
            <a:off x="4168934" y="3262333"/>
            <a:ext cx="1381532" cy="369332"/>
          </a:xfrm>
          <a:prstGeom prst="rect">
            <a:avLst/>
          </a:prstGeom>
          <a:noFill/>
        </p:spPr>
        <p:txBody>
          <a:bodyPr wrap="none" rtlCol="0">
            <a:spAutoFit/>
          </a:bodyPr>
          <a:lstStyle/>
          <a:p>
            <a:pPr algn="r"/>
            <a:r>
              <a:rPr lang="en-US" sz="1800" dirty="0">
                <a:solidFill>
                  <a:schemeClr val="accent6"/>
                </a:solidFill>
                <a:latin typeface="Helvetica" panose="020B0604020202020204" pitchFamily="34" charset="0"/>
                <a:cs typeface="Helvetica" panose="020B0604020202020204" pitchFamily="34" charset="0"/>
              </a:rPr>
              <a:t>Warm Units</a:t>
            </a:r>
          </a:p>
        </p:txBody>
      </p:sp>
      <p:sp>
        <p:nvSpPr>
          <p:cNvPr id="17" name="Rectangle 16">
            <a:extLst>
              <a:ext uri="{FF2B5EF4-FFF2-40B4-BE49-F238E27FC236}">
                <a16:creationId xmlns:a16="http://schemas.microsoft.com/office/drawing/2014/main" id="{CF9E2725-DD73-4037-BC14-A953733A69D8}"/>
              </a:ext>
            </a:extLst>
          </p:cNvPr>
          <p:cNvSpPr/>
          <p:nvPr/>
        </p:nvSpPr>
        <p:spPr>
          <a:xfrm>
            <a:off x="4572000" y="3474923"/>
            <a:ext cx="1095723"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Magnets</a:t>
            </a:r>
          </a:p>
        </p:txBody>
      </p:sp>
      <p:sp>
        <p:nvSpPr>
          <p:cNvPr id="18" name="Rectangle 17">
            <a:extLst>
              <a:ext uri="{FF2B5EF4-FFF2-40B4-BE49-F238E27FC236}">
                <a16:creationId xmlns:a16="http://schemas.microsoft.com/office/drawing/2014/main" id="{4C90C2B8-C092-4759-A0B0-F6DE1EC9DD90}"/>
              </a:ext>
            </a:extLst>
          </p:cNvPr>
          <p:cNvSpPr/>
          <p:nvPr/>
        </p:nvSpPr>
        <p:spPr>
          <a:xfrm>
            <a:off x="4706659" y="3689104"/>
            <a:ext cx="2208347"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Beam Trans. Line</a:t>
            </a:r>
          </a:p>
        </p:txBody>
      </p:sp>
      <p:sp>
        <p:nvSpPr>
          <p:cNvPr id="19" name="Rectangle 18">
            <a:extLst>
              <a:ext uri="{FF2B5EF4-FFF2-40B4-BE49-F238E27FC236}">
                <a16:creationId xmlns:a16="http://schemas.microsoft.com/office/drawing/2014/main" id="{4CFC1F17-FF69-4517-9B70-E6A0FA1FE98E}"/>
              </a:ext>
            </a:extLst>
          </p:cNvPr>
          <p:cNvSpPr/>
          <p:nvPr/>
        </p:nvSpPr>
        <p:spPr>
          <a:xfrm>
            <a:off x="5076829" y="3906818"/>
            <a:ext cx="1904021"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Beam Abs. Line</a:t>
            </a:r>
          </a:p>
        </p:txBody>
      </p:sp>
      <p:sp>
        <p:nvSpPr>
          <p:cNvPr id="20" name="Rectangle 19">
            <a:extLst>
              <a:ext uri="{FF2B5EF4-FFF2-40B4-BE49-F238E27FC236}">
                <a16:creationId xmlns:a16="http://schemas.microsoft.com/office/drawing/2014/main" id="{1ECF9662-6EB7-40E1-8566-784480218346}"/>
              </a:ext>
            </a:extLst>
          </p:cNvPr>
          <p:cNvSpPr/>
          <p:nvPr/>
        </p:nvSpPr>
        <p:spPr>
          <a:xfrm>
            <a:off x="6078564" y="4505780"/>
            <a:ext cx="1095723"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Vacuum</a:t>
            </a:r>
          </a:p>
        </p:txBody>
      </p:sp>
      <p:sp>
        <p:nvSpPr>
          <p:cNvPr id="21" name="Rectangle 20">
            <a:extLst>
              <a:ext uri="{FF2B5EF4-FFF2-40B4-BE49-F238E27FC236}">
                <a16:creationId xmlns:a16="http://schemas.microsoft.com/office/drawing/2014/main" id="{88A349EE-F09B-421E-A83D-8D2D96EF64D3}"/>
              </a:ext>
            </a:extLst>
          </p:cNvPr>
          <p:cNvSpPr/>
          <p:nvPr/>
        </p:nvSpPr>
        <p:spPr>
          <a:xfrm>
            <a:off x="6401672" y="4703544"/>
            <a:ext cx="1971152"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Gen. Supt. Serv.</a:t>
            </a:r>
          </a:p>
        </p:txBody>
      </p:sp>
      <p:sp>
        <p:nvSpPr>
          <p:cNvPr id="22" name="Rectangle 21">
            <a:extLst>
              <a:ext uri="{FF2B5EF4-FFF2-40B4-BE49-F238E27FC236}">
                <a16:creationId xmlns:a16="http://schemas.microsoft.com/office/drawing/2014/main" id="{1E8DAC1A-B3D4-4308-B36F-FD0F56AAB43A}"/>
              </a:ext>
            </a:extLst>
          </p:cNvPr>
          <p:cNvSpPr/>
          <p:nvPr/>
        </p:nvSpPr>
        <p:spPr>
          <a:xfrm>
            <a:off x="6598025" y="4920076"/>
            <a:ext cx="1971152"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Safety Systems</a:t>
            </a:r>
          </a:p>
        </p:txBody>
      </p:sp>
      <p:sp>
        <p:nvSpPr>
          <p:cNvPr id="23" name="Rectangle 22">
            <a:extLst>
              <a:ext uri="{FF2B5EF4-FFF2-40B4-BE49-F238E27FC236}">
                <a16:creationId xmlns:a16="http://schemas.microsoft.com/office/drawing/2014/main" id="{6972F7EE-DD57-48C5-BFE4-B6BF646F57B2}"/>
              </a:ext>
            </a:extLst>
          </p:cNvPr>
          <p:cNvSpPr/>
          <p:nvPr/>
        </p:nvSpPr>
        <p:spPr>
          <a:xfrm>
            <a:off x="6915006" y="5134526"/>
            <a:ext cx="2208347" cy="369332"/>
          </a:xfrm>
          <a:prstGeom prst="rect">
            <a:avLst/>
          </a:prstGeom>
        </p:spPr>
        <p:txBody>
          <a:bodyPr wrap="square">
            <a:spAutoFit/>
          </a:bodyPr>
          <a:lstStyle/>
          <a:p>
            <a:pPr algn="r"/>
            <a:r>
              <a:rPr lang="en-US" sz="1800" dirty="0">
                <a:solidFill>
                  <a:schemeClr val="accent6"/>
                </a:solidFill>
                <a:latin typeface="Helvetica" panose="020B0604020202020204" pitchFamily="34" charset="0"/>
                <a:cs typeface="Helvetica" panose="020B0604020202020204" pitchFamily="34" charset="0"/>
              </a:rPr>
              <a:t>Test Infrastructure</a:t>
            </a:r>
          </a:p>
        </p:txBody>
      </p:sp>
      <p:sp>
        <p:nvSpPr>
          <p:cNvPr id="24" name="Rectangle 23">
            <a:extLst>
              <a:ext uri="{FF2B5EF4-FFF2-40B4-BE49-F238E27FC236}">
                <a16:creationId xmlns:a16="http://schemas.microsoft.com/office/drawing/2014/main" id="{599F47DF-7CDC-4F66-8074-78D054C6BEF1}"/>
              </a:ext>
            </a:extLst>
          </p:cNvPr>
          <p:cNvSpPr/>
          <p:nvPr/>
        </p:nvSpPr>
        <p:spPr>
          <a:xfrm>
            <a:off x="7420396" y="5352430"/>
            <a:ext cx="1971152" cy="369332"/>
          </a:xfrm>
          <a:prstGeom prst="rect">
            <a:avLst/>
          </a:prstGeom>
        </p:spPr>
        <p:txBody>
          <a:bodyPr wrap="square">
            <a:spAutoFit/>
          </a:bodyPr>
          <a:lstStyle/>
          <a:p>
            <a:r>
              <a:rPr lang="en-US" sz="1800" dirty="0">
                <a:solidFill>
                  <a:schemeClr val="accent6"/>
                </a:solidFill>
                <a:latin typeface="Helvetica" panose="020B0604020202020204" pitchFamily="34" charset="0"/>
                <a:cs typeface="Helvetica" panose="020B0604020202020204" pitchFamily="34" charset="0"/>
              </a:rPr>
              <a:t>Inst. </a:t>
            </a:r>
            <a:r>
              <a:rPr lang="en-US" sz="1800" dirty="0" err="1">
                <a:solidFill>
                  <a:schemeClr val="accent6"/>
                </a:solidFill>
                <a:latin typeface="Helvetica" panose="020B0604020202020204" pitchFamily="34" charset="0"/>
                <a:cs typeface="Helvetica" panose="020B0604020202020204" pitchFamily="34" charset="0"/>
              </a:rPr>
              <a:t>Integ</a:t>
            </a:r>
            <a:r>
              <a:rPr lang="en-US" sz="1800" dirty="0">
                <a:solidFill>
                  <a:schemeClr val="accent6"/>
                </a:solidFill>
                <a:latin typeface="Helvetica" panose="020B0604020202020204" pitchFamily="34" charset="0"/>
                <a:cs typeface="Helvetica" panose="020B0604020202020204" pitchFamily="34" charset="0"/>
              </a:rPr>
              <a:t>. Com. </a:t>
            </a:r>
          </a:p>
        </p:txBody>
      </p:sp>
      <p:sp>
        <p:nvSpPr>
          <p:cNvPr id="25" name="TextBox 24">
            <a:extLst>
              <a:ext uri="{FF2B5EF4-FFF2-40B4-BE49-F238E27FC236}">
                <a16:creationId xmlns:a16="http://schemas.microsoft.com/office/drawing/2014/main" id="{337EA925-A307-4EE2-A3F1-9B35E9BEA574}"/>
              </a:ext>
            </a:extLst>
          </p:cNvPr>
          <p:cNvSpPr txBox="1"/>
          <p:nvPr/>
        </p:nvSpPr>
        <p:spPr>
          <a:xfrm rot="20816659">
            <a:off x="1372191" y="2827733"/>
            <a:ext cx="602358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solidFill>
                  <a:schemeClr val="accent6"/>
                </a:solidFill>
                <a:latin typeface="Helvetica" panose="020B0604020202020204" pitchFamily="34" charset="0"/>
                <a:cs typeface="Helvetica" panose="020B0604020202020204" pitchFamily="34" charset="0"/>
              </a:rPr>
              <a:t>Breakout talks</a:t>
            </a:r>
          </a:p>
          <a:p>
            <a:pPr algn="ctr"/>
            <a:r>
              <a:rPr lang="en-US" dirty="0">
                <a:solidFill>
                  <a:schemeClr val="accent6"/>
                </a:solidFill>
                <a:latin typeface="Helvetica" panose="020B0604020202020204" pitchFamily="34" charset="0"/>
                <a:cs typeface="Helvetica" panose="020B0604020202020204" pitchFamily="34" charset="0"/>
              </a:rPr>
              <a:t>will discuss in more details the </a:t>
            </a:r>
          </a:p>
          <a:p>
            <a:pPr algn="ctr"/>
            <a:r>
              <a:rPr lang="en-US" dirty="0">
                <a:solidFill>
                  <a:schemeClr val="accent6"/>
                </a:solidFill>
                <a:latin typeface="Helvetica" panose="020B0604020202020204" pitchFamily="34" charset="0"/>
                <a:cs typeface="Helvetica" panose="020B0604020202020204" pitchFamily="34" charset="0"/>
              </a:rPr>
              <a:t>top 4 interfaces with a single WBS</a:t>
            </a:r>
          </a:p>
        </p:txBody>
      </p:sp>
    </p:spTree>
    <p:extLst>
      <p:ext uri="{BB962C8B-B14F-4D97-AF65-F5344CB8AC3E}">
        <p14:creationId xmlns:p14="http://schemas.microsoft.com/office/powerpoint/2010/main" val="401346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Content Placeholder 68">
            <a:extLst>
              <a:ext uri="{FF2B5EF4-FFF2-40B4-BE49-F238E27FC236}">
                <a16:creationId xmlns:a16="http://schemas.microsoft.com/office/drawing/2014/main" id="{5D643B4A-30B5-47D2-806B-81831544638F}"/>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275768" y="2117277"/>
            <a:ext cx="8450225" cy="3843042"/>
          </a:xfrm>
          <a:prstGeom prst="rect">
            <a:avLst/>
          </a:prstGeom>
        </p:spPr>
      </p:pic>
      <p:sp>
        <p:nvSpPr>
          <p:cNvPr id="2" name="Title 1"/>
          <p:cNvSpPr>
            <a:spLocks noGrp="1"/>
          </p:cNvSpPr>
          <p:nvPr>
            <p:ph type="title"/>
          </p:nvPr>
        </p:nvSpPr>
        <p:spPr/>
        <p:txBody>
          <a:bodyPr/>
          <a:lstStyle/>
          <a:p>
            <a:r>
              <a:rPr lang="en-US" dirty="0"/>
              <a:t>Progress to date: Warm Front End </a:t>
            </a:r>
            <a:r>
              <a:rPr lang="en-US" sz="2000" dirty="0"/>
              <a:t>(121.3.3)</a:t>
            </a:r>
          </a:p>
        </p:txBody>
      </p:sp>
      <p:sp>
        <p:nvSpPr>
          <p:cNvPr id="4" name="Date Placeholder 3"/>
          <p:cNvSpPr>
            <a:spLocks noGrp="1"/>
          </p:cNvSpPr>
          <p:nvPr>
            <p:ph type="dt" sz="half" idx="2"/>
          </p:nvPr>
        </p:nvSpPr>
        <p:spPr/>
        <p:txBody>
          <a:bodyPr/>
          <a:lstStyle/>
          <a:p>
            <a:pPr>
              <a:defRPr/>
            </a:pPr>
            <a:r>
              <a:rPr lang="en-US" dirty="0"/>
              <a:t>12/12/17</a:t>
            </a:r>
          </a:p>
        </p:txBody>
      </p:sp>
      <p:sp>
        <p:nvSpPr>
          <p:cNvPr id="5" name="Footer Placeholder 4"/>
          <p:cNvSpPr>
            <a:spLocks noGrp="1"/>
          </p:cNvSpPr>
          <p:nvPr>
            <p:ph type="ftr" sz="quarter" idx="3"/>
          </p:nvPr>
        </p:nvSpPr>
        <p:spPr>
          <a:xfrm>
            <a:off x="1530602" y="6495482"/>
            <a:ext cx="6026336" cy="275359"/>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pSp>
        <p:nvGrpSpPr>
          <p:cNvPr id="3" name="Group 2">
            <a:extLst>
              <a:ext uri="{FF2B5EF4-FFF2-40B4-BE49-F238E27FC236}">
                <a16:creationId xmlns:a16="http://schemas.microsoft.com/office/drawing/2014/main" id="{FE0B4B55-659B-4B51-8934-288325ED396F}"/>
              </a:ext>
            </a:extLst>
          </p:cNvPr>
          <p:cNvGrpSpPr/>
          <p:nvPr/>
        </p:nvGrpSpPr>
        <p:grpSpPr>
          <a:xfrm>
            <a:off x="7325475" y="425321"/>
            <a:ext cx="1682201" cy="926287"/>
            <a:chOff x="7325475" y="425321"/>
            <a:chExt cx="1682201" cy="926287"/>
          </a:xfrm>
        </p:grpSpPr>
        <p:sp>
          <p:nvSpPr>
            <p:cNvPr id="7" name="TextBox 6"/>
            <p:cNvSpPr txBox="1"/>
            <p:nvPr/>
          </p:nvSpPr>
          <p:spPr>
            <a:xfrm>
              <a:off x="7325475" y="425321"/>
              <a:ext cx="1677850"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8" name="TextBox 7"/>
            <p:cNvSpPr txBox="1"/>
            <p:nvPr/>
          </p:nvSpPr>
          <p:spPr>
            <a:xfrm>
              <a:off x="7325476" y="889943"/>
              <a:ext cx="1682200" cy="461665"/>
            </a:xfrm>
            <a:prstGeom prst="rect">
              <a:avLst/>
            </a:prstGeom>
            <a:solidFill>
              <a:srgbClr val="C00000"/>
            </a:solidFill>
          </p:spPr>
          <p:txBody>
            <a:bodyPr wrap="square" rtlCol="0">
              <a:spAutoFit/>
            </a:bodyPr>
            <a:lstStyle/>
            <a:p>
              <a:pPr algn="ctr"/>
              <a:r>
                <a:rPr lang="en-US" dirty="0">
                  <a:solidFill>
                    <a:schemeClr val="bg1"/>
                  </a:solidFill>
                </a:rPr>
                <a:t>Prost</a:t>
              </a:r>
            </a:p>
          </p:txBody>
        </p:sp>
      </p:grpSp>
      <p:sp>
        <p:nvSpPr>
          <p:cNvPr id="14" name="Content Placeholder 2">
            <a:extLst>
              <a:ext uri="{FF2B5EF4-FFF2-40B4-BE49-F238E27FC236}">
                <a16:creationId xmlns:a16="http://schemas.microsoft.com/office/drawing/2014/main" id="{4F6372F3-CCC6-4355-AC95-77FB804096BA}"/>
              </a:ext>
            </a:extLst>
          </p:cNvPr>
          <p:cNvSpPr txBox="1">
            <a:spLocks/>
          </p:cNvSpPr>
          <p:nvPr/>
        </p:nvSpPr>
        <p:spPr bwMode="auto">
          <a:xfrm>
            <a:off x="199553" y="1278230"/>
            <a:ext cx="8013700" cy="7915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200" dirty="0">
                <a:latin typeface="Helvetica" panose="020B0604020202020204" pitchFamily="34" charset="0"/>
              </a:rPr>
              <a:t>Almost full scale PIP-II 2.1 MeV normal conducting front-end </a:t>
            </a:r>
          </a:p>
          <a:p>
            <a:r>
              <a:rPr lang="en-US" altLang="en-US" sz="2200" dirty="0">
                <a:latin typeface="Helvetica" panose="020B0604020202020204" pitchFamily="34" charset="0"/>
              </a:rPr>
              <a:t>Support HWR and SSR1 CM commissioning with beam </a:t>
            </a:r>
          </a:p>
        </p:txBody>
      </p:sp>
      <p:grpSp>
        <p:nvGrpSpPr>
          <p:cNvPr id="16" name="Group 15">
            <a:extLst>
              <a:ext uri="{FF2B5EF4-FFF2-40B4-BE49-F238E27FC236}">
                <a16:creationId xmlns:a16="http://schemas.microsoft.com/office/drawing/2014/main" id="{B9FB18BA-21EB-4566-A229-490EB104A28C}"/>
              </a:ext>
            </a:extLst>
          </p:cNvPr>
          <p:cNvGrpSpPr/>
          <p:nvPr/>
        </p:nvGrpSpPr>
        <p:grpSpPr>
          <a:xfrm>
            <a:off x="-15343" y="3783191"/>
            <a:ext cx="1036181" cy="1200387"/>
            <a:chOff x="0" y="4278419"/>
            <a:chExt cx="1036181" cy="1200387"/>
          </a:xfrm>
        </p:grpSpPr>
        <p:sp>
          <p:nvSpPr>
            <p:cNvPr id="17" name="TextBox 16">
              <a:extLst>
                <a:ext uri="{FF2B5EF4-FFF2-40B4-BE49-F238E27FC236}">
                  <a16:creationId xmlns:a16="http://schemas.microsoft.com/office/drawing/2014/main" id="{48949B6D-EAF2-41BE-839A-B5141E1EA461}"/>
                </a:ext>
              </a:extLst>
            </p:cNvPr>
            <p:cNvSpPr txBox="1"/>
            <p:nvPr/>
          </p:nvSpPr>
          <p:spPr>
            <a:xfrm>
              <a:off x="0" y="4278419"/>
              <a:ext cx="1036181" cy="830997"/>
            </a:xfrm>
            <a:prstGeom prst="rect">
              <a:avLst/>
            </a:prstGeom>
            <a:solidFill>
              <a:schemeClr val="bg1">
                <a:lumMod val="85000"/>
              </a:schemeClr>
            </a:solidFill>
            <a:ln>
              <a:solidFill>
                <a:srgbClr val="404040"/>
              </a:solidFill>
            </a:ln>
          </p:spPr>
          <p:txBody>
            <a:bodyPr wrap="none" rtlCol="0">
              <a:spAutoFit/>
            </a:bodyPr>
            <a:lstStyle/>
            <a:p>
              <a:r>
                <a:rPr lang="en-US" dirty="0">
                  <a:solidFill>
                    <a:schemeClr val="accent6"/>
                  </a:solidFill>
                </a:rPr>
                <a:t>Source</a:t>
              </a:r>
            </a:p>
            <a:p>
              <a:r>
                <a:rPr lang="en-US" dirty="0">
                  <a:solidFill>
                    <a:schemeClr val="accent6"/>
                  </a:solidFill>
                </a:rPr>
                <a:t>LEBT</a:t>
              </a:r>
            </a:p>
          </p:txBody>
        </p:sp>
        <p:cxnSp>
          <p:nvCxnSpPr>
            <p:cNvPr id="18" name="Straight Arrow Connector 17">
              <a:extLst>
                <a:ext uri="{FF2B5EF4-FFF2-40B4-BE49-F238E27FC236}">
                  <a16:creationId xmlns:a16="http://schemas.microsoft.com/office/drawing/2014/main" id="{02734B69-C10B-48B1-A28F-70DEBBFE7C45}"/>
                </a:ext>
              </a:extLst>
            </p:cNvPr>
            <p:cNvCxnSpPr/>
            <p:nvPr/>
          </p:nvCxnSpPr>
          <p:spPr>
            <a:xfrm>
              <a:off x="493381" y="5104261"/>
              <a:ext cx="0" cy="37454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grpSp>
        <p:nvGrpSpPr>
          <p:cNvPr id="19" name="Group 18">
            <a:extLst>
              <a:ext uri="{FF2B5EF4-FFF2-40B4-BE49-F238E27FC236}">
                <a16:creationId xmlns:a16="http://schemas.microsoft.com/office/drawing/2014/main" id="{E3E5AF32-9B9C-4A27-8FC6-85F71FB8154D}"/>
              </a:ext>
            </a:extLst>
          </p:cNvPr>
          <p:cNvGrpSpPr/>
          <p:nvPr/>
        </p:nvGrpSpPr>
        <p:grpSpPr>
          <a:xfrm>
            <a:off x="1278364" y="3766550"/>
            <a:ext cx="696537" cy="825842"/>
            <a:chOff x="1326224" y="4278419"/>
            <a:chExt cx="696537" cy="825842"/>
          </a:xfrm>
        </p:grpSpPr>
        <p:sp>
          <p:nvSpPr>
            <p:cNvPr id="20" name="TextBox 19">
              <a:extLst>
                <a:ext uri="{FF2B5EF4-FFF2-40B4-BE49-F238E27FC236}">
                  <a16:creationId xmlns:a16="http://schemas.microsoft.com/office/drawing/2014/main" id="{AE47DFAA-460C-441F-9BD1-C94284B924D5}"/>
                </a:ext>
              </a:extLst>
            </p:cNvPr>
            <p:cNvSpPr txBox="1"/>
            <p:nvPr/>
          </p:nvSpPr>
          <p:spPr>
            <a:xfrm>
              <a:off x="1326224" y="4278419"/>
              <a:ext cx="696537" cy="461665"/>
            </a:xfrm>
            <a:prstGeom prst="rect">
              <a:avLst/>
            </a:prstGeom>
            <a:solidFill>
              <a:schemeClr val="bg1">
                <a:lumMod val="85000"/>
              </a:schemeClr>
            </a:solidFill>
            <a:ln>
              <a:solidFill>
                <a:srgbClr val="404040"/>
              </a:solidFill>
            </a:ln>
          </p:spPr>
          <p:txBody>
            <a:bodyPr wrap="none" rtlCol="0">
              <a:spAutoFit/>
            </a:bodyPr>
            <a:lstStyle/>
            <a:p>
              <a:r>
                <a:rPr lang="en-US" dirty="0">
                  <a:solidFill>
                    <a:schemeClr val="accent6"/>
                  </a:solidFill>
                </a:rPr>
                <a:t>RFQ</a:t>
              </a:r>
            </a:p>
          </p:txBody>
        </p:sp>
        <p:cxnSp>
          <p:nvCxnSpPr>
            <p:cNvPr id="21" name="Straight Arrow Connector 20">
              <a:extLst>
                <a:ext uri="{FF2B5EF4-FFF2-40B4-BE49-F238E27FC236}">
                  <a16:creationId xmlns:a16="http://schemas.microsoft.com/office/drawing/2014/main" id="{FB7B3838-6483-44DB-8870-0044EAEC2A6A}"/>
                </a:ext>
              </a:extLst>
            </p:cNvPr>
            <p:cNvCxnSpPr/>
            <p:nvPr/>
          </p:nvCxnSpPr>
          <p:spPr>
            <a:xfrm>
              <a:off x="1674493" y="4729716"/>
              <a:ext cx="0" cy="37454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grpSp>
        <p:nvGrpSpPr>
          <p:cNvPr id="22" name="Group 21">
            <a:extLst>
              <a:ext uri="{FF2B5EF4-FFF2-40B4-BE49-F238E27FC236}">
                <a16:creationId xmlns:a16="http://schemas.microsoft.com/office/drawing/2014/main" id="{6CCCD228-B8BA-48D0-87F7-3CB9118D77F9}"/>
              </a:ext>
            </a:extLst>
          </p:cNvPr>
          <p:cNvGrpSpPr/>
          <p:nvPr/>
        </p:nvGrpSpPr>
        <p:grpSpPr>
          <a:xfrm>
            <a:off x="2772153" y="3311298"/>
            <a:ext cx="908390" cy="825842"/>
            <a:chOff x="3745298" y="4265865"/>
            <a:chExt cx="908390" cy="825842"/>
          </a:xfrm>
        </p:grpSpPr>
        <p:sp>
          <p:nvSpPr>
            <p:cNvPr id="23" name="TextBox 22">
              <a:extLst>
                <a:ext uri="{FF2B5EF4-FFF2-40B4-BE49-F238E27FC236}">
                  <a16:creationId xmlns:a16="http://schemas.microsoft.com/office/drawing/2014/main" id="{8E21143A-800B-4216-B696-056739F5F41D}"/>
                </a:ext>
              </a:extLst>
            </p:cNvPr>
            <p:cNvSpPr txBox="1"/>
            <p:nvPr/>
          </p:nvSpPr>
          <p:spPr>
            <a:xfrm>
              <a:off x="3745298" y="4265865"/>
              <a:ext cx="908390" cy="461665"/>
            </a:xfrm>
            <a:prstGeom prst="rect">
              <a:avLst/>
            </a:prstGeom>
            <a:solidFill>
              <a:schemeClr val="bg1">
                <a:lumMod val="85000"/>
              </a:schemeClr>
            </a:solidFill>
            <a:ln>
              <a:solidFill>
                <a:srgbClr val="404040"/>
              </a:solidFill>
            </a:ln>
          </p:spPr>
          <p:txBody>
            <a:bodyPr wrap="none" rtlCol="0">
              <a:spAutoFit/>
            </a:bodyPr>
            <a:lstStyle/>
            <a:p>
              <a:r>
                <a:rPr lang="en-US" dirty="0">
                  <a:solidFill>
                    <a:schemeClr val="accent6"/>
                  </a:solidFill>
                </a:rPr>
                <a:t>MEBT</a:t>
              </a:r>
            </a:p>
          </p:txBody>
        </p:sp>
        <p:cxnSp>
          <p:nvCxnSpPr>
            <p:cNvPr id="24" name="Straight Arrow Connector 23">
              <a:extLst>
                <a:ext uri="{FF2B5EF4-FFF2-40B4-BE49-F238E27FC236}">
                  <a16:creationId xmlns:a16="http://schemas.microsoft.com/office/drawing/2014/main" id="{94D3E212-FE70-4DA4-A866-5BCB275781B7}"/>
                </a:ext>
              </a:extLst>
            </p:cNvPr>
            <p:cNvCxnSpPr/>
            <p:nvPr/>
          </p:nvCxnSpPr>
          <p:spPr>
            <a:xfrm>
              <a:off x="4199493" y="4717162"/>
              <a:ext cx="0" cy="37454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grpSp>
        <p:nvGrpSpPr>
          <p:cNvPr id="25" name="Group 24">
            <a:extLst>
              <a:ext uri="{FF2B5EF4-FFF2-40B4-BE49-F238E27FC236}">
                <a16:creationId xmlns:a16="http://schemas.microsoft.com/office/drawing/2014/main" id="{002C68F5-CB75-4A37-952A-4A3C64BD1097}"/>
              </a:ext>
            </a:extLst>
          </p:cNvPr>
          <p:cNvGrpSpPr/>
          <p:nvPr/>
        </p:nvGrpSpPr>
        <p:grpSpPr>
          <a:xfrm>
            <a:off x="4449202" y="2572625"/>
            <a:ext cx="817853" cy="822712"/>
            <a:chOff x="5373199" y="4430436"/>
            <a:chExt cx="817853" cy="822712"/>
          </a:xfrm>
        </p:grpSpPr>
        <p:sp>
          <p:nvSpPr>
            <p:cNvPr id="26" name="TextBox 25">
              <a:extLst>
                <a:ext uri="{FF2B5EF4-FFF2-40B4-BE49-F238E27FC236}">
                  <a16:creationId xmlns:a16="http://schemas.microsoft.com/office/drawing/2014/main" id="{D7D9A927-33EE-4EAF-B903-50325F36079E}"/>
                </a:ext>
              </a:extLst>
            </p:cNvPr>
            <p:cNvSpPr txBox="1"/>
            <p:nvPr/>
          </p:nvSpPr>
          <p:spPr>
            <a:xfrm>
              <a:off x="5373199" y="4430436"/>
              <a:ext cx="817853" cy="461665"/>
            </a:xfrm>
            <a:prstGeom prst="rect">
              <a:avLst/>
            </a:prstGeom>
            <a:solidFill>
              <a:schemeClr val="bg1">
                <a:lumMod val="85000"/>
              </a:schemeClr>
            </a:solidFill>
            <a:ln>
              <a:solidFill>
                <a:srgbClr val="404040"/>
              </a:solidFill>
            </a:ln>
          </p:spPr>
          <p:txBody>
            <a:bodyPr wrap="none" rtlCol="0">
              <a:spAutoFit/>
            </a:bodyPr>
            <a:lstStyle/>
            <a:p>
              <a:r>
                <a:rPr lang="en-US" dirty="0">
                  <a:solidFill>
                    <a:schemeClr val="accent6"/>
                  </a:solidFill>
                </a:rPr>
                <a:t>HWR</a:t>
              </a:r>
            </a:p>
          </p:txBody>
        </p:sp>
        <p:cxnSp>
          <p:nvCxnSpPr>
            <p:cNvPr id="27" name="Straight Arrow Connector 26">
              <a:extLst>
                <a:ext uri="{FF2B5EF4-FFF2-40B4-BE49-F238E27FC236}">
                  <a16:creationId xmlns:a16="http://schemas.microsoft.com/office/drawing/2014/main" id="{8251D972-FF26-48BC-9F52-0C81D9026103}"/>
                </a:ext>
              </a:extLst>
            </p:cNvPr>
            <p:cNvCxnSpPr/>
            <p:nvPr/>
          </p:nvCxnSpPr>
          <p:spPr>
            <a:xfrm>
              <a:off x="5782125" y="4878603"/>
              <a:ext cx="0" cy="37454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grpSp>
        <p:nvGrpSpPr>
          <p:cNvPr id="28" name="Group 27">
            <a:extLst>
              <a:ext uri="{FF2B5EF4-FFF2-40B4-BE49-F238E27FC236}">
                <a16:creationId xmlns:a16="http://schemas.microsoft.com/office/drawing/2014/main" id="{3767D518-457F-4BA5-8AC4-3C90AD03BC12}"/>
              </a:ext>
            </a:extLst>
          </p:cNvPr>
          <p:cNvGrpSpPr/>
          <p:nvPr/>
        </p:nvGrpSpPr>
        <p:grpSpPr>
          <a:xfrm>
            <a:off x="6048914" y="2276096"/>
            <a:ext cx="788999" cy="840921"/>
            <a:chOff x="7327794" y="4263340"/>
            <a:chExt cx="788999" cy="840921"/>
          </a:xfrm>
        </p:grpSpPr>
        <p:sp>
          <p:nvSpPr>
            <p:cNvPr id="29" name="TextBox 28">
              <a:extLst>
                <a:ext uri="{FF2B5EF4-FFF2-40B4-BE49-F238E27FC236}">
                  <a16:creationId xmlns:a16="http://schemas.microsoft.com/office/drawing/2014/main" id="{C9703DDF-8D2E-4ACE-86BC-16386C06449C}"/>
                </a:ext>
              </a:extLst>
            </p:cNvPr>
            <p:cNvSpPr txBox="1"/>
            <p:nvPr/>
          </p:nvSpPr>
          <p:spPr>
            <a:xfrm>
              <a:off x="7327794" y="4263340"/>
              <a:ext cx="788999" cy="461665"/>
            </a:xfrm>
            <a:prstGeom prst="rect">
              <a:avLst/>
            </a:prstGeom>
            <a:solidFill>
              <a:schemeClr val="bg1">
                <a:lumMod val="85000"/>
              </a:schemeClr>
            </a:solidFill>
            <a:ln>
              <a:solidFill>
                <a:srgbClr val="404040"/>
              </a:solidFill>
            </a:ln>
          </p:spPr>
          <p:txBody>
            <a:bodyPr wrap="none" rtlCol="0">
              <a:spAutoFit/>
            </a:bodyPr>
            <a:lstStyle/>
            <a:p>
              <a:r>
                <a:rPr lang="en-US" dirty="0">
                  <a:solidFill>
                    <a:schemeClr val="accent6"/>
                  </a:solidFill>
                </a:rPr>
                <a:t>SSR1</a:t>
              </a:r>
            </a:p>
          </p:txBody>
        </p:sp>
        <p:cxnSp>
          <p:nvCxnSpPr>
            <p:cNvPr id="30" name="Straight Arrow Connector 29">
              <a:extLst>
                <a:ext uri="{FF2B5EF4-FFF2-40B4-BE49-F238E27FC236}">
                  <a16:creationId xmlns:a16="http://schemas.microsoft.com/office/drawing/2014/main" id="{8BC83EC6-7F86-4AEB-ABD9-B217DFF5E1DD}"/>
                </a:ext>
              </a:extLst>
            </p:cNvPr>
            <p:cNvCxnSpPr/>
            <p:nvPr/>
          </p:nvCxnSpPr>
          <p:spPr>
            <a:xfrm>
              <a:off x="7722294" y="4729716"/>
              <a:ext cx="0" cy="37454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grpSp>
        <p:nvGrpSpPr>
          <p:cNvPr id="31" name="Group 30">
            <a:extLst>
              <a:ext uri="{FF2B5EF4-FFF2-40B4-BE49-F238E27FC236}">
                <a16:creationId xmlns:a16="http://schemas.microsoft.com/office/drawing/2014/main" id="{1123B345-AF96-437C-9830-997C30F97C84}"/>
              </a:ext>
            </a:extLst>
          </p:cNvPr>
          <p:cNvGrpSpPr/>
          <p:nvPr/>
        </p:nvGrpSpPr>
        <p:grpSpPr>
          <a:xfrm rot="20518628">
            <a:off x="484245" y="4621473"/>
            <a:ext cx="8626090" cy="461665"/>
            <a:chOff x="228599" y="5841785"/>
            <a:chExt cx="8626090" cy="461665"/>
          </a:xfrm>
        </p:grpSpPr>
        <p:cxnSp>
          <p:nvCxnSpPr>
            <p:cNvPr id="32" name="Straight Arrow Connector 31">
              <a:extLst>
                <a:ext uri="{FF2B5EF4-FFF2-40B4-BE49-F238E27FC236}">
                  <a16:creationId xmlns:a16="http://schemas.microsoft.com/office/drawing/2014/main" id="{D42CF5BC-D566-4D51-AD3F-0FFEE1E4CCE0}"/>
                </a:ext>
              </a:extLst>
            </p:cNvPr>
            <p:cNvCxnSpPr/>
            <p:nvPr/>
          </p:nvCxnSpPr>
          <p:spPr>
            <a:xfrm>
              <a:off x="228599" y="5950424"/>
              <a:ext cx="8626090" cy="0"/>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33" name="TextBox 32">
              <a:extLst>
                <a:ext uri="{FF2B5EF4-FFF2-40B4-BE49-F238E27FC236}">
                  <a16:creationId xmlns:a16="http://schemas.microsoft.com/office/drawing/2014/main" id="{CEDBD5D3-2748-4ABA-B82F-FF597C3204B4}"/>
                </a:ext>
              </a:extLst>
            </p:cNvPr>
            <p:cNvSpPr txBox="1"/>
            <p:nvPr/>
          </p:nvSpPr>
          <p:spPr>
            <a:xfrm>
              <a:off x="5354657" y="5841785"/>
              <a:ext cx="809837" cy="461665"/>
            </a:xfrm>
            <a:prstGeom prst="rect">
              <a:avLst/>
            </a:prstGeom>
            <a:noFill/>
          </p:spPr>
          <p:txBody>
            <a:bodyPr wrap="none" rtlCol="0">
              <a:spAutoFit/>
            </a:bodyPr>
            <a:lstStyle/>
            <a:p>
              <a:r>
                <a:rPr lang="en-US" dirty="0">
                  <a:solidFill>
                    <a:schemeClr val="accent6"/>
                  </a:solidFill>
                </a:rPr>
                <a:t>40 m</a:t>
              </a:r>
            </a:p>
          </p:txBody>
        </p:sp>
      </p:grpSp>
      <p:cxnSp>
        <p:nvCxnSpPr>
          <p:cNvPr id="34" name="Straight Arrow Connector 33">
            <a:extLst>
              <a:ext uri="{FF2B5EF4-FFF2-40B4-BE49-F238E27FC236}">
                <a16:creationId xmlns:a16="http://schemas.microsoft.com/office/drawing/2014/main" id="{D2FE197C-9DFD-4F56-A269-4C9999709401}"/>
              </a:ext>
            </a:extLst>
          </p:cNvPr>
          <p:cNvCxnSpPr/>
          <p:nvPr/>
        </p:nvCxnSpPr>
        <p:spPr>
          <a:xfrm>
            <a:off x="8297468" y="1998391"/>
            <a:ext cx="0" cy="37454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nvGrpSpPr>
          <p:cNvPr id="35" name="Group 34">
            <a:extLst>
              <a:ext uri="{FF2B5EF4-FFF2-40B4-BE49-F238E27FC236}">
                <a16:creationId xmlns:a16="http://schemas.microsoft.com/office/drawing/2014/main" id="{85870D5C-199C-4A5F-9521-4DFA2B9AF2C3}"/>
              </a:ext>
            </a:extLst>
          </p:cNvPr>
          <p:cNvGrpSpPr/>
          <p:nvPr/>
        </p:nvGrpSpPr>
        <p:grpSpPr>
          <a:xfrm>
            <a:off x="736827" y="3803935"/>
            <a:ext cx="6064493" cy="1932309"/>
            <a:chOff x="736827" y="3315199"/>
            <a:chExt cx="6064493" cy="1932309"/>
          </a:xfrm>
        </p:grpSpPr>
        <p:sp>
          <p:nvSpPr>
            <p:cNvPr id="36" name="TextBox 35">
              <a:extLst>
                <a:ext uri="{FF2B5EF4-FFF2-40B4-BE49-F238E27FC236}">
                  <a16:creationId xmlns:a16="http://schemas.microsoft.com/office/drawing/2014/main" id="{C901545E-1854-42AE-BE6A-4DA4FFB053BB}"/>
                </a:ext>
              </a:extLst>
            </p:cNvPr>
            <p:cNvSpPr txBox="1"/>
            <p:nvPr/>
          </p:nvSpPr>
          <p:spPr>
            <a:xfrm>
              <a:off x="736827" y="4785843"/>
              <a:ext cx="1022716" cy="461665"/>
            </a:xfrm>
            <a:prstGeom prst="rect">
              <a:avLst/>
            </a:prstGeom>
            <a:noFill/>
          </p:spPr>
          <p:txBody>
            <a:bodyPr wrap="none" rtlCol="0">
              <a:spAutoFit/>
            </a:bodyPr>
            <a:lstStyle/>
            <a:p>
              <a:r>
                <a:rPr lang="en-US" dirty="0">
                  <a:solidFill>
                    <a:schemeClr val="accent6"/>
                  </a:solidFill>
                </a:rPr>
                <a:t>30 </a:t>
              </a:r>
              <a:r>
                <a:rPr lang="en-US" dirty="0" err="1">
                  <a:solidFill>
                    <a:schemeClr val="accent6"/>
                  </a:solidFill>
                </a:rPr>
                <a:t>keV</a:t>
              </a:r>
              <a:endParaRPr lang="en-US" dirty="0">
                <a:solidFill>
                  <a:schemeClr val="accent6"/>
                </a:solidFill>
              </a:endParaRPr>
            </a:p>
          </p:txBody>
        </p:sp>
        <p:sp>
          <p:nvSpPr>
            <p:cNvPr id="37" name="TextBox 36">
              <a:extLst>
                <a:ext uri="{FF2B5EF4-FFF2-40B4-BE49-F238E27FC236}">
                  <a16:creationId xmlns:a16="http://schemas.microsoft.com/office/drawing/2014/main" id="{243E88DA-99FF-45E7-83FA-818869FF191E}"/>
                </a:ext>
              </a:extLst>
            </p:cNvPr>
            <p:cNvSpPr txBox="1"/>
            <p:nvPr/>
          </p:nvSpPr>
          <p:spPr>
            <a:xfrm>
              <a:off x="2056205" y="4389489"/>
              <a:ext cx="1233030" cy="461665"/>
            </a:xfrm>
            <a:prstGeom prst="rect">
              <a:avLst/>
            </a:prstGeom>
            <a:noFill/>
          </p:spPr>
          <p:txBody>
            <a:bodyPr wrap="none" rtlCol="0">
              <a:spAutoFit/>
            </a:bodyPr>
            <a:lstStyle/>
            <a:p>
              <a:r>
                <a:rPr lang="en-US" dirty="0">
                  <a:solidFill>
                    <a:schemeClr val="accent6"/>
                  </a:solidFill>
                </a:rPr>
                <a:t>2.1 MeV</a:t>
              </a:r>
            </a:p>
          </p:txBody>
        </p:sp>
        <p:sp>
          <p:nvSpPr>
            <p:cNvPr id="38" name="TextBox 37">
              <a:extLst>
                <a:ext uri="{FF2B5EF4-FFF2-40B4-BE49-F238E27FC236}">
                  <a16:creationId xmlns:a16="http://schemas.microsoft.com/office/drawing/2014/main" id="{039B1C79-AFC2-4D20-A017-00F77E3BCF39}"/>
                </a:ext>
              </a:extLst>
            </p:cNvPr>
            <p:cNvSpPr txBox="1"/>
            <p:nvPr/>
          </p:nvSpPr>
          <p:spPr>
            <a:xfrm>
              <a:off x="5645234" y="3315199"/>
              <a:ext cx="1156086" cy="461665"/>
            </a:xfrm>
            <a:prstGeom prst="rect">
              <a:avLst/>
            </a:prstGeom>
            <a:noFill/>
          </p:spPr>
          <p:txBody>
            <a:bodyPr wrap="none" rtlCol="0">
              <a:spAutoFit/>
            </a:bodyPr>
            <a:lstStyle/>
            <a:p>
              <a:r>
                <a:rPr lang="en-US" dirty="0">
                  <a:solidFill>
                    <a:schemeClr val="accent6"/>
                  </a:solidFill>
                </a:rPr>
                <a:t>10 MeV</a:t>
              </a:r>
            </a:p>
          </p:txBody>
        </p:sp>
      </p:grpSp>
      <p:sp>
        <p:nvSpPr>
          <p:cNvPr id="40" name="TextBox 39">
            <a:extLst>
              <a:ext uri="{FF2B5EF4-FFF2-40B4-BE49-F238E27FC236}">
                <a16:creationId xmlns:a16="http://schemas.microsoft.com/office/drawing/2014/main" id="{69505C84-2449-4141-8C74-088D5E394410}"/>
              </a:ext>
            </a:extLst>
          </p:cNvPr>
          <p:cNvSpPr txBox="1"/>
          <p:nvPr/>
        </p:nvSpPr>
        <p:spPr>
          <a:xfrm>
            <a:off x="7878539" y="1698453"/>
            <a:ext cx="837858" cy="535700"/>
          </a:xfrm>
          <a:prstGeom prst="rect">
            <a:avLst/>
          </a:prstGeom>
          <a:solidFill>
            <a:schemeClr val="bg1">
              <a:lumMod val="85000"/>
            </a:schemeClr>
          </a:solidFill>
          <a:ln>
            <a:solidFill>
              <a:srgbClr val="404040"/>
            </a:solidFill>
          </a:ln>
        </p:spPr>
        <p:txBody>
          <a:bodyPr wrap="none" rtlCol="0">
            <a:spAutoFit/>
          </a:bodyPr>
          <a:lstStyle/>
          <a:p>
            <a:r>
              <a:rPr lang="en-US" dirty="0">
                <a:solidFill>
                  <a:schemeClr val="accent6"/>
                </a:solidFill>
              </a:rPr>
              <a:t>HEBT</a:t>
            </a:r>
          </a:p>
        </p:txBody>
      </p:sp>
      <p:sp>
        <p:nvSpPr>
          <p:cNvPr id="41" name="TextBox 40">
            <a:extLst>
              <a:ext uri="{FF2B5EF4-FFF2-40B4-BE49-F238E27FC236}">
                <a16:creationId xmlns:a16="http://schemas.microsoft.com/office/drawing/2014/main" id="{4C0DCC6E-3409-47F8-B2E2-9CF2F8DE057B}"/>
              </a:ext>
            </a:extLst>
          </p:cNvPr>
          <p:cNvSpPr txBox="1"/>
          <p:nvPr/>
        </p:nvSpPr>
        <p:spPr>
          <a:xfrm>
            <a:off x="6896288" y="3424878"/>
            <a:ext cx="1156086" cy="535700"/>
          </a:xfrm>
          <a:prstGeom prst="rect">
            <a:avLst/>
          </a:prstGeom>
          <a:noFill/>
        </p:spPr>
        <p:txBody>
          <a:bodyPr wrap="none" rtlCol="0">
            <a:spAutoFit/>
          </a:bodyPr>
          <a:lstStyle/>
          <a:p>
            <a:r>
              <a:rPr lang="en-US" dirty="0">
                <a:solidFill>
                  <a:schemeClr val="accent6"/>
                </a:solidFill>
              </a:rPr>
              <a:t>25 MeV</a:t>
            </a:r>
          </a:p>
        </p:txBody>
      </p:sp>
      <p:pic>
        <p:nvPicPr>
          <p:cNvPr id="46" name="Graphic 45" descr="Help">
            <a:extLst>
              <a:ext uri="{FF2B5EF4-FFF2-40B4-BE49-F238E27FC236}">
                <a16:creationId xmlns:a16="http://schemas.microsoft.com/office/drawing/2014/main" id="{319777EF-E53E-44D2-BD6C-4951E22AF6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9956" y="2551547"/>
            <a:ext cx="274320" cy="274320"/>
          </a:xfrm>
          <a:prstGeom prst="rect">
            <a:avLst/>
          </a:prstGeom>
        </p:spPr>
      </p:pic>
      <p:pic>
        <p:nvPicPr>
          <p:cNvPr id="47" name="Graphic 46" descr="Help">
            <a:extLst>
              <a:ext uri="{FF2B5EF4-FFF2-40B4-BE49-F238E27FC236}">
                <a16:creationId xmlns:a16="http://schemas.microsoft.com/office/drawing/2014/main" id="{DEAEF2FA-73B5-4E22-A65E-DF2DC93CF4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1852" y="2175931"/>
            <a:ext cx="274320" cy="274320"/>
          </a:xfrm>
          <a:prstGeom prst="rect">
            <a:avLst/>
          </a:prstGeom>
        </p:spPr>
      </p:pic>
      <p:pic>
        <p:nvPicPr>
          <p:cNvPr id="55" name="Graphic 54" descr="Checkmark">
            <a:extLst>
              <a:ext uri="{FF2B5EF4-FFF2-40B4-BE49-F238E27FC236}">
                <a16:creationId xmlns:a16="http://schemas.microsoft.com/office/drawing/2014/main" id="{637681D6-8EBE-46FC-9919-0E0EDBEE78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3695" y="4235736"/>
            <a:ext cx="258417" cy="393590"/>
          </a:xfrm>
          <a:prstGeom prst="rect">
            <a:avLst/>
          </a:prstGeom>
        </p:spPr>
      </p:pic>
      <p:cxnSp>
        <p:nvCxnSpPr>
          <p:cNvPr id="59" name="Straight Connector 58">
            <a:extLst>
              <a:ext uri="{FF2B5EF4-FFF2-40B4-BE49-F238E27FC236}">
                <a16:creationId xmlns:a16="http://schemas.microsoft.com/office/drawing/2014/main" id="{D4608FBE-40BF-40B7-81B8-E3CCFCE0C167}"/>
              </a:ext>
            </a:extLst>
          </p:cNvPr>
          <p:cNvCxnSpPr>
            <a:cxnSpLocks/>
          </p:cNvCxnSpPr>
          <p:nvPr/>
        </p:nvCxnSpPr>
        <p:spPr>
          <a:xfrm>
            <a:off x="4037086" y="2506685"/>
            <a:ext cx="0" cy="3048885"/>
          </a:xfrm>
          <a:prstGeom prst="line">
            <a:avLst/>
          </a:prstGeom>
          <a:ln>
            <a:prstDash val="dashDot"/>
          </a:ln>
        </p:spPr>
        <p:style>
          <a:lnRef idx="2">
            <a:schemeClr val="accent4"/>
          </a:lnRef>
          <a:fillRef idx="0">
            <a:schemeClr val="accent4"/>
          </a:fillRef>
          <a:effectRef idx="1">
            <a:schemeClr val="accent4"/>
          </a:effectRef>
          <a:fontRef idx="minor">
            <a:schemeClr val="tx1"/>
          </a:fontRef>
        </p:style>
      </p:cxnSp>
      <p:cxnSp>
        <p:nvCxnSpPr>
          <p:cNvPr id="61" name="Straight Arrow Connector 60">
            <a:extLst>
              <a:ext uri="{FF2B5EF4-FFF2-40B4-BE49-F238E27FC236}">
                <a16:creationId xmlns:a16="http://schemas.microsoft.com/office/drawing/2014/main" id="{DFECD728-7331-49EC-9C78-4CC38FE9D9DE}"/>
              </a:ext>
            </a:extLst>
          </p:cNvPr>
          <p:cNvCxnSpPr/>
          <p:nvPr/>
        </p:nvCxnSpPr>
        <p:spPr>
          <a:xfrm>
            <a:off x="3657821" y="5365413"/>
            <a:ext cx="704675" cy="468"/>
          </a:xfrm>
          <a:prstGeom prst="straightConnector1">
            <a:avLst/>
          </a:prstGeom>
          <a:ln>
            <a:prstDash val="sysDot"/>
            <a:headEnd type="triangle"/>
            <a:tailEnd type="triangle"/>
          </a:ln>
        </p:spPr>
        <p:style>
          <a:lnRef idx="2">
            <a:schemeClr val="accent4"/>
          </a:lnRef>
          <a:fillRef idx="0">
            <a:schemeClr val="accent4"/>
          </a:fillRef>
          <a:effectRef idx="1">
            <a:schemeClr val="accent4"/>
          </a:effectRef>
          <a:fontRef idx="minor">
            <a:schemeClr val="tx1"/>
          </a:fontRef>
        </p:style>
      </p:cxnSp>
      <p:sp>
        <p:nvSpPr>
          <p:cNvPr id="62" name="TextBox 61">
            <a:extLst>
              <a:ext uri="{FF2B5EF4-FFF2-40B4-BE49-F238E27FC236}">
                <a16:creationId xmlns:a16="http://schemas.microsoft.com/office/drawing/2014/main" id="{D997B49E-5969-433D-BD5F-6AC436FFD6BA}"/>
              </a:ext>
            </a:extLst>
          </p:cNvPr>
          <p:cNvSpPr txBox="1"/>
          <p:nvPr/>
        </p:nvSpPr>
        <p:spPr>
          <a:xfrm>
            <a:off x="4325847" y="4851121"/>
            <a:ext cx="4373379" cy="646331"/>
          </a:xfrm>
          <a:prstGeom prst="rect">
            <a:avLst/>
          </a:prstGeom>
          <a:noFill/>
        </p:spPr>
        <p:txBody>
          <a:bodyPr wrap="square" rtlCol="0">
            <a:spAutoFit/>
          </a:bodyPr>
          <a:lstStyle/>
          <a:p>
            <a:r>
              <a:rPr lang="en-US" sz="1800" dirty="0">
                <a:solidFill>
                  <a:schemeClr val="accent6"/>
                </a:solidFill>
                <a:latin typeface="Helvetica" panose="020B0604020202020204" pitchFamily="34" charset="0"/>
                <a:cs typeface="Helvetica" panose="020B0604020202020204" pitchFamily="34" charset="0"/>
              </a:rPr>
              <a:t>Next several years testing additional</a:t>
            </a:r>
          </a:p>
          <a:p>
            <a:r>
              <a:rPr lang="en-US" sz="1800" dirty="0">
                <a:solidFill>
                  <a:schemeClr val="accent6"/>
                </a:solidFill>
                <a:latin typeface="Helvetica" panose="020B0604020202020204" pitchFamily="34" charset="0"/>
                <a:cs typeface="Helvetica" panose="020B0604020202020204" pitchFamily="34" charset="0"/>
              </a:rPr>
              <a:t>systems: vacuum, ODH, Safety Systems</a:t>
            </a:r>
          </a:p>
        </p:txBody>
      </p:sp>
      <p:pic>
        <p:nvPicPr>
          <p:cNvPr id="64" name="Graphic 63" descr="Help">
            <a:extLst>
              <a:ext uri="{FF2B5EF4-FFF2-40B4-BE49-F238E27FC236}">
                <a16:creationId xmlns:a16="http://schemas.microsoft.com/office/drawing/2014/main" id="{2AAB9D21-916A-4B3F-95BE-8C00E88900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9004" y="1582114"/>
            <a:ext cx="274320" cy="274320"/>
          </a:xfrm>
          <a:prstGeom prst="rect">
            <a:avLst/>
          </a:prstGeom>
        </p:spPr>
      </p:pic>
      <p:sp>
        <p:nvSpPr>
          <p:cNvPr id="58" name="Content Placeholder 2">
            <a:extLst>
              <a:ext uri="{FF2B5EF4-FFF2-40B4-BE49-F238E27FC236}">
                <a16:creationId xmlns:a16="http://schemas.microsoft.com/office/drawing/2014/main" id="{F6525D5B-D1FF-42E7-A01A-84D8596E1FD3}"/>
              </a:ext>
            </a:extLst>
          </p:cNvPr>
          <p:cNvSpPr txBox="1">
            <a:spLocks/>
          </p:cNvSpPr>
          <p:nvPr/>
        </p:nvSpPr>
        <p:spPr bwMode="auto">
          <a:xfrm>
            <a:off x="140859" y="2052981"/>
            <a:ext cx="4498246" cy="4462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a:r>
              <a:rPr lang="en-US" altLang="en-US" sz="2200" dirty="0">
                <a:latin typeface="Helvetica" panose="020B0604020202020204" pitchFamily="34" charset="0"/>
              </a:rPr>
              <a:t>Lots of progress made so far!</a:t>
            </a:r>
          </a:p>
        </p:txBody>
      </p:sp>
      <p:sp>
        <p:nvSpPr>
          <p:cNvPr id="53" name="TextBox 52">
            <a:extLst>
              <a:ext uri="{FF2B5EF4-FFF2-40B4-BE49-F238E27FC236}">
                <a16:creationId xmlns:a16="http://schemas.microsoft.com/office/drawing/2014/main" id="{19FAA80A-EAD4-45F8-B19D-9F08E7BA68FB}"/>
              </a:ext>
            </a:extLst>
          </p:cNvPr>
          <p:cNvSpPr txBox="1"/>
          <p:nvPr/>
        </p:nvSpPr>
        <p:spPr>
          <a:xfrm>
            <a:off x="2248400" y="5555570"/>
            <a:ext cx="2959098" cy="646331"/>
          </a:xfrm>
          <a:prstGeom prst="rect">
            <a:avLst/>
          </a:prstGeom>
          <a:noFill/>
        </p:spPr>
        <p:txBody>
          <a:bodyPr wrap="square" rtlCol="0">
            <a:spAutoFit/>
          </a:bodyPr>
          <a:lstStyle/>
          <a:p>
            <a:r>
              <a:rPr lang="en-US" sz="1800" dirty="0">
                <a:solidFill>
                  <a:schemeClr val="accent6"/>
                </a:solidFill>
                <a:latin typeface="Helvetica" panose="020B0604020202020204" pitchFamily="34" charset="0"/>
                <a:cs typeface="Helvetica" panose="020B0604020202020204" pitchFamily="34" charset="0"/>
              </a:rPr>
              <a:t>Various key systems verified/tested up to date</a:t>
            </a:r>
          </a:p>
        </p:txBody>
      </p:sp>
      <p:grpSp>
        <p:nvGrpSpPr>
          <p:cNvPr id="43" name="Group 42">
            <a:extLst>
              <a:ext uri="{FF2B5EF4-FFF2-40B4-BE49-F238E27FC236}">
                <a16:creationId xmlns:a16="http://schemas.microsoft.com/office/drawing/2014/main" id="{9DB0A86E-50E1-4096-8101-6448DF90C464}"/>
              </a:ext>
            </a:extLst>
          </p:cNvPr>
          <p:cNvGrpSpPr/>
          <p:nvPr/>
        </p:nvGrpSpPr>
        <p:grpSpPr>
          <a:xfrm>
            <a:off x="90371" y="2511962"/>
            <a:ext cx="3314814" cy="1024496"/>
            <a:chOff x="6173573" y="5455746"/>
            <a:chExt cx="3314814" cy="1024496"/>
          </a:xfrm>
        </p:grpSpPr>
        <p:grpSp>
          <p:nvGrpSpPr>
            <p:cNvPr id="42" name="Group 41">
              <a:extLst>
                <a:ext uri="{FF2B5EF4-FFF2-40B4-BE49-F238E27FC236}">
                  <a16:creationId xmlns:a16="http://schemas.microsoft.com/office/drawing/2014/main" id="{0A717384-9C2E-4F24-AF1B-21A2AAEB011E}"/>
                </a:ext>
              </a:extLst>
            </p:cNvPr>
            <p:cNvGrpSpPr/>
            <p:nvPr/>
          </p:nvGrpSpPr>
          <p:grpSpPr>
            <a:xfrm>
              <a:off x="6173573" y="5455746"/>
              <a:ext cx="3314814" cy="1024496"/>
              <a:chOff x="5676540" y="5400044"/>
              <a:chExt cx="3314814" cy="1024496"/>
            </a:xfrm>
          </p:grpSpPr>
          <p:sp>
            <p:nvSpPr>
              <p:cNvPr id="65" name="TextBox 64">
                <a:extLst>
                  <a:ext uri="{FF2B5EF4-FFF2-40B4-BE49-F238E27FC236}">
                    <a16:creationId xmlns:a16="http://schemas.microsoft.com/office/drawing/2014/main" id="{043E8C02-81F5-4C4A-BBB7-3DEA68488D94}"/>
                  </a:ext>
                </a:extLst>
              </p:cNvPr>
              <p:cNvSpPr txBox="1"/>
              <p:nvPr/>
            </p:nvSpPr>
            <p:spPr>
              <a:xfrm>
                <a:off x="7775332" y="5400044"/>
                <a:ext cx="1216022" cy="830997"/>
              </a:xfrm>
              <a:prstGeom prst="rect">
                <a:avLst/>
              </a:prstGeom>
              <a:noFill/>
            </p:spPr>
            <p:txBody>
              <a:bodyPr wrap="square" rtlCol="0">
                <a:spAutoFit/>
              </a:bodyPr>
              <a:lstStyle/>
              <a:p>
                <a:r>
                  <a:rPr lang="en-US" sz="1600" dirty="0">
                    <a:latin typeface="Calibri" panose="020F0502020204030204" pitchFamily="34" charset="0"/>
                  </a:rPr>
                  <a:t>|</a:t>
                </a:r>
              </a:p>
              <a:p>
                <a:r>
                  <a:rPr lang="en-US" sz="1600" dirty="0">
                    <a:latin typeface="Calibri" panose="020F0502020204030204" pitchFamily="34" charset="0"/>
                  </a:rPr>
                  <a:t>| </a:t>
                </a:r>
                <a:r>
                  <a:rPr lang="en-US" sz="1600" dirty="0">
                    <a:latin typeface="Helvetica" panose="020B0604020202020204" pitchFamily="34" charset="0"/>
                    <a:cs typeface="Helvetica" panose="020B0604020202020204" pitchFamily="34" charset="0"/>
                  </a:rPr>
                  <a:t>See slide</a:t>
                </a:r>
              </a:p>
              <a:p>
                <a:r>
                  <a:rPr lang="en-US" sz="1600" dirty="0">
                    <a:latin typeface="Helvetica" panose="020B0604020202020204" pitchFamily="34" charset="0"/>
                    <a:cs typeface="Helvetica" panose="020B0604020202020204" pitchFamily="34" charset="0"/>
                  </a:rPr>
                  <a:t>|  for risks</a:t>
                </a:r>
              </a:p>
            </p:txBody>
          </p:sp>
          <p:grpSp>
            <p:nvGrpSpPr>
              <p:cNvPr id="13" name="Group 12">
                <a:extLst>
                  <a:ext uri="{FF2B5EF4-FFF2-40B4-BE49-F238E27FC236}">
                    <a16:creationId xmlns:a16="http://schemas.microsoft.com/office/drawing/2014/main" id="{B94F11B9-E574-4079-99C6-4C86F1DD6F5E}"/>
                  </a:ext>
                </a:extLst>
              </p:cNvPr>
              <p:cNvGrpSpPr/>
              <p:nvPr/>
            </p:nvGrpSpPr>
            <p:grpSpPr>
              <a:xfrm>
                <a:off x="5676540" y="5406260"/>
                <a:ext cx="1979134" cy="1018280"/>
                <a:chOff x="5676540" y="5406260"/>
                <a:chExt cx="1979134" cy="1018280"/>
              </a:xfrm>
            </p:grpSpPr>
            <p:grpSp>
              <p:nvGrpSpPr>
                <p:cNvPr id="48" name="Group 47">
                  <a:extLst>
                    <a:ext uri="{FF2B5EF4-FFF2-40B4-BE49-F238E27FC236}">
                      <a16:creationId xmlns:a16="http://schemas.microsoft.com/office/drawing/2014/main" id="{4BE40EEA-E100-4D06-8868-D7EAF5DA90A4}"/>
                    </a:ext>
                  </a:extLst>
                </p:cNvPr>
                <p:cNvGrpSpPr/>
                <p:nvPr/>
              </p:nvGrpSpPr>
              <p:grpSpPr>
                <a:xfrm>
                  <a:off x="5676540" y="5406260"/>
                  <a:ext cx="1979134" cy="1018280"/>
                  <a:chOff x="7007561" y="5290121"/>
                  <a:chExt cx="1979134" cy="1018280"/>
                </a:xfrm>
              </p:grpSpPr>
              <p:pic>
                <p:nvPicPr>
                  <p:cNvPr id="49" name="Graphic 48" descr="Checkmark">
                    <a:extLst>
                      <a:ext uri="{FF2B5EF4-FFF2-40B4-BE49-F238E27FC236}">
                        <a16:creationId xmlns:a16="http://schemas.microsoft.com/office/drawing/2014/main" id="{89EBCB68-AEC6-4CEE-B507-2B5F9E31C7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5640" y="5326504"/>
                    <a:ext cx="164495" cy="270759"/>
                  </a:xfrm>
                  <a:prstGeom prst="rect">
                    <a:avLst/>
                  </a:prstGeom>
                </p:spPr>
              </p:pic>
              <p:sp>
                <p:nvSpPr>
                  <p:cNvPr id="50" name="TextBox 49">
                    <a:extLst>
                      <a:ext uri="{FF2B5EF4-FFF2-40B4-BE49-F238E27FC236}">
                        <a16:creationId xmlns:a16="http://schemas.microsoft.com/office/drawing/2014/main" id="{BC184217-5E74-4F8F-89CD-C59568AF3821}"/>
                      </a:ext>
                    </a:extLst>
                  </p:cNvPr>
                  <p:cNvSpPr txBox="1"/>
                  <p:nvPr/>
                </p:nvSpPr>
                <p:spPr>
                  <a:xfrm>
                    <a:off x="7210111" y="5969847"/>
                    <a:ext cx="184731" cy="338554"/>
                  </a:xfrm>
                  <a:prstGeom prst="rect">
                    <a:avLst/>
                  </a:prstGeom>
                  <a:noFill/>
                </p:spPr>
                <p:txBody>
                  <a:bodyPr wrap="none" rtlCol="0">
                    <a:spAutoFit/>
                  </a:bodyPr>
                  <a:lstStyle/>
                  <a:p>
                    <a:endParaRPr lang="en-US" sz="1600" dirty="0">
                      <a:solidFill>
                        <a:srgbClr val="FF0000"/>
                      </a:solidFill>
                    </a:endParaRPr>
                  </a:p>
                </p:txBody>
              </p:sp>
              <p:pic>
                <p:nvPicPr>
                  <p:cNvPr id="51" name="Graphic 50" descr="Help">
                    <a:extLst>
                      <a:ext uri="{FF2B5EF4-FFF2-40B4-BE49-F238E27FC236}">
                        <a16:creationId xmlns:a16="http://schemas.microsoft.com/office/drawing/2014/main" id="{38157A55-06FA-45AC-9D09-E65E1DAC19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7561" y="5758745"/>
                    <a:ext cx="240416" cy="259819"/>
                  </a:xfrm>
                  <a:prstGeom prst="rect">
                    <a:avLst/>
                  </a:prstGeom>
                </p:spPr>
              </p:pic>
              <p:sp>
                <p:nvSpPr>
                  <p:cNvPr id="52" name="TextBox 51">
                    <a:extLst>
                      <a:ext uri="{FF2B5EF4-FFF2-40B4-BE49-F238E27FC236}">
                        <a16:creationId xmlns:a16="http://schemas.microsoft.com/office/drawing/2014/main" id="{01499C26-A745-4CFE-B89A-67B315DDAC5C}"/>
                      </a:ext>
                    </a:extLst>
                  </p:cNvPr>
                  <p:cNvSpPr txBox="1"/>
                  <p:nvPr/>
                </p:nvSpPr>
                <p:spPr>
                  <a:xfrm>
                    <a:off x="7192614" y="5724133"/>
                    <a:ext cx="1794081" cy="338554"/>
                  </a:xfrm>
                  <a:prstGeom prst="rect">
                    <a:avLst/>
                  </a:prstGeom>
                  <a:noFill/>
                </p:spPr>
                <p:txBody>
                  <a:bodyPr wrap="none" rtlCol="0">
                    <a:spAutoFit/>
                  </a:bodyPr>
                  <a:lstStyle/>
                  <a:p>
                    <a:r>
                      <a:rPr lang="en-US" sz="1600" dirty="0">
                        <a:latin typeface="Helvetica" panose="020B0604020202020204" pitchFamily="34" charset="0"/>
                        <a:cs typeface="Helvetica" panose="020B0604020202020204" pitchFamily="34" charset="0"/>
                      </a:rPr>
                      <a:t> </a:t>
                    </a:r>
                    <a:r>
                      <a:rPr lang="en-US" sz="1600" dirty="0">
                        <a:solidFill>
                          <a:srgbClr val="0070C0"/>
                        </a:solidFill>
                        <a:latin typeface="Helvetica" panose="020B0604020202020204" pitchFamily="34" charset="0"/>
                        <a:cs typeface="Helvetica" panose="020B0604020202020204" pitchFamily="34" charset="0"/>
                      </a:rPr>
                      <a:t>- not yet installed</a:t>
                    </a:r>
                    <a:endParaRPr lang="en-US" sz="1600" dirty="0">
                      <a:latin typeface="Helvetica" panose="020B0604020202020204" pitchFamily="34" charset="0"/>
                      <a:cs typeface="Helvetica" panose="020B0604020202020204" pitchFamily="34" charset="0"/>
                    </a:endParaRPr>
                  </a:p>
                </p:txBody>
              </p:sp>
              <p:sp>
                <p:nvSpPr>
                  <p:cNvPr id="54" name="TextBox 53">
                    <a:extLst>
                      <a:ext uri="{FF2B5EF4-FFF2-40B4-BE49-F238E27FC236}">
                        <a16:creationId xmlns:a16="http://schemas.microsoft.com/office/drawing/2014/main" id="{C227D595-E132-4164-BA50-C234EC187621}"/>
                      </a:ext>
                    </a:extLst>
                  </p:cNvPr>
                  <p:cNvSpPr txBox="1"/>
                  <p:nvPr/>
                </p:nvSpPr>
                <p:spPr>
                  <a:xfrm>
                    <a:off x="7236728" y="5290121"/>
                    <a:ext cx="1383712" cy="338554"/>
                  </a:xfrm>
                  <a:prstGeom prst="rect">
                    <a:avLst/>
                  </a:prstGeom>
                  <a:noFill/>
                </p:spPr>
                <p:txBody>
                  <a:bodyPr wrap="none" rtlCol="0">
                    <a:spAutoFit/>
                  </a:bodyPr>
                  <a:lstStyle/>
                  <a:p>
                    <a:r>
                      <a:rPr lang="en-US" sz="1600" dirty="0"/>
                      <a:t> </a:t>
                    </a:r>
                    <a:r>
                      <a:rPr lang="en-US" sz="1600" dirty="0">
                        <a:solidFill>
                          <a:srgbClr val="00B050"/>
                        </a:solidFill>
                        <a:latin typeface="Helvetica" panose="020B0604020202020204" pitchFamily="34" charset="0"/>
                        <a:cs typeface="Helvetica" panose="020B0604020202020204" pitchFamily="34" charset="0"/>
                      </a:rPr>
                      <a:t>- understood</a:t>
                    </a:r>
                    <a:endParaRPr lang="en-US" sz="1600" dirty="0">
                      <a:latin typeface="Helvetica" panose="020B0604020202020204" pitchFamily="34" charset="0"/>
                      <a:cs typeface="Helvetica" panose="020B0604020202020204" pitchFamily="34" charset="0"/>
                    </a:endParaRPr>
                  </a:p>
                </p:txBody>
              </p:sp>
            </p:grpSp>
            <p:sp>
              <p:nvSpPr>
                <p:cNvPr id="60" name="TextBox 59">
                  <a:extLst>
                    <a:ext uri="{FF2B5EF4-FFF2-40B4-BE49-F238E27FC236}">
                      <a16:creationId xmlns:a16="http://schemas.microsoft.com/office/drawing/2014/main" id="{84C5E634-278F-4E93-8427-402BF28282F1}"/>
                    </a:ext>
                  </a:extLst>
                </p:cNvPr>
                <p:cNvSpPr txBox="1"/>
                <p:nvPr/>
              </p:nvSpPr>
              <p:spPr>
                <a:xfrm>
                  <a:off x="5907498" y="5590040"/>
                  <a:ext cx="1154483" cy="338554"/>
                </a:xfrm>
                <a:prstGeom prst="rect">
                  <a:avLst/>
                </a:prstGeom>
                <a:noFill/>
              </p:spPr>
              <p:txBody>
                <a:bodyPr wrap="none" rtlCol="0">
                  <a:spAutoFit/>
                </a:bodyPr>
                <a:lstStyle/>
                <a:p>
                  <a:r>
                    <a:rPr lang="en-US" sz="1600" dirty="0">
                      <a:solidFill>
                        <a:schemeClr val="accent2"/>
                      </a:solidFill>
                    </a:rPr>
                    <a:t> </a:t>
                  </a:r>
                  <a:r>
                    <a:rPr lang="en-US" sz="1600" dirty="0">
                      <a:solidFill>
                        <a:schemeClr val="accent2"/>
                      </a:solidFill>
                      <a:latin typeface="Helvetica" panose="020B0604020202020204" pitchFamily="34" charset="0"/>
                      <a:cs typeface="Helvetica" panose="020B0604020202020204" pitchFamily="34" charset="0"/>
                    </a:rPr>
                    <a:t>- on-going</a:t>
                  </a:r>
                </a:p>
              </p:txBody>
            </p:sp>
          </p:grpSp>
        </p:grpSp>
        <p:grpSp>
          <p:nvGrpSpPr>
            <p:cNvPr id="12" name="Group 11">
              <a:extLst>
                <a:ext uri="{FF2B5EF4-FFF2-40B4-BE49-F238E27FC236}">
                  <a16:creationId xmlns:a16="http://schemas.microsoft.com/office/drawing/2014/main" id="{D184C731-C685-41C9-8D36-CCC67FA62F2C}"/>
                </a:ext>
              </a:extLst>
            </p:cNvPr>
            <p:cNvGrpSpPr/>
            <p:nvPr/>
          </p:nvGrpSpPr>
          <p:grpSpPr>
            <a:xfrm>
              <a:off x="6239468" y="5690198"/>
              <a:ext cx="164592" cy="271599"/>
              <a:chOff x="5535661" y="5387116"/>
              <a:chExt cx="408556" cy="607187"/>
            </a:xfrm>
          </p:grpSpPr>
          <p:pic>
            <p:nvPicPr>
              <p:cNvPr id="63" name="Graphic 62" descr="Checkmark">
                <a:extLst>
                  <a:ext uri="{FF2B5EF4-FFF2-40B4-BE49-F238E27FC236}">
                    <a16:creationId xmlns:a16="http://schemas.microsoft.com/office/drawing/2014/main" id="{E2315EC1-6D0B-4496-9543-96CB5CE99F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5661" y="5387116"/>
                <a:ext cx="364312" cy="607187"/>
              </a:xfrm>
              <a:prstGeom prst="rect">
                <a:avLst/>
              </a:prstGeom>
            </p:spPr>
          </p:pic>
          <p:cxnSp>
            <p:nvCxnSpPr>
              <p:cNvPr id="11" name="Straight Connector 10">
                <a:extLst>
                  <a:ext uri="{FF2B5EF4-FFF2-40B4-BE49-F238E27FC236}">
                    <a16:creationId xmlns:a16="http://schemas.microsoft.com/office/drawing/2014/main" id="{58E71D41-395A-4AFA-A825-6E6C0534F8EF}"/>
                  </a:ext>
                </a:extLst>
              </p:cNvPr>
              <p:cNvCxnSpPr>
                <a:cxnSpLocks/>
              </p:cNvCxnSpPr>
              <p:nvPr/>
            </p:nvCxnSpPr>
            <p:spPr>
              <a:xfrm>
                <a:off x="5696630" y="5562390"/>
                <a:ext cx="247587" cy="172564"/>
              </a:xfrm>
              <a:prstGeom prst="line">
                <a:avLst/>
              </a:prstGeom>
            </p:spPr>
            <p:style>
              <a:lnRef idx="2">
                <a:schemeClr val="accent2"/>
              </a:lnRef>
              <a:fillRef idx="0">
                <a:schemeClr val="accent2"/>
              </a:fillRef>
              <a:effectRef idx="1">
                <a:schemeClr val="accent2"/>
              </a:effectRef>
              <a:fontRef idx="minor">
                <a:schemeClr val="tx1"/>
              </a:fontRef>
            </p:style>
          </p:cxnSp>
        </p:grpSp>
      </p:grpSp>
      <p:grpSp>
        <p:nvGrpSpPr>
          <p:cNvPr id="66" name="Group 65">
            <a:extLst>
              <a:ext uri="{FF2B5EF4-FFF2-40B4-BE49-F238E27FC236}">
                <a16:creationId xmlns:a16="http://schemas.microsoft.com/office/drawing/2014/main" id="{C8774E8C-CBE0-4D82-91B2-EEDC57A974FE}"/>
              </a:ext>
            </a:extLst>
          </p:cNvPr>
          <p:cNvGrpSpPr/>
          <p:nvPr/>
        </p:nvGrpSpPr>
        <p:grpSpPr>
          <a:xfrm>
            <a:off x="3715622" y="3309732"/>
            <a:ext cx="256032" cy="393192"/>
            <a:chOff x="5535661" y="5387116"/>
            <a:chExt cx="408556" cy="607187"/>
          </a:xfrm>
        </p:grpSpPr>
        <p:pic>
          <p:nvPicPr>
            <p:cNvPr id="67" name="Graphic 66" descr="Checkmark">
              <a:extLst>
                <a:ext uri="{FF2B5EF4-FFF2-40B4-BE49-F238E27FC236}">
                  <a16:creationId xmlns:a16="http://schemas.microsoft.com/office/drawing/2014/main" id="{0D3E93D7-DF91-4BC7-BE6B-8ACB5D6FFF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5661" y="5387116"/>
              <a:ext cx="364312" cy="607187"/>
            </a:xfrm>
            <a:prstGeom prst="rect">
              <a:avLst/>
            </a:prstGeom>
          </p:spPr>
        </p:pic>
        <p:cxnSp>
          <p:nvCxnSpPr>
            <p:cNvPr id="68" name="Straight Connector 67">
              <a:extLst>
                <a:ext uri="{FF2B5EF4-FFF2-40B4-BE49-F238E27FC236}">
                  <a16:creationId xmlns:a16="http://schemas.microsoft.com/office/drawing/2014/main" id="{DBD8E078-2F51-4AB3-AA55-2674AA656813}"/>
                </a:ext>
              </a:extLst>
            </p:cNvPr>
            <p:cNvCxnSpPr>
              <a:cxnSpLocks/>
            </p:cNvCxnSpPr>
            <p:nvPr/>
          </p:nvCxnSpPr>
          <p:spPr>
            <a:xfrm>
              <a:off x="5696630" y="5562390"/>
              <a:ext cx="247587" cy="172564"/>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73" name="Group 72">
            <a:extLst>
              <a:ext uri="{FF2B5EF4-FFF2-40B4-BE49-F238E27FC236}">
                <a16:creationId xmlns:a16="http://schemas.microsoft.com/office/drawing/2014/main" id="{E47E03F3-34B8-4729-ABD7-FB231024C35B}"/>
              </a:ext>
            </a:extLst>
          </p:cNvPr>
          <p:cNvGrpSpPr/>
          <p:nvPr/>
        </p:nvGrpSpPr>
        <p:grpSpPr>
          <a:xfrm>
            <a:off x="2021416" y="3771443"/>
            <a:ext cx="256032" cy="393192"/>
            <a:chOff x="5535661" y="5387116"/>
            <a:chExt cx="408556" cy="607187"/>
          </a:xfrm>
        </p:grpSpPr>
        <p:pic>
          <p:nvPicPr>
            <p:cNvPr id="74" name="Graphic 73" descr="Checkmark">
              <a:extLst>
                <a:ext uri="{FF2B5EF4-FFF2-40B4-BE49-F238E27FC236}">
                  <a16:creationId xmlns:a16="http://schemas.microsoft.com/office/drawing/2014/main" id="{E56AB275-8E61-454A-A543-D79A5EE7FE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5661" y="5387116"/>
              <a:ext cx="364312" cy="607187"/>
            </a:xfrm>
            <a:prstGeom prst="rect">
              <a:avLst/>
            </a:prstGeom>
          </p:spPr>
        </p:pic>
        <p:cxnSp>
          <p:nvCxnSpPr>
            <p:cNvPr id="75" name="Straight Connector 74">
              <a:extLst>
                <a:ext uri="{FF2B5EF4-FFF2-40B4-BE49-F238E27FC236}">
                  <a16:creationId xmlns:a16="http://schemas.microsoft.com/office/drawing/2014/main" id="{9FC9073F-9211-4CC8-8B99-5C4F0A58CF67}"/>
                </a:ext>
              </a:extLst>
            </p:cNvPr>
            <p:cNvCxnSpPr>
              <a:cxnSpLocks/>
            </p:cNvCxnSpPr>
            <p:nvPr/>
          </p:nvCxnSpPr>
          <p:spPr>
            <a:xfrm>
              <a:off x="5696630" y="5562390"/>
              <a:ext cx="247587" cy="172564"/>
            </a:xfrm>
            <a:prstGeom prst="line">
              <a:avLst/>
            </a:prstGeom>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411042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7026"/>
            <a:ext cx="8686800" cy="427877"/>
          </a:xfrm>
        </p:spPr>
        <p:txBody>
          <a:bodyPr/>
          <a:lstStyle/>
          <a:p>
            <a:r>
              <a:rPr lang="en-US" dirty="0"/>
              <a:t>Progress to date: Warm Units, Magnet Power Supplies &amp; BTL/BAL, Vacuum </a:t>
            </a:r>
            <a:r>
              <a:rPr lang="en-US" sz="2000" dirty="0"/>
              <a:t>(121.3.12-15,18)</a:t>
            </a:r>
          </a:p>
        </p:txBody>
      </p:sp>
      <p:sp>
        <p:nvSpPr>
          <p:cNvPr id="7" name="TextBox 6"/>
          <p:cNvSpPr txBox="1"/>
          <p:nvPr/>
        </p:nvSpPr>
        <p:spPr>
          <a:xfrm>
            <a:off x="7274107" y="631061"/>
            <a:ext cx="1729218"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8" name="TextBox 7"/>
          <p:cNvSpPr txBox="1"/>
          <p:nvPr/>
        </p:nvSpPr>
        <p:spPr>
          <a:xfrm>
            <a:off x="7274108" y="1095683"/>
            <a:ext cx="1733568" cy="461665"/>
          </a:xfrm>
          <a:prstGeom prst="rect">
            <a:avLst/>
          </a:prstGeom>
          <a:solidFill>
            <a:srgbClr val="C00000"/>
          </a:solidFill>
        </p:spPr>
        <p:txBody>
          <a:bodyPr wrap="square" rtlCol="0">
            <a:spAutoFit/>
          </a:bodyPr>
          <a:lstStyle/>
          <a:p>
            <a:pPr algn="ctr"/>
            <a:r>
              <a:rPr lang="en-US" dirty="0">
                <a:solidFill>
                  <a:schemeClr val="bg1"/>
                </a:solidFill>
              </a:rPr>
              <a:t>Hanna</a:t>
            </a:r>
          </a:p>
        </p:txBody>
      </p:sp>
      <p:sp>
        <p:nvSpPr>
          <p:cNvPr id="14" name="Content Placeholder 2">
            <a:extLst>
              <a:ext uri="{FF2B5EF4-FFF2-40B4-BE49-F238E27FC236}">
                <a16:creationId xmlns:a16="http://schemas.microsoft.com/office/drawing/2014/main" id="{4F6372F3-CCC6-4355-AC95-77FB804096BA}"/>
              </a:ext>
            </a:extLst>
          </p:cNvPr>
          <p:cNvSpPr txBox="1">
            <a:spLocks/>
          </p:cNvSpPr>
          <p:nvPr/>
        </p:nvSpPr>
        <p:spPr bwMode="auto">
          <a:xfrm>
            <a:off x="184637" y="1326515"/>
            <a:ext cx="8774725" cy="7915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err="1">
                <a:latin typeface="Helvetica" panose="020B0604020202020204" pitchFamily="34" charset="0"/>
              </a:rPr>
              <a:t>WarmU</a:t>
            </a:r>
            <a:r>
              <a:rPr lang="en-US" altLang="en-US" dirty="0">
                <a:latin typeface="Helvetica" panose="020B0604020202020204" pitchFamily="34" charset="0"/>
              </a:rPr>
              <a:t>, </a:t>
            </a:r>
            <a:r>
              <a:rPr lang="en-US" altLang="en-US" dirty="0" err="1">
                <a:latin typeface="Helvetica" panose="020B0604020202020204" pitchFamily="34" charset="0"/>
              </a:rPr>
              <a:t>MagPS</a:t>
            </a:r>
            <a:r>
              <a:rPr lang="en-US" altLang="en-US" dirty="0">
                <a:latin typeface="Helvetica" panose="020B0604020202020204" pitchFamily="34" charset="0"/>
              </a:rPr>
              <a:t>, BTL, BAL, V</a:t>
            </a:r>
          </a:p>
          <a:p>
            <a:pPr lvl="1"/>
            <a:r>
              <a:rPr lang="en-US" altLang="en-US" dirty="0">
                <a:latin typeface="Helvetica" panose="020B0604020202020204" pitchFamily="34" charset="0"/>
              </a:rPr>
              <a:t>Warm Units</a:t>
            </a:r>
          </a:p>
          <a:p>
            <a:pPr lvl="2"/>
            <a:r>
              <a:rPr lang="en-US" altLang="en-US" dirty="0">
                <a:latin typeface="Helvetica" panose="020B0604020202020204" pitchFamily="34" charset="0"/>
              </a:rPr>
              <a:t>Analysis on magnet field and thermal engineering analysis complete</a:t>
            </a:r>
          </a:p>
          <a:p>
            <a:pPr lvl="1"/>
            <a:r>
              <a:rPr lang="en-US" altLang="en-US" dirty="0">
                <a:latin typeface="Helvetica" panose="020B0604020202020204" pitchFamily="34" charset="0"/>
              </a:rPr>
              <a:t>Magnets Power Supplies</a:t>
            </a:r>
          </a:p>
          <a:p>
            <a:pPr lvl="2"/>
            <a:r>
              <a:rPr lang="en-US" altLang="en-US" dirty="0">
                <a:latin typeface="Helvetica" panose="020B0604020202020204" pitchFamily="34" charset="0"/>
              </a:rPr>
              <a:t>Preliminary design progressing on various sub-systems with internal reviews being carried out or complete (QPM); tests being performed on power plugs  </a:t>
            </a:r>
          </a:p>
          <a:p>
            <a:pPr lvl="1"/>
            <a:r>
              <a:rPr lang="en-US" altLang="en-US" dirty="0">
                <a:latin typeface="Helvetica" panose="020B0604020202020204" pitchFamily="34" charset="0"/>
              </a:rPr>
              <a:t>BTL &amp; BAL</a:t>
            </a:r>
          </a:p>
          <a:p>
            <a:pPr lvl="2"/>
            <a:r>
              <a:rPr lang="en-US" altLang="en-US" dirty="0">
                <a:latin typeface="Helvetica" panose="020B0604020202020204" pitchFamily="34" charset="0"/>
              </a:rPr>
              <a:t>Conceptual design developed which identifies magnets specifications and beamline diagnostic insertions</a:t>
            </a:r>
          </a:p>
          <a:p>
            <a:pPr lvl="1"/>
            <a:r>
              <a:rPr lang="en-US" altLang="en-US" dirty="0">
                <a:latin typeface="Helvetica" panose="020B0604020202020204" pitchFamily="34" charset="0"/>
              </a:rPr>
              <a:t>Vacuum </a:t>
            </a:r>
          </a:p>
          <a:p>
            <a:pPr lvl="2"/>
            <a:r>
              <a:rPr lang="en-US" altLang="en-US" dirty="0">
                <a:latin typeface="Helvetica" panose="020B0604020202020204" pitchFamily="34" charset="0"/>
              </a:rPr>
              <a:t>Activities mainly on installation of vacuum system at PIP2IT and developing design details of the remaining systems </a:t>
            </a:r>
          </a:p>
          <a:p>
            <a:endParaRPr lang="en-US" altLang="en-US" sz="2000" dirty="0">
              <a:latin typeface="Helvetica" panose="020B0604020202020204" pitchFamily="34" charset="0"/>
            </a:endParaRPr>
          </a:p>
        </p:txBody>
      </p:sp>
      <p:sp>
        <p:nvSpPr>
          <p:cNvPr id="60" name="Footer Placeholder 4">
            <a:extLst>
              <a:ext uri="{FF2B5EF4-FFF2-40B4-BE49-F238E27FC236}">
                <a16:creationId xmlns:a16="http://schemas.microsoft.com/office/drawing/2014/main" id="{3BDADEF7-0E61-4679-9CB2-2F49A00AAB8A}"/>
              </a:ext>
            </a:extLst>
          </p:cNvPr>
          <p:cNvSpPr>
            <a:spLocks noGrp="1"/>
          </p:cNvSpPr>
          <p:nvPr>
            <p:ph type="ftr" sz="quarter" idx="3"/>
          </p:nvPr>
        </p:nvSpPr>
        <p:spPr>
          <a:xfrm>
            <a:off x="1530602" y="6495482"/>
            <a:ext cx="6110419" cy="237285"/>
          </a:xfrm>
        </p:spPr>
        <p:txBody>
          <a:bodyPr/>
          <a:lstStyle/>
          <a:p>
            <a:pPr>
              <a:defRPr/>
            </a:pPr>
            <a:r>
              <a:rPr lang="en-US" dirty="0"/>
              <a:t>Fernanda G. Garcia | Linac Accelerator Support Systems Installation and Commissioning</a:t>
            </a:r>
            <a:endParaRPr lang="en-US" b="1" dirty="0"/>
          </a:p>
        </p:txBody>
      </p:sp>
      <p:sp>
        <p:nvSpPr>
          <p:cNvPr id="63" name="Slide Number Placeholder 5">
            <a:extLst>
              <a:ext uri="{FF2B5EF4-FFF2-40B4-BE49-F238E27FC236}">
                <a16:creationId xmlns:a16="http://schemas.microsoft.com/office/drawing/2014/main" id="{82EF8B0A-9112-4C22-813C-45A90E707579}"/>
              </a:ext>
            </a:extLst>
          </p:cNvPr>
          <p:cNvSpPr>
            <a:spLocks noGrp="1"/>
          </p:cNvSpPr>
          <p:nvPr>
            <p:ph type="sldNum" sz="quarter" idx="4"/>
          </p:nvPr>
        </p:nvSpPr>
        <p:spPr>
          <a:xfrm>
            <a:off x="222250" y="6495482"/>
            <a:ext cx="414338" cy="237285"/>
          </a:xfrm>
        </p:spPr>
        <p:txBody>
          <a:bodyPr/>
          <a:lstStyle/>
          <a:p>
            <a:pPr>
              <a:defRPr/>
            </a:pPr>
            <a:fld id="{148C009B-CB69-E04A-B9B3-34B26D69E9CF}" type="slidenum">
              <a:rPr lang="en-US" smtClean="0"/>
              <a:pPr>
                <a:defRPr/>
              </a:pPr>
              <a:t>16</a:t>
            </a:fld>
            <a:endParaRPr lang="en-US" dirty="0"/>
          </a:p>
        </p:txBody>
      </p:sp>
      <p:sp>
        <p:nvSpPr>
          <p:cNvPr id="9" name="Date Placeholder 3">
            <a:extLst>
              <a:ext uri="{FF2B5EF4-FFF2-40B4-BE49-F238E27FC236}">
                <a16:creationId xmlns:a16="http://schemas.microsoft.com/office/drawing/2014/main" id="{128695F5-A593-433C-A670-704213CE905C}"/>
              </a:ext>
            </a:extLst>
          </p:cNvPr>
          <p:cNvSpPr txBox="1">
            <a:spLocks/>
          </p:cNvSpPr>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12/12/17</a:t>
            </a:r>
            <a:endParaRPr lang="en-US" dirty="0"/>
          </a:p>
        </p:txBody>
      </p:sp>
    </p:spTree>
    <p:extLst>
      <p:ext uri="{BB962C8B-B14F-4D97-AF65-F5344CB8AC3E}">
        <p14:creationId xmlns:p14="http://schemas.microsoft.com/office/powerpoint/2010/main" val="316393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6344"/>
            <a:ext cx="8686800" cy="427877"/>
          </a:xfrm>
        </p:spPr>
        <p:txBody>
          <a:bodyPr/>
          <a:lstStyle/>
          <a:p>
            <a:r>
              <a:rPr lang="en-US" dirty="0"/>
              <a:t>Progress to date: Safety System </a:t>
            </a:r>
            <a:r>
              <a:rPr lang="en-US" sz="2000" dirty="0"/>
              <a:t>(121.3.20)</a:t>
            </a:r>
          </a:p>
        </p:txBody>
      </p:sp>
      <p:sp>
        <p:nvSpPr>
          <p:cNvPr id="14" name="Content Placeholder 2">
            <a:extLst>
              <a:ext uri="{FF2B5EF4-FFF2-40B4-BE49-F238E27FC236}">
                <a16:creationId xmlns:a16="http://schemas.microsoft.com/office/drawing/2014/main" id="{4F6372F3-CCC6-4355-AC95-77FB804096BA}"/>
              </a:ext>
            </a:extLst>
          </p:cNvPr>
          <p:cNvSpPr txBox="1">
            <a:spLocks/>
          </p:cNvSpPr>
          <p:nvPr/>
        </p:nvSpPr>
        <p:spPr bwMode="auto">
          <a:xfrm>
            <a:off x="228600" y="960120"/>
            <a:ext cx="7888194" cy="7915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a:latin typeface="Helvetica" panose="020B0604020202020204" pitchFamily="34" charset="0"/>
              </a:rPr>
              <a:t>Safety System </a:t>
            </a:r>
          </a:p>
          <a:p>
            <a:pPr lvl="1"/>
            <a:r>
              <a:rPr lang="en-US" altLang="en-US" dirty="0">
                <a:latin typeface="Helvetica" panose="020B0604020202020204" pitchFamily="34" charset="0"/>
              </a:rPr>
              <a:t>PIP2IT RSIS is in operational mode</a:t>
            </a:r>
          </a:p>
          <a:p>
            <a:pPr lvl="1"/>
            <a:r>
              <a:rPr lang="en-US" altLang="en-US" dirty="0">
                <a:latin typeface="Helvetica" panose="020B0604020202020204" pitchFamily="34" charset="0"/>
              </a:rPr>
              <a:t>Near future plans are understood to expand</a:t>
            </a:r>
          </a:p>
          <a:p>
            <a:pPr marL="457200" lvl="1" indent="0">
              <a:buNone/>
            </a:pPr>
            <a:r>
              <a:rPr lang="en-US" altLang="en-US" dirty="0">
                <a:latin typeface="Helvetica" panose="020B0604020202020204" pitchFamily="34" charset="0"/>
              </a:rPr>
              <a:t>the system to support PIP2IT schedule – for</a:t>
            </a:r>
          </a:p>
          <a:p>
            <a:pPr marL="457200" lvl="1" indent="0">
              <a:buNone/>
            </a:pPr>
            <a:r>
              <a:rPr lang="en-US" altLang="en-US" dirty="0">
                <a:latin typeface="Helvetica" panose="020B0604020202020204" pitchFamily="34" charset="0"/>
              </a:rPr>
              <a:t>instance expand the ODH monitoring system</a:t>
            </a:r>
          </a:p>
          <a:p>
            <a:pPr marL="457200" lvl="1" indent="0">
              <a:buNone/>
            </a:pPr>
            <a:r>
              <a:rPr lang="en-US" altLang="en-US" dirty="0">
                <a:latin typeface="Helvetica" panose="020B0604020202020204" pitchFamily="34" charset="0"/>
              </a:rPr>
              <a:t>to accommodate cryomodules testing</a:t>
            </a:r>
          </a:p>
          <a:p>
            <a:pPr marL="457200" lvl="1" indent="0">
              <a:buNone/>
            </a:pPr>
            <a:endParaRPr lang="en-US" altLang="en-US" dirty="0">
              <a:latin typeface="Helvetica" panose="020B0604020202020204" pitchFamily="34" charset="0"/>
            </a:endParaRPr>
          </a:p>
          <a:p>
            <a:pPr marL="457200" lvl="1" indent="0">
              <a:buNone/>
            </a:pPr>
            <a:endParaRPr lang="en-US" altLang="en-US" dirty="0">
              <a:latin typeface="Helvetica" panose="020B0604020202020204" pitchFamily="34" charset="0"/>
            </a:endParaRPr>
          </a:p>
          <a:p>
            <a:pPr lvl="2"/>
            <a:endParaRPr lang="en-US" altLang="en-US" dirty="0">
              <a:latin typeface="Helvetica" panose="020B0604020202020204" pitchFamily="34" charset="0"/>
            </a:endParaRPr>
          </a:p>
          <a:p>
            <a:pPr marL="0" indent="0">
              <a:buNone/>
            </a:pPr>
            <a:endParaRPr lang="en-US" altLang="en-US" sz="2000" dirty="0">
              <a:latin typeface="Helvetica" panose="020B0604020202020204" pitchFamily="34" charset="0"/>
            </a:endParaRPr>
          </a:p>
        </p:txBody>
      </p:sp>
      <p:sp>
        <p:nvSpPr>
          <p:cNvPr id="58" name="Date Placeholder 3">
            <a:extLst>
              <a:ext uri="{FF2B5EF4-FFF2-40B4-BE49-F238E27FC236}">
                <a16:creationId xmlns:a16="http://schemas.microsoft.com/office/drawing/2014/main" id="{392D2D18-E94D-4CD2-9669-4985068FE1A4}"/>
              </a:ext>
            </a:extLst>
          </p:cNvPr>
          <p:cNvSpPr>
            <a:spLocks noGrp="1"/>
          </p:cNvSpPr>
          <p:nvPr>
            <p:ph type="dt" sz="half" idx="2"/>
          </p:nvPr>
        </p:nvSpPr>
        <p:spPr>
          <a:xfrm>
            <a:off x="636588" y="6495482"/>
            <a:ext cx="775607" cy="241300"/>
          </a:xfrm>
        </p:spPr>
        <p:txBody>
          <a:bodyPr/>
          <a:lstStyle/>
          <a:p>
            <a:pPr>
              <a:defRPr/>
            </a:pPr>
            <a:r>
              <a:rPr lang="en-US"/>
              <a:t>12/12/17</a:t>
            </a:r>
            <a:endParaRPr lang="en-US" dirty="0"/>
          </a:p>
        </p:txBody>
      </p:sp>
      <p:sp>
        <p:nvSpPr>
          <p:cNvPr id="60" name="Footer Placeholder 4">
            <a:extLst>
              <a:ext uri="{FF2B5EF4-FFF2-40B4-BE49-F238E27FC236}">
                <a16:creationId xmlns:a16="http://schemas.microsoft.com/office/drawing/2014/main" id="{3BDADEF7-0E61-4679-9CB2-2F49A00AAB8A}"/>
              </a:ext>
            </a:extLst>
          </p:cNvPr>
          <p:cNvSpPr>
            <a:spLocks noGrp="1"/>
          </p:cNvSpPr>
          <p:nvPr>
            <p:ph type="ftr" sz="quarter" idx="3"/>
          </p:nvPr>
        </p:nvSpPr>
        <p:spPr>
          <a:xfrm>
            <a:off x="1530602" y="6495482"/>
            <a:ext cx="6015826" cy="241300"/>
          </a:xfrm>
        </p:spPr>
        <p:txBody>
          <a:bodyPr/>
          <a:lstStyle/>
          <a:p>
            <a:pPr>
              <a:defRPr/>
            </a:pPr>
            <a:r>
              <a:rPr lang="en-US" dirty="0"/>
              <a:t>Fernanda G. Garcia | Linac Accelerator Support Systems Installation and Commissioning</a:t>
            </a:r>
            <a:endParaRPr lang="en-US" b="1" dirty="0"/>
          </a:p>
        </p:txBody>
      </p:sp>
      <p:sp>
        <p:nvSpPr>
          <p:cNvPr id="63" name="Slide Number Placeholder 5">
            <a:extLst>
              <a:ext uri="{FF2B5EF4-FFF2-40B4-BE49-F238E27FC236}">
                <a16:creationId xmlns:a16="http://schemas.microsoft.com/office/drawing/2014/main" id="{82EF8B0A-9112-4C22-813C-45A90E707579}"/>
              </a:ext>
            </a:extLst>
          </p:cNvPr>
          <p:cNvSpPr>
            <a:spLocks noGrp="1"/>
          </p:cNvSpPr>
          <p:nvPr>
            <p:ph type="sldNum" sz="quarter" idx="4"/>
          </p:nvPr>
        </p:nvSpPr>
        <p:spPr>
          <a:xfrm>
            <a:off x="222250" y="6495482"/>
            <a:ext cx="414338" cy="237285"/>
          </a:xfrm>
        </p:spPr>
        <p:txBody>
          <a:bodyPr/>
          <a:lstStyle/>
          <a:p>
            <a:pPr>
              <a:defRPr/>
            </a:pPr>
            <a:fld id="{148C009B-CB69-E04A-B9B3-34B26D69E9CF}" type="slidenum">
              <a:rPr lang="en-US" smtClean="0"/>
              <a:pPr>
                <a:defRPr/>
              </a:pPr>
              <a:t>17</a:t>
            </a:fld>
            <a:endParaRPr lang="en-US" dirty="0"/>
          </a:p>
        </p:txBody>
      </p:sp>
      <p:pic>
        <p:nvPicPr>
          <p:cNvPr id="12" name="Content Placeholder 7">
            <a:extLst>
              <a:ext uri="{FF2B5EF4-FFF2-40B4-BE49-F238E27FC236}">
                <a16:creationId xmlns:a16="http://schemas.microsoft.com/office/drawing/2014/main" id="{A8E7B5CC-D216-4594-A485-F06168CA09FA}"/>
              </a:ext>
            </a:extLst>
          </p:cNvPr>
          <p:cNvPicPr>
            <a:picLocks noChangeAspect="1"/>
          </p:cNvPicPr>
          <p:nvPr/>
        </p:nvPicPr>
        <p:blipFill>
          <a:blip r:embed="rId2"/>
          <a:stretch>
            <a:fillRect/>
          </a:stretch>
        </p:blipFill>
        <p:spPr>
          <a:xfrm>
            <a:off x="6472162" y="1677405"/>
            <a:ext cx="2671838" cy="1993640"/>
          </a:xfrm>
          <a:prstGeom prst="rect">
            <a:avLst/>
          </a:prstGeom>
        </p:spPr>
      </p:pic>
      <p:sp>
        <p:nvSpPr>
          <p:cNvPr id="16" name="Title 1">
            <a:extLst>
              <a:ext uri="{FF2B5EF4-FFF2-40B4-BE49-F238E27FC236}">
                <a16:creationId xmlns:a16="http://schemas.microsoft.com/office/drawing/2014/main" id="{C5DAF479-EC88-4427-A0C0-0B5C33CC657E}"/>
              </a:ext>
            </a:extLst>
          </p:cNvPr>
          <p:cNvSpPr txBox="1">
            <a:spLocks/>
          </p:cNvSpPr>
          <p:nvPr/>
        </p:nvSpPr>
        <p:spPr>
          <a:xfrm>
            <a:off x="228600" y="3732193"/>
            <a:ext cx="8686800" cy="427877"/>
          </a:xfrm>
          <a:prstGeom prst="rect">
            <a:avLst/>
          </a:prstGeom>
        </p:spPr>
        <p:txBody>
          <a:bodyPr lIns="0" tIns="0" rIns="0" bIns="0" anchor="b" anchorCtr="0"/>
          <a:lstStyle>
            <a:lvl1pPr algn="l" defTabSz="457200" rtl="0" eaLnBrk="1" fontAlgn="base" hangingPunct="1">
              <a:spcBef>
                <a:spcPct val="0"/>
              </a:spcBef>
              <a:spcAft>
                <a:spcPct val="0"/>
              </a:spcAft>
              <a:defRPr sz="28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t>Progress to date: GSS &amp; II&amp;C </a:t>
            </a:r>
            <a:r>
              <a:rPr lang="en-US" sz="2000" dirty="0"/>
              <a:t>(121.3.19,22)</a:t>
            </a:r>
          </a:p>
        </p:txBody>
      </p:sp>
      <p:sp>
        <p:nvSpPr>
          <p:cNvPr id="17" name="Content Placeholder 2">
            <a:extLst>
              <a:ext uri="{FF2B5EF4-FFF2-40B4-BE49-F238E27FC236}">
                <a16:creationId xmlns:a16="http://schemas.microsoft.com/office/drawing/2014/main" id="{2DAF4B66-F0E1-40D2-ABAA-4295A10BD359}"/>
              </a:ext>
            </a:extLst>
          </p:cNvPr>
          <p:cNvSpPr txBox="1">
            <a:spLocks/>
          </p:cNvSpPr>
          <p:nvPr/>
        </p:nvSpPr>
        <p:spPr bwMode="auto">
          <a:xfrm>
            <a:off x="228600" y="4221218"/>
            <a:ext cx="7888194" cy="7915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a:latin typeface="Helvetica" panose="020B0604020202020204" pitchFamily="34" charset="0"/>
              </a:rPr>
              <a:t>GSS &amp; II&amp;C </a:t>
            </a:r>
          </a:p>
          <a:p>
            <a:pPr lvl="1"/>
            <a:r>
              <a:rPr lang="en-US" altLang="en-US" dirty="0">
                <a:solidFill>
                  <a:schemeClr val="accent6"/>
                </a:solidFill>
                <a:latin typeface="Helvetica" panose="020B0604020202020204" pitchFamily="34" charset="0"/>
              </a:rPr>
              <a:t>Preliminary plan developed for both GSS and II&amp;C including support documentation</a:t>
            </a:r>
          </a:p>
          <a:p>
            <a:pPr lvl="2"/>
            <a:r>
              <a:rPr lang="en-US" altLang="en-US" dirty="0">
                <a:solidFill>
                  <a:schemeClr val="accent6"/>
                </a:solidFill>
                <a:latin typeface="Helvetica" panose="020B0604020202020204" pitchFamily="34" charset="0"/>
              </a:rPr>
              <a:t>Plans formulated from recent FNAL installation experience with PIP2IT and LCLS-II installation at CMTS</a:t>
            </a:r>
          </a:p>
          <a:p>
            <a:pPr lvl="1"/>
            <a:endParaRPr lang="en-US" altLang="en-US" dirty="0">
              <a:latin typeface="Helvetica" panose="020B0604020202020204" pitchFamily="34" charset="0"/>
            </a:endParaRPr>
          </a:p>
          <a:p>
            <a:pPr marL="0" indent="0">
              <a:buNone/>
            </a:pPr>
            <a:endParaRPr lang="en-US" altLang="en-US" sz="2000" dirty="0">
              <a:latin typeface="Helvetica" panose="020B0604020202020204" pitchFamily="34" charset="0"/>
            </a:endParaRPr>
          </a:p>
        </p:txBody>
      </p:sp>
      <p:sp>
        <p:nvSpPr>
          <p:cNvPr id="13" name="TextBox 12">
            <a:extLst>
              <a:ext uri="{FF2B5EF4-FFF2-40B4-BE49-F238E27FC236}">
                <a16:creationId xmlns:a16="http://schemas.microsoft.com/office/drawing/2014/main" id="{404D1508-946A-4B84-9AE4-76FA6A12AB18}"/>
              </a:ext>
            </a:extLst>
          </p:cNvPr>
          <p:cNvSpPr txBox="1"/>
          <p:nvPr/>
        </p:nvSpPr>
        <p:spPr>
          <a:xfrm>
            <a:off x="2768102" y="986573"/>
            <a:ext cx="1869101"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1800" dirty="0">
                <a:latin typeface="Helvetica" panose="020B0604020202020204" pitchFamily="34" charset="0"/>
                <a:cs typeface="Helvetica" panose="020B0604020202020204" pitchFamily="34" charset="0"/>
              </a:rPr>
              <a:t>see </a:t>
            </a:r>
            <a:r>
              <a:rPr lang="en-US" sz="1800" dirty="0" err="1">
                <a:latin typeface="Helvetica" panose="020B0604020202020204" pitchFamily="34" charset="0"/>
                <a:cs typeface="Helvetica" panose="020B0604020202020204" pitchFamily="34" charset="0"/>
              </a:rPr>
              <a:t>Worel’s</a:t>
            </a:r>
            <a:r>
              <a:rPr lang="en-US" sz="1800" dirty="0">
                <a:latin typeface="Helvetica" panose="020B0604020202020204" pitchFamily="34" charset="0"/>
                <a:cs typeface="Helvetica" panose="020B0604020202020204" pitchFamily="34" charset="0"/>
              </a:rPr>
              <a:t> talk</a:t>
            </a:r>
          </a:p>
        </p:txBody>
      </p:sp>
      <p:sp>
        <p:nvSpPr>
          <p:cNvPr id="15" name="TextBox 14">
            <a:extLst>
              <a:ext uri="{FF2B5EF4-FFF2-40B4-BE49-F238E27FC236}">
                <a16:creationId xmlns:a16="http://schemas.microsoft.com/office/drawing/2014/main" id="{42D5371A-B14C-4852-9AC8-772818574C4A}"/>
              </a:ext>
            </a:extLst>
          </p:cNvPr>
          <p:cNvSpPr txBox="1"/>
          <p:nvPr/>
        </p:nvSpPr>
        <p:spPr>
          <a:xfrm>
            <a:off x="2445105" y="4247671"/>
            <a:ext cx="1800558"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1800" dirty="0">
                <a:latin typeface="Helvetica" panose="020B0604020202020204" pitchFamily="34" charset="0"/>
                <a:cs typeface="Helvetica" panose="020B0604020202020204" pitchFamily="34" charset="0"/>
              </a:rPr>
              <a:t>see Baffes’ talk</a:t>
            </a:r>
          </a:p>
        </p:txBody>
      </p:sp>
      <p:grpSp>
        <p:nvGrpSpPr>
          <p:cNvPr id="18" name="Group 17">
            <a:extLst>
              <a:ext uri="{FF2B5EF4-FFF2-40B4-BE49-F238E27FC236}">
                <a16:creationId xmlns:a16="http://schemas.microsoft.com/office/drawing/2014/main" id="{89DBC636-3A5C-4537-BA2F-E5061230A6F2}"/>
              </a:ext>
            </a:extLst>
          </p:cNvPr>
          <p:cNvGrpSpPr/>
          <p:nvPr/>
        </p:nvGrpSpPr>
        <p:grpSpPr>
          <a:xfrm>
            <a:off x="7325475" y="425321"/>
            <a:ext cx="1682201" cy="926287"/>
            <a:chOff x="7325475" y="425321"/>
            <a:chExt cx="1682201" cy="926287"/>
          </a:xfrm>
        </p:grpSpPr>
        <p:sp>
          <p:nvSpPr>
            <p:cNvPr id="19" name="TextBox 18">
              <a:extLst>
                <a:ext uri="{FF2B5EF4-FFF2-40B4-BE49-F238E27FC236}">
                  <a16:creationId xmlns:a16="http://schemas.microsoft.com/office/drawing/2014/main" id="{0DF9878D-3EAA-4039-B134-5AC1C61A459A}"/>
                </a:ext>
              </a:extLst>
            </p:cNvPr>
            <p:cNvSpPr txBox="1"/>
            <p:nvPr/>
          </p:nvSpPr>
          <p:spPr>
            <a:xfrm>
              <a:off x="7325475" y="425321"/>
              <a:ext cx="1677850"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20" name="TextBox 19">
              <a:extLst>
                <a:ext uri="{FF2B5EF4-FFF2-40B4-BE49-F238E27FC236}">
                  <a16:creationId xmlns:a16="http://schemas.microsoft.com/office/drawing/2014/main" id="{87C8110B-22BE-4A62-AAF1-C0F837C12E48}"/>
                </a:ext>
              </a:extLst>
            </p:cNvPr>
            <p:cNvSpPr txBox="1"/>
            <p:nvPr/>
          </p:nvSpPr>
          <p:spPr>
            <a:xfrm>
              <a:off x="7325476" y="889943"/>
              <a:ext cx="1682200" cy="461665"/>
            </a:xfrm>
            <a:prstGeom prst="rect">
              <a:avLst/>
            </a:prstGeom>
            <a:solidFill>
              <a:srgbClr val="C00000"/>
            </a:solidFill>
          </p:spPr>
          <p:txBody>
            <a:bodyPr wrap="square" rtlCol="0">
              <a:spAutoFit/>
            </a:bodyPr>
            <a:lstStyle/>
            <a:p>
              <a:pPr algn="ctr"/>
              <a:r>
                <a:rPr lang="en-US" dirty="0">
                  <a:solidFill>
                    <a:schemeClr val="bg1"/>
                  </a:solidFill>
                </a:rPr>
                <a:t>Breakout</a:t>
              </a:r>
            </a:p>
          </p:txBody>
        </p:sp>
      </p:grpSp>
    </p:spTree>
    <p:extLst>
      <p:ext uri="{BB962C8B-B14F-4D97-AF65-F5344CB8AC3E}">
        <p14:creationId xmlns:p14="http://schemas.microsoft.com/office/powerpoint/2010/main" val="1888891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97" y="288058"/>
            <a:ext cx="8686800" cy="427877"/>
          </a:xfrm>
        </p:spPr>
        <p:txBody>
          <a:bodyPr/>
          <a:lstStyle/>
          <a:p>
            <a:r>
              <a:rPr lang="en-US" dirty="0"/>
              <a:t>Progress to Date: Test Infrastructure </a:t>
            </a:r>
            <a:r>
              <a:rPr lang="en-US" sz="2000" dirty="0"/>
              <a:t>(121.3.21)</a:t>
            </a:r>
          </a:p>
        </p:txBody>
      </p:sp>
      <p:sp>
        <p:nvSpPr>
          <p:cNvPr id="4" name="Date Placeholder 3"/>
          <p:cNvSpPr>
            <a:spLocks noGrp="1"/>
          </p:cNvSpPr>
          <p:nvPr>
            <p:ph type="dt" sz="half" idx="2"/>
          </p:nvPr>
        </p:nvSpPr>
        <p:spPr>
          <a:xfrm>
            <a:off x="636588" y="6495482"/>
            <a:ext cx="775607" cy="241300"/>
          </a:xfrm>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46487" cy="237285"/>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pic>
        <p:nvPicPr>
          <p:cNvPr id="30" name="Picture 29">
            <a:extLst>
              <a:ext uri="{FF2B5EF4-FFF2-40B4-BE49-F238E27FC236}">
                <a16:creationId xmlns:a16="http://schemas.microsoft.com/office/drawing/2014/main" id="{A104845E-7CE1-4675-A16F-95E228FBEF9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22304" y="1068216"/>
            <a:ext cx="1392377" cy="1726180"/>
          </a:xfrm>
          <a:prstGeom prst="rect">
            <a:avLst/>
          </a:prstGeom>
        </p:spPr>
      </p:pic>
      <p:grpSp>
        <p:nvGrpSpPr>
          <p:cNvPr id="49" name="Group 48">
            <a:extLst>
              <a:ext uri="{FF2B5EF4-FFF2-40B4-BE49-F238E27FC236}">
                <a16:creationId xmlns:a16="http://schemas.microsoft.com/office/drawing/2014/main" id="{826E9573-B758-4456-ADDA-F1A6156E8C11}"/>
              </a:ext>
            </a:extLst>
          </p:cNvPr>
          <p:cNvGrpSpPr/>
          <p:nvPr/>
        </p:nvGrpSpPr>
        <p:grpSpPr>
          <a:xfrm>
            <a:off x="61063" y="2876677"/>
            <a:ext cx="5897667" cy="1731243"/>
            <a:chOff x="61063" y="2880557"/>
            <a:chExt cx="6041685" cy="1781402"/>
          </a:xfrm>
        </p:grpSpPr>
        <p:sp>
          <p:nvSpPr>
            <p:cNvPr id="33" name="Rectangle 32">
              <a:extLst>
                <a:ext uri="{FF2B5EF4-FFF2-40B4-BE49-F238E27FC236}">
                  <a16:creationId xmlns:a16="http://schemas.microsoft.com/office/drawing/2014/main" id="{8F37D9A8-6806-431B-8564-DAACB460D92F}"/>
                </a:ext>
              </a:extLst>
            </p:cNvPr>
            <p:cNvSpPr/>
            <p:nvPr/>
          </p:nvSpPr>
          <p:spPr>
            <a:xfrm>
              <a:off x="61063" y="2880557"/>
              <a:ext cx="5725971" cy="1781402"/>
            </a:xfrm>
            <a:prstGeom prst="rect">
              <a:avLst/>
            </a:prstGeom>
          </p:spPr>
          <p:txBody>
            <a:bodyPr wrap="square">
              <a:spAutoFit/>
            </a:bodyPr>
            <a:lstStyle/>
            <a:p>
              <a:pPr marL="0" lvl="1"/>
              <a:r>
                <a:rPr lang="en-US" altLang="en-US" sz="2000" dirty="0">
                  <a:solidFill>
                    <a:schemeClr val="accent6"/>
                  </a:solidFill>
                  <a:latin typeface="Helvetica" panose="020B0604020202020204" pitchFamily="34" charset="0"/>
                </a:rPr>
                <a:t> </a:t>
              </a:r>
              <a:r>
                <a:rPr lang="en-US" altLang="en-US" sz="2000" b="1" dirty="0">
                  <a:solidFill>
                    <a:schemeClr val="accent6"/>
                  </a:solidFill>
                  <a:latin typeface="Helvetica" panose="020B0604020202020204" pitchFamily="34" charset="0"/>
                </a:rPr>
                <a:t>PIP2IT: CMTF</a:t>
              </a:r>
              <a:endParaRPr lang="en-US" altLang="en-US" sz="2200" b="1" dirty="0">
                <a:solidFill>
                  <a:schemeClr val="accent6"/>
                </a:solidFill>
                <a:latin typeface="Helvetica" panose="020B0604020202020204" pitchFamily="34" charset="0"/>
              </a:endParaRPr>
            </a:p>
            <a:p>
              <a:pPr marL="0" lvl="1"/>
              <a:r>
                <a:rPr lang="en-US" altLang="en-US" sz="1400" dirty="0">
                  <a:solidFill>
                    <a:schemeClr val="accent6"/>
                  </a:solidFill>
                  <a:latin typeface="Helvetica" panose="020B0604020202020204" pitchFamily="34" charset="0"/>
                </a:rPr>
                <a:t>  (PIP2 Injector Test @ </a:t>
              </a:r>
              <a:r>
                <a:rPr lang="en-US" altLang="en-US" sz="1400" dirty="0" err="1">
                  <a:solidFill>
                    <a:schemeClr val="accent6"/>
                  </a:solidFill>
                  <a:latin typeface="Helvetica" panose="020B0604020202020204" pitchFamily="34" charset="0"/>
                </a:rPr>
                <a:t>Cryo</a:t>
              </a:r>
              <a:r>
                <a:rPr lang="en-US" altLang="en-US" sz="1400" dirty="0">
                  <a:solidFill>
                    <a:schemeClr val="accent6"/>
                  </a:solidFill>
                  <a:latin typeface="Helvetica" panose="020B0604020202020204" pitchFamily="34" charset="0"/>
                </a:rPr>
                <a:t> Module Test Facility)</a:t>
              </a:r>
            </a:p>
            <a:p>
              <a:pPr marL="339725" lvl="1" indent="-222250">
                <a:spcBef>
                  <a:spcPts val="130"/>
                </a:spcBef>
                <a:buFont typeface="Arial" panose="020B0604020202020204" pitchFamily="34" charset="0"/>
                <a:buChar char="•"/>
              </a:pPr>
              <a:r>
                <a:rPr lang="en-US" altLang="en-US" sz="1800" dirty="0">
                  <a:solidFill>
                    <a:schemeClr val="accent6"/>
                  </a:solidFill>
                  <a:latin typeface="Helvetica" panose="020B0604020202020204" pitchFamily="34" charset="0"/>
                </a:rPr>
                <a:t>Nearly full-scale PIP-II front-end test with beam</a:t>
              </a:r>
            </a:p>
            <a:p>
              <a:pPr marL="796925" lvl="3" indent="-222250">
                <a:spcBef>
                  <a:spcPts val="130"/>
                </a:spcBef>
                <a:buFont typeface="Arial" panose="020B0604020202020204" pitchFamily="34" charset="0"/>
                <a:buChar char="•"/>
              </a:pPr>
              <a:r>
                <a:rPr lang="en-US" altLang="en-US" sz="1600" dirty="0">
                  <a:solidFill>
                    <a:schemeClr val="accent6"/>
                  </a:solidFill>
                  <a:latin typeface="Helvetica" panose="020B0604020202020204" pitchFamily="34" charset="0"/>
                </a:rPr>
                <a:t>2.1 MeV, 10mA, </a:t>
              </a:r>
              <a:r>
                <a:rPr lang="en-US" altLang="en-US" sz="1600" dirty="0">
                  <a:solidFill>
                    <a:schemeClr val="accent6"/>
                  </a:solidFill>
                  <a:latin typeface="Helvetica" panose="020B0604020202020204" pitchFamily="34" charset="0"/>
                  <a:cs typeface="Helvetica" panose="020B0604020202020204" pitchFamily="34" charset="0"/>
                </a:rPr>
                <a:t>1.75msec</a:t>
              </a:r>
              <a:r>
                <a:rPr lang="en-US" altLang="en-US" sz="1600" dirty="0">
                  <a:solidFill>
                    <a:schemeClr val="accent6"/>
                  </a:solidFill>
                  <a:latin typeface="Helvetica" panose="020B0604020202020204" pitchFamily="34" charset="0"/>
                </a:rPr>
                <a:t>, 20 Hz</a:t>
              </a:r>
              <a:endParaRPr lang="en-US" altLang="en-US" sz="1800" dirty="0">
                <a:solidFill>
                  <a:schemeClr val="accent6"/>
                </a:solidFill>
                <a:latin typeface="Helvetica" panose="020B0604020202020204" pitchFamily="34" charset="0"/>
              </a:endParaRPr>
            </a:p>
            <a:p>
              <a:pPr marL="339725" lvl="1" indent="-222250">
                <a:spcBef>
                  <a:spcPts val="130"/>
                </a:spcBef>
                <a:buFont typeface="Arial" panose="020B0604020202020204" pitchFamily="34" charset="0"/>
                <a:buChar char="•"/>
              </a:pPr>
              <a:r>
                <a:rPr lang="en-US" altLang="en-US" sz="1800" dirty="0">
                  <a:solidFill>
                    <a:schemeClr val="accent6"/>
                  </a:solidFill>
                  <a:latin typeface="Helvetica" panose="020B0604020202020204" pitchFamily="34" charset="0"/>
                </a:rPr>
                <a:t>Future plans: </a:t>
              </a:r>
              <a:r>
                <a:rPr lang="en-US" altLang="en-US" sz="1600" dirty="0">
                  <a:solidFill>
                    <a:schemeClr val="accent6"/>
                  </a:solidFill>
                  <a:latin typeface="Helvetica" panose="020B0604020202020204" pitchFamily="34" charset="0"/>
                </a:rPr>
                <a:t>HWR and 1</a:t>
              </a:r>
              <a:r>
                <a:rPr lang="en-US" altLang="en-US" sz="1600" baseline="30000" dirty="0">
                  <a:solidFill>
                    <a:schemeClr val="accent6"/>
                  </a:solidFill>
                  <a:latin typeface="Helvetica" panose="020B0604020202020204" pitchFamily="34" charset="0"/>
                </a:rPr>
                <a:t>st</a:t>
              </a:r>
              <a:r>
                <a:rPr lang="en-US" altLang="en-US" sz="1600" dirty="0">
                  <a:solidFill>
                    <a:schemeClr val="accent6"/>
                  </a:solidFill>
                  <a:latin typeface="Helvetica" panose="020B0604020202020204" pitchFamily="34" charset="0"/>
                </a:rPr>
                <a:t> SSR1 CM will be tested with beam -&gt;SSR2 RF-cryomodule test w/o beam </a:t>
              </a:r>
              <a:endParaRPr lang="en-US" altLang="en-US" sz="1800" dirty="0">
                <a:solidFill>
                  <a:schemeClr val="accent6"/>
                </a:solidFill>
                <a:latin typeface="Helvetica" panose="020B0604020202020204" pitchFamily="34" charset="0"/>
              </a:endParaRPr>
            </a:p>
          </p:txBody>
        </p:sp>
        <p:grpSp>
          <p:nvGrpSpPr>
            <p:cNvPr id="38" name="Group 37">
              <a:extLst>
                <a:ext uri="{FF2B5EF4-FFF2-40B4-BE49-F238E27FC236}">
                  <a16:creationId xmlns:a16="http://schemas.microsoft.com/office/drawing/2014/main" id="{9B216DFC-5815-4374-967A-F7B129AA2F4F}"/>
                </a:ext>
              </a:extLst>
            </p:cNvPr>
            <p:cNvGrpSpPr/>
            <p:nvPr/>
          </p:nvGrpSpPr>
          <p:grpSpPr>
            <a:xfrm>
              <a:off x="4294297" y="3689723"/>
              <a:ext cx="1808451" cy="338554"/>
              <a:chOff x="4527519" y="4084429"/>
              <a:chExt cx="1994208" cy="338554"/>
            </a:xfrm>
          </p:grpSpPr>
          <p:sp>
            <p:nvSpPr>
              <p:cNvPr id="14" name="TextBox 13">
                <a:extLst>
                  <a:ext uri="{FF2B5EF4-FFF2-40B4-BE49-F238E27FC236}">
                    <a16:creationId xmlns:a16="http://schemas.microsoft.com/office/drawing/2014/main" id="{B3955BC2-EFB5-43BD-A9B1-23BDCAF05F5B}"/>
                  </a:ext>
                </a:extLst>
              </p:cNvPr>
              <p:cNvSpPr txBox="1"/>
              <p:nvPr/>
            </p:nvSpPr>
            <p:spPr>
              <a:xfrm>
                <a:off x="4527519" y="4084429"/>
                <a:ext cx="1994208" cy="338554"/>
              </a:xfrm>
              <a:prstGeom prst="rect">
                <a:avLst/>
              </a:prstGeom>
              <a:solidFill>
                <a:srgbClr val="FFFF00"/>
              </a:solidFill>
            </p:spPr>
            <p:txBody>
              <a:bodyPr wrap="square" rtlCol="0">
                <a:spAutoFit/>
              </a:bodyPr>
              <a:lstStyle/>
              <a:p>
                <a:r>
                  <a:rPr lang="en-US" sz="1600" dirty="0">
                    <a:solidFill>
                      <a:schemeClr val="accent6"/>
                    </a:solidFill>
                    <a:latin typeface="Helvetica" panose="020B0604020202020204" pitchFamily="34" charset="0"/>
                    <a:cs typeface="Helvetica" panose="020B0604020202020204" pitchFamily="34" charset="0"/>
                  </a:rPr>
                  <a:t>    Demonstrated</a:t>
                </a:r>
              </a:p>
            </p:txBody>
          </p:sp>
          <p:cxnSp>
            <p:nvCxnSpPr>
              <p:cNvPr id="37" name="Straight Arrow Connector 36">
                <a:extLst>
                  <a:ext uri="{FF2B5EF4-FFF2-40B4-BE49-F238E27FC236}">
                    <a16:creationId xmlns:a16="http://schemas.microsoft.com/office/drawing/2014/main" id="{B62C3E7A-3127-4D4F-9108-8F1B198A031D}"/>
                  </a:ext>
                </a:extLst>
              </p:cNvPr>
              <p:cNvCxnSpPr/>
              <p:nvPr/>
            </p:nvCxnSpPr>
            <p:spPr>
              <a:xfrm flipH="1">
                <a:off x="4541342" y="4268918"/>
                <a:ext cx="271955"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grpSp>
      <p:sp>
        <p:nvSpPr>
          <p:cNvPr id="27" name="Rectangle 26">
            <a:extLst>
              <a:ext uri="{FF2B5EF4-FFF2-40B4-BE49-F238E27FC236}">
                <a16:creationId xmlns:a16="http://schemas.microsoft.com/office/drawing/2014/main" id="{DA057B6D-53D3-46C9-AFFD-6214AEB613DA}"/>
              </a:ext>
            </a:extLst>
          </p:cNvPr>
          <p:cNvSpPr/>
          <p:nvPr/>
        </p:nvSpPr>
        <p:spPr>
          <a:xfrm>
            <a:off x="67639" y="1108603"/>
            <a:ext cx="6381726" cy="1774845"/>
          </a:xfrm>
          <a:prstGeom prst="rect">
            <a:avLst/>
          </a:prstGeom>
        </p:spPr>
        <p:txBody>
          <a:bodyPr wrap="square">
            <a:spAutoFit/>
          </a:bodyPr>
          <a:lstStyle/>
          <a:p>
            <a:pPr marL="0" lvl="1"/>
            <a:r>
              <a:rPr lang="en-US" altLang="en-US" sz="2000" dirty="0">
                <a:solidFill>
                  <a:schemeClr val="accent6"/>
                </a:solidFill>
                <a:latin typeface="Helvetica" panose="020B0604020202020204" pitchFamily="34" charset="0"/>
              </a:rPr>
              <a:t> </a:t>
            </a:r>
            <a:r>
              <a:rPr lang="en-US" altLang="en-US" sz="2000" b="1" dirty="0">
                <a:solidFill>
                  <a:schemeClr val="accent6"/>
                </a:solidFill>
                <a:latin typeface="Helvetica" panose="020B0604020202020204" pitchFamily="34" charset="0"/>
              </a:rPr>
              <a:t>CMTS1: CMTF</a:t>
            </a:r>
          </a:p>
          <a:p>
            <a:pPr marL="0" lvl="1"/>
            <a:r>
              <a:rPr lang="en-US" altLang="en-US" sz="1400" dirty="0">
                <a:solidFill>
                  <a:schemeClr val="accent6"/>
                </a:solidFill>
                <a:latin typeface="Helvetica" panose="020B0604020202020204" pitchFamily="34" charset="0"/>
              </a:rPr>
              <a:t>  (</a:t>
            </a:r>
            <a:r>
              <a:rPr lang="en-US" altLang="en-US" sz="1400" dirty="0" err="1">
                <a:solidFill>
                  <a:schemeClr val="accent6"/>
                </a:solidFill>
                <a:latin typeface="Helvetica" panose="020B0604020202020204" pitchFamily="34" charset="0"/>
              </a:rPr>
              <a:t>Cryo</a:t>
            </a:r>
            <a:r>
              <a:rPr lang="en-US" altLang="en-US" sz="1400" dirty="0">
                <a:solidFill>
                  <a:schemeClr val="accent6"/>
                </a:solidFill>
                <a:latin typeface="Helvetica" panose="020B0604020202020204" pitchFamily="34" charset="0"/>
              </a:rPr>
              <a:t> Module Test Stand #1 @ </a:t>
            </a:r>
            <a:r>
              <a:rPr lang="en-US" altLang="en-US" sz="1400" dirty="0" err="1">
                <a:solidFill>
                  <a:schemeClr val="accent6"/>
                </a:solidFill>
                <a:latin typeface="Helvetica" panose="020B0604020202020204" pitchFamily="34" charset="0"/>
              </a:rPr>
              <a:t>Cryo</a:t>
            </a:r>
            <a:r>
              <a:rPr lang="en-US" altLang="en-US" sz="1400" dirty="0">
                <a:solidFill>
                  <a:schemeClr val="accent6"/>
                </a:solidFill>
                <a:latin typeface="Helvetica" panose="020B0604020202020204" pitchFamily="34" charset="0"/>
              </a:rPr>
              <a:t> Module Test Facility)</a:t>
            </a:r>
          </a:p>
          <a:p>
            <a:pPr marL="339725" lvl="1" indent="-222250">
              <a:spcBef>
                <a:spcPts val="130"/>
              </a:spcBef>
              <a:buFont typeface="Arial" panose="020B0604020202020204" pitchFamily="34" charset="0"/>
              <a:buChar char="•"/>
            </a:pPr>
            <a:r>
              <a:rPr lang="en-US" altLang="en-US" sz="1800" dirty="0">
                <a:solidFill>
                  <a:schemeClr val="accent6"/>
                </a:solidFill>
                <a:latin typeface="Helvetica" panose="020B0604020202020204" pitchFamily="34" charset="0"/>
              </a:rPr>
              <a:t>Operational test stand </a:t>
            </a:r>
          </a:p>
          <a:p>
            <a:pPr marL="339725" lvl="1" indent="-222250">
              <a:spcBef>
                <a:spcPts val="130"/>
              </a:spcBef>
              <a:buFont typeface="Arial" panose="020B0604020202020204" pitchFamily="34" charset="0"/>
              <a:buChar char="•"/>
            </a:pPr>
            <a:r>
              <a:rPr lang="en-US" altLang="en-US" sz="1800" dirty="0">
                <a:solidFill>
                  <a:schemeClr val="accent6"/>
                </a:solidFill>
                <a:latin typeface="Helvetica" panose="020B0604020202020204" pitchFamily="34" charset="0"/>
              </a:rPr>
              <a:t>RF-cryomodule without beam </a:t>
            </a:r>
          </a:p>
          <a:p>
            <a:pPr marL="339725" lvl="1" indent="-222250">
              <a:spcBef>
                <a:spcPts val="130"/>
              </a:spcBef>
              <a:buFont typeface="Arial" panose="020B0604020202020204" pitchFamily="34" charset="0"/>
              <a:buChar char="•"/>
            </a:pPr>
            <a:r>
              <a:rPr lang="en-US" altLang="en-US" sz="1800" dirty="0">
                <a:solidFill>
                  <a:schemeClr val="accent6"/>
                </a:solidFill>
                <a:latin typeface="Helvetica" panose="020B0604020202020204" pitchFamily="34" charset="0"/>
              </a:rPr>
              <a:t>Current used for LCLS-II cm testing</a:t>
            </a:r>
          </a:p>
          <a:p>
            <a:pPr marL="339725" lvl="1" indent="-222250">
              <a:spcBef>
                <a:spcPts val="130"/>
              </a:spcBef>
              <a:buFont typeface="Arial" panose="020B0604020202020204" pitchFamily="34" charset="0"/>
              <a:buChar char="•"/>
            </a:pPr>
            <a:r>
              <a:rPr lang="en-US" altLang="en-US" sz="1800" dirty="0">
                <a:solidFill>
                  <a:schemeClr val="accent6"/>
                </a:solidFill>
                <a:latin typeface="Helvetica" panose="020B0604020202020204" pitchFamily="34" charset="0"/>
              </a:rPr>
              <a:t>Future plans: reconfigure facility for 650 MHz CM testing</a:t>
            </a:r>
          </a:p>
        </p:txBody>
      </p:sp>
      <p:pic>
        <p:nvPicPr>
          <p:cNvPr id="42" name="Picture 41">
            <a:extLst>
              <a:ext uri="{FF2B5EF4-FFF2-40B4-BE49-F238E27FC236}">
                <a16:creationId xmlns:a16="http://schemas.microsoft.com/office/drawing/2014/main" id="{3F12FBC0-FDDB-4397-96A7-5FDC95D422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99443" y="2833411"/>
            <a:ext cx="2243121" cy="1682341"/>
          </a:xfrm>
          <a:prstGeom prst="rect">
            <a:avLst/>
          </a:prstGeom>
        </p:spPr>
      </p:pic>
      <p:sp>
        <p:nvSpPr>
          <p:cNvPr id="43" name="Rectangle 42">
            <a:extLst>
              <a:ext uri="{FF2B5EF4-FFF2-40B4-BE49-F238E27FC236}">
                <a16:creationId xmlns:a16="http://schemas.microsoft.com/office/drawing/2014/main" id="{89AA0B33-6E19-4A0A-B32F-DE11F4A78288}"/>
              </a:ext>
            </a:extLst>
          </p:cNvPr>
          <p:cNvSpPr/>
          <p:nvPr/>
        </p:nvSpPr>
        <p:spPr>
          <a:xfrm>
            <a:off x="6217" y="4533152"/>
            <a:ext cx="5952513" cy="1792798"/>
          </a:xfrm>
          <a:prstGeom prst="rect">
            <a:avLst/>
          </a:prstGeom>
        </p:spPr>
        <p:txBody>
          <a:bodyPr wrap="square">
            <a:spAutoFit/>
          </a:bodyPr>
          <a:lstStyle/>
          <a:p>
            <a:pPr marL="0" lvl="1"/>
            <a:r>
              <a:rPr lang="en-US" altLang="en-US" sz="2000" dirty="0">
                <a:solidFill>
                  <a:schemeClr val="accent6"/>
                </a:solidFill>
                <a:latin typeface="Helvetica" panose="020B0604020202020204" pitchFamily="34" charset="0"/>
              </a:rPr>
              <a:t> </a:t>
            </a:r>
            <a:r>
              <a:rPr lang="en-US" altLang="en-US" sz="2000" b="1" dirty="0">
                <a:solidFill>
                  <a:schemeClr val="accent6"/>
                </a:solidFill>
                <a:latin typeface="Helvetica" panose="020B0604020202020204" pitchFamily="34" charset="0"/>
              </a:rPr>
              <a:t>STC: MDB</a:t>
            </a:r>
            <a:endParaRPr lang="en-US" altLang="en-US" sz="2200" b="1" dirty="0">
              <a:solidFill>
                <a:schemeClr val="accent6"/>
              </a:solidFill>
              <a:latin typeface="Helvetica" panose="020B0604020202020204" pitchFamily="34" charset="0"/>
            </a:endParaRPr>
          </a:p>
          <a:p>
            <a:pPr marL="0" lvl="1"/>
            <a:r>
              <a:rPr lang="en-US" altLang="en-US" sz="1400" dirty="0">
                <a:solidFill>
                  <a:schemeClr val="accent6"/>
                </a:solidFill>
                <a:latin typeface="Helvetica" panose="020B0604020202020204" pitchFamily="34" charset="0"/>
              </a:rPr>
              <a:t>  (Spoke Test Cryostat @ Meson Detector Building)</a:t>
            </a:r>
          </a:p>
          <a:p>
            <a:pPr marL="404813" lvl="1" indent="-234950">
              <a:spcBef>
                <a:spcPts val="130"/>
              </a:spcBef>
              <a:buFont typeface="Arial" panose="020B0604020202020204" pitchFamily="34" charset="0"/>
              <a:buChar char="•"/>
            </a:pPr>
            <a:r>
              <a:rPr lang="en-US" altLang="en-US" sz="1800" dirty="0">
                <a:solidFill>
                  <a:schemeClr val="accent6"/>
                </a:solidFill>
                <a:latin typeface="Helvetica" panose="020B0604020202020204" pitchFamily="34" charset="0"/>
              </a:rPr>
              <a:t>Demonstrate dressed cavity performance</a:t>
            </a:r>
          </a:p>
          <a:p>
            <a:pPr marL="404813" lvl="1" indent="-234950">
              <a:spcBef>
                <a:spcPts val="130"/>
              </a:spcBef>
              <a:buFont typeface="Arial" panose="020B0604020202020204" pitchFamily="34" charset="0"/>
              <a:buChar char="•"/>
            </a:pPr>
            <a:r>
              <a:rPr lang="en-US" altLang="en-US" sz="1800" dirty="0">
                <a:solidFill>
                  <a:schemeClr val="accent6"/>
                </a:solidFill>
                <a:latin typeface="Helvetica" panose="020B0604020202020204" pitchFamily="34" charset="0"/>
              </a:rPr>
              <a:t>Current used for testing SSR1 cavities for CM1</a:t>
            </a:r>
          </a:p>
          <a:p>
            <a:pPr marL="404813" lvl="1" indent="-234950">
              <a:spcBef>
                <a:spcPts val="130"/>
              </a:spcBef>
              <a:buFont typeface="Arial" panose="020B0604020202020204" pitchFamily="34" charset="0"/>
              <a:buChar char="•"/>
            </a:pPr>
            <a:r>
              <a:rPr lang="en-US" altLang="en-US" sz="1800" dirty="0">
                <a:solidFill>
                  <a:schemeClr val="accent6"/>
                </a:solidFill>
                <a:latin typeface="Helvetica" panose="020B0604020202020204" pitchFamily="34" charset="0"/>
              </a:rPr>
              <a:t>Future plans: cavity testing for SSRs and HB650 -&gt; require extension to cryostat to accommodate cav. </a:t>
            </a:r>
          </a:p>
        </p:txBody>
      </p:sp>
      <p:pic>
        <p:nvPicPr>
          <p:cNvPr id="44" name="Content Placeholder 8">
            <a:extLst>
              <a:ext uri="{FF2B5EF4-FFF2-40B4-BE49-F238E27FC236}">
                <a16:creationId xmlns:a16="http://schemas.microsoft.com/office/drawing/2014/main" id="{0E76E55F-D96D-4F9C-90EC-06CDDBB443B1}"/>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l="2246" t="4280" r="6150" b="11796"/>
          <a:stretch/>
        </p:blipFill>
        <p:spPr bwMode="auto">
          <a:xfrm rot="5400000">
            <a:off x="5990367" y="4721207"/>
            <a:ext cx="1742166" cy="1392377"/>
          </a:xfrm>
          <a:prstGeom prst="rect">
            <a:avLst/>
          </a:prstGeom>
          <a:ln>
            <a:noFill/>
          </a:ln>
          <a:extLst>
            <a:ext uri="{53640926-AAD7-44D8-BBD7-CCE9431645EC}">
              <a14:shadowObscured xmlns:a14="http://schemas.microsoft.com/office/drawing/2010/main"/>
            </a:ext>
          </a:extLst>
        </p:spPr>
      </p:pic>
      <p:pic>
        <p:nvPicPr>
          <p:cNvPr id="45" name="Picture 44">
            <a:extLst>
              <a:ext uri="{FF2B5EF4-FFF2-40B4-BE49-F238E27FC236}">
                <a16:creationId xmlns:a16="http://schemas.microsoft.com/office/drawing/2014/main" id="{8F8A7A3D-CC2F-4C4A-AE86-DEB3B0753C5A}"/>
              </a:ext>
            </a:extLst>
          </p:cNvPr>
          <p:cNvPicPr/>
          <p:nvPr/>
        </p:nvPicPr>
        <p:blipFill>
          <a:blip r:embed="rId5">
            <a:clrChange>
              <a:clrFrom>
                <a:srgbClr val="232528"/>
              </a:clrFrom>
              <a:clrTo>
                <a:srgbClr val="232528">
                  <a:alpha val="0"/>
                </a:srgbClr>
              </a:clrTo>
            </a:clrChange>
          </a:blip>
          <a:stretch>
            <a:fillRect/>
          </a:stretch>
        </p:blipFill>
        <p:spPr>
          <a:xfrm>
            <a:off x="7570588" y="4356112"/>
            <a:ext cx="1344812" cy="1999091"/>
          </a:xfrm>
          <a:prstGeom prst="rect">
            <a:avLst/>
          </a:prstGeom>
        </p:spPr>
      </p:pic>
      <p:grpSp>
        <p:nvGrpSpPr>
          <p:cNvPr id="52" name="Group 51">
            <a:extLst>
              <a:ext uri="{FF2B5EF4-FFF2-40B4-BE49-F238E27FC236}">
                <a16:creationId xmlns:a16="http://schemas.microsoft.com/office/drawing/2014/main" id="{762E4336-D58F-4B7F-9E8F-97E7B6E06027}"/>
              </a:ext>
            </a:extLst>
          </p:cNvPr>
          <p:cNvGrpSpPr/>
          <p:nvPr/>
        </p:nvGrpSpPr>
        <p:grpSpPr>
          <a:xfrm>
            <a:off x="4344553" y="2244023"/>
            <a:ext cx="1509647" cy="338554"/>
            <a:chOff x="4325997" y="1965175"/>
            <a:chExt cx="1509647" cy="338554"/>
          </a:xfrm>
        </p:grpSpPr>
        <p:sp>
          <p:nvSpPr>
            <p:cNvPr id="50" name="TextBox 49">
              <a:extLst>
                <a:ext uri="{FF2B5EF4-FFF2-40B4-BE49-F238E27FC236}">
                  <a16:creationId xmlns:a16="http://schemas.microsoft.com/office/drawing/2014/main" id="{8279AE24-FCC6-413E-B474-E53EFE94CB1D}"/>
                </a:ext>
              </a:extLst>
            </p:cNvPr>
            <p:cNvSpPr txBox="1"/>
            <p:nvPr/>
          </p:nvSpPr>
          <p:spPr>
            <a:xfrm>
              <a:off x="4325997" y="1965175"/>
              <a:ext cx="1509647" cy="338554"/>
            </a:xfrm>
            <a:prstGeom prst="rect">
              <a:avLst/>
            </a:prstGeom>
            <a:solidFill>
              <a:srgbClr val="FFFF00"/>
            </a:solidFill>
          </p:spPr>
          <p:txBody>
            <a:bodyPr wrap="square" rtlCol="0">
              <a:spAutoFit/>
            </a:bodyPr>
            <a:lstStyle/>
            <a:p>
              <a:r>
                <a:rPr lang="en-US" sz="1600" dirty="0">
                  <a:solidFill>
                    <a:schemeClr val="accent6"/>
                  </a:solidFill>
                  <a:latin typeface="Helvetica" panose="020B0604020202020204" pitchFamily="34" charset="0"/>
                  <a:cs typeface="Helvetica" panose="020B0604020202020204" pitchFamily="34" charset="0"/>
                </a:rPr>
                <a:t>    Operational</a:t>
              </a:r>
            </a:p>
          </p:txBody>
        </p:sp>
        <p:cxnSp>
          <p:nvCxnSpPr>
            <p:cNvPr id="51" name="Straight Arrow Connector 50">
              <a:extLst>
                <a:ext uri="{FF2B5EF4-FFF2-40B4-BE49-F238E27FC236}">
                  <a16:creationId xmlns:a16="http://schemas.microsoft.com/office/drawing/2014/main" id="{8E0842FD-D389-4494-9C78-7F3798020AE9}"/>
                </a:ext>
              </a:extLst>
            </p:cNvPr>
            <p:cNvCxnSpPr/>
            <p:nvPr/>
          </p:nvCxnSpPr>
          <p:spPr>
            <a:xfrm flipH="1">
              <a:off x="4358025" y="2129685"/>
              <a:ext cx="240744"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54" name="TextBox 53">
            <a:extLst>
              <a:ext uri="{FF2B5EF4-FFF2-40B4-BE49-F238E27FC236}">
                <a16:creationId xmlns:a16="http://schemas.microsoft.com/office/drawing/2014/main" id="{1606FDC7-52D5-4536-AAE5-DA647320D4CB}"/>
              </a:ext>
            </a:extLst>
          </p:cNvPr>
          <p:cNvSpPr txBox="1"/>
          <p:nvPr/>
        </p:nvSpPr>
        <p:spPr>
          <a:xfrm>
            <a:off x="5284863" y="5353903"/>
            <a:ext cx="1509647" cy="338554"/>
          </a:xfrm>
          <a:prstGeom prst="rect">
            <a:avLst/>
          </a:prstGeom>
          <a:solidFill>
            <a:srgbClr val="FFFF00"/>
          </a:solidFill>
        </p:spPr>
        <p:txBody>
          <a:bodyPr wrap="square" rtlCol="0">
            <a:spAutoFit/>
          </a:bodyPr>
          <a:lstStyle/>
          <a:p>
            <a:r>
              <a:rPr lang="en-US" sz="1600" dirty="0">
                <a:solidFill>
                  <a:schemeClr val="accent6"/>
                </a:solidFill>
                <a:latin typeface="Helvetica" panose="020B0604020202020204" pitchFamily="34" charset="0"/>
                <a:cs typeface="Helvetica" panose="020B0604020202020204" pitchFamily="34" charset="0"/>
              </a:rPr>
              <a:t>    Operational</a:t>
            </a:r>
          </a:p>
        </p:txBody>
      </p:sp>
      <p:cxnSp>
        <p:nvCxnSpPr>
          <p:cNvPr id="55" name="Straight Arrow Connector 54">
            <a:extLst>
              <a:ext uri="{FF2B5EF4-FFF2-40B4-BE49-F238E27FC236}">
                <a16:creationId xmlns:a16="http://schemas.microsoft.com/office/drawing/2014/main" id="{E904FDEA-8909-4C10-85BE-66ADC0DEC9E3}"/>
              </a:ext>
            </a:extLst>
          </p:cNvPr>
          <p:cNvCxnSpPr/>
          <p:nvPr/>
        </p:nvCxnSpPr>
        <p:spPr>
          <a:xfrm flipH="1">
            <a:off x="5315033" y="5544446"/>
            <a:ext cx="240744"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6" name="Content Placeholder 2">
            <a:extLst>
              <a:ext uri="{FF2B5EF4-FFF2-40B4-BE49-F238E27FC236}">
                <a16:creationId xmlns:a16="http://schemas.microsoft.com/office/drawing/2014/main" id="{B28B6C94-F970-4331-8741-5DAE06FE5F29}"/>
              </a:ext>
            </a:extLst>
          </p:cNvPr>
          <p:cNvSpPr txBox="1">
            <a:spLocks/>
          </p:cNvSpPr>
          <p:nvPr/>
        </p:nvSpPr>
        <p:spPr bwMode="auto">
          <a:xfrm>
            <a:off x="117865" y="720520"/>
            <a:ext cx="8013700" cy="4278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dirty="0">
                <a:latin typeface="Helvetica" panose="020B0604020202020204" pitchFamily="34" charset="0"/>
              </a:rPr>
              <a:t>Test Infrastructure:   </a:t>
            </a:r>
          </a:p>
        </p:txBody>
      </p:sp>
      <p:grpSp>
        <p:nvGrpSpPr>
          <p:cNvPr id="29" name="Group 28">
            <a:extLst>
              <a:ext uri="{FF2B5EF4-FFF2-40B4-BE49-F238E27FC236}">
                <a16:creationId xmlns:a16="http://schemas.microsoft.com/office/drawing/2014/main" id="{5B4B5534-3D4E-4A01-97C6-8DC80D4BDB8A}"/>
              </a:ext>
            </a:extLst>
          </p:cNvPr>
          <p:cNvGrpSpPr/>
          <p:nvPr/>
        </p:nvGrpSpPr>
        <p:grpSpPr>
          <a:xfrm>
            <a:off x="7577088" y="368774"/>
            <a:ext cx="1682201" cy="926287"/>
            <a:chOff x="7325475" y="425321"/>
            <a:chExt cx="1682201" cy="926287"/>
          </a:xfrm>
        </p:grpSpPr>
        <p:sp>
          <p:nvSpPr>
            <p:cNvPr id="31" name="TextBox 30">
              <a:extLst>
                <a:ext uri="{FF2B5EF4-FFF2-40B4-BE49-F238E27FC236}">
                  <a16:creationId xmlns:a16="http://schemas.microsoft.com/office/drawing/2014/main" id="{340F62CB-36E2-4F64-8E3C-AFB4B2871339}"/>
                </a:ext>
              </a:extLst>
            </p:cNvPr>
            <p:cNvSpPr txBox="1"/>
            <p:nvPr/>
          </p:nvSpPr>
          <p:spPr>
            <a:xfrm>
              <a:off x="7325475" y="425321"/>
              <a:ext cx="1677850"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32" name="TextBox 31">
              <a:extLst>
                <a:ext uri="{FF2B5EF4-FFF2-40B4-BE49-F238E27FC236}">
                  <a16:creationId xmlns:a16="http://schemas.microsoft.com/office/drawing/2014/main" id="{F0D84EBD-CA78-4ABB-8DA3-FBC212FB7F3B}"/>
                </a:ext>
              </a:extLst>
            </p:cNvPr>
            <p:cNvSpPr txBox="1"/>
            <p:nvPr/>
          </p:nvSpPr>
          <p:spPr>
            <a:xfrm>
              <a:off x="7325476" y="889943"/>
              <a:ext cx="1682200" cy="461665"/>
            </a:xfrm>
            <a:prstGeom prst="rect">
              <a:avLst/>
            </a:prstGeom>
            <a:solidFill>
              <a:srgbClr val="C00000"/>
            </a:solidFill>
          </p:spPr>
          <p:txBody>
            <a:bodyPr wrap="square" rtlCol="0">
              <a:spAutoFit/>
            </a:bodyPr>
            <a:lstStyle/>
            <a:p>
              <a:pPr algn="ctr"/>
              <a:r>
                <a:rPr lang="en-US" dirty="0">
                  <a:solidFill>
                    <a:schemeClr val="bg1"/>
                  </a:solidFill>
                </a:rPr>
                <a:t>Leibfritz</a:t>
              </a:r>
            </a:p>
          </p:txBody>
        </p:sp>
      </p:grpSp>
    </p:spTree>
    <p:extLst>
      <p:ext uri="{BB962C8B-B14F-4D97-AF65-F5344CB8AC3E}">
        <p14:creationId xmlns:p14="http://schemas.microsoft.com/office/powerpoint/2010/main" val="130671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toward CD-2</a:t>
            </a:r>
          </a:p>
        </p:txBody>
      </p:sp>
      <p:sp>
        <p:nvSpPr>
          <p:cNvPr id="3" name="Content Placeholder 2"/>
          <p:cNvSpPr>
            <a:spLocks noGrp="1"/>
          </p:cNvSpPr>
          <p:nvPr>
            <p:ph idx="1"/>
          </p:nvPr>
        </p:nvSpPr>
        <p:spPr/>
        <p:txBody>
          <a:bodyPr/>
          <a:lstStyle/>
          <a:p>
            <a:endParaRPr lang="en-US" dirty="0"/>
          </a:p>
          <a:p>
            <a:r>
              <a:rPr lang="en-US" dirty="0"/>
              <a:t>Finalize L3 manager and CAM assignments</a:t>
            </a:r>
          </a:p>
          <a:p>
            <a:r>
              <a:rPr lang="en-US" dirty="0"/>
              <a:t>Complete remaining design work for the L3 systems</a:t>
            </a:r>
          </a:p>
          <a:p>
            <a:r>
              <a:rPr lang="en-US" dirty="0"/>
              <a:t>Complete interface specifications between L3 systems </a:t>
            </a:r>
          </a:p>
          <a:p>
            <a:r>
              <a:rPr lang="en-US" dirty="0"/>
              <a:t>Complete Technical Requirement Specifications as required</a:t>
            </a:r>
          </a:p>
          <a:p>
            <a:r>
              <a:rPr lang="en-US" dirty="0">
                <a:solidFill>
                  <a:schemeClr val="accent6"/>
                </a:solidFill>
              </a:rPr>
              <a:t>Perform design reviews to ensure the subsystems are fully integrated and satisfy the performance requirements</a:t>
            </a:r>
          </a:p>
          <a:p>
            <a:r>
              <a:rPr lang="en-US" dirty="0"/>
              <a:t>Finalize cost/construction schedule for the individual L3 systems</a:t>
            </a:r>
          </a:p>
          <a:p>
            <a:pPr lvl="1"/>
            <a:r>
              <a:rPr lang="en-US" dirty="0"/>
              <a:t>Further develop the installation plan in close collaboration with L3 work packages to improve the process and optimize the installation sequence – identify tasks that can be run in parallel </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120929" cy="241300"/>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spTree>
    <p:extLst>
      <p:ext uri="{BB962C8B-B14F-4D97-AF65-F5344CB8AC3E}">
        <p14:creationId xmlns:p14="http://schemas.microsoft.com/office/powerpoint/2010/main" val="133810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92500" lnSpcReduction="10000"/>
          </a:bodyPr>
          <a:lstStyle/>
          <a:p>
            <a:r>
              <a:rPr lang="en-US" dirty="0"/>
              <a:t>Requirements</a:t>
            </a:r>
          </a:p>
          <a:p>
            <a:r>
              <a:rPr lang="en-US" dirty="0"/>
              <a:t>Conceptual Design, Maturity</a:t>
            </a:r>
          </a:p>
          <a:p>
            <a:r>
              <a:rPr lang="en-US" dirty="0"/>
              <a:t>Scope/Deliverables</a:t>
            </a:r>
          </a:p>
          <a:p>
            <a:r>
              <a:rPr lang="en-US" dirty="0"/>
              <a:t>Organization</a:t>
            </a:r>
          </a:p>
          <a:p>
            <a:r>
              <a:rPr lang="en-US" dirty="0"/>
              <a:t>Interfaces</a:t>
            </a:r>
            <a:endParaRPr lang="en-US" dirty="0">
              <a:solidFill>
                <a:srgbClr val="FF0000"/>
              </a:solidFill>
            </a:endParaRPr>
          </a:p>
          <a:p>
            <a:r>
              <a:rPr lang="en-US" dirty="0"/>
              <a:t>Technical Progress to Date</a:t>
            </a:r>
          </a:p>
          <a:p>
            <a:r>
              <a:rPr lang="en-US" dirty="0"/>
              <a:t>Plan for CD-2/Preliminary Design</a:t>
            </a:r>
          </a:p>
          <a:p>
            <a:r>
              <a:rPr lang="en-US" dirty="0"/>
              <a:t>ESH&amp;Q</a:t>
            </a:r>
          </a:p>
          <a:p>
            <a:r>
              <a:rPr lang="en-US" dirty="0"/>
              <a:t>Risk</a:t>
            </a:r>
          </a:p>
          <a:p>
            <a:r>
              <a:rPr lang="en-US" dirty="0"/>
              <a:t>Cost</a:t>
            </a:r>
          </a:p>
          <a:p>
            <a:r>
              <a:rPr lang="en-US" dirty="0"/>
              <a:t>Schedule</a:t>
            </a:r>
          </a:p>
          <a:p>
            <a:r>
              <a:rPr lang="en-US" dirty="0"/>
              <a:t>Breakout Session topics</a:t>
            </a:r>
          </a:p>
          <a:p>
            <a:r>
              <a:rPr lang="en-US" dirty="0"/>
              <a:t>Summary</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78888" cy="237285"/>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99846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ESH&amp;Q</a:t>
            </a:r>
          </a:p>
        </p:txBody>
      </p:sp>
      <p:sp>
        <p:nvSpPr>
          <p:cNvPr id="3" name="Content Placeholder 2"/>
          <p:cNvSpPr>
            <a:spLocks noGrp="1"/>
          </p:cNvSpPr>
          <p:nvPr>
            <p:ph idx="1"/>
          </p:nvPr>
        </p:nvSpPr>
        <p:spPr>
          <a:xfrm>
            <a:off x="228600" y="1043046"/>
            <a:ext cx="8774724" cy="5188421"/>
          </a:xfrm>
        </p:spPr>
        <p:txBody>
          <a:bodyPr>
            <a:normAutofit fontScale="92500" lnSpcReduction="10000"/>
          </a:bodyPr>
          <a:lstStyle/>
          <a:p>
            <a:r>
              <a:rPr lang="en-US" dirty="0"/>
              <a:t>PIP-II work being executed at many institutions: authority and responsibility for safety is with institutions where work is conducted </a:t>
            </a:r>
          </a:p>
          <a:p>
            <a:r>
              <a:rPr lang="en-US" dirty="0"/>
              <a:t>Fermilab has the responsibility to assure that all equipment installed and operated at the laboratory complies with Fermi ES&amp;H Manual (FESHM) and pass through Operational Readiness Clearance (ORC) review</a:t>
            </a:r>
          </a:p>
          <a:p>
            <a:r>
              <a:rPr lang="en-US" dirty="0"/>
              <a:t>PIP-II activities will follow the Project Integrated Safety Management Plan (</a:t>
            </a:r>
            <a:r>
              <a:rPr lang="en-US" i="1" dirty="0"/>
              <a:t>pip2-docdb#141</a:t>
            </a:r>
            <a:r>
              <a:rPr lang="en-US" dirty="0"/>
              <a:t>) </a:t>
            </a:r>
          </a:p>
          <a:p>
            <a:pPr lvl="1"/>
            <a:r>
              <a:rPr lang="en-US" dirty="0"/>
              <a:t>Partner deliverables are required to meet Laboratory Safety Standards</a:t>
            </a:r>
          </a:p>
          <a:p>
            <a:pPr lvl="2"/>
            <a:r>
              <a:rPr lang="en-US" dirty="0"/>
              <a:t>Project Engineers work proactively with L3s and collaborating institutions to ensure necessary documentation is prepared</a:t>
            </a:r>
          </a:p>
          <a:p>
            <a:r>
              <a:rPr lang="en-US" dirty="0"/>
              <a:t>Quality Assurance and Control</a:t>
            </a:r>
          </a:p>
          <a:p>
            <a:pPr lvl="1"/>
            <a:r>
              <a:rPr lang="en-US" dirty="0"/>
              <a:t>Responsibility with L3s: technical design and construction reviews</a:t>
            </a:r>
          </a:p>
          <a:p>
            <a:pPr lvl="1"/>
            <a:r>
              <a:rPr lang="en-US" dirty="0"/>
              <a:t>Project Quality Assurance Plan (</a:t>
            </a:r>
            <a:r>
              <a:rPr lang="en-US" i="1" dirty="0"/>
              <a:t>pip2-docdb #142</a:t>
            </a:r>
            <a:r>
              <a:rPr lang="en-US" dirty="0"/>
              <a:t>)</a:t>
            </a:r>
          </a:p>
          <a:p>
            <a:pPr lvl="1"/>
            <a:r>
              <a:rPr lang="en-US" dirty="0"/>
              <a:t>Communicate and work with vendors and collaborators</a:t>
            </a:r>
          </a:p>
          <a:p>
            <a:endParaRPr lang="en-US" dirty="0"/>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99908" cy="241300"/>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#5</a:t>
            </a:r>
          </a:p>
        </p:txBody>
      </p:sp>
    </p:spTree>
    <p:extLst>
      <p:ext uri="{BB962C8B-B14F-4D97-AF65-F5344CB8AC3E}">
        <p14:creationId xmlns:p14="http://schemas.microsoft.com/office/powerpoint/2010/main" val="1937627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26336" cy="241300"/>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10" name="Title 1">
            <a:extLst>
              <a:ext uri="{FF2B5EF4-FFF2-40B4-BE49-F238E27FC236}">
                <a16:creationId xmlns:a16="http://schemas.microsoft.com/office/drawing/2014/main" id="{B4154545-9156-4FF8-8B11-428FBF2AE9A9}"/>
              </a:ext>
            </a:extLst>
          </p:cNvPr>
          <p:cNvSpPr txBox="1">
            <a:spLocks/>
          </p:cNvSpPr>
          <p:nvPr/>
        </p:nvSpPr>
        <p:spPr>
          <a:xfrm>
            <a:off x="228600" y="465691"/>
            <a:ext cx="8686800" cy="427877"/>
          </a:xfrm>
          <a:prstGeom prst="rect">
            <a:avLst/>
          </a:prstGeom>
        </p:spPr>
        <p:txBody>
          <a:bodyPr lIns="0" tIns="0" rIns="0" bIns="0" anchor="b" anchorCtr="0">
            <a:normAutofit/>
          </a:bodyPr>
          <a:lstStyle>
            <a:lvl1pPr algn="l" defTabSz="457200" rtl="0" eaLnBrk="1" fontAlgn="base" hangingPunct="1">
              <a:spcBef>
                <a:spcPct val="0"/>
              </a:spcBef>
              <a:spcAft>
                <a:spcPct val="0"/>
              </a:spcAft>
              <a:defRPr sz="28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200" dirty="0"/>
              <a:t>Risk: Linac Support System, Installation and Com.</a:t>
            </a:r>
          </a:p>
        </p:txBody>
      </p:sp>
      <p:sp>
        <p:nvSpPr>
          <p:cNvPr id="11" name="Content Placeholder 2">
            <a:extLst>
              <a:ext uri="{FF2B5EF4-FFF2-40B4-BE49-F238E27FC236}">
                <a16:creationId xmlns:a16="http://schemas.microsoft.com/office/drawing/2014/main" id="{CC4515FA-EABD-4125-B3B4-73B939C53D71}"/>
              </a:ext>
            </a:extLst>
          </p:cNvPr>
          <p:cNvSpPr>
            <a:spLocks noGrp="1"/>
          </p:cNvSpPr>
          <p:nvPr>
            <p:ph idx="1"/>
          </p:nvPr>
        </p:nvSpPr>
        <p:spPr>
          <a:xfrm>
            <a:off x="94594" y="1117376"/>
            <a:ext cx="9049406" cy="1962156"/>
          </a:xfrm>
        </p:spPr>
        <p:txBody>
          <a:bodyPr>
            <a:noAutofit/>
          </a:bodyPr>
          <a:lstStyle/>
          <a:p>
            <a:r>
              <a:rPr lang="en-US" sz="2200" dirty="0"/>
              <a:t>Machine performance problems during commissioning</a:t>
            </a:r>
          </a:p>
          <a:p>
            <a:r>
              <a:rPr lang="en-US" sz="2200" dirty="0"/>
              <a:t>MEBT kickers performance is unsatisfactory</a:t>
            </a:r>
          </a:p>
          <a:p>
            <a:r>
              <a:rPr lang="en-US" sz="2200" dirty="0"/>
              <a:t>Unable to maintain proper vacuum between MEBT absorber and SRF</a:t>
            </a:r>
          </a:p>
          <a:p>
            <a:r>
              <a:rPr lang="en-US" sz="2200" dirty="0"/>
              <a:t>MEBT Absorber does not meet performance requirement</a:t>
            </a:r>
          </a:p>
          <a:p>
            <a:r>
              <a:rPr lang="en-US" sz="2200" dirty="0"/>
              <a:t>LCW system does not achieve temperature stability requirements</a:t>
            </a:r>
          </a:p>
        </p:txBody>
      </p:sp>
      <p:sp>
        <p:nvSpPr>
          <p:cNvPr id="13" name="TextBox 12">
            <a:extLst>
              <a:ext uri="{FF2B5EF4-FFF2-40B4-BE49-F238E27FC236}">
                <a16:creationId xmlns:a16="http://schemas.microsoft.com/office/drawing/2014/main" id="{32F9CA3B-D131-44A0-A1E4-9719F2EB908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pic>
        <p:nvPicPr>
          <p:cNvPr id="14" name="Picture 13">
            <a:extLst>
              <a:ext uri="{FF2B5EF4-FFF2-40B4-BE49-F238E27FC236}">
                <a16:creationId xmlns:a16="http://schemas.microsoft.com/office/drawing/2014/main" id="{BFA1C418-03D3-47BA-B499-340621E1B7CD}"/>
              </a:ext>
            </a:extLst>
          </p:cNvPr>
          <p:cNvPicPr>
            <a:picLocks noChangeAspect="1"/>
          </p:cNvPicPr>
          <p:nvPr/>
        </p:nvPicPr>
        <p:blipFill>
          <a:blip r:embed="rId2"/>
          <a:stretch>
            <a:fillRect/>
          </a:stretch>
        </p:blipFill>
        <p:spPr>
          <a:xfrm>
            <a:off x="328002" y="4132357"/>
            <a:ext cx="8487995" cy="1608267"/>
          </a:xfrm>
          <a:prstGeom prst="rect">
            <a:avLst/>
          </a:prstGeom>
        </p:spPr>
      </p:pic>
    </p:spTree>
    <p:extLst>
      <p:ext uri="{BB962C8B-B14F-4D97-AF65-F5344CB8AC3E}">
        <p14:creationId xmlns:p14="http://schemas.microsoft.com/office/powerpoint/2010/main" val="138967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Risk Mitigation: Machine performance problems during commissioning</a:t>
            </a:r>
          </a:p>
        </p:txBody>
      </p:sp>
      <p:sp>
        <p:nvSpPr>
          <p:cNvPr id="3" name="Content Placeholder 2"/>
          <p:cNvSpPr>
            <a:spLocks noGrp="1"/>
          </p:cNvSpPr>
          <p:nvPr>
            <p:ph idx="1"/>
          </p:nvPr>
        </p:nvSpPr>
        <p:spPr/>
        <p:txBody>
          <a:bodyPr/>
          <a:lstStyle/>
          <a:p>
            <a:r>
              <a:rPr lang="en-US" dirty="0"/>
              <a:t>This is a technical risk with a high impact to schedule &amp; cost</a:t>
            </a:r>
          </a:p>
          <a:p>
            <a:r>
              <a:rPr lang="en-US" dirty="0"/>
              <a:t>Development plan (FY16-FY22) is planned to minimize the impact </a:t>
            </a:r>
          </a:p>
          <a:p>
            <a:pPr lvl="1"/>
            <a:r>
              <a:rPr lang="en-US" dirty="0"/>
              <a:t>PIP2IT and CMTS1 will enable a variety of system-level tests to be performed on many critical systems providing opportunity for the majority of the issues to be identified and addressed long before the accelerator components are installed in PIP-II tunnel</a:t>
            </a:r>
          </a:p>
          <a:p>
            <a:pPr lvl="1"/>
            <a:r>
              <a:rPr lang="en-US" dirty="0"/>
              <a:t>Perform cold RF-cryomodule test on all cryomodules</a:t>
            </a:r>
          </a:p>
          <a:p>
            <a:pPr lvl="1"/>
            <a:r>
              <a:rPr lang="en-US" dirty="0"/>
              <a:t>Verification of RF power systems before and after installation</a:t>
            </a:r>
          </a:p>
          <a:p>
            <a:pPr lvl="1"/>
            <a:r>
              <a:rPr lang="en-US" dirty="0"/>
              <a:t>Machine protection system is being developed and tested at PIP2IT</a:t>
            </a:r>
          </a:p>
          <a:p>
            <a:pPr lvl="1"/>
            <a:r>
              <a:rPr lang="en-US" dirty="0"/>
              <a:t>First two cryomodules (HWR and one SSR1 cryomodule) will be tested with beam at PIP2IT before moving to PIP-II enclosure</a:t>
            </a:r>
          </a:p>
          <a:p>
            <a:pPr lvl="2"/>
            <a:endParaRPr lang="en-US" dirty="0"/>
          </a:p>
          <a:p>
            <a:endParaRPr lang="en-US"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7" name="Footer Placeholder 4">
            <a:extLst>
              <a:ext uri="{FF2B5EF4-FFF2-40B4-BE49-F238E27FC236}">
                <a16:creationId xmlns:a16="http://schemas.microsoft.com/office/drawing/2014/main" id="{4D1D4C56-B75D-47B9-97E8-7E89214B1251}"/>
              </a:ext>
            </a:extLst>
          </p:cNvPr>
          <p:cNvSpPr>
            <a:spLocks noGrp="1"/>
          </p:cNvSpPr>
          <p:nvPr>
            <p:ph type="ftr" sz="quarter" idx="3"/>
          </p:nvPr>
        </p:nvSpPr>
        <p:spPr>
          <a:xfrm>
            <a:off x="1530602" y="6495482"/>
            <a:ext cx="6099908" cy="241300"/>
          </a:xfrm>
        </p:spPr>
        <p:txBody>
          <a:bodyPr/>
          <a:lstStyle/>
          <a:p>
            <a:pPr>
              <a:defRPr/>
            </a:pPr>
            <a:r>
              <a:rPr lang="en-US" dirty="0"/>
              <a:t>Fernanda G. Garcia | Linac Accelerator Support Systems Installation and Commissioning</a:t>
            </a:r>
            <a:endParaRPr lang="en-US" b="1" dirty="0"/>
          </a:p>
        </p:txBody>
      </p:sp>
      <p:sp>
        <p:nvSpPr>
          <p:cNvPr id="8" name="Date Placeholder 3">
            <a:extLst>
              <a:ext uri="{FF2B5EF4-FFF2-40B4-BE49-F238E27FC236}">
                <a16:creationId xmlns:a16="http://schemas.microsoft.com/office/drawing/2014/main" id="{927BD114-32BF-4928-81F6-0644C4EF4D78}"/>
              </a:ext>
            </a:extLst>
          </p:cNvPr>
          <p:cNvSpPr>
            <a:spLocks noGrp="1"/>
          </p:cNvSpPr>
          <p:nvPr>
            <p:ph type="dt" sz="half" idx="2"/>
          </p:nvPr>
        </p:nvSpPr>
        <p:spPr>
          <a:xfrm>
            <a:off x="736827" y="6495482"/>
            <a:ext cx="675368" cy="241300"/>
          </a:xfrm>
        </p:spPr>
        <p:txBody>
          <a:bodyPr/>
          <a:lstStyle/>
          <a:p>
            <a:pPr>
              <a:defRPr/>
            </a:pPr>
            <a:r>
              <a:rPr lang="en-US"/>
              <a:t>12/12/17</a:t>
            </a:r>
            <a:endParaRPr lang="en-US" dirty="0"/>
          </a:p>
        </p:txBody>
      </p:sp>
      <p:sp>
        <p:nvSpPr>
          <p:cNvPr id="9" name="TextBox 8">
            <a:extLst>
              <a:ext uri="{FF2B5EF4-FFF2-40B4-BE49-F238E27FC236}">
                <a16:creationId xmlns:a16="http://schemas.microsoft.com/office/drawing/2014/main" id="{89B0EB82-0229-4B28-9B8E-88749B1A046D}"/>
              </a:ext>
            </a:extLst>
          </p:cNvPr>
          <p:cNvSpPr txBox="1"/>
          <p:nvPr/>
        </p:nvSpPr>
        <p:spPr>
          <a:xfrm>
            <a:off x="6175392" y="126409"/>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spTree>
    <p:extLst>
      <p:ext uri="{BB962C8B-B14F-4D97-AF65-F5344CB8AC3E}">
        <p14:creationId xmlns:p14="http://schemas.microsoft.com/office/powerpoint/2010/main" val="191133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Summary – Level 3 – </a:t>
            </a:r>
            <a:r>
              <a:rPr lang="en-US" dirty="0" err="1"/>
              <a:t>Linac</a:t>
            </a:r>
            <a:endParaRPr lang="en-US" dirty="0"/>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89398" cy="241300"/>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grpSp>
        <p:nvGrpSpPr>
          <p:cNvPr id="11" name="Group 10">
            <a:extLst>
              <a:ext uri="{FF2B5EF4-FFF2-40B4-BE49-F238E27FC236}">
                <a16:creationId xmlns:a16="http://schemas.microsoft.com/office/drawing/2014/main" id="{04B5CA03-1471-496C-B362-7151DAAD02AD}"/>
              </a:ext>
            </a:extLst>
          </p:cNvPr>
          <p:cNvGrpSpPr/>
          <p:nvPr/>
        </p:nvGrpSpPr>
        <p:grpSpPr>
          <a:xfrm>
            <a:off x="222250" y="1285208"/>
            <a:ext cx="8519332" cy="4511644"/>
            <a:chOff x="222250" y="1320008"/>
            <a:chExt cx="8519332" cy="2516955"/>
          </a:xfrm>
        </p:grpSpPr>
        <p:pic>
          <p:nvPicPr>
            <p:cNvPr id="10" name="Picture 9">
              <a:extLst>
                <a:ext uri="{FF2B5EF4-FFF2-40B4-BE49-F238E27FC236}">
                  <a16:creationId xmlns:a16="http://schemas.microsoft.com/office/drawing/2014/main" id="{E82385D8-4B1A-4B33-9832-E0C4E500A36C}"/>
                </a:ext>
              </a:extLst>
            </p:cNvPr>
            <p:cNvPicPr>
              <a:picLocks noChangeAspect="1"/>
            </p:cNvPicPr>
            <p:nvPr/>
          </p:nvPicPr>
          <p:blipFill>
            <a:blip r:embed="rId2"/>
            <a:stretch>
              <a:fillRect/>
            </a:stretch>
          </p:blipFill>
          <p:spPr>
            <a:xfrm>
              <a:off x="222250" y="1320008"/>
              <a:ext cx="8519332" cy="2286339"/>
            </a:xfrm>
            <a:prstGeom prst="rect">
              <a:avLst/>
            </a:prstGeom>
          </p:spPr>
        </p:pic>
        <p:pic>
          <p:nvPicPr>
            <p:cNvPr id="9" name="Picture 8">
              <a:extLst>
                <a:ext uri="{FF2B5EF4-FFF2-40B4-BE49-F238E27FC236}">
                  <a16:creationId xmlns:a16="http://schemas.microsoft.com/office/drawing/2014/main" id="{EBD87357-9805-4CE5-BC01-7F6DF3FA50D0}"/>
                </a:ext>
              </a:extLst>
            </p:cNvPr>
            <p:cNvPicPr>
              <a:picLocks noChangeAspect="1"/>
            </p:cNvPicPr>
            <p:nvPr/>
          </p:nvPicPr>
          <p:blipFill>
            <a:blip r:embed="rId3"/>
            <a:stretch>
              <a:fillRect/>
            </a:stretch>
          </p:blipFill>
          <p:spPr>
            <a:xfrm>
              <a:off x="283657" y="3554999"/>
              <a:ext cx="5220152" cy="281964"/>
            </a:xfrm>
            <a:prstGeom prst="rect">
              <a:avLst/>
            </a:prstGeom>
          </p:spPr>
        </p:pic>
      </p:grpSp>
      <p:sp>
        <p:nvSpPr>
          <p:cNvPr id="3" name="Rectangle 2">
            <a:extLst>
              <a:ext uri="{FF2B5EF4-FFF2-40B4-BE49-F238E27FC236}">
                <a16:creationId xmlns:a16="http://schemas.microsoft.com/office/drawing/2014/main" id="{93518D87-DE80-41EA-A84A-BD8D69FE25D6}"/>
              </a:ext>
            </a:extLst>
          </p:cNvPr>
          <p:cNvSpPr/>
          <p:nvPr/>
        </p:nvSpPr>
        <p:spPr>
          <a:xfrm>
            <a:off x="5854390" y="4997207"/>
            <a:ext cx="769434" cy="410029"/>
          </a:xfrm>
          <a:prstGeom prst="rect">
            <a:avLst/>
          </a:prstGeom>
          <a:solidFill>
            <a:srgbClr val="FFFF00">
              <a:alpha val="25098"/>
            </a:srgb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58379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Distribution – Level 3</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sp>
        <p:nvSpPr>
          <p:cNvPr id="10" name="TextBox 9"/>
          <p:cNvSpPr txBox="1"/>
          <p:nvPr/>
        </p:nvSpPr>
        <p:spPr>
          <a:xfrm>
            <a:off x="1113953" y="5928196"/>
            <a:ext cx="7455877" cy="276999"/>
          </a:xfrm>
          <a:prstGeom prst="rect">
            <a:avLst/>
          </a:prstGeom>
          <a:noFill/>
        </p:spPr>
        <p:txBody>
          <a:bodyPr wrap="square" rtlCol="0">
            <a:spAutoFit/>
          </a:bodyPr>
          <a:lstStyle/>
          <a:p>
            <a:r>
              <a:rPr lang="en-US" sz="1200" dirty="0">
                <a:solidFill>
                  <a:srgbClr val="4E4E4E"/>
                </a:solidFill>
              </a:rPr>
              <a:t>P6 Base Costs = BOE + Overheads + Escalation</a:t>
            </a:r>
          </a:p>
        </p:txBody>
      </p:sp>
      <p:pic>
        <p:nvPicPr>
          <p:cNvPr id="3" name="Picture 2">
            <a:extLst>
              <a:ext uri="{FF2B5EF4-FFF2-40B4-BE49-F238E27FC236}">
                <a16:creationId xmlns:a16="http://schemas.microsoft.com/office/drawing/2014/main" id="{78A69231-13A8-4D3C-B67B-55CD8EADF748}"/>
              </a:ext>
            </a:extLst>
          </p:cNvPr>
          <p:cNvPicPr>
            <a:picLocks noChangeAspect="1"/>
          </p:cNvPicPr>
          <p:nvPr/>
        </p:nvPicPr>
        <p:blipFill>
          <a:blip r:embed="rId2"/>
          <a:stretch>
            <a:fillRect/>
          </a:stretch>
        </p:blipFill>
        <p:spPr>
          <a:xfrm>
            <a:off x="777259" y="1071798"/>
            <a:ext cx="7267697" cy="4904482"/>
          </a:xfrm>
          <a:prstGeom prst="rect">
            <a:avLst/>
          </a:prstGeom>
        </p:spPr>
      </p:pic>
      <p:sp>
        <p:nvSpPr>
          <p:cNvPr id="9" name="Date Placeholder 3">
            <a:extLst>
              <a:ext uri="{FF2B5EF4-FFF2-40B4-BE49-F238E27FC236}">
                <a16:creationId xmlns:a16="http://schemas.microsoft.com/office/drawing/2014/main" id="{F51CEF8A-543B-4DF3-9006-C61ED11AC990}"/>
              </a:ext>
            </a:extLst>
          </p:cNvPr>
          <p:cNvSpPr>
            <a:spLocks noGrp="1"/>
          </p:cNvSpPr>
          <p:nvPr>
            <p:ph type="dt" sz="half" idx="2"/>
          </p:nvPr>
        </p:nvSpPr>
        <p:spPr>
          <a:xfrm>
            <a:off x="736827" y="6495482"/>
            <a:ext cx="675368" cy="241300"/>
          </a:xfrm>
        </p:spPr>
        <p:txBody>
          <a:bodyPr/>
          <a:lstStyle/>
          <a:p>
            <a:pPr>
              <a:defRPr/>
            </a:pPr>
            <a:r>
              <a:rPr lang="en-US"/>
              <a:t>12/12/17</a:t>
            </a:r>
            <a:endParaRPr lang="en-US" dirty="0"/>
          </a:p>
        </p:txBody>
      </p:sp>
      <p:sp>
        <p:nvSpPr>
          <p:cNvPr id="11" name="Footer Placeholder 4">
            <a:extLst>
              <a:ext uri="{FF2B5EF4-FFF2-40B4-BE49-F238E27FC236}">
                <a16:creationId xmlns:a16="http://schemas.microsoft.com/office/drawing/2014/main" id="{EB947984-852E-4B55-8C85-47495C766C26}"/>
              </a:ext>
            </a:extLst>
          </p:cNvPr>
          <p:cNvSpPr>
            <a:spLocks noGrp="1"/>
          </p:cNvSpPr>
          <p:nvPr>
            <p:ph type="ftr" sz="quarter" idx="3"/>
          </p:nvPr>
        </p:nvSpPr>
        <p:spPr>
          <a:xfrm>
            <a:off x="1530602" y="6495482"/>
            <a:ext cx="5994805" cy="276999"/>
          </a:xfrm>
        </p:spPr>
        <p:txBody>
          <a:bodyPr/>
          <a:lstStyle/>
          <a:p>
            <a:pPr>
              <a:defRPr/>
            </a:pPr>
            <a:r>
              <a:rPr lang="en-US" dirty="0"/>
              <a:t>Fernanda G. Garcia | Linac Accelerator Support Systems Installation and Commissioning</a:t>
            </a:r>
            <a:endParaRPr lang="en-US" b="1" dirty="0"/>
          </a:p>
        </p:txBody>
      </p:sp>
      <p:sp>
        <p:nvSpPr>
          <p:cNvPr id="8" name="TextBox 7">
            <a:extLst>
              <a:ext uri="{FF2B5EF4-FFF2-40B4-BE49-F238E27FC236}">
                <a16:creationId xmlns:a16="http://schemas.microsoft.com/office/drawing/2014/main" id="{3208A9F6-C956-4014-B9A7-0B2EECE5B8C4}"/>
              </a:ext>
            </a:extLst>
          </p:cNvPr>
          <p:cNvSpPr txBox="1"/>
          <p:nvPr/>
        </p:nvSpPr>
        <p:spPr>
          <a:xfrm>
            <a:off x="2929991" y="3339373"/>
            <a:ext cx="498855" cy="369332"/>
          </a:xfrm>
          <a:prstGeom prst="rect">
            <a:avLst/>
          </a:prstGeom>
          <a:noFill/>
        </p:spPr>
        <p:txBody>
          <a:bodyPr wrap="none" rtlCol="0">
            <a:spAutoFit/>
          </a:bodyPr>
          <a:lstStyle/>
          <a:p>
            <a:r>
              <a:rPr lang="en-US" sz="1800" b="1" spc="50" dirty="0">
                <a:ln w="0"/>
                <a:solidFill>
                  <a:schemeClr val="bg2"/>
                </a:solidFill>
                <a:effectLst>
                  <a:innerShdw blurRad="63500" dist="50800" dir="13500000">
                    <a:srgbClr val="000000">
                      <a:alpha val="50000"/>
                    </a:srgbClr>
                  </a:innerShdw>
                </a:effectLst>
                <a:latin typeface="Helvetica" panose="020B0604020202020204" pitchFamily="34" charset="0"/>
                <a:cs typeface="Helvetica" panose="020B0604020202020204" pitchFamily="34" charset="0"/>
              </a:rPr>
              <a:t>IIC</a:t>
            </a:r>
          </a:p>
        </p:txBody>
      </p:sp>
      <p:sp>
        <p:nvSpPr>
          <p:cNvPr id="12" name="TextBox 11">
            <a:extLst>
              <a:ext uri="{FF2B5EF4-FFF2-40B4-BE49-F238E27FC236}">
                <a16:creationId xmlns:a16="http://schemas.microsoft.com/office/drawing/2014/main" id="{400E33B9-26D4-4AAC-AF91-3B8239AAB6CF}"/>
              </a:ext>
            </a:extLst>
          </p:cNvPr>
          <p:cNvSpPr txBox="1"/>
          <p:nvPr/>
        </p:nvSpPr>
        <p:spPr>
          <a:xfrm>
            <a:off x="4116853" y="4933003"/>
            <a:ext cx="402674" cy="369332"/>
          </a:xfrm>
          <a:prstGeom prst="rect">
            <a:avLst/>
          </a:prstGeom>
          <a:noFill/>
        </p:spPr>
        <p:txBody>
          <a:bodyPr wrap="none" rtlCol="0">
            <a:spAutoFit/>
          </a:bodyPr>
          <a:lstStyle/>
          <a:p>
            <a:r>
              <a:rPr lang="en-US" sz="1800" b="1" spc="50" dirty="0">
                <a:ln w="0"/>
                <a:solidFill>
                  <a:schemeClr val="bg2"/>
                </a:solidFill>
                <a:effectLst>
                  <a:innerShdw blurRad="63500" dist="50800" dir="13500000">
                    <a:srgbClr val="000000">
                      <a:alpha val="50000"/>
                    </a:srgbClr>
                  </a:innerShdw>
                </a:effectLst>
                <a:latin typeface="Helvetica" panose="020B0604020202020204" pitchFamily="34" charset="0"/>
                <a:cs typeface="Helvetica" panose="020B0604020202020204" pitchFamily="34" charset="0"/>
              </a:rPr>
              <a:t>TI</a:t>
            </a:r>
          </a:p>
        </p:txBody>
      </p:sp>
      <p:sp>
        <p:nvSpPr>
          <p:cNvPr id="13" name="TextBox 12">
            <a:extLst>
              <a:ext uri="{FF2B5EF4-FFF2-40B4-BE49-F238E27FC236}">
                <a16:creationId xmlns:a16="http://schemas.microsoft.com/office/drawing/2014/main" id="{CB619DBD-333A-4FD2-83F0-79513C4EF68C}"/>
              </a:ext>
            </a:extLst>
          </p:cNvPr>
          <p:cNvSpPr txBox="1"/>
          <p:nvPr/>
        </p:nvSpPr>
        <p:spPr>
          <a:xfrm rot="4192419">
            <a:off x="4557731" y="4887299"/>
            <a:ext cx="505267" cy="369332"/>
          </a:xfrm>
          <a:prstGeom prst="rect">
            <a:avLst/>
          </a:prstGeom>
          <a:noFill/>
        </p:spPr>
        <p:txBody>
          <a:bodyPr wrap="none" rtlCol="0">
            <a:spAutoFit/>
          </a:bodyPr>
          <a:lstStyle/>
          <a:p>
            <a:r>
              <a:rPr lang="en-US" sz="1800" b="1" spc="50" dirty="0">
                <a:ln w="0"/>
                <a:solidFill>
                  <a:schemeClr val="bg2"/>
                </a:solidFill>
                <a:effectLst>
                  <a:innerShdw blurRad="63500" dist="50800" dir="13500000">
                    <a:srgbClr val="000000">
                      <a:alpha val="50000"/>
                    </a:srgbClr>
                  </a:innerShdw>
                </a:effectLst>
                <a:latin typeface="Helvetica" panose="020B0604020202020204" pitchFamily="34" charset="0"/>
                <a:cs typeface="Helvetica" panose="020B0604020202020204" pitchFamily="34" charset="0"/>
              </a:rPr>
              <a:t>SS</a:t>
            </a:r>
          </a:p>
        </p:txBody>
      </p:sp>
      <p:sp>
        <p:nvSpPr>
          <p:cNvPr id="14" name="TextBox 13">
            <a:extLst>
              <a:ext uri="{FF2B5EF4-FFF2-40B4-BE49-F238E27FC236}">
                <a16:creationId xmlns:a16="http://schemas.microsoft.com/office/drawing/2014/main" id="{B2BCEE52-CA4D-47A6-BD6B-42BFDB12AA5E}"/>
              </a:ext>
            </a:extLst>
          </p:cNvPr>
          <p:cNvSpPr txBox="1"/>
          <p:nvPr/>
        </p:nvSpPr>
        <p:spPr>
          <a:xfrm rot="2405551">
            <a:off x="4732056" y="4717704"/>
            <a:ext cx="1102845" cy="369332"/>
          </a:xfrm>
          <a:prstGeom prst="rect">
            <a:avLst/>
          </a:prstGeom>
          <a:noFill/>
        </p:spPr>
        <p:txBody>
          <a:bodyPr wrap="square" rtlCol="0">
            <a:spAutoFit/>
          </a:bodyPr>
          <a:lstStyle/>
          <a:p>
            <a:r>
              <a:rPr lang="en-US" sz="1800" b="1" spc="50" dirty="0">
                <a:ln w="0"/>
                <a:solidFill>
                  <a:schemeClr val="bg2"/>
                </a:solidFill>
                <a:effectLst>
                  <a:innerShdw blurRad="63500" dist="50800" dir="13500000">
                    <a:srgbClr val="000000">
                      <a:alpha val="50000"/>
                    </a:srgbClr>
                  </a:innerShdw>
                </a:effectLst>
                <a:latin typeface="Helvetica" panose="020B0604020202020204" pitchFamily="34" charset="0"/>
                <a:cs typeface="Helvetica" panose="020B0604020202020204" pitchFamily="34" charset="0"/>
              </a:rPr>
              <a:t>GSS</a:t>
            </a:r>
          </a:p>
        </p:txBody>
      </p:sp>
      <p:sp>
        <p:nvSpPr>
          <p:cNvPr id="15" name="TextBox 14">
            <a:extLst>
              <a:ext uri="{FF2B5EF4-FFF2-40B4-BE49-F238E27FC236}">
                <a16:creationId xmlns:a16="http://schemas.microsoft.com/office/drawing/2014/main" id="{63716AFC-238E-4C63-8901-394C3C756171}"/>
              </a:ext>
            </a:extLst>
          </p:cNvPr>
          <p:cNvSpPr txBox="1"/>
          <p:nvPr/>
        </p:nvSpPr>
        <p:spPr>
          <a:xfrm rot="1599782">
            <a:off x="4729449" y="4125827"/>
            <a:ext cx="1108060" cy="369332"/>
          </a:xfrm>
          <a:prstGeom prst="rect">
            <a:avLst/>
          </a:prstGeom>
          <a:noFill/>
        </p:spPr>
        <p:txBody>
          <a:bodyPr wrap="none" rtlCol="0">
            <a:spAutoFit/>
          </a:bodyPr>
          <a:lstStyle/>
          <a:p>
            <a:r>
              <a:rPr lang="en-US" sz="1800" b="1" spc="50" dirty="0">
                <a:ln w="0"/>
                <a:solidFill>
                  <a:schemeClr val="bg2"/>
                </a:solidFill>
                <a:effectLst>
                  <a:innerShdw blurRad="63500" dist="50800" dir="13500000">
                    <a:srgbClr val="000000">
                      <a:alpha val="50000"/>
                    </a:srgbClr>
                  </a:innerShdw>
                </a:effectLst>
                <a:latin typeface="Helvetica" panose="020B0604020202020204" pitchFamily="34" charset="0"/>
                <a:cs typeface="Helvetica" panose="020B0604020202020204" pitchFamily="34" charset="0"/>
              </a:rPr>
              <a:t>Vacuum</a:t>
            </a:r>
          </a:p>
        </p:txBody>
      </p:sp>
      <p:sp>
        <p:nvSpPr>
          <p:cNvPr id="16" name="TextBox 15">
            <a:extLst>
              <a:ext uri="{FF2B5EF4-FFF2-40B4-BE49-F238E27FC236}">
                <a16:creationId xmlns:a16="http://schemas.microsoft.com/office/drawing/2014/main" id="{77BDC158-7718-4544-B160-A3BF385AF6DA}"/>
              </a:ext>
            </a:extLst>
          </p:cNvPr>
          <p:cNvSpPr txBox="1"/>
          <p:nvPr/>
        </p:nvSpPr>
        <p:spPr>
          <a:xfrm rot="20690622">
            <a:off x="5281731" y="3449871"/>
            <a:ext cx="658851" cy="369332"/>
          </a:xfrm>
          <a:prstGeom prst="rect">
            <a:avLst/>
          </a:prstGeom>
          <a:noFill/>
        </p:spPr>
        <p:txBody>
          <a:bodyPr wrap="square" rtlCol="0">
            <a:spAutoFit/>
          </a:bodyPr>
          <a:lstStyle/>
          <a:p>
            <a:r>
              <a:rPr lang="en-US" sz="1800" b="1" spc="50" dirty="0">
                <a:ln w="0"/>
                <a:solidFill>
                  <a:schemeClr val="bg2"/>
                </a:solidFill>
                <a:effectLst>
                  <a:innerShdw blurRad="63500" dist="50800" dir="13500000">
                    <a:srgbClr val="000000">
                      <a:alpha val="50000"/>
                    </a:srgbClr>
                  </a:innerShdw>
                </a:effectLst>
                <a:latin typeface="Helvetica" panose="020B0604020202020204" pitchFamily="34" charset="0"/>
                <a:cs typeface="Helvetica" panose="020B0604020202020204" pitchFamily="34" charset="0"/>
              </a:rPr>
              <a:t>BTL</a:t>
            </a:r>
          </a:p>
        </p:txBody>
      </p:sp>
      <p:sp>
        <p:nvSpPr>
          <p:cNvPr id="17" name="TextBox 16">
            <a:extLst>
              <a:ext uri="{FF2B5EF4-FFF2-40B4-BE49-F238E27FC236}">
                <a16:creationId xmlns:a16="http://schemas.microsoft.com/office/drawing/2014/main" id="{452C86FE-E870-4A1C-AF6D-2FD68A7F6CB0}"/>
              </a:ext>
            </a:extLst>
          </p:cNvPr>
          <p:cNvSpPr txBox="1"/>
          <p:nvPr/>
        </p:nvSpPr>
        <p:spPr>
          <a:xfrm rot="19306048">
            <a:off x="4588623" y="2931677"/>
            <a:ext cx="1133644" cy="369332"/>
          </a:xfrm>
          <a:prstGeom prst="rect">
            <a:avLst/>
          </a:prstGeom>
          <a:noFill/>
        </p:spPr>
        <p:txBody>
          <a:bodyPr wrap="none" rtlCol="0">
            <a:spAutoFit/>
          </a:bodyPr>
          <a:lstStyle/>
          <a:p>
            <a:r>
              <a:rPr lang="en-US" sz="1800" b="1" spc="50" dirty="0" err="1">
                <a:ln w="0"/>
                <a:solidFill>
                  <a:schemeClr val="bg2"/>
                </a:solidFill>
                <a:effectLst>
                  <a:innerShdw blurRad="63500" dist="50800" dir="13500000">
                    <a:srgbClr val="000000">
                      <a:alpha val="50000"/>
                    </a:srgbClr>
                  </a:innerShdw>
                </a:effectLst>
                <a:latin typeface="Helvetica" panose="020B0604020202020204" pitchFamily="34" charset="0"/>
                <a:cs typeface="Helvetica" panose="020B0604020202020204" pitchFamily="34" charset="0"/>
              </a:rPr>
              <a:t>MagnPS</a:t>
            </a:r>
            <a:endParaRPr lang="en-US" sz="1800" b="1" spc="50" dirty="0">
              <a:ln w="0"/>
              <a:solidFill>
                <a:schemeClr val="bg2"/>
              </a:solidFill>
              <a:effectLst>
                <a:innerShdw blurRad="63500" dist="50800" dir="13500000">
                  <a:srgbClr val="000000">
                    <a:alpha val="50000"/>
                  </a:srgbClr>
                </a:innerShdw>
              </a:effectLst>
              <a:latin typeface="Helvetica" panose="020B0604020202020204" pitchFamily="34" charset="0"/>
              <a:cs typeface="Helvetica" panose="020B0604020202020204" pitchFamily="34" charset="0"/>
            </a:endParaRPr>
          </a:p>
        </p:txBody>
      </p:sp>
      <p:sp>
        <p:nvSpPr>
          <p:cNvPr id="18" name="TextBox 17">
            <a:extLst>
              <a:ext uri="{FF2B5EF4-FFF2-40B4-BE49-F238E27FC236}">
                <a16:creationId xmlns:a16="http://schemas.microsoft.com/office/drawing/2014/main" id="{57951258-53B8-4F09-8882-7B5841EF722B}"/>
              </a:ext>
            </a:extLst>
          </p:cNvPr>
          <p:cNvSpPr txBox="1"/>
          <p:nvPr/>
        </p:nvSpPr>
        <p:spPr>
          <a:xfrm rot="17509506">
            <a:off x="4307347" y="2433592"/>
            <a:ext cx="716863" cy="369332"/>
          </a:xfrm>
          <a:prstGeom prst="rect">
            <a:avLst/>
          </a:prstGeom>
          <a:noFill/>
        </p:spPr>
        <p:txBody>
          <a:bodyPr wrap="none" rtlCol="0">
            <a:spAutoFit/>
          </a:bodyPr>
          <a:lstStyle/>
          <a:p>
            <a:r>
              <a:rPr lang="en-US" sz="1800" b="1" spc="50" dirty="0">
                <a:ln w="0"/>
                <a:solidFill>
                  <a:schemeClr val="bg2"/>
                </a:solidFill>
                <a:effectLst>
                  <a:innerShdw blurRad="63500" dist="50800" dir="13500000">
                    <a:srgbClr val="000000">
                      <a:alpha val="50000"/>
                    </a:srgbClr>
                  </a:innerShdw>
                </a:effectLst>
                <a:latin typeface="Helvetica" panose="020B0604020202020204" pitchFamily="34" charset="0"/>
                <a:cs typeface="Helvetica" panose="020B0604020202020204" pitchFamily="34" charset="0"/>
              </a:rPr>
              <a:t>WFE</a:t>
            </a:r>
          </a:p>
        </p:txBody>
      </p:sp>
      <p:sp>
        <p:nvSpPr>
          <p:cNvPr id="19" name="TextBox 18">
            <a:extLst>
              <a:ext uri="{FF2B5EF4-FFF2-40B4-BE49-F238E27FC236}">
                <a16:creationId xmlns:a16="http://schemas.microsoft.com/office/drawing/2014/main" id="{A3261EA7-54E1-4317-BB50-501D9A53E5A6}"/>
              </a:ext>
            </a:extLst>
          </p:cNvPr>
          <p:cNvSpPr txBox="1"/>
          <p:nvPr/>
        </p:nvSpPr>
        <p:spPr>
          <a:xfrm rot="17921071">
            <a:off x="4492271" y="2671625"/>
            <a:ext cx="927242" cy="338554"/>
          </a:xfrm>
          <a:prstGeom prst="rect">
            <a:avLst/>
          </a:prstGeom>
          <a:noFill/>
        </p:spPr>
        <p:txBody>
          <a:bodyPr wrap="none" rtlCol="0">
            <a:spAutoFit/>
          </a:bodyPr>
          <a:lstStyle/>
          <a:p>
            <a:r>
              <a:rPr lang="en-US" sz="1600" b="1" spc="50" dirty="0" err="1">
                <a:ln w="0"/>
                <a:solidFill>
                  <a:schemeClr val="bg2"/>
                </a:solidFill>
                <a:effectLst>
                  <a:innerShdw blurRad="63500" dist="50800" dir="13500000">
                    <a:srgbClr val="000000">
                      <a:alpha val="50000"/>
                    </a:srgbClr>
                  </a:innerShdw>
                </a:effectLst>
                <a:latin typeface="Helvetica" panose="020B0604020202020204" pitchFamily="34" charset="0"/>
                <a:cs typeface="Helvetica" panose="020B0604020202020204" pitchFamily="34" charset="0"/>
              </a:rPr>
              <a:t>WarmU</a:t>
            </a:r>
            <a:endParaRPr lang="en-US" sz="1600" b="1" spc="50" dirty="0">
              <a:ln w="0"/>
              <a:solidFill>
                <a:schemeClr val="bg2"/>
              </a:solidFill>
              <a:effectLst>
                <a:innerShdw blurRad="63500" dist="50800" dir="13500000">
                  <a:srgbClr val="000000">
                    <a:alpha val="50000"/>
                  </a:srgbClr>
                </a:innerShdw>
              </a:effectLst>
              <a:latin typeface="Helvetica" panose="020B0604020202020204" pitchFamily="34" charset="0"/>
              <a:cs typeface="Helvetica" panose="020B0604020202020204" pitchFamily="34" charset="0"/>
            </a:endParaRPr>
          </a:p>
        </p:txBody>
      </p:sp>
      <p:sp>
        <p:nvSpPr>
          <p:cNvPr id="20" name="TextBox 19">
            <a:extLst>
              <a:ext uri="{FF2B5EF4-FFF2-40B4-BE49-F238E27FC236}">
                <a16:creationId xmlns:a16="http://schemas.microsoft.com/office/drawing/2014/main" id="{6F35FF66-F05E-42CC-8C01-D87180D33AF6}"/>
              </a:ext>
            </a:extLst>
          </p:cNvPr>
          <p:cNvSpPr txBox="1"/>
          <p:nvPr/>
        </p:nvSpPr>
        <p:spPr>
          <a:xfrm rot="1190943">
            <a:off x="5150600" y="3920356"/>
            <a:ext cx="678391" cy="369332"/>
          </a:xfrm>
          <a:prstGeom prst="rect">
            <a:avLst/>
          </a:prstGeom>
          <a:noFill/>
        </p:spPr>
        <p:txBody>
          <a:bodyPr wrap="none" rtlCol="0">
            <a:spAutoFit/>
          </a:bodyPr>
          <a:lstStyle/>
          <a:p>
            <a:r>
              <a:rPr lang="en-US" sz="1800" b="1" spc="50" dirty="0">
                <a:ln w="0"/>
                <a:solidFill>
                  <a:schemeClr val="bg2"/>
                </a:solidFill>
                <a:effectLst>
                  <a:innerShdw blurRad="63500" dist="50800" dir="13500000">
                    <a:srgbClr val="000000">
                      <a:alpha val="50000"/>
                    </a:srgbClr>
                  </a:innerShdw>
                </a:effectLst>
                <a:latin typeface="Helvetica" panose="020B0604020202020204" pitchFamily="34" charset="0"/>
                <a:cs typeface="Helvetica" panose="020B0604020202020204" pitchFamily="34" charset="0"/>
              </a:rPr>
              <a:t>BAL</a:t>
            </a:r>
          </a:p>
        </p:txBody>
      </p:sp>
    </p:spTree>
    <p:extLst>
      <p:ext uri="{BB962C8B-B14F-4D97-AF65-F5344CB8AC3E}">
        <p14:creationId xmlns:p14="http://schemas.microsoft.com/office/powerpoint/2010/main" val="4035473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Distribution – Estimate Quality</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66832" cy="237285"/>
          </a:xfrm>
        </p:spPr>
        <p:txBody>
          <a:bodyPr/>
          <a:lstStyle/>
          <a:p>
            <a:pPr>
              <a:defRPr/>
            </a:pPr>
            <a:r>
              <a:rPr lang="en-US"/>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sp>
        <p:nvSpPr>
          <p:cNvPr id="9" name="Content Placeholder 2"/>
          <p:cNvSpPr>
            <a:spLocks noGrp="1"/>
          </p:cNvSpPr>
          <p:nvPr>
            <p:ph idx="1"/>
          </p:nvPr>
        </p:nvSpPr>
        <p:spPr>
          <a:xfrm>
            <a:off x="176050" y="3029042"/>
            <a:ext cx="2956593" cy="424470"/>
          </a:xfrm>
        </p:spPr>
        <p:txBody>
          <a:bodyPr/>
          <a:lstStyle/>
          <a:p>
            <a:pPr marL="0" indent="0">
              <a:buNone/>
            </a:pPr>
            <a:r>
              <a:rPr lang="en-US" sz="2000" dirty="0">
                <a:solidFill>
                  <a:schemeClr val="accent6"/>
                </a:solidFill>
              </a:rPr>
              <a:t>85% Preliminary and Advanced Stage</a:t>
            </a:r>
          </a:p>
        </p:txBody>
      </p:sp>
      <p:pic>
        <p:nvPicPr>
          <p:cNvPr id="13" name="Picture 12">
            <a:extLst>
              <a:ext uri="{FF2B5EF4-FFF2-40B4-BE49-F238E27FC236}">
                <a16:creationId xmlns:a16="http://schemas.microsoft.com/office/drawing/2014/main" id="{173A0985-72DF-4CC2-A1C9-A383814C0BC9}"/>
              </a:ext>
            </a:extLst>
          </p:cNvPr>
          <p:cNvPicPr>
            <a:picLocks noChangeAspect="1"/>
          </p:cNvPicPr>
          <p:nvPr/>
        </p:nvPicPr>
        <p:blipFill>
          <a:blip r:embed="rId2"/>
          <a:stretch>
            <a:fillRect/>
          </a:stretch>
        </p:blipFill>
        <p:spPr>
          <a:xfrm>
            <a:off x="2729135" y="886986"/>
            <a:ext cx="3567970" cy="2828819"/>
          </a:xfrm>
          <a:prstGeom prst="rect">
            <a:avLst/>
          </a:prstGeom>
        </p:spPr>
      </p:pic>
      <p:sp>
        <p:nvSpPr>
          <p:cNvPr id="11" name="TextBox 9">
            <a:extLst>
              <a:ext uri="{FF2B5EF4-FFF2-40B4-BE49-F238E27FC236}">
                <a16:creationId xmlns:a16="http://schemas.microsoft.com/office/drawing/2014/main" id="{8260EAEA-B7BB-4AA0-A17D-3F0B5470B6B8}"/>
              </a:ext>
            </a:extLst>
          </p:cNvPr>
          <p:cNvSpPr txBox="1"/>
          <p:nvPr/>
        </p:nvSpPr>
        <p:spPr>
          <a:xfrm>
            <a:off x="3679586" y="5007314"/>
            <a:ext cx="1931149" cy="1384995"/>
          </a:xfrm>
          <a:prstGeom prst="rect">
            <a:avLst/>
          </a:prstGeom>
          <a:noFill/>
        </p:spPr>
        <p:txBody>
          <a:bodyPr wrap="square" rtlCol="0">
            <a:spAutoFit/>
          </a:bodyPr>
          <a:lstStyle/>
          <a:p>
            <a:pPr marL="0" marR="0" fontAlgn="base">
              <a:spcBef>
                <a:spcPts val="0"/>
              </a:spcBef>
              <a:spcAft>
                <a:spcPts val="0"/>
              </a:spcAft>
            </a:pPr>
            <a:r>
              <a:rPr lang="en-US" sz="1200" kern="1200" dirty="0">
                <a:solidFill>
                  <a:srgbClr val="4E4E4E"/>
                </a:solidFill>
                <a:effectLst/>
                <a:latin typeface="Calibri" panose="020F0502020204030204" pitchFamily="34" charset="0"/>
                <a:ea typeface="Geneva"/>
                <a:cs typeface="Geneva"/>
              </a:rPr>
              <a:t>Costs = BOE + Overheads + Escalation</a:t>
            </a:r>
            <a:endParaRPr lang="en-US" sz="12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200" kern="1200" dirty="0">
                <a:solidFill>
                  <a:srgbClr val="4E4E4E"/>
                </a:solidFill>
                <a:effectLst/>
                <a:latin typeface="Calibri" panose="020F0502020204030204" pitchFamily="34" charset="0"/>
                <a:ea typeface="Geneva"/>
                <a:cs typeface="Geneva"/>
              </a:rPr>
              <a:t>Estimate Quality Categories are per Fermilab Standards and descriptions can be found in </a:t>
            </a:r>
            <a:r>
              <a:rPr lang="en-US" sz="1200" dirty="0" err="1">
                <a:solidFill>
                  <a:srgbClr val="4E4E4E"/>
                </a:solidFill>
                <a:latin typeface="Calibri" panose="020F0502020204030204" pitchFamily="34" charset="0"/>
                <a:ea typeface="Geneva"/>
                <a:cs typeface="Geneva"/>
              </a:rPr>
              <a:t>d</a:t>
            </a:r>
            <a:r>
              <a:rPr lang="en-US" sz="1200" kern="1200" dirty="0" err="1">
                <a:solidFill>
                  <a:srgbClr val="4E4E4E"/>
                </a:solidFill>
                <a:effectLst/>
                <a:latin typeface="Calibri" panose="020F0502020204030204" pitchFamily="34" charset="0"/>
                <a:ea typeface="Geneva"/>
                <a:cs typeface="Geneva"/>
              </a:rPr>
              <a:t>ocdb</a:t>
            </a:r>
            <a:r>
              <a:rPr lang="en-US" sz="1200" kern="1200" dirty="0">
                <a:solidFill>
                  <a:srgbClr val="4E4E4E"/>
                </a:solidFill>
                <a:effectLst/>
                <a:latin typeface="Calibri" panose="020F0502020204030204" pitchFamily="34" charset="0"/>
                <a:ea typeface="Geneva"/>
                <a:cs typeface="Geneva"/>
              </a:rPr>
              <a:t> item number 345</a:t>
            </a:r>
            <a:endParaRPr lang="en-US" sz="1200" dirty="0">
              <a:effectLst/>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D1113E37-6110-47DF-AC6F-58534C37454D}"/>
              </a:ext>
            </a:extLst>
          </p:cNvPr>
          <p:cNvPicPr>
            <a:picLocks noChangeAspect="1"/>
          </p:cNvPicPr>
          <p:nvPr/>
        </p:nvPicPr>
        <p:blipFill>
          <a:blip r:embed="rId3"/>
          <a:stretch>
            <a:fillRect/>
          </a:stretch>
        </p:blipFill>
        <p:spPr>
          <a:xfrm>
            <a:off x="186587" y="3622745"/>
            <a:ext cx="3566160" cy="2895671"/>
          </a:xfrm>
          <a:prstGeom prst="rect">
            <a:avLst/>
          </a:prstGeom>
        </p:spPr>
      </p:pic>
      <p:pic>
        <p:nvPicPr>
          <p:cNvPr id="12" name="Picture 11">
            <a:extLst>
              <a:ext uri="{FF2B5EF4-FFF2-40B4-BE49-F238E27FC236}">
                <a16:creationId xmlns:a16="http://schemas.microsoft.com/office/drawing/2014/main" id="{8B106937-2B03-47A1-AC53-7E0218F01F4A}"/>
              </a:ext>
            </a:extLst>
          </p:cNvPr>
          <p:cNvPicPr>
            <a:picLocks noChangeAspect="1"/>
          </p:cNvPicPr>
          <p:nvPr/>
        </p:nvPicPr>
        <p:blipFill>
          <a:blip r:embed="rId4"/>
          <a:stretch>
            <a:fillRect/>
          </a:stretch>
        </p:blipFill>
        <p:spPr>
          <a:xfrm>
            <a:off x="5537574" y="3602288"/>
            <a:ext cx="3566160" cy="2917001"/>
          </a:xfrm>
          <a:prstGeom prst="rect">
            <a:avLst/>
          </a:prstGeom>
        </p:spPr>
      </p:pic>
      <p:sp>
        <p:nvSpPr>
          <p:cNvPr id="14" name="TextBox 13">
            <a:extLst>
              <a:ext uri="{FF2B5EF4-FFF2-40B4-BE49-F238E27FC236}">
                <a16:creationId xmlns:a16="http://schemas.microsoft.com/office/drawing/2014/main" id="{B5BBB01A-00BF-43C6-9F5A-03E5D7BD888E}"/>
              </a:ext>
            </a:extLst>
          </p:cNvPr>
          <p:cNvSpPr txBox="1"/>
          <p:nvPr/>
        </p:nvSpPr>
        <p:spPr>
          <a:xfrm>
            <a:off x="2827729" y="3345746"/>
            <a:ext cx="3419839" cy="276999"/>
          </a:xfrm>
          <a:prstGeom prst="rect">
            <a:avLst/>
          </a:prstGeom>
          <a:noFill/>
        </p:spPr>
        <p:txBody>
          <a:bodyPr wrap="square" rtlCol="0">
            <a:spAutoFit/>
          </a:bodyPr>
          <a:lstStyle/>
          <a:p>
            <a:r>
              <a:rPr lang="en-US" sz="1200" dirty="0">
                <a:solidFill>
                  <a:srgbClr val="4E4E4E"/>
                </a:solidFill>
              </a:rPr>
              <a:t>P6 Base Costs = BOE + Overheads + Escalation</a:t>
            </a:r>
          </a:p>
        </p:txBody>
      </p:sp>
      <p:sp>
        <p:nvSpPr>
          <p:cNvPr id="15" name="Content Placeholder 2">
            <a:extLst>
              <a:ext uri="{FF2B5EF4-FFF2-40B4-BE49-F238E27FC236}">
                <a16:creationId xmlns:a16="http://schemas.microsoft.com/office/drawing/2014/main" id="{35324860-D2F1-428F-92FC-396F07899C71}"/>
              </a:ext>
            </a:extLst>
          </p:cNvPr>
          <p:cNvSpPr txBox="1">
            <a:spLocks/>
          </p:cNvSpPr>
          <p:nvPr/>
        </p:nvSpPr>
        <p:spPr>
          <a:xfrm>
            <a:off x="1412195" y="1238611"/>
            <a:ext cx="1627653" cy="848940"/>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0513" indent="-290513">
              <a:buFont typeface="Arial" charset="0"/>
              <a:buNone/>
            </a:pPr>
            <a:r>
              <a:rPr lang="en-US" sz="2000" dirty="0">
                <a:solidFill>
                  <a:schemeClr val="accent2"/>
                </a:solidFill>
              </a:rPr>
              <a:t>46% Material</a:t>
            </a:r>
          </a:p>
          <a:p>
            <a:pPr marL="290513" indent="-290513">
              <a:buFont typeface="Arial" charset="0"/>
              <a:buNone/>
            </a:pPr>
            <a:r>
              <a:rPr lang="en-US" sz="2000" dirty="0">
                <a:solidFill>
                  <a:schemeClr val="tx2">
                    <a:lumMod val="75000"/>
                  </a:schemeClr>
                </a:solidFill>
              </a:rPr>
              <a:t>54% Labor </a:t>
            </a:r>
          </a:p>
        </p:txBody>
      </p:sp>
      <p:sp>
        <p:nvSpPr>
          <p:cNvPr id="16" name="Content Placeholder 2">
            <a:extLst>
              <a:ext uri="{FF2B5EF4-FFF2-40B4-BE49-F238E27FC236}">
                <a16:creationId xmlns:a16="http://schemas.microsoft.com/office/drawing/2014/main" id="{792E6B44-9220-4613-81BC-4D84F2E5C517}"/>
              </a:ext>
            </a:extLst>
          </p:cNvPr>
          <p:cNvSpPr txBox="1">
            <a:spLocks/>
          </p:cNvSpPr>
          <p:nvPr/>
        </p:nvSpPr>
        <p:spPr>
          <a:xfrm>
            <a:off x="6247568" y="3294703"/>
            <a:ext cx="2904043" cy="424470"/>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200" dirty="0">
                <a:solidFill>
                  <a:schemeClr val="accent6"/>
                </a:solidFill>
              </a:rPr>
              <a:t>72% Preliminary Stage</a:t>
            </a:r>
          </a:p>
        </p:txBody>
      </p:sp>
    </p:spTree>
    <p:extLst>
      <p:ext uri="{BB962C8B-B14F-4D97-AF65-F5344CB8AC3E}">
        <p14:creationId xmlns:p14="http://schemas.microsoft.com/office/powerpoint/2010/main" val="424167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5FC547-5CAE-4993-BA2E-8501BB49EC21}"/>
              </a:ext>
            </a:extLst>
          </p:cNvPr>
          <p:cNvPicPr>
            <a:picLocks noChangeAspect="1"/>
          </p:cNvPicPr>
          <p:nvPr/>
        </p:nvPicPr>
        <p:blipFill>
          <a:blip r:embed="rId3"/>
          <a:stretch>
            <a:fillRect/>
          </a:stretch>
        </p:blipFill>
        <p:spPr>
          <a:xfrm>
            <a:off x="623197" y="923843"/>
            <a:ext cx="7870618" cy="3956647"/>
          </a:xfrm>
          <a:prstGeom prst="rect">
            <a:avLst/>
          </a:prstGeom>
        </p:spPr>
      </p:pic>
      <p:sp>
        <p:nvSpPr>
          <p:cNvPr id="2" name="Title 1"/>
          <p:cNvSpPr>
            <a:spLocks noGrp="1"/>
          </p:cNvSpPr>
          <p:nvPr>
            <p:ph type="title"/>
          </p:nvPr>
        </p:nvSpPr>
        <p:spPr/>
        <p:txBody>
          <a:bodyPr/>
          <a:lstStyle/>
          <a:p>
            <a:r>
              <a:rPr lang="en-US" dirty="0"/>
              <a:t>Obligation Profile – P6 Base Cost Only</a:t>
            </a:r>
          </a:p>
        </p:txBody>
      </p:sp>
      <p:sp>
        <p:nvSpPr>
          <p:cNvPr id="3" name="Content Placeholder 2"/>
          <p:cNvSpPr>
            <a:spLocks noGrp="1"/>
          </p:cNvSpPr>
          <p:nvPr>
            <p:ph idx="1"/>
          </p:nvPr>
        </p:nvSpPr>
        <p:spPr>
          <a:xfrm>
            <a:off x="242887" y="4998801"/>
            <a:ext cx="8901113" cy="735315"/>
          </a:xfrm>
        </p:spPr>
        <p:txBody>
          <a:bodyPr/>
          <a:lstStyle/>
          <a:p>
            <a:pPr marL="0" indent="0">
              <a:buNone/>
            </a:pPr>
            <a:r>
              <a:rPr lang="en-US" sz="2000" dirty="0">
                <a:solidFill>
                  <a:schemeClr val="accent6"/>
                </a:solidFill>
              </a:rPr>
              <a:t>Labor peaks in FY20 to complete final design efforts and also activities related with beam in the WFE session </a:t>
            </a:r>
          </a:p>
          <a:p>
            <a:pPr marL="0" indent="0">
              <a:buNone/>
            </a:pPr>
            <a:r>
              <a:rPr lang="en-US" sz="2000" dirty="0">
                <a:solidFill>
                  <a:schemeClr val="accent6"/>
                </a:solidFill>
              </a:rPr>
              <a:t>Procurement peaks after CD-3</a:t>
            </a:r>
          </a:p>
          <a:p>
            <a:pPr marL="0" indent="0">
              <a:buNone/>
            </a:pPr>
            <a:r>
              <a:rPr lang="en-US" sz="2000" dirty="0">
                <a:solidFill>
                  <a:schemeClr val="accent6"/>
                </a:solidFill>
              </a:rPr>
              <a:t>Second labor peaks in after FY24 associated with installation &amp; commissioning</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26336" cy="251401"/>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sp>
        <p:nvSpPr>
          <p:cNvPr id="11" name="TextBox 10">
            <a:extLst>
              <a:ext uri="{FF2B5EF4-FFF2-40B4-BE49-F238E27FC236}">
                <a16:creationId xmlns:a16="http://schemas.microsoft.com/office/drawing/2014/main" id="{6C7A1AFA-BFE3-472D-BB9B-38978EAD789E}"/>
              </a:ext>
            </a:extLst>
          </p:cNvPr>
          <p:cNvSpPr txBox="1"/>
          <p:nvPr/>
        </p:nvSpPr>
        <p:spPr>
          <a:xfrm>
            <a:off x="535273" y="873379"/>
            <a:ext cx="3324335" cy="276999"/>
          </a:xfrm>
          <a:prstGeom prst="rect">
            <a:avLst/>
          </a:prstGeom>
          <a:noFill/>
        </p:spPr>
        <p:txBody>
          <a:bodyPr wrap="square" rtlCol="0">
            <a:spAutoFit/>
          </a:bodyPr>
          <a:lstStyle/>
          <a:p>
            <a:r>
              <a:rPr lang="en-US" sz="1200" dirty="0">
                <a:solidFill>
                  <a:srgbClr val="4E4E4E"/>
                </a:solidFill>
              </a:rPr>
              <a:t>P6 Base Costs = BOE + Overheads + Escalation</a:t>
            </a:r>
          </a:p>
        </p:txBody>
      </p:sp>
    </p:spTree>
    <p:extLst>
      <p:ext uri="{BB962C8B-B14F-4D97-AF65-F5344CB8AC3E}">
        <p14:creationId xmlns:p14="http://schemas.microsoft.com/office/powerpoint/2010/main" val="1478931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Profile – P6 Hours/FTE</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5984295" cy="241300"/>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sp>
        <p:nvSpPr>
          <p:cNvPr id="8" name="Content Placeholder 2"/>
          <p:cNvSpPr>
            <a:spLocks noGrp="1"/>
          </p:cNvSpPr>
          <p:nvPr>
            <p:ph idx="1"/>
          </p:nvPr>
        </p:nvSpPr>
        <p:spPr>
          <a:xfrm>
            <a:off x="242887" y="5143644"/>
            <a:ext cx="8672513" cy="1192505"/>
          </a:xfrm>
        </p:spPr>
        <p:txBody>
          <a:bodyPr/>
          <a:lstStyle/>
          <a:p>
            <a:pPr marL="0" indent="0">
              <a:buNone/>
            </a:pPr>
            <a:r>
              <a:rPr lang="en-US" sz="2000" dirty="0">
                <a:solidFill>
                  <a:schemeClr val="accent6"/>
                </a:solidFill>
              </a:rPr>
              <a:t>Labor is dominant by engineer and technical skills</a:t>
            </a:r>
          </a:p>
          <a:p>
            <a:pPr marL="0" indent="0">
              <a:buNone/>
            </a:pPr>
            <a:r>
              <a:rPr lang="en-US" sz="2000" dirty="0">
                <a:solidFill>
                  <a:schemeClr val="accent6"/>
                </a:solidFill>
              </a:rPr>
              <a:t>Scientists contribution increases during beam commissioning effort </a:t>
            </a:r>
          </a:p>
        </p:txBody>
      </p:sp>
      <p:pic>
        <p:nvPicPr>
          <p:cNvPr id="10" name="Picture 9">
            <a:extLst>
              <a:ext uri="{FF2B5EF4-FFF2-40B4-BE49-F238E27FC236}">
                <a16:creationId xmlns:a16="http://schemas.microsoft.com/office/drawing/2014/main" id="{EDBB8B3C-964C-4346-BB85-4A4C8A0C4BAE}"/>
              </a:ext>
            </a:extLst>
          </p:cNvPr>
          <p:cNvPicPr>
            <a:picLocks noChangeAspect="1"/>
          </p:cNvPicPr>
          <p:nvPr/>
        </p:nvPicPr>
        <p:blipFill>
          <a:blip r:embed="rId2"/>
          <a:stretch>
            <a:fillRect/>
          </a:stretch>
        </p:blipFill>
        <p:spPr>
          <a:xfrm>
            <a:off x="859214" y="1118103"/>
            <a:ext cx="7425572" cy="3724979"/>
          </a:xfrm>
          <a:prstGeom prst="rect">
            <a:avLst/>
          </a:prstGeom>
        </p:spPr>
      </p:pic>
    </p:spTree>
    <p:extLst>
      <p:ext uri="{BB962C8B-B14F-4D97-AF65-F5344CB8AC3E}">
        <p14:creationId xmlns:p14="http://schemas.microsoft.com/office/powerpoint/2010/main" val="1420964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4261CA5-5B84-46A4-A073-32EA0CCAC847}"/>
              </a:ext>
            </a:extLst>
          </p:cNvPr>
          <p:cNvGrpSpPr/>
          <p:nvPr/>
        </p:nvGrpSpPr>
        <p:grpSpPr>
          <a:xfrm>
            <a:off x="222250" y="893568"/>
            <a:ext cx="7115203" cy="5379056"/>
            <a:chOff x="1139937" y="895291"/>
            <a:chExt cx="6695087" cy="5924679"/>
          </a:xfrm>
        </p:grpSpPr>
        <p:pic>
          <p:nvPicPr>
            <p:cNvPr id="16" name="Picture 15">
              <a:extLst>
                <a:ext uri="{FF2B5EF4-FFF2-40B4-BE49-F238E27FC236}">
                  <a16:creationId xmlns:a16="http://schemas.microsoft.com/office/drawing/2014/main" id="{7A4AAA59-01CF-4DC4-AD33-2DB997A2C2CB}"/>
                </a:ext>
              </a:extLst>
            </p:cNvPr>
            <p:cNvPicPr>
              <a:picLocks noChangeAspect="1"/>
            </p:cNvPicPr>
            <p:nvPr/>
          </p:nvPicPr>
          <p:blipFill>
            <a:blip r:embed="rId2"/>
            <a:stretch>
              <a:fillRect/>
            </a:stretch>
          </p:blipFill>
          <p:spPr>
            <a:xfrm>
              <a:off x="1139937" y="895291"/>
              <a:ext cx="6695087" cy="5924679"/>
            </a:xfrm>
            <a:prstGeom prst="rect">
              <a:avLst/>
            </a:prstGeom>
          </p:spPr>
        </p:pic>
        <p:cxnSp>
          <p:nvCxnSpPr>
            <p:cNvPr id="18" name="Straight Connector 17">
              <a:extLst>
                <a:ext uri="{FF2B5EF4-FFF2-40B4-BE49-F238E27FC236}">
                  <a16:creationId xmlns:a16="http://schemas.microsoft.com/office/drawing/2014/main" id="{A8F7E90B-C448-4FF0-8269-A3A644F9E1ED}"/>
                </a:ext>
              </a:extLst>
            </p:cNvPr>
            <p:cNvCxnSpPr/>
            <p:nvPr/>
          </p:nvCxnSpPr>
          <p:spPr>
            <a:xfrm flipV="1">
              <a:off x="1920045" y="3886506"/>
              <a:ext cx="3747468"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1CE3063E-3888-4B41-BF2B-45E61A0D51F3}"/>
                </a:ext>
              </a:extLst>
            </p:cNvPr>
            <p:cNvCxnSpPr/>
            <p:nvPr/>
          </p:nvCxnSpPr>
          <p:spPr>
            <a:xfrm>
              <a:off x="5667513" y="3857631"/>
              <a:ext cx="1130" cy="150876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98B1EBD3-433C-4132-A997-B49D00E66A6F}"/>
                </a:ext>
              </a:extLst>
            </p:cNvPr>
            <p:cNvCxnSpPr/>
            <p:nvPr/>
          </p:nvCxnSpPr>
          <p:spPr>
            <a:xfrm flipH="1">
              <a:off x="5667513" y="5360161"/>
              <a:ext cx="914400" cy="0"/>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grpSp>
      <p:sp>
        <p:nvSpPr>
          <p:cNvPr id="2" name="Title 1"/>
          <p:cNvSpPr>
            <a:spLocks noGrp="1"/>
          </p:cNvSpPr>
          <p:nvPr>
            <p:ph type="title"/>
          </p:nvPr>
        </p:nvSpPr>
        <p:spPr/>
        <p:txBody>
          <a:bodyPr/>
          <a:lstStyle/>
          <a:p>
            <a:r>
              <a:rPr lang="en-US" dirty="0"/>
              <a:t>High Level Master Schedule</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36846" cy="237285"/>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
        <p:nvSpPr>
          <p:cNvPr id="3" name="TextBox 2">
            <a:extLst>
              <a:ext uri="{FF2B5EF4-FFF2-40B4-BE49-F238E27FC236}">
                <a16:creationId xmlns:a16="http://schemas.microsoft.com/office/drawing/2014/main" id="{E8E1D886-DD51-48F0-A66E-FC286DBC0FD8}"/>
              </a:ext>
            </a:extLst>
          </p:cNvPr>
          <p:cNvSpPr txBox="1"/>
          <p:nvPr/>
        </p:nvSpPr>
        <p:spPr>
          <a:xfrm>
            <a:off x="7357301" y="1266809"/>
            <a:ext cx="1695336" cy="2308324"/>
          </a:xfrm>
          <a:prstGeom prst="rect">
            <a:avLst/>
          </a:prstGeom>
          <a:noFill/>
        </p:spPr>
        <p:txBody>
          <a:bodyPr wrap="square" rtlCol="0">
            <a:spAutoFit/>
          </a:bodyPr>
          <a:lstStyle/>
          <a:p>
            <a:r>
              <a:rPr lang="en-US" sz="1800" dirty="0">
                <a:solidFill>
                  <a:schemeClr val="accent6"/>
                </a:solidFill>
                <a:latin typeface="Helvetica" panose="020B0604020202020204" pitchFamily="34" charset="0"/>
                <a:cs typeface="Helvetica" panose="020B0604020202020204" pitchFamily="34" charset="0"/>
              </a:rPr>
              <a:t>Activities described are not in the critical path until reach the installation and commissioning </a:t>
            </a:r>
          </a:p>
        </p:txBody>
      </p:sp>
      <p:sp>
        <p:nvSpPr>
          <p:cNvPr id="21" name="Arrow: Curved Left 20">
            <a:extLst>
              <a:ext uri="{FF2B5EF4-FFF2-40B4-BE49-F238E27FC236}">
                <a16:creationId xmlns:a16="http://schemas.microsoft.com/office/drawing/2014/main" id="{1D402A41-0B1D-41DF-9055-7AC5056FFCBD}"/>
              </a:ext>
            </a:extLst>
          </p:cNvPr>
          <p:cNvSpPr/>
          <p:nvPr/>
        </p:nvSpPr>
        <p:spPr>
          <a:xfrm>
            <a:off x="7475442" y="3464631"/>
            <a:ext cx="691978" cy="1606742"/>
          </a:xfrm>
          <a:prstGeom prst="curvedLeftArrow">
            <a:avLst>
              <a:gd name="adj1" fmla="val 7991"/>
              <a:gd name="adj2" fmla="val 50000"/>
              <a:gd name="adj3" fmla="val 1872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87812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Sessions</a:t>
            </a:r>
          </a:p>
        </p:txBody>
      </p:sp>
      <p:sp>
        <p:nvSpPr>
          <p:cNvPr id="3" name="Content Placeholder 2"/>
          <p:cNvSpPr>
            <a:spLocks noGrp="1"/>
          </p:cNvSpPr>
          <p:nvPr>
            <p:ph idx="1"/>
          </p:nvPr>
        </p:nvSpPr>
        <p:spPr>
          <a:xfrm>
            <a:off x="136325" y="964457"/>
            <a:ext cx="8672513" cy="4987867"/>
          </a:xfrm>
        </p:spPr>
        <p:txBody>
          <a:bodyPr/>
          <a:lstStyle/>
          <a:p>
            <a:r>
              <a:rPr lang="en-US" dirty="0"/>
              <a:t>Breakout Session: Accelerator Support Systems</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99908" cy="271817"/>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
        <p:nvSpPr>
          <p:cNvPr id="10" name="TextBox 9"/>
          <p:cNvSpPr txBox="1"/>
          <p:nvPr/>
        </p:nvSpPr>
        <p:spPr>
          <a:xfrm>
            <a:off x="7440132" y="397266"/>
            <a:ext cx="1567543" cy="461665"/>
          </a:xfrm>
          <a:prstGeom prst="rect">
            <a:avLst/>
          </a:prstGeom>
          <a:solidFill>
            <a:srgbClr val="C00000"/>
          </a:solidFill>
        </p:spPr>
        <p:txBody>
          <a:bodyPr wrap="square" rtlCol="0">
            <a:spAutoFit/>
          </a:bodyPr>
          <a:lstStyle/>
          <a:p>
            <a:r>
              <a:rPr lang="en-US" dirty="0">
                <a:solidFill>
                  <a:schemeClr val="bg1"/>
                </a:solidFill>
              </a:rPr>
              <a:t>Breakouts</a:t>
            </a:r>
          </a:p>
        </p:txBody>
      </p:sp>
      <p:graphicFrame>
        <p:nvGraphicFramePr>
          <p:cNvPr id="15" name="Table 14">
            <a:extLst>
              <a:ext uri="{FF2B5EF4-FFF2-40B4-BE49-F238E27FC236}">
                <a16:creationId xmlns:a16="http://schemas.microsoft.com/office/drawing/2014/main" id="{8F2ADFAD-384B-4AA9-AEF7-7C4EAC5E8C7F}"/>
              </a:ext>
            </a:extLst>
          </p:cNvPr>
          <p:cNvGraphicFramePr>
            <a:graphicFrameLocks noGrp="1"/>
          </p:cNvGraphicFramePr>
          <p:nvPr>
            <p:extLst>
              <p:ext uri="{D42A27DB-BD31-4B8C-83A1-F6EECF244321}">
                <p14:modId xmlns:p14="http://schemas.microsoft.com/office/powerpoint/2010/main" val="3844139810"/>
              </p:ext>
            </p:extLst>
          </p:nvPr>
        </p:nvGraphicFramePr>
        <p:xfrm>
          <a:off x="168442" y="1779432"/>
          <a:ext cx="7832558" cy="4241800"/>
        </p:xfrm>
        <a:graphic>
          <a:graphicData uri="http://schemas.openxmlformats.org/drawingml/2006/table">
            <a:tbl>
              <a:tblPr firstRow="1" bandRow="1">
                <a:tableStyleId>{2D5ABB26-0587-4C30-8999-92F81FD0307C}</a:tableStyleId>
              </a:tblPr>
              <a:tblGrid>
                <a:gridCol w="774848">
                  <a:extLst>
                    <a:ext uri="{9D8B030D-6E8A-4147-A177-3AD203B41FA5}">
                      <a16:colId xmlns:a16="http://schemas.microsoft.com/office/drawing/2014/main" val="379926236"/>
                    </a:ext>
                  </a:extLst>
                </a:gridCol>
                <a:gridCol w="5629838">
                  <a:extLst>
                    <a:ext uri="{9D8B030D-6E8A-4147-A177-3AD203B41FA5}">
                      <a16:colId xmlns:a16="http://schemas.microsoft.com/office/drawing/2014/main" val="1460232724"/>
                    </a:ext>
                  </a:extLst>
                </a:gridCol>
                <a:gridCol w="1427872">
                  <a:extLst>
                    <a:ext uri="{9D8B030D-6E8A-4147-A177-3AD203B41FA5}">
                      <a16:colId xmlns:a16="http://schemas.microsoft.com/office/drawing/2014/main" val="2760426562"/>
                    </a:ext>
                  </a:extLst>
                </a:gridCol>
              </a:tblGrid>
              <a:tr h="370840">
                <a:tc gridSpan="3">
                  <a:txBody>
                    <a:bodyPr/>
                    <a:lstStyle/>
                    <a:p>
                      <a:r>
                        <a:rPr lang="en-US" sz="1500" b="1" dirty="0">
                          <a:solidFill>
                            <a:schemeClr val="accent6"/>
                          </a:solidFill>
                          <a:latin typeface="Helvetica" panose="020B0604020202020204" pitchFamily="34" charset="0"/>
                          <a:cs typeface="Helvetica" panose="020B0604020202020204" pitchFamily="34" charset="0"/>
                        </a:rPr>
                        <a:t>Tuesday, December 12</a:t>
                      </a:r>
                    </a:p>
                  </a:txBody>
                  <a:tcPr>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sz="1500" dirty="0">
                        <a:solidFill>
                          <a:schemeClr val="accent6"/>
                        </a:solidFill>
                        <a:latin typeface="Helvetica" panose="020B0604020202020204" pitchFamily="34" charset="0"/>
                        <a:cs typeface="Helvetica" panose="020B0604020202020204" pitchFamily="34" charset="0"/>
                      </a:endParaRPr>
                    </a:p>
                  </a:txBody>
                  <a:tcP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sz="1500" dirty="0">
                        <a:solidFill>
                          <a:schemeClr val="accent6"/>
                        </a:solidFill>
                        <a:latin typeface="Helvetica" panose="020B0604020202020204" pitchFamily="34" charset="0"/>
                        <a:cs typeface="Helvetica" panose="020B0604020202020204" pitchFamily="34" charset="0"/>
                      </a:endParaRPr>
                    </a:p>
                  </a:txBody>
                  <a:tcPr>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033955206"/>
                  </a:ext>
                </a:extLst>
              </a:tr>
              <a:tr h="370840">
                <a:tc>
                  <a:txBody>
                    <a:bodyPr/>
                    <a:lstStyle/>
                    <a:p>
                      <a:r>
                        <a:rPr lang="en-US" sz="1500" dirty="0">
                          <a:solidFill>
                            <a:schemeClr val="accent6"/>
                          </a:solidFill>
                          <a:latin typeface="Helvetica" panose="020B0604020202020204" pitchFamily="34" charset="0"/>
                          <a:cs typeface="Helvetica" panose="020B0604020202020204" pitchFamily="34" charset="0"/>
                        </a:rPr>
                        <a:t>15:15</a:t>
                      </a:r>
                    </a:p>
                  </a:txBody>
                  <a:tcPr>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PIP2IT Plans and Accomplishment ………………………………...</a:t>
                      </a:r>
                    </a:p>
                  </a:txBody>
                  <a:tcP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A. Shemyakin</a:t>
                      </a:r>
                    </a:p>
                  </a:txBody>
                  <a:tcPr>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001705482"/>
                  </a:ext>
                </a:extLst>
              </a:tr>
              <a:tr h="370840">
                <a:tc>
                  <a:txBody>
                    <a:bodyPr/>
                    <a:lstStyle/>
                    <a:p>
                      <a:r>
                        <a:rPr lang="en-US" sz="1500" dirty="0">
                          <a:solidFill>
                            <a:schemeClr val="accent6"/>
                          </a:solidFill>
                          <a:latin typeface="Helvetica" panose="020B0604020202020204" pitchFamily="34" charset="0"/>
                          <a:cs typeface="Helvetica" panose="020B0604020202020204" pitchFamily="34" charset="0"/>
                        </a:rPr>
                        <a:t>15:45</a:t>
                      </a:r>
                    </a:p>
                  </a:txBody>
                  <a:tcP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121.3.21 Linac – Test Infrastructure…………………...……………</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J. </a:t>
                      </a:r>
                      <a:r>
                        <a:rPr lang="en-US" sz="1500" dirty="0" err="1">
                          <a:solidFill>
                            <a:schemeClr val="accent6"/>
                          </a:solidFill>
                          <a:latin typeface="Helvetica" panose="020B0604020202020204" pitchFamily="34" charset="0"/>
                          <a:cs typeface="Helvetica" panose="020B0604020202020204" pitchFamily="34" charset="0"/>
                        </a:rPr>
                        <a:t>Leibifritz</a:t>
                      </a:r>
                      <a:endParaRPr lang="en-US" sz="1500" dirty="0">
                        <a:solidFill>
                          <a:schemeClr val="accent6"/>
                        </a:solidFill>
                        <a:latin typeface="Helvetica" panose="020B0604020202020204" pitchFamily="34" charset="0"/>
                        <a:cs typeface="Helvetica" panose="020B0604020202020204" pitchFamily="34" charset="0"/>
                      </a:endParaRPr>
                    </a:p>
                  </a:txBody>
                  <a:tcP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0045395"/>
                  </a:ext>
                </a:extLst>
              </a:tr>
              <a:tr h="370840">
                <a:tc>
                  <a:txBody>
                    <a:bodyPr/>
                    <a:lstStyle/>
                    <a:p>
                      <a:r>
                        <a:rPr lang="en-US" sz="1500" dirty="0">
                          <a:solidFill>
                            <a:schemeClr val="accent6"/>
                          </a:solidFill>
                          <a:latin typeface="Helvetica" panose="020B0604020202020204" pitchFamily="34" charset="0"/>
                          <a:cs typeface="Helvetica" panose="020B0604020202020204" pitchFamily="34" charset="0"/>
                        </a:rPr>
                        <a:t>16:15</a:t>
                      </a:r>
                    </a:p>
                  </a:txBody>
                  <a:tcP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121.3.19 Linac – General Support Systems……………………….</a:t>
                      </a:r>
                    </a:p>
                    <a:p>
                      <a:r>
                        <a:rPr lang="en-US" sz="1500" dirty="0">
                          <a:solidFill>
                            <a:schemeClr val="accent6"/>
                          </a:solidFill>
                          <a:latin typeface="Helvetica" panose="020B0604020202020204" pitchFamily="34" charset="0"/>
                          <a:cs typeface="Helvetica" panose="020B0604020202020204" pitchFamily="34" charset="0"/>
                        </a:rPr>
                        <a:t>121.3.22 Linac – Installation and Integration and Commissioning</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C. Baffes</a:t>
                      </a:r>
                    </a:p>
                  </a:txBody>
                  <a:tcPr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81610484"/>
                  </a:ext>
                </a:extLst>
              </a:tr>
              <a:tr h="0">
                <a:tc gridSpan="3">
                  <a:txBody>
                    <a:bodyPr/>
                    <a:lstStyle/>
                    <a:p>
                      <a:r>
                        <a:rPr lang="en-US" sz="1500" b="1" dirty="0">
                          <a:solidFill>
                            <a:schemeClr val="accent6"/>
                          </a:solidFill>
                          <a:latin typeface="Helvetica" panose="020B0604020202020204" pitchFamily="34" charset="0"/>
                          <a:cs typeface="Helvetica" panose="020B0604020202020204" pitchFamily="34" charset="0"/>
                        </a:rPr>
                        <a:t>Wednesday, December 13</a:t>
                      </a:r>
                    </a:p>
                  </a:txBody>
                  <a:tcP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hMerge="1">
                  <a:txBody>
                    <a:bodyPr/>
                    <a:lstStyle/>
                    <a:p>
                      <a:endParaRPr lang="en-US" sz="1500" dirty="0">
                        <a:solidFill>
                          <a:schemeClr val="accent6"/>
                        </a:solidFill>
                      </a:endParaRPr>
                    </a:p>
                  </a:txBody>
                  <a:tcPr>
                    <a:lnL>
                      <a:noFill/>
                    </a:lnL>
                    <a:lnR>
                      <a:noFill/>
                    </a:lnR>
                    <a:lnT>
                      <a:noFill/>
                    </a:lnT>
                    <a:lnB>
                      <a:noFill/>
                    </a:lnB>
                    <a:lnTlToBr w="12700" cmpd="sng">
                      <a:noFill/>
                      <a:prstDash val="solid"/>
                    </a:lnTlToBr>
                    <a:lnBlToTr w="12700" cmpd="sng">
                      <a:noFill/>
                      <a:prstDash val="solid"/>
                    </a:lnBlToTr>
                  </a:tcPr>
                </a:tc>
                <a:tc hMerge="1">
                  <a:txBody>
                    <a:bodyPr/>
                    <a:lstStyle/>
                    <a:p>
                      <a:endParaRPr lang="en-US" sz="1500" dirty="0">
                        <a:solidFill>
                          <a:schemeClr val="accent6"/>
                        </a:solidFill>
                      </a:endParaRPr>
                    </a:p>
                  </a:txBody>
                  <a:tcP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52761251"/>
                  </a:ext>
                </a:extLst>
              </a:tr>
              <a:tr h="370840">
                <a:tc>
                  <a:txBody>
                    <a:bodyPr/>
                    <a:lstStyle/>
                    <a:p>
                      <a:r>
                        <a:rPr lang="en-US" sz="1500" dirty="0">
                          <a:solidFill>
                            <a:schemeClr val="accent6"/>
                          </a:solidFill>
                          <a:latin typeface="Helvetica" panose="020B0604020202020204" pitchFamily="34" charset="0"/>
                          <a:cs typeface="Helvetica" panose="020B0604020202020204" pitchFamily="34" charset="0"/>
                        </a:rPr>
                        <a:t>8:00</a:t>
                      </a:r>
                    </a:p>
                  </a:txBody>
                  <a:tcP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121.3.3. Linac – Warm Front End…………………………………...</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L. Prost</a:t>
                      </a:r>
                    </a:p>
                  </a:txBody>
                  <a:tcP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33803836"/>
                  </a:ext>
                </a:extLst>
              </a:tr>
              <a:tr h="370840">
                <a:tc>
                  <a:txBody>
                    <a:bodyPr/>
                    <a:lstStyle/>
                    <a:p>
                      <a:r>
                        <a:rPr lang="en-US" sz="1500" dirty="0">
                          <a:solidFill>
                            <a:schemeClr val="accent6"/>
                          </a:solidFill>
                          <a:latin typeface="Helvetica" panose="020B0604020202020204" pitchFamily="34" charset="0"/>
                          <a:cs typeface="Helvetica" panose="020B0604020202020204" pitchFamily="34" charset="0"/>
                        </a:rPr>
                        <a:t>8:30</a:t>
                      </a:r>
                    </a:p>
                  </a:txBody>
                  <a:tcP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121.3.13      Linac – Magnet Power Supplies</a:t>
                      </a:r>
                    </a:p>
                    <a:p>
                      <a:r>
                        <a:rPr lang="en-US" sz="1500" dirty="0">
                          <a:solidFill>
                            <a:schemeClr val="accent6"/>
                          </a:solidFill>
                          <a:latin typeface="Helvetica" panose="020B0604020202020204" pitchFamily="34" charset="0"/>
                          <a:cs typeface="Helvetica" panose="020B0604020202020204" pitchFamily="34" charset="0"/>
                        </a:rPr>
                        <a:t>121.3.12,18 Linac – 650 Warm Units, Vacuum Systems………...</a:t>
                      </a:r>
                    </a:p>
                    <a:p>
                      <a:r>
                        <a:rPr lang="en-US" sz="1500" dirty="0">
                          <a:solidFill>
                            <a:schemeClr val="accent6"/>
                          </a:solidFill>
                          <a:latin typeface="Helvetica" panose="020B0604020202020204" pitchFamily="34" charset="0"/>
                          <a:cs typeface="Helvetica" panose="020B0604020202020204" pitchFamily="34" charset="0"/>
                        </a:rPr>
                        <a:t>121.3.14,15 Linac – Beam Transfer Line, Beam Absorber</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B. Hanna</a:t>
                      </a:r>
                    </a:p>
                  </a:txBody>
                  <a:tcPr anchor="ct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08496391"/>
                  </a:ext>
                </a:extLst>
              </a:tr>
              <a:tr h="370840">
                <a:tc>
                  <a:txBody>
                    <a:bodyPr/>
                    <a:lstStyle/>
                    <a:p>
                      <a:r>
                        <a:rPr lang="en-US" sz="1500" dirty="0">
                          <a:solidFill>
                            <a:schemeClr val="accent6"/>
                          </a:solidFill>
                          <a:latin typeface="Helvetica" panose="020B0604020202020204" pitchFamily="34" charset="0"/>
                          <a:cs typeface="Helvetica" panose="020B0604020202020204" pitchFamily="34" charset="0"/>
                        </a:rPr>
                        <a:t>9:10</a:t>
                      </a:r>
                    </a:p>
                  </a:txBody>
                  <a:tcP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121.4.1 Booster……………………………………………………….</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W. Pellico</a:t>
                      </a:r>
                    </a:p>
                  </a:txBody>
                  <a:tcP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72122179"/>
                  </a:ext>
                </a:extLst>
              </a:tr>
              <a:tr h="370840">
                <a:tc>
                  <a:txBody>
                    <a:bodyPr/>
                    <a:lstStyle/>
                    <a:p>
                      <a:r>
                        <a:rPr lang="en-US" sz="1500" dirty="0">
                          <a:solidFill>
                            <a:schemeClr val="accent6"/>
                          </a:solidFill>
                          <a:latin typeface="Helvetica" panose="020B0604020202020204" pitchFamily="34" charset="0"/>
                          <a:cs typeface="Helvetica" panose="020B0604020202020204" pitchFamily="34" charset="0"/>
                        </a:rPr>
                        <a:t>9:40</a:t>
                      </a:r>
                    </a:p>
                  </a:txBody>
                  <a:tcP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121.3.20 Linac – Safety Systems…………………………………...</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C. </a:t>
                      </a:r>
                      <a:r>
                        <a:rPr lang="en-US" sz="1500" dirty="0" err="1">
                          <a:solidFill>
                            <a:schemeClr val="accent6"/>
                          </a:solidFill>
                          <a:latin typeface="Helvetica" panose="020B0604020202020204" pitchFamily="34" charset="0"/>
                          <a:cs typeface="Helvetica" panose="020B0604020202020204" pitchFamily="34" charset="0"/>
                        </a:rPr>
                        <a:t>Worel</a:t>
                      </a:r>
                      <a:endParaRPr lang="en-US" sz="1500" dirty="0">
                        <a:solidFill>
                          <a:schemeClr val="accent6"/>
                        </a:solidFill>
                        <a:latin typeface="Helvetica" panose="020B0604020202020204" pitchFamily="34" charset="0"/>
                        <a:cs typeface="Helvetica" panose="020B0604020202020204" pitchFamily="34" charset="0"/>
                      </a:endParaRPr>
                    </a:p>
                  </a:txBody>
                  <a:tcP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4890184"/>
                  </a:ext>
                </a:extLst>
              </a:tr>
              <a:tr h="370840">
                <a:tc>
                  <a:txBody>
                    <a:bodyPr/>
                    <a:lstStyle/>
                    <a:p>
                      <a:r>
                        <a:rPr lang="en-US" sz="1500" dirty="0">
                          <a:solidFill>
                            <a:schemeClr val="accent6"/>
                          </a:solidFill>
                          <a:latin typeface="Helvetica" panose="020B0604020202020204" pitchFamily="34" charset="0"/>
                          <a:cs typeface="Helvetica" panose="020B0604020202020204" pitchFamily="34" charset="0"/>
                        </a:rPr>
                        <a:t>10:10</a:t>
                      </a:r>
                    </a:p>
                  </a:txBody>
                  <a:tcP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500" dirty="0">
                          <a:solidFill>
                            <a:schemeClr val="accent6"/>
                          </a:solidFill>
                          <a:latin typeface="Helvetica" panose="020B0604020202020204" pitchFamily="34" charset="0"/>
                          <a:cs typeface="Helvetica" panose="020B0604020202020204" pitchFamily="34" charset="0"/>
                        </a:rPr>
                        <a:t>Available for Drill Downs</a:t>
                      </a:r>
                    </a:p>
                  </a:txBody>
                  <a:tcPr>
                    <a:lnL>
                      <a:noFill/>
                    </a:lnL>
                    <a:lnR>
                      <a:noFill/>
                    </a:lnR>
                    <a:lnT>
                      <a:noFill/>
                    </a:lnT>
                    <a:lnB>
                      <a:noFill/>
                    </a:lnB>
                    <a:lnTlToBr w="12700" cmpd="sng">
                      <a:noFill/>
                      <a:prstDash val="solid"/>
                    </a:lnTlToBr>
                    <a:lnBlToTr w="12700" cmpd="sng">
                      <a:noFill/>
                      <a:prstDash val="solid"/>
                    </a:lnBlToTr>
                  </a:tcPr>
                </a:tc>
                <a:tc>
                  <a:txBody>
                    <a:bodyPr/>
                    <a:lstStyle/>
                    <a:p>
                      <a:endParaRPr lang="en-US" sz="1500" dirty="0">
                        <a:solidFill>
                          <a:schemeClr val="accent6"/>
                        </a:solidFill>
                        <a:latin typeface="Helvetica" panose="020B0604020202020204" pitchFamily="34" charset="0"/>
                        <a:cs typeface="Helvetica" panose="020B0604020202020204" pitchFamily="34" charset="0"/>
                      </a:endParaRPr>
                    </a:p>
                  </a:txBody>
                  <a:tcP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9771390"/>
                  </a:ext>
                </a:extLst>
              </a:tr>
            </a:tbl>
          </a:graphicData>
        </a:graphic>
      </p:graphicFrame>
      <p:sp>
        <p:nvSpPr>
          <p:cNvPr id="16" name="Right Brace 15">
            <a:extLst>
              <a:ext uri="{FF2B5EF4-FFF2-40B4-BE49-F238E27FC236}">
                <a16:creationId xmlns:a16="http://schemas.microsoft.com/office/drawing/2014/main" id="{8A7BE765-1B70-40E7-B0AC-314054EA936A}"/>
              </a:ext>
            </a:extLst>
          </p:cNvPr>
          <p:cNvSpPr/>
          <p:nvPr/>
        </p:nvSpPr>
        <p:spPr>
          <a:xfrm>
            <a:off x="7796456" y="2046132"/>
            <a:ext cx="228600" cy="125934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7" name="Right Brace 16">
            <a:extLst>
              <a:ext uri="{FF2B5EF4-FFF2-40B4-BE49-F238E27FC236}">
                <a16:creationId xmlns:a16="http://schemas.microsoft.com/office/drawing/2014/main" id="{9B34A012-CE8A-4371-90E4-CA6A1954BD4A}"/>
              </a:ext>
            </a:extLst>
          </p:cNvPr>
          <p:cNvSpPr/>
          <p:nvPr/>
        </p:nvSpPr>
        <p:spPr>
          <a:xfrm>
            <a:off x="7769553" y="3779347"/>
            <a:ext cx="228600" cy="1816807"/>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5A29FE99-7DC7-4C6B-A17A-49602B646070}"/>
              </a:ext>
            </a:extLst>
          </p:cNvPr>
          <p:cNvSpPr txBox="1"/>
          <p:nvPr/>
        </p:nvSpPr>
        <p:spPr>
          <a:xfrm>
            <a:off x="7998153" y="2365049"/>
            <a:ext cx="1074333" cy="584775"/>
          </a:xfrm>
          <a:prstGeom prst="rect">
            <a:avLst/>
          </a:prstGeom>
          <a:noFill/>
        </p:spPr>
        <p:txBody>
          <a:bodyPr wrap="none" rtlCol="0">
            <a:spAutoFit/>
          </a:bodyPr>
          <a:lstStyle/>
          <a:p>
            <a:r>
              <a:rPr lang="en-US" sz="1600" dirty="0">
                <a:solidFill>
                  <a:srgbClr val="FF0000"/>
                </a:solidFill>
                <a:latin typeface="Helvetica" panose="020B0604020202020204" pitchFamily="34" charset="0"/>
                <a:cs typeface="Helvetica" panose="020B0604020202020204" pitchFamily="34" charset="0"/>
              </a:rPr>
              <a:t>in Curia-II</a:t>
            </a:r>
          </a:p>
          <a:p>
            <a:r>
              <a:rPr lang="en-US" sz="1600" dirty="0">
                <a:solidFill>
                  <a:srgbClr val="FF0000"/>
                </a:solidFill>
                <a:latin typeface="Helvetica" panose="020B0604020202020204" pitchFamily="34" charset="0"/>
                <a:cs typeface="Helvetica" panose="020B0604020202020204" pitchFamily="34" charset="0"/>
              </a:rPr>
              <a:t>WH 2SW</a:t>
            </a:r>
          </a:p>
        </p:txBody>
      </p:sp>
      <p:sp>
        <p:nvSpPr>
          <p:cNvPr id="20" name="TextBox 19">
            <a:extLst>
              <a:ext uri="{FF2B5EF4-FFF2-40B4-BE49-F238E27FC236}">
                <a16:creationId xmlns:a16="http://schemas.microsoft.com/office/drawing/2014/main" id="{1FEA3D4A-CFCB-4CF2-B51A-CDB19B0BAB71}"/>
              </a:ext>
            </a:extLst>
          </p:cNvPr>
          <p:cNvSpPr txBox="1"/>
          <p:nvPr/>
        </p:nvSpPr>
        <p:spPr>
          <a:xfrm>
            <a:off x="8001000" y="4350415"/>
            <a:ext cx="1074333" cy="584775"/>
          </a:xfrm>
          <a:prstGeom prst="rect">
            <a:avLst/>
          </a:prstGeom>
          <a:noFill/>
        </p:spPr>
        <p:txBody>
          <a:bodyPr wrap="none" rtlCol="0">
            <a:spAutoFit/>
          </a:bodyPr>
          <a:lstStyle/>
          <a:p>
            <a:r>
              <a:rPr lang="en-US" sz="1600" dirty="0">
                <a:solidFill>
                  <a:srgbClr val="FF0000"/>
                </a:solidFill>
                <a:latin typeface="Helvetica" panose="020B0604020202020204" pitchFamily="34" charset="0"/>
                <a:cs typeface="Helvetica" panose="020B0604020202020204" pitchFamily="34" charset="0"/>
              </a:rPr>
              <a:t>in Curia-II</a:t>
            </a:r>
          </a:p>
          <a:p>
            <a:r>
              <a:rPr lang="en-US" sz="1600" dirty="0">
                <a:solidFill>
                  <a:srgbClr val="FF0000"/>
                </a:solidFill>
                <a:latin typeface="Helvetica" panose="020B0604020202020204" pitchFamily="34" charset="0"/>
                <a:cs typeface="Helvetica" panose="020B0604020202020204" pitchFamily="34" charset="0"/>
              </a:rPr>
              <a:t>WH 2SW</a:t>
            </a:r>
          </a:p>
        </p:txBody>
      </p:sp>
    </p:spTree>
    <p:extLst>
      <p:ext uri="{BB962C8B-B14F-4D97-AF65-F5344CB8AC3E}">
        <p14:creationId xmlns:p14="http://schemas.microsoft.com/office/powerpoint/2010/main" val="426296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Fernanda G. Garcia</a:t>
            </a:r>
          </a:p>
        </p:txBody>
      </p:sp>
      <p:sp>
        <p:nvSpPr>
          <p:cNvPr id="3" name="Content Placeholder 2"/>
          <p:cNvSpPr>
            <a:spLocks noGrp="1"/>
          </p:cNvSpPr>
          <p:nvPr>
            <p:ph idx="1"/>
          </p:nvPr>
        </p:nvSpPr>
        <p:spPr/>
        <p:txBody>
          <a:bodyPr/>
          <a:lstStyle/>
          <a:p>
            <a:r>
              <a:rPr lang="en-US" dirty="0"/>
              <a:t>Role:</a:t>
            </a:r>
          </a:p>
          <a:p>
            <a:pPr lvl="1"/>
            <a:r>
              <a:rPr lang="en-US" dirty="0"/>
              <a:t>L2 manager for PIP-II SRF Linac </a:t>
            </a:r>
          </a:p>
          <a:p>
            <a:r>
              <a:rPr lang="en-US" dirty="0"/>
              <a:t>Relevant Experience:</a:t>
            </a:r>
          </a:p>
          <a:p>
            <a:pPr lvl="1"/>
            <a:r>
              <a:rPr lang="en-US" dirty="0"/>
              <a:t>Scientist – 17 years of experience at the lab</a:t>
            </a:r>
          </a:p>
          <a:p>
            <a:pPr lvl="1"/>
            <a:r>
              <a:rPr lang="en-US" dirty="0"/>
              <a:t>13 years in Accelerator Division</a:t>
            </a:r>
          </a:p>
          <a:p>
            <a:pPr lvl="2"/>
            <a:r>
              <a:rPr lang="en-US" dirty="0"/>
              <a:t>Linac Group Leader (2008-present)</a:t>
            </a:r>
          </a:p>
          <a:p>
            <a:pPr lvl="2"/>
            <a:r>
              <a:rPr lang="en-US" dirty="0"/>
              <a:t>PIP Deputy Project Manager (2012-present)</a:t>
            </a:r>
          </a:p>
          <a:p>
            <a:pPr lvl="3"/>
            <a:r>
              <a:rPr lang="en-US" dirty="0"/>
              <a:t>L2 manager for Linac Upgrade</a:t>
            </a:r>
          </a:p>
          <a:p>
            <a:pPr lvl="3"/>
            <a:r>
              <a:rPr lang="en-US" dirty="0"/>
              <a:t>L3 manager for Linac 200 MHz RF Power Systems</a:t>
            </a:r>
          </a:p>
          <a:p>
            <a:pPr lvl="2"/>
            <a:r>
              <a:rPr lang="en-US" dirty="0"/>
              <a:t>L2 manager for SBN-FD (ICARUS) Inst. and </a:t>
            </a:r>
            <a:r>
              <a:rPr lang="en-US" dirty="0" err="1"/>
              <a:t>Integ</a:t>
            </a:r>
            <a:r>
              <a:rPr lang="en-US" dirty="0"/>
              <a:t>. (2015-present)</a:t>
            </a:r>
          </a:p>
          <a:p>
            <a:pPr lvl="2"/>
            <a:r>
              <a:rPr lang="en-US" dirty="0"/>
              <a:t>Head of 400 MeV Transfer Line (2004-2008)</a:t>
            </a:r>
          </a:p>
          <a:p>
            <a:pPr lvl="3"/>
            <a:r>
              <a:rPr lang="en-US" dirty="0"/>
              <a:t>Designed new injection scheme lattice into Booster</a:t>
            </a:r>
          </a:p>
          <a:p>
            <a:pPr lvl="3"/>
            <a:r>
              <a:rPr lang="en-US" dirty="0"/>
              <a:t>Leadership role during installation and commissioning phase</a:t>
            </a:r>
          </a:p>
          <a:p>
            <a:pPr lvl="2"/>
            <a:r>
              <a:rPr lang="en-US" dirty="0"/>
              <a:t>Head of </a:t>
            </a:r>
            <a:r>
              <a:rPr lang="en-US" dirty="0" err="1"/>
              <a:t>MuCool</a:t>
            </a:r>
            <a:r>
              <a:rPr lang="en-US" dirty="0"/>
              <a:t> beamline installation and integration (2007)</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99908" cy="237285"/>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938158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a:bodyPr>
          <a:lstStyle/>
          <a:p>
            <a:r>
              <a:rPr lang="en-US" dirty="0"/>
              <a:t>Requirements are defined and understood for these elements</a:t>
            </a:r>
          </a:p>
          <a:p>
            <a:r>
              <a:rPr lang="en-US" dirty="0"/>
              <a:t>Conceptual design is sound and meets the requirements</a:t>
            </a:r>
          </a:p>
          <a:p>
            <a:pPr lvl="1"/>
            <a:r>
              <a:rPr lang="en-US" dirty="0"/>
              <a:t>PIP2IT beam operation </a:t>
            </a:r>
          </a:p>
          <a:p>
            <a:pPr lvl="2"/>
            <a:r>
              <a:rPr lang="en-US" dirty="0"/>
              <a:t>Demonstrated requirements</a:t>
            </a:r>
          </a:p>
          <a:p>
            <a:pPr lvl="2"/>
            <a:r>
              <a:rPr lang="en-US" dirty="0"/>
              <a:t>Test bed for continued work</a:t>
            </a:r>
          </a:p>
          <a:p>
            <a:pPr lvl="1"/>
            <a:r>
              <a:rPr lang="en-US" dirty="0"/>
              <a:t>Many based on similar systems/facilities in operation at Fermilab</a:t>
            </a:r>
          </a:p>
          <a:p>
            <a:pPr lvl="2"/>
            <a:r>
              <a:rPr lang="en-US" dirty="0"/>
              <a:t>Test Infrastructures, vacuum, cooling systems</a:t>
            </a:r>
          </a:p>
          <a:p>
            <a:r>
              <a:rPr lang="en-US" dirty="0"/>
              <a:t>Cost, schedule, and risks are understood</a:t>
            </a:r>
          </a:p>
          <a:p>
            <a:pPr lvl="1"/>
            <a:r>
              <a:rPr lang="en-US" dirty="0"/>
              <a:t>Not on critical path (until beam commissioning)</a:t>
            </a:r>
          </a:p>
          <a:p>
            <a:r>
              <a:rPr lang="en-US" dirty="0"/>
              <a:t>Safety is the number 1 priority</a:t>
            </a:r>
          </a:p>
          <a:p>
            <a:pPr lvl="1"/>
            <a:r>
              <a:rPr lang="en-US" dirty="0"/>
              <a:t>ESH&amp;Q has been properly addressed given the project’s current stage </a:t>
            </a:r>
          </a:p>
          <a:p>
            <a:pPr lvl="1"/>
            <a:r>
              <a:rPr lang="en-US" dirty="0"/>
              <a:t>Continue to maintain constant vigilance</a:t>
            </a:r>
          </a:p>
          <a:p>
            <a:r>
              <a:rPr lang="en-US" dirty="0"/>
              <a:t>We are ready for CD-1 and look forward to your feedback</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5984295" cy="241300"/>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3433067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Fernanda G. Garcia</a:t>
            </a:r>
          </a:p>
          <a:p>
            <a:r>
              <a:rPr lang="en-US" dirty="0"/>
              <a:t>PIP-II Independent Project Review</a:t>
            </a:r>
          </a:p>
          <a:p>
            <a:r>
              <a:rPr lang="en-US" dirty="0"/>
              <a:t>12-14 December 2017</a:t>
            </a:r>
          </a:p>
        </p:txBody>
      </p:sp>
      <p:sp>
        <p:nvSpPr>
          <p:cNvPr id="5" name="Text Placeholder 4"/>
          <p:cNvSpPr>
            <a:spLocks noGrp="1"/>
          </p:cNvSpPr>
          <p:nvPr>
            <p:ph type="body" sz="quarter" idx="11"/>
          </p:nvPr>
        </p:nvSpPr>
        <p:spPr>
          <a:xfrm>
            <a:off x="219719" y="4000972"/>
            <a:ext cx="8667106" cy="1003049"/>
          </a:xfrm>
        </p:spPr>
        <p:txBody>
          <a:bodyPr>
            <a:normAutofit fontScale="62500" lnSpcReduction="20000"/>
          </a:bodyPr>
          <a:lstStyle/>
          <a:p>
            <a:r>
              <a:rPr lang="en-US" dirty="0"/>
              <a:t>Linac Accelerator Support Systems</a:t>
            </a:r>
          </a:p>
          <a:p>
            <a:r>
              <a:rPr lang="en-US" dirty="0"/>
              <a:t>Installation and Commissioning</a:t>
            </a:r>
          </a:p>
          <a:p>
            <a:r>
              <a:rPr lang="en-US" dirty="0">
                <a:latin typeface="Helvetica" charset="0"/>
                <a:ea typeface="Helvetica" charset="0"/>
                <a:cs typeface="Helvetica" charset="0"/>
              </a:rPr>
              <a:t>(WBS </a:t>
            </a:r>
            <a:r>
              <a:rPr lang="mr-IN" dirty="0">
                <a:latin typeface="Helvetica" charset="0"/>
                <a:ea typeface="Helvetica" charset="0"/>
                <a:cs typeface="Helvetica" charset="0"/>
              </a:rPr>
              <a:t>121.3.3,12-15,18-22</a:t>
            </a:r>
            <a:r>
              <a:rPr lang="en-US" dirty="0">
                <a:latin typeface="Helvetica" charset="0"/>
                <a:ea typeface="Helvetica" charset="0"/>
                <a:cs typeface="Helvetica" charset="0"/>
              </a:rPr>
              <a:t>)</a:t>
            </a:r>
          </a:p>
        </p:txBody>
      </p:sp>
    </p:spTree>
    <p:extLst>
      <p:ext uri="{BB962C8B-B14F-4D97-AF65-F5344CB8AC3E}">
        <p14:creationId xmlns:p14="http://schemas.microsoft.com/office/powerpoint/2010/main" val="370946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L3 System Requirements</a:t>
            </a:r>
          </a:p>
        </p:txBody>
      </p:sp>
      <p:sp>
        <p:nvSpPr>
          <p:cNvPr id="3" name="Content Placeholder 2"/>
          <p:cNvSpPr>
            <a:spLocks noGrp="1"/>
          </p:cNvSpPr>
          <p:nvPr>
            <p:ph idx="1"/>
          </p:nvPr>
        </p:nvSpPr>
        <p:spPr>
          <a:xfrm>
            <a:off x="184638" y="933939"/>
            <a:ext cx="8774724" cy="5381802"/>
          </a:xfrm>
        </p:spPr>
        <p:txBody>
          <a:bodyPr>
            <a:normAutofit fontScale="70000" lnSpcReduction="20000"/>
          </a:bodyPr>
          <a:lstStyle/>
          <a:p>
            <a:pPr>
              <a:lnSpc>
                <a:spcPct val="170000"/>
              </a:lnSpc>
            </a:pPr>
            <a:r>
              <a:rPr lang="en-US" b="1" dirty="0"/>
              <a:t>121.3.3 Warm Front End </a:t>
            </a:r>
            <a:r>
              <a:rPr lang="en-US" b="1" dirty="0">
                <a:solidFill>
                  <a:schemeClr val="tx2"/>
                </a:solidFill>
              </a:rPr>
              <a:t>(WFE)</a:t>
            </a:r>
          </a:p>
          <a:p>
            <a:pPr lvl="1"/>
            <a:r>
              <a:rPr lang="en-US" dirty="0"/>
              <a:t>Prepare and deliver 2.1 MeV beam to SC Linac</a:t>
            </a:r>
          </a:p>
          <a:p>
            <a:pPr lvl="2"/>
            <a:r>
              <a:rPr lang="en-US" dirty="0"/>
              <a:t>Bunch pattern to match Booster injection</a:t>
            </a:r>
          </a:p>
          <a:p>
            <a:pPr lvl="2"/>
            <a:r>
              <a:rPr lang="en-US" dirty="0"/>
              <a:t>Emittance for efficient transfer </a:t>
            </a:r>
          </a:p>
          <a:p>
            <a:pPr lvl="2"/>
            <a:r>
              <a:rPr lang="en-US" dirty="0"/>
              <a:t>Pulse mode at 20 Hz, 2 mA, 0.55 msec</a:t>
            </a:r>
          </a:p>
          <a:p>
            <a:pPr>
              <a:lnSpc>
                <a:spcPct val="170000"/>
              </a:lnSpc>
            </a:pPr>
            <a:r>
              <a:rPr lang="en-US" b="1" dirty="0"/>
              <a:t>121.3.12 Warm Units </a:t>
            </a:r>
            <a:r>
              <a:rPr lang="en-US" b="1" dirty="0">
                <a:solidFill>
                  <a:schemeClr val="tx2"/>
                </a:solidFill>
              </a:rPr>
              <a:t>(</a:t>
            </a:r>
            <a:r>
              <a:rPr lang="en-US" b="1" dirty="0" err="1">
                <a:solidFill>
                  <a:schemeClr val="tx2"/>
                </a:solidFill>
              </a:rPr>
              <a:t>WarmU</a:t>
            </a:r>
            <a:r>
              <a:rPr lang="en-US" b="1" dirty="0">
                <a:solidFill>
                  <a:schemeClr val="tx2"/>
                </a:solidFill>
              </a:rPr>
              <a:t>)</a:t>
            </a:r>
          </a:p>
          <a:p>
            <a:pPr lvl="1"/>
            <a:r>
              <a:rPr lang="en-US" dirty="0"/>
              <a:t>Focusing elements between LB650 and HB650 cryomodules</a:t>
            </a:r>
          </a:p>
          <a:p>
            <a:pPr>
              <a:lnSpc>
                <a:spcPct val="170000"/>
              </a:lnSpc>
            </a:pPr>
            <a:r>
              <a:rPr lang="en-US" b="1" dirty="0"/>
              <a:t>121.3.13 Magnet Power Supplies</a:t>
            </a:r>
          </a:p>
          <a:p>
            <a:pPr lvl="1">
              <a:lnSpc>
                <a:spcPct val="120000"/>
              </a:lnSpc>
            </a:pPr>
            <a:r>
              <a:rPr lang="en-US" dirty="0"/>
              <a:t>Regulation and control of cold (including quench protection) and warm magnet power supplies</a:t>
            </a:r>
          </a:p>
          <a:p>
            <a:pPr>
              <a:lnSpc>
                <a:spcPct val="170000"/>
              </a:lnSpc>
            </a:pPr>
            <a:r>
              <a:rPr lang="en-US" b="1" dirty="0"/>
              <a:t>121.3.14 &amp; 121.3.15 Beam Transfer Line </a:t>
            </a:r>
            <a:r>
              <a:rPr lang="en-US" b="1" dirty="0">
                <a:solidFill>
                  <a:schemeClr val="tx2"/>
                </a:solidFill>
              </a:rPr>
              <a:t>(BTL) </a:t>
            </a:r>
            <a:r>
              <a:rPr lang="en-US" b="1" dirty="0"/>
              <a:t>&amp; Beam Absorber Line </a:t>
            </a:r>
            <a:r>
              <a:rPr lang="en-US" b="1" dirty="0">
                <a:solidFill>
                  <a:schemeClr val="tx2"/>
                </a:solidFill>
              </a:rPr>
              <a:t>(BAL)</a:t>
            </a:r>
          </a:p>
          <a:p>
            <a:pPr lvl="1"/>
            <a:r>
              <a:rPr lang="en-US" dirty="0"/>
              <a:t>Transfer H</a:t>
            </a:r>
            <a:r>
              <a:rPr lang="en-US" baseline="60000" dirty="0"/>
              <a:t>-</a:t>
            </a:r>
            <a:r>
              <a:rPr lang="en-US" dirty="0"/>
              <a:t> beam from the exit of the SRF linac to the injection girder of the Booster</a:t>
            </a:r>
          </a:p>
          <a:p>
            <a:pPr lvl="1"/>
            <a:r>
              <a:rPr lang="en-US" dirty="0"/>
              <a:t>Transport PIP-II beam to a 50kW beam absorber</a:t>
            </a:r>
          </a:p>
          <a:p>
            <a:pPr>
              <a:lnSpc>
                <a:spcPct val="170000"/>
              </a:lnSpc>
            </a:pPr>
            <a:r>
              <a:rPr lang="en-US" b="1" dirty="0"/>
              <a:t>121.3.18 Vacuum </a:t>
            </a:r>
            <a:r>
              <a:rPr lang="en-US" b="1" dirty="0">
                <a:solidFill>
                  <a:schemeClr val="tx2"/>
                </a:solidFill>
              </a:rPr>
              <a:t>(V) </a:t>
            </a:r>
            <a:endParaRPr lang="en-US" b="1" dirty="0"/>
          </a:p>
          <a:p>
            <a:pPr lvl="1"/>
            <a:r>
              <a:rPr lang="en-US" dirty="0"/>
              <a:t>Ultra High Vacuum (UHV) and low particulate practice for SC Linac; </a:t>
            </a:r>
          </a:p>
          <a:p>
            <a:pPr lvl="1">
              <a:lnSpc>
                <a:spcPct val="120000"/>
              </a:lnSpc>
            </a:pPr>
            <a:r>
              <a:rPr lang="en-US" dirty="0"/>
              <a:t>UHV and low particulate practice for the transition regions up/down stream of the SC Linac; </a:t>
            </a:r>
          </a:p>
          <a:p>
            <a:pPr lvl="1">
              <a:lnSpc>
                <a:spcPct val="120000"/>
              </a:lnSpc>
            </a:pPr>
            <a:r>
              <a:rPr lang="en-US" dirty="0"/>
              <a:t>High Vacuum for the regions from ion source </a:t>
            </a:r>
            <a:r>
              <a:rPr lang="en-US" dirty="0">
                <a:solidFill>
                  <a:schemeClr val="tx2"/>
                </a:solidFill>
              </a:rPr>
              <a:t>(IS) </a:t>
            </a:r>
            <a:r>
              <a:rPr lang="en-US" dirty="0"/>
              <a:t>to the </a:t>
            </a:r>
            <a:r>
              <a:rPr lang="en-US" dirty="0">
                <a:solidFill>
                  <a:schemeClr val="accent6"/>
                </a:solidFill>
              </a:rPr>
              <a:t>medium energy transport line </a:t>
            </a:r>
            <a:r>
              <a:rPr lang="en-US" dirty="0">
                <a:solidFill>
                  <a:schemeClr val="tx2"/>
                </a:solidFill>
              </a:rPr>
              <a:t>(MEBT) </a:t>
            </a:r>
            <a:r>
              <a:rPr lang="en-US" dirty="0"/>
              <a:t>absorber and the beam transfer line to Booster, beam absorber line </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120929" cy="241300"/>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170901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L3 System Requirements</a:t>
            </a:r>
          </a:p>
        </p:txBody>
      </p:sp>
      <p:sp>
        <p:nvSpPr>
          <p:cNvPr id="3" name="Content Placeholder 2"/>
          <p:cNvSpPr>
            <a:spLocks noGrp="1"/>
          </p:cNvSpPr>
          <p:nvPr>
            <p:ph idx="1"/>
          </p:nvPr>
        </p:nvSpPr>
        <p:spPr>
          <a:xfrm>
            <a:off x="228600" y="1058117"/>
            <a:ext cx="8915400" cy="5348109"/>
          </a:xfrm>
        </p:spPr>
        <p:txBody>
          <a:bodyPr>
            <a:normAutofit fontScale="77500" lnSpcReduction="20000"/>
          </a:bodyPr>
          <a:lstStyle/>
          <a:p>
            <a:r>
              <a:rPr lang="en-US" b="1" dirty="0"/>
              <a:t>121.3.19 General Support Services </a:t>
            </a:r>
            <a:r>
              <a:rPr lang="en-US" b="1" dirty="0">
                <a:solidFill>
                  <a:schemeClr val="tx2"/>
                </a:solidFill>
              </a:rPr>
              <a:t>(GSS)</a:t>
            </a:r>
          </a:p>
          <a:p>
            <a:pPr lvl="1"/>
            <a:r>
              <a:rPr lang="en-US" dirty="0"/>
              <a:t>Fluids (LCW, RAW) Infrastructure</a:t>
            </a:r>
          </a:p>
          <a:p>
            <a:pPr lvl="2"/>
            <a:r>
              <a:rPr lang="en-US" dirty="0"/>
              <a:t>WFE, magnets, gallery racks</a:t>
            </a:r>
          </a:p>
          <a:p>
            <a:pPr lvl="1"/>
            <a:r>
              <a:rPr lang="en-US" dirty="0"/>
              <a:t>Electrical Infrastructure in Gallery</a:t>
            </a:r>
          </a:p>
          <a:p>
            <a:pPr lvl="2"/>
            <a:r>
              <a:rPr lang="en-US" dirty="0"/>
              <a:t>racks, power distribution</a:t>
            </a:r>
          </a:p>
          <a:p>
            <a:pPr>
              <a:lnSpc>
                <a:spcPct val="170000"/>
              </a:lnSpc>
            </a:pPr>
            <a:r>
              <a:rPr lang="en-US" b="1" dirty="0"/>
              <a:t>121.3.20 Safety Systems </a:t>
            </a:r>
            <a:r>
              <a:rPr lang="en-US" b="1" dirty="0">
                <a:solidFill>
                  <a:schemeClr val="tx2"/>
                </a:solidFill>
              </a:rPr>
              <a:t>(SS)</a:t>
            </a:r>
            <a:endParaRPr lang="en-US" b="1" dirty="0"/>
          </a:p>
          <a:p>
            <a:pPr lvl="1"/>
            <a:r>
              <a:rPr lang="en-US" dirty="0"/>
              <a:t>Radiation, ODH, and Electrical Safety Interlocks for linac tunnel and </a:t>
            </a:r>
            <a:r>
              <a:rPr lang="en-US" dirty="0" err="1"/>
              <a:t>cryo</a:t>
            </a:r>
            <a:r>
              <a:rPr lang="en-US" dirty="0"/>
              <a:t> buildings</a:t>
            </a:r>
          </a:p>
          <a:p>
            <a:pPr>
              <a:lnSpc>
                <a:spcPct val="170000"/>
              </a:lnSpc>
            </a:pPr>
            <a:r>
              <a:rPr lang="en-US" b="1" dirty="0"/>
              <a:t>121.3.21 Test Infrastructure </a:t>
            </a:r>
            <a:r>
              <a:rPr lang="en-US" b="1" dirty="0">
                <a:solidFill>
                  <a:schemeClr val="tx2"/>
                </a:solidFill>
              </a:rPr>
              <a:t>(TI)</a:t>
            </a:r>
          </a:p>
          <a:p>
            <a:pPr lvl="1"/>
            <a:r>
              <a:rPr lang="en-US" dirty="0"/>
              <a:t>Support for cavities &amp; cryomodules test areas</a:t>
            </a:r>
          </a:p>
          <a:p>
            <a:pPr lvl="2"/>
            <a:r>
              <a:rPr lang="en-US" dirty="0"/>
              <a:t>Spoke Test Cryostat </a:t>
            </a:r>
            <a:r>
              <a:rPr lang="en-US" dirty="0">
                <a:solidFill>
                  <a:schemeClr val="tx2"/>
                </a:solidFill>
              </a:rPr>
              <a:t>(STC)</a:t>
            </a:r>
          </a:p>
          <a:p>
            <a:pPr lvl="2"/>
            <a:r>
              <a:rPr lang="en-US" dirty="0" err="1"/>
              <a:t>CryoModule</a:t>
            </a:r>
            <a:r>
              <a:rPr lang="en-US" dirty="0"/>
              <a:t> Test Stand </a:t>
            </a:r>
            <a:r>
              <a:rPr lang="en-US" dirty="0">
                <a:solidFill>
                  <a:schemeClr val="tx2"/>
                </a:solidFill>
              </a:rPr>
              <a:t>(CMTS)</a:t>
            </a:r>
          </a:p>
          <a:p>
            <a:pPr lvl="2"/>
            <a:r>
              <a:rPr lang="en-US" dirty="0"/>
              <a:t>PIP-II Injector Test </a:t>
            </a:r>
            <a:r>
              <a:rPr lang="en-US" dirty="0">
                <a:solidFill>
                  <a:schemeClr val="tx2"/>
                </a:solidFill>
              </a:rPr>
              <a:t>(PIP2IT) </a:t>
            </a:r>
          </a:p>
          <a:p>
            <a:pPr>
              <a:lnSpc>
                <a:spcPct val="170000"/>
              </a:lnSpc>
            </a:pPr>
            <a:r>
              <a:rPr lang="en-US" b="1" dirty="0"/>
              <a:t>121.3.22 Installation, Integration, and Commissioning </a:t>
            </a:r>
            <a:r>
              <a:rPr lang="en-US" b="1" dirty="0">
                <a:solidFill>
                  <a:schemeClr val="tx2"/>
                </a:solidFill>
              </a:rPr>
              <a:t>(IIC)</a:t>
            </a:r>
          </a:p>
          <a:p>
            <a:pPr lvl="1"/>
            <a:r>
              <a:rPr lang="en-US" dirty="0"/>
              <a:t>Execute installation scope as defined in L3-L3 Interface Control Documents</a:t>
            </a:r>
          </a:p>
          <a:p>
            <a:pPr lvl="1"/>
            <a:r>
              <a:rPr lang="en-US" dirty="0"/>
              <a:t>Execute commissioning (at super-system and machine levels)</a:t>
            </a:r>
          </a:p>
          <a:p>
            <a:pPr lvl="1"/>
            <a:endParaRPr lang="en-US" dirty="0"/>
          </a:p>
          <a:p>
            <a:pPr marL="0" indent="0">
              <a:buNone/>
            </a:pPr>
            <a:r>
              <a:rPr lang="en-US" dirty="0">
                <a:solidFill>
                  <a:srgbClr val="FF0000"/>
                </a:solidFill>
              </a:rPr>
              <a:t>         </a:t>
            </a:r>
            <a:r>
              <a:rPr lang="en-US" dirty="0">
                <a:solidFill>
                  <a:schemeClr val="bg1"/>
                </a:solidFill>
                <a:highlight>
                  <a:srgbClr val="000080"/>
                </a:highlight>
              </a:rPr>
              <a:t>Specific requirements for individual L3 system covered in breakouts</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99908" cy="241300"/>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184415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and Design Maturity</a:t>
            </a:r>
          </a:p>
        </p:txBody>
      </p:sp>
      <p:sp>
        <p:nvSpPr>
          <p:cNvPr id="3" name="Content Placeholder 2"/>
          <p:cNvSpPr>
            <a:spLocks noGrp="1"/>
          </p:cNvSpPr>
          <p:nvPr>
            <p:ph idx="1"/>
          </p:nvPr>
        </p:nvSpPr>
        <p:spPr>
          <a:xfrm>
            <a:off x="228600" y="1043046"/>
            <a:ext cx="8672513" cy="5227125"/>
          </a:xfrm>
        </p:spPr>
        <p:txBody>
          <a:bodyPr/>
          <a:lstStyle/>
          <a:p>
            <a:r>
              <a:rPr lang="en-US" b="1" dirty="0"/>
              <a:t>121.3.3 - Warm Front End </a:t>
            </a:r>
            <a:endParaRPr lang="en-US" sz="2200" b="1" dirty="0"/>
          </a:p>
          <a:p>
            <a:pPr lvl="1"/>
            <a:r>
              <a:rPr lang="en-US" sz="2000" dirty="0"/>
              <a:t>Several WFE sub-system designs are mature and stable</a:t>
            </a:r>
          </a:p>
          <a:p>
            <a:pPr lvl="2"/>
            <a:r>
              <a:rPr lang="en-US" sz="1800" dirty="0"/>
              <a:t>extensive testing of sub-systems has been done to date </a:t>
            </a:r>
          </a:p>
          <a:p>
            <a:pPr lvl="2"/>
            <a:r>
              <a:rPr lang="en-US" sz="1800" dirty="0"/>
              <a:t>focus on factors that may determine reliability</a:t>
            </a:r>
          </a:p>
          <a:p>
            <a:r>
              <a:rPr lang="en-US" b="1" dirty="0"/>
              <a:t>121.3.12 - 650 Warm Units </a:t>
            </a:r>
            <a:r>
              <a:rPr lang="en-US" sz="1800" b="1" dirty="0"/>
              <a:t>(between cryomodules)</a:t>
            </a:r>
            <a:endParaRPr lang="en-US" sz="1800" dirty="0"/>
          </a:p>
          <a:p>
            <a:pPr lvl="1"/>
            <a:r>
              <a:rPr lang="en-US" sz="2000" dirty="0"/>
              <a:t>Magnets, stands, BPMs, vacuum designs are conceptual </a:t>
            </a:r>
          </a:p>
          <a:p>
            <a:pPr lvl="1"/>
            <a:r>
              <a:rPr lang="en-US" sz="2000" dirty="0"/>
              <a:t>Engineering analyses done for magnets and documented</a:t>
            </a:r>
            <a:endParaRPr lang="en-US" sz="1600" dirty="0">
              <a:solidFill>
                <a:schemeClr val="accent4"/>
              </a:solidFill>
            </a:endParaRPr>
          </a:p>
          <a:p>
            <a:r>
              <a:rPr lang="en-US" b="1" dirty="0"/>
              <a:t>121.3.13 - Magnet Power Supplies </a:t>
            </a:r>
          </a:p>
          <a:p>
            <a:pPr lvl="1"/>
            <a:r>
              <a:rPr lang="en-US" sz="2000" dirty="0"/>
              <a:t>Cryogenic magnet power supplies designs are mature and will substantially be based on similar in-house technology used elsewhere</a:t>
            </a:r>
          </a:p>
          <a:p>
            <a:pPr lvl="1"/>
            <a:r>
              <a:rPr lang="en-US" sz="2000" dirty="0"/>
              <a:t>Quench Protection Monitor (QPM) advanced design stage </a:t>
            </a:r>
          </a:p>
          <a:p>
            <a:pPr lvl="1"/>
            <a:r>
              <a:rPr lang="en-US" sz="2000" dirty="0"/>
              <a:t>Warm magnets power supplies for both WU and BTL will count on a mix of mature commercial supplies and similar in-house technology used elsewhere </a:t>
            </a:r>
            <a:endParaRPr lang="en-US" dirty="0"/>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57867" cy="241300"/>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8" name="TextBox 7"/>
          <p:cNvSpPr txBox="1"/>
          <p:nvPr/>
        </p:nvSpPr>
        <p:spPr>
          <a:xfrm>
            <a:off x="7440132" y="889943"/>
            <a:ext cx="1567543" cy="461665"/>
          </a:xfrm>
          <a:prstGeom prst="rect">
            <a:avLst/>
          </a:prstGeom>
          <a:solidFill>
            <a:srgbClr val="C00000"/>
          </a:solidFill>
        </p:spPr>
        <p:txBody>
          <a:bodyPr wrap="square" rtlCol="0">
            <a:spAutoFit/>
          </a:bodyPr>
          <a:lstStyle/>
          <a:p>
            <a:r>
              <a:rPr lang="en-US" dirty="0">
                <a:solidFill>
                  <a:schemeClr val="bg1"/>
                </a:solidFill>
              </a:rPr>
              <a:t>Breakout</a:t>
            </a:r>
          </a:p>
        </p:txBody>
      </p:sp>
    </p:spTree>
    <p:extLst>
      <p:ext uri="{BB962C8B-B14F-4D97-AF65-F5344CB8AC3E}">
        <p14:creationId xmlns:p14="http://schemas.microsoft.com/office/powerpoint/2010/main" val="178666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and Design Maturity</a:t>
            </a:r>
          </a:p>
        </p:txBody>
      </p:sp>
      <p:sp>
        <p:nvSpPr>
          <p:cNvPr id="3" name="Content Placeholder 2"/>
          <p:cNvSpPr>
            <a:spLocks noGrp="1"/>
          </p:cNvSpPr>
          <p:nvPr>
            <p:ph idx="1"/>
          </p:nvPr>
        </p:nvSpPr>
        <p:spPr>
          <a:xfrm>
            <a:off x="228600" y="985209"/>
            <a:ext cx="8672513" cy="5227125"/>
          </a:xfrm>
        </p:spPr>
        <p:txBody>
          <a:bodyPr/>
          <a:lstStyle/>
          <a:p>
            <a:r>
              <a:rPr lang="en-US" b="1" dirty="0"/>
              <a:t>121.3.14&amp;15 - Beam Transfer Line &amp; Beam Absorber Line</a:t>
            </a:r>
          </a:p>
          <a:p>
            <a:pPr lvl="1"/>
            <a:r>
              <a:rPr lang="en-US" dirty="0"/>
              <a:t>PIP-II transfer lines design have been developed and optimized to address constraints and limitations raised by interferences with existing beamlines and infrastructures </a:t>
            </a:r>
          </a:p>
          <a:p>
            <a:r>
              <a:rPr lang="en-US" b="1" dirty="0"/>
              <a:t>121.3.18 - Vacuum</a:t>
            </a:r>
          </a:p>
          <a:p>
            <a:pPr lvl="1"/>
            <a:r>
              <a:rPr lang="en-US" dirty="0"/>
              <a:t>PIP-II vacuum system design will be conventional</a:t>
            </a:r>
          </a:p>
          <a:p>
            <a:pPr lvl="2"/>
            <a:r>
              <a:rPr lang="en-US" sz="1800" dirty="0"/>
              <a:t>turbo molecular pumps for pumping the IS/LEBT/RFQ/MEBT abs.  </a:t>
            </a:r>
          </a:p>
          <a:p>
            <a:pPr lvl="2"/>
            <a:r>
              <a:rPr lang="en-US" sz="1800" dirty="0"/>
              <a:t>sputter ion pumps for MEBT/BTL/BAL with differential pump sections strategically located upstream/downstream cryomodules</a:t>
            </a:r>
          </a:p>
          <a:p>
            <a:pPr lvl="2"/>
            <a:r>
              <a:rPr lang="en-US" sz="1800" dirty="0"/>
              <a:t>NEG for the warm section between cryomodules</a:t>
            </a:r>
          </a:p>
          <a:p>
            <a:r>
              <a:rPr lang="en-US" b="1" dirty="0"/>
              <a:t>121.3.19 - General Support Services</a:t>
            </a:r>
          </a:p>
          <a:p>
            <a:pPr lvl="1"/>
            <a:r>
              <a:rPr lang="en-US" sz="2000" dirty="0"/>
              <a:t>PIP-II fluids and electrical system design will be conventional </a:t>
            </a:r>
          </a:p>
          <a:p>
            <a:pPr lvl="2"/>
            <a:r>
              <a:rPr lang="en-US" sz="1800" dirty="0"/>
              <a:t>Based on the as-built system at PIP2IT</a:t>
            </a:r>
          </a:p>
          <a:p>
            <a:pPr lvl="1"/>
            <a:r>
              <a:rPr lang="en-US" sz="2000" dirty="0"/>
              <a:t>Communication on space requirements and integration in the Linac tunnel is closely performed in collaboration with task 121.5 (CF) </a:t>
            </a:r>
            <a:endParaRPr lang="en-US" sz="2000" b="1" dirty="0"/>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110419" cy="303596"/>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7" name="TextBox 6"/>
          <p:cNvSpPr txBox="1"/>
          <p:nvPr/>
        </p:nvSpPr>
        <p:spPr>
          <a:xfrm>
            <a:off x="7440132" y="58922"/>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8" name="TextBox 7"/>
          <p:cNvSpPr txBox="1"/>
          <p:nvPr/>
        </p:nvSpPr>
        <p:spPr>
          <a:xfrm>
            <a:off x="7444483" y="523544"/>
            <a:ext cx="1567543" cy="461665"/>
          </a:xfrm>
          <a:prstGeom prst="rect">
            <a:avLst/>
          </a:prstGeom>
          <a:solidFill>
            <a:srgbClr val="C00000"/>
          </a:solidFill>
        </p:spPr>
        <p:txBody>
          <a:bodyPr wrap="square" rtlCol="0">
            <a:spAutoFit/>
          </a:bodyPr>
          <a:lstStyle/>
          <a:p>
            <a:r>
              <a:rPr lang="en-US" dirty="0">
                <a:solidFill>
                  <a:schemeClr val="bg1"/>
                </a:solidFill>
              </a:rPr>
              <a:t>Breakout</a:t>
            </a:r>
          </a:p>
        </p:txBody>
      </p:sp>
    </p:spTree>
    <p:extLst>
      <p:ext uri="{BB962C8B-B14F-4D97-AF65-F5344CB8AC3E}">
        <p14:creationId xmlns:p14="http://schemas.microsoft.com/office/powerpoint/2010/main" val="318079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and Design Maturity</a:t>
            </a:r>
          </a:p>
        </p:txBody>
      </p:sp>
      <p:sp>
        <p:nvSpPr>
          <p:cNvPr id="3" name="Content Placeholder 2"/>
          <p:cNvSpPr>
            <a:spLocks noGrp="1"/>
          </p:cNvSpPr>
          <p:nvPr>
            <p:ph idx="1"/>
          </p:nvPr>
        </p:nvSpPr>
        <p:spPr>
          <a:xfrm>
            <a:off x="228600" y="1043046"/>
            <a:ext cx="8672513" cy="5227125"/>
          </a:xfrm>
        </p:spPr>
        <p:txBody>
          <a:bodyPr/>
          <a:lstStyle/>
          <a:p>
            <a:r>
              <a:rPr lang="en-US" b="1" dirty="0"/>
              <a:t>121.3.20 - Safety Systems</a:t>
            </a:r>
          </a:p>
          <a:p>
            <a:pPr lvl="1"/>
            <a:r>
              <a:rPr lang="en-US" dirty="0"/>
              <a:t>Conceptual design of PIP-II Linac and transfer lines for main safety systems elements (ODH, RSIS) have been complete</a:t>
            </a:r>
          </a:p>
          <a:p>
            <a:pPr lvl="2"/>
            <a:r>
              <a:rPr lang="en-US" sz="1800" dirty="0"/>
              <a:t>Based on understanding of work CF design and operational experience </a:t>
            </a:r>
          </a:p>
          <a:p>
            <a:r>
              <a:rPr lang="en-US" b="1" dirty="0"/>
              <a:t>121.3.21 - Test Infrastructure</a:t>
            </a:r>
          </a:p>
          <a:p>
            <a:pPr lvl="1"/>
            <a:r>
              <a:rPr lang="en-US" sz="2000" dirty="0"/>
              <a:t>STC: Design is at advanced stage</a:t>
            </a:r>
          </a:p>
          <a:p>
            <a:pPr lvl="1"/>
            <a:r>
              <a:rPr lang="en-US" sz="2000" dirty="0"/>
              <a:t>CMTS1 &amp; PIP2IT modifications</a:t>
            </a:r>
          </a:p>
          <a:p>
            <a:pPr lvl="2"/>
            <a:r>
              <a:rPr lang="en-US" sz="1800" dirty="0"/>
              <a:t>Conceptual design complete</a:t>
            </a:r>
          </a:p>
          <a:p>
            <a:pPr lvl="2"/>
            <a:r>
              <a:rPr lang="en-US" sz="1800" dirty="0"/>
              <a:t>Based on understanding of work for existing LCLS-II Test Stand</a:t>
            </a:r>
            <a:endParaRPr lang="en-US" sz="1800" b="1" dirty="0"/>
          </a:p>
          <a:p>
            <a:r>
              <a:rPr lang="en-US" b="1" dirty="0"/>
              <a:t>121.3.22 - Installation, Integration &amp; Commissioning</a:t>
            </a:r>
          </a:p>
          <a:p>
            <a:pPr lvl="1"/>
            <a:r>
              <a:rPr lang="en-US" dirty="0"/>
              <a:t>II&amp;C plan is preliminary and is based on the cryomodule delivery schedule</a:t>
            </a:r>
          </a:p>
        </p:txBody>
      </p:sp>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2" y="6495482"/>
            <a:ext cx="6057867" cy="362518"/>
          </a:xfrm>
        </p:spPr>
        <p:txBody>
          <a:bodyPr/>
          <a:lstStyle/>
          <a:p>
            <a:pPr>
              <a:defRPr/>
            </a:pPr>
            <a:r>
              <a:rPr lang="en-US" dirty="0"/>
              <a:t>Fernanda G. Garcia | Linac Accelerator Support Systems Installation and Commissioning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7" name="TextBox 6"/>
          <p:cNvSpPr txBox="1"/>
          <p:nvPr/>
        </p:nvSpPr>
        <p:spPr>
          <a:xfrm>
            <a:off x="7440132" y="447542"/>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8" name="TextBox 7"/>
          <p:cNvSpPr txBox="1"/>
          <p:nvPr/>
        </p:nvSpPr>
        <p:spPr>
          <a:xfrm>
            <a:off x="7444483" y="912164"/>
            <a:ext cx="1567543" cy="461665"/>
          </a:xfrm>
          <a:prstGeom prst="rect">
            <a:avLst/>
          </a:prstGeom>
          <a:solidFill>
            <a:srgbClr val="C00000"/>
          </a:solidFill>
        </p:spPr>
        <p:txBody>
          <a:bodyPr wrap="square" rtlCol="0">
            <a:spAutoFit/>
          </a:bodyPr>
          <a:lstStyle/>
          <a:p>
            <a:r>
              <a:rPr lang="en-US" dirty="0">
                <a:solidFill>
                  <a:schemeClr val="bg1"/>
                </a:solidFill>
              </a:rPr>
              <a:t>Breakout</a:t>
            </a:r>
          </a:p>
        </p:txBody>
      </p:sp>
    </p:spTree>
    <p:extLst>
      <p:ext uri="{BB962C8B-B14F-4D97-AF65-F5344CB8AC3E}">
        <p14:creationId xmlns:p14="http://schemas.microsoft.com/office/powerpoint/2010/main" val="63625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defRPr/>
            </a:pPr>
            <a:r>
              <a:rPr lang="en-US"/>
              <a:t>12/12/17</a:t>
            </a:r>
            <a:endParaRPr lang="en-US" dirty="0"/>
          </a:p>
        </p:txBody>
      </p:sp>
      <p:sp>
        <p:nvSpPr>
          <p:cNvPr id="5" name="Footer Placeholder 4"/>
          <p:cNvSpPr>
            <a:spLocks noGrp="1"/>
          </p:cNvSpPr>
          <p:nvPr>
            <p:ph type="ftr" sz="quarter" idx="3"/>
          </p:nvPr>
        </p:nvSpPr>
        <p:spPr>
          <a:xfrm>
            <a:off x="1530601" y="6495482"/>
            <a:ext cx="6099909" cy="241300"/>
          </a:xfrm>
        </p:spPr>
        <p:txBody>
          <a:bodyPr/>
          <a:lstStyle/>
          <a:p>
            <a:pPr>
              <a:defRPr/>
            </a:pPr>
            <a:r>
              <a:rPr lang="en-US" dirty="0"/>
              <a:t>Fernanda G. Garcia | Linac Accelerator Support Systems Installation and Commissioning</a:t>
            </a:r>
            <a:endParaRPr lang="en-US" b="1" dirty="0"/>
          </a:p>
        </p:txBody>
      </p:sp>
      <p:sp>
        <p:nvSpPr>
          <p:cNvPr id="2" name="Title 1"/>
          <p:cNvSpPr>
            <a:spLocks noGrp="1"/>
          </p:cNvSpPr>
          <p:nvPr>
            <p:ph type="title"/>
          </p:nvPr>
        </p:nvSpPr>
        <p:spPr>
          <a:xfrm>
            <a:off x="228600" y="274320"/>
            <a:ext cx="8686800" cy="427877"/>
          </a:xfrm>
        </p:spPr>
        <p:txBody>
          <a:bodyPr/>
          <a:lstStyle/>
          <a:p>
            <a:r>
              <a:rPr lang="en-US" dirty="0"/>
              <a:t>Scope and Deliverables</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7" name="TextBox 6"/>
          <p:cNvSpPr txBox="1"/>
          <p:nvPr/>
        </p:nvSpPr>
        <p:spPr>
          <a:xfrm>
            <a:off x="7440131" y="475520"/>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TextBox 8"/>
          <p:cNvSpPr txBox="1"/>
          <p:nvPr/>
        </p:nvSpPr>
        <p:spPr>
          <a:xfrm>
            <a:off x="5872588" y="475520"/>
            <a:ext cx="1567543" cy="461665"/>
          </a:xfrm>
          <a:prstGeom prst="rect">
            <a:avLst/>
          </a:prstGeom>
          <a:solidFill>
            <a:srgbClr val="C00000"/>
          </a:solidFill>
        </p:spPr>
        <p:txBody>
          <a:bodyPr wrap="square" rtlCol="0">
            <a:spAutoFit/>
          </a:bodyPr>
          <a:lstStyle/>
          <a:p>
            <a:r>
              <a:rPr lang="en-US" dirty="0">
                <a:solidFill>
                  <a:schemeClr val="bg1"/>
                </a:solidFill>
              </a:rPr>
              <a:t>Breakout</a:t>
            </a:r>
          </a:p>
        </p:txBody>
      </p:sp>
      <p:graphicFrame>
        <p:nvGraphicFramePr>
          <p:cNvPr id="14" name="Content Placeholder 13">
            <a:extLst>
              <a:ext uri="{FF2B5EF4-FFF2-40B4-BE49-F238E27FC236}">
                <a16:creationId xmlns:a16="http://schemas.microsoft.com/office/drawing/2014/main" id="{381EF886-A033-479A-AD90-563E405B8550}"/>
              </a:ext>
            </a:extLst>
          </p:cNvPr>
          <p:cNvGraphicFramePr>
            <a:graphicFrameLocks noGrp="1"/>
          </p:cNvGraphicFramePr>
          <p:nvPr>
            <p:ph sz="half" idx="17"/>
            <p:extLst>
              <p:ext uri="{D42A27DB-BD31-4B8C-83A1-F6EECF244321}">
                <p14:modId xmlns:p14="http://schemas.microsoft.com/office/powerpoint/2010/main" val="2037110049"/>
              </p:ext>
            </p:extLst>
          </p:nvPr>
        </p:nvGraphicFramePr>
        <p:xfrm>
          <a:off x="228601" y="1005840"/>
          <a:ext cx="8779074" cy="5242560"/>
        </p:xfrm>
        <a:graphic>
          <a:graphicData uri="http://schemas.openxmlformats.org/drawingml/2006/table">
            <a:tbl>
              <a:tblPr firstRow="1" bandRow="1">
                <a:tableStyleId>{912C8C85-51F0-491E-9774-3900AFEF0FD7}</a:tableStyleId>
              </a:tblPr>
              <a:tblGrid>
                <a:gridCol w="5792841">
                  <a:extLst>
                    <a:ext uri="{9D8B030D-6E8A-4147-A177-3AD203B41FA5}">
                      <a16:colId xmlns:a16="http://schemas.microsoft.com/office/drawing/2014/main" val="2067438648"/>
                    </a:ext>
                  </a:extLst>
                </a:gridCol>
                <a:gridCol w="2986233">
                  <a:extLst>
                    <a:ext uri="{9D8B030D-6E8A-4147-A177-3AD203B41FA5}">
                      <a16:colId xmlns:a16="http://schemas.microsoft.com/office/drawing/2014/main" val="3167772112"/>
                    </a:ext>
                  </a:extLst>
                </a:gridCol>
              </a:tblGrid>
              <a:tr h="349290">
                <a:tc>
                  <a:txBody>
                    <a:bodyPr/>
                    <a:lstStyle/>
                    <a:p>
                      <a:pPr algn="ctr"/>
                      <a:r>
                        <a:rPr lang="en-US" sz="1800" dirty="0">
                          <a:solidFill>
                            <a:schemeClr val="bg2"/>
                          </a:solidFill>
                          <a:latin typeface="Helvetica" panose="020B0604020202020204" pitchFamily="34" charset="0"/>
                          <a:cs typeface="Helvetica" panose="020B0604020202020204" pitchFamily="34" charset="0"/>
                        </a:rPr>
                        <a:t>Scope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800" dirty="0">
                          <a:solidFill>
                            <a:schemeClr val="bg2"/>
                          </a:solidFill>
                          <a:latin typeface="Helvetica" panose="020B0604020202020204" pitchFamily="34" charset="0"/>
                          <a:cs typeface="Helvetica" panose="020B0604020202020204" pitchFamily="34" charset="0"/>
                        </a:rPr>
                        <a:t>Deliverables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45971077"/>
                  </a:ext>
                </a:extLst>
              </a:tr>
              <a:tr h="1309838">
                <a:tc>
                  <a:txBody>
                    <a:bodyPr/>
                    <a:lstStyle/>
                    <a:p>
                      <a:pPr algn="just"/>
                      <a:r>
                        <a:rPr lang="en-US" sz="1400" b="1" dirty="0">
                          <a:solidFill>
                            <a:schemeClr val="accent6"/>
                          </a:solidFill>
                          <a:latin typeface="Helvetica" panose="020B0604020202020204" pitchFamily="34" charset="0"/>
                          <a:cs typeface="Helvetica" panose="020B0604020202020204" pitchFamily="34" charset="0"/>
                        </a:rPr>
                        <a:t>121.3.3 Warm Front End (WFE)</a:t>
                      </a:r>
                    </a:p>
                    <a:p>
                      <a:pPr algn="just"/>
                      <a:r>
                        <a:rPr lang="en-US" sz="1400" dirty="0">
                          <a:solidFill>
                            <a:schemeClr val="accent6"/>
                          </a:solidFill>
                          <a:latin typeface="Helvetica" panose="020B0604020202020204" pitchFamily="34" charset="0"/>
                          <a:cs typeface="Helvetica" panose="020B0604020202020204" pitchFamily="34" charset="0"/>
                        </a:rPr>
                        <a:t>This WBS entry covers </a:t>
                      </a:r>
                      <a:r>
                        <a:rPr lang="en-US" sz="1400" b="1" u="sng" dirty="0">
                          <a:solidFill>
                            <a:schemeClr val="accent6"/>
                          </a:solidFill>
                          <a:latin typeface="Helvetica" panose="020B0604020202020204" pitchFamily="34" charset="0"/>
                          <a:cs typeface="Helvetica" panose="020B0604020202020204" pitchFamily="34" charset="0"/>
                        </a:rPr>
                        <a:t>development of the PIP-II 2.1 MeV </a:t>
                      </a:r>
                      <a:r>
                        <a:rPr lang="en-US" sz="1400" dirty="0">
                          <a:solidFill>
                            <a:schemeClr val="accent6"/>
                          </a:solidFill>
                          <a:latin typeface="Helvetica" panose="020B0604020202020204" pitchFamily="34" charset="0"/>
                          <a:cs typeface="Helvetica" panose="020B0604020202020204" pitchFamily="34" charset="0"/>
                        </a:rPr>
                        <a:t>normal conducting </a:t>
                      </a:r>
                      <a:r>
                        <a:rPr lang="en-US" sz="1400" b="1" u="sng" dirty="0">
                          <a:solidFill>
                            <a:schemeClr val="accent6"/>
                          </a:solidFill>
                          <a:latin typeface="Helvetica" panose="020B0604020202020204" pitchFamily="34" charset="0"/>
                          <a:cs typeface="Helvetica" panose="020B0604020202020204" pitchFamily="34" charset="0"/>
                        </a:rPr>
                        <a:t>front-end</a:t>
                      </a:r>
                      <a:r>
                        <a:rPr lang="en-US" sz="1400" dirty="0">
                          <a:solidFill>
                            <a:schemeClr val="accent6"/>
                          </a:solidFill>
                          <a:latin typeface="Helvetica" panose="020B0604020202020204" pitchFamily="34" charset="0"/>
                          <a:cs typeface="Helvetica" panose="020B0604020202020204" pitchFamily="34" charset="0"/>
                        </a:rPr>
                        <a:t>. This system includes </a:t>
                      </a:r>
                      <a:r>
                        <a:rPr lang="en-US" sz="1400" b="1" u="sng" dirty="0">
                          <a:solidFill>
                            <a:schemeClr val="accent6"/>
                          </a:solidFill>
                          <a:latin typeface="Helvetica" panose="020B0604020202020204" pitchFamily="34" charset="0"/>
                          <a:cs typeface="Helvetica" panose="020B0604020202020204" pitchFamily="34" charset="0"/>
                        </a:rPr>
                        <a:t>ion sources, solenoids and other magnets, accelerator sections, diagnostics sections</a:t>
                      </a:r>
                      <a:r>
                        <a:rPr lang="en-US" sz="1400" dirty="0">
                          <a:solidFill>
                            <a:schemeClr val="accent6"/>
                          </a:solidFill>
                          <a:latin typeface="Helvetica" panose="020B0604020202020204" pitchFamily="34" charset="0"/>
                          <a:cs typeface="Helvetica" panose="020B0604020202020204" pitchFamily="34" charset="0"/>
                        </a:rPr>
                        <a:t>. Included is the High Energy Beam Transport downstream of the HWR and SSR1 cryomodules in the PIP-II Integration Test at CMTF.</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500" dirty="0">
                          <a:solidFill>
                            <a:schemeClr val="accent6"/>
                          </a:solidFill>
                          <a:latin typeface="Helvetica" panose="020B0604020202020204" pitchFamily="34" charset="0"/>
                          <a:cs typeface="Helvetica" panose="020B0604020202020204" pitchFamily="34" charset="0"/>
                        </a:rPr>
                        <a:t>* IS and power supply</a:t>
                      </a:r>
                    </a:p>
                    <a:p>
                      <a:pPr marL="0" indent="0" algn="l">
                        <a:buFont typeface="Arial" panose="020B0604020202020204" pitchFamily="34" charset="0"/>
                        <a:buNone/>
                      </a:pPr>
                      <a:r>
                        <a:rPr lang="en-US" sz="1500" dirty="0">
                          <a:solidFill>
                            <a:schemeClr val="accent6"/>
                          </a:solidFill>
                          <a:latin typeface="Helvetica" panose="020B0604020202020204" pitchFamily="34" charset="0"/>
                          <a:cs typeface="Helvetica" panose="020B0604020202020204" pitchFamily="34" charset="0"/>
                        </a:rPr>
                        <a:t>* RFQ power couplers/tuner slugs</a:t>
                      </a:r>
                    </a:p>
                    <a:p>
                      <a:pPr marL="0" indent="0" algn="l">
                        <a:buFont typeface="Arial" panose="020B0604020202020204" pitchFamily="34" charset="0"/>
                        <a:buNone/>
                      </a:pPr>
                      <a:r>
                        <a:rPr lang="en-US" sz="1500" dirty="0">
                          <a:solidFill>
                            <a:schemeClr val="accent6"/>
                          </a:solidFill>
                          <a:latin typeface="Helvetica" panose="020B0604020202020204" pitchFamily="34" charset="0"/>
                          <a:cs typeface="Helvetica" panose="020B0604020202020204" pitchFamily="34" charset="0"/>
                        </a:rPr>
                        <a:t>* Quadrupole and dipole mag.</a:t>
                      </a:r>
                    </a:p>
                    <a:p>
                      <a:pPr marL="0" indent="0" algn="l">
                        <a:buFont typeface="Arial" panose="020B0604020202020204" pitchFamily="34" charset="0"/>
                        <a:buNone/>
                      </a:pPr>
                      <a:r>
                        <a:rPr lang="en-US" sz="1500" dirty="0">
                          <a:solidFill>
                            <a:schemeClr val="accent6"/>
                          </a:solidFill>
                          <a:latin typeface="Helvetica" panose="020B0604020202020204" pitchFamily="34" charset="0"/>
                          <a:cs typeface="Helvetica" panose="020B0604020202020204" pitchFamily="34" charset="0"/>
                        </a:rPr>
                        <a:t>* MEBT scrapers, absorbers, kickers, </a:t>
                      </a:r>
                      <a:r>
                        <a:rPr lang="en-US" sz="1500" dirty="0" err="1">
                          <a:solidFill>
                            <a:schemeClr val="accent6"/>
                          </a:solidFill>
                          <a:latin typeface="Helvetica" panose="020B0604020202020204" pitchFamily="34" charset="0"/>
                          <a:cs typeface="Helvetica" panose="020B0604020202020204" pitchFamily="34" charset="0"/>
                        </a:rPr>
                        <a:t>buncher</a:t>
                      </a:r>
                      <a:r>
                        <a:rPr lang="en-US" sz="1500" dirty="0">
                          <a:solidFill>
                            <a:schemeClr val="accent6"/>
                          </a:solidFill>
                          <a:latin typeface="Helvetica" panose="020B0604020202020204" pitchFamily="34" charset="0"/>
                          <a:cs typeface="Helvetica" panose="020B0604020202020204" pitchFamily="34" charset="0"/>
                        </a:rPr>
                        <a:t> cavities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19530783"/>
                  </a:ext>
                </a:extLst>
              </a:tr>
              <a:tr h="1106085">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latin typeface="Helvetica" panose="020B0604020202020204" pitchFamily="34" charset="0"/>
                          <a:cs typeface="Helvetica" panose="020B0604020202020204" pitchFamily="34" charset="0"/>
                        </a:rPr>
                        <a:t>121.3.12  Linac - LB650 and HB650 Warm Units (</a:t>
                      </a:r>
                      <a:r>
                        <a:rPr lang="en-US" sz="1400" b="1" dirty="0" err="1">
                          <a:solidFill>
                            <a:schemeClr val="accent6"/>
                          </a:solidFill>
                          <a:latin typeface="Helvetica" panose="020B0604020202020204" pitchFamily="34" charset="0"/>
                          <a:cs typeface="Helvetica" panose="020B0604020202020204" pitchFamily="34" charset="0"/>
                        </a:rPr>
                        <a:t>WarmU</a:t>
                      </a:r>
                      <a:r>
                        <a:rPr lang="en-US" sz="1400" b="1" dirty="0">
                          <a:solidFill>
                            <a:schemeClr val="accent6"/>
                          </a:solidFill>
                          <a:latin typeface="Helvetica" panose="020B0604020202020204" pitchFamily="34" charset="0"/>
                          <a:cs typeface="Helvetica" panose="020B0604020202020204" pitchFamily="34" charset="0"/>
                        </a:rPr>
                        <a:t>)</a:t>
                      </a:r>
                    </a:p>
                    <a:p>
                      <a:pPr algn="just"/>
                      <a:r>
                        <a:rPr lang="en-US" sz="1400" dirty="0">
                          <a:solidFill>
                            <a:schemeClr val="accent6"/>
                          </a:solidFill>
                          <a:latin typeface="Helvetica" panose="020B0604020202020204" pitchFamily="34" charset="0"/>
                          <a:cs typeface="Helvetica" panose="020B0604020202020204" pitchFamily="34" charset="0"/>
                        </a:rPr>
                        <a:t>This WBS entry covers </a:t>
                      </a:r>
                      <a:r>
                        <a:rPr lang="en-US" sz="1400" b="1" u="sng" dirty="0">
                          <a:solidFill>
                            <a:schemeClr val="accent6"/>
                          </a:solidFill>
                          <a:latin typeface="Helvetica" panose="020B0604020202020204" pitchFamily="34" charset="0"/>
                          <a:cs typeface="Helvetica" panose="020B0604020202020204" pitchFamily="34" charset="0"/>
                        </a:rPr>
                        <a:t>design, procurement, fabrication, and testing </a:t>
                      </a:r>
                      <a:r>
                        <a:rPr lang="en-US" sz="1400" dirty="0">
                          <a:solidFill>
                            <a:schemeClr val="accent6"/>
                          </a:solidFill>
                          <a:latin typeface="Helvetica" panose="020B0604020202020204" pitchFamily="34" charset="0"/>
                          <a:cs typeface="Helvetica" panose="020B0604020202020204" pitchFamily="34" charset="0"/>
                        </a:rPr>
                        <a:t>of the warm units interspersed </a:t>
                      </a:r>
                      <a:r>
                        <a:rPr lang="en-US" sz="1400" b="1" u="sng" dirty="0">
                          <a:solidFill>
                            <a:schemeClr val="accent6"/>
                          </a:solidFill>
                          <a:latin typeface="Helvetica" panose="020B0604020202020204" pitchFamily="34" charset="0"/>
                          <a:cs typeface="Helvetica" panose="020B0604020202020204" pitchFamily="34" charset="0"/>
                        </a:rPr>
                        <a:t>between the individual LB650 and HB650 </a:t>
                      </a:r>
                      <a:r>
                        <a:rPr lang="en-US" sz="1400" dirty="0">
                          <a:solidFill>
                            <a:schemeClr val="accent6"/>
                          </a:solidFill>
                          <a:latin typeface="Helvetica" panose="020B0604020202020204" pitchFamily="34" charset="0"/>
                          <a:cs typeface="Helvetica" panose="020B0604020202020204" pitchFamily="34" charset="0"/>
                        </a:rPr>
                        <a:t>cryomodules in the PIP-II linac. Each </a:t>
                      </a:r>
                      <a:r>
                        <a:rPr lang="en-US" sz="1400" b="1" u="sng" dirty="0">
                          <a:solidFill>
                            <a:schemeClr val="accent6"/>
                          </a:solidFill>
                          <a:latin typeface="Helvetica" panose="020B0604020202020204" pitchFamily="34" charset="0"/>
                          <a:cs typeface="Helvetica" panose="020B0604020202020204" pitchFamily="34" charset="0"/>
                        </a:rPr>
                        <a:t>warm unit contains focusing and correction magnets, and vacuum</a:t>
                      </a:r>
                      <a:r>
                        <a:rPr lang="en-US" sz="1400" b="1" dirty="0">
                          <a:solidFill>
                            <a:schemeClr val="accent6"/>
                          </a:solidFill>
                          <a:latin typeface="Helvetica" panose="020B0604020202020204" pitchFamily="34" charset="0"/>
                          <a:cs typeface="Helvetica" panose="020B0604020202020204" pitchFamily="34" charset="0"/>
                        </a:rPr>
                        <a:t> </a:t>
                      </a:r>
                      <a:r>
                        <a:rPr lang="en-US" sz="1400" dirty="0">
                          <a:solidFill>
                            <a:schemeClr val="accent6"/>
                          </a:solidFill>
                          <a:latin typeface="Helvetica" panose="020B0604020202020204" pitchFamily="34" charset="0"/>
                          <a:cs typeface="Helvetica" panose="020B0604020202020204" pitchFamily="34" charset="0"/>
                        </a:rPr>
                        <a:t>equipment.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500" dirty="0">
                          <a:solidFill>
                            <a:schemeClr val="accent6"/>
                          </a:solidFill>
                          <a:latin typeface="Helvetica" panose="020B0604020202020204" pitchFamily="34" charset="0"/>
                          <a:cs typeface="Helvetica" panose="020B0604020202020204" pitchFamily="34" charset="0"/>
                        </a:rPr>
                        <a:t>* 11(9) warm units for LB(HB)650 </a:t>
                      </a:r>
                    </a:p>
                    <a:p>
                      <a:pPr marL="0" indent="0" algn="l">
                        <a:buFont typeface="Arial" panose="020B0604020202020204" pitchFamily="34" charset="0"/>
                        <a:buNone/>
                      </a:pPr>
                      <a:r>
                        <a:rPr lang="en-US" sz="1500" dirty="0">
                          <a:solidFill>
                            <a:schemeClr val="accent6"/>
                          </a:solidFill>
                          <a:latin typeface="Helvetica" panose="020B0604020202020204" pitchFamily="34" charset="0"/>
                          <a:cs typeface="Helvetica" panose="020B0604020202020204" pitchFamily="34" charset="0"/>
                        </a:rPr>
                        <a:t>* </a:t>
                      </a:r>
                      <a:r>
                        <a:rPr lang="en-US" sz="1500" dirty="0" err="1">
                          <a:solidFill>
                            <a:schemeClr val="accent6"/>
                          </a:solidFill>
                          <a:latin typeface="Helvetica" panose="020B0604020202020204" pitchFamily="34" charset="0"/>
                          <a:cs typeface="Helvetica" panose="020B0604020202020204" pitchFamily="34" charset="0"/>
                        </a:rPr>
                        <a:t>WarmU</a:t>
                      </a:r>
                      <a:r>
                        <a:rPr lang="en-US" sz="1500" dirty="0">
                          <a:solidFill>
                            <a:schemeClr val="accent6"/>
                          </a:solidFill>
                          <a:latin typeface="Helvetica" panose="020B0604020202020204" pitchFamily="34" charset="0"/>
                          <a:cs typeface="Helvetica" panose="020B0604020202020204" pitchFamily="34" charset="0"/>
                        </a:rPr>
                        <a:t> assembled on a girder and vacuum certified prior installation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89745621"/>
                  </a:ext>
                </a:extLst>
              </a:tr>
              <a:tr h="1106085">
                <a:tc>
                  <a:txBody>
                    <a:bodyPr/>
                    <a:lstStyle/>
                    <a:p>
                      <a:pPr algn="just"/>
                      <a:r>
                        <a:rPr lang="en-US" sz="1400" b="1" dirty="0">
                          <a:solidFill>
                            <a:schemeClr val="accent6"/>
                          </a:solidFill>
                          <a:latin typeface="Helvetica" panose="020B0604020202020204" pitchFamily="34" charset="0"/>
                          <a:cs typeface="Helvetica" panose="020B0604020202020204" pitchFamily="34" charset="0"/>
                        </a:rPr>
                        <a:t>121.3.13  Linac - cold and warm magnets Power Supply (PS)</a:t>
                      </a:r>
                    </a:p>
                    <a:p>
                      <a:pPr algn="just"/>
                      <a:r>
                        <a:rPr lang="en-US" sz="1400" dirty="0">
                          <a:solidFill>
                            <a:schemeClr val="accent6"/>
                          </a:solidFill>
                          <a:latin typeface="Helvetica" panose="020B0604020202020204" pitchFamily="34" charset="0"/>
                          <a:cs typeface="Helvetica" panose="020B0604020202020204" pitchFamily="34" charset="0"/>
                        </a:rPr>
                        <a:t>This WBS entry covers </a:t>
                      </a:r>
                      <a:r>
                        <a:rPr lang="en-US" sz="1400" b="1" u="sng" dirty="0">
                          <a:solidFill>
                            <a:schemeClr val="accent6"/>
                          </a:solidFill>
                          <a:latin typeface="Helvetica" panose="020B0604020202020204" pitchFamily="34" charset="0"/>
                          <a:cs typeface="Helvetica" panose="020B0604020202020204" pitchFamily="34" charset="0"/>
                        </a:rPr>
                        <a:t>design, procurement, fabrications and testing of the magnet power supplies</a:t>
                      </a:r>
                      <a:r>
                        <a:rPr lang="en-US" sz="1400" dirty="0">
                          <a:solidFill>
                            <a:schemeClr val="accent6"/>
                          </a:solidFill>
                          <a:latin typeface="Helvetica" panose="020B0604020202020204" pitchFamily="34" charset="0"/>
                          <a:cs typeface="Helvetica" panose="020B0604020202020204" pitchFamily="34" charset="0"/>
                        </a:rPr>
                        <a:t>.  It includes supplies for the cold magnets (in the cryomodules), the warm magnets in the linac, and the warm magnets in the beam transfer line.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500" dirty="0">
                          <a:solidFill>
                            <a:schemeClr val="accent6"/>
                          </a:solidFill>
                          <a:latin typeface="Helvetica" panose="020B0604020202020204" pitchFamily="34" charset="0"/>
                          <a:cs typeface="Helvetica" panose="020B0604020202020204" pitchFamily="34" charset="0"/>
                        </a:rPr>
                        <a:t>* All power converters required for all the 5 SRF regions </a:t>
                      </a:r>
                    </a:p>
                    <a:p>
                      <a:pPr marL="0" indent="0" algn="l">
                        <a:buFont typeface="Arial" panose="020B0604020202020204" pitchFamily="34" charset="0"/>
                        <a:buNone/>
                      </a:pPr>
                      <a:r>
                        <a:rPr lang="en-US" sz="1500" dirty="0">
                          <a:solidFill>
                            <a:schemeClr val="accent6"/>
                          </a:solidFill>
                          <a:latin typeface="Helvetica" panose="020B0604020202020204" pitchFamily="34" charset="0"/>
                          <a:cs typeface="Helvetica" panose="020B0604020202020204" pitchFamily="34" charset="0"/>
                        </a:rPr>
                        <a:t>* Power supplies for the beamline magnets and special devices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86705088"/>
                  </a:ext>
                </a:extLst>
              </a:tr>
              <a:tr h="902333">
                <a:tc>
                  <a:txBody>
                    <a:bodyPr/>
                    <a:lstStyle/>
                    <a:p>
                      <a:pPr algn="just"/>
                      <a:r>
                        <a:rPr lang="en-US" sz="1400" b="1" dirty="0">
                          <a:solidFill>
                            <a:schemeClr val="accent6"/>
                          </a:solidFill>
                          <a:latin typeface="Helvetica" panose="020B0604020202020204" pitchFamily="34" charset="0"/>
                          <a:cs typeface="Helvetica" panose="020B0604020202020204" pitchFamily="34" charset="0"/>
                        </a:rPr>
                        <a:t>121.3.14  Linac - Beam Transfer Line to Booster  (BTL) </a:t>
                      </a:r>
                    </a:p>
                    <a:p>
                      <a:pPr algn="just"/>
                      <a:r>
                        <a:rPr lang="en-US" sz="1400" dirty="0">
                          <a:solidFill>
                            <a:schemeClr val="accent6"/>
                          </a:solidFill>
                          <a:latin typeface="Helvetica" panose="020B0604020202020204" pitchFamily="34" charset="0"/>
                          <a:cs typeface="Helvetica" panose="020B0604020202020204" pitchFamily="34" charset="0"/>
                        </a:rPr>
                        <a:t>This WBS entry covers the </a:t>
                      </a:r>
                      <a:r>
                        <a:rPr lang="en-US" sz="1400" b="1" u="sng" dirty="0">
                          <a:solidFill>
                            <a:schemeClr val="accent6"/>
                          </a:solidFill>
                          <a:latin typeface="Helvetica" panose="020B0604020202020204" pitchFamily="34" charset="0"/>
                          <a:cs typeface="Helvetica" panose="020B0604020202020204" pitchFamily="34" charset="0"/>
                        </a:rPr>
                        <a:t>design, procurement, fabrication, and testing of Beam Transfer Line magnets and collimators </a:t>
                      </a:r>
                      <a:r>
                        <a:rPr lang="en-US" sz="1400" dirty="0">
                          <a:solidFill>
                            <a:schemeClr val="accent6"/>
                          </a:solidFill>
                          <a:latin typeface="Helvetica" panose="020B0604020202020204" pitchFamily="34" charset="0"/>
                          <a:cs typeface="Helvetica" panose="020B0604020202020204" pitchFamily="34" charset="0"/>
                        </a:rPr>
                        <a:t>from the end of the Linac to the injection point in the Booster.</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500" dirty="0">
                          <a:solidFill>
                            <a:schemeClr val="accent6"/>
                          </a:solidFill>
                          <a:latin typeface="Helvetica" panose="020B0604020202020204" pitchFamily="34" charset="0"/>
                          <a:cs typeface="Helvetica" panose="020B0604020202020204" pitchFamily="34" charset="0"/>
                        </a:rPr>
                        <a:t>* 2 collimators</a:t>
                      </a:r>
                    </a:p>
                    <a:p>
                      <a:pPr marL="0" indent="0" algn="l">
                        <a:buFont typeface="Arial" panose="020B0604020202020204" pitchFamily="34" charset="0"/>
                        <a:buNone/>
                      </a:pPr>
                      <a:r>
                        <a:rPr lang="en-US" sz="1500" dirty="0">
                          <a:solidFill>
                            <a:schemeClr val="accent6"/>
                          </a:solidFill>
                          <a:latin typeface="Helvetica" panose="020B0604020202020204" pitchFamily="34" charset="0"/>
                          <a:cs typeface="Helvetica" panose="020B0604020202020204" pitchFamily="34" charset="0"/>
                        </a:rPr>
                        <a:t>* All magnets deployed in the beam transfer line to Booster</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0373235"/>
                  </a:ext>
                </a:extLst>
              </a:tr>
            </a:tbl>
          </a:graphicData>
        </a:graphic>
      </p:graphicFrame>
      <p:sp>
        <p:nvSpPr>
          <p:cNvPr id="3" name="TextBox 2">
            <a:extLst>
              <a:ext uri="{FF2B5EF4-FFF2-40B4-BE49-F238E27FC236}">
                <a16:creationId xmlns:a16="http://schemas.microsoft.com/office/drawing/2014/main" id="{466FA321-3DF3-4D73-BE2A-DAA67DDDA045}"/>
              </a:ext>
            </a:extLst>
          </p:cNvPr>
          <p:cNvSpPr txBox="1"/>
          <p:nvPr/>
        </p:nvSpPr>
        <p:spPr>
          <a:xfrm>
            <a:off x="228600" y="685800"/>
            <a:ext cx="1838965" cy="369332"/>
          </a:xfrm>
          <a:prstGeom prst="rect">
            <a:avLst/>
          </a:prstGeom>
          <a:noFill/>
        </p:spPr>
        <p:txBody>
          <a:bodyPr wrap="none" rtlCol="0">
            <a:spAutoFit/>
          </a:bodyPr>
          <a:lstStyle/>
          <a:p>
            <a:r>
              <a:rPr lang="en-US" sz="1800" i="1" dirty="0">
                <a:latin typeface="Helvetica" panose="020B0604020202020204" pitchFamily="34" charset="0"/>
                <a:cs typeface="Helvetica" panose="020B0604020202020204" pitchFamily="34" charset="0"/>
              </a:rPr>
              <a:t>pip2-docdb#599</a:t>
            </a:r>
          </a:p>
        </p:txBody>
      </p:sp>
    </p:spTree>
    <p:extLst>
      <p:ext uri="{BB962C8B-B14F-4D97-AF65-F5344CB8AC3E}">
        <p14:creationId xmlns:p14="http://schemas.microsoft.com/office/powerpoint/2010/main" val="266602523"/>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92619A-EA3F-48C6-8353-0E1D78874E9E}">
  <ds:schemaRefs>
    <ds:schemaRef ds:uri="http://www.w3.org/XML/1998/namespace"/>
    <ds:schemaRef ds:uri="http://schemas.microsoft.com/office/2006/documentManagement/types"/>
    <ds:schemaRef ds:uri="http://schemas.microsoft.com/sharepoint/v3"/>
    <ds:schemaRef ds:uri="http://purl.org/dc/term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B6ABB5-8F35-4442-A096-1590B93043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18480</TotalTime>
  <Words>3680</Words>
  <Application>Microsoft Office PowerPoint</Application>
  <PresentationFormat>On-screen Show (4:3)</PresentationFormat>
  <Paragraphs>549</Paragraphs>
  <Slides>31</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ＭＳ Ｐゴシック</vt:lpstr>
      <vt:lpstr>ＭＳ Ｐゴシック</vt:lpstr>
      <vt:lpstr>Arial</vt:lpstr>
      <vt:lpstr>Calibri</vt:lpstr>
      <vt:lpstr>Geneva</vt:lpstr>
      <vt:lpstr>Helvetica</vt:lpstr>
      <vt:lpstr>Times New Roman</vt:lpstr>
      <vt:lpstr>FermilabPartnerships_PPT_090915</vt:lpstr>
      <vt:lpstr>1_FermilabPartnerships_PPT_090915</vt:lpstr>
      <vt:lpstr>PowerPoint Presentation</vt:lpstr>
      <vt:lpstr>Outline</vt:lpstr>
      <vt:lpstr>Fernanda G. Garcia</vt:lpstr>
      <vt:lpstr>WBS L3 System Requirements</vt:lpstr>
      <vt:lpstr>WBS L3 System Requirements</vt:lpstr>
      <vt:lpstr>Conceptual Design and Design Maturity</vt:lpstr>
      <vt:lpstr>Conceptual Design and Design Maturity</vt:lpstr>
      <vt:lpstr>Conceptual Design and Design Maturity</vt:lpstr>
      <vt:lpstr>Scope and Deliverables</vt:lpstr>
      <vt:lpstr>Scope and Deliverables</vt:lpstr>
      <vt:lpstr>Scope and Deliverables</vt:lpstr>
      <vt:lpstr>Organization</vt:lpstr>
      <vt:lpstr>Interfaces</vt:lpstr>
      <vt:lpstr>Interfaces</vt:lpstr>
      <vt:lpstr>Progress to date: Warm Front End (121.3.3)</vt:lpstr>
      <vt:lpstr>Progress to date: Warm Units, Magnet Power Supplies &amp; BTL/BAL, Vacuum (121.3.12-15,18)</vt:lpstr>
      <vt:lpstr>Progress to date: Safety System (121.3.20)</vt:lpstr>
      <vt:lpstr>Progress to Date: Test Infrastructure (121.3.21)</vt:lpstr>
      <vt:lpstr>Next Steps toward CD-2</vt:lpstr>
      <vt:lpstr>ESH&amp;Q</vt:lpstr>
      <vt:lpstr>PowerPoint Presentation</vt:lpstr>
      <vt:lpstr>Risk Mitigation: Machine performance problems during commissioning</vt:lpstr>
      <vt:lpstr>Cost Summary – Level 3 – Linac</vt:lpstr>
      <vt:lpstr>Cost Distribution – Level 3</vt:lpstr>
      <vt:lpstr>Cost Distribution – Estimate Quality</vt:lpstr>
      <vt:lpstr>Obligation Profile – P6 Base Cost Only</vt:lpstr>
      <vt:lpstr>Labor Profile – P6 Hours/FTE</vt:lpstr>
      <vt:lpstr>High Level Master Schedule</vt:lpstr>
      <vt:lpstr>Breakout Sessions</vt:lpstr>
      <vt:lpstr>Summary</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Fernanda G Garcia</cp:lastModifiedBy>
  <cp:revision>435</cp:revision>
  <cp:lastPrinted>2014-01-20T19:40:21Z</cp:lastPrinted>
  <dcterms:created xsi:type="dcterms:W3CDTF">2017-04-21T15:07:14Z</dcterms:created>
  <dcterms:modified xsi:type="dcterms:W3CDTF">2017-12-10T16:52:03Z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