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9"/>
  </p:notesMasterIdLst>
  <p:handoutMasterIdLst>
    <p:handoutMasterId r:id="rId40"/>
  </p:handoutMasterIdLst>
  <p:sldIdLst>
    <p:sldId id="286" r:id="rId5"/>
    <p:sldId id="319" r:id="rId6"/>
    <p:sldId id="296" r:id="rId7"/>
    <p:sldId id="333" r:id="rId8"/>
    <p:sldId id="297" r:id="rId9"/>
    <p:sldId id="334" r:id="rId10"/>
    <p:sldId id="335" r:id="rId11"/>
    <p:sldId id="336" r:id="rId12"/>
    <p:sldId id="320" r:id="rId13"/>
    <p:sldId id="349" r:id="rId14"/>
    <p:sldId id="350" r:id="rId15"/>
    <p:sldId id="303" r:id="rId16"/>
    <p:sldId id="351" r:id="rId17"/>
    <p:sldId id="352" r:id="rId18"/>
    <p:sldId id="340" r:id="rId19"/>
    <p:sldId id="341" r:id="rId20"/>
    <p:sldId id="323" r:id="rId21"/>
    <p:sldId id="324" r:id="rId22"/>
    <p:sldId id="312" r:id="rId23"/>
    <p:sldId id="337" r:id="rId24"/>
    <p:sldId id="332" r:id="rId25"/>
    <p:sldId id="339" r:id="rId26"/>
    <p:sldId id="342" r:id="rId27"/>
    <p:sldId id="338" r:id="rId28"/>
    <p:sldId id="354" r:id="rId29"/>
    <p:sldId id="343" r:id="rId30"/>
    <p:sldId id="344" r:id="rId31"/>
    <p:sldId id="353" r:id="rId32"/>
    <p:sldId id="346" r:id="rId33"/>
    <p:sldId id="347" r:id="rId34"/>
    <p:sldId id="348" r:id="rId35"/>
    <p:sldId id="325" r:id="rId36"/>
    <p:sldId id="315" r:id="rId37"/>
    <p:sldId id="317" r:id="rId3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3655">
          <p15:clr>
            <a:srgbClr val="A4A3A4"/>
          </p15:clr>
        </p15:guide>
        <p15:guide id="3" orient="horz" pos="1698">
          <p15:clr>
            <a:srgbClr val="A4A3A4"/>
          </p15:clr>
        </p15:guide>
        <p15:guide id="4" orient="horz" pos="688">
          <p15:clr>
            <a:srgbClr val="A4A3A4"/>
          </p15:clr>
        </p15:guide>
        <p15:guide id="5" orient="horz" pos="2790">
          <p15:clr>
            <a:srgbClr val="A4A3A4"/>
          </p15:clr>
        </p15:guide>
        <p15:guide id="6" orient="horz" pos="174">
          <p15:clr>
            <a:srgbClr val="A4A3A4"/>
          </p15:clr>
        </p15:guide>
        <p15:guide id="7" orient="horz" pos="128">
          <p15:clr>
            <a:srgbClr val="A4A3A4"/>
          </p15:clr>
        </p15:guide>
        <p15:guide id="8" pos="5640" userDrawn="1">
          <p15:clr>
            <a:srgbClr val="A4A3A4"/>
          </p15:clr>
        </p15:guide>
        <p15:guide id="9" pos="136">
          <p15:clr>
            <a:srgbClr val="A4A3A4"/>
          </p15:clr>
        </p15:guide>
        <p15:guide id="10" pos="589">
          <p15:clr>
            <a:srgbClr val="A4A3A4"/>
          </p15:clr>
        </p15:guide>
        <p15:guide id="11" pos="3572">
          <p15:clr>
            <a:srgbClr val="A4A3A4"/>
          </p15:clr>
        </p15:guide>
        <p15:guide id="12" pos="5163">
          <p15:clr>
            <a:srgbClr val="A4A3A4"/>
          </p15:clr>
        </p15:guide>
        <p15:guide id="13" pos="4632">
          <p15:clr>
            <a:srgbClr val="A4A3A4"/>
          </p15:clr>
        </p15:guide>
        <p15:guide id="14" pos="444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E4E4E"/>
    <a:srgbClr val="404040"/>
    <a:srgbClr val="004C97"/>
    <a:srgbClr val="63666A"/>
    <a:srgbClr val="99D6EA"/>
    <a:srgbClr val="505050"/>
    <a:srgbClr val="A7A8AA"/>
    <a:srgbClr val="003087"/>
    <a:srgbClr val="0F2D62"/>
    <a:srgbClr val="80808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46" autoAdjust="0"/>
    <p:restoredTop sz="94660"/>
  </p:normalViewPr>
  <p:slideViewPr>
    <p:cSldViewPr snapToGrid="0" snapToObjects="1" showGuides="1">
      <p:cViewPr varScale="1">
        <p:scale>
          <a:sx n="86" d="100"/>
          <a:sy n="86" d="100"/>
        </p:scale>
        <p:origin x="806" y="67"/>
      </p:cViewPr>
      <p:guideLst>
        <p:guide orient="horz" pos="4142"/>
        <p:guide orient="horz" pos="3655"/>
        <p:guide orient="horz" pos="1698"/>
        <p:guide orient="horz" pos="688"/>
        <p:guide orient="horz" pos="2790"/>
        <p:guide orient="horz" pos="174"/>
        <p:guide orient="horz" pos="128"/>
        <p:guide pos="5640"/>
        <p:guide pos="136"/>
        <p:guide pos="589"/>
        <p:guide pos="3572"/>
        <p:guide pos="5163"/>
        <p:guide pos="4632"/>
        <p:guide pos="4446"/>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77" d="100"/>
          <a:sy n="77" d="100"/>
        </p:scale>
        <p:origin x="175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12/4/2017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32</a:t>
            </a:fld>
            <a:endParaRPr lang="en-US" dirty="0"/>
          </a:p>
        </p:txBody>
      </p:sp>
    </p:spTree>
    <p:extLst>
      <p:ext uri="{BB962C8B-B14F-4D97-AF65-F5344CB8AC3E}">
        <p14:creationId xmlns:p14="http://schemas.microsoft.com/office/powerpoint/2010/main" val="1042998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ermilab + Extra Logos Title">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219719" y="4963772"/>
            <a:ext cx="4941110"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3" name="Rectangle 2"/>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 Placeholder 24"/>
          <p:cNvSpPr>
            <a:spLocks noGrp="1"/>
          </p:cNvSpPr>
          <p:nvPr>
            <p:ph type="body" sz="quarter" idx="11"/>
          </p:nvPr>
        </p:nvSpPr>
        <p:spPr>
          <a:xfrm>
            <a:off x="219718" y="3951841"/>
            <a:ext cx="8667106" cy="1003049"/>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33" name="Picture 32"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88917"/>
            <a:ext cx="9010786" cy="30189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97" y="874754"/>
            <a:ext cx="9161762" cy="3068205"/>
          </a:xfrm>
          <a:prstGeom prst="rect">
            <a:avLst/>
          </a:prstGeom>
        </p:spPr>
      </p:pic>
      <p:cxnSp>
        <p:nvCxnSpPr>
          <p:cNvPr id="11" name="Straight Connector 10">
            <a:extLst>
              <a:ext uri="{FF2B5EF4-FFF2-40B4-BE49-F238E27FC236}">
                <a16:creationId xmlns:a16="http://schemas.microsoft.com/office/drawing/2014/main" id="{D193B8A8-C53A-49EE-A0BA-443C6BFD5DEC}"/>
              </a:ext>
            </a:extLst>
          </p:cNvPr>
          <p:cNvCxnSpPr/>
          <p:nvPr userDrawn="1"/>
        </p:nvCxnSpPr>
        <p:spPr>
          <a:xfrm>
            <a:off x="5574189" y="6360810"/>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F240FB2-1307-413B-A64A-F41E65323506}"/>
              </a:ext>
            </a:extLst>
          </p:cNvPr>
          <p:cNvSpPr txBox="1"/>
          <p:nvPr userDrawn="1"/>
        </p:nvSpPr>
        <p:spPr>
          <a:xfrm>
            <a:off x="5541484" y="5027249"/>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France/CEA/Irfu, CNRS/IN2P3 </a:t>
            </a:r>
            <a:endParaRPr lang="en-US" sz="1600" kern="1200" baseline="0" dirty="0">
              <a:solidFill>
                <a:schemeClr val="tx1"/>
              </a:solidFill>
              <a:latin typeface="Helvetica"/>
              <a:cs typeface="Helvetica"/>
            </a:endParaRPr>
          </a:p>
        </p:txBody>
      </p:sp>
    </p:spTree>
    <p:extLst>
      <p:ext uri="{BB962C8B-B14F-4D97-AF65-F5344CB8AC3E}">
        <p14:creationId xmlns:p14="http://schemas.microsoft.com/office/powerpoint/2010/main" val="34478268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12/12/17</a:t>
            </a:r>
            <a:endParaRPr lang="en-US" dirty="0"/>
          </a:p>
        </p:txBody>
      </p:sp>
      <p:sp>
        <p:nvSpPr>
          <p:cNvPr id="11" name="Footer Placeholder 4"/>
          <p:cNvSpPr>
            <a:spLocks noGrp="1"/>
          </p:cNvSpPr>
          <p:nvPr>
            <p:ph type="ftr" sz="quarter" idx="3"/>
          </p:nvPr>
        </p:nvSpPr>
        <p:spPr>
          <a:xfrm>
            <a:off x="153060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S. Dixon | Conventional Facilities</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383776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860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8797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8797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12/12/17</a:t>
            </a:r>
            <a:endParaRPr lang="en-US" dirty="0"/>
          </a:p>
        </p:txBody>
      </p:sp>
      <p:sp>
        <p:nvSpPr>
          <p:cNvPr id="18" name="Footer Placeholder 4"/>
          <p:cNvSpPr>
            <a:spLocks noGrp="1"/>
          </p:cNvSpPr>
          <p:nvPr>
            <p:ph type="ftr" sz="quarter" idx="3"/>
          </p:nvPr>
        </p:nvSpPr>
        <p:spPr>
          <a:xfrm>
            <a:off x="1530601" y="6495482"/>
            <a:ext cx="5538537"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S. Dixon | Conventional Facilities</a:t>
            </a:r>
            <a:endParaRPr lang="en-US" b="1" dirty="0"/>
          </a:p>
        </p:txBody>
      </p:sp>
      <p:sp>
        <p:nvSpPr>
          <p:cNvPr id="20"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0"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6450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1043694"/>
            <a:ext cx="5347605"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p:txBody>
          <a:bodyPr/>
          <a:lstStyle>
            <a:lvl1pPr>
              <a:defRPr sz="1200" smtClean="0"/>
            </a:lvl1pPr>
          </a:lstStyle>
          <a:p>
            <a:pPr>
              <a:defRPr/>
            </a:pPr>
            <a:r>
              <a:rPr lang="en-US"/>
              <a:t>12/12/17</a:t>
            </a:r>
            <a:endParaRPr lang="en-US" dirty="0"/>
          </a:p>
        </p:txBody>
      </p:sp>
      <p:sp>
        <p:nvSpPr>
          <p:cNvPr id="6" name="Footer Placeholder 4"/>
          <p:cNvSpPr>
            <a:spLocks noGrp="1"/>
          </p:cNvSpPr>
          <p:nvPr>
            <p:ph type="ftr" sz="quarter" idx="17"/>
          </p:nvPr>
        </p:nvSpPr>
        <p:spPr>
          <a:xfrm>
            <a:off x="1530601" y="6495482"/>
            <a:ext cx="5538537" cy="242873"/>
          </a:xfrm>
        </p:spPr>
        <p:txBody>
          <a:bodyPr/>
          <a:lstStyle>
            <a:lvl1pPr>
              <a:defRPr sz="1200" dirty="0" smtClean="0"/>
            </a:lvl1pPr>
          </a:lstStyle>
          <a:p>
            <a:pPr>
              <a:defRPr/>
            </a:pPr>
            <a:r>
              <a:rPr lang="en-US" dirty="0"/>
              <a:t>S. Dixon | Conventional Facilities</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238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686800"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sz="1200" smtClean="0"/>
            </a:lvl1pPr>
          </a:lstStyle>
          <a:p>
            <a:pPr>
              <a:defRPr/>
            </a:pPr>
            <a:r>
              <a:rPr lang="en-US"/>
              <a:t>12/12/17</a:t>
            </a:r>
            <a:endParaRPr lang="en-US" dirty="0"/>
          </a:p>
        </p:txBody>
      </p:sp>
      <p:sp>
        <p:nvSpPr>
          <p:cNvPr id="6" name="Footer Placeholder 4"/>
          <p:cNvSpPr>
            <a:spLocks noGrp="1"/>
          </p:cNvSpPr>
          <p:nvPr>
            <p:ph type="ftr" sz="quarter" idx="11"/>
          </p:nvPr>
        </p:nvSpPr>
        <p:spPr>
          <a:xfrm>
            <a:off x="1530601" y="6495482"/>
            <a:ext cx="5538537" cy="242873"/>
          </a:xfrm>
        </p:spPr>
        <p:txBody>
          <a:bodyPr/>
          <a:lstStyle>
            <a:lvl1pPr>
              <a:defRPr sz="1200" dirty="0" smtClean="0"/>
            </a:lvl1pPr>
          </a:lstStyle>
          <a:p>
            <a:pPr>
              <a:defRPr/>
            </a:pPr>
            <a:r>
              <a:rPr lang="en-US" dirty="0"/>
              <a:t>S. Dixon | Conventional Facilities</a:t>
            </a:r>
            <a:endParaRPr lang="en-US" b="1" dirty="0"/>
          </a:p>
        </p:txBody>
      </p:sp>
      <p:sp>
        <p:nvSpPr>
          <p:cNvPr id="7" name="Slide Number Placeholder 5"/>
          <p:cNvSpPr>
            <a:spLocks noGrp="1"/>
          </p:cNvSpPr>
          <p:nvPr>
            <p:ph type="sldNum" sz="quarter" idx="12"/>
          </p:nvPr>
        </p:nvSpPr>
        <p:spPr/>
        <p:txBody>
          <a:bodyPr/>
          <a:lstStyle>
            <a:lvl1pPr>
              <a:defRPr sz="1200" smtClean="0"/>
            </a:lvl1pPr>
          </a:lstStyle>
          <a:p>
            <a:pPr>
              <a:defRPr/>
            </a:pPr>
            <a:fld id="{64DF0CCB-7EA3-7341-A46D-36EC5E85EBD6}" type="slidenum">
              <a:rPr lang="en-US"/>
              <a:pPr>
                <a:defRPr/>
              </a:pPr>
              <a:t>‹#›</a:t>
            </a:fld>
            <a:endParaRPr lang="en-US" dirty="0"/>
          </a:p>
        </p:txBody>
      </p:sp>
      <p:sp>
        <p:nvSpPr>
          <p:cNvPr id="11" name="Title 1"/>
          <p:cNvSpPr>
            <a:spLocks noGrp="1"/>
          </p:cNvSpPr>
          <p:nvPr>
            <p:ph type="title"/>
          </p:nvPr>
        </p:nvSpPr>
        <p:spPr>
          <a:xfrm>
            <a:off x="224073"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23751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12/12/17</a:t>
            </a:r>
            <a:endParaRPr lang="en-US" dirty="0"/>
          </a:p>
        </p:txBody>
      </p:sp>
      <p:sp>
        <p:nvSpPr>
          <p:cNvPr id="4" name="Footer Placeholder 3"/>
          <p:cNvSpPr>
            <a:spLocks noGrp="1"/>
          </p:cNvSpPr>
          <p:nvPr>
            <p:ph type="ftr" sz="quarter" idx="11"/>
          </p:nvPr>
        </p:nvSpPr>
        <p:spPr>
          <a:xfrm>
            <a:off x="1530601" y="6495482"/>
            <a:ext cx="5538537" cy="237285"/>
          </a:xfrm>
        </p:spPr>
        <p:txBody>
          <a:bodyPr/>
          <a:lstStyle/>
          <a:p>
            <a:pPr>
              <a:defRPr/>
            </a:pPr>
            <a:r>
              <a:rPr lang="en-US" dirty="0"/>
              <a:t>S. Dixon | Conventional Facilities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468311"/>
            <a:ext cx="8675688" cy="5684865"/>
          </a:xfrm>
          <a:prstGeom prst="rect">
            <a:avLst/>
          </a:prstGeom>
        </p:spPr>
        <p:txBody>
          <a:bodyPr vert="horz"/>
          <a:lstStyle/>
          <a:p>
            <a:r>
              <a:rPr lang="en-US" dirty="0"/>
              <a:t>Click icon to add picture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08821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ra Logos">
    <p:spTree>
      <p:nvGrpSpPr>
        <p:cNvPr id="1" name=""/>
        <p:cNvGrpSpPr/>
        <p:nvPr/>
      </p:nvGrpSpPr>
      <p:grpSpPr>
        <a:xfrm>
          <a:off x="0" y="0"/>
          <a:ext cx="0" cy="0"/>
          <a:chOff x="0" y="0"/>
          <a:chExt cx="0" cy="0"/>
        </a:xfrm>
      </p:grpSpPr>
      <p:sp>
        <p:nvSpPr>
          <p:cNvPr id="43" name="Picture Placeholder 14"/>
          <p:cNvSpPr>
            <a:spLocks noGrp="1"/>
          </p:cNvSpPr>
          <p:nvPr>
            <p:ph type="pic" sz="quarter" idx="19"/>
          </p:nvPr>
        </p:nvSpPr>
        <p:spPr>
          <a:xfrm>
            <a:off x="205694"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4" name="Picture Placeholder 14"/>
          <p:cNvSpPr>
            <a:spLocks noGrp="1"/>
          </p:cNvSpPr>
          <p:nvPr>
            <p:ph type="pic" sz="quarter" idx="20"/>
          </p:nvPr>
        </p:nvSpPr>
        <p:spPr>
          <a:xfrm>
            <a:off x="1979425"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5" name="Picture Placeholder 14"/>
          <p:cNvSpPr>
            <a:spLocks noGrp="1"/>
          </p:cNvSpPr>
          <p:nvPr>
            <p:ph type="pic" sz="quarter" idx="21"/>
          </p:nvPr>
        </p:nvSpPr>
        <p:spPr>
          <a:xfrm>
            <a:off x="3753205"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6" name="Picture Placeholder 14"/>
          <p:cNvSpPr>
            <a:spLocks noGrp="1"/>
          </p:cNvSpPr>
          <p:nvPr>
            <p:ph type="pic" sz="quarter" idx="22"/>
          </p:nvPr>
        </p:nvSpPr>
        <p:spPr>
          <a:xfrm>
            <a:off x="5534456"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7" name="Picture Placeholder 14"/>
          <p:cNvSpPr>
            <a:spLocks noGrp="1"/>
          </p:cNvSpPr>
          <p:nvPr>
            <p:ph type="pic" sz="quarter" idx="23"/>
          </p:nvPr>
        </p:nvSpPr>
        <p:spPr>
          <a:xfrm>
            <a:off x="7300765" y="279371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11" name="Date Placeholder 10"/>
          <p:cNvSpPr>
            <a:spLocks noGrp="1"/>
          </p:cNvSpPr>
          <p:nvPr>
            <p:ph type="dt" sz="half" idx="10"/>
          </p:nvPr>
        </p:nvSpPr>
        <p:spPr/>
        <p:txBody>
          <a:bodyPr/>
          <a:lstStyle/>
          <a:p>
            <a:pPr>
              <a:defRPr/>
            </a:pPr>
            <a:r>
              <a:rPr lang="en-US"/>
              <a:t>12/12/17</a:t>
            </a:r>
            <a:endParaRPr lang="en-US" dirty="0"/>
          </a:p>
        </p:txBody>
      </p:sp>
      <p:sp>
        <p:nvSpPr>
          <p:cNvPr id="12" name="Footer Placeholder 11"/>
          <p:cNvSpPr>
            <a:spLocks noGrp="1"/>
          </p:cNvSpPr>
          <p:nvPr>
            <p:ph type="ftr" sz="quarter" idx="11"/>
          </p:nvPr>
        </p:nvSpPr>
        <p:spPr>
          <a:xfrm>
            <a:off x="1530601" y="6495482"/>
            <a:ext cx="5538537" cy="242873"/>
          </a:xfrm>
        </p:spPr>
        <p:txBody>
          <a:bodyPr/>
          <a:lstStyle/>
          <a:p>
            <a:pPr>
              <a:defRPr/>
            </a:pPr>
            <a:r>
              <a:rPr lang="en-US" dirty="0"/>
              <a:t>S. Dixon | Conventional Facilities</a:t>
            </a:r>
            <a:endParaRPr lang="en-US" b="1" dirty="0"/>
          </a:p>
        </p:txBody>
      </p:sp>
      <p:sp>
        <p:nvSpPr>
          <p:cNvPr id="13" name="Slide Number Placeholder 12"/>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8" name="Picture Placeholder 14"/>
          <p:cNvSpPr>
            <a:spLocks noGrp="1"/>
          </p:cNvSpPr>
          <p:nvPr>
            <p:ph type="pic" sz="quarter" idx="14"/>
          </p:nvPr>
        </p:nvSpPr>
        <p:spPr>
          <a:xfrm>
            <a:off x="205694"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19" name="Picture Placeholder 14"/>
          <p:cNvSpPr>
            <a:spLocks noGrp="1"/>
          </p:cNvSpPr>
          <p:nvPr>
            <p:ph type="pic" sz="quarter" idx="15"/>
          </p:nvPr>
        </p:nvSpPr>
        <p:spPr>
          <a:xfrm>
            <a:off x="1979425"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20" name="Picture Placeholder 14"/>
          <p:cNvSpPr>
            <a:spLocks noGrp="1"/>
          </p:cNvSpPr>
          <p:nvPr>
            <p:ph type="pic" sz="quarter" idx="16"/>
          </p:nvPr>
        </p:nvSpPr>
        <p:spPr>
          <a:xfrm>
            <a:off x="3753205"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21" name="Picture Placeholder 14"/>
          <p:cNvSpPr>
            <a:spLocks noGrp="1"/>
          </p:cNvSpPr>
          <p:nvPr>
            <p:ph type="pic" sz="quarter" idx="17"/>
          </p:nvPr>
        </p:nvSpPr>
        <p:spPr>
          <a:xfrm>
            <a:off x="5534456"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26" name="Picture Placeholder 14"/>
          <p:cNvSpPr>
            <a:spLocks noGrp="1"/>
          </p:cNvSpPr>
          <p:nvPr>
            <p:ph type="pic" sz="quarter" idx="18"/>
          </p:nvPr>
        </p:nvSpPr>
        <p:spPr>
          <a:xfrm>
            <a:off x="7300765" y="1050328"/>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49" name="Picture Placeholder 14"/>
          <p:cNvSpPr>
            <a:spLocks noGrp="1"/>
          </p:cNvSpPr>
          <p:nvPr>
            <p:ph type="pic" sz="quarter" idx="24"/>
          </p:nvPr>
        </p:nvSpPr>
        <p:spPr>
          <a:xfrm>
            <a:off x="205694"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50" name="Picture Placeholder 14"/>
          <p:cNvSpPr>
            <a:spLocks noGrp="1"/>
          </p:cNvSpPr>
          <p:nvPr>
            <p:ph type="pic" sz="quarter" idx="25"/>
          </p:nvPr>
        </p:nvSpPr>
        <p:spPr>
          <a:xfrm>
            <a:off x="1979425"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51" name="Picture Placeholder 14"/>
          <p:cNvSpPr>
            <a:spLocks noGrp="1"/>
          </p:cNvSpPr>
          <p:nvPr>
            <p:ph type="pic" sz="quarter" idx="26"/>
          </p:nvPr>
        </p:nvSpPr>
        <p:spPr>
          <a:xfrm>
            <a:off x="3753205"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52" name="Picture Placeholder 14"/>
          <p:cNvSpPr>
            <a:spLocks noGrp="1"/>
          </p:cNvSpPr>
          <p:nvPr>
            <p:ph type="pic" sz="quarter" idx="27"/>
          </p:nvPr>
        </p:nvSpPr>
        <p:spPr>
          <a:xfrm>
            <a:off x="5534456"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53" name="Picture Placeholder 14"/>
          <p:cNvSpPr>
            <a:spLocks noGrp="1"/>
          </p:cNvSpPr>
          <p:nvPr>
            <p:ph type="pic" sz="quarter" idx="28"/>
          </p:nvPr>
        </p:nvSpPr>
        <p:spPr>
          <a:xfrm>
            <a:off x="7300765" y="4526953"/>
            <a:ext cx="1600200" cy="1600200"/>
          </a:xfrm>
          <a:prstGeom prst="rect">
            <a:avLst/>
          </a:prstGeom>
        </p:spPr>
        <p:txBody>
          <a:bodyPr vert="horz"/>
          <a:lstStyle>
            <a:lvl1pPr marL="0" indent="0">
              <a:buFontTx/>
              <a:buNone/>
              <a:defRPr sz="1400" baseline="0"/>
            </a:lvl1pPr>
          </a:lstStyle>
          <a:p>
            <a:r>
              <a:rPr lang="en-US" dirty="0"/>
              <a:t>Click icon to add picture</a:t>
            </a:r>
          </a:p>
        </p:txBody>
      </p:sp>
      <p:sp>
        <p:nvSpPr>
          <p:cNvPr id="22" name="Title 1"/>
          <p:cNvSpPr>
            <a:spLocks noGrp="1"/>
          </p:cNvSpPr>
          <p:nvPr>
            <p:ph type="title"/>
          </p:nvPr>
        </p:nvSpPr>
        <p:spPr>
          <a:xfrm>
            <a:off x="228600" y="463790"/>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16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12/12/17</a:t>
            </a:r>
            <a:endParaRPr lang="en-US" dirty="0"/>
          </a:p>
        </p:txBody>
      </p:sp>
      <p:sp>
        <p:nvSpPr>
          <p:cNvPr id="11" name="Footer Placeholder 4"/>
          <p:cNvSpPr>
            <a:spLocks noGrp="1"/>
          </p:cNvSpPr>
          <p:nvPr>
            <p:ph type="ftr" sz="quarter" idx="3"/>
          </p:nvPr>
        </p:nvSpPr>
        <p:spPr>
          <a:xfrm>
            <a:off x="1530601" y="6495482"/>
            <a:ext cx="736733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S. Dixon | Conventional Facilities</a:t>
            </a:r>
            <a:endParaRPr lang="en-US" b="1" dirty="0"/>
          </a:p>
        </p:txBody>
      </p:sp>
      <p:sp>
        <p:nvSpPr>
          <p:cNvPr id="13"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8" name="Straight Connector 7"/>
          <p:cNvCxnSpPr/>
          <p:nvPr/>
        </p:nvCxnSpPr>
        <p:spPr>
          <a:xfrm>
            <a:off x="214800" y="6315146"/>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p:nvSpPr>
        <p:spPr>
          <a:xfrm>
            <a:off x="381001" y="6667500"/>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2" name="Group 11"/>
          <p:cNvGrpSpPr>
            <a:grpSpLocks noChangeAspect="1"/>
          </p:cNvGrpSpPr>
          <p:nvPr/>
        </p:nvGrpSpPr>
        <p:grpSpPr>
          <a:xfrm>
            <a:off x="209721" y="136401"/>
            <a:ext cx="8723157" cy="197990"/>
            <a:chOff x="577653" y="6258863"/>
            <a:chExt cx="8320285" cy="188846"/>
          </a:xfrm>
        </p:grpSpPr>
        <p:cxnSp>
          <p:nvCxnSpPr>
            <p:cNvPr id="14" name="Straight Connector 13"/>
            <p:cNvCxnSpPr/>
            <p:nvPr userDrawn="1"/>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5" name="Picture 6" descr="FermiLogo_RGB_NALBlue.png"/>
            <p:cNvPicPr>
              <a:picLocks noChangeAspect="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 name="Picture 15"/>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659493" y="6355909"/>
            <a:ext cx="919915" cy="502091"/>
          </a:xfrm>
          <a:prstGeom prst="rect">
            <a:avLst/>
          </a:prstGeom>
        </p:spPr>
      </p:pic>
    </p:spTree>
  </p:cSld>
  <p:clrMap bg1="lt1" tx1="dk1" bg2="lt2" tx2="dk2" accent1="accent1" accent2="accent2" accent3="accent3" accent4="accent4" accent5="accent5" accent6="accent6" hlink="hlink" folHlink="folHlink"/>
  <p:sldLayoutIdLst>
    <p:sldLayoutId id="2147484110" r:id="rId1"/>
    <p:sldLayoutId id="2147484098" r:id="rId2"/>
    <p:sldLayoutId id="2147484099" r:id="rId3"/>
    <p:sldLayoutId id="2147484100" r:id="rId4"/>
    <p:sldLayoutId id="2147484101" r:id="rId5"/>
    <p:sldLayoutId id="2147484121" r:id="rId6"/>
    <p:sldLayoutId id="2147484113"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9719" y="5004021"/>
            <a:ext cx="4941110" cy="1529241"/>
          </a:xfrm>
        </p:spPr>
        <p:txBody>
          <a:bodyPr/>
          <a:lstStyle/>
          <a:p>
            <a:r>
              <a:rPr lang="en-US" dirty="0"/>
              <a:t>Steve Dixon</a:t>
            </a:r>
          </a:p>
          <a:p>
            <a:r>
              <a:rPr lang="en-US" dirty="0"/>
              <a:t>PIP-II Independent Project Review</a:t>
            </a:r>
          </a:p>
          <a:p>
            <a:r>
              <a:rPr lang="en-US" dirty="0"/>
              <a:t>12-14 December 2017</a:t>
            </a:r>
          </a:p>
        </p:txBody>
      </p:sp>
      <p:sp>
        <p:nvSpPr>
          <p:cNvPr id="5" name="Text Placeholder 4"/>
          <p:cNvSpPr>
            <a:spLocks noGrp="1"/>
          </p:cNvSpPr>
          <p:nvPr>
            <p:ph type="body" sz="quarter" idx="11"/>
          </p:nvPr>
        </p:nvSpPr>
        <p:spPr/>
        <p:txBody>
          <a:bodyPr>
            <a:normAutofit/>
          </a:bodyPr>
          <a:lstStyle/>
          <a:p>
            <a:r>
              <a:rPr lang="en-US" dirty="0"/>
              <a:t>Conventional Facilities (WBS 121.5)</a:t>
            </a:r>
          </a:p>
        </p:txBody>
      </p:sp>
    </p:spTree>
    <p:extLst>
      <p:ext uri="{BB962C8B-B14F-4D97-AF65-F5344CB8AC3E}">
        <p14:creationId xmlns:p14="http://schemas.microsoft.com/office/powerpoint/2010/main" val="250681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and Deliverables </a:t>
            </a:r>
            <a:r>
              <a:rPr lang="en-US" sz="1400" b="0" dirty="0">
                <a:solidFill>
                  <a:srgbClr val="C00000"/>
                </a:solidFill>
              </a:rPr>
              <a:t>[6]</a:t>
            </a:r>
          </a:p>
        </p:txBody>
      </p:sp>
      <p:sp>
        <p:nvSpPr>
          <p:cNvPr id="3" name="Content Placeholder 2"/>
          <p:cNvSpPr>
            <a:spLocks noGrp="1"/>
          </p:cNvSpPr>
          <p:nvPr>
            <p:ph idx="1"/>
          </p:nvPr>
        </p:nvSpPr>
        <p:spPr/>
        <p:txBody>
          <a:bodyPr/>
          <a:lstStyle/>
          <a:p>
            <a:pPr marL="0" indent="0">
              <a:buNone/>
            </a:pPr>
            <a:r>
              <a:rPr lang="en-US" sz="1800" b="1" dirty="0"/>
              <a:t>WBS 121.5.2 – Site Preparation Package </a:t>
            </a:r>
          </a:p>
          <a:p>
            <a:pPr marL="457200" lvl="1" indent="0">
              <a:buNone/>
            </a:pPr>
            <a:r>
              <a:rPr lang="en-US" sz="1400" dirty="0"/>
              <a:t>This WBS covers procurement and management for all contracted labor, materials, tools, equipment, and services needed for the construction of the Site Preparation work scope. It describes the labor resources, materials and services necessary for management, organization, planning, oversight and engineering, design, inspection and administration (EDIA)</a:t>
            </a:r>
          </a:p>
          <a:p>
            <a:pPr marL="0" indent="0">
              <a:buNone/>
            </a:pPr>
            <a:r>
              <a:rPr lang="en-US" sz="1800" b="1" dirty="0"/>
              <a:t>WBS 121.5.3 – Cryogenic Plant Building </a:t>
            </a:r>
            <a:r>
              <a:rPr lang="en-US" sz="1800" dirty="0"/>
              <a:t>– 23,245 square feet</a:t>
            </a:r>
          </a:p>
          <a:p>
            <a:pPr marL="457200" lvl="1" indent="0">
              <a:buNone/>
            </a:pPr>
            <a:r>
              <a:rPr lang="en-US" sz="1400" dirty="0"/>
              <a:t>This WBS covers procurement and management for all contracted labor, materials, tools, equipment, and services needed for the construction of the Cryo Plant Building work scope. It describes the labor resources, materials and services necessary for management, organization, planning, oversight and engineering, design, inspection and administration (EDIA).</a:t>
            </a:r>
            <a:endParaRPr lang="en-US" sz="1400" b="1" dirty="0"/>
          </a:p>
          <a:p>
            <a:pPr marL="57150" indent="0">
              <a:buNone/>
            </a:pPr>
            <a:r>
              <a:rPr lang="en-US" sz="1800" b="1" dirty="0"/>
              <a:t>WBS 121.5.4 – Utility Plant Building </a:t>
            </a:r>
            <a:r>
              <a:rPr lang="en-US" sz="1800" dirty="0"/>
              <a:t>– 7,995 square feet</a:t>
            </a:r>
          </a:p>
          <a:p>
            <a:pPr marL="400050" lvl="1" indent="0">
              <a:buNone/>
            </a:pPr>
            <a:r>
              <a:rPr lang="en-US" sz="1400" dirty="0"/>
              <a:t>This WBS covers procurement and management for all contracted labor, materials, tools, equipment, and services needed for the construction of the Utility Plant work scope. It describes the labor resources, materials and services necessary for management, organization, planning, oversight and engineering, design, inspection and administration (EDIA).</a:t>
            </a:r>
          </a:p>
          <a:p>
            <a:pPr marL="0" indent="0">
              <a:buNone/>
            </a:pPr>
            <a:r>
              <a:rPr lang="en-US" sz="1800" b="1" dirty="0"/>
              <a:t>WBS 121.5.5 – High Bay Building </a:t>
            </a:r>
            <a:r>
              <a:rPr lang="en-US" sz="1800" dirty="0"/>
              <a:t>– 21,275 square feet</a:t>
            </a:r>
            <a:r>
              <a:rPr lang="en-US" sz="1400" dirty="0"/>
              <a:t>.</a:t>
            </a:r>
          </a:p>
          <a:p>
            <a:pPr marL="400050" lvl="1" indent="0">
              <a:buNone/>
            </a:pPr>
            <a:r>
              <a:rPr lang="en-US" sz="1400" dirty="0"/>
              <a:t>This WBS covers procurement and management for all contracted labor, materials, tools, equipment, and services needed for the construction of the High Bay Building work scope. It describes the labor resources, materials and services necessary for management, organization, planning, oversight and engineering, design, inspection and administration (EDIA).  </a:t>
            </a:r>
          </a:p>
          <a:p>
            <a:pPr marL="400050" lvl="1" indent="0">
              <a:buNone/>
            </a:pPr>
            <a:endParaRPr lang="en-US" sz="1400" dirty="0"/>
          </a:p>
          <a:p>
            <a:pPr lvl="1"/>
            <a:endParaRPr lang="en-US" sz="1400" dirty="0"/>
          </a:p>
          <a:p>
            <a:pPr lvl="1"/>
            <a:endParaRPr lang="en-US" sz="1400" dirty="0"/>
          </a:p>
          <a:p>
            <a:pPr lvl="1"/>
            <a:endParaRPr lang="en-US" sz="1400" dirty="0"/>
          </a:p>
          <a:p>
            <a:pPr marL="457200" lvl="1" indent="0">
              <a:buNone/>
            </a:pPr>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0" name="TextBox 9">
            <a:extLst>
              <a:ext uri="{FF2B5EF4-FFF2-40B4-BE49-F238E27FC236}">
                <a16:creationId xmlns:a16="http://schemas.microsoft.com/office/drawing/2014/main" id="{76C6D684-8D0F-4CEF-B290-C550D0A461F9}"/>
              </a:ext>
            </a:extLst>
          </p:cNvPr>
          <p:cNvSpPr txBox="1"/>
          <p:nvPr/>
        </p:nvSpPr>
        <p:spPr>
          <a:xfrm>
            <a:off x="123531" y="5949558"/>
            <a:ext cx="4590876" cy="276999"/>
          </a:xfrm>
          <a:prstGeom prst="rect">
            <a:avLst/>
          </a:prstGeom>
          <a:noFill/>
        </p:spPr>
        <p:txBody>
          <a:bodyPr wrap="square" rtlCol="0">
            <a:spAutoFit/>
          </a:bodyPr>
          <a:lstStyle/>
          <a:p>
            <a:r>
              <a:rPr lang="en-US" sz="1200" dirty="0">
                <a:solidFill>
                  <a:srgbClr val="C00000"/>
                </a:solidFill>
              </a:rPr>
              <a:t> [6] – Descriptions from WBS Dictionary (PIP-II-doc-599)</a:t>
            </a:r>
          </a:p>
        </p:txBody>
      </p:sp>
      <p:sp>
        <p:nvSpPr>
          <p:cNvPr id="8" name="TextBox 7">
            <a:extLst>
              <a:ext uri="{FF2B5EF4-FFF2-40B4-BE49-F238E27FC236}">
                <a16:creationId xmlns:a16="http://schemas.microsoft.com/office/drawing/2014/main" id="{2ACD00A0-721D-4D02-AFAE-98F51237CA8C}"/>
              </a:ext>
            </a:extLst>
          </p:cNvPr>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9" name="TextBox 8">
            <a:extLst>
              <a:ext uri="{FF2B5EF4-FFF2-40B4-BE49-F238E27FC236}">
                <a16:creationId xmlns:a16="http://schemas.microsoft.com/office/drawing/2014/main" id="{C080D657-7B28-47F3-BE06-7BCE73D57290}"/>
              </a:ext>
            </a:extLst>
          </p:cNvPr>
          <p:cNvSpPr txBox="1"/>
          <p:nvPr/>
        </p:nvSpPr>
        <p:spPr>
          <a:xfrm>
            <a:off x="7440132" y="889943"/>
            <a:ext cx="1567543" cy="369332"/>
          </a:xfrm>
          <a:prstGeom prst="rect">
            <a:avLst/>
          </a:prstGeom>
          <a:solidFill>
            <a:srgbClr val="C00000"/>
          </a:solidFill>
        </p:spPr>
        <p:txBody>
          <a:bodyPr wrap="square" rtlCol="0">
            <a:spAutoFit/>
          </a:bodyPr>
          <a:lstStyle/>
          <a:p>
            <a:r>
              <a:rPr lang="en-US" sz="1800" dirty="0">
                <a:solidFill>
                  <a:schemeClr val="bg1"/>
                </a:solidFill>
              </a:rPr>
              <a:t>Breakout Talk</a:t>
            </a:r>
          </a:p>
        </p:txBody>
      </p:sp>
    </p:spTree>
    <p:extLst>
      <p:ext uri="{BB962C8B-B14F-4D97-AF65-F5344CB8AC3E}">
        <p14:creationId xmlns:p14="http://schemas.microsoft.com/office/powerpoint/2010/main" val="501441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and Deliverables</a:t>
            </a:r>
          </a:p>
        </p:txBody>
      </p:sp>
      <p:sp>
        <p:nvSpPr>
          <p:cNvPr id="3" name="Content Placeholder 2"/>
          <p:cNvSpPr>
            <a:spLocks noGrp="1"/>
          </p:cNvSpPr>
          <p:nvPr>
            <p:ph idx="1"/>
          </p:nvPr>
        </p:nvSpPr>
        <p:spPr/>
        <p:txBody>
          <a:bodyPr/>
          <a:lstStyle/>
          <a:p>
            <a:pPr marL="0" indent="0">
              <a:buNone/>
            </a:pPr>
            <a:r>
              <a:rPr lang="en-US" sz="1800" b="1" dirty="0"/>
              <a:t>WBS 121.5.6 – Linac Tunnel </a:t>
            </a:r>
            <a:r>
              <a:rPr lang="en-US" sz="1800" dirty="0"/>
              <a:t>– 19,935 square feet</a:t>
            </a:r>
          </a:p>
          <a:p>
            <a:pPr marL="457200" lvl="1" indent="0">
              <a:buNone/>
            </a:pPr>
            <a:r>
              <a:rPr lang="en-US" sz="1400" dirty="0"/>
              <a:t>This WBS covers procurement and management for all contracted labor, materials, tools, equipment, and services needed for the Linac Tunnel enclosure. It describes the labor resources, materials and services necessary for management, organization, planning, oversight and engineering, design, inspection and administration (EDIA).</a:t>
            </a:r>
          </a:p>
          <a:p>
            <a:pPr marL="57150" indent="0">
              <a:buNone/>
            </a:pPr>
            <a:r>
              <a:rPr lang="en-US" sz="1800" b="1" dirty="0"/>
              <a:t>WBS 121.5.7 – Linac Gallery </a:t>
            </a:r>
            <a:r>
              <a:rPr lang="en-US" sz="1800" dirty="0"/>
              <a:t>– 32,905 square feet</a:t>
            </a:r>
          </a:p>
          <a:p>
            <a:pPr marL="457200" lvl="1" indent="0">
              <a:buNone/>
            </a:pPr>
            <a:r>
              <a:rPr lang="en-US" sz="1400" dirty="0"/>
              <a:t>This WBS covers procurement and management for all contracted labor, materials, tools, equipment, and services needed for the Linac Gallery. It describes the labor resources, materials and services necessary for management, organization, planning, oversight and engineering, design, inspection and administration (EDIA).</a:t>
            </a:r>
          </a:p>
          <a:p>
            <a:pPr marL="57150" indent="0">
              <a:buNone/>
            </a:pPr>
            <a:r>
              <a:rPr lang="en-US" sz="1800" b="1" dirty="0"/>
              <a:t>WBS 121.5.8 – Beam Transfer Line </a:t>
            </a:r>
            <a:r>
              <a:rPr lang="en-US" sz="1800" dirty="0"/>
              <a:t>– 14,435 square feet</a:t>
            </a:r>
          </a:p>
          <a:p>
            <a:pPr marL="457200" lvl="1" indent="0">
              <a:buNone/>
            </a:pPr>
            <a:r>
              <a:rPr lang="en-US" sz="1400" dirty="0"/>
              <a:t>This WBS covers procurement and management for all contracted labor, materials, tools, equipment, and services needed for Beam Transfer Line enclosure. It describes the labor resources, materials and services necessary for management, organization, planning, oversight and engineering, design, inspection and administration (EDIA).</a:t>
            </a:r>
          </a:p>
          <a:p>
            <a:pPr marL="57150" indent="0">
              <a:buNone/>
            </a:pPr>
            <a:r>
              <a:rPr lang="en-US" sz="1800" b="1" dirty="0"/>
              <a:t>WBS 121.5.9 – Booster Connection </a:t>
            </a:r>
            <a:r>
              <a:rPr lang="en-US" sz="1800" dirty="0"/>
              <a:t>– 7,750 square feet</a:t>
            </a:r>
          </a:p>
          <a:p>
            <a:pPr marL="457200" lvl="1" indent="0">
              <a:buNone/>
            </a:pPr>
            <a:r>
              <a:rPr lang="en-US" sz="1400" dirty="0"/>
              <a:t>This WBS covers procurement and management for all contracted labor, materials, tools, equipment, and services needed for Booster Connection. It describes the labor resources, materials and services necessary for management, organization, planning, oversight and engineering, design, inspection and administration (EDIA).</a:t>
            </a:r>
          </a:p>
          <a:p>
            <a:pPr marL="457200" lvl="1" indent="0">
              <a:buNone/>
            </a:pPr>
            <a:endParaRPr lang="en-US" sz="1400" dirty="0"/>
          </a:p>
          <a:p>
            <a:pPr lvl="1"/>
            <a:endParaRPr lang="en-US" sz="1400" dirty="0"/>
          </a:p>
          <a:p>
            <a:pPr lvl="1"/>
            <a:endParaRPr lang="en-US" sz="1400" dirty="0"/>
          </a:p>
          <a:p>
            <a:pPr lvl="1"/>
            <a:endParaRPr lang="en-US" sz="1400" dirty="0"/>
          </a:p>
          <a:p>
            <a:pPr lvl="1"/>
            <a:endParaRPr lang="en-US" sz="1400" dirty="0"/>
          </a:p>
          <a:p>
            <a:pPr marL="457200" lvl="1" indent="0">
              <a:buNone/>
            </a:pPr>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590545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#4</a:t>
            </a:r>
          </a:p>
        </p:txBody>
      </p:sp>
      <p:pic>
        <p:nvPicPr>
          <p:cNvPr id="13"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95497" y="2618706"/>
            <a:ext cx="5450775" cy="3620837"/>
          </a:xfrm>
          <a:prstGeom prst="rect">
            <a:avLst/>
          </a:prstGeom>
          <a:ln>
            <a:solidFill>
              <a:srgbClr val="404040"/>
            </a:solidFill>
          </a:ln>
          <a:effectLst>
            <a:outerShdw blurRad="50800" dist="38100" dir="2700000" algn="tl" rotWithShape="0">
              <a:prstClr val="black">
                <a:alpha val="40000"/>
              </a:prstClr>
            </a:outerShdw>
          </a:effectLst>
        </p:spPr>
      </p:pic>
      <p:pic>
        <p:nvPicPr>
          <p:cNvPr id="10" name="Content Placeholder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599" y="1104636"/>
            <a:ext cx="5450775" cy="3772163"/>
          </a:xfrm>
          <a:prstGeom prst="rect">
            <a:avLst/>
          </a:prstGeom>
          <a:ln>
            <a:solidFill>
              <a:srgbClr val="404040"/>
            </a:solidFill>
          </a:ln>
          <a:effectLst>
            <a:outerShdw blurRad="50800" dist="38100" dir="2700000" algn="tl" rotWithShape="0">
              <a:prstClr val="black">
                <a:alpha val="40000"/>
              </a:prstClr>
            </a:outerShdw>
          </a:effectLst>
        </p:spPr>
      </p:pic>
      <p:sp>
        <p:nvSpPr>
          <p:cNvPr id="14" name="Rectangle: Rounded Corners 13"/>
          <p:cNvSpPr/>
          <p:nvPr/>
        </p:nvSpPr>
        <p:spPr>
          <a:xfrm>
            <a:off x="1653735" y="3068320"/>
            <a:ext cx="2034345" cy="152400"/>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Rounded Corners 14"/>
          <p:cNvSpPr/>
          <p:nvPr/>
        </p:nvSpPr>
        <p:spPr>
          <a:xfrm>
            <a:off x="2953987" y="3953860"/>
            <a:ext cx="1313214" cy="567339"/>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Rounded Corners 15"/>
          <p:cNvSpPr/>
          <p:nvPr/>
        </p:nvSpPr>
        <p:spPr>
          <a:xfrm>
            <a:off x="7333058" y="2548321"/>
            <a:ext cx="1313214" cy="2775519"/>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7432891" y="889943"/>
            <a:ext cx="1567543" cy="369332"/>
          </a:xfrm>
          <a:prstGeom prst="rect">
            <a:avLst/>
          </a:prstGeom>
          <a:solidFill>
            <a:srgbClr val="C00000"/>
          </a:solidFill>
        </p:spPr>
        <p:txBody>
          <a:bodyPr wrap="square" rtlCol="0">
            <a:spAutoFit/>
          </a:bodyPr>
          <a:lstStyle/>
          <a:p>
            <a:r>
              <a:rPr lang="en-US" sz="1800" dirty="0">
                <a:solidFill>
                  <a:schemeClr val="bg1"/>
                </a:solidFill>
              </a:rPr>
              <a:t>Breakout Talk</a:t>
            </a:r>
          </a:p>
        </p:txBody>
      </p:sp>
    </p:spTree>
    <p:extLst>
      <p:ext uri="{BB962C8B-B14F-4D97-AF65-F5344CB8AC3E}">
        <p14:creationId xmlns:p14="http://schemas.microsoft.com/office/powerpoint/2010/main" val="3510238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Interfaces – Other Subprojects</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2489" y="1384183"/>
            <a:ext cx="8414974" cy="4714726"/>
          </a:xfrm>
          <a:prstGeom prst="rect">
            <a:avLst/>
          </a:prstGeom>
          <a:ln w="15875">
            <a:solidFill>
              <a:srgbClr val="404040"/>
            </a:solidFill>
          </a:ln>
          <a:effectLst>
            <a:outerShdw blurRad="50800" dist="38100" dir="2700000" algn="tl" rotWithShape="0">
              <a:prstClr val="black">
                <a:alpha val="40000"/>
              </a:prstClr>
            </a:outerShdw>
          </a:effectLst>
        </p:spPr>
      </p:pic>
      <p:sp>
        <p:nvSpPr>
          <p:cNvPr id="16" name="Rectangle: Rounded Corners 15"/>
          <p:cNvSpPr/>
          <p:nvPr/>
        </p:nvSpPr>
        <p:spPr>
          <a:xfrm>
            <a:off x="312489" y="5617957"/>
            <a:ext cx="7984223" cy="494950"/>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157" y="3404209"/>
            <a:ext cx="7207181" cy="1210161"/>
          </a:xfrm>
          <a:prstGeom prst="rect">
            <a:avLst/>
          </a:prstGeom>
          <a:ln w="28575">
            <a:solidFill>
              <a:srgbClr val="C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1527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Interfaces – Linac Tunnel Cross Section</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12" name="Content Placeholder 6">
            <a:extLst>
              <a:ext uri="{FF2B5EF4-FFF2-40B4-BE49-F238E27FC236}">
                <a16:creationId xmlns:a16="http://schemas.microsoft.com/office/drawing/2014/main" id="{1F570EBC-5014-4965-BF68-F5E331476F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178" y="1015230"/>
            <a:ext cx="8370276" cy="5249725"/>
          </a:xfrm>
          <a:ln>
            <a:solidFill>
              <a:srgbClr val="404040"/>
            </a:solidFill>
          </a:ln>
          <a:effectLst>
            <a:outerShdw blurRad="50800" dist="38100" dir="2700000" algn="tl" rotWithShape="0">
              <a:prstClr val="black">
                <a:alpha val="40000"/>
              </a:prstClr>
            </a:outerShdw>
          </a:effectLst>
        </p:spPr>
      </p:pic>
      <p:sp>
        <p:nvSpPr>
          <p:cNvPr id="20" name="Freeform 16">
            <a:extLst>
              <a:ext uri="{FF2B5EF4-FFF2-40B4-BE49-F238E27FC236}">
                <a16:creationId xmlns:a16="http://schemas.microsoft.com/office/drawing/2014/main" id="{BDE84625-470D-4CCE-912A-17E42F467E1B}"/>
              </a:ext>
            </a:extLst>
          </p:cNvPr>
          <p:cNvSpPr/>
          <p:nvPr/>
        </p:nvSpPr>
        <p:spPr>
          <a:xfrm>
            <a:off x="1541585" y="3903785"/>
            <a:ext cx="123092" cy="797169"/>
          </a:xfrm>
          <a:custGeom>
            <a:avLst/>
            <a:gdLst>
              <a:gd name="connsiteX0" fmla="*/ 0 w 123092"/>
              <a:gd name="connsiteY0" fmla="*/ 0 h 797169"/>
              <a:gd name="connsiteX1" fmla="*/ 123092 w 123092"/>
              <a:gd name="connsiteY1" fmla="*/ 0 h 797169"/>
              <a:gd name="connsiteX2" fmla="*/ 123092 w 123092"/>
              <a:gd name="connsiteY2" fmla="*/ 797169 h 797169"/>
              <a:gd name="connsiteX3" fmla="*/ 11723 w 123092"/>
              <a:gd name="connsiteY3" fmla="*/ 797169 h 797169"/>
              <a:gd name="connsiteX4" fmla="*/ 0 w 123092"/>
              <a:gd name="connsiteY4" fmla="*/ 0 h 79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92" h="797169">
                <a:moveTo>
                  <a:pt x="0" y="0"/>
                </a:moveTo>
                <a:lnTo>
                  <a:pt x="123092" y="0"/>
                </a:lnTo>
                <a:lnTo>
                  <a:pt x="123092" y="797169"/>
                </a:lnTo>
                <a:lnTo>
                  <a:pt x="11723" y="797169"/>
                </a:lnTo>
                <a:lnTo>
                  <a:pt x="0" y="0"/>
                </a:lnTo>
                <a:close/>
              </a:path>
            </a:pathLst>
          </a:custGeom>
          <a:solidFill>
            <a:schemeClr val="tx1">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D2FFEF5-B085-4C07-A2E3-30EA1745D0B0}"/>
              </a:ext>
            </a:extLst>
          </p:cNvPr>
          <p:cNvGrpSpPr/>
          <p:nvPr/>
        </p:nvGrpSpPr>
        <p:grpSpPr>
          <a:xfrm>
            <a:off x="1297052" y="2219426"/>
            <a:ext cx="5859009" cy="3721348"/>
            <a:chOff x="1284501" y="2095018"/>
            <a:chExt cx="5859009" cy="3721348"/>
          </a:xfrm>
        </p:grpSpPr>
        <p:sp>
          <p:nvSpPr>
            <p:cNvPr id="13" name="Freeform 12">
              <a:extLst>
                <a:ext uri="{FF2B5EF4-FFF2-40B4-BE49-F238E27FC236}">
                  <a16:creationId xmlns:a16="http://schemas.microsoft.com/office/drawing/2014/main" id="{0AFE75D4-13F8-41A1-B38D-DB346E4BE85B}"/>
                </a:ext>
              </a:extLst>
            </p:cNvPr>
            <p:cNvSpPr/>
            <p:nvPr/>
          </p:nvSpPr>
          <p:spPr>
            <a:xfrm>
              <a:off x="3130062" y="3259015"/>
              <a:ext cx="1565030" cy="1899139"/>
            </a:xfrm>
            <a:custGeom>
              <a:avLst/>
              <a:gdLst>
                <a:gd name="connsiteX0" fmla="*/ 29307 w 1565030"/>
                <a:gd name="connsiteY0" fmla="*/ 1371600 h 1899139"/>
                <a:gd name="connsiteX1" fmla="*/ 82061 w 1565030"/>
                <a:gd name="connsiteY1" fmla="*/ 1365739 h 1899139"/>
                <a:gd name="connsiteX2" fmla="*/ 99646 w 1565030"/>
                <a:gd name="connsiteY2" fmla="*/ 1348154 h 1899139"/>
                <a:gd name="connsiteX3" fmla="*/ 398584 w 1565030"/>
                <a:gd name="connsiteY3" fmla="*/ 1348154 h 1899139"/>
                <a:gd name="connsiteX4" fmla="*/ 468923 w 1565030"/>
                <a:gd name="connsiteY4" fmla="*/ 1453662 h 1899139"/>
                <a:gd name="connsiteX5" fmla="*/ 521676 w 1565030"/>
                <a:gd name="connsiteY5" fmla="*/ 1524000 h 1899139"/>
                <a:gd name="connsiteX6" fmla="*/ 603738 w 1565030"/>
                <a:gd name="connsiteY6" fmla="*/ 1594339 h 1899139"/>
                <a:gd name="connsiteX7" fmla="*/ 603738 w 1565030"/>
                <a:gd name="connsiteY7" fmla="*/ 1594339 h 1899139"/>
                <a:gd name="connsiteX8" fmla="*/ 592015 w 1565030"/>
                <a:gd name="connsiteY8" fmla="*/ 1664677 h 1899139"/>
                <a:gd name="connsiteX9" fmla="*/ 603738 w 1565030"/>
                <a:gd name="connsiteY9" fmla="*/ 1899139 h 1899139"/>
                <a:gd name="connsiteX10" fmla="*/ 1248507 w 1565030"/>
                <a:gd name="connsiteY10" fmla="*/ 1899139 h 1899139"/>
                <a:gd name="connsiteX11" fmla="*/ 1248507 w 1565030"/>
                <a:gd name="connsiteY11" fmla="*/ 1776047 h 1899139"/>
                <a:gd name="connsiteX12" fmla="*/ 1248507 w 1565030"/>
                <a:gd name="connsiteY12" fmla="*/ 1652954 h 1899139"/>
                <a:gd name="connsiteX13" fmla="*/ 1248507 w 1565030"/>
                <a:gd name="connsiteY13" fmla="*/ 1588477 h 1899139"/>
                <a:gd name="connsiteX14" fmla="*/ 1260230 w 1565030"/>
                <a:gd name="connsiteY14" fmla="*/ 1570893 h 1899139"/>
                <a:gd name="connsiteX15" fmla="*/ 1312984 w 1565030"/>
                <a:gd name="connsiteY15" fmla="*/ 1629508 h 1899139"/>
                <a:gd name="connsiteX16" fmla="*/ 1336430 w 1565030"/>
                <a:gd name="connsiteY16" fmla="*/ 1606062 h 1899139"/>
                <a:gd name="connsiteX17" fmla="*/ 1436076 w 1565030"/>
                <a:gd name="connsiteY17" fmla="*/ 1705708 h 1899139"/>
                <a:gd name="connsiteX18" fmla="*/ 1424353 w 1565030"/>
                <a:gd name="connsiteY18" fmla="*/ 1717431 h 1899139"/>
                <a:gd name="connsiteX19" fmla="*/ 1488830 w 1565030"/>
                <a:gd name="connsiteY19" fmla="*/ 1776047 h 1899139"/>
                <a:gd name="connsiteX20" fmla="*/ 1565030 w 1565030"/>
                <a:gd name="connsiteY20" fmla="*/ 1676400 h 1899139"/>
                <a:gd name="connsiteX21" fmla="*/ 1512276 w 1565030"/>
                <a:gd name="connsiteY21" fmla="*/ 1635370 h 1899139"/>
                <a:gd name="connsiteX22" fmla="*/ 1488830 w 1565030"/>
                <a:gd name="connsiteY22" fmla="*/ 1647093 h 1899139"/>
                <a:gd name="connsiteX23" fmla="*/ 1418492 w 1565030"/>
                <a:gd name="connsiteY23" fmla="*/ 1547447 h 1899139"/>
                <a:gd name="connsiteX24" fmla="*/ 1447800 w 1565030"/>
                <a:gd name="connsiteY24" fmla="*/ 1524000 h 1899139"/>
                <a:gd name="connsiteX25" fmla="*/ 1383323 w 1565030"/>
                <a:gd name="connsiteY25" fmla="*/ 1482970 h 1899139"/>
                <a:gd name="connsiteX26" fmla="*/ 1447800 w 1565030"/>
                <a:gd name="connsiteY26" fmla="*/ 1301262 h 1899139"/>
                <a:gd name="connsiteX27" fmla="*/ 1488830 w 1565030"/>
                <a:gd name="connsiteY27" fmla="*/ 1166447 h 1899139"/>
                <a:gd name="connsiteX28" fmla="*/ 1482969 w 1565030"/>
                <a:gd name="connsiteY28" fmla="*/ 978877 h 1899139"/>
                <a:gd name="connsiteX29" fmla="*/ 1418492 w 1565030"/>
                <a:gd name="connsiteY29" fmla="*/ 855785 h 1899139"/>
                <a:gd name="connsiteX30" fmla="*/ 1336430 w 1565030"/>
                <a:gd name="connsiteY30" fmla="*/ 744416 h 1899139"/>
                <a:gd name="connsiteX31" fmla="*/ 1184030 w 1565030"/>
                <a:gd name="connsiteY31" fmla="*/ 644770 h 1899139"/>
                <a:gd name="connsiteX32" fmla="*/ 1172307 w 1565030"/>
                <a:gd name="connsiteY32" fmla="*/ 580293 h 1899139"/>
                <a:gd name="connsiteX33" fmla="*/ 1242646 w 1565030"/>
                <a:gd name="connsiteY33" fmla="*/ 580293 h 1899139"/>
                <a:gd name="connsiteX34" fmla="*/ 1242646 w 1565030"/>
                <a:gd name="connsiteY34" fmla="*/ 545123 h 1899139"/>
                <a:gd name="connsiteX35" fmla="*/ 1172307 w 1565030"/>
                <a:gd name="connsiteY35" fmla="*/ 545123 h 1899139"/>
                <a:gd name="connsiteX36" fmla="*/ 1172307 w 1565030"/>
                <a:gd name="connsiteY36" fmla="*/ 0 h 1899139"/>
                <a:gd name="connsiteX37" fmla="*/ 685800 w 1565030"/>
                <a:gd name="connsiteY37" fmla="*/ 0 h 1899139"/>
                <a:gd name="connsiteX38" fmla="*/ 685800 w 1565030"/>
                <a:gd name="connsiteY38" fmla="*/ 539262 h 1899139"/>
                <a:gd name="connsiteX39" fmla="*/ 603738 w 1565030"/>
                <a:gd name="connsiteY39" fmla="*/ 539262 h 1899139"/>
                <a:gd name="connsiteX40" fmla="*/ 603738 w 1565030"/>
                <a:gd name="connsiteY40" fmla="*/ 586154 h 1899139"/>
                <a:gd name="connsiteX41" fmla="*/ 674076 w 1565030"/>
                <a:gd name="connsiteY41" fmla="*/ 586154 h 1899139"/>
                <a:gd name="connsiteX42" fmla="*/ 674076 w 1565030"/>
                <a:gd name="connsiteY42" fmla="*/ 644770 h 1899139"/>
                <a:gd name="connsiteX43" fmla="*/ 580292 w 1565030"/>
                <a:gd name="connsiteY43" fmla="*/ 691662 h 1899139"/>
                <a:gd name="connsiteX44" fmla="*/ 504092 w 1565030"/>
                <a:gd name="connsiteY44" fmla="*/ 779585 h 1899139"/>
                <a:gd name="connsiteX45" fmla="*/ 457200 w 1565030"/>
                <a:gd name="connsiteY45" fmla="*/ 844062 h 1899139"/>
                <a:gd name="connsiteX46" fmla="*/ 416169 w 1565030"/>
                <a:gd name="connsiteY46" fmla="*/ 908539 h 1899139"/>
                <a:gd name="connsiteX47" fmla="*/ 386861 w 1565030"/>
                <a:gd name="connsiteY47" fmla="*/ 908539 h 1899139"/>
                <a:gd name="connsiteX48" fmla="*/ 386861 w 1565030"/>
                <a:gd name="connsiteY48" fmla="*/ 961293 h 1899139"/>
                <a:gd name="connsiteX49" fmla="*/ 87923 w 1565030"/>
                <a:gd name="connsiteY49" fmla="*/ 961293 h 1899139"/>
                <a:gd name="connsiteX50" fmla="*/ 87923 w 1565030"/>
                <a:gd name="connsiteY50" fmla="*/ 873370 h 1899139"/>
                <a:gd name="connsiteX51" fmla="*/ 0 w 1565030"/>
                <a:gd name="connsiteY51" fmla="*/ 873370 h 1899139"/>
                <a:gd name="connsiteX52" fmla="*/ 29307 w 1565030"/>
                <a:gd name="connsiteY52" fmla="*/ 1371600 h 189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5030" h="1899139">
                  <a:moveTo>
                    <a:pt x="29307" y="1371600"/>
                  </a:moveTo>
                  <a:lnTo>
                    <a:pt x="82061" y="1365739"/>
                  </a:lnTo>
                  <a:lnTo>
                    <a:pt x="99646" y="1348154"/>
                  </a:lnTo>
                  <a:lnTo>
                    <a:pt x="398584" y="1348154"/>
                  </a:lnTo>
                  <a:lnTo>
                    <a:pt x="468923" y="1453662"/>
                  </a:lnTo>
                  <a:lnTo>
                    <a:pt x="521676" y="1524000"/>
                  </a:lnTo>
                  <a:lnTo>
                    <a:pt x="603738" y="1594339"/>
                  </a:lnTo>
                  <a:lnTo>
                    <a:pt x="603738" y="1594339"/>
                  </a:lnTo>
                  <a:lnTo>
                    <a:pt x="592015" y="1664677"/>
                  </a:lnTo>
                  <a:lnTo>
                    <a:pt x="603738" y="1899139"/>
                  </a:lnTo>
                  <a:lnTo>
                    <a:pt x="1248507" y="1899139"/>
                  </a:lnTo>
                  <a:lnTo>
                    <a:pt x="1248507" y="1776047"/>
                  </a:lnTo>
                  <a:lnTo>
                    <a:pt x="1248507" y="1652954"/>
                  </a:lnTo>
                  <a:lnTo>
                    <a:pt x="1248507" y="1588477"/>
                  </a:lnTo>
                  <a:lnTo>
                    <a:pt x="1260230" y="1570893"/>
                  </a:lnTo>
                  <a:lnTo>
                    <a:pt x="1312984" y="1629508"/>
                  </a:lnTo>
                  <a:lnTo>
                    <a:pt x="1336430" y="1606062"/>
                  </a:lnTo>
                  <a:lnTo>
                    <a:pt x="1436076" y="1705708"/>
                  </a:lnTo>
                  <a:lnTo>
                    <a:pt x="1424353" y="1717431"/>
                  </a:lnTo>
                  <a:lnTo>
                    <a:pt x="1488830" y="1776047"/>
                  </a:lnTo>
                  <a:lnTo>
                    <a:pt x="1565030" y="1676400"/>
                  </a:lnTo>
                  <a:lnTo>
                    <a:pt x="1512276" y="1635370"/>
                  </a:lnTo>
                  <a:lnTo>
                    <a:pt x="1488830" y="1647093"/>
                  </a:lnTo>
                  <a:lnTo>
                    <a:pt x="1418492" y="1547447"/>
                  </a:lnTo>
                  <a:lnTo>
                    <a:pt x="1447800" y="1524000"/>
                  </a:lnTo>
                  <a:lnTo>
                    <a:pt x="1383323" y="1482970"/>
                  </a:lnTo>
                  <a:lnTo>
                    <a:pt x="1447800" y="1301262"/>
                  </a:lnTo>
                  <a:lnTo>
                    <a:pt x="1488830" y="1166447"/>
                  </a:lnTo>
                  <a:lnTo>
                    <a:pt x="1482969" y="978877"/>
                  </a:lnTo>
                  <a:lnTo>
                    <a:pt x="1418492" y="855785"/>
                  </a:lnTo>
                  <a:lnTo>
                    <a:pt x="1336430" y="744416"/>
                  </a:lnTo>
                  <a:lnTo>
                    <a:pt x="1184030" y="644770"/>
                  </a:lnTo>
                  <a:lnTo>
                    <a:pt x="1172307" y="580293"/>
                  </a:lnTo>
                  <a:lnTo>
                    <a:pt x="1242646" y="580293"/>
                  </a:lnTo>
                  <a:lnTo>
                    <a:pt x="1242646" y="545123"/>
                  </a:lnTo>
                  <a:lnTo>
                    <a:pt x="1172307" y="545123"/>
                  </a:lnTo>
                  <a:lnTo>
                    <a:pt x="1172307" y="0"/>
                  </a:lnTo>
                  <a:lnTo>
                    <a:pt x="685800" y="0"/>
                  </a:lnTo>
                  <a:lnTo>
                    <a:pt x="685800" y="539262"/>
                  </a:lnTo>
                  <a:lnTo>
                    <a:pt x="603738" y="539262"/>
                  </a:lnTo>
                  <a:lnTo>
                    <a:pt x="603738" y="586154"/>
                  </a:lnTo>
                  <a:lnTo>
                    <a:pt x="674076" y="586154"/>
                  </a:lnTo>
                  <a:lnTo>
                    <a:pt x="674076" y="644770"/>
                  </a:lnTo>
                  <a:lnTo>
                    <a:pt x="580292" y="691662"/>
                  </a:lnTo>
                  <a:lnTo>
                    <a:pt x="504092" y="779585"/>
                  </a:lnTo>
                  <a:lnTo>
                    <a:pt x="457200" y="844062"/>
                  </a:lnTo>
                  <a:lnTo>
                    <a:pt x="416169" y="908539"/>
                  </a:lnTo>
                  <a:lnTo>
                    <a:pt x="386861" y="908539"/>
                  </a:lnTo>
                  <a:lnTo>
                    <a:pt x="386861" y="961293"/>
                  </a:lnTo>
                  <a:lnTo>
                    <a:pt x="87923" y="961293"/>
                  </a:lnTo>
                  <a:lnTo>
                    <a:pt x="87923" y="873370"/>
                  </a:lnTo>
                  <a:lnTo>
                    <a:pt x="0" y="873370"/>
                  </a:lnTo>
                  <a:lnTo>
                    <a:pt x="29307" y="1371600"/>
                  </a:lnTo>
                  <a:close/>
                </a:path>
              </a:pathLst>
            </a:custGeom>
            <a:solidFill>
              <a:srgbClr val="C00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89C76978-867B-43AE-9D37-781C14FB4B38}"/>
                </a:ext>
              </a:extLst>
            </p:cNvPr>
            <p:cNvSpPr/>
            <p:nvPr/>
          </p:nvSpPr>
          <p:spPr>
            <a:xfrm>
              <a:off x="4894385" y="3141785"/>
              <a:ext cx="1652953" cy="2385646"/>
            </a:xfrm>
            <a:custGeom>
              <a:avLst/>
              <a:gdLst>
                <a:gd name="connsiteX0" fmla="*/ 164123 w 1652953"/>
                <a:gd name="connsiteY0" fmla="*/ 2385646 h 2385646"/>
                <a:gd name="connsiteX1" fmla="*/ 164123 w 1652953"/>
                <a:gd name="connsiteY1" fmla="*/ 1582615 h 2385646"/>
                <a:gd name="connsiteX2" fmla="*/ 0 w 1652953"/>
                <a:gd name="connsiteY2" fmla="*/ 1582615 h 2385646"/>
                <a:gd name="connsiteX3" fmla="*/ 0 w 1652953"/>
                <a:gd name="connsiteY3" fmla="*/ 656492 h 2385646"/>
                <a:gd name="connsiteX4" fmla="*/ 82061 w 1652953"/>
                <a:gd name="connsiteY4" fmla="*/ 656492 h 2385646"/>
                <a:gd name="connsiteX5" fmla="*/ 82061 w 1652953"/>
                <a:gd name="connsiteY5" fmla="*/ 498230 h 2385646"/>
                <a:gd name="connsiteX6" fmla="*/ 334107 w 1652953"/>
                <a:gd name="connsiteY6" fmla="*/ 498230 h 2385646"/>
                <a:gd name="connsiteX7" fmla="*/ 334107 w 1652953"/>
                <a:gd name="connsiteY7" fmla="*/ 656492 h 2385646"/>
                <a:gd name="connsiteX8" fmla="*/ 574430 w 1652953"/>
                <a:gd name="connsiteY8" fmla="*/ 656492 h 2385646"/>
                <a:gd name="connsiteX9" fmla="*/ 574430 w 1652953"/>
                <a:gd name="connsiteY9" fmla="*/ 0 h 2385646"/>
                <a:gd name="connsiteX10" fmla="*/ 1242646 w 1652953"/>
                <a:gd name="connsiteY10" fmla="*/ 0 h 2385646"/>
                <a:gd name="connsiteX11" fmla="*/ 1242646 w 1652953"/>
                <a:gd name="connsiteY11" fmla="*/ 662353 h 2385646"/>
                <a:gd name="connsiteX12" fmla="*/ 1570892 w 1652953"/>
                <a:gd name="connsiteY12" fmla="*/ 662353 h 2385646"/>
                <a:gd name="connsiteX13" fmla="*/ 1570892 w 1652953"/>
                <a:gd name="connsiteY13" fmla="*/ 1664677 h 2385646"/>
                <a:gd name="connsiteX14" fmla="*/ 1652953 w 1652953"/>
                <a:gd name="connsiteY14" fmla="*/ 1664677 h 2385646"/>
                <a:gd name="connsiteX15" fmla="*/ 1652953 w 1652953"/>
                <a:gd name="connsiteY15" fmla="*/ 2379784 h 2385646"/>
                <a:gd name="connsiteX16" fmla="*/ 164123 w 1652953"/>
                <a:gd name="connsiteY16" fmla="*/ 2385646 h 23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2953" h="2385646">
                  <a:moveTo>
                    <a:pt x="164123" y="2385646"/>
                  </a:moveTo>
                  <a:lnTo>
                    <a:pt x="164123" y="1582615"/>
                  </a:lnTo>
                  <a:lnTo>
                    <a:pt x="0" y="1582615"/>
                  </a:lnTo>
                  <a:lnTo>
                    <a:pt x="0" y="656492"/>
                  </a:lnTo>
                  <a:lnTo>
                    <a:pt x="82061" y="656492"/>
                  </a:lnTo>
                  <a:lnTo>
                    <a:pt x="82061" y="498230"/>
                  </a:lnTo>
                  <a:lnTo>
                    <a:pt x="334107" y="498230"/>
                  </a:lnTo>
                  <a:lnTo>
                    <a:pt x="334107" y="656492"/>
                  </a:lnTo>
                  <a:lnTo>
                    <a:pt x="574430" y="656492"/>
                  </a:lnTo>
                  <a:lnTo>
                    <a:pt x="574430" y="0"/>
                  </a:lnTo>
                  <a:lnTo>
                    <a:pt x="1242646" y="0"/>
                  </a:lnTo>
                  <a:lnTo>
                    <a:pt x="1242646" y="662353"/>
                  </a:lnTo>
                  <a:lnTo>
                    <a:pt x="1570892" y="662353"/>
                  </a:lnTo>
                  <a:lnTo>
                    <a:pt x="1570892" y="1664677"/>
                  </a:lnTo>
                  <a:lnTo>
                    <a:pt x="1652953" y="1664677"/>
                  </a:lnTo>
                  <a:lnTo>
                    <a:pt x="1652953" y="2379784"/>
                  </a:lnTo>
                  <a:lnTo>
                    <a:pt x="164123" y="2385646"/>
                  </a:lnTo>
                  <a:close/>
                </a:path>
              </a:pathLst>
            </a:custGeom>
            <a:solidFill>
              <a:schemeClr val="accent4">
                <a:lumMod val="40000"/>
                <a:lumOff val="60000"/>
                <a:alpha val="22000"/>
              </a:schemeClr>
            </a:solidFill>
            <a:ln w="158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reeform 14">
              <a:extLst>
                <a:ext uri="{FF2B5EF4-FFF2-40B4-BE49-F238E27FC236}">
                  <a16:creationId xmlns:a16="http://schemas.microsoft.com/office/drawing/2014/main" id="{C1CE067C-B10F-43CB-B7D0-3047B8BABDDE}"/>
                </a:ext>
              </a:extLst>
            </p:cNvPr>
            <p:cNvSpPr/>
            <p:nvPr/>
          </p:nvSpPr>
          <p:spPr>
            <a:xfrm>
              <a:off x="2514600" y="2620108"/>
              <a:ext cx="949569" cy="2907323"/>
            </a:xfrm>
            <a:custGeom>
              <a:avLst/>
              <a:gdLst>
                <a:gd name="connsiteX0" fmla="*/ 949569 w 949569"/>
                <a:gd name="connsiteY0" fmla="*/ 1582615 h 2907323"/>
                <a:gd name="connsiteX1" fmla="*/ 949569 w 949569"/>
                <a:gd name="connsiteY1" fmla="*/ 1295400 h 2907323"/>
                <a:gd name="connsiteX2" fmla="*/ 949569 w 949569"/>
                <a:gd name="connsiteY2" fmla="*/ 1295400 h 2907323"/>
                <a:gd name="connsiteX3" fmla="*/ 949569 w 949569"/>
                <a:gd name="connsiteY3" fmla="*/ 1201615 h 2907323"/>
                <a:gd name="connsiteX4" fmla="*/ 943708 w 949569"/>
                <a:gd name="connsiteY4" fmla="*/ 1195754 h 2907323"/>
                <a:gd name="connsiteX5" fmla="*/ 943708 w 949569"/>
                <a:gd name="connsiteY5" fmla="*/ 844061 h 2907323"/>
                <a:gd name="connsiteX6" fmla="*/ 838200 w 949569"/>
                <a:gd name="connsiteY6" fmla="*/ 844061 h 2907323"/>
                <a:gd name="connsiteX7" fmla="*/ 838200 w 949569"/>
                <a:gd name="connsiteY7" fmla="*/ 674077 h 2907323"/>
                <a:gd name="connsiteX8" fmla="*/ 838200 w 949569"/>
                <a:gd name="connsiteY8" fmla="*/ 674077 h 2907323"/>
                <a:gd name="connsiteX9" fmla="*/ 791308 w 949569"/>
                <a:gd name="connsiteY9" fmla="*/ 674077 h 2907323"/>
                <a:gd name="connsiteX10" fmla="*/ 791308 w 949569"/>
                <a:gd name="connsiteY10" fmla="*/ 269630 h 2907323"/>
                <a:gd name="connsiteX11" fmla="*/ 861646 w 949569"/>
                <a:gd name="connsiteY11" fmla="*/ 269630 h 2907323"/>
                <a:gd name="connsiteX12" fmla="*/ 861646 w 949569"/>
                <a:gd name="connsiteY12" fmla="*/ 0 h 2907323"/>
                <a:gd name="connsiteX13" fmla="*/ 199292 w 949569"/>
                <a:gd name="connsiteY13" fmla="*/ 0 h 2907323"/>
                <a:gd name="connsiteX14" fmla="*/ 199292 w 949569"/>
                <a:gd name="connsiteY14" fmla="*/ 2069123 h 2907323"/>
                <a:gd name="connsiteX15" fmla="*/ 29308 w 949569"/>
                <a:gd name="connsiteY15" fmla="*/ 2069123 h 2907323"/>
                <a:gd name="connsiteX16" fmla="*/ 29308 w 949569"/>
                <a:gd name="connsiteY16" fmla="*/ 2239107 h 2907323"/>
                <a:gd name="connsiteX17" fmla="*/ 0 w 949569"/>
                <a:gd name="connsiteY17" fmla="*/ 2368061 h 2907323"/>
                <a:gd name="connsiteX18" fmla="*/ 23446 w 949569"/>
                <a:gd name="connsiteY18" fmla="*/ 2455984 h 2907323"/>
                <a:gd name="connsiteX19" fmla="*/ 58615 w 949569"/>
                <a:gd name="connsiteY19" fmla="*/ 2526323 h 2907323"/>
                <a:gd name="connsiteX20" fmla="*/ 93785 w 949569"/>
                <a:gd name="connsiteY20" fmla="*/ 2555630 h 2907323"/>
                <a:gd name="connsiteX21" fmla="*/ 123092 w 949569"/>
                <a:gd name="connsiteY21" fmla="*/ 2584938 h 2907323"/>
                <a:gd name="connsiteX22" fmla="*/ 216877 w 949569"/>
                <a:gd name="connsiteY22" fmla="*/ 2596661 h 2907323"/>
                <a:gd name="connsiteX23" fmla="*/ 0 w 949569"/>
                <a:gd name="connsiteY23" fmla="*/ 2596661 h 2907323"/>
                <a:gd name="connsiteX24" fmla="*/ 0 w 949569"/>
                <a:gd name="connsiteY24" fmla="*/ 2907323 h 2907323"/>
                <a:gd name="connsiteX25" fmla="*/ 527538 w 949569"/>
                <a:gd name="connsiteY25" fmla="*/ 2907323 h 2907323"/>
                <a:gd name="connsiteX26" fmla="*/ 527538 w 949569"/>
                <a:gd name="connsiteY26" fmla="*/ 2596661 h 2907323"/>
                <a:gd name="connsiteX27" fmla="*/ 322385 w 949569"/>
                <a:gd name="connsiteY27" fmla="*/ 2596661 h 2907323"/>
                <a:gd name="connsiteX28" fmla="*/ 392723 w 949569"/>
                <a:gd name="connsiteY28" fmla="*/ 2561492 h 2907323"/>
                <a:gd name="connsiteX29" fmla="*/ 439615 w 949569"/>
                <a:gd name="connsiteY29" fmla="*/ 2502877 h 2907323"/>
                <a:gd name="connsiteX30" fmla="*/ 480646 w 949569"/>
                <a:gd name="connsiteY30" fmla="*/ 2420815 h 2907323"/>
                <a:gd name="connsiteX31" fmla="*/ 504092 w 949569"/>
                <a:gd name="connsiteY31" fmla="*/ 2344615 h 2907323"/>
                <a:gd name="connsiteX32" fmla="*/ 515815 w 949569"/>
                <a:gd name="connsiteY32" fmla="*/ 2280138 h 2907323"/>
                <a:gd name="connsiteX33" fmla="*/ 468923 w 949569"/>
                <a:gd name="connsiteY33" fmla="*/ 2203938 h 2907323"/>
                <a:gd name="connsiteX34" fmla="*/ 468923 w 949569"/>
                <a:gd name="connsiteY34" fmla="*/ 2074984 h 2907323"/>
                <a:gd name="connsiteX35" fmla="*/ 427892 w 949569"/>
                <a:gd name="connsiteY35" fmla="*/ 2074984 h 2907323"/>
                <a:gd name="connsiteX36" fmla="*/ 427892 w 949569"/>
                <a:gd name="connsiteY36" fmla="*/ 1776046 h 2907323"/>
                <a:gd name="connsiteX37" fmla="*/ 474785 w 949569"/>
                <a:gd name="connsiteY37" fmla="*/ 1776046 h 2907323"/>
                <a:gd name="connsiteX38" fmla="*/ 474785 w 949569"/>
                <a:gd name="connsiteY38" fmla="*/ 1664677 h 2907323"/>
                <a:gd name="connsiteX39" fmla="*/ 474785 w 949569"/>
                <a:gd name="connsiteY39" fmla="*/ 1664677 h 2907323"/>
                <a:gd name="connsiteX40" fmla="*/ 422031 w 949569"/>
                <a:gd name="connsiteY40" fmla="*/ 1664677 h 2907323"/>
                <a:gd name="connsiteX41" fmla="*/ 422031 w 949569"/>
                <a:gd name="connsiteY41" fmla="*/ 1096107 h 2907323"/>
                <a:gd name="connsiteX42" fmla="*/ 709246 w 949569"/>
                <a:gd name="connsiteY42" fmla="*/ 1096107 h 2907323"/>
                <a:gd name="connsiteX43" fmla="*/ 709246 w 949569"/>
                <a:gd name="connsiteY43" fmla="*/ 1594338 h 2907323"/>
                <a:gd name="connsiteX44" fmla="*/ 949569 w 949569"/>
                <a:gd name="connsiteY44" fmla="*/ 1582615 h 29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9569" h="2907323">
                  <a:moveTo>
                    <a:pt x="949569" y="1582615"/>
                  </a:moveTo>
                  <a:lnTo>
                    <a:pt x="949569" y="1295400"/>
                  </a:lnTo>
                  <a:lnTo>
                    <a:pt x="949569" y="1295400"/>
                  </a:lnTo>
                  <a:lnTo>
                    <a:pt x="949569" y="1201615"/>
                  </a:lnTo>
                  <a:lnTo>
                    <a:pt x="943708" y="1195754"/>
                  </a:lnTo>
                  <a:lnTo>
                    <a:pt x="943708" y="844061"/>
                  </a:lnTo>
                  <a:lnTo>
                    <a:pt x="838200" y="844061"/>
                  </a:lnTo>
                  <a:lnTo>
                    <a:pt x="838200" y="674077"/>
                  </a:lnTo>
                  <a:lnTo>
                    <a:pt x="838200" y="674077"/>
                  </a:lnTo>
                  <a:lnTo>
                    <a:pt x="791308" y="674077"/>
                  </a:lnTo>
                  <a:lnTo>
                    <a:pt x="791308" y="269630"/>
                  </a:lnTo>
                  <a:lnTo>
                    <a:pt x="861646" y="269630"/>
                  </a:lnTo>
                  <a:lnTo>
                    <a:pt x="861646" y="0"/>
                  </a:lnTo>
                  <a:lnTo>
                    <a:pt x="199292" y="0"/>
                  </a:lnTo>
                  <a:lnTo>
                    <a:pt x="199292" y="2069123"/>
                  </a:lnTo>
                  <a:lnTo>
                    <a:pt x="29308" y="2069123"/>
                  </a:lnTo>
                  <a:lnTo>
                    <a:pt x="29308" y="2239107"/>
                  </a:lnTo>
                  <a:lnTo>
                    <a:pt x="0" y="2368061"/>
                  </a:lnTo>
                  <a:lnTo>
                    <a:pt x="23446" y="2455984"/>
                  </a:lnTo>
                  <a:lnTo>
                    <a:pt x="58615" y="2526323"/>
                  </a:lnTo>
                  <a:lnTo>
                    <a:pt x="93785" y="2555630"/>
                  </a:lnTo>
                  <a:lnTo>
                    <a:pt x="123092" y="2584938"/>
                  </a:lnTo>
                  <a:lnTo>
                    <a:pt x="216877" y="2596661"/>
                  </a:lnTo>
                  <a:lnTo>
                    <a:pt x="0" y="2596661"/>
                  </a:lnTo>
                  <a:lnTo>
                    <a:pt x="0" y="2907323"/>
                  </a:lnTo>
                  <a:lnTo>
                    <a:pt x="527538" y="2907323"/>
                  </a:lnTo>
                  <a:lnTo>
                    <a:pt x="527538" y="2596661"/>
                  </a:lnTo>
                  <a:lnTo>
                    <a:pt x="322385" y="2596661"/>
                  </a:lnTo>
                  <a:lnTo>
                    <a:pt x="392723" y="2561492"/>
                  </a:lnTo>
                  <a:lnTo>
                    <a:pt x="439615" y="2502877"/>
                  </a:lnTo>
                  <a:lnTo>
                    <a:pt x="480646" y="2420815"/>
                  </a:lnTo>
                  <a:lnTo>
                    <a:pt x="504092" y="2344615"/>
                  </a:lnTo>
                  <a:lnTo>
                    <a:pt x="515815" y="2280138"/>
                  </a:lnTo>
                  <a:lnTo>
                    <a:pt x="468923" y="2203938"/>
                  </a:lnTo>
                  <a:lnTo>
                    <a:pt x="468923" y="2074984"/>
                  </a:lnTo>
                  <a:lnTo>
                    <a:pt x="427892" y="2074984"/>
                  </a:lnTo>
                  <a:lnTo>
                    <a:pt x="427892" y="1776046"/>
                  </a:lnTo>
                  <a:lnTo>
                    <a:pt x="474785" y="1776046"/>
                  </a:lnTo>
                  <a:lnTo>
                    <a:pt x="474785" y="1664677"/>
                  </a:lnTo>
                  <a:lnTo>
                    <a:pt x="474785" y="1664677"/>
                  </a:lnTo>
                  <a:lnTo>
                    <a:pt x="422031" y="1664677"/>
                  </a:lnTo>
                  <a:lnTo>
                    <a:pt x="422031" y="1096107"/>
                  </a:lnTo>
                  <a:lnTo>
                    <a:pt x="709246" y="1096107"/>
                  </a:lnTo>
                  <a:lnTo>
                    <a:pt x="709246" y="1594338"/>
                  </a:lnTo>
                  <a:lnTo>
                    <a:pt x="949569" y="1582615"/>
                  </a:lnTo>
                  <a:close/>
                </a:path>
              </a:pathLst>
            </a:custGeom>
            <a:solidFill>
              <a:schemeClr val="accent3">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15">
              <a:extLst>
                <a:ext uri="{FF2B5EF4-FFF2-40B4-BE49-F238E27FC236}">
                  <a16:creationId xmlns:a16="http://schemas.microsoft.com/office/drawing/2014/main" id="{CE711D50-A9A0-4BE0-988F-544A0BEC4352}"/>
                </a:ext>
              </a:extLst>
            </p:cNvPr>
            <p:cNvSpPr/>
            <p:nvPr/>
          </p:nvSpPr>
          <p:spPr>
            <a:xfrm>
              <a:off x="2385646" y="2174631"/>
              <a:ext cx="1805354" cy="2520461"/>
            </a:xfrm>
            <a:custGeom>
              <a:avLst/>
              <a:gdLst>
                <a:gd name="connsiteX0" fmla="*/ 257908 w 1805354"/>
                <a:gd name="connsiteY0" fmla="*/ 2520461 h 2520461"/>
                <a:gd name="connsiteX1" fmla="*/ 257908 w 1805354"/>
                <a:gd name="connsiteY1" fmla="*/ 263769 h 2520461"/>
                <a:gd name="connsiteX2" fmla="*/ 310662 w 1805354"/>
                <a:gd name="connsiteY2" fmla="*/ 263769 h 2520461"/>
                <a:gd name="connsiteX3" fmla="*/ 357554 w 1805354"/>
                <a:gd name="connsiteY3" fmla="*/ 263769 h 2520461"/>
                <a:gd name="connsiteX4" fmla="*/ 357554 w 1805354"/>
                <a:gd name="connsiteY4" fmla="*/ 41031 h 2520461"/>
                <a:gd name="connsiteX5" fmla="*/ 463062 w 1805354"/>
                <a:gd name="connsiteY5" fmla="*/ 41031 h 2520461"/>
                <a:gd name="connsiteX6" fmla="*/ 1471246 w 1805354"/>
                <a:gd name="connsiteY6" fmla="*/ 41031 h 2520461"/>
                <a:gd name="connsiteX7" fmla="*/ 1471246 w 1805354"/>
                <a:gd name="connsiteY7" fmla="*/ 726831 h 2520461"/>
                <a:gd name="connsiteX8" fmla="*/ 1406769 w 1805354"/>
                <a:gd name="connsiteY8" fmla="*/ 726831 h 2520461"/>
                <a:gd name="connsiteX9" fmla="*/ 1406769 w 1805354"/>
                <a:gd name="connsiteY9" fmla="*/ 967154 h 2520461"/>
                <a:gd name="connsiteX10" fmla="*/ 1465385 w 1805354"/>
                <a:gd name="connsiteY10" fmla="*/ 967154 h 2520461"/>
                <a:gd name="connsiteX11" fmla="*/ 1465385 w 1805354"/>
                <a:gd name="connsiteY11" fmla="*/ 1031631 h 2520461"/>
                <a:gd name="connsiteX12" fmla="*/ 1518139 w 1805354"/>
                <a:gd name="connsiteY12" fmla="*/ 1031631 h 2520461"/>
                <a:gd name="connsiteX13" fmla="*/ 1518139 w 1805354"/>
                <a:gd name="connsiteY13" fmla="*/ 1078523 h 2520461"/>
                <a:gd name="connsiteX14" fmla="*/ 1805354 w 1805354"/>
                <a:gd name="connsiteY14" fmla="*/ 1078523 h 2520461"/>
                <a:gd name="connsiteX15" fmla="*/ 1805354 w 1805354"/>
                <a:gd name="connsiteY15" fmla="*/ 703384 h 2520461"/>
                <a:gd name="connsiteX16" fmla="*/ 1529862 w 1805354"/>
                <a:gd name="connsiteY16" fmla="*/ 703384 h 2520461"/>
                <a:gd name="connsiteX17" fmla="*/ 1529862 w 1805354"/>
                <a:gd name="connsiteY17" fmla="*/ 263769 h 2520461"/>
                <a:gd name="connsiteX18" fmla="*/ 1705708 w 1805354"/>
                <a:gd name="connsiteY18" fmla="*/ 263769 h 2520461"/>
                <a:gd name="connsiteX19" fmla="*/ 1705708 w 1805354"/>
                <a:gd name="connsiteY19" fmla="*/ 0 h 2520461"/>
                <a:gd name="connsiteX20" fmla="*/ 82062 w 1805354"/>
                <a:gd name="connsiteY20" fmla="*/ 0 h 2520461"/>
                <a:gd name="connsiteX21" fmla="*/ 82062 w 1805354"/>
                <a:gd name="connsiteY21" fmla="*/ 257907 h 2520461"/>
                <a:gd name="connsiteX22" fmla="*/ 181708 w 1805354"/>
                <a:gd name="connsiteY22" fmla="*/ 257907 h 2520461"/>
                <a:gd name="connsiteX23" fmla="*/ 181708 w 1805354"/>
                <a:gd name="connsiteY23" fmla="*/ 1793631 h 2520461"/>
                <a:gd name="connsiteX24" fmla="*/ 0 w 1805354"/>
                <a:gd name="connsiteY24" fmla="*/ 1793631 h 2520461"/>
                <a:gd name="connsiteX25" fmla="*/ 0 w 1805354"/>
                <a:gd name="connsiteY25" fmla="*/ 1793631 h 2520461"/>
                <a:gd name="connsiteX26" fmla="*/ 181708 w 1805354"/>
                <a:gd name="connsiteY26" fmla="*/ 1793631 h 2520461"/>
                <a:gd name="connsiteX27" fmla="*/ 181708 w 1805354"/>
                <a:gd name="connsiteY27" fmla="*/ 2203938 h 2520461"/>
                <a:gd name="connsiteX28" fmla="*/ 123092 w 1805354"/>
                <a:gd name="connsiteY28" fmla="*/ 2203938 h 2520461"/>
                <a:gd name="connsiteX29" fmla="*/ 123092 w 1805354"/>
                <a:gd name="connsiteY29" fmla="*/ 2350477 h 2520461"/>
                <a:gd name="connsiteX30" fmla="*/ 169985 w 1805354"/>
                <a:gd name="connsiteY30" fmla="*/ 2350477 h 2520461"/>
                <a:gd name="connsiteX31" fmla="*/ 169985 w 1805354"/>
                <a:gd name="connsiteY31" fmla="*/ 2514600 h 2520461"/>
                <a:gd name="connsiteX32" fmla="*/ 257908 w 1805354"/>
                <a:gd name="connsiteY32" fmla="*/ 2520461 h 252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05354" h="2520461">
                  <a:moveTo>
                    <a:pt x="257908" y="2520461"/>
                  </a:moveTo>
                  <a:lnTo>
                    <a:pt x="257908" y="263769"/>
                  </a:lnTo>
                  <a:lnTo>
                    <a:pt x="310662" y="263769"/>
                  </a:lnTo>
                  <a:lnTo>
                    <a:pt x="357554" y="263769"/>
                  </a:lnTo>
                  <a:lnTo>
                    <a:pt x="357554" y="41031"/>
                  </a:lnTo>
                  <a:lnTo>
                    <a:pt x="463062" y="41031"/>
                  </a:lnTo>
                  <a:lnTo>
                    <a:pt x="1471246" y="41031"/>
                  </a:lnTo>
                  <a:lnTo>
                    <a:pt x="1471246" y="726831"/>
                  </a:lnTo>
                  <a:lnTo>
                    <a:pt x="1406769" y="726831"/>
                  </a:lnTo>
                  <a:lnTo>
                    <a:pt x="1406769" y="967154"/>
                  </a:lnTo>
                  <a:lnTo>
                    <a:pt x="1465385" y="967154"/>
                  </a:lnTo>
                  <a:lnTo>
                    <a:pt x="1465385" y="1031631"/>
                  </a:lnTo>
                  <a:lnTo>
                    <a:pt x="1518139" y="1031631"/>
                  </a:lnTo>
                  <a:lnTo>
                    <a:pt x="1518139" y="1078523"/>
                  </a:lnTo>
                  <a:lnTo>
                    <a:pt x="1805354" y="1078523"/>
                  </a:lnTo>
                  <a:lnTo>
                    <a:pt x="1805354" y="703384"/>
                  </a:lnTo>
                  <a:lnTo>
                    <a:pt x="1529862" y="703384"/>
                  </a:lnTo>
                  <a:lnTo>
                    <a:pt x="1529862" y="263769"/>
                  </a:lnTo>
                  <a:lnTo>
                    <a:pt x="1705708" y="263769"/>
                  </a:lnTo>
                  <a:lnTo>
                    <a:pt x="1705708" y="0"/>
                  </a:lnTo>
                  <a:lnTo>
                    <a:pt x="82062" y="0"/>
                  </a:lnTo>
                  <a:lnTo>
                    <a:pt x="82062" y="257907"/>
                  </a:lnTo>
                  <a:lnTo>
                    <a:pt x="181708" y="257907"/>
                  </a:lnTo>
                  <a:lnTo>
                    <a:pt x="181708" y="1793631"/>
                  </a:lnTo>
                  <a:lnTo>
                    <a:pt x="0" y="1793631"/>
                  </a:lnTo>
                  <a:lnTo>
                    <a:pt x="0" y="1793631"/>
                  </a:lnTo>
                  <a:lnTo>
                    <a:pt x="181708" y="1793631"/>
                  </a:lnTo>
                  <a:lnTo>
                    <a:pt x="181708" y="2203938"/>
                  </a:lnTo>
                  <a:lnTo>
                    <a:pt x="123092" y="2203938"/>
                  </a:lnTo>
                  <a:lnTo>
                    <a:pt x="123092" y="2350477"/>
                  </a:lnTo>
                  <a:lnTo>
                    <a:pt x="169985" y="2350477"/>
                  </a:lnTo>
                  <a:lnTo>
                    <a:pt x="169985" y="2514600"/>
                  </a:lnTo>
                  <a:lnTo>
                    <a:pt x="257908" y="2520461"/>
                  </a:lnTo>
                  <a:close/>
                </a:path>
              </a:pathLst>
            </a:custGeom>
            <a:solidFill>
              <a:schemeClr val="accent3">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Freeform 22">
              <a:extLst>
                <a:ext uri="{FF2B5EF4-FFF2-40B4-BE49-F238E27FC236}">
                  <a16:creationId xmlns:a16="http://schemas.microsoft.com/office/drawing/2014/main" id="{76E540DC-5921-48FE-8E7F-A8D538104EFE}"/>
                </a:ext>
              </a:extLst>
            </p:cNvPr>
            <p:cNvSpPr/>
            <p:nvPr/>
          </p:nvSpPr>
          <p:spPr>
            <a:xfrm>
              <a:off x="4427316" y="2095018"/>
              <a:ext cx="2650603" cy="3397169"/>
            </a:xfrm>
            <a:custGeom>
              <a:avLst/>
              <a:gdLst>
                <a:gd name="connsiteX0" fmla="*/ 434051 w 2650603"/>
                <a:gd name="connsiteY0" fmla="*/ 2633240 h 3397169"/>
                <a:gd name="connsiteX1" fmla="*/ 434051 w 2650603"/>
                <a:gd name="connsiteY1" fmla="*/ 3397169 h 3397169"/>
                <a:gd name="connsiteX2" fmla="*/ 0 w 2650603"/>
                <a:gd name="connsiteY2" fmla="*/ 3397169 h 3397169"/>
                <a:gd name="connsiteX3" fmla="*/ 0 w 2650603"/>
                <a:gd name="connsiteY3" fmla="*/ 3044141 h 3397169"/>
                <a:gd name="connsiteX4" fmla="*/ 104173 w 2650603"/>
                <a:gd name="connsiteY4" fmla="*/ 2934182 h 3397169"/>
                <a:gd name="connsiteX5" fmla="*/ 144684 w 2650603"/>
                <a:gd name="connsiteY5" fmla="*/ 2974693 h 3397169"/>
                <a:gd name="connsiteX6" fmla="*/ 306730 w 2650603"/>
                <a:gd name="connsiteY6" fmla="*/ 2812648 h 3397169"/>
                <a:gd name="connsiteX7" fmla="*/ 225707 w 2650603"/>
                <a:gd name="connsiteY7" fmla="*/ 2737412 h 3397169"/>
                <a:gd name="connsiteX8" fmla="*/ 225707 w 2650603"/>
                <a:gd name="connsiteY8" fmla="*/ 115747 h 3397169"/>
                <a:gd name="connsiteX9" fmla="*/ 353028 w 2650603"/>
                <a:gd name="connsiteY9" fmla="*/ 109959 h 3397169"/>
                <a:gd name="connsiteX10" fmla="*/ 2089231 w 2650603"/>
                <a:gd name="connsiteY10" fmla="*/ 109959 h 3397169"/>
                <a:gd name="connsiteX11" fmla="*/ 2089231 w 2650603"/>
                <a:gd name="connsiteY11" fmla="*/ 0 h 3397169"/>
                <a:gd name="connsiteX12" fmla="*/ 2650603 w 2650603"/>
                <a:gd name="connsiteY12" fmla="*/ 0 h 3397169"/>
                <a:gd name="connsiteX13" fmla="*/ 2650603 w 2650603"/>
                <a:gd name="connsiteY13" fmla="*/ 491924 h 3397169"/>
                <a:gd name="connsiteX14" fmla="*/ 405114 w 2650603"/>
                <a:gd name="connsiteY14" fmla="*/ 491924 h 3397169"/>
                <a:gd name="connsiteX15" fmla="*/ 434051 w 2650603"/>
                <a:gd name="connsiteY15" fmla="*/ 2633240 h 339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0603" h="3397169">
                  <a:moveTo>
                    <a:pt x="434051" y="2633240"/>
                  </a:moveTo>
                  <a:lnTo>
                    <a:pt x="434051" y="3397169"/>
                  </a:lnTo>
                  <a:lnTo>
                    <a:pt x="0" y="3397169"/>
                  </a:lnTo>
                  <a:lnTo>
                    <a:pt x="0" y="3044141"/>
                  </a:lnTo>
                  <a:lnTo>
                    <a:pt x="104173" y="2934182"/>
                  </a:lnTo>
                  <a:lnTo>
                    <a:pt x="144684" y="2974693"/>
                  </a:lnTo>
                  <a:lnTo>
                    <a:pt x="306730" y="2812648"/>
                  </a:lnTo>
                  <a:lnTo>
                    <a:pt x="225707" y="2737412"/>
                  </a:lnTo>
                  <a:lnTo>
                    <a:pt x="225707" y="115747"/>
                  </a:lnTo>
                  <a:cubicBezTo>
                    <a:pt x="349168" y="109867"/>
                    <a:pt x="306684" y="109959"/>
                    <a:pt x="353028" y="109959"/>
                  </a:cubicBezTo>
                  <a:lnTo>
                    <a:pt x="2089231" y="109959"/>
                  </a:lnTo>
                  <a:lnTo>
                    <a:pt x="2089231" y="0"/>
                  </a:lnTo>
                  <a:lnTo>
                    <a:pt x="2650603" y="0"/>
                  </a:lnTo>
                  <a:lnTo>
                    <a:pt x="2650603" y="491924"/>
                  </a:lnTo>
                  <a:lnTo>
                    <a:pt x="405114" y="491924"/>
                  </a:lnTo>
                  <a:lnTo>
                    <a:pt x="434051" y="2633240"/>
                  </a:lnTo>
                  <a:close/>
                </a:path>
              </a:pathLst>
            </a:custGeom>
            <a:solidFill>
              <a:schemeClr val="accent2">
                <a:alpha val="28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6B02A7FD-6F58-45D2-9C2A-B4F131EEF657}"/>
                </a:ext>
              </a:extLst>
            </p:cNvPr>
            <p:cNvSpPr txBox="1"/>
            <p:nvPr/>
          </p:nvSpPr>
          <p:spPr>
            <a:xfrm>
              <a:off x="6505194" y="5072557"/>
              <a:ext cx="638316" cy="523220"/>
            </a:xfrm>
            <a:prstGeom prst="rect">
              <a:avLst/>
            </a:prstGeom>
            <a:noFill/>
          </p:spPr>
          <p:txBody>
            <a:bodyPr wrap="none" rtlCol="0">
              <a:spAutoFit/>
            </a:bodyPr>
            <a:lstStyle/>
            <a:p>
              <a:r>
                <a:rPr lang="en-US" sz="1400" b="1" dirty="0">
                  <a:solidFill>
                    <a:srgbClr val="C00000"/>
                  </a:solidFill>
                </a:rPr>
                <a:t>1’-10”</a:t>
              </a:r>
            </a:p>
            <a:p>
              <a:pPr algn="ctr"/>
              <a:r>
                <a:rPr lang="en-US" sz="1400" b="1" dirty="0">
                  <a:solidFill>
                    <a:srgbClr val="C00000"/>
                  </a:solidFill>
                </a:rPr>
                <a:t>Aisle</a:t>
              </a:r>
            </a:p>
          </p:txBody>
        </p:sp>
        <p:sp>
          <p:nvSpPr>
            <p:cNvPr id="23" name="TextBox 22">
              <a:extLst>
                <a:ext uri="{FF2B5EF4-FFF2-40B4-BE49-F238E27FC236}">
                  <a16:creationId xmlns:a16="http://schemas.microsoft.com/office/drawing/2014/main" id="{5EF1B6DA-DAC7-4B47-824B-B0EF6ABD65DE}"/>
                </a:ext>
              </a:extLst>
            </p:cNvPr>
            <p:cNvSpPr txBox="1"/>
            <p:nvPr/>
          </p:nvSpPr>
          <p:spPr>
            <a:xfrm>
              <a:off x="1714587" y="3596008"/>
              <a:ext cx="638316" cy="523220"/>
            </a:xfrm>
            <a:prstGeom prst="rect">
              <a:avLst/>
            </a:prstGeom>
            <a:noFill/>
          </p:spPr>
          <p:txBody>
            <a:bodyPr wrap="none" rtlCol="0">
              <a:spAutoFit/>
            </a:bodyPr>
            <a:lstStyle/>
            <a:p>
              <a:pPr algn="ctr"/>
              <a:r>
                <a:rPr lang="en-US" sz="1400" b="1" dirty="0">
                  <a:solidFill>
                    <a:srgbClr val="C00000"/>
                  </a:solidFill>
                </a:rPr>
                <a:t>1’-10”</a:t>
              </a:r>
            </a:p>
            <a:p>
              <a:pPr algn="ctr"/>
              <a:r>
                <a:rPr lang="en-US" sz="1400" b="1" dirty="0">
                  <a:solidFill>
                    <a:srgbClr val="C00000"/>
                  </a:solidFill>
                </a:rPr>
                <a:t>Aisle</a:t>
              </a:r>
            </a:p>
          </p:txBody>
        </p:sp>
        <p:sp>
          <p:nvSpPr>
            <p:cNvPr id="24" name="TextBox 23">
              <a:extLst>
                <a:ext uri="{FF2B5EF4-FFF2-40B4-BE49-F238E27FC236}">
                  <a16:creationId xmlns:a16="http://schemas.microsoft.com/office/drawing/2014/main" id="{F7167A94-1270-43D0-9F1A-0C2640E79470}"/>
                </a:ext>
              </a:extLst>
            </p:cNvPr>
            <p:cNvSpPr txBox="1"/>
            <p:nvPr/>
          </p:nvSpPr>
          <p:spPr>
            <a:xfrm>
              <a:off x="4389294" y="5508589"/>
              <a:ext cx="773866" cy="307777"/>
            </a:xfrm>
            <a:prstGeom prst="rect">
              <a:avLst/>
            </a:prstGeom>
            <a:noFill/>
          </p:spPr>
          <p:txBody>
            <a:bodyPr wrap="none" rtlCol="0">
              <a:spAutoFit/>
            </a:bodyPr>
            <a:lstStyle/>
            <a:p>
              <a:r>
                <a:rPr lang="en-US" sz="1400" b="1" dirty="0">
                  <a:solidFill>
                    <a:schemeClr val="accent2"/>
                  </a:solidFill>
                </a:rPr>
                <a:t>RF Zone</a:t>
              </a:r>
            </a:p>
          </p:txBody>
        </p:sp>
        <p:sp>
          <p:nvSpPr>
            <p:cNvPr id="25" name="TextBox 24">
              <a:extLst>
                <a:ext uri="{FF2B5EF4-FFF2-40B4-BE49-F238E27FC236}">
                  <a16:creationId xmlns:a16="http://schemas.microsoft.com/office/drawing/2014/main" id="{44A03AF9-0002-496F-B707-18C5DD1E75F4}"/>
                </a:ext>
              </a:extLst>
            </p:cNvPr>
            <p:cNvSpPr txBox="1"/>
            <p:nvPr/>
          </p:nvSpPr>
          <p:spPr>
            <a:xfrm>
              <a:off x="1284501" y="5108898"/>
              <a:ext cx="922368" cy="307777"/>
            </a:xfrm>
            <a:prstGeom prst="rect">
              <a:avLst/>
            </a:prstGeom>
            <a:noFill/>
          </p:spPr>
          <p:txBody>
            <a:bodyPr wrap="none" rtlCol="0">
              <a:spAutoFit/>
            </a:bodyPr>
            <a:lstStyle/>
            <a:p>
              <a:pPr algn="r"/>
              <a:r>
                <a:rPr lang="en-US" sz="1400" b="1" dirty="0"/>
                <a:t>LCW Zone</a:t>
              </a:r>
            </a:p>
          </p:txBody>
        </p:sp>
      </p:grpSp>
    </p:spTree>
    <p:extLst>
      <p:ext uri="{BB962C8B-B14F-4D97-AF65-F5344CB8AC3E}">
        <p14:creationId xmlns:p14="http://schemas.microsoft.com/office/powerpoint/2010/main" val="136819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Interfaces – International Partners</a:t>
            </a:r>
          </a:p>
        </p:txBody>
      </p:sp>
      <p:sp>
        <p:nvSpPr>
          <p:cNvPr id="3" name="Content Placeholder 2"/>
          <p:cNvSpPr>
            <a:spLocks noGrp="1"/>
          </p:cNvSpPr>
          <p:nvPr>
            <p:ph idx="1"/>
          </p:nvPr>
        </p:nvSpPr>
        <p:spPr/>
        <p:txBody>
          <a:bodyPr>
            <a:normAutofit/>
          </a:bodyPr>
          <a:lstStyle/>
          <a:p>
            <a:r>
              <a:rPr lang="en-US" dirty="0"/>
              <a:t>Cryoplant equipment is part of the Indian contribution;</a:t>
            </a:r>
          </a:p>
          <a:p>
            <a:r>
              <a:rPr lang="en-US" dirty="0"/>
              <a:t>Involved in the development of conceptual design;</a:t>
            </a:r>
          </a:p>
          <a:p>
            <a:r>
              <a:rPr lang="en-US" dirty="0"/>
              <a:t>Interface is through 121.3.11 (Cryogenics subproject);</a:t>
            </a:r>
          </a:p>
          <a:p>
            <a:pPr marL="0" indent="0">
              <a:buNone/>
            </a:pPr>
            <a:endParaRPr lang="en-US" dirty="0"/>
          </a:p>
          <a:p>
            <a:endParaRPr lang="en-US" dirty="0"/>
          </a:p>
          <a:p>
            <a:pPr lvl="2"/>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#7</a:t>
            </a:r>
          </a:p>
        </p:txBody>
      </p:sp>
      <p:grpSp>
        <p:nvGrpSpPr>
          <p:cNvPr id="13" name="Group 12"/>
          <p:cNvGrpSpPr/>
          <p:nvPr/>
        </p:nvGrpSpPr>
        <p:grpSpPr>
          <a:xfrm>
            <a:off x="228600" y="3590503"/>
            <a:ext cx="5168606" cy="2589888"/>
            <a:chOff x="208379" y="1619445"/>
            <a:chExt cx="8794945" cy="4456105"/>
          </a:xfrm>
        </p:grpSpPr>
        <p:pic>
          <p:nvPicPr>
            <p:cNvPr id="8" name="Content Placeholder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8379" y="1619445"/>
              <a:ext cx="8794945" cy="4456105"/>
            </a:xfrm>
            <a:prstGeom prst="rect">
              <a:avLst/>
            </a:prstGeom>
            <a:ln>
              <a:solidFill>
                <a:srgbClr val="404040"/>
              </a:solidFill>
            </a:ln>
            <a:effectLst>
              <a:outerShdw blurRad="50800" dist="38100" dir="2700000" algn="tl" rotWithShape="0">
                <a:prstClr val="black">
                  <a:alpha val="40000"/>
                </a:prstClr>
              </a:outerShdw>
            </a:effectLst>
          </p:spPr>
        </p:pic>
        <p:sp>
          <p:nvSpPr>
            <p:cNvPr id="9" name="Freeform 6"/>
            <p:cNvSpPr/>
            <p:nvPr/>
          </p:nvSpPr>
          <p:spPr>
            <a:xfrm>
              <a:off x="2253905" y="3658923"/>
              <a:ext cx="3728852" cy="1062841"/>
            </a:xfrm>
            <a:custGeom>
              <a:avLst/>
              <a:gdLst>
                <a:gd name="connsiteX0" fmla="*/ 11875 w 3728852"/>
                <a:gd name="connsiteY0" fmla="*/ 469075 h 1062841"/>
                <a:gd name="connsiteX1" fmla="*/ 350322 w 3728852"/>
                <a:gd name="connsiteY1" fmla="*/ 469075 h 1062841"/>
                <a:gd name="connsiteX2" fmla="*/ 350322 w 3728852"/>
                <a:gd name="connsiteY2" fmla="*/ 1050966 h 1062841"/>
                <a:gd name="connsiteX3" fmla="*/ 570015 w 3728852"/>
                <a:gd name="connsiteY3" fmla="*/ 1062841 h 1062841"/>
                <a:gd name="connsiteX4" fmla="*/ 3728852 w 3728852"/>
                <a:gd name="connsiteY4" fmla="*/ 1062841 h 1062841"/>
                <a:gd name="connsiteX5" fmla="*/ 3728852 w 3728852"/>
                <a:gd name="connsiteY5" fmla="*/ 0 h 1062841"/>
                <a:gd name="connsiteX6" fmla="*/ 0 w 3728852"/>
                <a:gd name="connsiteY6" fmla="*/ 0 h 1062841"/>
                <a:gd name="connsiteX7" fmla="*/ 11875 w 3728852"/>
                <a:gd name="connsiteY7" fmla="*/ 469075 h 106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8852" h="1062841">
                  <a:moveTo>
                    <a:pt x="11875" y="469075"/>
                  </a:moveTo>
                  <a:lnTo>
                    <a:pt x="350322" y="469075"/>
                  </a:lnTo>
                  <a:lnTo>
                    <a:pt x="350322" y="1050966"/>
                  </a:lnTo>
                  <a:lnTo>
                    <a:pt x="570015" y="1062841"/>
                  </a:lnTo>
                  <a:lnTo>
                    <a:pt x="3728852" y="1062841"/>
                  </a:lnTo>
                  <a:lnTo>
                    <a:pt x="3728852" y="0"/>
                  </a:lnTo>
                  <a:lnTo>
                    <a:pt x="0" y="0"/>
                  </a:lnTo>
                  <a:lnTo>
                    <a:pt x="11875" y="469075"/>
                  </a:lnTo>
                  <a:close/>
                </a:path>
              </a:pathLst>
            </a:custGeom>
            <a:solidFill>
              <a:schemeClr val="accent4">
                <a:lumMod val="60000"/>
                <a:lumOff val="40000"/>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p:cNvSpPr/>
            <p:nvPr/>
          </p:nvSpPr>
          <p:spPr>
            <a:xfrm>
              <a:off x="941681" y="3670798"/>
              <a:ext cx="1312224" cy="2125683"/>
            </a:xfrm>
            <a:custGeom>
              <a:avLst/>
              <a:gdLst>
                <a:gd name="connsiteX0" fmla="*/ 17813 w 1312224"/>
                <a:gd name="connsiteY0" fmla="*/ 2125683 h 2125683"/>
                <a:gd name="connsiteX1" fmla="*/ 1312224 w 1312224"/>
                <a:gd name="connsiteY1" fmla="*/ 2125683 h 2125683"/>
                <a:gd name="connsiteX2" fmla="*/ 1312224 w 1312224"/>
                <a:gd name="connsiteY2" fmla="*/ 0 h 2125683"/>
                <a:gd name="connsiteX3" fmla="*/ 439387 w 1312224"/>
                <a:gd name="connsiteY3" fmla="*/ 0 h 2125683"/>
                <a:gd name="connsiteX4" fmla="*/ 439387 w 1312224"/>
                <a:gd name="connsiteY4" fmla="*/ 403761 h 2125683"/>
                <a:gd name="connsiteX5" fmla="*/ 0 w 1312224"/>
                <a:gd name="connsiteY5" fmla="*/ 403761 h 2125683"/>
                <a:gd name="connsiteX6" fmla="*/ 17813 w 1312224"/>
                <a:gd name="connsiteY6" fmla="*/ 2125683 h 21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224" h="2125683">
                  <a:moveTo>
                    <a:pt x="17813" y="2125683"/>
                  </a:moveTo>
                  <a:lnTo>
                    <a:pt x="1312224" y="2125683"/>
                  </a:lnTo>
                  <a:lnTo>
                    <a:pt x="1312224" y="0"/>
                  </a:lnTo>
                  <a:lnTo>
                    <a:pt x="439387" y="0"/>
                  </a:lnTo>
                  <a:lnTo>
                    <a:pt x="439387" y="403761"/>
                  </a:lnTo>
                  <a:lnTo>
                    <a:pt x="0" y="403761"/>
                  </a:lnTo>
                  <a:lnTo>
                    <a:pt x="17813" y="2125683"/>
                  </a:lnTo>
                  <a:close/>
                </a:path>
              </a:pathLst>
            </a:custGeom>
            <a:solidFill>
              <a:schemeClr val="tx1">
                <a:lumMod val="60000"/>
                <a:lumOff val="40000"/>
                <a:alpha val="1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Rectangle 13"/>
          <p:cNvSpPr/>
          <p:nvPr/>
        </p:nvSpPr>
        <p:spPr>
          <a:xfrm>
            <a:off x="1512435" y="5420766"/>
            <a:ext cx="3692612" cy="759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71194" y="2947350"/>
            <a:ext cx="4131446" cy="2323938"/>
          </a:xfrm>
          <a:prstGeom prst="rect">
            <a:avLst/>
          </a:prstGeom>
          <a:ln w="15875">
            <a:solidFill>
              <a:srgbClr val="404040"/>
            </a:solidFill>
          </a:ln>
          <a:effectLst>
            <a:outerShdw blurRad="50800" dist="38100" dir="2700000" algn="tl" rotWithShape="0">
              <a:prstClr val="black">
                <a:alpha val="40000"/>
              </a:prstClr>
            </a:outerShdw>
          </a:effectLst>
        </p:spPr>
      </p:pic>
      <p:sp>
        <p:nvSpPr>
          <p:cNvPr id="16" name="Rectangle: Rounded Corners 15"/>
          <p:cNvSpPr/>
          <p:nvPr/>
        </p:nvSpPr>
        <p:spPr>
          <a:xfrm>
            <a:off x="6002215" y="3845169"/>
            <a:ext cx="726831" cy="328246"/>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819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3" name="Content Placeholder 2"/>
          <p:cNvSpPr>
            <a:spLocks noGrp="1"/>
          </p:cNvSpPr>
          <p:nvPr>
            <p:ph idx="1"/>
          </p:nvPr>
        </p:nvSpPr>
        <p:spPr>
          <a:xfrm>
            <a:off x="250825" y="996229"/>
            <a:ext cx="8672513" cy="4806084"/>
          </a:xfrm>
        </p:spPr>
        <p:txBody>
          <a:bodyPr/>
          <a:lstStyle/>
          <a:p>
            <a:r>
              <a:rPr lang="en-US" dirty="0"/>
              <a:t>Conceptual Design:</a:t>
            </a:r>
          </a:p>
          <a:p>
            <a:pPr lvl="1"/>
            <a:r>
              <a:rPr lang="en-US" sz="1800" dirty="0"/>
              <a:t>Conceptual Design Report Text; </a:t>
            </a:r>
          </a:p>
          <a:p>
            <a:pPr lvl="1"/>
            <a:r>
              <a:rPr lang="en-US" sz="1800" dirty="0"/>
              <a:t>Conceptual Design Drawings;</a:t>
            </a:r>
            <a:r>
              <a:rPr lang="en-US" sz="1800" dirty="0">
                <a:solidFill>
                  <a:srgbClr val="C00000"/>
                </a:solidFill>
              </a:rPr>
              <a:t> </a:t>
            </a:r>
            <a:endParaRPr lang="en-US" sz="1800" dirty="0"/>
          </a:p>
          <a:p>
            <a:pPr lvl="1"/>
            <a:r>
              <a:rPr lang="en-US" sz="1800" dirty="0"/>
              <a:t>Life Safety Analysis;</a:t>
            </a:r>
          </a:p>
          <a:p>
            <a:pPr lvl="1"/>
            <a:r>
              <a:rPr lang="en-US" sz="1800" dirty="0"/>
              <a:t>Construction Cost /Schedule Estimate </a:t>
            </a:r>
            <a:r>
              <a:rPr lang="en-US" sz="1400" dirty="0">
                <a:solidFill>
                  <a:srgbClr val="C00000"/>
                </a:solidFill>
              </a:rPr>
              <a:t>[7, 8]</a:t>
            </a:r>
            <a:endParaRPr lang="en-US" dirty="0"/>
          </a:p>
          <a:p>
            <a:pPr marL="342900" lvl="1" indent="-342900">
              <a:buFont typeface="Arial" charset="0"/>
              <a:buChar char="•"/>
            </a:pPr>
            <a:r>
              <a:rPr lang="en-US" dirty="0"/>
              <a:t>Selected Architect/Engineering firm;</a:t>
            </a:r>
          </a:p>
          <a:p>
            <a:pPr marL="342900" lvl="1" indent="-342900">
              <a:buFont typeface="Arial" charset="0"/>
              <a:buChar char="•"/>
            </a:pPr>
            <a:r>
              <a:rPr lang="en-US" dirty="0"/>
              <a:t>Supported Analysis of Alternatives; </a:t>
            </a:r>
            <a:r>
              <a:rPr lang="en-US" sz="1400" dirty="0">
                <a:solidFill>
                  <a:srgbClr val="C00000"/>
                </a:solidFill>
              </a:rPr>
              <a:t>[9]</a:t>
            </a:r>
            <a:endParaRPr lang="en-US" dirty="0">
              <a:solidFill>
                <a:srgbClr val="C00000"/>
              </a:solidFill>
            </a:endParaRPr>
          </a:p>
          <a:p>
            <a:pPr marL="342900" lvl="1" indent="-342900">
              <a:buFont typeface="Arial" charset="0"/>
              <a:buChar char="•"/>
            </a:pPr>
            <a:r>
              <a:rPr lang="en-US" dirty="0"/>
              <a:t>Supported NEPA Process; </a:t>
            </a:r>
          </a:p>
          <a:p>
            <a:pPr marL="342900" lvl="1" indent="-342900">
              <a:buFont typeface="Arial" charset="0"/>
              <a:buChar char="•"/>
            </a:pPr>
            <a:r>
              <a:rPr lang="en-US" dirty="0"/>
              <a:t>Prepare for CD-1</a:t>
            </a:r>
            <a:endParaRPr lang="en-US" dirty="0">
              <a:solidFill>
                <a:srgbClr val="C00000"/>
              </a:solidFill>
            </a:endParaRPr>
          </a:p>
          <a:p>
            <a:pPr lvl="1"/>
            <a:r>
              <a:rPr lang="en-US" sz="1800" dirty="0"/>
              <a:t>Resource Loaded Schedule </a:t>
            </a:r>
          </a:p>
          <a:p>
            <a:pPr lvl="1"/>
            <a:r>
              <a:rPr lang="en-US" sz="1800" dirty="0"/>
              <a:t>Basis of Estimates </a:t>
            </a:r>
          </a:p>
          <a:p>
            <a:pPr lvl="1"/>
            <a:r>
              <a:rPr lang="en-US" sz="1800" dirty="0"/>
              <a:t>Documentation</a:t>
            </a:r>
          </a:p>
          <a:p>
            <a:pPr lvl="1"/>
            <a:r>
              <a:rPr lang="en-US" sz="1800" dirty="0"/>
              <a:t>Risk Analysis</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sp>
        <p:nvSpPr>
          <p:cNvPr id="8" name="Rectangle 7"/>
          <p:cNvSpPr/>
          <p:nvPr/>
        </p:nvSpPr>
        <p:spPr>
          <a:xfrm>
            <a:off x="130905" y="5707422"/>
            <a:ext cx="6177350" cy="646331"/>
          </a:xfrm>
          <a:prstGeom prst="rect">
            <a:avLst/>
          </a:prstGeom>
        </p:spPr>
        <p:txBody>
          <a:bodyPr wrap="square">
            <a:spAutoFit/>
          </a:bodyPr>
          <a:lstStyle/>
          <a:p>
            <a:pPr lvl="1"/>
            <a:r>
              <a:rPr lang="en-US" sz="1200" dirty="0">
                <a:solidFill>
                  <a:srgbClr val="C00000"/>
                </a:solidFill>
              </a:rPr>
              <a:t>[7] – Construction Cost Estimate can be found in PIP-II-doc-333</a:t>
            </a:r>
          </a:p>
          <a:p>
            <a:pPr marL="0" lvl="1" indent="0">
              <a:buNone/>
            </a:pPr>
            <a:r>
              <a:rPr lang="en-US" sz="1200" dirty="0">
                <a:solidFill>
                  <a:srgbClr val="C00000"/>
                </a:solidFill>
              </a:rPr>
              <a:t>	[8] – Construction Schedule Estimates can be found in PIP-II-doc-581</a:t>
            </a:r>
          </a:p>
          <a:p>
            <a:pPr marL="0" lvl="1" indent="0">
              <a:buNone/>
            </a:pPr>
            <a:r>
              <a:rPr lang="en-US" sz="1200" dirty="0">
                <a:solidFill>
                  <a:srgbClr val="C00000"/>
                </a:solidFill>
              </a:rPr>
              <a:t>	[9] – Analysis of Alternates can be found at PIP-II-doc-107</a:t>
            </a:r>
          </a:p>
        </p:txBody>
      </p:sp>
      <p:sp>
        <p:nvSpPr>
          <p:cNvPr id="9" name="TextBox 8"/>
          <p:cNvSpPr txBox="1"/>
          <p:nvPr/>
        </p:nvSpPr>
        <p:spPr>
          <a:xfrm>
            <a:off x="2638258" y="4971316"/>
            <a:ext cx="1567543" cy="369332"/>
          </a:xfrm>
          <a:prstGeom prst="rect">
            <a:avLst/>
          </a:prstGeom>
          <a:solidFill>
            <a:srgbClr val="C00000"/>
          </a:solidFill>
        </p:spPr>
        <p:txBody>
          <a:bodyPr wrap="square" rtlCol="0">
            <a:spAutoFit/>
          </a:bodyPr>
          <a:lstStyle/>
          <a:p>
            <a:r>
              <a:rPr lang="en-US" sz="1800" dirty="0">
                <a:solidFill>
                  <a:schemeClr val="bg1"/>
                </a:solidFill>
              </a:rPr>
              <a:t>Breakout Talk</a:t>
            </a:r>
          </a:p>
        </p:txBody>
      </p:sp>
      <p:sp>
        <p:nvSpPr>
          <p:cNvPr id="10" name="TextBox 9"/>
          <p:cNvSpPr txBox="1"/>
          <p:nvPr/>
        </p:nvSpPr>
        <p:spPr>
          <a:xfrm>
            <a:off x="3422030" y="996229"/>
            <a:ext cx="1567543" cy="369332"/>
          </a:xfrm>
          <a:prstGeom prst="rect">
            <a:avLst/>
          </a:prstGeom>
          <a:solidFill>
            <a:srgbClr val="C00000"/>
          </a:solidFill>
        </p:spPr>
        <p:txBody>
          <a:bodyPr wrap="square" rtlCol="0">
            <a:spAutoFit/>
          </a:bodyPr>
          <a:lstStyle/>
          <a:p>
            <a:r>
              <a:rPr lang="en-US" sz="1800" dirty="0">
                <a:solidFill>
                  <a:schemeClr val="bg1"/>
                </a:solidFill>
              </a:rPr>
              <a:t>Breakout Talk</a:t>
            </a:r>
          </a:p>
        </p:txBody>
      </p:sp>
      <p:sp>
        <p:nvSpPr>
          <p:cNvPr id="11" name="TextBox 10"/>
          <p:cNvSpPr txBox="1"/>
          <p:nvPr/>
        </p:nvSpPr>
        <p:spPr>
          <a:xfrm>
            <a:off x="5490482" y="2410241"/>
            <a:ext cx="1567543" cy="369332"/>
          </a:xfrm>
          <a:prstGeom prst="rect">
            <a:avLst/>
          </a:prstGeom>
          <a:solidFill>
            <a:srgbClr val="C00000"/>
          </a:solidFill>
        </p:spPr>
        <p:txBody>
          <a:bodyPr wrap="square" rtlCol="0">
            <a:spAutoFit/>
          </a:bodyPr>
          <a:lstStyle/>
          <a:p>
            <a:r>
              <a:rPr lang="en-US" sz="1800" dirty="0">
                <a:solidFill>
                  <a:schemeClr val="bg1"/>
                </a:solidFill>
              </a:rPr>
              <a:t>Breakout Talk</a:t>
            </a:r>
          </a:p>
        </p:txBody>
      </p:sp>
    </p:spTree>
    <p:extLst>
      <p:ext uri="{BB962C8B-B14F-4D97-AF65-F5344CB8AC3E}">
        <p14:creationId xmlns:p14="http://schemas.microsoft.com/office/powerpoint/2010/main" val="3744836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Review Plan</a:t>
            </a:r>
          </a:p>
        </p:txBody>
      </p:sp>
      <p:sp>
        <p:nvSpPr>
          <p:cNvPr id="3" name="Content Placeholder 2"/>
          <p:cNvSpPr>
            <a:spLocks noGrp="1"/>
          </p:cNvSpPr>
          <p:nvPr>
            <p:ph idx="1"/>
          </p:nvPr>
        </p:nvSpPr>
        <p:spPr/>
        <p:txBody>
          <a:bodyPr/>
          <a:lstStyle/>
          <a:p>
            <a:r>
              <a:rPr lang="en-US" dirty="0"/>
              <a:t>Completed Reviews/Presentations</a:t>
            </a:r>
          </a:p>
          <a:p>
            <a:pPr lvl="1"/>
            <a:r>
              <a:rPr lang="en-US" sz="1800" dirty="0"/>
              <a:t>Conceptual Design Drawings (September 2016);</a:t>
            </a:r>
          </a:p>
          <a:p>
            <a:pPr lvl="1"/>
            <a:r>
              <a:rPr lang="en-US" sz="1800" dirty="0"/>
              <a:t>CD Independent Project Status Review (November 2016);</a:t>
            </a:r>
          </a:p>
          <a:p>
            <a:pPr lvl="1"/>
            <a:r>
              <a:rPr lang="en-US" sz="1800" dirty="0"/>
              <a:t>PIP-II Machine Advisory Committee (P2MAC) (March 2016, April 2017);</a:t>
            </a:r>
          </a:p>
          <a:p>
            <a:pPr lvl="1"/>
            <a:r>
              <a:rPr lang="en-US" sz="1800" dirty="0"/>
              <a:t>FESS Presentation (March 2017);</a:t>
            </a:r>
            <a:r>
              <a:rPr lang="en-US" sz="1800" dirty="0">
                <a:solidFill>
                  <a:srgbClr val="C00000"/>
                </a:solidFill>
              </a:rPr>
              <a:t>*</a:t>
            </a:r>
          </a:p>
          <a:p>
            <a:pPr lvl="1"/>
            <a:r>
              <a:rPr lang="en-US" sz="1800" dirty="0"/>
              <a:t>ESH&amp;Q Presentation (May 2017)</a:t>
            </a:r>
            <a:r>
              <a:rPr lang="en-US" sz="1800" dirty="0">
                <a:solidFill>
                  <a:schemeClr val="accent6"/>
                </a:solidFill>
              </a:rPr>
              <a:t>;</a:t>
            </a:r>
            <a:r>
              <a:rPr lang="en-US" sz="1800" dirty="0">
                <a:solidFill>
                  <a:srgbClr val="C00000"/>
                </a:solidFill>
              </a:rPr>
              <a:t>*</a:t>
            </a:r>
            <a:endParaRPr lang="en-US" sz="1800" dirty="0"/>
          </a:p>
          <a:p>
            <a:pPr lvl="1"/>
            <a:r>
              <a:rPr lang="en-US" sz="1800" dirty="0"/>
              <a:t>Tritium Task Force Presentation (June 2017);</a:t>
            </a:r>
            <a:r>
              <a:rPr lang="en-US" sz="1800" dirty="0">
                <a:solidFill>
                  <a:srgbClr val="C00000"/>
                </a:solidFill>
              </a:rPr>
              <a:t>*</a:t>
            </a:r>
          </a:p>
          <a:p>
            <a:pPr lvl="1"/>
            <a:r>
              <a:rPr lang="en-US" sz="1800" dirty="0"/>
              <a:t>FESS/Roads and Ground Presentation (November 2017);</a:t>
            </a:r>
            <a:r>
              <a:rPr lang="en-US" sz="1800" dirty="0">
                <a:solidFill>
                  <a:srgbClr val="C00000"/>
                </a:solidFill>
              </a:rPr>
              <a:t>*</a:t>
            </a:r>
          </a:p>
          <a:p>
            <a:pPr lvl="1"/>
            <a:r>
              <a:rPr lang="en-US" sz="1800" dirty="0">
                <a:solidFill>
                  <a:schemeClr val="accent6"/>
                </a:solidFill>
              </a:rPr>
              <a:t>Functional Requirement Specifications/Technical Requirement Specifications;</a:t>
            </a:r>
          </a:p>
          <a:p>
            <a:r>
              <a:rPr lang="en-US" dirty="0"/>
              <a:t>Planned Reviews</a:t>
            </a:r>
          </a:p>
          <a:p>
            <a:pPr lvl="1"/>
            <a:r>
              <a:rPr lang="en-US" sz="1800" dirty="0"/>
              <a:t>Independent Cost/Schedule Estimate;</a:t>
            </a:r>
          </a:p>
          <a:p>
            <a:pPr lvl="1"/>
            <a:r>
              <a:rPr lang="en-US" sz="1800" dirty="0"/>
              <a:t>Constructability Reviews;</a:t>
            </a:r>
          </a:p>
          <a:p>
            <a:pPr lvl="1"/>
            <a:r>
              <a:rPr lang="en-US" sz="1800" dirty="0"/>
              <a:t>60% and 90% complete reviews of each construction package;</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sp>
        <p:nvSpPr>
          <p:cNvPr id="8" name="Rectangle 7"/>
          <p:cNvSpPr/>
          <p:nvPr/>
        </p:nvSpPr>
        <p:spPr>
          <a:xfrm>
            <a:off x="327102" y="5969358"/>
            <a:ext cx="6025572" cy="307777"/>
          </a:xfrm>
          <a:prstGeom prst="rect">
            <a:avLst/>
          </a:prstGeom>
        </p:spPr>
        <p:txBody>
          <a:bodyPr wrap="square">
            <a:spAutoFit/>
          </a:bodyPr>
          <a:lstStyle/>
          <a:p>
            <a:r>
              <a:rPr lang="en-US" sz="1400" dirty="0">
                <a:solidFill>
                  <a:srgbClr val="C00000"/>
                </a:solidFill>
              </a:rPr>
              <a:t>[*] – These presentations can be found in PIP-II-doc-587</a:t>
            </a:r>
          </a:p>
        </p:txBody>
      </p:sp>
    </p:spTree>
    <p:extLst>
      <p:ext uri="{BB962C8B-B14F-4D97-AF65-F5344CB8AC3E}">
        <p14:creationId xmlns:p14="http://schemas.microsoft.com/office/powerpoint/2010/main" val="229795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toward CD-2/3a</a:t>
            </a:r>
          </a:p>
        </p:txBody>
      </p:sp>
      <p:sp>
        <p:nvSpPr>
          <p:cNvPr id="3" name="Content Placeholder 2"/>
          <p:cNvSpPr>
            <a:spLocks noGrp="1"/>
          </p:cNvSpPr>
          <p:nvPr>
            <p:ph idx="1"/>
          </p:nvPr>
        </p:nvSpPr>
        <p:spPr/>
        <p:txBody>
          <a:bodyPr/>
          <a:lstStyle/>
          <a:p>
            <a:r>
              <a:rPr lang="en-US" dirty="0"/>
              <a:t>2018</a:t>
            </a:r>
          </a:p>
          <a:p>
            <a:pPr lvl="1"/>
            <a:r>
              <a:rPr lang="en-US" dirty="0"/>
              <a:t>Subsurface Investigation;</a:t>
            </a:r>
          </a:p>
          <a:p>
            <a:pPr lvl="1"/>
            <a:r>
              <a:rPr lang="en-US" dirty="0"/>
              <a:t>Value Engineering Exercise;</a:t>
            </a:r>
          </a:p>
          <a:p>
            <a:pPr lvl="1"/>
            <a:r>
              <a:rPr lang="en-US" dirty="0"/>
              <a:t>Finalize Interfaces with other sub projects;</a:t>
            </a:r>
          </a:p>
          <a:p>
            <a:pPr lvl="1"/>
            <a:r>
              <a:rPr lang="en-US" dirty="0"/>
              <a:t>Detailed Design for WBS 121.5.2 – Site Preparation </a:t>
            </a:r>
          </a:p>
          <a:p>
            <a:r>
              <a:rPr lang="en-US" dirty="0"/>
              <a:t>Prior to CD-2/3a</a:t>
            </a:r>
          </a:p>
          <a:p>
            <a:pPr lvl="1"/>
            <a:r>
              <a:rPr lang="en-US" dirty="0"/>
              <a:t>Finalize L3 manager and CAM assignments;</a:t>
            </a:r>
          </a:p>
          <a:p>
            <a:pPr lvl="1"/>
            <a:r>
              <a:rPr lang="en-US" dirty="0"/>
              <a:t>Independent Cost/Schedule Estimate;</a:t>
            </a:r>
          </a:p>
          <a:p>
            <a:pPr lvl="1"/>
            <a:r>
              <a:rPr lang="en-US" dirty="0"/>
              <a:t>Constructability Review;</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1338107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 Overview</a:t>
            </a:r>
          </a:p>
        </p:txBody>
      </p:sp>
      <p:sp>
        <p:nvSpPr>
          <p:cNvPr id="3" name="Content Placeholder 2"/>
          <p:cNvSpPr>
            <a:spLocks noGrp="1"/>
          </p:cNvSpPr>
          <p:nvPr>
            <p:ph idx="1"/>
          </p:nvPr>
        </p:nvSpPr>
        <p:spPr/>
        <p:txBody>
          <a:bodyPr/>
          <a:lstStyle/>
          <a:p>
            <a:r>
              <a:rPr lang="en-US" dirty="0"/>
              <a:t>Consider and plan for ESH&amp;Q issues throughout the project life cycle;</a:t>
            </a:r>
          </a:p>
          <a:p>
            <a:r>
              <a:rPr lang="en-US" dirty="0"/>
              <a:t>Conceptual Design Phase</a:t>
            </a:r>
          </a:p>
          <a:p>
            <a:pPr lvl="1"/>
            <a:r>
              <a:rPr lang="en-US" dirty="0"/>
              <a:t>Provided conventional facilities specific input to ESH&amp;Q documents;</a:t>
            </a:r>
          </a:p>
          <a:p>
            <a:pPr lvl="1"/>
            <a:r>
              <a:rPr lang="en-US" dirty="0"/>
              <a:t>Life Safety Analysis </a:t>
            </a:r>
            <a:r>
              <a:rPr lang="en-US" sz="1200" dirty="0">
                <a:solidFill>
                  <a:srgbClr val="C00000"/>
                </a:solidFill>
              </a:rPr>
              <a:t>[10] </a:t>
            </a:r>
            <a:r>
              <a:rPr lang="en-US" dirty="0"/>
              <a:t>completed for conceptual design;</a:t>
            </a:r>
          </a:p>
          <a:p>
            <a:pPr lvl="1"/>
            <a:r>
              <a:rPr lang="en-US" dirty="0"/>
              <a:t>Considered ESH&amp;Q in architect/engineer selection process; </a:t>
            </a:r>
          </a:p>
          <a:p>
            <a:pPr marL="0" indent="0">
              <a:buNone/>
            </a:pPr>
            <a:endParaRPr lang="en-US" dirty="0">
              <a:solidFill>
                <a:schemeClr val="accent6"/>
              </a:solidFill>
            </a:endParaRPr>
          </a:p>
          <a:p>
            <a:pPr lvl="1"/>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#5</a:t>
            </a:r>
          </a:p>
        </p:txBody>
      </p:sp>
      <p:sp>
        <p:nvSpPr>
          <p:cNvPr id="8" name="Rectangle 7">
            <a:extLst>
              <a:ext uri="{FF2B5EF4-FFF2-40B4-BE49-F238E27FC236}">
                <a16:creationId xmlns:a16="http://schemas.microsoft.com/office/drawing/2014/main" id="{D04346D9-9A6D-43D0-ABB4-AA21A1103F9D}"/>
              </a:ext>
            </a:extLst>
          </p:cNvPr>
          <p:cNvSpPr/>
          <p:nvPr/>
        </p:nvSpPr>
        <p:spPr>
          <a:xfrm>
            <a:off x="327102" y="5969358"/>
            <a:ext cx="6025572" cy="307777"/>
          </a:xfrm>
          <a:prstGeom prst="rect">
            <a:avLst/>
          </a:prstGeom>
        </p:spPr>
        <p:txBody>
          <a:bodyPr wrap="square">
            <a:spAutoFit/>
          </a:bodyPr>
          <a:lstStyle/>
          <a:p>
            <a:r>
              <a:rPr lang="en-US" sz="1400" dirty="0">
                <a:solidFill>
                  <a:srgbClr val="C00000"/>
                </a:solidFill>
              </a:rPr>
              <a:t>[10] – Final LSA can be found at PIP-II-doc-120</a:t>
            </a:r>
          </a:p>
        </p:txBody>
      </p:sp>
    </p:spTree>
    <p:extLst>
      <p:ext uri="{BB962C8B-B14F-4D97-AF65-F5344CB8AC3E}">
        <p14:creationId xmlns:p14="http://schemas.microsoft.com/office/powerpoint/2010/main" val="1937627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fontScale="92500" lnSpcReduction="20000"/>
          </a:bodyPr>
          <a:lstStyle/>
          <a:p>
            <a:r>
              <a:rPr lang="en-US" dirty="0"/>
              <a:t>Requirements</a:t>
            </a:r>
          </a:p>
          <a:p>
            <a:r>
              <a:rPr lang="en-US" dirty="0"/>
              <a:t>Conceptual Design, Maturity</a:t>
            </a:r>
          </a:p>
          <a:p>
            <a:r>
              <a:rPr lang="en-US" dirty="0"/>
              <a:t>Scope/Deliverables</a:t>
            </a:r>
          </a:p>
          <a:p>
            <a:r>
              <a:rPr lang="en-US" dirty="0"/>
              <a:t>Organization</a:t>
            </a:r>
          </a:p>
          <a:p>
            <a:r>
              <a:rPr lang="en-US" dirty="0"/>
              <a:t>Interfaces</a:t>
            </a:r>
          </a:p>
          <a:p>
            <a:r>
              <a:rPr lang="en-US" dirty="0"/>
              <a:t>Technical Progress to Date</a:t>
            </a:r>
          </a:p>
          <a:p>
            <a:r>
              <a:rPr lang="en-US" dirty="0"/>
              <a:t>Design Review Plan</a:t>
            </a:r>
          </a:p>
          <a:p>
            <a:r>
              <a:rPr lang="en-US" dirty="0"/>
              <a:t>Plan for CD-2/Preliminary Design</a:t>
            </a:r>
          </a:p>
          <a:p>
            <a:r>
              <a:rPr lang="en-US" dirty="0"/>
              <a:t>ESH&amp;Q</a:t>
            </a:r>
          </a:p>
          <a:p>
            <a:r>
              <a:rPr lang="en-US" dirty="0"/>
              <a:t>Risk</a:t>
            </a:r>
          </a:p>
          <a:p>
            <a:r>
              <a:rPr lang="en-US" dirty="0"/>
              <a:t>Cost</a:t>
            </a:r>
          </a:p>
          <a:p>
            <a:r>
              <a:rPr lang="en-US" dirty="0"/>
              <a:t>Schedule</a:t>
            </a:r>
          </a:p>
          <a:p>
            <a:r>
              <a:rPr lang="en-US" dirty="0"/>
              <a:t>Breakout Session topics</a:t>
            </a:r>
          </a:p>
          <a:p>
            <a:r>
              <a:rPr lang="en-US" dirty="0"/>
              <a:t>Summary</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998467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 Hazards</a:t>
            </a:r>
          </a:p>
        </p:txBody>
      </p:sp>
      <p:sp>
        <p:nvSpPr>
          <p:cNvPr id="3" name="Content Placeholder 2"/>
          <p:cNvSpPr>
            <a:spLocks noGrp="1"/>
          </p:cNvSpPr>
          <p:nvPr>
            <p:ph idx="1"/>
          </p:nvPr>
        </p:nvSpPr>
        <p:spPr>
          <a:xfrm>
            <a:off x="228601" y="1043047"/>
            <a:ext cx="7207180" cy="444388"/>
          </a:xfrm>
        </p:spPr>
        <p:txBody>
          <a:bodyPr/>
          <a:lstStyle/>
          <a:p>
            <a:pPr marL="0" indent="0">
              <a:buNone/>
            </a:pPr>
            <a:r>
              <a:rPr lang="en-US" b="1" dirty="0"/>
              <a:t>Preliminary Hazard Analysis Report (PHAR) </a:t>
            </a:r>
            <a:r>
              <a:rPr lang="en-US" sz="1400" dirty="0">
                <a:solidFill>
                  <a:srgbClr val="C00000"/>
                </a:solidFill>
              </a:rPr>
              <a:t>[11] </a:t>
            </a:r>
            <a:endParaRPr lang="en-US" dirty="0"/>
          </a:p>
          <a:p>
            <a:endParaRPr lang="en-US" dirty="0"/>
          </a:p>
          <a:p>
            <a:endParaRPr lang="en-US" dirty="0"/>
          </a:p>
          <a:p>
            <a:pPr marL="457200" lvl="1" indent="0">
              <a:buNone/>
            </a:pPr>
            <a:r>
              <a:rPr lang="en-US" dirty="0"/>
              <a:t>s</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8" name="Rectangle 7"/>
          <p:cNvSpPr/>
          <p:nvPr/>
        </p:nvSpPr>
        <p:spPr>
          <a:xfrm>
            <a:off x="327102" y="5969358"/>
            <a:ext cx="6025572" cy="307777"/>
          </a:xfrm>
          <a:prstGeom prst="rect">
            <a:avLst/>
          </a:prstGeom>
        </p:spPr>
        <p:txBody>
          <a:bodyPr wrap="square">
            <a:spAutoFit/>
          </a:bodyPr>
          <a:lstStyle/>
          <a:p>
            <a:r>
              <a:rPr lang="en-US" sz="1400" dirty="0">
                <a:solidFill>
                  <a:srgbClr val="C00000"/>
                </a:solidFill>
              </a:rPr>
              <a:t>[11] – PHAR can be found in PIP-II-doc-140</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99" y="1587539"/>
            <a:ext cx="3756103" cy="2014739"/>
          </a:xfrm>
          <a:prstGeom prst="rect">
            <a:avLst/>
          </a:prstGeom>
          <a:ln w="15875">
            <a:solidFill>
              <a:srgbClr val="404040"/>
            </a:solidFill>
          </a:ln>
          <a:effectLst>
            <a:outerShdw blurRad="50800" dist="38100" dir="2700000" algn="tl" rotWithShape="0">
              <a:prstClr val="black">
                <a:alpha val="40000"/>
              </a:prstClr>
            </a:outerShdw>
          </a:effectLst>
        </p:spPr>
      </p:pic>
      <p:sp>
        <p:nvSpPr>
          <p:cNvPr id="10" name="Rectangle: Rounded Corners 9"/>
          <p:cNvSpPr/>
          <p:nvPr/>
        </p:nvSpPr>
        <p:spPr>
          <a:xfrm>
            <a:off x="208207" y="1694068"/>
            <a:ext cx="1999734" cy="1970966"/>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08064" y="2566581"/>
            <a:ext cx="2760112" cy="3445976"/>
          </a:xfrm>
          <a:prstGeom prst="rect">
            <a:avLst/>
          </a:prstGeom>
          <a:ln w="15875">
            <a:solidFill>
              <a:srgbClr val="404040"/>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46596" y="2566580"/>
            <a:ext cx="3168804" cy="3462981"/>
          </a:xfrm>
          <a:prstGeom prst="rect">
            <a:avLst/>
          </a:prstGeom>
          <a:ln w="15875">
            <a:solidFill>
              <a:srgbClr val="404040"/>
            </a:solidFill>
          </a:ln>
          <a:effectLst>
            <a:outerShdw blurRad="50800" dist="38100" dir="2700000" algn="tl" rotWithShape="0">
              <a:prstClr val="black">
                <a:alpha val="40000"/>
              </a:prstClr>
            </a:outerShdw>
          </a:effectLst>
        </p:spPr>
      </p:pic>
      <p:sp>
        <p:nvSpPr>
          <p:cNvPr id="13" name="Rectangle 12"/>
          <p:cNvSpPr/>
          <p:nvPr/>
        </p:nvSpPr>
        <p:spPr>
          <a:xfrm>
            <a:off x="141249" y="3775053"/>
            <a:ext cx="2431501" cy="2031325"/>
          </a:xfrm>
          <a:prstGeom prst="rect">
            <a:avLst/>
          </a:prstGeom>
        </p:spPr>
        <p:txBody>
          <a:bodyPr wrap="square">
            <a:spAutoFit/>
          </a:bodyPr>
          <a:lstStyle/>
          <a:p>
            <a:r>
              <a:rPr lang="en-US" sz="1800" dirty="0">
                <a:solidFill>
                  <a:srgbClr val="C00000"/>
                </a:solidFill>
              </a:rPr>
              <a:t>Conventional construction hazards are </a:t>
            </a:r>
            <a:r>
              <a:rPr lang="en-US" sz="1800" b="1" dirty="0">
                <a:solidFill>
                  <a:srgbClr val="C00000"/>
                </a:solidFill>
              </a:rPr>
              <a:t>“Moderate” </a:t>
            </a:r>
            <a:r>
              <a:rPr lang="en-US" sz="1800" dirty="0">
                <a:solidFill>
                  <a:srgbClr val="C00000"/>
                </a:solidFill>
              </a:rPr>
              <a:t>risk.</a:t>
            </a:r>
          </a:p>
          <a:p>
            <a:endParaRPr lang="en-US" sz="1800" dirty="0">
              <a:solidFill>
                <a:srgbClr val="C00000"/>
              </a:solidFill>
            </a:endParaRPr>
          </a:p>
          <a:p>
            <a:r>
              <a:rPr lang="en-US" sz="1800" dirty="0">
                <a:solidFill>
                  <a:srgbClr val="C00000"/>
                </a:solidFill>
              </a:rPr>
              <a:t>Addressed in design, procurement and construction processes.</a:t>
            </a:r>
          </a:p>
        </p:txBody>
      </p:sp>
      <p:sp>
        <p:nvSpPr>
          <p:cNvPr id="16" name="Rectangle 15"/>
          <p:cNvSpPr/>
          <p:nvPr/>
        </p:nvSpPr>
        <p:spPr>
          <a:xfrm>
            <a:off x="4828212" y="2163567"/>
            <a:ext cx="1836768" cy="369332"/>
          </a:xfrm>
          <a:prstGeom prst="rect">
            <a:avLst/>
          </a:prstGeom>
        </p:spPr>
        <p:txBody>
          <a:bodyPr wrap="square">
            <a:spAutoFit/>
          </a:bodyPr>
          <a:lstStyle/>
          <a:p>
            <a:r>
              <a:rPr lang="en-US" sz="1800" dirty="0">
                <a:solidFill>
                  <a:srgbClr val="C00000"/>
                </a:solidFill>
              </a:rPr>
              <a:t>Design inputs</a:t>
            </a:r>
          </a:p>
        </p:txBody>
      </p:sp>
    </p:spTree>
    <p:extLst>
      <p:ext uri="{BB962C8B-B14F-4D97-AF65-F5344CB8AC3E}">
        <p14:creationId xmlns:p14="http://schemas.microsoft.com/office/powerpoint/2010/main" val="27641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 Construction Safety</a:t>
            </a:r>
          </a:p>
        </p:txBody>
      </p:sp>
      <p:sp>
        <p:nvSpPr>
          <p:cNvPr id="3" name="Content Placeholder 2"/>
          <p:cNvSpPr>
            <a:spLocks noGrp="1"/>
          </p:cNvSpPr>
          <p:nvPr>
            <p:ph idx="1"/>
          </p:nvPr>
        </p:nvSpPr>
        <p:spPr>
          <a:xfrm>
            <a:off x="228600" y="1043046"/>
            <a:ext cx="8672513" cy="5141754"/>
          </a:xfrm>
        </p:spPr>
        <p:txBody>
          <a:bodyPr/>
          <a:lstStyle/>
          <a:p>
            <a:pPr marL="0" indent="0">
              <a:buNone/>
            </a:pPr>
            <a:r>
              <a:rPr lang="en-US" b="1" dirty="0"/>
              <a:t>Goal</a:t>
            </a:r>
            <a:r>
              <a:rPr lang="en-US" dirty="0"/>
              <a:t>: Zero Accidents/Lost Time Incidents</a:t>
            </a:r>
          </a:p>
          <a:p>
            <a:r>
              <a:rPr lang="en-US" dirty="0"/>
              <a:t>Incorporate safety during the design process:</a:t>
            </a:r>
          </a:p>
          <a:p>
            <a:pPr lvl="1"/>
            <a:r>
              <a:rPr lang="en-US" sz="2000" dirty="0"/>
              <a:t>FESHM 7010 (July 2017) requirement for constructability review “including ES&amp;H issues” no later than 60% design completion:</a:t>
            </a:r>
          </a:p>
          <a:p>
            <a:pPr lvl="1"/>
            <a:r>
              <a:rPr lang="en-US" sz="2000" dirty="0"/>
              <a:t>Component of planned constructability reviews</a:t>
            </a:r>
            <a:r>
              <a:rPr lang="en-US" dirty="0"/>
              <a:t>;</a:t>
            </a:r>
          </a:p>
          <a:p>
            <a:r>
              <a:rPr lang="en-US" dirty="0"/>
              <a:t>Incorporate safety during the procurement process:</a:t>
            </a:r>
          </a:p>
          <a:p>
            <a:pPr lvl="1"/>
            <a:r>
              <a:rPr lang="en-US" sz="2000" dirty="0"/>
              <a:t>Include safety performance as part of the selection process;</a:t>
            </a:r>
          </a:p>
          <a:p>
            <a:pPr lvl="1"/>
            <a:r>
              <a:rPr lang="en-US" sz="2000" dirty="0"/>
              <a:t>Experience Modification Rate (EMR) of less than 1 </a:t>
            </a:r>
            <a:r>
              <a:rPr lang="en-US" sz="2000" u="sng" dirty="0"/>
              <a:t>and</a:t>
            </a:r>
            <a:r>
              <a:rPr lang="en-US" sz="2000" dirty="0"/>
              <a:t> 3 year safety record for =&lt; 85% of General Construction stats</a:t>
            </a:r>
          </a:p>
          <a:p>
            <a:r>
              <a:rPr lang="en-US" dirty="0"/>
              <a:t>Safety during the construction process:</a:t>
            </a:r>
          </a:p>
          <a:p>
            <a:pPr lvl="1"/>
            <a:r>
              <a:rPr lang="en-US" sz="2000" dirty="0"/>
              <a:t>Detail the responsibilities for team members including the Construction Subcontractor and Fermilab Construction Coordinator; </a:t>
            </a:r>
          </a:p>
          <a:p>
            <a:pPr lvl="1"/>
            <a:r>
              <a:rPr lang="en-US" sz="2000" dirty="0"/>
              <a:t>Independent Oversite by ESH&amp;Q.</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7" name="TextBox 6">
            <a:extLst>
              <a:ext uri="{FF2B5EF4-FFF2-40B4-BE49-F238E27FC236}">
                <a16:creationId xmlns:a16="http://schemas.microsoft.com/office/drawing/2014/main" id="{C306E1C3-FEF8-482C-B312-98B277AA911B}"/>
              </a:ext>
            </a:extLst>
          </p:cNvPr>
          <p:cNvSpPr txBox="1"/>
          <p:nvPr/>
        </p:nvSpPr>
        <p:spPr>
          <a:xfrm>
            <a:off x="198986" y="5934168"/>
            <a:ext cx="8709449" cy="400110"/>
          </a:xfrm>
          <a:prstGeom prst="rect">
            <a:avLst/>
          </a:prstGeom>
          <a:noFill/>
        </p:spPr>
        <p:txBody>
          <a:bodyPr wrap="square" rtlCol="0">
            <a:spAutoFit/>
          </a:bodyPr>
          <a:lstStyle/>
          <a:p>
            <a:r>
              <a:rPr lang="en-US" sz="1000" i="1" dirty="0">
                <a:solidFill>
                  <a:srgbClr val="C00000"/>
                </a:solidFill>
              </a:rPr>
              <a:t>Experience Modification Rate (EMR) is used by insurance companies to gauge a company’s dedication to safety, according to Western National Insurance (WNI). This number is based on a company’s past costs because of safety issues and its future risk of safety-related costs.</a:t>
            </a:r>
          </a:p>
        </p:txBody>
      </p:sp>
    </p:spTree>
    <p:extLst>
      <p:ext uri="{BB962C8B-B14F-4D97-AF65-F5344CB8AC3E}">
        <p14:creationId xmlns:p14="http://schemas.microsoft.com/office/powerpoint/2010/main" val="1693843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 Sustainability</a:t>
            </a:r>
          </a:p>
        </p:txBody>
      </p:sp>
      <p:sp>
        <p:nvSpPr>
          <p:cNvPr id="3" name="Content Placeholder 2"/>
          <p:cNvSpPr>
            <a:spLocks noGrp="1"/>
          </p:cNvSpPr>
          <p:nvPr>
            <p:ph idx="1"/>
          </p:nvPr>
        </p:nvSpPr>
        <p:spPr/>
        <p:txBody>
          <a:bodyPr/>
          <a:lstStyle/>
          <a:p>
            <a:pPr marL="0" indent="0">
              <a:buNone/>
            </a:pPr>
            <a:r>
              <a:rPr lang="en-US" b="1" dirty="0"/>
              <a:t>Sustainability Goal</a:t>
            </a:r>
            <a:r>
              <a:rPr lang="en-US" dirty="0"/>
              <a:t>:</a:t>
            </a:r>
          </a:p>
          <a:p>
            <a:pPr marL="0" indent="0">
              <a:buNone/>
            </a:pPr>
            <a:r>
              <a:rPr lang="en-US" sz="1600" i="1" dirty="0"/>
              <a:t>Fermilab is committed to designing, locating, constructing, maintaining and operating its facilities in an energy efficient and sustainable manner that strives to achieve a balance that will realize maximum attainable reuse and recycling of depletable resources, in an economically viable manner and consistent with with Fermilab’s mission and goals. </a:t>
            </a:r>
          </a:p>
          <a:p>
            <a:pPr marL="0" indent="0">
              <a:buNone/>
            </a:pPr>
            <a:endParaRPr lang="en-US" dirty="0"/>
          </a:p>
          <a:p>
            <a:pPr marL="0" indent="0">
              <a:buNone/>
            </a:pPr>
            <a:r>
              <a:rPr lang="en-US" u="sng" dirty="0"/>
              <a:t>Implementation</a:t>
            </a:r>
          </a:p>
          <a:p>
            <a:r>
              <a:rPr lang="en-US" dirty="0"/>
              <a:t>Consider Project Siting during the conceptual design phase;</a:t>
            </a:r>
          </a:p>
          <a:p>
            <a:r>
              <a:rPr lang="en-US" dirty="0"/>
              <a:t>Design/construct to meet the DOE’s Guiding Principles for High Performance Sustainable Building; </a:t>
            </a:r>
            <a:r>
              <a:rPr lang="en-US" sz="1400" dirty="0">
                <a:solidFill>
                  <a:srgbClr val="C00000"/>
                </a:solidFill>
              </a:rPr>
              <a:t>[12]</a:t>
            </a:r>
          </a:p>
          <a:p>
            <a:r>
              <a:rPr lang="en-US" dirty="0"/>
              <a:t>Review the plan throughout the design process;</a:t>
            </a:r>
          </a:p>
          <a:p>
            <a:r>
              <a:rPr lang="en-US" dirty="0"/>
              <a:t>Implement the plan during construction. </a:t>
            </a:r>
          </a:p>
          <a:p>
            <a:pPr marL="0" indent="0">
              <a:buNone/>
            </a:pPr>
            <a:endParaRPr lang="en-US" dirty="0">
              <a:solidFill>
                <a:schemeClr val="accent6"/>
              </a:solidFill>
            </a:endParaRPr>
          </a:p>
          <a:p>
            <a:pPr lvl="1"/>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8" name="Rectangle 7"/>
          <p:cNvSpPr/>
          <p:nvPr/>
        </p:nvSpPr>
        <p:spPr>
          <a:xfrm>
            <a:off x="0" y="5969358"/>
            <a:ext cx="6352674" cy="307777"/>
          </a:xfrm>
          <a:prstGeom prst="rect">
            <a:avLst/>
          </a:prstGeom>
        </p:spPr>
        <p:txBody>
          <a:bodyPr wrap="square">
            <a:spAutoFit/>
          </a:bodyPr>
          <a:lstStyle/>
          <a:p>
            <a:pPr lvl="1"/>
            <a:r>
              <a:rPr lang="en-US" sz="1400" dirty="0">
                <a:solidFill>
                  <a:srgbClr val="C00000"/>
                </a:solidFill>
              </a:rPr>
              <a:t>[12] – HPSB implementation strategy can be found in PIP-II-doc-184</a:t>
            </a:r>
          </a:p>
        </p:txBody>
      </p:sp>
      <p:sp>
        <p:nvSpPr>
          <p:cNvPr id="9" name="TextBox 8"/>
          <p:cNvSpPr txBox="1"/>
          <p:nvPr/>
        </p:nvSpPr>
        <p:spPr>
          <a:xfrm>
            <a:off x="6426557" y="4244459"/>
            <a:ext cx="1567543" cy="369332"/>
          </a:xfrm>
          <a:prstGeom prst="rect">
            <a:avLst/>
          </a:prstGeom>
          <a:solidFill>
            <a:srgbClr val="C00000"/>
          </a:solidFill>
        </p:spPr>
        <p:txBody>
          <a:bodyPr wrap="square" rtlCol="0">
            <a:spAutoFit/>
          </a:bodyPr>
          <a:lstStyle/>
          <a:p>
            <a:r>
              <a:rPr lang="en-US" sz="1800" dirty="0">
                <a:solidFill>
                  <a:schemeClr val="bg1"/>
                </a:solidFill>
              </a:rPr>
              <a:t>Breakout Talk</a:t>
            </a:r>
          </a:p>
        </p:txBody>
      </p:sp>
    </p:spTree>
    <p:extLst>
      <p:ext uri="{BB962C8B-B14F-4D97-AF65-F5344CB8AC3E}">
        <p14:creationId xmlns:p14="http://schemas.microsoft.com/office/powerpoint/2010/main" val="863536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 Quality</a:t>
            </a:r>
          </a:p>
        </p:txBody>
      </p:sp>
      <p:sp>
        <p:nvSpPr>
          <p:cNvPr id="3" name="Content Placeholder 2"/>
          <p:cNvSpPr>
            <a:spLocks noGrp="1"/>
          </p:cNvSpPr>
          <p:nvPr>
            <p:ph idx="1"/>
          </p:nvPr>
        </p:nvSpPr>
        <p:spPr>
          <a:xfrm>
            <a:off x="228600" y="1043046"/>
            <a:ext cx="8672513" cy="5141754"/>
          </a:xfrm>
        </p:spPr>
        <p:txBody>
          <a:bodyPr/>
          <a:lstStyle/>
          <a:p>
            <a:r>
              <a:rPr lang="en-US" dirty="0"/>
              <a:t>Architect/Engineer Quality Program:</a:t>
            </a:r>
          </a:p>
          <a:p>
            <a:pPr lvl="1"/>
            <a:r>
              <a:rPr lang="en-US" sz="2000" dirty="0"/>
              <a:t>Part of A/E selection process</a:t>
            </a:r>
            <a:r>
              <a:rPr lang="en-US" dirty="0"/>
              <a:t>;</a:t>
            </a:r>
          </a:p>
          <a:p>
            <a:pPr lvl="1"/>
            <a:r>
              <a:rPr lang="en-US" sz="2000" dirty="0"/>
              <a:t>Task specific quality requirements included in tasking agreements</a:t>
            </a:r>
            <a:r>
              <a:rPr lang="en-US" dirty="0"/>
              <a:t>;</a:t>
            </a:r>
          </a:p>
          <a:p>
            <a:pPr lvl="1"/>
            <a:r>
              <a:rPr lang="en-US" sz="2000" dirty="0"/>
              <a:t>Constructability Reviews;</a:t>
            </a:r>
          </a:p>
          <a:p>
            <a:r>
              <a:rPr lang="en-US" dirty="0"/>
              <a:t>External Reviews:</a:t>
            </a:r>
          </a:p>
          <a:p>
            <a:pPr lvl="1"/>
            <a:r>
              <a:rPr lang="en-US" sz="2000" dirty="0"/>
              <a:t>Independent Design Review;</a:t>
            </a:r>
          </a:p>
          <a:p>
            <a:pPr lvl="1"/>
            <a:r>
              <a:rPr lang="en-US" sz="2000" dirty="0"/>
              <a:t>Commissioning Agent;</a:t>
            </a:r>
          </a:p>
          <a:p>
            <a:r>
              <a:rPr lang="en-US" dirty="0"/>
              <a:t>Internal Controls:</a:t>
            </a:r>
          </a:p>
          <a:p>
            <a:pPr lvl="1"/>
            <a:r>
              <a:rPr lang="en-US" sz="2000" dirty="0"/>
              <a:t>Lab-wide review process at key milestones in the design process;</a:t>
            </a:r>
          </a:p>
          <a:p>
            <a:pPr lvl="1"/>
            <a:r>
              <a:rPr lang="en-US" sz="2000" dirty="0"/>
              <a:t>ESH&amp;Q included as part of review team;</a:t>
            </a:r>
          </a:p>
          <a:p>
            <a:pPr lvl="1"/>
            <a:r>
              <a:rPr lang="en-US" sz="2000" dirty="0"/>
              <a:t>Responsibility of Construction Coordinator during construction.</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60593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Conventional Facilities </a:t>
            </a:r>
          </a:p>
        </p:txBody>
      </p:sp>
      <p:sp>
        <p:nvSpPr>
          <p:cNvPr id="3" name="Content Placeholder 2"/>
          <p:cNvSpPr>
            <a:spLocks noGrp="1"/>
          </p:cNvSpPr>
          <p:nvPr>
            <p:ph idx="1"/>
          </p:nvPr>
        </p:nvSpPr>
        <p:spPr>
          <a:xfrm>
            <a:off x="228600" y="1043046"/>
            <a:ext cx="8672513" cy="3494664"/>
          </a:xfrm>
        </p:spPr>
        <p:txBody>
          <a:bodyPr/>
          <a:lstStyle/>
          <a:p>
            <a:r>
              <a:rPr lang="en-US" sz="2800" dirty="0"/>
              <a:t>Following the procedures in the PIP-II Risk Management Plan </a:t>
            </a:r>
            <a:r>
              <a:rPr lang="en-US" sz="1400" dirty="0">
                <a:solidFill>
                  <a:srgbClr val="C00000"/>
                </a:solidFill>
              </a:rPr>
              <a:t>[13];</a:t>
            </a:r>
          </a:p>
          <a:p>
            <a:r>
              <a:rPr lang="en-US" sz="2800" dirty="0"/>
              <a:t>Managing </a:t>
            </a:r>
            <a:r>
              <a:rPr lang="en-US" sz="2800" b="1" dirty="0"/>
              <a:t>42</a:t>
            </a:r>
            <a:r>
              <a:rPr lang="en-US" sz="2800" dirty="0"/>
              <a:t> Threats and </a:t>
            </a:r>
            <a:r>
              <a:rPr lang="en-US" sz="2800" b="1" dirty="0"/>
              <a:t>9</a:t>
            </a:r>
            <a:r>
              <a:rPr lang="en-US" sz="2800" dirty="0"/>
              <a:t> Opportunities</a:t>
            </a:r>
          </a:p>
          <a:p>
            <a:r>
              <a:rPr lang="en-US" sz="2800" dirty="0"/>
              <a:t>Top six (6) Conventional Facilities risks:</a:t>
            </a:r>
          </a:p>
          <a:p>
            <a:pPr marL="0" indent="0">
              <a:buNone/>
            </a:pPr>
            <a:endParaRPr lang="en-US" sz="2000"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9" name="TextBox 8"/>
          <p:cNvSpPr txBox="1"/>
          <p:nvPr/>
        </p:nvSpPr>
        <p:spPr>
          <a:xfrm>
            <a:off x="7440132" y="889943"/>
            <a:ext cx="1567543" cy="369332"/>
          </a:xfrm>
          <a:prstGeom prst="rect">
            <a:avLst/>
          </a:prstGeom>
          <a:solidFill>
            <a:srgbClr val="C00000"/>
          </a:solidFill>
        </p:spPr>
        <p:txBody>
          <a:bodyPr wrap="square" rtlCol="0">
            <a:spAutoFit/>
          </a:bodyPr>
          <a:lstStyle/>
          <a:p>
            <a:r>
              <a:rPr lang="en-US" sz="1800" dirty="0">
                <a:solidFill>
                  <a:schemeClr val="bg1"/>
                </a:solidFill>
              </a:rPr>
              <a:t>Breakout Talk</a:t>
            </a:r>
          </a:p>
        </p:txBody>
      </p:sp>
      <p:sp>
        <p:nvSpPr>
          <p:cNvPr id="10" name="Rectangle 9"/>
          <p:cNvSpPr/>
          <p:nvPr/>
        </p:nvSpPr>
        <p:spPr>
          <a:xfrm>
            <a:off x="327102" y="5969358"/>
            <a:ext cx="6025572" cy="307777"/>
          </a:xfrm>
          <a:prstGeom prst="rect">
            <a:avLst/>
          </a:prstGeom>
        </p:spPr>
        <p:txBody>
          <a:bodyPr wrap="square">
            <a:spAutoFit/>
          </a:bodyPr>
          <a:lstStyle/>
          <a:p>
            <a:r>
              <a:rPr lang="en-US" sz="1400" dirty="0">
                <a:solidFill>
                  <a:srgbClr val="C00000"/>
                </a:solidFill>
              </a:rPr>
              <a:t>[13] – Risk Management Plan can be found in PIP-II-doc-163</a:t>
            </a:r>
          </a:p>
        </p:txBody>
      </p:sp>
      <p:sp>
        <p:nvSpPr>
          <p:cNvPr id="11" name="TextBox 10">
            <a:extLst>
              <a:ext uri="{FF2B5EF4-FFF2-40B4-BE49-F238E27FC236}">
                <a16:creationId xmlns:a16="http://schemas.microsoft.com/office/drawing/2014/main" id="{E060AB18-5893-4838-96F4-B7B31854A76A}"/>
              </a:ext>
            </a:extLst>
          </p:cNvPr>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13" name="Picture 12">
            <a:extLst>
              <a:ext uri="{FF2B5EF4-FFF2-40B4-BE49-F238E27FC236}">
                <a16:creationId xmlns:a16="http://schemas.microsoft.com/office/drawing/2014/main" id="{36D57900-C027-4B2D-8C1F-C333531A44B5}"/>
              </a:ext>
            </a:extLst>
          </p:cNvPr>
          <p:cNvPicPr>
            <a:picLocks noChangeAspect="1"/>
          </p:cNvPicPr>
          <p:nvPr/>
        </p:nvPicPr>
        <p:blipFill>
          <a:blip r:embed="rId2"/>
          <a:stretch>
            <a:fillRect/>
          </a:stretch>
        </p:blipFill>
        <p:spPr>
          <a:xfrm>
            <a:off x="413118" y="3217047"/>
            <a:ext cx="8487995" cy="1805600"/>
          </a:xfrm>
          <a:prstGeom prst="rect">
            <a:avLst/>
          </a:prstGeom>
          <a:solidFill>
            <a:schemeClr val="bg1"/>
          </a:solidFill>
          <a:ln w="15875">
            <a:solidFill>
              <a:srgbClr val="4040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235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Mitigation</a:t>
            </a:r>
          </a:p>
        </p:txBody>
      </p:sp>
      <p:sp>
        <p:nvSpPr>
          <p:cNvPr id="3" name="Content Placeholder 2"/>
          <p:cNvSpPr>
            <a:spLocks noGrp="1"/>
          </p:cNvSpPr>
          <p:nvPr>
            <p:ph idx="1"/>
          </p:nvPr>
        </p:nvSpPr>
        <p:spPr>
          <a:xfrm>
            <a:off x="228600" y="1043046"/>
            <a:ext cx="8672513" cy="3494664"/>
          </a:xfrm>
        </p:spPr>
        <p:txBody>
          <a:bodyPr/>
          <a:lstStyle/>
          <a:p>
            <a:pPr marL="0" indent="0">
              <a:buNone/>
            </a:pPr>
            <a:r>
              <a:rPr lang="en-US" sz="2700" b="1" dirty="0"/>
              <a:t>Subproject Changes Impact Conventional Facilities</a:t>
            </a:r>
          </a:p>
          <a:p>
            <a:r>
              <a:rPr lang="en-US" sz="2200" dirty="0"/>
              <a:t>Summary</a:t>
            </a:r>
            <a:endParaRPr lang="en-US" sz="1800" dirty="0"/>
          </a:p>
          <a:p>
            <a:pPr marL="457200" lvl="1" indent="0">
              <a:buNone/>
            </a:pPr>
            <a:r>
              <a:rPr lang="en-US" sz="1800" dirty="0"/>
              <a:t>If the subproject requirements changes then the design of the conventional facilities will need to be modified jeopardizing the cost and schedule objectives</a:t>
            </a:r>
          </a:p>
          <a:p>
            <a:r>
              <a:rPr lang="en-US" dirty="0"/>
              <a:t>Cause/Trigger</a:t>
            </a:r>
            <a:endParaRPr lang="en-US" sz="1800" dirty="0"/>
          </a:p>
          <a:p>
            <a:pPr marL="457200" lvl="1" indent="0">
              <a:buNone/>
            </a:pPr>
            <a:r>
              <a:rPr lang="en-US" sz="1800" dirty="0"/>
              <a:t>Changes to the subproject requirements</a:t>
            </a:r>
          </a:p>
          <a:p>
            <a:r>
              <a:rPr lang="en-US" sz="2000" dirty="0"/>
              <a:t> </a:t>
            </a:r>
            <a:r>
              <a:rPr lang="en-US" dirty="0"/>
              <a:t>Mitigation</a:t>
            </a:r>
            <a:endParaRPr lang="en-US" sz="1800" dirty="0"/>
          </a:p>
          <a:p>
            <a:pPr lvl="1"/>
            <a:r>
              <a:rPr lang="en-US" sz="1800" dirty="0"/>
              <a:t>​Include subproject managers in design meetings;</a:t>
            </a:r>
          </a:p>
          <a:p>
            <a:pPr lvl="1"/>
            <a:r>
              <a:rPr lang="en-US" sz="1800" dirty="0"/>
              <a:t>Include subproject managers in formal design reviews;</a:t>
            </a:r>
          </a:p>
          <a:p>
            <a:pPr lvl="1"/>
            <a:r>
              <a:rPr lang="en-US" sz="1800" dirty="0"/>
              <a:t>Management control of changes through a change/configuration control process</a:t>
            </a:r>
            <a:r>
              <a:rPr lang="en-US" dirty="0"/>
              <a:t>;</a:t>
            </a:r>
            <a:endParaRPr lang="en-US" sz="1800" dirty="0"/>
          </a:p>
          <a:p>
            <a:pPr marL="0" indent="0">
              <a:buNone/>
            </a:pPr>
            <a:endParaRPr lang="en-US" sz="2000"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3884759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Summary</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sp>
        <p:nvSpPr>
          <p:cNvPr id="8" name="Content Placeholder 2"/>
          <p:cNvSpPr>
            <a:spLocks noGrp="1"/>
          </p:cNvSpPr>
          <p:nvPr>
            <p:ph idx="1"/>
          </p:nvPr>
        </p:nvSpPr>
        <p:spPr>
          <a:xfrm>
            <a:off x="250825" y="4637078"/>
            <a:ext cx="8672513" cy="846673"/>
          </a:xfrm>
        </p:spPr>
        <p:txBody>
          <a:bodyPr/>
          <a:lstStyle/>
          <a:p>
            <a:r>
              <a:rPr lang="en-US" sz="2000" dirty="0"/>
              <a:t>Costs generated from resource loaded schedule;</a:t>
            </a:r>
          </a:p>
          <a:p>
            <a:r>
              <a:rPr lang="en-US" sz="2000" dirty="0"/>
              <a:t>Estimate Uncertainty  (EUC) follows project guidelines;</a:t>
            </a:r>
          </a:p>
        </p:txBody>
      </p:sp>
      <p:sp>
        <p:nvSpPr>
          <p:cNvPr id="10" name="TextBox 9">
            <a:extLst>
              <a:ext uri="{FF2B5EF4-FFF2-40B4-BE49-F238E27FC236}">
                <a16:creationId xmlns:a16="http://schemas.microsoft.com/office/drawing/2014/main" id="{8C199F74-71BD-47FC-9888-1416AD73C41A}"/>
              </a:ext>
            </a:extLst>
          </p:cNvPr>
          <p:cNvSpPr txBox="1"/>
          <p:nvPr/>
        </p:nvSpPr>
        <p:spPr>
          <a:xfrm>
            <a:off x="4442738" y="3951634"/>
            <a:ext cx="1714026" cy="584775"/>
          </a:xfrm>
          <a:prstGeom prst="rect">
            <a:avLst/>
          </a:prstGeom>
          <a:noFill/>
        </p:spPr>
        <p:txBody>
          <a:bodyPr wrap="square" rtlCol="0">
            <a:spAutoFit/>
          </a:bodyPr>
          <a:lstStyle/>
          <a:p>
            <a:pPr algn="r"/>
            <a:r>
              <a:rPr lang="en-US" sz="1600" b="1" dirty="0">
                <a:solidFill>
                  <a:srgbClr val="C00000"/>
                </a:solidFill>
              </a:rPr>
              <a:t>121.5 Total Managed Amount</a:t>
            </a:r>
            <a:endParaRPr lang="en-US" sz="1600" dirty="0">
              <a:solidFill>
                <a:srgbClr val="C00000"/>
              </a:solidFill>
            </a:endParaRPr>
          </a:p>
        </p:txBody>
      </p:sp>
      <p:cxnSp>
        <p:nvCxnSpPr>
          <p:cNvPr id="11" name="Straight Arrow Connector 10">
            <a:extLst>
              <a:ext uri="{FF2B5EF4-FFF2-40B4-BE49-F238E27FC236}">
                <a16:creationId xmlns:a16="http://schemas.microsoft.com/office/drawing/2014/main" id="{D4C9D31D-2798-4007-9F8E-257F6826970F}"/>
              </a:ext>
            </a:extLst>
          </p:cNvPr>
          <p:cNvCxnSpPr>
            <a:cxnSpLocks/>
          </p:cNvCxnSpPr>
          <p:nvPr/>
        </p:nvCxnSpPr>
        <p:spPr>
          <a:xfrm flipV="1">
            <a:off x="6154282" y="3577451"/>
            <a:ext cx="0" cy="657210"/>
          </a:xfrm>
          <a:prstGeom prst="straightConnector1">
            <a:avLst/>
          </a:prstGeom>
          <a:noFill/>
          <a:ln w="25400">
            <a:solidFill>
              <a:srgbClr val="C00000"/>
            </a:solidFill>
            <a:tailEnd type="triangle" w="lg" len="lg"/>
          </a:ln>
        </p:spPr>
        <p:style>
          <a:lnRef idx="1">
            <a:schemeClr val="accent1"/>
          </a:lnRef>
          <a:fillRef idx="3">
            <a:schemeClr val="accent1"/>
          </a:fillRef>
          <a:effectRef idx="2">
            <a:schemeClr val="accent1"/>
          </a:effectRef>
          <a:fontRef idx="minor">
            <a:schemeClr val="lt1"/>
          </a:fontRef>
        </p:style>
      </p:cxnSp>
      <p:pic>
        <p:nvPicPr>
          <p:cNvPr id="14" name="Picture 13">
            <a:extLst>
              <a:ext uri="{FF2B5EF4-FFF2-40B4-BE49-F238E27FC236}">
                <a16:creationId xmlns:a16="http://schemas.microsoft.com/office/drawing/2014/main" id="{919CCEDF-006C-4550-A764-0C8709B7A24A}"/>
              </a:ext>
            </a:extLst>
          </p:cNvPr>
          <p:cNvPicPr>
            <a:picLocks noChangeAspect="1"/>
          </p:cNvPicPr>
          <p:nvPr/>
        </p:nvPicPr>
        <p:blipFill>
          <a:blip r:embed="rId2"/>
          <a:stretch>
            <a:fillRect/>
          </a:stretch>
        </p:blipFill>
        <p:spPr>
          <a:xfrm>
            <a:off x="228600" y="1238540"/>
            <a:ext cx="8503920" cy="2286138"/>
          </a:xfrm>
          <a:prstGeom prst="rect">
            <a:avLst/>
          </a:prstGeom>
        </p:spPr>
      </p:pic>
      <p:sp>
        <p:nvSpPr>
          <p:cNvPr id="12" name="Rectangle 11">
            <a:extLst>
              <a:ext uri="{FF2B5EF4-FFF2-40B4-BE49-F238E27FC236}">
                <a16:creationId xmlns:a16="http://schemas.microsoft.com/office/drawing/2014/main" id="{214F9345-FBB2-479D-BE60-2A94F1BD2787}"/>
              </a:ext>
            </a:extLst>
          </p:cNvPr>
          <p:cNvSpPr/>
          <p:nvPr/>
        </p:nvSpPr>
        <p:spPr>
          <a:xfrm>
            <a:off x="5483754" y="3286084"/>
            <a:ext cx="973030" cy="291367"/>
          </a:xfrm>
          <a:prstGeom prst="rect">
            <a:avLst/>
          </a:prstGeom>
          <a:solidFill>
            <a:srgbClr val="FFFF00">
              <a:alpha val="12000"/>
            </a:srgbClr>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51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Drivers and Estimate Maturity</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10" name="TextBox 9"/>
          <p:cNvSpPr txBox="1"/>
          <p:nvPr/>
        </p:nvSpPr>
        <p:spPr>
          <a:xfrm>
            <a:off x="321896" y="5791821"/>
            <a:ext cx="7455877" cy="461665"/>
          </a:xfrm>
          <a:prstGeom prst="rect">
            <a:avLst/>
          </a:prstGeom>
          <a:noFill/>
        </p:spPr>
        <p:txBody>
          <a:bodyPr wrap="square" rtlCol="0">
            <a:spAutoFit/>
          </a:bodyPr>
          <a:lstStyle/>
          <a:p>
            <a:r>
              <a:rPr lang="en-US" sz="1200" dirty="0">
                <a:solidFill>
                  <a:srgbClr val="4E4E4E"/>
                </a:solidFill>
              </a:rPr>
              <a:t>P6 Base Costs = BOE + Overheads + Escalation</a:t>
            </a:r>
          </a:p>
          <a:p>
            <a:r>
              <a:rPr lang="en-US" sz="1200" dirty="0">
                <a:solidFill>
                  <a:srgbClr val="4E4E4E"/>
                </a:solidFill>
              </a:rPr>
              <a:t>Estimate Quality Categories follow Fermilab Standards and Descriptions (see PIP-II-doc-345)</a:t>
            </a:r>
          </a:p>
        </p:txBody>
      </p:sp>
      <p:pic>
        <p:nvPicPr>
          <p:cNvPr id="13" name="Picture 12">
            <a:extLst>
              <a:ext uri="{FF2B5EF4-FFF2-40B4-BE49-F238E27FC236}">
                <a16:creationId xmlns:a16="http://schemas.microsoft.com/office/drawing/2014/main" id="{26D29A8C-BD8D-4D03-A534-56A4D68D1D74}"/>
              </a:ext>
            </a:extLst>
          </p:cNvPr>
          <p:cNvPicPr>
            <a:picLocks noChangeAspect="1"/>
          </p:cNvPicPr>
          <p:nvPr/>
        </p:nvPicPr>
        <p:blipFill>
          <a:blip r:embed="rId2"/>
          <a:stretch>
            <a:fillRect/>
          </a:stretch>
        </p:blipFill>
        <p:spPr>
          <a:xfrm>
            <a:off x="2872658" y="933938"/>
            <a:ext cx="3449413" cy="2349913"/>
          </a:xfrm>
          <a:prstGeom prst="rect">
            <a:avLst/>
          </a:prstGeom>
        </p:spPr>
      </p:pic>
      <p:pic>
        <p:nvPicPr>
          <p:cNvPr id="14" name="Picture 13">
            <a:extLst>
              <a:ext uri="{FF2B5EF4-FFF2-40B4-BE49-F238E27FC236}">
                <a16:creationId xmlns:a16="http://schemas.microsoft.com/office/drawing/2014/main" id="{72BF3CB9-5C32-43CA-8EFE-3A1CA2CBC651}"/>
              </a:ext>
            </a:extLst>
          </p:cNvPr>
          <p:cNvPicPr>
            <a:picLocks noChangeAspect="1"/>
          </p:cNvPicPr>
          <p:nvPr/>
        </p:nvPicPr>
        <p:blipFill>
          <a:blip r:embed="rId3"/>
          <a:stretch>
            <a:fillRect/>
          </a:stretch>
        </p:blipFill>
        <p:spPr>
          <a:xfrm>
            <a:off x="321896" y="3440222"/>
            <a:ext cx="2743200" cy="2254507"/>
          </a:xfrm>
          <a:prstGeom prst="rect">
            <a:avLst/>
          </a:prstGeom>
        </p:spPr>
      </p:pic>
      <p:pic>
        <p:nvPicPr>
          <p:cNvPr id="15" name="Picture 14">
            <a:extLst>
              <a:ext uri="{FF2B5EF4-FFF2-40B4-BE49-F238E27FC236}">
                <a16:creationId xmlns:a16="http://schemas.microsoft.com/office/drawing/2014/main" id="{EBB87F71-0A70-45DC-949C-58DD7C93F902}"/>
              </a:ext>
            </a:extLst>
          </p:cNvPr>
          <p:cNvPicPr>
            <a:picLocks noChangeAspect="1"/>
          </p:cNvPicPr>
          <p:nvPr/>
        </p:nvPicPr>
        <p:blipFill>
          <a:blip r:embed="rId4"/>
          <a:stretch>
            <a:fillRect/>
          </a:stretch>
        </p:blipFill>
        <p:spPr>
          <a:xfrm>
            <a:off x="6140918" y="3440222"/>
            <a:ext cx="2743200" cy="2257188"/>
          </a:xfrm>
          <a:prstGeom prst="rect">
            <a:avLst/>
          </a:prstGeom>
        </p:spPr>
      </p:pic>
      <p:pic>
        <p:nvPicPr>
          <p:cNvPr id="17" name="Picture 16">
            <a:extLst>
              <a:ext uri="{FF2B5EF4-FFF2-40B4-BE49-F238E27FC236}">
                <a16:creationId xmlns:a16="http://schemas.microsoft.com/office/drawing/2014/main" id="{7172B399-D7C9-46C7-AD5F-80611B1D14DA}"/>
              </a:ext>
            </a:extLst>
          </p:cNvPr>
          <p:cNvPicPr>
            <a:picLocks noChangeAspect="1"/>
          </p:cNvPicPr>
          <p:nvPr/>
        </p:nvPicPr>
        <p:blipFill>
          <a:blip r:embed="rId5"/>
          <a:stretch>
            <a:fillRect/>
          </a:stretch>
        </p:blipFill>
        <p:spPr>
          <a:xfrm>
            <a:off x="3200399" y="3437019"/>
            <a:ext cx="2743200" cy="2254507"/>
          </a:xfrm>
          <a:prstGeom prst="rect">
            <a:avLst/>
          </a:prstGeom>
        </p:spPr>
      </p:pic>
      <p:sp>
        <p:nvSpPr>
          <p:cNvPr id="18" name="TextBox 17">
            <a:extLst>
              <a:ext uri="{FF2B5EF4-FFF2-40B4-BE49-F238E27FC236}">
                <a16:creationId xmlns:a16="http://schemas.microsoft.com/office/drawing/2014/main" id="{EA204855-27F4-4CB2-BCEA-00D9E6149483}"/>
              </a:ext>
            </a:extLst>
          </p:cNvPr>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spTree>
    <p:extLst>
      <p:ext uri="{BB962C8B-B14F-4D97-AF65-F5344CB8AC3E}">
        <p14:creationId xmlns:p14="http://schemas.microsoft.com/office/powerpoint/2010/main" val="1942176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Obligation Profile – P6 Base Cost Only</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sp>
        <p:nvSpPr>
          <p:cNvPr id="12" name="TextBox 11"/>
          <p:cNvSpPr txBox="1"/>
          <p:nvPr/>
        </p:nvSpPr>
        <p:spPr>
          <a:xfrm>
            <a:off x="459992" y="5591920"/>
            <a:ext cx="3370813" cy="276999"/>
          </a:xfrm>
          <a:prstGeom prst="rect">
            <a:avLst/>
          </a:prstGeom>
          <a:noFill/>
        </p:spPr>
        <p:txBody>
          <a:bodyPr wrap="square" rtlCol="0">
            <a:spAutoFit/>
          </a:bodyPr>
          <a:lstStyle/>
          <a:p>
            <a:r>
              <a:rPr lang="en-US" sz="1200" dirty="0">
                <a:solidFill>
                  <a:srgbClr val="4E4E4E"/>
                </a:solidFill>
              </a:rPr>
              <a:t>P6 Base Costs = BOE + Overheads + Escalation</a:t>
            </a:r>
          </a:p>
        </p:txBody>
      </p:sp>
      <p:pic>
        <p:nvPicPr>
          <p:cNvPr id="3" name="Picture 2">
            <a:extLst>
              <a:ext uri="{FF2B5EF4-FFF2-40B4-BE49-F238E27FC236}">
                <a16:creationId xmlns:a16="http://schemas.microsoft.com/office/drawing/2014/main" id="{13C3337E-47CA-408F-B181-21003BFC0738}"/>
              </a:ext>
            </a:extLst>
          </p:cNvPr>
          <p:cNvPicPr>
            <a:picLocks noChangeAspect="1"/>
          </p:cNvPicPr>
          <p:nvPr/>
        </p:nvPicPr>
        <p:blipFill>
          <a:blip r:embed="rId2"/>
          <a:stretch>
            <a:fillRect/>
          </a:stretch>
        </p:blipFill>
        <p:spPr>
          <a:xfrm>
            <a:off x="445619" y="1766672"/>
            <a:ext cx="7431668" cy="3712786"/>
          </a:xfrm>
          <a:prstGeom prst="rect">
            <a:avLst/>
          </a:prstGeom>
        </p:spPr>
      </p:pic>
    </p:spTree>
    <p:extLst>
      <p:ext uri="{BB962C8B-B14F-4D97-AF65-F5344CB8AC3E}">
        <p14:creationId xmlns:p14="http://schemas.microsoft.com/office/powerpoint/2010/main" val="3095769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 P6 Hours/FTE</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12" name="TextBox 11">
            <a:extLst>
              <a:ext uri="{FF2B5EF4-FFF2-40B4-BE49-F238E27FC236}">
                <a16:creationId xmlns:a16="http://schemas.microsoft.com/office/drawing/2014/main" id="{6EF1C178-1D0E-4C06-A0EF-9A30550925A3}"/>
              </a:ext>
            </a:extLst>
          </p:cNvPr>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#3</a:t>
            </a:r>
          </a:p>
        </p:txBody>
      </p:sp>
      <p:pic>
        <p:nvPicPr>
          <p:cNvPr id="8" name="Picture 7">
            <a:extLst>
              <a:ext uri="{FF2B5EF4-FFF2-40B4-BE49-F238E27FC236}">
                <a16:creationId xmlns:a16="http://schemas.microsoft.com/office/drawing/2014/main" id="{400B6BBD-E0E6-4FB7-869C-067ECEE7DAFF}"/>
              </a:ext>
            </a:extLst>
          </p:cNvPr>
          <p:cNvPicPr>
            <a:picLocks noChangeAspect="1"/>
          </p:cNvPicPr>
          <p:nvPr/>
        </p:nvPicPr>
        <p:blipFill>
          <a:blip r:embed="rId2"/>
          <a:stretch>
            <a:fillRect/>
          </a:stretch>
        </p:blipFill>
        <p:spPr>
          <a:xfrm>
            <a:off x="228600" y="1092200"/>
            <a:ext cx="8724312" cy="4369318"/>
          </a:xfrm>
          <a:prstGeom prst="rect">
            <a:avLst/>
          </a:prstGeom>
        </p:spPr>
      </p:pic>
    </p:spTree>
    <p:extLst>
      <p:ext uri="{BB962C8B-B14F-4D97-AF65-F5344CB8AC3E}">
        <p14:creationId xmlns:p14="http://schemas.microsoft.com/office/powerpoint/2010/main" val="180432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3" name="Content Placeholder 2"/>
          <p:cNvSpPr>
            <a:spLocks noGrp="1"/>
          </p:cNvSpPr>
          <p:nvPr>
            <p:ph idx="1"/>
          </p:nvPr>
        </p:nvSpPr>
        <p:spPr/>
        <p:txBody>
          <a:bodyPr/>
          <a:lstStyle/>
          <a:p>
            <a:r>
              <a:rPr lang="en-US" dirty="0"/>
              <a:t>PIP-II Associate Project Manager for Conventional Facilities</a:t>
            </a:r>
          </a:p>
          <a:p>
            <a:r>
              <a:rPr lang="en-US" dirty="0"/>
              <a:t>Relevant Experience</a:t>
            </a:r>
          </a:p>
          <a:p>
            <a:pPr lvl="1"/>
            <a:r>
              <a:rPr lang="en-US" dirty="0"/>
              <a:t>Licensed Architect;</a:t>
            </a:r>
          </a:p>
          <a:p>
            <a:pPr lvl="1"/>
            <a:r>
              <a:rPr lang="en-US" dirty="0"/>
              <a:t>Project Management Professional (PMP);</a:t>
            </a:r>
          </a:p>
          <a:p>
            <a:pPr lvl="1"/>
            <a:r>
              <a:rPr lang="en-US" dirty="0"/>
              <a:t>LEED Accredited Professional;</a:t>
            </a:r>
          </a:p>
          <a:p>
            <a:pPr lvl="1"/>
            <a:r>
              <a:rPr lang="en-US" dirty="0"/>
              <a:t>25+ years at Fermilab;</a:t>
            </a:r>
          </a:p>
          <a:p>
            <a:pPr lvl="1"/>
            <a:r>
              <a:rPr lang="en-US" dirty="0"/>
              <a:t>NOvA Project L2 Manager for Site and Buildings;</a:t>
            </a:r>
          </a:p>
          <a:p>
            <a:pPr lvl="1"/>
            <a:r>
              <a:rPr lang="en-US" dirty="0"/>
              <a:t>General Plant Project Manager for 15+ years</a:t>
            </a:r>
          </a:p>
          <a:p>
            <a:pPr lvl="2"/>
            <a:r>
              <a:rPr lang="en-US" dirty="0"/>
              <a:t>Short Baseline Neutrino (SBN) Near Detector Building;</a:t>
            </a:r>
          </a:p>
          <a:p>
            <a:pPr lvl="2"/>
            <a:r>
              <a:rPr lang="en-US" dirty="0"/>
              <a:t>Short Baseline Neutrino (SBN) Far Detector Building;</a:t>
            </a:r>
          </a:p>
          <a:p>
            <a:pPr lvl="2"/>
            <a:r>
              <a:rPr lang="en-US" dirty="0"/>
              <a:t>CDF Refurbishment;</a:t>
            </a:r>
          </a:p>
          <a:p>
            <a:pPr lvl="2"/>
            <a:r>
              <a:rPr lang="en-US" dirty="0"/>
              <a:t>Experimental Operations Center;</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938158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1" y="411262"/>
            <a:ext cx="8034572" cy="427877"/>
          </a:xfrm>
        </p:spPr>
        <p:txBody>
          <a:bodyPr/>
          <a:lstStyle/>
          <a:p>
            <a:r>
              <a:rPr lang="en-US" dirty="0"/>
              <a:t>Schedule </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grpSp>
        <p:nvGrpSpPr>
          <p:cNvPr id="3" name="Group 2">
            <a:extLst>
              <a:ext uri="{FF2B5EF4-FFF2-40B4-BE49-F238E27FC236}">
                <a16:creationId xmlns:a16="http://schemas.microsoft.com/office/drawing/2014/main" id="{8825D24B-C9EB-4DCD-A863-273DC20143AF}"/>
              </a:ext>
            </a:extLst>
          </p:cNvPr>
          <p:cNvGrpSpPr/>
          <p:nvPr/>
        </p:nvGrpSpPr>
        <p:grpSpPr>
          <a:xfrm>
            <a:off x="241067" y="859114"/>
            <a:ext cx="6168612" cy="5142192"/>
            <a:chOff x="1139937" y="909044"/>
            <a:chExt cx="6695087" cy="5924679"/>
          </a:xfrm>
        </p:grpSpPr>
        <p:pic>
          <p:nvPicPr>
            <p:cNvPr id="13" name="Picture 12">
              <a:extLst>
                <a:ext uri="{FF2B5EF4-FFF2-40B4-BE49-F238E27FC236}">
                  <a16:creationId xmlns:a16="http://schemas.microsoft.com/office/drawing/2014/main" id="{DEB85E2E-13A4-4284-8EC7-F00CEC92DFB1}"/>
                </a:ext>
              </a:extLst>
            </p:cNvPr>
            <p:cNvPicPr>
              <a:picLocks noChangeAspect="1"/>
            </p:cNvPicPr>
            <p:nvPr/>
          </p:nvPicPr>
          <p:blipFill>
            <a:blip r:embed="rId2"/>
            <a:stretch>
              <a:fillRect/>
            </a:stretch>
          </p:blipFill>
          <p:spPr>
            <a:xfrm>
              <a:off x="1139937" y="909044"/>
              <a:ext cx="6695087" cy="5924679"/>
            </a:xfrm>
            <a:prstGeom prst="rect">
              <a:avLst/>
            </a:prstGeom>
          </p:spPr>
        </p:pic>
        <p:cxnSp>
          <p:nvCxnSpPr>
            <p:cNvPr id="14" name="Straight Connector 13">
              <a:extLst>
                <a:ext uri="{FF2B5EF4-FFF2-40B4-BE49-F238E27FC236}">
                  <a16:creationId xmlns:a16="http://schemas.microsoft.com/office/drawing/2014/main" id="{56DC084C-FA4A-4A8A-B350-EAE2532325B9}"/>
                </a:ext>
              </a:extLst>
            </p:cNvPr>
            <p:cNvCxnSpPr/>
            <p:nvPr/>
          </p:nvCxnSpPr>
          <p:spPr>
            <a:xfrm flipV="1">
              <a:off x="1920045" y="3900259"/>
              <a:ext cx="3747468"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F3C7E37C-38C7-49B7-A396-35AEC042990C}"/>
                </a:ext>
              </a:extLst>
            </p:cNvPr>
            <p:cNvCxnSpPr/>
            <p:nvPr/>
          </p:nvCxnSpPr>
          <p:spPr>
            <a:xfrm>
              <a:off x="5667513" y="3857631"/>
              <a:ext cx="1130" cy="150876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FBD38896-4A58-4069-B7D4-0718F440A896}"/>
                </a:ext>
              </a:extLst>
            </p:cNvPr>
            <p:cNvCxnSpPr/>
            <p:nvPr/>
          </p:nvCxnSpPr>
          <p:spPr>
            <a:xfrm flipH="1">
              <a:off x="5667513" y="5360161"/>
              <a:ext cx="914400"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11" name="Content Placeholder 2">
            <a:extLst>
              <a:ext uri="{FF2B5EF4-FFF2-40B4-BE49-F238E27FC236}">
                <a16:creationId xmlns:a16="http://schemas.microsoft.com/office/drawing/2014/main" id="{A10F9E0E-EBC6-4A79-A47C-1DF5F01EA899}"/>
              </a:ext>
            </a:extLst>
          </p:cNvPr>
          <p:cNvSpPr>
            <a:spLocks noGrp="1"/>
          </p:cNvSpPr>
          <p:nvPr>
            <p:ph idx="1"/>
          </p:nvPr>
        </p:nvSpPr>
        <p:spPr>
          <a:xfrm>
            <a:off x="6618796" y="1333315"/>
            <a:ext cx="2258874" cy="1596316"/>
          </a:xfrm>
        </p:spPr>
        <p:txBody>
          <a:bodyPr/>
          <a:lstStyle/>
          <a:p>
            <a:pPr marL="0" indent="0">
              <a:buNone/>
            </a:pPr>
            <a:r>
              <a:rPr lang="en-US" dirty="0"/>
              <a:t>Focused on interfaces with other sub-projects;</a:t>
            </a:r>
          </a:p>
          <a:p>
            <a:endParaRPr lang="en-US" sz="1800" dirty="0"/>
          </a:p>
          <a:p>
            <a:endParaRPr lang="en-US" sz="1800" dirty="0"/>
          </a:p>
          <a:p>
            <a:endParaRPr lang="en-US" sz="1800" dirty="0"/>
          </a:p>
          <a:p>
            <a:pPr marL="0" indent="0">
              <a:buNone/>
            </a:pPr>
            <a:endParaRPr lang="en-US" dirty="0"/>
          </a:p>
          <a:p>
            <a:endParaRPr lang="en-US" dirty="0"/>
          </a:p>
        </p:txBody>
      </p:sp>
    </p:spTree>
    <p:extLst>
      <p:ext uri="{BB962C8B-B14F-4D97-AF65-F5344CB8AC3E}">
        <p14:creationId xmlns:p14="http://schemas.microsoft.com/office/powerpoint/2010/main" val="1393268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Review Recommendations</a:t>
            </a:r>
          </a:p>
        </p:txBody>
      </p:sp>
      <p:sp>
        <p:nvSpPr>
          <p:cNvPr id="3" name="Content Placeholder 2"/>
          <p:cNvSpPr>
            <a:spLocks noGrp="1"/>
          </p:cNvSpPr>
          <p:nvPr>
            <p:ph idx="1"/>
          </p:nvPr>
        </p:nvSpPr>
        <p:spPr/>
        <p:txBody>
          <a:bodyPr/>
          <a:lstStyle/>
          <a:p>
            <a:pPr marL="0" indent="0">
              <a:buNone/>
            </a:pPr>
            <a:r>
              <a:rPr lang="en-US" b="1" dirty="0"/>
              <a:t>Director’s Review for CD-1 (October 2017)</a:t>
            </a:r>
            <a:endParaRPr lang="en-US" dirty="0"/>
          </a:p>
          <a:p>
            <a:pPr marL="457200" indent="-457200">
              <a:buFont typeface="+mj-lt"/>
              <a:buAutoNum type="arabicPeriod"/>
            </a:pPr>
            <a:r>
              <a:rPr lang="en-US" sz="2000" dirty="0"/>
              <a:t>Secure signoff of the PIP2 Fermilab Interface Document with the Laboratory by the CD-1 review </a:t>
            </a:r>
            <a:r>
              <a:rPr lang="en-US" sz="2000" dirty="0">
                <a:solidFill>
                  <a:srgbClr val="C00000"/>
                </a:solidFill>
              </a:rPr>
              <a:t>– Complete (PIP-II-doc-528)</a:t>
            </a:r>
            <a:endParaRPr lang="en-US" dirty="0">
              <a:solidFill>
                <a:srgbClr val="C00000"/>
              </a:solidFill>
            </a:endParaRPr>
          </a:p>
          <a:p>
            <a:pPr marL="457200" indent="-457200">
              <a:buFont typeface="+mj-lt"/>
              <a:buAutoNum type="arabicPeriod"/>
            </a:pPr>
            <a:r>
              <a:rPr lang="en-US" sz="2000" dirty="0"/>
              <a:t>Secure signoff of current Technical Requirements Specifications (TRS) and Functional Requirements Specification (FRS) documents in process by the CD-1 OPA Review </a:t>
            </a:r>
            <a:r>
              <a:rPr lang="en-US" sz="2000" dirty="0">
                <a:solidFill>
                  <a:srgbClr val="C00000"/>
                </a:solidFill>
              </a:rPr>
              <a:t>- Complete</a:t>
            </a:r>
            <a:endParaRPr lang="en-US" dirty="0">
              <a:solidFill>
                <a:srgbClr val="C00000"/>
              </a:solidFill>
            </a:endParaRP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#8</a:t>
            </a:r>
          </a:p>
        </p:txBody>
      </p:sp>
    </p:spTree>
    <p:extLst>
      <p:ext uri="{BB962C8B-B14F-4D97-AF65-F5344CB8AC3E}">
        <p14:creationId xmlns:p14="http://schemas.microsoft.com/office/powerpoint/2010/main" val="983791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Sessions</a:t>
            </a:r>
          </a:p>
        </p:txBody>
      </p:sp>
      <p:sp>
        <p:nvSpPr>
          <p:cNvPr id="3" name="Content Placeholder 2"/>
          <p:cNvSpPr>
            <a:spLocks noGrp="1"/>
          </p:cNvSpPr>
          <p:nvPr>
            <p:ph idx="1"/>
          </p:nvPr>
        </p:nvSpPr>
        <p:spPr/>
        <p:txBody>
          <a:bodyPr/>
          <a:lstStyle/>
          <a:p>
            <a:r>
              <a:rPr lang="en-US" dirty="0"/>
              <a:t>These talks are available:</a:t>
            </a:r>
          </a:p>
          <a:p>
            <a:pPr lvl="1"/>
            <a:r>
              <a:rPr lang="en-US" dirty="0"/>
              <a:t>Conventional Facilities Management</a:t>
            </a:r>
          </a:p>
          <a:p>
            <a:pPr lvl="1"/>
            <a:r>
              <a:rPr lang="en-US" dirty="0"/>
              <a:t>Conventional Facilities Design and Scope</a:t>
            </a:r>
          </a:p>
          <a:p>
            <a:pPr lvl="1"/>
            <a:r>
              <a:rPr lang="en-US" dirty="0"/>
              <a:t>Conventional Facilities Cost and Schedule</a:t>
            </a:r>
          </a:p>
          <a:p>
            <a:pPr lvl="1"/>
            <a:r>
              <a:rPr lang="en-US" dirty="0"/>
              <a:t>Conventional Facilities CD-1 Documentation</a:t>
            </a:r>
          </a:p>
          <a:p>
            <a:pPr lvl="1"/>
            <a:r>
              <a:rPr lang="en-US" dirty="0"/>
              <a:t>Conventional Facilities Procurement Planning</a:t>
            </a:r>
          </a:p>
          <a:p>
            <a:pPr lvl="1"/>
            <a:endParaRPr lang="en-US" dirty="0"/>
          </a:p>
          <a:p>
            <a:pPr lvl="1"/>
            <a:endParaRPr lang="en-US" dirty="0"/>
          </a:p>
          <a:p>
            <a:pPr lvl="1"/>
            <a:endParaRPr lang="en-US" dirty="0"/>
          </a:p>
          <a:p>
            <a:endParaRPr lang="en-US" dirty="0"/>
          </a:p>
          <a:p>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4262966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sz="2000" dirty="0"/>
              <a:t>Developed the conceptual design of conventional facilities based on iterative discussions and meetings with stakeholders;</a:t>
            </a:r>
          </a:p>
          <a:p>
            <a:r>
              <a:rPr lang="en-US" sz="2000" dirty="0"/>
              <a:t>The cost and schedule estimates for conventional facilities are based on a well defined conceptual design and include adequate scope, cost and schedule contingency;</a:t>
            </a:r>
          </a:p>
          <a:p>
            <a:r>
              <a:rPr lang="en-US" sz="2000" dirty="0"/>
              <a:t>ESH&amp;Q issues have been incorporated in the project processes;</a:t>
            </a:r>
          </a:p>
          <a:p>
            <a:r>
              <a:rPr lang="en-US" sz="2000" dirty="0"/>
              <a:t>The required DOE Order 413.3B documentation for CD-1 approval is complete;</a:t>
            </a:r>
          </a:p>
          <a:p>
            <a:r>
              <a:rPr lang="en-US" sz="2000" dirty="0"/>
              <a:t>The interfaces of the other subprojects and international partners is understood and incorporated into the planning process;</a:t>
            </a:r>
          </a:p>
          <a:p>
            <a:r>
              <a:rPr lang="en-US" sz="2000" dirty="0"/>
              <a:t>Recommendations from previous reviews have been addressed;</a:t>
            </a:r>
          </a:p>
          <a:p>
            <a:r>
              <a:rPr lang="en-US" sz="2000" dirty="0"/>
              <a:t>We are ready for CD-1 and look forward to your feedback</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1487812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Tree>
    <p:extLst>
      <p:ext uri="{BB962C8B-B14F-4D97-AF65-F5344CB8AC3E}">
        <p14:creationId xmlns:p14="http://schemas.microsoft.com/office/powerpoint/2010/main" val="1950885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Conventional Facilities Requirements</a:t>
            </a:r>
          </a:p>
        </p:txBody>
      </p:sp>
      <p:sp>
        <p:nvSpPr>
          <p:cNvPr id="3" name="Content Placeholder 2"/>
          <p:cNvSpPr>
            <a:spLocks noGrp="1"/>
          </p:cNvSpPr>
          <p:nvPr>
            <p:ph idx="1"/>
          </p:nvPr>
        </p:nvSpPr>
        <p:spPr>
          <a:xfrm>
            <a:off x="228600" y="1043047"/>
            <a:ext cx="8672513" cy="1184840"/>
          </a:xfrm>
        </p:spPr>
        <p:txBody>
          <a:bodyPr/>
          <a:lstStyle/>
          <a:p>
            <a:pPr marL="0" indent="0">
              <a:buNone/>
            </a:pPr>
            <a:r>
              <a:rPr lang="en-US" dirty="0"/>
              <a:t>Key Performance Parameters (KPP):</a:t>
            </a:r>
          </a:p>
          <a:p>
            <a:pPr marL="400050" lvl="1" indent="0">
              <a:buNone/>
            </a:pPr>
            <a:endParaRPr lang="en-US" dirty="0"/>
          </a:p>
          <a:p>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8949"/>
            <a:ext cx="5770463" cy="3808161"/>
          </a:xfrm>
          <a:prstGeom prst="rect">
            <a:avLst/>
          </a:prstGeom>
          <a:effectLst>
            <a:outerShdw blurRad="50800" dist="38100" dir="2700000" algn="tl" rotWithShape="0">
              <a:prstClr val="black">
                <a:alpha val="40000"/>
              </a:prstClr>
            </a:outerShdw>
          </a:effectLst>
        </p:spPr>
      </p:pic>
      <p:sp>
        <p:nvSpPr>
          <p:cNvPr id="10" name="Rectangle 9"/>
          <p:cNvSpPr/>
          <p:nvPr/>
        </p:nvSpPr>
        <p:spPr>
          <a:xfrm>
            <a:off x="290545" y="3985898"/>
            <a:ext cx="5768133" cy="1400916"/>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215900" y="5436684"/>
            <a:ext cx="8512728" cy="461665"/>
          </a:xfrm>
          <a:prstGeom prst="rect">
            <a:avLst/>
          </a:prstGeom>
          <a:noFill/>
        </p:spPr>
        <p:txBody>
          <a:bodyPr wrap="square" rtlCol="0">
            <a:spAutoFit/>
          </a:bodyPr>
          <a:lstStyle/>
          <a:p>
            <a:r>
              <a:rPr lang="en-US" b="1" dirty="0">
                <a:solidFill>
                  <a:schemeClr val="accent6"/>
                </a:solidFill>
              </a:rPr>
              <a:t>Threshold and Objective KPP </a:t>
            </a:r>
            <a:r>
              <a:rPr lang="en-US" dirty="0">
                <a:solidFill>
                  <a:schemeClr val="accent6"/>
                </a:solidFill>
              </a:rPr>
              <a:t>met with Base Design;</a:t>
            </a:r>
          </a:p>
        </p:txBody>
      </p:sp>
      <p:sp>
        <p:nvSpPr>
          <p:cNvPr id="11" name="Rectangle 10">
            <a:extLst>
              <a:ext uri="{FF2B5EF4-FFF2-40B4-BE49-F238E27FC236}">
                <a16:creationId xmlns:a16="http://schemas.microsoft.com/office/drawing/2014/main" id="{CED47805-949D-44EC-979A-6AE1D9495FE7}"/>
              </a:ext>
            </a:extLst>
          </p:cNvPr>
          <p:cNvSpPr/>
          <p:nvPr/>
        </p:nvSpPr>
        <p:spPr>
          <a:xfrm>
            <a:off x="249238" y="6043027"/>
            <a:ext cx="7688385" cy="307777"/>
          </a:xfrm>
          <a:prstGeom prst="rect">
            <a:avLst/>
          </a:prstGeom>
        </p:spPr>
        <p:txBody>
          <a:bodyPr wrap="square">
            <a:spAutoFit/>
          </a:bodyPr>
          <a:lstStyle/>
          <a:p>
            <a:pPr marL="0" lvl="1" indent="0">
              <a:buNone/>
            </a:pPr>
            <a:r>
              <a:rPr lang="en-US" sz="1400" dirty="0">
                <a:solidFill>
                  <a:srgbClr val="C00000"/>
                </a:solidFill>
              </a:rPr>
              <a:t>KPP from PIP-II Preliminary Project Execution Plan (PIP-II-doc-115)</a:t>
            </a:r>
          </a:p>
        </p:txBody>
      </p:sp>
    </p:spTree>
    <p:extLst>
      <p:ext uri="{BB962C8B-B14F-4D97-AF65-F5344CB8AC3E}">
        <p14:creationId xmlns:p14="http://schemas.microsoft.com/office/powerpoint/2010/main" val="3088631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Conventional Facilities Requirements</a:t>
            </a:r>
          </a:p>
        </p:txBody>
      </p:sp>
      <p:sp>
        <p:nvSpPr>
          <p:cNvPr id="3" name="Content Placeholder 2"/>
          <p:cNvSpPr>
            <a:spLocks noGrp="1"/>
          </p:cNvSpPr>
          <p:nvPr>
            <p:ph idx="1"/>
          </p:nvPr>
        </p:nvSpPr>
        <p:spPr>
          <a:xfrm>
            <a:off x="228600" y="1043047"/>
            <a:ext cx="8672513" cy="4759266"/>
          </a:xfrm>
        </p:spPr>
        <p:txBody>
          <a:bodyPr/>
          <a:lstStyle/>
          <a:p>
            <a:r>
              <a:rPr lang="en-US" dirty="0"/>
              <a:t>Functional Requirements Specification: </a:t>
            </a:r>
            <a:r>
              <a:rPr lang="en-US" sz="1200" dirty="0">
                <a:solidFill>
                  <a:srgbClr val="C00000"/>
                </a:solidFill>
              </a:rPr>
              <a:t>[1]</a:t>
            </a:r>
            <a:endParaRPr lang="en-US" dirty="0"/>
          </a:p>
          <a:p>
            <a:pPr marL="400050" lvl="1" indent="0">
              <a:buNone/>
            </a:pPr>
            <a:r>
              <a:rPr lang="en-US" u="sng" dirty="0"/>
              <a:t>Section 5</a:t>
            </a:r>
            <a:r>
              <a:rPr lang="en-US" dirty="0"/>
              <a:t>	</a:t>
            </a:r>
          </a:p>
          <a:p>
            <a:pPr marL="0" indent="0">
              <a:buNone/>
            </a:pPr>
            <a:r>
              <a:rPr lang="en-US" sz="1800" dirty="0"/>
              <a:t>	“Associated conventional facilities including enclosures, equipment galleries, and 	utilities. The linac enclosure will be constructed with a length to accommodate 	</a:t>
            </a:r>
            <a:r>
              <a:rPr lang="en-US" sz="1800" dirty="0">
                <a:solidFill>
                  <a:schemeClr val="accent6"/>
                </a:solidFill>
              </a:rPr>
              <a:t>two </a:t>
            </a:r>
            <a:r>
              <a:rPr lang="en-US" sz="1800" dirty="0"/>
              <a:t>HB650 cryomodules beyond the nominal compliment required for 800 MeV.” </a:t>
            </a:r>
          </a:p>
          <a:p>
            <a:pPr marL="400050" lvl="1" indent="0">
              <a:buNone/>
            </a:pPr>
            <a:r>
              <a:rPr lang="en-US" u="sng" dirty="0"/>
              <a:t>Section 6</a:t>
            </a:r>
          </a:p>
          <a:p>
            <a:pPr marL="400050" lvl="1" indent="0">
              <a:buNone/>
            </a:pPr>
            <a:endParaRPr lang="en-US" dirty="0"/>
          </a:p>
          <a:p>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Rectangle 7"/>
          <p:cNvSpPr/>
          <p:nvPr/>
        </p:nvSpPr>
        <p:spPr>
          <a:xfrm>
            <a:off x="228600" y="6012434"/>
            <a:ext cx="8672513" cy="307777"/>
          </a:xfrm>
          <a:prstGeom prst="rect">
            <a:avLst/>
          </a:prstGeom>
        </p:spPr>
        <p:txBody>
          <a:bodyPr wrap="square">
            <a:spAutoFit/>
          </a:bodyPr>
          <a:lstStyle/>
          <a:p>
            <a:pPr marL="0" lvl="1" indent="0">
              <a:buNone/>
            </a:pPr>
            <a:r>
              <a:rPr lang="en-US" sz="1400" dirty="0">
                <a:solidFill>
                  <a:srgbClr val="C00000"/>
                </a:solidFill>
              </a:rPr>
              <a:t>[1] – PIP-II Functional Requirements Specification can be found in PIP-II-doc-1166 ( TeamCenter ED0001222)</a:t>
            </a:r>
          </a:p>
        </p:txBody>
      </p:sp>
      <p:pic>
        <p:nvPicPr>
          <p:cNvPr id="9" name="Picture 8"/>
          <p:cNvPicPr>
            <a:picLocks noChangeAspect="1"/>
          </p:cNvPicPr>
          <p:nvPr/>
        </p:nvPicPr>
        <p:blipFill>
          <a:blip r:embed="rId2"/>
          <a:stretch>
            <a:fillRect/>
          </a:stretch>
        </p:blipFill>
        <p:spPr>
          <a:xfrm>
            <a:off x="636588" y="3198660"/>
            <a:ext cx="4387799" cy="2680764"/>
          </a:xfrm>
          <a:prstGeom prst="rect">
            <a:avLst/>
          </a:prstGeom>
          <a:effectLst>
            <a:outerShdw blurRad="50800" dist="38100" dir="2700000" algn="tl" rotWithShape="0">
              <a:prstClr val="black">
                <a:alpha val="40000"/>
              </a:prstClr>
            </a:outerShdw>
          </a:effectLst>
        </p:spPr>
      </p:pic>
      <p:sp>
        <p:nvSpPr>
          <p:cNvPr id="10" name="Rectangle 9"/>
          <p:cNvSpPr/>
          <p:nvPr/>
        </p:nvSpPr>
        <p:spPr>
          <a:xfrm>
            <a:off x="636588" y="3471970"/>
            <a:ext cx="4829186" cy="1652651"/>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36588" y="5613005"/>
            <a:ext cx="4829186" cy="25381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5932095" y="4323584"/>
            <a:ext cx="2969018" cy="830997"/>
          </a:xfrm>
          <a:prstGeom prst="rect">
            <a:avLst/>
          </a:prstGeom>
          <a:noFill/>
        </p:spPr>
        <p:txBody>
          <a:bodyPr wrap="none" rtlCol="0">
            <a:spAutoFit/>
          </a:bodyPr>
          <a:lstStyle/>
          <a:p>
            <a:r>
              <a:rPr lang="en-US" dirty="0">
                <a:solidFill>
                  <a:srgbClr val="C00000"/>
                </a:solidFill>
              </a:rPr>
              <a:t>Conventional Facilities</a:t>
            </a:r>
          </a:p>
          <a:p>
            <a:r>
              <a:rPr lang="en-US" dirty="0">
                <a:solidFill>
                  <a:srgbClr val="C00000"/>
                </a:solidFill>
              </a:rPr>
              <a:t>Related requirements</a:t>
            </a:r>
          </a:p>
        </p:txBody>
      </p:sp>
      <p:cxnSp>
        <p:nvCxnSpPr>
          <p:cNvPr id="14" name="Connector: Elbow 13"/>
          <p:cNvCxnSpPr>
            <a:stCxn id="11" idx="3"/>
            <a:endCxn id="12" idx="1"/>
          </p:cNvCxnSpPr>
          <p:nvPr/>
        </p:nvCxnSpPr>
        <p:spPr>
          <a:xfrm flipV="1">
            <a:off x="5465774" y="4739083"/>
            <a:ext cx="466321" cy="1000830"/>
          </a:xfrm>
          <a:prstGeom prst="bentConnector3">
            <a:avLst>
              <a:gd name="adj1" fmla="val 50000"/>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cxnSp>
      <p:cxnSp>
        <p:nvCxnSpPr>
          <p:cNvPr id="25" name="Connector: Elbow 24"/>
          <p:cNvCxnSpPr>
            <a:stCxn id="10" idx="3"/>
            <a:endCxn id="12" idx="1"/>
          </p:cNvCxnSpPr>
          <p:nvPr/>
        </p:nvCxnSpPr>
        <p:spPr>
          <a:xfrm>
            <a:off x="5465774" y="4298296"/>
            <a:ext cx="466321" cy="440787"/>
          </a:xfrm>
          <a:prstGeom prst="bentConnector3">
            <a:avLst>
              <a:gd name="adj1" fmla="val 50000"/>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170901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Conventional Facilities Overview</a:t>
            </a:r>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1" y="998644"/>
            <a:ext cx="7359732" cy="5251760"/>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3580800" y="5401138"/>
            <a:ext cx="1238821" cy="461665"/>
          </a:xfrm>
          <a:prstGeom prst="rect">
            <a:avLst/>
          </a:prstGeom>
          <a:noFill/>
        </p:spPr>
        <p:txBody>
          <a:bodyPr wrap="square" rtlCol="0">
            <a:spAutoFit/>
          </a:bodyPr>
          <a:lstStyle/>
          <a:p>
            <a:r>
              <a:rPr lang="en-US" sz="1200" b="1" dirty="0">
                <a:solidFill>
                  <a:srgbClr val="C00000"/>
                </a:solidFill>
              </a:rPr>
              <a:t>Cryo Plant Building</a:t>
            </a:r>
          </a:p>
        </p:txBody>
      </p:sp>
      <p:sp>
        <p:nvSpPr>
          <p:cNvPr id="15" name="TextBox 14"/>
          <p:cNvSpPr txBox="1"/>
          <p:nvPr/>
        </p:nvSpPr>
        <p:spPr>
          <a:xfrm>
            <a:off x="5314378" y="5394743"/>
            <a:ext cx="1240801" cy="461665"/>
          </a:xfrm>
          <a:prstGeom prst="rect">
            <a:avLst/>
          </a:prstGeom>
          <a:noFill/>
        </p:spPr>
        <p:txBody>
          <a:bodyPr wrap="square" rtlCol="0">
            <a:spAutoFit/>
          </a:bodyPr>
          <a:lstStyle/>
          <a:p>
            <a:r>
              <a:rPr lang="en-US" sz="1200" b="1" dirty="0">
                <a:solidFill>
                  <a:srgbClr val="C00000"/>
                </a:solidFill>
              </a:rPr>
              <a:t>Utility Plant Building</a:t>
            </a:r>
          </a:p>
        </p:txBody>
      </p:sp>
      <p:sp>
        <p:nvSpPr>
          <p:cNvPr id="16" name="TextBox 15"/>
          <p:cNvSpPr txBox="1"/>
          <p:nvPr/>
        </p:nvSpPr>
        <p:spPr>
          <a:xfrm>
            <a:off x="3826005" y="4064708"/>
            <a:ext cx="1078505" cy="276999"/>
          </a:xfrm>
          <a:prstGeom prst="rect">
            <a:avLst/>
          </a:prstGeom>
          <a:noFill/>
        </p:spPr>
        <p:txBody>
          <a:bodyPr wrap="square" rtlCol="0">
            <a:spAutoFit/>
          </a:bodyPr>
          <a:lstStyle/>
          <a:p>
            <a:r>
              <a:rPr lang="en-US" sz="1200" b="1" dirty="0">
                <a:solidFill>
                  <a:srgbClr val="C00000"/>
                </a:solidFill>
              </a:rPr>
              <a:t>Linac Gallery</a:t>
            </a:r>
          </a:p>
        </p:txBody>
      </p:sp>
      <p:sp>
        <p:nvSpPr>
          <p:cNvPr id="17" name="TextBox 16"/>
          <p:cNvSpPr txBox="1"/>
          <p:nvPr/>
        </p:nvSpPr>
        <p:spPr>
          <a:xfrm>
            <a:off x="661525" y="3190694"/>
            <a:ext cx="1226587" cy="461665"/>
          </a:xfrm>
          <a:prstGeom prst="rect">
            <a:avLst/>
          </a:prstGeom>
          <a:noFill/>
        </p:spPr>
        <p:txBody>
          <a:bodyPr wrap="square" rtlCol="0">
            <a:spAutoFit/>
          </a:bodyPr>
          <a:lstStyle/>
          <a:p>
            <a:pPr algn="r"/>
            <a:r>
              <a:rPr lang="en-US" sz="1200" b="1" dirty="0">
                <a:solidFill>
                  <a:srgbClr val="C00000"/>
                </a:solidFill>
              </a:rPr>
              <a:t> Beam Transport Line</a:t>
            </a:r>
          </a:p>
        </p:txBody>
      </p:sp>
      <p:sp>
        <p:nvSpPr>
          <p:cNvPr id="18" name="TextBox 17"/>
          <p:cNvSpPr txBox="1"/>
          <p:nvPr/>
        </p:nvSpPr>
        <p:spPr>
          <a:xfrm>
            <a:off x="2590970" y="2408566"/>
            <a:ext cx="1707606" cy="276999"/>
          </a:xfrm>
          <a:prstGeom prst="rect">
            <a:avLst/>
          </a:prstGeom>
          <a:noFill/>
        </p:spPr>
        <p:txBody>
          <a:bodyPr wrap="square" rtlCol="0">
            <a:spAutoFit/>
          </a:bodyPr>
          <a:lstStyle/>
          <a:p>
            <a:r>
              <a:rPr lang="en-US" sz="1200" b="1" dirty="0">
                <a:solidFill>
                  <a:srgbClr val="C00000"/>
                </a:solidFill>
              </a:rPr>
              <a:t>Booster Connection</a:t>
            </a:r>
          </a:p>
        </p:txBody>
      </p:sp>
      <p:sp>
        <p:nvSpPr>
          <p:cNvPr id="19" name="Freeform 1"/>
          <p:cNvSpPr/>
          <p:nvPr/>
        </p:nvSpPr>
        <p:spPr>
          <a:xfrm>
            <a:off x="2922494" y="4266230"/>
            <a:ext cx="2720788" cy="434788"/>
          </a:xfrm>
          <a:custGeom>
            <a:avLst/>
            <a:gdLst>
              <a:gd name="connsiteX0" fmla="*/ 0 w 2720788"/>
              <a:gd name="connsiteY0" fmla="*/ 183776 h 434788"/>
              <a:gd name="connsiteX1" fmla="*/ 2133600 w 2720788"/>
              <a:gd name="connsiteY1" fmla="*/ 183776 h 434788"/>
              <a:gd name="connsiteX2" fmla="*/ 2133600 w 2720788"/>
              <a:gd name="connsiteY2" fmla="*/ 434788 h 434788"/>
              <a:gd name="connsiteX3" fmla="*/ 2173941 w 2720788"/>
              <a:gd name="connsiteY3" fmla="*/ 434788 h 434788"/>
              <a:gd name="connsiteX4" fmla="*/ 2173941 w 2720788"/>
              <a:gd name="connsiteY4" fmla="*/ 331694 h 434788"/>
              <a:gd name="connsiteX5" fmla="*/ 2720788 w 2720788"/>
              <a:gd name="connsiteY5" fmla="*/ 331694 h 434788"/>
              <a:gd name="connsiteX6" fmla="*/ 2720788 w 2720788"/>
              <a:gd name="connsiteY6" fmla="*/ 161364 h 434788"/>
              <a:gd name="connsiteX7" fmla="*/ 2559424 w 2720788"/>
              <a:gd name="connsiteY7" fmla="*/ 161364 h 434788"/>
              <a:gd name="connsiteX8" fmla="*/ 2559424 w 2720788"/>
              <a:gd name="connsiteY8" fmla="*/ 0 h 434788"/>
              <a:gd name="connsiteX9" fmla="*/ 8965 w 2720788"/>
              <a:gd name="connsiteY9" fmla="*/ 0 h 434788"/>
              <a:gd name="connsiteX10" fmla="*/ 0 w 2720788"/>
              <a:gd name="connsiteY10" fmla="*/ 183776 h 43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0788" h="434788">
                <a:moveTo>
                  <a:pt x="0" y="183776"/>
                </a:moveTo>
                <a:lnTo>
                  <a:pt x="2133600" y="183776"/>
                </a:lnTo>
                <a:lnTo>
                  <a:pt x="2133600" y="434788"/>
                </a:lnTo>
                <a:lnTo>
                  <a:pt x="2173941" y="434788"/>
                </a:lnTo>
                <a:lnTo>
                  <a:pt x="2173941" y="331694"/>
                </a:lnTo>
                <a:lnTo>
                  <a:pt x="2720788" y="331694"/>
                </a:lnTo>
                <a:lnTo>
                  <a:pt x="2720788" y="161364"/>
                </a:lnTo>
                <a:lnTo>
                  <a:pt x="2559424" y="161364"/>
                </a:lnTo>
                <a:lnTo>
                  <a:pt x="2559424" y="0"/>
                </a:lnTo>
                <a:lnTo>
                  <a:pt x="8965" y="0"/>
                </a:lnTo>
                <a:lnTo>
                  <a:pt x="0" y="183776"/>
                </a:lnTo>
                <a:close/>
              </a:path>
            </a:pathLst>
          </a:cu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Freeform 13"/>
          <p:cNvSpPr/>
          <p:nvPr/>
        </p:nvSpPr>
        <p:spPr>
          <a:xfrm>
            <a:off x="3299012" y="5171665"/>
            <a:ext cx="999564" cy="439270"/>
          </a:xfrm>
          <a:custGeom>
            <a:avLst/>
            <a:gdLst>
              <a:gd name="connsiteX0" fmla="*/ 0 w 999564"/>
              <a:gd name="connsiteY0" fmla="*/ 439270 h 439270"/>
              <a:gd name="connsiteX1" fmla="*/ 0 w 999564"/>
              <a:gd name="connsiteY1" fmla="*/ 439270 h 439270"/>
              <a:gd name="connsiteX2" fmla="*/ 255494 w 999564"/>
              <a:gd name="connsiteY2" fmla="*/ 439270 h 439270"/>
              <a:gd name="connsiteX3" fmla="*/ 255494 w 999564"/>
              <a:gd name="connsiteY3" fmla="*/ 103094 h 439270"/>
              <a:gd name="connsiteX4" fmla="*/ 327212 w 999564"/>
              <a:gd name="connsiteY4" fmla="*/ 103094 h 439270"/>
              <a:gd name="connsiteX5" fmla="*/ 327212 w 999564"/>
              <a:gd name="connsiteY5" fmla="*/ 210670 h 439270"/>
              <a:gd name="connsiteX6" fmla="*/ 999564 w 999564"/>
              <a:gd name="connsiteY6" fmla="*/ 210670 h 439270"/>
              <a:gd name="connsiteX7" fmla="*/ 999564 w 999564"/>
              <a:gd name="connsiteY7" fmla="*/ 0 h 439270"/>
              <a:gd name="connsiteX8" fmla="*/ 76200 w 999564"/>
              <a:gd name="connsiteY8" fmla="*/ 0 h 439270"/>
              <a:gd name="connsiteX9" fmla="*/ 76200 w 999564"/>
              <a:gd name="connsiteY9" fmla="*/ 89647 h 439270"/>
              <a:gd name="connsiteX10" fmla="*/ 4482 w 999564"/>
              <a:gd name="connsiteY10" fmla="*/ 89647 h 439270"/>
              <a:gd name="connsiteX11" fmla="*/ 0 w 999564"/>
              <a:gd name="connsiteY11" fmla="*/ 439270 h 43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9564" h="439270">
                <a:moveTo>
                  <a:pt x="0" y="439270"/>
                </a:moveTo>
                <a:lnTo>
                  <a:pt x="0" y="439270"/>
                </a:lnTo>
                <a:lnTo>
                  <a:pt x="255494" y="439270"/>
                </a:lnTo>
                <a:lnTo>
                  <a:pt x="255494" y="103094"/>
                </a:lnTo>
                <a:lnTo>
                  <a:pt x="327212" y="103094"/>
                </a:lnTo>
                <a:lnTo>
                  <a:pt x="327212" y="210670"/>
                </a:lnTo>
                <a:lnTo>
                  <a:pt x="999564" y="210670"/>
                </a:lnTo>
                <a:lnTo>
                  <a:pt x="999564" y="0"/>
                </a:lnTo>
                <a:lnTo>
                  <a:pt x="76200" y="0"/>
                </a:lnTo>
                <a:lnTo>
                  <a:pt x="76200" y="89647"/>
                </a:lnTo>
                <a:lnTo>
                  <a:pt x="4482" y="89647"/>
                </a:lnTo>
                <a:lnTo>
                  <a:pt x="0" y="439270"/>
                </a:lnTo>
                <a:close/>
              </a:path>
            </a:pathLst>
          </a:cu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Freeform 14"/>
          <p:cNvSpPr/>
          <p:nvPr/>
        </p:nvSpPr>
        <p:spPr>
          <a:xfrm>
            <a:off x="5387788" y="5185112"/>
            <a:ext cx="416859" cy="206188"/>
          </a:xfrm>
          <a:custGeom>
            <a:avLst/>
            <a:gdLst>
              <a:gd name="connsiteX0" fmla="*/ 0 w 416859"/>
              <a:gd name="connsiteY0" fmla="*/ 206188 h 206188"/>
              <a:gd name="connsiteX1" fmla="*/ 416859 w 416859"/>
              <a:gd name="connsiteY1" fmla="*/ 206188 h 206188"/>
              <a:gd name="connsiteX2" fmla="*/ 416859 w 416859"/>
              <a:gd name="connsiteY2" fmla="*/ 0 h 206188"/>
              <a:gd name="connsiteX3" fmla="*/ 0 w 416859"/>
              <a:gd name="connsiteY3" fmla="*/ 0 h 206188"/>
              <a:gd name="connsiteX4" fmla="*/ 0 w 416859"/>
              <a:gd name="connsiteY4" fmla="*/ 206188 h 20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9" h="206188">
                <a:moveTo>
                  <a:pt x="0" y="206188"/>
                </a:moveTo>
                <a:lnTo>
                  <a:pt x="416859" y="206188"/>
                </a:lnTo>
                <a:lnTo>
                  <a:pt x="416859" y="0"/>
                </a:lnTo>
                <a:lnTo>
                  <a:pt x="0" y="0"/>
                </a:lnTo>
                <a:lnTo>
                  <a:pt x="0" y="206188"/>
                </a:lnTo>
                <a:close/>
              </a:path>
            </a:pathLst>
          </a:cu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6329116" y="933938"/>
            <a:ext cx="2814884" cy="203132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defPPr>
              <a:defRPr lang="en-US"/>
            </a:defPPr>
            <a:lvl1pPr>
              <a:defRPr sz="1400" u="sng">
                <a:solidFill>
                  <a:srgbClr val="C00000"/>
                </a:solidFill>
              </a:defRPr>
            </a:lvl1pPr>
          </a:lstStyle>
          <a:p>
            <a:r>
              <a:rPr lang="en-US" dirty="0"/>
              <a:t>Work Breakdown Structure</a:t>
            </a:r>
          </a:p>
          <a:p>
            <a:r>
              <a:rPr lang="en-US" u="none" dirty="0"/>
              <a:t>121.5.2	Site Preparation</a:t>
            </a:r>
          </a:p>
          <a:p>
            <a:r>
              <a:rPr lang="en-US" u="none" dirty="0"/>
              <a:t>121.5.3	Cryo Plant Building</a:t>
            </a:r>
          </a:p>
          <a:p>
            <a:r>
              <a:rPr lang="en-US" u="none" dirty="0"/>
              <a:t>121.5.4	Utility Plant Building</a:t>
            </a:r>
          </a:p>
          <a:p>
            <a:r>
              <a:rPr lang="en-US" u="none" dirty="0"/>
              <a:t>121.5.5	High Bay Building</a:t>
            </a:r>
          </a:p>
          <a:p>
            <a:r>
              <a:rPr lang="en-US" u="none" dirty="0"/>
              <a:t>121.5.6	Linac Tunnel</a:t>
            </a:r>
          </a:p>
          <a:p>
            <a:r>
              <a:rPr lang="en-US" u="none" dirty="0"/>
              <a:t>121.5.7	Linac Gallery</a:t>
            </a:r>
          </a:p>
          <a:p>
            <a:r>
              <a:rPr lang="en-US" u="none" dirty="0"/>
              <a:t>121.5.8	Beam Transfer Line</a:t>
            </a:r>
          </a:p>
          <a:p>
            <a:r>
              <a:rPr lang="en-US" u="none" dirty="0"/>
              <a:t>121.5.9	Booster Connection</a:t>
            </a:r>
          </a:p>
        </p:txBody>
      </p:sp>
      <p:sp>
        <p:nvSpPr>
          <p:cNvPr id="23" name="TextBox 22"/>
          <p:cNvSpPr txBox="1"/>
          <p:nvPr/>
        </p:nvSpPr>
        <p:spPr>
          <a:xfrm>
            <a:off x="3603149" y="4483624"/>
            <a:ext cx="1078505" cy="276999"/>
          </a:xfrm>
          <a:prstGeom prst="rect">
            <a:avLst/>
          </a:prstGeom>
          <a:noFill/>
        </p:spPr>
        <p:txBody>
          <a:bodyPr wrap="square" rtlCol="0">
            <a:spAutoFit/>
          </a:bodyPr>
          <a:lstStyle/>
          <a:p>
            <a:r>
              <a:rPr lang="en-US" sz="1200" b="1" dirty="0">
                <a:solidFill>
                  <a:srgbClr val="C00000"/>
                </a:solidFill>
              </a:rPr>
              <a:t>Linac Tunnel</a:t>
            </a:r>
          </a:p>
        </p:txBody>
      </p:sp>
      <p:sp>
        <p:nvSpPr>
          <p:cNvPr id="24" name="TextBox 23"/>
          <p:cNvSpPr txBox="1"/>
          <p:nvPr/>
        </p:nvSpPr>
        <p:spPr>
          <a:xfrm>
            <a:off x="5537302" y="4196467"/>
            <a:ext cx="1078505" cy="461665"/>
          </a:xfrm>
          <a:prstGeom prst="rect">
            <a:avLst/>
          </a:prstGeom>
          <a:noFill/>
        </p:spPr>
        <p:txBody>
          <a:bodyPr wrap="square" rtlCol="0">
            <a:spAutoFit/>
          </a:bodyPr>
          <a:lstStyle/>
          <a:p>
            <a:r>
              <a:rPr lang="en-US" sz="1200" b="1" dirty="0">
                <a:solidFill>
                  <a:srgbClr val="C00000"/>
                </a:solidFill>
              </a:rPr>
              <a:t>High Bay Building</a:t>
            </a:r>
          </a:p>
        </p:txBody>
      </p:sp>
    </p:spTree>
    <p:extLst>
      <p:ext uri="{BB962C8B-B14F-4D97-AF65-F5344CB8AC3E}">
        <p14:creationId xmlns:p14="http://schemas.microsoft.com/office/powerpoint/2010/main" val="322984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25" name="Picture 2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7183" y="1189438"/>
            <a:ext cx="5243549" cy="2949496"/>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247183" y="4182904"/>
            <a:ext cx="2755304" cy="246221"/>
          </a:xfrm>
          <a:prstGeom prst="rect">
            <a:avLst/>
          </a:prstGeom>
          <a:noFill/>
        </p:spPr>
        <p:txBody>
          <a:bodyPr wrap="square" rtlCol="0">
            <a:spAutoFit/>
          </a:bodyPr>
          <a:lstStyle/>
          <a:p>
            <a:r>
              <a:rPr lang="en-US" sz="1000" i="1" dirty="0"/>
              <a:t>Looking Southeast From Wilson Hall – Fall 2016</a:t>
            </a:r>
          </a:p>
        </p:txBody>
      </p:sp>
      <p:sp>
        <p:nvSpPr>
          <p:cNvPr id="27" name="TextBox 26"/>
          <p:cNvSpPr txBox="1"/>
          <p:nvPr/>
        </p:nvSpPr>
        <p:spPr>
          <a:xfrm>
            <a:off x="4282784" y="3057878"/>
            <a:ext cx="1207948" cy="215444"/>
          </a:xfrm>
          <a:prstGeom prst="rect">
            <a:avLst/>
          </a:prstGeom>
          <a:noFill/>
        </p:spPr>
        <p:txBody>
          <a:bodyPr wrap="square" rtlCol="0">
            <a:spAutoFit/>
          </a:bodyPr>
          <a:lstStyle/>
          <a:p>
            <a:r>
              <a:rPr lang="en-US" sz="800" b="1" dirty="0">
                <a:solidFill>
                  <a:schemeClr val="bg1"/>
                </a:solidFill>
              </a:rPr>
              <a:t>AZero Service Building</a:t>
            </a:r>
          </a:p>
        </p:txBody>
      </p:sp>
      <p:sp>
        <p:nvSpPr>
          <p:cNvPr id="28" name="Rectangle 27"/>
          <p:cNvSpPr/>
          <p:nvPr/>
        </p:nvSpPr>
        <p:spPr>
          <a:xfrm rot="21301636">
            <a:off x="2540298" y="2628978"/>
            <a:ext cx="452368" cy="246221"/>
          </a:xfrm>
          <a:prstGeom prst="rect">
            <a:avLst/>
          </a:prstGeom>
        </p:spPr>
        <p:txBody>
          <a:bodyPr wrap="none">
            <a:spAutoFit/>
          </a:bodyPr>
          <a:lstStyle/>
          <a:p>
            <a:r>
              <a:rPr lang="en-US" sz="1000" i="1" dirty="0">
                <a:solidFill>
                  <a:schemeClr val="bg1"/>
                </a:solidFill>
              </a:rPr>
              <a:t>Linac</a:t>
            </a:r>
          </a:p>
        </p:txBody>
      </p:sp>
      <p:sp>
        <p:nvSpPr>
          <p:cNvPr id="29" name="TextBox 28"/>
          <p:cNvSpPr txBox="1"/>
          <p:nvPr/>
        </p:nvSpPr>
        <p:spPr>
          <a:xfrm>
            <a:off x="2091627" y="3884226"/>
            <a:ext cx="1419102" cy="215444"/>
          </a:xfrm>
          <a:prstGeom prst="rect">
            <a:avLst/>
          </a:prstGeom>
          <a:noFill/>
        </p:spPr>
        <p:txBody>
          <a:bodyPr wrap="square" rtlCol="0">
            <a:spAutoFit/>
          </a:bodyPr>
          <a:lstStyle/>
          <a:p>
            <a:r>
              <a:rPr lang="en-US" sz="800" b="1" dirty="0">
                <a:solidFill>
                  <a:schemeClr val="bg1"/>
                </a:solidFill>
              </a:rPr>
              <a:t>Tevatron Enclosure Berm</a:t>
            </a:r>
          </a:p>
        </p:txBody>
      </p:sp>
      <p:pic>
        <p:nvPicPr>
          <p:cNvPr id="30" name="Picture 2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25832" y="3250722"/>
            <a:ext cx="5176808" cy="2911955"/>
          </a:xfrm>
          <a:prstGeom prst="rect">
            <a:avLst/>
          </a:prstGeom>
          <a:ln w="15875">
            <a:solidFill>
              <a:srgbClr val="404040"/>
            </a:solidFill>
          </a:ln>
          <a:effectLst>
            <a:outerShdw blurRad="50800" dist="38100" dir="2700000" algn="tl" rotWithShape="0">
              <a:prstClr val="black">
                <a:alpha val="40000"/>
              </a:prstClr>
            </a:outerShdw>
          </a:effectLst>
        </p:spPr>
      </p:pic>
      <p:sp>
        <p:nvSpPr>
          <p:cNvPr id="31" name="TextBox 30"/>
          <p:cNvSpPr txBox="1"/>
          <p:nvPr/>
        </p:nvSpPr>
        <p:spPr>
          <a:xfrm>
            <a:off x="3549494" y="6138540"/>
            <a:ext cx="1612075" cy="246221"/>
          </a:xfrm>
          <a:prstGeom prst="rect">
            <a:avLst/>
          </a:prstGeom>
          <a:noFill/>
        </p:spPr>
        <p:txBody>
          <a:bodyPr wrap="square" rtlCol="0">
            <a:spAutoFit/>
          </a:bodyPr>
          <a:lstStyle/>
          <a:p>
            <a:r>
              <a:rPr lang="en-US" sz="1000" i="1" dirty="0"/>
              <a:t>View from Wilson Hall</a:t>
            </a:r>
          </a:p>
        </p:txBody>
      </p:sp>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l="6045" t="13452" r="1619" b="24851"/>
          <a:stretch/>
        </p:blipFill>
        <p:spPr>
          <a:xfrm>
            <a:off x="5220529" y="866341"/>
            <a:ext cx="3782795" cy="1895667"/>
          </a:xfrm>
          <a:prstGeom prst="rect">
            <a:avLst/>
          </a:prstGeom>
          <a:effectLst>
            <a:outerShdw blurRad="50800" dist="38100" dir="2700000" algn="tl" rotWithShape="0">
              <a:prstClr val="black">
                <a:alpha val="40000"/>
              </a:prstClr>
            </a:outerShdw>
          </a:effectLst>
        </p:spPr>
      </p:pic>
      <p:sp>
        <p:nvSpPr>
          <p:cNvPr id="33" name="TextBox 32"/>
          <p:cNvSpPr txBox="1"/>
          <p:nvPr/>
        </p:nvSpPr>
        <p:spPr>
          <a:xfrm>
            <a:off x="5515666" y="2734897"/>
            <a:ext cx="2253343" cy="246221"/>
          </a:xfrm>
          <a:prstGeom prst="rect">
            <a:avLst/>
          </a:prstGeom>
          <a:noFill/>
        </p:spPr>
        <p:txBody>
          <a:bodyPr wrap="square" rtlCol="0">
            <a:spAutoFit/>
          </a:bodyPr>
          <a:lstStyle/>
          <a:p>
            <a:r>
              <a:rPr lang="en-US" sz="1000" i="1" dirty="0"/>
              <a:t>Looking South Along Beamline</a:t>
            </a:r>
          </a:p>
        </p:txBody>
      </p:sp>
      <p:sp>
        <p:nvSpPr>
          <p:cNvPr id="34" name="TextBox 33"/>
          <p:cNvSpPr txBox="1"/>
          <p:nvPr/>
        </p:nvSpPr>
        <p:spPr>
          <a:xfrm>
            <a:off x="7225279" y="2049335"/>
            <a:ext cx="1801090" cy="369332"/>
          </a:xfrm>
          <a:prstGeom prst="rect">
            <a:avLst/>
          </a:prstGeom>
          <a:noFill/>
        </p:spPr>
        <p:txBody>
          <a:bodyPr wrap="square" rtlCol="0">
            <a:spAutoFit/>
          </a:bodyPr>
          <a:lstStyle/>
          <a:p>
            <a:r>
              <a:rPr lang="en-US" sz="900" i="1" dirty="0">
                <a:solidFill>
                  <a:schemeClr val="bg1"/>
                </a:solidFill>
              </a:rPr>
              <a:t>White Flags = Warm Components</a:t>
            </a:r>
          </a:p>
          <a:p>
            <a:r>
              <a:rPr lang="en-US" sz="900" i="1" dirty="0">
                <a:solidFill>
                  <a:schemeClr val="bg1"/>
                </a:solidFill>
              </a:rPr>
              <a:t>Blue Flags = Cold Components</a:t>
            </a:r>
          </a:p>
        </p:txBody>
      </p:sp>
      <p:sp>
        <p:nvSpPr>
          <p:cNvPr id="2" name="Title 1"/>
          <p:cNvSpPr>
            <a:spLocks noGrp="1"/>
          </p:cNvSpPr>
          <p:nvPr>
            <p:ph type="title"/>
          </p:nvPr>
        </p:nvSpPr>
        <p:spPr/>
        <p:txBody>
          <a:bodyPr/>
          <a:lstStyle/>
          <a:p>
            <a:r>
              <a:rPr lang="en-US" dirty="0"/>
              <a:t>Conventional Facilities Overview</a:t>
            </a:r>
          </a:p>
        </p:txBody>
      </p:sp>
    </p:spTree>
    <p:extLst>
      <p:ext uri="{BB962C8B-B14F-4D97-AF65-F5344CB8AC3E}">
        <p14:creationId xmlns:p14="http://schemas.microsoft.com/office/powerpoint/2010/main" val="50627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2" name="Title 1"/>
          <p:cNvSpPr>
            <a:spLocks noGrp="1"/>
          </p:cNvSpPr>
          <p:nvPr>
            <p:ph type="title"/>
          </p:nvPr>
        </p:nvSpPr>
        <p:spPr/>
        <p:txBody>
          <a:bodyPr/>
          <a:lstStyle/>
          <a:p>
            <a:r>
              <a:rPr lang="en-US" dirty="0"/>
              <a:t>Siting Considerations</a:t>
            </a:r>
          </a:p>
        </p:txBody>
      </p:sp>
      <p:pic>
        <p:nvPicPr>
          <p:cNvPr id="17" name="Content Placeholder 6"/>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53625" y="933938"/>
            <a:ext cx="7182156" cy="5163783"/>
          </a:xfrm>
          <a:ln>
            <a:solidFill>
              <a:srgbClr val="404040"/>
            </a:solidFill>
          </a:ln>
          <a:effectLst>
            <a:outerShdw blurRad="50800" dist="38100" dir="2700000" algn="tl" rotWithShape="0">
              <a:prstClr val="black">
                <a:alpha val="40000"/>
              </a:prstClr>
            </a:outerShdw>
          </a:effectLst>
        </p:spPr>
      </p:pic>
      <p:pic>
        <p:nvPicPr>
          <p:cNvPr id="18"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t="265" b="265"/>
          <a:stretch/>
        </p:blipFill>
        <p:spPr>
          <a:xfrm rot="19260000">
            <a:off x="6811975" y="784766"/>
            <a:ext cx="1892301" cy="2067562"/>
          </a:xfrm>
          <a:prstGeom prst="rect">
            <a:avLst/>
          </a:prstGeom>
          <a:ln>
            <a:solidFill>
              <a:srgbClr val="404040"/>
            </a:solidFill>
          </a:ln>
          <a:effectLst>
            <a:outerShdw blurRad="50800" dist="38100" dir="2700000" algn="tl" rotWithShape="0">
              <a:prstClr val="black">
                <a:alpha val="40000"/>
              </a:prstClr>
            </a:outerShdw>
          </a:effectLst>
        </p:spPr>
      </p:pic>
      <p:sp>
        <p:nvSpPr>
          <p:cNvPr id="19" name="TextBox 18"/>
          <p:cNvSpPr txBox="1"/>
          <p:nvPr/>
        </p:nvSpPr>
        <p:spPr>
          <a:xfrm>
            <a:off x="6967849" y="2224766"/>
            <a:ext cx="1947553" cy="523220"/>
          </a:xfrm>
          <a:prstGeom prst="rect">
            <a:avLst/>
          </a:prstGeom>
          <a:noFill/>
        </p:spPr>
        <p:txBody>
          <a:bodyPr wrap="square" rtlCol="0">
            <a:spAutoFit/>
          </a:bodyPr>
          <a:lstStyle/>
          <a:p>
            <a:pPr algn="ctr"/>
            <a:r>
              <a:rPr lang="en-US" sz="1400" dirty="0">
                <a:solidFill>
                  <a:schemeClr val="bg1"/>
                </a:solidFill>
              </a:rPr>
              <a:t>Existing Utilities </a:t>
            </a:r>
          </a:p>
          <a:p>
            <a:pPr algn="ctr"/>
            <a:r>
              <a:rPr lang="en-US" sz="1400" dirty="0">
                <a:solidFill>
                  <a:schemeClr val="bg1"/>
                </a:solidFill>
              </a:rPr>
              <a:t>and Services</a:t>
            </a:r>
          </a:p>
        </p:txBody>
      </p:sp>
      <p:sp>
        <p:nvSpPr>
          <p:cNvPr id="20" name="TextBox 19"/>
          <p:cNvSpPr txBox="1"/>
          <p:nvPr/>
        </p:nvSpPr>
        <p:spPr>
          <a:xfrm>
            <a:off x="4475114" y="4429125"/>
            <a:ext cx="4218732" cy="181588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sz="1400" u="sng" dirty="0">
                <a:solidFill>
                  <a:srgbClr val="C00000"/>
                </a:solidFill>
              </a:rPr>
              <a:t>FRS Integration and Upgradability:</a:t>
            </a:r>
          </a:p>
          <a:p>
            <a:pPr marL="285750" indent="-285750">
              <a:buFont typeface="Arial" panose="020B0604020202020204" pitchFamily="34" charset="0"/>
              <a:buChar char="•"/>
            </a:pPr>
            <a:r>
              <a:rPr lang="en-US" sz="1400" dirty="0">
                <a:solidFill>
                  <a:srgbClr val="C00000"/>
                </a:solidFill>
              </a:rPr>
              <a:t>I1: Future RCS or Pulsed Linac</a:t>
            </a:r>
          </a:p>
          <a:p>
            <a:pPr marL="285750" indent="-285750">
              <a:buFont typeface="Arial" panose="020B0604020202020204" pitchFamily="34" charset="0"/>
              <a:buChar char="•"/>
            </a:pPr>
            <a:r>
              <a:rPr lang="en-US" sz="1400" dirty="0">
                <a:solidFill>
                  <a:srgbClr val="C00000"/>
                </a:solidFill>
              </a:rPr>
              <a:t>I2: Future 100 kW beam to Mu2e;</a:t>
            </a:r>
          </a:p>
          <a:p>
            <a:pPr marL="285750" indent="-285750">
              <a:buFont typeface="Arial" panose="020B0604020202020204" pitchFamily="34" charset="0"/>
              <a:buChar char="•"/>
            </a:pPr>
            <a:r>
              <a:rPr lang="en-US" sz="1400" dirty="0">
                <a:solidFill>
                  <a:srgbClr val="C00000"/>
                </a:solidFill>
              </a:rPr>
              <a:t>I4: Installation/Commissioning during ongoing operations</a:t>
            </a:r>
          </a:p>
          <a:p>
            <a:r>
              <a:rPr lang="en-US" sz="1400" u="sng" dirty="0">
                <a:solidFill>
                  <a:srgbClr val="C00000"/>
                </a:solidFill>
              </a:rPr>
              <a:t>FRS Section 5 (Facility Scope):</a:t>
            </a:r>
          </a:p>
          <a:p>
            <a:pPr marL="285750" indent="-285750">
              <a:buFont typeface="Arial" panose="020B0604020202020204" pitchFamily="34" charset="0"/>
              <a:buChar char="•"/>
            </a:pPr>
            <a:r>
              <a:rPr lang="en-US" sz="1400" dirty="0">
                <a:solidFill>
                  <a:srgbClr val="C00000"/>
                </a:solidFill>
              </a:rPr>
              <a:t>Linac length to accommodate two (2) additional HB650 cryomodules</a:t>
            </a:r>
          </a:p>
        </p:txBody>
      </p:sp>
      <p:sp>
        <p:nvSpPr>
          <p:cNvPr id="21" name="Oval 20"/>
          <p:cNvSpPr/>
          <p:nvPr/>
        </p:nvSpPr>
        <p:spPr>
          <a:xfrm>
            <a:off x="3792110" y="2379653"/>
            <a:ext cx="501889" cy="470809"/>
          </a:xfrm>
          <a:prstGeom prst="ellipse">
            <a:avLst/>
          </a:prstGeom>
          <a:no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3413975" y="2438654"/>
            <a:ext cx="556890" cy="461665"/>
          </a:xfrm>
          <a:prstGeom prst="rect">
            <a:avLst/>
          </a:prstGeom>
          <a:noFill/>
        </p:spPr>
        <p:txBody>
          <a:bodyPr wrap="square" rtlCol="0">
            <a:spAutoFit/>
          </a:bodyPr>
          <a:lstStyle/>
          <a:p>
            <a:r>
              <a:rPr lang="en-US" dirty="0">
                <a:solidFill>
                  <a:srgbClr val="C00000"/>
                </a:solidFill>
              </a:rPr>
              <a:t>I2</a:t>
            </a:r>
          </a:p>
        </p:txBody>
      </p:sp>
      <p:sp>
        <p:nvSpPr>
          <p:cNvPr id="23" name="TextBox 22"/>
          <p:cNvSpPr txBox="1"/>
          <p:nvPr/>
        </p:nvSpPr>
        <p:spPr>
          <a:xfrm>
            <a:off x="2857085" y="3943370"/>
            <a:ext cx="556890" cy="461665"/>
          </a:xfrm>
          <a:prstGeom prst="rect">
            <a:avLst/>
          </a:prstGeom>
          <a:noFill/>
        </p:spPr>
        <p:txBody>
          <a:bodyPr wrap="square" rtlCol="0">
            <a:spAutoFit/>
          </a:bodyPr>
          <a:lstStyle/>
          <a:p>
            <a:r>
              <a:rPr lang="en-US" dirty="0">
                <a:solidFill>
                  <a:srgbClr val="C00000"/>
                </a:solidFill>
              </a:rPr>
              <a:t>I1</a:t>
            </a:r>
          </a:p>
        </p:txBody>
      </p:sp>
      <p:sp>
        <p:nvSpPr>
          <p:cNvPr id="24" name="Oval 23"/>
          <p:cNvSpPr/>
          <p:nvPr/>
        </p:nvSpPr>
        <p:spPr>
          <a:xfrm>
            <a:off x="4922988" y="3551824"/>
            <a:ext cx="501889" cy="470809"/>
          </a:xfrm>
          <a:prstGeom prst="ellipse">
            <a:avLst/>
          </a:prstGeom>
          <a:no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4776408" y="3891222"/>
            <a:ext cx="556890" cy="461665"/>
          </a:xfrm>
          <a:prstGeom prst="rect">
            <a:avLst/>
          </a:prstGeom>
          <a:noFill/>
        </p:spPr>
        <p:txBody>
          <a:bodyPr wrap="square" rtlCol="0">
            <a:spAutoFit/>
          </a:bodyPr>
          <a:lstStyle/>
          <a:p>
            <a:r>
              <a:rPr lang="en-US" dirty="0">
                <a:solidFill>
                  <a:srgbClr val="C00000"/>
                </a:solidFill>
              </a:rPr>
              <a:t>5</a:t>
            </a:r>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Tree>
    <p:extLst>
      <p:ext uri="{BB962C8B-B14F-4D97-AF65-F5344CB8AC3E}">
        <p14:creationId xmlns:p14="http://schemas.microsoft.com/office/powerpoint/2010/main" val="2423225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Design and Design Maturity</a:t>
            </a:r>
          </a:p>
        </p:txBody>
      </p:sp>
      <p:sp>
        <p:nvSpPr>
          <p:cNvPr id="3" name="Content Placeholder 2"/>
          <p:cNvSpPr>
            <a:spLocks noGrp="1"/>
          </p:cNvSpPr>
          <p:nvPr>
            <p:ph idx="1"/>
          </p:nvPr>
        </p:nvSpPr>
        <p:spPr>
          <a:xfrm>
            <a:off x="142613" y="1160492"/>
            <a:ext cx="8942663" cy="4487393"/>
          </a:xfrm>
        </p:spPr>
        <p:txBody>
          <a:bodyPr>
            <a:normAutofit fontScale="92500" lnSpcReduction="10000"/>
          </a:bodyPr>
          <a:lstStyle/>
          <a:p>
            <a:r>
              <a:rPr lang="en-US" dirty="0"/>
              <a:t>Meetings with Stakeholders:</a:t>
            </a:r>
          </a:p>
          <a:p>
            <a:pPr lvl="1"/>
            <a:r>
              <a:rPr lang="en-US" dirty="0"/>
              <a:t>Goal: Document the spatial and infrastructure requirements for PIP-II facilities; </a:t>
            </a:r>
            <a:r>
              <a:rPr lang="en-US" sz="1400" dirty="0">
                <a:solidFill>
                  <a:srgbClr val="C00000"/>
                </a:solidFill>
              </a:rPr>
              <a:t>[2]</a:t>
            </a:r>
            <a:endParaRPr lang="en-US" dirty="0"/>
          </a:p>
          <a:p>
            <a:pPr lvl="1"/>
            <a:r>
              <a:rPr lang="en-US" dirty="0"/>
              <a:t>Started in January 2016;</a:t>
            </a:r>
          </a:p>
          <a:p>
            <a:r>
              <a:rPr lang="en-US" dirty="0"/>
              <a:t>Results:</a:t>
            </a:r>
          </a:p>
          <a:p>
            <a:pPr lvl="1"/>
            <a:r>
              <a:rPr lang="en-US" dirty="0"/>
              <a:t>Conceptual Design drawings and text that described the sizes/arrangement of spaces and buildings to accommodate the functional requirements;</a:t>
            </a:r>
            <a:r>
              <a:rPr lang="en-US" sz="1500" dirty="0"/>
              <a:t> </a:t>
            </a:r>
            <a:r>
              <a:rPr lang="en-US" sz="1500" dirty="0">
                <a:solidFill>
                  <a:srgbClr val="C00000"/>
                </a:solidFill>
              </a:rPr>
              <a:t>[3]</a:t>
            </a:r>
            <a:endParaRPr lang="en-US" sz="1500" dirty="0"/>
          </a:p>
          <a:p>
            <a:pPr lvl="1"/>
            <a:r>
              <a:rPr lang="en-US" dirty="0"/>
              <a:t>Documented Cost Estimate Assumptions; </a:t>
            </a:r>
            <a:r>
              <a:rPr lang="en-US" sz="1500" dirty="0">
                <a:solidFill>
                  <a:srgbClr val="C00000"/>
                </a:solidFill>
              </a:rPr>
              <a:t>[4]</a:t>
            </a:r>
          </a:p>
          <a:p>
            <a:pPr lvl="1"/>
            <a:r>
              <a:rPr lang="en-US" dirty="0"/>
              <a:t>Life Safety Analysis; </a:t>
            </a:r>
            <a:r>
              <a:rPr lang="en-US" sz="1500" dirty="0">
                <a:solidFill>
                  <a:srgbClr val="C00000"/>
                </a:solidFill>
              </a:rPr>
              <a:t>[5]</a:t>
            </a:r>
            <a:endParaRPr lang="en-US" dirty="0"/>
          </a:p>
          <a:p>
            <a:pPr lvl="1"/>
            <a:r>
              <a:rPr lang="en-US" dirty="0"/>
              <a:t>Developed cooling strategies for pulsed mode and continuous wave operation that could be implemented in a modular fashion; </a:t>
            </a:r>
          </a:p>
          <a:p>
            <a:pPr lvl="1"/>
            <a:r>
              <a:rPr lang="en-US" b="1" dirty="0"/>
              <a:t>Conventional facilities are similar to typical Fermilab construction</a:t>
            </a:r>
            <a:r>
              <a:rPr lang="en-US" dirty="0"/>
              <a:t>;</a:t>
            </a:r>
          </a:p>
          <a:p>
            <a:pPr marL="457200" lvl="1" indent="0">
              <a:buNone/>
            </a:pPr>
            <a:endParaRPr lang="en-US" dirty="0"/>
          </a:p>
        </p:txBody>
      </p:sp>
      <p:sp>
        <p:nvSpPr>
          <p:cNvPr id="4" name="Date Placeholder 3"/>
          <p:cNvSpPr>
            <a:spLocks noGrp="1"/>
          </p:cNvSpPr>
          <p:nvPr>
            <p:ph type="dt" sz="half" idx="2"/>
          </p:nvPr>
        </p:nvSpPr>
        <p:spPr/>
        <p:txBody>
          <a:bodyPr/>
          <a:lstStyle/>
          <a:p>
            <a:pPr>
              <a:defRPr/>
            </a:pPr>
            <a:r>
              <a:rPr lang="en-US"/>
              <a:t>12/12/17</a:t>
            </a:r>
            <a:endParaRPr lang="en-US" dirty="0"/>
          </a:p>
        </p:txBody>
      </p:sp>
      <p:sp>
        <p:nvSpPr>
          <p:cNvPr id="5" name="Footer Placeholder 4"/>
          <p:cNvSpPr>
            <a:spLocks noGrp="1"/>
          </p:cNvSpPr>
          <p:nvPr>
            <p:ph type="ftr" sz="quarter" idx="3"/>
          </p:nvPr>
        </p:nvSpPr>
        <p:spPr/>
        <p:txBody>
          <a:bodyPr/>
          <a:lstStyle/>
          <a:p>
            <a:pPr>
              <a:defRPr/>
            </a:pPr>
            <a:r>
              <a:rPr lang="en-US" dirty="0"/>
              <a:t>S. Dixon | Conventional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8" name="TextBox 7"/>
          <p:cNvSpPr txBox="1"/>
          <p:nvPr/>
        </p:nvSpPr>
        <p:spPr>
          <a:xfrm>
            <a:off x="7440132" y="889943"/>
            <a:ext cx="1567543" cy="369332"/>
          </a:xfrm>
          <a:prstGeom prst="rect">
            <a:avLst/>
          </a:prstGeom>
          <a:solidFill>
            <a:srgbClr val="C00000"/>
          </a:solidFill>
        </p:spPr>
        <p:txBody>
          <a:bodyPr wrap="square" rtlCol="0">
            <a:spAutoFit/>
          </a:bodyPr>
          <a:lstStyle/>
          <a:p>
            <a:r>
              <a:rPr lang="en-US" sz="1800" dirty="0">
                <a:solidFill>
                  <a:schemeClr val="bg1"/>
                </a:solidFill>
              </a:rPr>
              <a:t>Breakout Talk</a:t>
            </a:r>
          </a:p>
        </p:txBody>
      </p:sp>
      <p:sp>
        <p:nvSpPr>
          <p:cNvPr id="9" name="Rectangle 8"/>
          <p:cNvSpPr/>
          <p:nvPr/>
        </p:nvSpPr>
        <p:spPr>
          <a:xfrm>
            <a:off x="364385" y="5378893"/>
            <a:ext cx="6352674" cy="954107"/>
          </a:xfrm>
          <a:prstGeom prst="rect">
            <a:avLst/>
          </a:prstGeom>
        </p:spPr>
        <p:txBody>
          <a:bodyPr wrap="square">
            <a:spAutoFit/>
          </a:bodyPr>
          <a:lstStyle/>
          <a:p>
            <a:pPr lvl="1"/>
            <a:r>
              <a:rPr lang="en-US" sz="1400" dirty="0">
                <a:solidFill>
                  <a:srgbClr val="C00000"/>
                </a:solidFill>
              </a:rPr>
              <a:t>[2] – Meeting Minutes can be found in PIP-II-doc-70</a:t>
            </a:r>
          </a:p>
          <a:p>
            <a:pPr marL="0" lvl="1"/>
            <a:r>
              <a:rPr lang="en-US" sz="1400" dirty="0">
                <a:solidFill>
                  <a:srgbClr val="C00000"/>
                </a:solidFill>
              </a:rPr>
              <a:t>	[3] – Conceptual Design Drawings can be found in PIP-II-doc-1155</a:t>
            </a:r>
          </a:p>
          <a:p>
            <a:pPr marL="0" lvl="1" indent="0">
              <a:buNone/>
            </a:pPr>
            <a:r>
              <a:rPr lang="en-US" sz="1400" dirty="0">
                <a:solidFill>
                  <a:srgbClr val="C00000"/>
                </a:solidFill>
              </a:rPr>
              <a:t>	[4] – Assumptions can be found at PIP-II-doc-333</a:t>
            </a:r>
          </a:p>
          <a:p>
            <a:pPr marL="0" lvl="1"/>
            <a:r>
              <a:rPr lang="en-US" sz="1400" dirty="0">
                <a:solidFill>
                  <a:srgbClr val="C00000"/>
                </a:solidFill>
              </a:rPr>
              <a:t>	[5] – Final LSA can be found at PIP-II-doc-120</a:t>
            </a:r>
          </a:p>
        </p:txBody>
      </p:sp>
    </p:spTree>
    <p:extLst>
      <p:ext uri="{BB962C8B-B14F-4D97-AF65-F5344CB8AC3E}">
        <p14:creationId xmlns:p14="http://schemas.microsoft.com/office/powerpoint/2010/main" val="3622287949"/>
      </p:ext>
    </p:extLst>
  </p:cSld>
  <p:clrMapOvr>
    <a:masterClrMapping/>
  </p:clrMapOvr>
</p:sld>
</file>

<file path=ppt/theme/theme1.xml><?xml version="1.0" encoding="utf-8"?>
<a:theme xmlns:a="http://schemas.openxmlformats.org/drawingml/2006/main" name="FermilabPartnerships_PPT_090915">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3D17A152F8CA44A95588D9440E0A03" ma:contentTypeVersion="3" ma:contentTypeDescription="Create a new document." ma:contentTypeScope="" ma:versionID="a2ac3a4fb08969989250a758a5950be2">
  <xsd:schema xmlns:xsd="http://www.w3.org/2001/XMLSchema" xmlns:xs="http://www.w3.org/2001/XMLSchema" xmlns:p="http://schemas.microsoft.com/office/2006/metadata/properties" xmlns:ns1="http://schemas.microsoft.com/sharepoint/v3" targetNamespace="http://schemas.microsoft.com/office/2006/metadata/properties" ma:root="true" ma:fieldsID="bc46782115e7dfa4fabf0fe74a7b68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CB03382-2E78-4944-BB95-D9CE5573A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B6ABB5-8F35-4442-A096-1590B930434D}">
  <ds:schemaRefs>
    <ds:schemaRef ds:uri="http://schemas.microsoft.com/sharepoint/v3/contenttype/forms"/>
  </ds:schemaRefs>
</ds:datastoreItem>
</file>

<file path=customXml/itemProps3.xml><?xml version="1.0" encoding="utf-8"?>
<ds:datastoreItem xmlns:ds="http://schemas.openxmlformats.org/officeDocument/2006/customXml" ds:itemID="{9F92619A-EA3F-48C6-8353-0E1D78874E9E}">
  <ds:schemaRefs>
    <ds:schemaRef ds:uri="http://purl.org/dc/elements/1.1/"/>
    <ds:schemaRef ds:uri="http://purl.org/dc/dcmitype/"/>
    <ds:schemaRef ds:uri="http://www.w3.org/XML/1998/namespace"/>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FNAL_Partnership_PowerPoint_4x3_100716</Template>
  <TotalTime>16621</TotalTime>
  <Words>2427</Words>
  <Application>Microsoft Office PowerPoint</Application>
  <PresentationFormat>On-screen Show (4:3)</PresentationFormat>
  <Paragraphs>408</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ＭＳ Ｐゴシック</vt:lpstr>
      <vt:lpstr>Arial</vt:lpstr>
      <vt:lpstr>Calibri</vt:lpstr>
      <vt:lpstr>Geneva</vt:lpstr>
      <vt:lpstr>Helvetica</vt:lpstr>
      <vt:lpstr>FermilabPartnerships_PPT_090915</vt:lpstr>
      <vt:lpstr>PowerPoint Presentation</vt:lpstr>
      <vt:lpstr>Outline</vt:lpstr>
      <vt:lpstr>About Me:</vt:lpstr>
      <vt:lpstr>Conventional Facilities Requirements</vt:lpstr>
      <vt:lpstr>Conventional Facilities Requirements</vt:lpstr>
      <vt:lpstr>Conventional Facilities Overview</vt:lpstr>
      <vt:lpstr>Conventional Facilities Overview</vt:lpstr>
      <vt:lpstr>Siting Considerations</vt:lpstr>
      <vt:lpstr>Conceptual Design and Design Maturity</vt:lpstr>
      <vt:lpstr>Scope and Deliverables [6]</vt:lpstr>
      <vt:lpstr>Scope and Deliverables</vt:lpstr>
      <vt:lpstr>Organization</vt:lpstr>
      <vt:lpstr>Interfaces – Other Subprojects</vt:lpstr>
      <vt:lpstr>Interfaces – Linac Tunnel Cross Section</vt:lpstr>
      <vt:lpstr>Interfaces – International Partners</vt:lpstr>
      <vt:lpstr>Progress to Date</vt:lpstr>
      <vt:lpstr>Design Review Plan</vt:lpstr>
      <vt:lpstr>Next Steps toward CD-2/3a</vt:lpstr>
      <vt:lpstr>ESH&amp;Q - Overview</vt:lpstr>
      <vt:lpstr>ESH&amp;Q - Hazards</vt:lpstr>
      <vt:lpstr>ESH&amp;Q – Construction Safety</vt:lpstr>
      <vt:lpstr>ESH&amp;Q - Sustainability</vt:lpstr>
      <vt:lpstr>ESH&amp;Q - Quality</vt:lpstr>
      <vt:lpstr>Risk: Conventional Facilities </vt:lpstr>
      <vt:lpstr>Risk Mitigation</vt:lpstr>
      <vt:lpstr>Cost Summary</vt:lpstr>
      <vt:lpstr>Cost Drivers and Estimate Maturity</vt:lpstr>
      <vt:lpstr>Obligation Profile – P6 Base Cost Only</vt:lpstr>
      <vt:lpstr>Labor Profile – P6 Hours/FTE</vt:lpstr>
      <vt:lpstr>Schedule </vt:lpstr>
      <vt:lpstr>Previous Review Recommendations</vt:lpstr>
      <vt:lpstr>Breakout Sessions</vt:lpstr>
      <vt:lpstr>Summary</vt:lpstr>
      <vt:lpstr>Questions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 Kaducak</dc:creator>
  <cp:lastModifiedBy>Steven J. Dixon x8501 10086N</cp:lastModifiedBy>
  <cp:revision>233</cp:revision>
  <cp:lastPrinted>2014-01-20T19:40:21Z</cp:lastPrinted>
  <dcterms:created xsi:type="dcterms:W3CDTF">2017-04-21T15:07:14Z</dcterms:created>
  <dcterms:modified xsi:type="dcterms:W3CDTF">2017-12-04T14:35:31Z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0x010100243D17A152F8CA44A95588D9440E0A03</vt:lpwstr>
  </property>
</Properties>
</file>